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304" r:id="rId3"/>
    <p:sldId id="258" r:id="rId4"/>
    <p:sldId id="263" r:id="rId5"/>
    <p:sldId id="275" r:id="rId6"/>
    <p:sldId id="305" r:id="rId7"/>
    <p:sldId id="278" r:id="rId8"/>
    <p:sldId id="280" r:id="rId9"/>
    <p:sldId id="309" r:id="rId10"/>
    <p:sldId id="307" r:id="rId11"/>
    <p:sldId id="282" r:id="rId1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4"/>
      <p:bold r:id="rId15"/>
    </p:embeddedFont>
    <p:embeddedFont>
      <p:font typeface="Audiowide" panose="020B0604020202020204" charset="0"/>
      <p:regular r:id="rId16"/>
    </p:embeddedFont>
    <p:embeddedFont>
      <p:font typeface="Karla" pitchFamily="2" charset="0"/>
      <p:regular r:id="rId17"/>
      <p:bold r:id="rId18"/>
      <p:italic r:id="rId19"/>
      <p:boldItalic r:id="rId20"/>
    </p:embeddedFont>
    <p:embeddedFont>
      <p:font typeface="Segoe Print" panose="020006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C3B66-8D2D-43DE-B4DC-2B4364F51117}">
  <a:tblStyle styleId="{547C3B66-8D2D-43DE-B4DC-2B4364F51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B355A-A6FF-42D0-B829-60FB0AA03DA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45CC1A-6350-4ABE-91ED-1D29AC84BEC0}">
      <dgm:prSet phldrT="[Text]" custT="1"/>
      <dgm:spPr>
        <a:solidFill>
          <a:schemeClr val="tx1"/>
        </a:solidFill>
      </dgm:spPr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2110030020 - Ch. Sri Chandana</a:t>
          </a:r>
        </a:p>
      </dgm:t>
    </dgm:pt>
    <dgm:pt modelId="{5CE290B5-1704-485F-9A1C-CEF57FA08912}" type="parTrans" cxnId="{97F0B202-9C4A-4869-AC5D-1E4EA57120CF}">
      <dgm:prSet/>
      <dgm:spPr/>
      <dgm:t>
        <a:bodyPr/>
        <a:lstStyle/>
        <a:p>
          <a:endParaRPr lang="en-IN"/>
        </a:p>
      </dgm:t>
    </dgm:pt>
    <dgm:pt modelId="{324D23B7-19CF-4762-A3DE-2DB4EAEDA1E2}" type="sibTrans" cxnId="{97F0B202-9C4A-4869-AC5D-1E4EA57120CF}">
      <dgm:prSet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32CC499-A988-4E33-B7E3-650FE7C0FAA7}">
      <dgm:prSet phldrT="[Text]" custT="1"/>
      <dgm:spPr>
        <a:solidFill>
          <a:schemeClr val="tx1"/>
        </a:solidFill>
      </dgm:spPr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2110030085 - N. Manas</a:t>
          </a:r>
          <a:endParaRPr lang="en-IN" sz="1800" dirty="0"/>
        </a:p>
      </dgm:t>
    </dgm:pt>
    <dgm:pt modelId="{A682ED22-F704-4410-97EE-EDEFA71ABF52}" type="parTrans" cxnId="{688A79A2-056C-457D-AA20-160CAA99B3E5}">
      <dgm:prSet/>
      <dgm:spPr/>
      <dgm:t>
        <a:bodyPr/>
        <a:lstStyle/>
        <a:p>
          <a:endParaRPr lang="en-IN"/>
        </a:p>
      </dgm:t>
    </dgm:pt>
    <dgm:pt modelId="{294206BF-50C6-4C20-A495-F287C7B3264F}" type="sibTrans" cxnId="{688A79A2-056C-457D-AA20-160CAA99B3E5}">
      <dgm:prSet/>
      <dgm:spPr/>
      <dgm:t>
        <a:bodyPr/>
        <a:lstStyle/>
        <a:p>
          <a:endParaRPr lang="en-IN"/>
        </a:p>
      </dgm:t>
    </dgm:pt>
    <dgm:pt modelId="{462B8D0B-05D4-4AB4-B65E-C8F1EE3E43A2}">
      <dgm:prSet phldrT="[Text]" custT="1"/>
      <dgm:spPr>
        <a:solidFill>
          <a:schemeClr val="tx1"/>
        </a:solidFill>
      </dgm:spPr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2110030359 - B. Chihnita Reddy</a:t>
          </a:r>
          <a:endParaRPr lang="en-IN" sz="1800" dirty="0"/>
        </a:p>
      </dgm:t>
    </dgm:pt>
    <dgm:pt modelId="{DCF9B6DD-18AD-4E12-AC58-80DB74D5DFE2}" type="parTrans" cxnId="{8042647E-DE9F-4730-87DB-520A11857568}">
      <dgm:prSet/>
      <dgm:spPr/>
      <dgm:t>
        <a:bodyPr/>
        <a:lstStyle/>
        <a:p>
          <a:endParaRPr lang="en-IN"/>
        </a:p>
      </dgm:t>
    </dgm:pt>
    <dgm:pt modelId="{D501B6C8-4057-480E-90BD-0372D152BE02}" type="sibTrans" cxnId="{8042647E-DE9F-4730-87DB-520A11857568}">
      <dgm:prSet/>
      <dgm:spPr/>
      <dgm:t>
        <a:bodyPr/>
        <a:lstStyle/>
        <a:p>
          <a:endParaRPr lang="en-IN"/>
        </a:p>
      </dgm:t>
    </dgm:pt>
    <dgm:pt modelId="{EC9299A8-BE66-42B5-9352-0D8F81893B34}">
      <dgm:prSet custT="1"/>
      <dgm:spPr>
        <a:solidFill>
          <a:schemeClr val="tx1"/>
        </a:solidFill>
      </dgm:spPr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2110030028 - P. Praneeth</a:t>
          </a:r>
        </a:p>
      </dgm:t>
    </dgm:pt>
    <dgm:pt modelId="{6A9B344B-24FA-4F45-B34E-77ECFC846893}" type="parTrans" cxnId="{9A9C05C9-E06D-4B44-8A30-A06B725426C1}">
      <dgm:prSet/>
      <dgm:spPr/>
      <dgm:t>
        <a:bodyPr/>
        <a:lstStyle/>
        <a:p>
          <a:endParaRPr lang="en-IN"/>
        </a:p>
      </dgm:t>
    </dgm:pt>
    <dgm:pt modelId="{C0A97C20-EFA2-4EE6-AAC2-C76B9AA913EF}" type="sibTrans" cxnId="{9A9C05C9-E06D-4B44-8A30-A06B725426C1}">
      <dgm:prSet/>
      <dgm:spPr/>
      <dgm:t>
        <a:bodyPr/>
        <a:lstStyle/>
        <a:p>
          <a:endParaRPr lang="en-IN"/>
        </a:p>
      </dgm:t>
    </dgm:pt>
    <dgm:pt modelId="{9A5E819E-DA93-49B4-9169-C88137CBD35B}" type="pres">
      <dgm:prSet presAssocID="{B76B355A-A6FF-42D0-B829-60FB0AA03DA3}" presName="Name0" presStyleCnt="0">
        <dgm:presLayoutVars>
          <dgm:chMax val="7"/>
          <dgm:chPref val="7"/>
          <dgm:dir/>
        </dgm:presLayoutVars>
      </dgm:prSet>
      <dgm:spPr/>
    </dgm:pt>
    <dgm:pt modelId="{C14E7859-A852-4464-8886-CFE7BF1FFF3F}" type="pres">
      <dgm:prSet presAssocID="{B76B355A-A6FF-42D0-B829-60FB0AA03DA3}" presName="Name1" presStyleCnt="0"/>
      <dgm:spPr/>
    </dgm:pt>
    <dgm:pt modelId="{F00392AC-06E9-47C1-9A1C-D2F16BAE8E17}" type="pres">
      <dgm:prSet presAssocID="{B76B355A-A6FF-42D0-B829-60FB0AA03DA3}" presName="cycle" presStyleCnt="0"/>
      <dgm:spPr/>
    </dgm:pt>
    <dgm:pt modelId="{7E785410-D8BE-4C5C-9CEA-78289CB64886}" type="pres">
      <dgm:prSet presAssocID="{B76B355A-A6FF-42D0-B829-60FB0AA03DA3}" presName="srcNode" presStyleLbl="node1" presStyleIdx="0" presStyleCnt="4"/>
      <dgm:spPr/>
    </dgm:pt>
    <dgm:pt modelId="{8BD11DD8-8431-4FEA-ABD2-A112BA9FBAA2}" type="pres">
      <dgm:prSet presAssocID="{B76B355A-A6FF-42D0-B829-60FB0AA03DA3}" presName="conn" presStyleLbl="parChTrans1D2" presStyleIdx="0" presStyleCnt="1"/>
      <dgm:spPr/>
    </dgm:pt>
    <dgm:pt modelId="{828A39CC-CDE6-4EAE-AE5E-AD04B4D71DB1}" type="pres">
      <dgm:prSet presAssocID="{B76B355A-A6FF-42D0-B829-60FB0AA03DA3}" presName="extraNode" presStyleLbl="node1" presStyleIdx="0" presStyleCnt="4"/>
      <dgm:spPr/>
    </dgm:pt>
    <dgm:pt modelId="{B05DA101-07AE-4081-B922-98A1DE6DCC50}" type="pres">
      <dgm:prSet presAssocID="{B76B355A-A6FF-42D0-B829-60FB0AA03DA3}" presName="dstNode" presStyleLbl="node1" presStyleIdx="0" presStyleCnt="4"/>
      <dgm:spPr/>
    </dgm:pt>
    <dgm:pt modelId="{95B07D1F-A427-4D61-B487-CA83296ED587}" type="pres">
      <dgm:prSet presAssocID="{CB45CC1A-6350-4ABE-91ED-1D29AC84BEC0}" presName="text_1" presStyleLbl="node1" presStyleIdx="0" presStyleCnt="4">
        <dgm:presLayoutVars>
          <dgm:bulletEnabled val="1"/>
        </dgm:presLayoutVars>
      </dgm:prSet>
      <dgm:spPr/>
    </dgm:pt>
    <dgm:pt modelId="{6B7DA0F4-870B-443F-AB34-458D39D92C94}" type="pres">
      <dgm:prSet presAssocID="{CB45CC1A-6350-4ABE-91ED-1D29AC84BEC0}" presName="accent_1" presStyleCnt="0"/>
      <dgm:spPr/>
    </dgm:pt>
    <dgm:pt modelId="{147DC61B-D28A-40E8-9ADD-095E1EE900CE}" type="pres">
      <dgm:prSet presAssocID="{CB45CC1A-6350-4ABE-91ED-1D29AC84BEC0}" presName="accentRepeatNode" presStyleLbl="solidFgAcc1" presStyleIdx="0" presStyleCnt="4"/>
      <dgm:spPr>
        <a:ln>
          <a:solidFill>
            <a:schemeClr val="tx1"/>
          </a:solidFill>
        </a:ln>
      </dgm:spPr>
    </dgm:pt>
    <dgm:pt modelId="{3D95C219-0195-48C4-9CD2-2D88934EF51D}" type="pres">
      <dgm:prSet presAssocID="{EC9299A8-BE66-42B5-9352-0D8F81893B34}" presName="text_2" presStyleLbl="node1" presStyleIdx="1" presStyleCnt="4">
        <dgm:presLayoutVars>
          <dgm:bulletEnabled val="1"/>
        </dgm:presLayoutVars>
      </dgm:prSet>
      <dgm:spPr/>
    </dgm:pt>
    <dgm:pt modelId="{82287D11-0F88-47AF-A1FD-D1F771BEB07A}" type="pres">
      <dgm:prSet presAssocID="{EC9299A8-BE66-42B5-9352-0D8F81893B34}" presName="accent_2" presStyleCnt="0"/>
      <dgm:spPr/>
    </dgm:pt>
    <dgm:pt modelId="{3D7490DB-1F65-4C61-9733-45BEF1F84A87}" type="pres">
      <dgm:prSet presAssocID="{EC9299A8-BE66-42B5-9352-0D8F81893B34}" presName="accentRepeatNode" presStyleLbl="solidFgAcc1" presStyleIdx="1" presStyleCnt="4"/>
      <dgm:spPr>
        <a:ln>
          <a:solidFill>
            <a:schemeClr val="tx1"/>
          </a:solidFill>
        </a:ln>
      </dgm:spPr>
    </dgm:pt>
    <dgm:pt modelId="{B8F68B37-9072-4106-9BD3-4B368081B0DB}" type="pres">
      <dgm:prSet presAssocID="{232CC499-A988-4E33-B7E3-650FE7C0FAA7}" presName="text_3" presStyleLbl="node1" presStyleIdx="2" presStyleCnt="4">
        <dgm:presLayoutVars>
          <dgm:bulletEnabled val="1"/>
        </dgm:presLayoutVars>
      </dgm:prSet>
      <dgm:spPr/>
    </dgm:pt>
    <dgm:pt modelId="{14ECBDF7-4DB7-4350-93C5-96447C846D71}" type="pres">
      <dgm:prSet presAssocID="{232CC499-A988-4E33-B7E3-650FE7C0FAA7}" presName="accent_3" presStyleCnt="0"/>
      <dgm:spPr/>
    </dgm:pt>
    <dgm:pt modelId="{341404B6-7072-437E-8A92-F9A858664A86}" type="pres">
      <dgm:prSet presAssocID="{232CC499-A988-4E33-B7E3-650FE7C0FAA7}" presName="accentRepeatNode" presStyleLbl="solidFgAcc1" presStyleIdx="2" presStyleCnt="4"/>
      <dgm:spPr>
        <a:ln>
          <a:solidFill>
            <a:schemeClr val="tx1"/>
          </a:solidFill>
        </a:ln>
      </dgm:spPr>
    </dgm:pt>
    <dgm:pt modelId="{6B541D42-19CD-4B3F-848D-683F259414CC}" type="pres">
      <dgm:prSet presAssocID="{462B8D0B-05D4-4AB4-B65E-C8F1EE3E43A2}" presName="text_4" presStyleLbl="node1" presStyleIdx="3" presStyleCnt="4">
        <dgm:presLayoutVars>
          <dgm:bulletEnabled val="1"/>
        </dgm:presLayoutVars>
      </dgm:prSet>
      <dgm:spPr/>
    </dgm:pt>
    <dgm:pt modelId="{55BCA45B-E31F-42AB-97B0-E4B7174E2811}" type="pres">
      <dgm:prSet presAssocID="{462B8D0B-05D4-4AB4-B65E-C8F1EE3E43A2}" presName="accent_4" presStyleCnt="0"/>
      <dgm:spPr/>
    </dgm:pt>
    <dgm:pt modelId="{D67E93A0-02E0-4D5C-9A3A-ECE38EF77235}" type="pres">
      <dgm:prSet presAssocID="{462B8D0B-05D4-4AB4-B65E-C8F1EE3E43A2}" presName="accentRepeatNode" presStyleLbl="solidFgAcc1" presStyleIdx="3" presStyleCnt="4"/>
      <dgm:spPr>
        <a:ln>
          <a:solidFill>
            <a:schemeClr val="tx1"/>
          </a:solidFill>
        </a:ln>
      </dgm:spPr>
    </dgm:pt>
  </dgm:ptLst>
  <dgm:cxnLst>
    <dgm:cxn modelId="{97F0B202-9C4A-4869-AC5D-1E4EA57120CF}" srcId="{B76B355A-A6FF-42D0-B829-60FB0AA03DA3}" destId="{CB45CC1A-6350-4ABE-91ED-1D29AC84BEC0}" srcOrd="0" destOrd="0" parTransId="{5CE290B5-1704-485F-9A1C-CEF57FA08912}" sibTransId="{324D23B7-19CF-4762-A3DE-2DB4EAEDA1E2}"/>
    <dgm:cxn modelId="{DF44ED04-3C9F-46E3-AD32-D3C075DF9596}" type="presOf" srcId="{324D23B7-19CF-4762-A3DE-2DB4EAEDA1E2}" destId="{8BD11DD8-8431-4FEA-ABD2-A112BA9FBAA2}" srcOrd="0" destOrd="0" presId="urn:microsoft.com/office/officeart/2008/layout/VerticalCurvedList"/>
    <dgm:cxn modelId="{EF533C25-664F-419A-98E6-410D6A343251}" type="presOf" srcId="{232CC499-A988-4E33-B7E3-650FE7C0FAA7}" destId="{B8F68B37-9072-4106-9BD3-4B368081B0DB}" srcOrd="0" destOrd="0" presId="urn:microsoft.com/office/officeart/2008/layout/VerticalCurvedList"/>
    <dgm:cxn modelId="{4ABA3432-25A2-4A9A-A3E3-55FE76296AD2}" type="presOf" srcId="{EC9299A8-BE66-42B5-9352-0D8F81893B34}" destId="{3D95C219-0195-48C4-9CD2-2D88934EF51D}" srcOrd="0" destOrd="0" presId="urn:microsoft.com/office/officeart/2008/layout/VerticalCurvedList"/>
    <dgm:cxn modelId="{82B0293D-B374-4B30-AD73-8468A5E96A99}" type="presOf" srcId="{462B8D0B-05D4-4AB4-B65E-C8F1EE3E43A2}" destId="{6B541D42-19CD-4B3F-848D-683F259414CC}" srcOrd="0" destOrd="0" presId="urn:microsoft.com/office/officeart/2008/layout/VerticalCurvedList"/>
    <dgm:cxn modelId="{F00A1C58-54C8-4383-9C5C-41B7C1FF1A55}" type="presOf" srcId="{CB45CC1A-6350-4ABE-91ED-1D29AC84BEC0}" destId="{95B07D1F-A427-4D61-B487-CA83296ED587}" srcOrd="0" destOrd="0" presId="urn:microsoft.com/office/officeart/2008/layout/VerticalCurvedList"/>
    <dgm:cxn modelId="{8042647E-DE9F-4730-87DB-520A11857568}" srcId="{B76B355A-A6FF-42D0-B829-60FB0AA03DA3}" destId="{462B8D0B-05D4-4AB4-B65E-C8F1EE3E43A2}" srcOrd="3" destOrd="0" parTransId="{DCF9B6DD-18AD-4E12-AC58-80DB74D5DFE2}" sibTransId="{D501B6C8-4057-480E-90BD-0372D152BE02}"/>
    <dgm:cxn modelId="{A947FD95-DD3A-4BD0-A069-ED092CEBEA61}" type="presOf" srcId="{B76B355A-A6FF-42D0-B829-60FB0AA03DA3}" destId="{9A5E819E-DA93-49B4-9169-C88137CBD35B}" srcOrd="0" destOrd="0" presId="urn:microsoft.com/office/officeart/2008/layout/VerticalCurvedList"/>
    <dgm:cxn modelId="{688A79A2-056C-457D-AA20-160CAA99B3E5}" srcId="{B76B355A-A6FF-42D0-B829-60FB0AA03DA3}" destId="{232CC499-A988-4E33-B7E3-650FE7C0FAA7}" srcOrd="2" destOrd="0" parTransId="{A682ED22-F704-4410-97EE-EDEFA71ABF52}" sibTransId="{294206BF-50C6-4C20-A495-F287C7B3264F}"/>
    <dgm:cxn modelId="{9A9C05C9-E06D-4B44-8A30-A06B725426C1}" srcId="{B76B355A-A6FF-42D0-B829-60FB0AA03DA3}" destId="{EC9299A8-BE66-42B5-9352-0D8F81893B34}" srcOrd="1" destOrd="0" parTransId="{6A9B344B-24FA-4F45-B34E-77ECFC846893}" sibTransId="{C0A97C20-EFA2-4EE6-AAC2-C76B9AA913EF}"/>
    <dgm:cxn modelId="{47FB0E3A-9EED-49A2-8CEC-98F5A48E7A72}" type="presParOf" srcId="{9A5E819E-DA93-49B4-9169-C88137CBD35B}" destId="{C14E7859-A852-4464-8886-CFE7BF1FFF3F}" srcOrd="0" destOrd="0" presId="urn:microsoft.com/office/officeart/2008/layout/VerticalCurvedList"/>
    <dgm:cxn modelId="{527FC426-2E50-43A8-91A7-415F09C1B45C}" type="presParOf" srcId="{C14E7859-A852-4464-8886-CFE7BF1FFF3F}" destId="{F00392AC-06E9-47C1-9A1C-D2F16BAE8E17}" srcOrd="0" destOrd="0" presId="urn:microsoft.com/office/officeart/2008/layout/VerticalCurvedList"/>
    <dgm:cxn modelId="{8E4FC862-E112-4D0E-AC41-3AE9452DA167}" type="presParOf" srcId="{F00392AC-06E9-47C1-9A1C-D2F16BAE8E17}" destId="{7E785410-D8BE-4C5C-9CEA-78289CB64886}" srcOrd="0" destOrd="0" presId="urn:microsoft.com/office/officeart/2008/layout/VerticalCurvedList"/>
    <dgm:cxn modelId="{65F590CD-E688-472B-860B-78B42DADBA18}" type="presParOf" srcId="{F00392AC-06E9-47C1-9A1C-D2F16BAE8E17}" destId="{8BD11DD8-8431-4FEA-ABD2-A112BA9FBAA2}" srcOrd="1" destOrd="0" presId="urn:microsoft.com/office/officeart/2008/layout/VerticalCurvedList"/>
    <dgm:cxn modelId="{48E6C578-C13E-4D1E-BCFD-43F31486133D}" type="presParOf" srcId="{F00392AC-06E9-47C1-9A1C-D2F16BAE8E17}" destId="{828A39CC-CDE6-4EAE-AE5E-AD04B4D71DB1}" srcOrd="2" destOrd="0" presId="urn:microsoft.com/office/officeart/2008/layout/VerticalCurvedList"/>
    <dgm:cxn modelId="{02F2A692-95A3-4B8E-A19E-00BEC8817136}" type="presParOf" srcId="{F00392AC-06E9-47C1-9A1C-D2F16BAE8E17}" destId="{B05DA101-07AE-4081-B922-98A1DE6DCC50}" srcOrd="3" destOrd="0" presId="urn:microsoft.com/office/officeart/2008/layout/VerticalCurvedList"/>
    <dgm:cxn modelId="{75260FAE-EFEC-4075-8D04-A6EF4538C59D}" type="presParOf" srcId="{C14E7859-A852-4464-8886-CFE7BF1FFF3F}" destId="{95B07D1F-A427-4D61-B487-CA83296ED587}" srcOrd="1" destOrd="0" presId="urn:microsoft.com/office/officeart/2008/layout/VerticalCurvedList"/>
    <dgm:cxn modelId="{7CAE9E76-6989-45E4-A9A0-BD400732ECF1}" type="presParOf" srcId="{C14E7859-A852-4464-8886-CFE7BF1FFF3F}" destId="{6B7DA0F4-870B-443F-AB34-458D39D92C94}" srcOrd="2" destOrd="0" presId="urn:microsoft.com/office/officeart/2008/layout/VerticalCurvedList"/>
    <dgm:cxn modelId="{3D80E15F-D5EE-4238-B2DE-200CFDB2A2E8}" type="presParOf" srcId="{6B7DA0F4-870B-443F-AB34-458D39D92C94}" destId="{147DC61B-D28A-40E8-9ADD-095E1EE900CE}" srcOrd="0" destOrd="0" presId="urn:microsoft.com/office/officeart/2008/layout/VerticalCurvedList"/>
    <dgm:cxn modelId="{7A941F36-7DA4-4391-ACED-BDF820073F71}" type="presParOf" srcId="{C14E7859-A852-4464-8886-CFE7BF1FFF3F}" destId="{3D95C219-0195-48C4-9CD2-2D88934EF51D}" srcOrd="3" destOrd="0" presId="urn:microsoft.com/office/officeart/2008/layout/VerticalCurvedList"/>
    <dgm:cxn modelId="{200A5C94-3CF8-4859-8B53-17BA1DFBA803}" type="presParOf" srcId="{C14E7859-A852-4464-8886-CFE7BF1FFF3F}" destId="{82287D11-0F88-47AF-A1FD-D1F771BEB07A}" srcOrd="4" destOrd="0" presId="urn:microsoft.com/office/officeart/2008/layout/VerticalCurvedList"/>
    <dgm:cxn modelId="{6C79104F-9FD3-48BF-8F00-B21C8B4E2683}" type="presParOf" srcId="{82287D11-0F88-47AF-A1FD-D1F771BEB07A}" destId="{3D7490DB-1F65-4C61-9733-45BEF1F84A87}" srcOrd="0" destOrd="0" presId="urn:microsoft.com/office/officeart/2008/layout/VerticalCurvedList"/>
    <dgm:cxn modelId="{03160D80-2E8E-41FA-B241-9359014E4278}" type="presParOf" srcId="{C14E7859-A852-4464-8886-CFE7BF1FFF3F}" destId="{B8F68B37-9072-4106-9BD3-4B368081B0DB}" srcOrd="5" destOrd="0" presId="urn:microsoft.com/office/officeart/2008/layout/VerticalCurvedList"/>
    <dgm:cxn modelId="{1C79E548-A522-43B8-90A7-91FDF447F55B}" type="presParOf" srcId="{C14E7859-A852-4464-8886-CFE7BF1FFF3F}" destId="{14ECBDF7-4DB7-4350-93C5-96447C846D71}" srcOrd="6" destOrd="0" presId="urn:microsoft.com/office/officeart/2008/layout/VerticalCurvedList"/>
    <dgm:cxn modelId="{51687E28-0B6F-4072-9175-E8C3D2E536D4}" type="presParOf" srcId="{14ECBDF7-4DB7-4350-93C5-96447C846D71}" destId="{341404B6-7072-437E-8A92-F9A858664A86}" srcOrd="0" destOrd="0" presId="urn:microsoft.com/office/officeart/2008/layout/VerticalCurvedList"/>
    <dgm:cxn modelId="{9AA61EE1-13B3-4515-BA50-1AA4B8C92227}" type="presParOf" srcId="{C14E7859-A852-4464-8886-CFE7BF1FFF3F}" destId="{6B541D42-19CD-4B3F-848D-683F259414CC}" srcOrd="7" destOrd="0" presId="urn:microsoft.com/office/officeart/2008/layout/VerticalCurvedList"/>
    <dgm:cxn modelId="{BE3DCEFC-3328-4119-AB33-C8AAD448F90A}" type="presParOf" srcId="{C14E7859-A852-4464-8886-CFE7BF1FFF3F}" destId="{55BCA45B-E31F-42AB-97B0-E4B7174E2811}" srcOrd="8" destOrd="0" presId="urn:microsoft.com/office/officeart/2008/layout/VerticalCurvedList"/>
    <dgm:cxn modelId="{8FBA85E0-1FC2-4CF9-9303-4DE01BB59CFA}" type="presParOf" srcId="{55BCA45B-E31F-42AB-97B0-E4B7174E2811}" destId="{D67E93A0-02E0-4D5C-9A3A-ECE38EF772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11DD8-8431-4FEA-ABD2-A112BA9FBAA2}">
      <dsp:nvSpPr>
        <dsp:cNvPr id="0" name=""/>
        <dsp:cNvSpPr/>
      </dsp:nvSpPr>
      <dsp:spPr>
        <a:xfrm>
          <a:off x="-3347205" y="-514811"/>
          <a:ext cx="3991315" cy="3991315"/>
        </a:xfrm>
        <a:prstGeom prst="blockArc">
          <a:avLst>
            <a:gd name="adj1" fmla="val 18900000"/>
            <a:gd name="adj2" fmla="val 2700000"/>
            <a:gd name="adj3" fmla="val 541"/>
          </a:avLst>
        </a:prstGeom>
        <a:solidFill>
          <a:schemeClr val="dk1"/>
        </a:solidFill>
        <a:ln w="254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95B07D1F-A427-4D61-B487-CA83296ED587}">
      <dsp:nvSpPr>
        <dsp:cNvPr id="0" name=""/>
        <dsp:cNvSpPr/>
      </dsp:nvSpPr>
      <dsp:spPr>
        <a:xfrm>
          <a:off x="337765" y="227694"/>
          <a:ext cx="5917933" cy="45562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6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2110030020 - Ch. Sri Chandana</a:t>
          </a:r>
        </a:p>
      </dsp:txBody>
      <dsp:txXfrm>
        <a:off x="337765" y="227694"/>
        <a:ext cx="5917933" cy="455626"/>
      </dsp:txXfrm>
    </dsp:sp>
    <dsp:sp modelId="{147DC61B-D28A-40E8-9ADD-095E1EE900CE}">
      <dsp:nvSpPr>
        <dsp:cNvPr id="0" name=""/>
        <dsp:cNvSpPr/>
      </dsp:nvSpPr>
      <dsp:spPr>
        <a:xfrm>
          <a:off x="52999" y="170741"/>
          <a:ext cx="569533" cy="569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5C219-0195-48C4-9CD2-2D88934EF51D}">
      <dsp:nvSpPr>
        <dsp:cNvPr id="0" name=""/>
        <dsp:cNvSpPr/>
      </dsp:nvSpPr>
      <dsp:spPr>
        <a:xfrm>
          <a:off x="598987" y="911253"/>
          <a:ext cx="5656712" cy="45562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6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2110030028 - P. Praneeth</a:t>
          </a:r>
        </a:p>
      </dsp:txBody>
      <dsp:txXfrm>
        <a:off x="598987" y="911253"/>
        <a:ext cx="5656712" cy="455626"/>
      </dsp:txXfrm>
    </dsp:sp>
    <dsp:sp modelId="{3D7490DB-1F65-4C61-9733-45BEF1F84A87}">
      <dsp:nvSpPr>
        <dsp:cNvPr id="0" name=""/>
        <dsp:cNvSpPr/>
      </dsp:nvSpPr>
      <dsp:spPr>
        <a:xfrm>
          <a:off x="314220" y="854300"/>
          <a:ext cx="569533" cy="569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8B37-9072-4106-9BD3-4B368081B0DB}">
      <dsp:nvSpPr>
        <dsp:cNvPr id="0" name=""/>
        <dsp:cNvSpPr/>
      </dsp:nvSpPr>
      <dsp:spPr>
        <a:xfrm>
          <a:off x="598987" y="1594812"/>
          <a:ext cx="5656712" cy="45562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6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2110030085 - N. Manas</a:t>
          </a:r>
          <a:endParaRPr lang="en-IN" sz="1800" kern="1200" dirty="0"/>
        </a:p>
      </dsp:txBody>
      <dsp:txXfrm>
        <a:off x="598987" y="1594812"/>
        <a:ext cx="5656712" cy="455626"/>
      </dsp:txXfrm>
    </dsp:sp>
    <dsp:sp modelId="{341404B6-7072-437E-8A92-F9A858664A86}">
      <dsp:nvSpPr>
        <dsp:cNvPr id="0" name=""/>
        <dsp:cNvSpPr/>
      </dsp:nvSpPr>
      <dsp:spPr>
        <a:xfrm>
          <a:off x="314220" y="1537859"/>
          <a:ext cx="569533" cy="569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1D42-19CD-4B3F-848D-683F259414CC}">
      <dsp:nvSpPr>
        <dsp:cNvPr id="0" name=""/>
        <dsp:cNvSpPr/>
      </dsp:nvSpPr>
      <dsp:spPr>
        <a:xfrm>
          <a:off x="337765" y="2278371"/>
          <a:ext cx="5917933" cy="45562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6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2110030359 - B. Chihnita Reddy</a:t>
          </a:r>
          <a:endParaRPr lang="en-IN" sz="1800" kern="1200" dirty="0"/>
        </a:p>
      </dsp:txBody>
      <dsp:txXfrm>
        <a:off x="337765" y="2278371"/>
        <a:ext cx="5917933" cy="455626"/>
      </dsp:txXfrm>
    </dsp:sp>
    <dsp:sp modelId="{D67E93A0-02E0-4D5C-9A3A-ECE38EF77235}">
      <dsp:nvSpPr>
        <dsp:cNvPr id="0" name=""/>
        <dsp:cNvSpPr/>
      </dsp:nvSpPr>
      <dsp:spPr>
        <a:xfrm>
          <a:off x="52999" y="2221417"/>
          <a:ext cx="569533" cy="5695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cc9050bdf8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cc9050bdf8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9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ea1d9433b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ea1d9433b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4aaebb4d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24aaebb4d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ea1d9433b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ea1d9433b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64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l="17266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l="16618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l="20571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l="20886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2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afespace.qa/en/topic/deepfake-technology-definition-and-how-recognize-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522223" y="1174786"/>
            <a:ext cx="6164815" cy="2292107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53401"/>
            <a:ext cx="5892300" cy="188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DEEPFAKE IMAGE DETECTION</a:t>
            </a:r>
            <a:endParaRPr b="1" i="1" dirty="0">
              <a:solidFill>
                <a:schemeClr val="bg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706010" y="3589022"/>
            <a:ext cx="5812140" cy="544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Detecting DeepFakes, Protecting Truth. </a:t>
            </a:r>
            <a:endParaRPr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167B3-DB75-F7B2-E347-44686A4F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3055"/>
            <a:ext cx="7704000" cy="3133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b="1" i="0" dirty="0">
                <a:effectLst/>
                <a:latin typeface="Agency FB" panose="020B0503020202020204" pitchFamily="34" charset="0"/>
              </a:rPr>
              <a:t>Advanced Neural Network Architectures</a:t>
            </a:r>
            <a:endParaRPr lang="en-US" sz="1800" b="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b="0" i="0" dirty="0">
              <a:effectLst/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i="0" dirty="0">
                <a:effectLst/>
                <a:latin typeface="Agency FB" panose="020B0503020202020204" pitchFamily="34" charset="0"/>
              </a:rPr>
              <a:t>Creative Data Augmentation Strategies</a:t>
            </a:r>
            <a:endParaRPr lang="en-US" sz="1800" b="0" i="0" dirty="0">
              <a:effectLst/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b="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i="0" dirty="0">
                <a:effectLst/>
                <a:latin typeface="Agency FB" panose="020B0503020202020204" pitchFamily="34" charset="0"/>
              </a:rPr>
              <a:t>Continuous Learning and Adaptation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i="0" dirty="0">
                <a:effectLst/>
                <a:latin typeface="Agency FB" panose="020B0503020202020204" pitchFamily="34" charset="0"/>
              </a:rPr>
              <a:t>Real-time Detection Capabilities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i="0" dirty="0">
                <a:effectLst/>
                <a:latin typeface="Agency FB" panose="020B0503020202020204" pitchFamily="34" charset="0"/>
              </a:rPr>
              <a:t>Evaluation Metrics for better performance</a:t>
            </a:r>
            <a:endParaRPr lang="en-US" dirty="0"/>
          </a:p>
          <a:p>
            <a:endParaRPr lang="en-IN" dirty="0"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817232" y="510300"/>
            <a:ext cx="74301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1" dirty="0">
                <a:latin typeface="Agency FB" panose="020B0503020202020204" pitchFamily="34" charset="0"/>
              </a:rPr>
              <a:t>Novelty of project title</a:t>
            </a:r>
          </a:p>
        </p:txBody>
      </p: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36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6"/>
          <p:cNvSpPr/>
          <p:nvPr/>
        </p:nvSpPr>
        <p:spPr>
          <a:xfrm>
            <a:off x="659707" y="1749243"/>
            <a:ext cx="3200400" cy="9030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56"/>
          <p:cNvGrpSpPr/>
          <p:nvPr/>
        </p:nvGrpSpPr>
        <p:grpSpPr>
          <a:xfrm>
            <a:off x="4187225" y="869775"/>
            <a:ext cx="4219500" cy="3200625"/>
            <a:chOff x="4187225" y="869775"/>
            <a:chExt cx="4219500" cy="3200625"/>
          </a:xfrm>
        </p:grpSpPr>
        <p:sp>
          <p:nvSpPr>
            <p:cNvPr id="1373" name="Google Shape;1373;p56"/>
            <p:cNvSpPr/>
            <p:nvPr/>
          </p:nvSpPr>
          <p:spPr>
            <a:xfrm>
              <a:off x="5662275" y="3677475"/>
              <a:ext cx="1269409" cy="392925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4191325" y="869775"/>
              <a:ext cx="4211400" cy="2807700"/>
            </a:xfrm>
            <a:prstGeom prst="snip2DiagRect">
              <a:avLst>
                <a:gd name="adj1" fmla="val 0"/>
                <a:gd name="adj2" fmla="val 921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5" name="Google Shape;1375;p56"/>
            <p:cNvCxnSpPr/>
            <p:nvPr/>
          </p:nvCxnSpPr>
          <p:spPr>
            <a:xfrm>
              <a:off x="4187225" y="3305175"/>
              <a:ext cx="4219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6" name="Google Shape;1376;p56"/>
          <p:cNvSpPr txBox="1">
            <a:spLocks noGrp="1"/>
          </p:cNvSpPr>
          <p:nvPr>
            <p:ph type="title"/>
          </p:nvPr>
        </p:nvSpPr>
        <p:spPr>
          <a:xfrm>
            <a:off x="786157" y="1923993"/>
            <a:ext cx="29475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Queries?</a:t>
            </a:r>
            <a:endParaRPr dirty="0"/>
          </a:p>
        </p:txBody>
      </p:sp>
      <p:pic>
        <p:nvPicPr>
          <p:cNvPr id="1378" name="Google Shape;1378;p56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88" b="1688"/>
          <a:stretch/>
        </p:blipFill>
        <p:spPr>
          <a:xfrm>
            <a:off x="4353125" y="1063600"/>
            <a:ext cx="3887700" cy="2060700"/>
          </a:xfrm>
          <a:prstGeom prst="snip2DiagRect">
            <a:avLst>
              <a:gd name="adj1" fmla="val 0"/>
              <a:gd name="adj2" fmla="val 977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386" name="Google Shape;1386;p56"/>
          <p:cNvGrpSpPr/>
          <p:nvPr/>
        </p:nvGrpSpPr>
        <p:grpSpPr>
          <a:xfrm>
            <a:off x="7560272" y="279313"/>
            <a:ext cx="760896" cy="707727"/>
            <a:chOff x="827350" y="3629733"/>
            <a:chExt cx="1431600" cy="1332067"/>
          </a:xfrm>
        </p:grpSpPr>
        <p:sp>
          <p:nvSpPr>
            <p:cNvPr id="1387" name="Google Shape;1387;p5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56"/>
          <p:cNvGrpSpPr/>
          <p:nvPr/>
        </p:nvGrpSpPr>
        <p:grpSpPr>
          <a:xfrm>
            <a:off x="8406717" y="294134"/>
            <a:ext cx="527545" cy="490734"/>
            <a:chOff x="827350" y="3629733"/>
            <a:chExt cx="1431600" cy="1332067"/>
          </a:xfrm>
        </p:grpSpPr>
        <p:sp>
          <p:nvSpPr>
            <p:cNvPr id="1391" name="Google Shape;1391;p5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56"/>
          <p:cNvGrpSpPr/>
          <p:nvPr/>
        </p:nvGrpSpPr>
        <p:grpSpPr>
          <a:xfrm>
            <a:off x="8224688" y="1063612"/>
            <a:ext cx="412158" cy="383369"/>
            <a:chOff x="827350" y="3629733"/>
            <a:chExt cx="1431600" cy="1332067"/>
          </a:xfrm>
        </p:grpSpPr>
        <p:sp>
          <p:nvSpPr>
            <p:cNvPr id="1395" name="Google Shape;1395;p5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90DC-EDC6-510D-B35F-0F5536BA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938" y="987079"/>
            <a:ext cx="5724250" cy="700053"/>
          </a:xfrm>
        </p:spPr>
        <p:txBody>
          <a:bodyPr/>
          <a:lstStyle/>
          <a:p>
            <a:r>
              <a:rPr lang="en-IN" b="1" i="1" dirty="0">
                <a:latin typeface="Agency FB" panose="020B0503020202020204" pitchFamily="34" charset="0"/>
                <a:cs typeface="Times New Roman" panose="02020603050405020304" pitchFamily="18" charset="0"/>
              </a:rPr>
              <a:t>Team Members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8152A2-E099-2A1C-612D-27DE98817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600552"/>
              </p:ext>
            </p:extLst>
          </p:nvPr>
        </p:nvGraphicFramePr>
        <p:xfrm>
          <a:off x="1326524" y="1642056"/>
          <a:ext cx="6293476" cy="296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9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51797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51797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51797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1475975" y="336322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4182000" y="336322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888025" y="336322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26775" y="512084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Table of contents</a:t>
            </a:r>
            <a:endParaRPr sz="3600" b="1" i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58052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4121401" y="342577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6125276" y="391623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Agency FB" panose="020B0503020202020204" pitchFamily="34" charset="0"/>
              </a:rPr>
              <a:t>Timeline</a:t>
            </a:r>
            <a:endParaRPr sz="1800" b="1" i="1" dirty="0">
              <a:latin typeface="Agency FB" panose="020B0503020202020204" pitchFamily="34" charset="0"/>
            </a:endParaRPr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1004552" y="2070996"/>
            <a:ext cx="189963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Agency FB" panose="020B0503020202020204" pitchFamily="34" charset="0"/>
              </a:rPr>
              <a:t>Clarity of Project title</a:t>
            </a:r>
            <a:endParaRPr sz="1800" b="1" i="1" dirty="0">
              <a:latin typeface="Agency FB" panose="020B0503020202020204" pitchFamily="34" charset="0"/>
            </a:endParaRPr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713224" y="391623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Agency FB" panose="020B0503020202020204" pitchFamily="34" charset="0"/>
              </a:rPr>
              <a:t>Novelty of project title</a:t>
            </a:r>
            <a:endParaRPr sz="1800" b="1" i="1" dirty="0">
              <a:latin typeface="Agency FB" panose="020B0503020202020204" pitchFamily="34" charset="0"/>
            </a:endParaRPr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3419251" y="391623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Agency FB" panose="020B0503020202020204" pitchFamily="34" charset="0"/>
              </a:rPr>
              <a:t>Tools/Technology</a:t>
            </a:r>
            <a:endParaRPr sz="1800" b="1" i="1" dirty="0">
              <a:latin typeface="Agency FB" panose="020B0503020202020204" pitchFamily="34" charset="0"/>
            </a:endParaRPr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3419251" y="213353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latin typeface="Agency FB" panose="020B0503020202020204" pitchFamily="34" charset="0"/>
              </a:rPr>
              <a:t>Project Feasibility Analysis</a:t>
            </a:r>
            <a:endParaRPr sz="1600" b="1" i="1" dirty="0">
              <a:latin typeface="Agency FB" panose="020B0503020202020204" pitchFamily="34" charset="0"/>
            </a:endParaRPr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1415374" y="342577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58052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6" y="207099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Agency FB" panose="020B0503020202020204" pitchFamily="34" charset="0"/>
              </a:rPr>
              <a:t>Societal needs</a:t>
            </a:r>
            <a:endParaRPr sz="1800" b="1" i="1" dirty="0">
              <a:latin typeface="Agency FB" panose="020B0503020202020204" pitchFamily="34" charset="0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6827426" y="342577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58052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557958" y="438623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167B3-DB75-F7B2-E347-44686A4F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68970"/>
            <a:ext cx="7704000" cy="26905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400" b="0" dirty="0">
                <a:latin typeface="Agency FB" panose="020B0503020202020204" pitchFamily="34" charset="0"/>
              </a:rPr>
              <a:t>DeepFakes are AI-generated fake images.</a:t>
            </a:r>
          </a:p>
          <a:p>
            <a:endParaRPr lang="en-US" sz="1400" b="0" dirty="0">
              <a:latin typeface="Agency FB" panose="020B0503020202020204" pitchFamily="34" charset="0"/>
            </a:endParaRPr>
          </a:p>
          <a:p>
            <a:r>
              <a:rPr lang="en-US" sz="1400" b="0" dirty="0">
                <a:latin typeface="Agency FB" panose="020B0503020202020204" pitchFamily="34" charset="0"/>
              </a:rPr>
              <a:t>DeepFakes involve creating fake images or videos that appear genuine but are manipulated. People use them to deceive others or spread false information on social media.</a:t>
            </a:r>
          </a:p>
          <a:p>
            <a:endParaRPr lang="en-US" sz="1400" b="0" dirty="0">
              <a:latin typeface="Agency FB" panose="020B0503020202020204" pitchFamily="34" charset="0"/>
            </a:endParaRPr>
          </a:p>
          <a:p>
            <a:r>
              <a:rPr lang="en-US" sz="1400" b="0" dirty="0">
                <a:latin typeface="Agency FB" panose="020B0503020202020204" pitchFamily="34" charset="0"/>
              </a:rPr>
              <a:t>These deceptive media can take the form of realistic-looking pictures or videos, making it challenging for viewers to distinguish between what is real and what is not.</a:t>
            </a:r>
          </a:p>
          <a:p>
            <a:pPr marL="152400" indent="0">
              <a:buNone/>
            </a:pPr>
            <a:endParaRPr lang="en-US" sz="14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Agency FB" panose="020B0503020202020204" pitchFamily="34" charset="0"/>
              </a:rPr>
              <a:t>DeepFakes can quickly spread on social media and change people's opinions on a large scale. Detecting them is a serious challenge because new technology makes it easy to create convincing fake images using just a starting picture and some planned changes.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711425" y="454945"/>
            <a:ext cx="74301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1" dirty="0">
                <a:latin typeface="Agency FB" panose="020B0503020202020204" pitchFamily="34" charset="0"/>
              </a:rPr>
              <a:t>Clarity of Project title</a:t>
            </a:r>
          </a:p>
        </p:txBody>
      </p: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72;p37">
            <a:extLst>
              <a:ext uri="{FF2B5EF4-FFF2-40B4-BE49-F238E27FC236}">
                <a16:creationId xmlns:a16="http://schemas.microsoft.com/office/drawing/2014/main" id="{BBDE81FD-7DD9-6DD5-A715-11946DD3DA5B}"/>
              </a:ext>
            </a:extLst>
          </p:cNvPr>
          <p:cNvSpPr txBox="1"/>
          <p:nvPr/>
        </p:nvSpPr>
        <p:spPr>
          <a:xfrm>
            <a:off x="713449" y="1236698"/>
            <a:ext cx="3433547" cy="43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What are DeepFakes?</a:t>
            </a:r>
            <a:endParaRPr sz="2400" dirty="0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9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9"/>
          <p:cNvSpPr txBox="1">
            <a:spLocks noGrp="1"/>
          </p:cNvSpPr>
          <p:nvPr>
            <p:ph type="title"/>
          </p:nvPr>
        </p:nvSpPr>
        <p:spPr>
          <a:xfrm>
            <a:off x="713075" y="5103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Agency FB" panose="020B0503020202020204" pitchFamily="34" charset="0"/>
              </a:rPr>
              <a:t>Example of DeepFakes</a:t>
            </a:r>
            <a:endParaRPr sz="3200" b="1" i="1" dirty="0">
              <a:latin typeface="Agency FB" panose="020B0503020202020204" pitchFamily="34" charset="0"/>
            </a:endParaRPr>
          </a:p>
        </p:txBody>
      </p:sp>
      <p:sp>
        <p:nvSpPr>
          <p:cNvPr id="1114" name="Google Shape;1114;p49"/>
          <p:cNvSpPr txBox="1">
            <a:spLocks noGrp="1"/>
          </p:cNvSpPr>
          <p:nvPr>
            <p:ph type="subTitle" idx="3"/>
          </p:nvPr>
        </p:nvSpPr>
        <p:spPr>
          <a:xfrm>
            <a:off x="1673132" y="3569976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b="1" i="1" dirty="0">
                <a:latin typeface="Agency FB" panose="020B0503020202020204" pitchFamily="34" charset="0"/>
              </a:rPr>
              <a:t>Original </a:t>
            </a:r>
            <a:endParaRPr b="1" i="1" dirty="0">
              <a:latin typeface="Agency FB" panose="020B0503020202020204" pitchFamily="34" charset="0"/>
            </a:endParaRPr>
          </a:p>
        </p:txBody>
      </p:sp>
      <p:sp>
        <p:nvSpPr>
          <p:cNvPr id="1115" name="Google Shape;1115;p49"/>
          <p:cNvSpPr txBox="1">
            <a:spLocks noGrp="1"/>
          </p:cNvSpPr>
          <p:nvPr>
            <p:ph type="subTitle" idx="4"/>
          </p:nvPr>
        </p:nvSpPr>
        <p:spPr>
          <a:xfrm>
            <a:off x="4794906" y="3614067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b="1" i="1" dirty="0">
                <a:latin typeface="Agency FB" panose="020B0503020202020204" pitchFamily="34" charset="0"/>
              </a:rPr>
              <a:t>Deepfake</a:t>
            </a:r>
            <a:endParaRPr b="1" i="1" dirty="0">
              <a:latin typeface="Agency FB" panose="020B0503020202020204" pitchFamily="34" charset="0"/>
            </a:endParaRPr>
          </a:p>
        </p:txBody>
      </p:sp>
      <p:sp>
        <p:nvSpPr>
          <p:cNvPr id="1116" name="Google Shape;1116;p49"/>
          <p:cNvSpPr txBox="1">
            <a:spLocks noGrp="1"/>
          </p:cNvSpPr>
          <p:nvPr>
            <p:ph type="subTitle" idx="1"/>
          </p:nvPr>
        </p:nvSpPr>
        <p:spPr>
          <a:xfrm>
            <a:off x="1605475" y="3983448"/>
            <a:ext cx="2846700" cy="529353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The image which is captured originally</a:t>
            </a:r>
            <a:r>
              <a:rPr lang="en" dirty="0">
                <a:latin typeface="Agency FB" panose="020B0503020202020204" pitchFamily="34" charset="0"/>
              </a:rPr>
              <a:t>.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117" name="Google Shape;1117;p49"/>
          <p:cNvSpPr txBox="1">
            <a:spLocks noGrp="1"/>
          </p:cNvSpPr>
          <p:nvPr>
            <p:ph type="subTitle" idx="2"/>
          </p:nvPr>
        </p:nvSpPr>
        <p:spPr>
          <a:xfrm>
            <a:off x="4745155" y="3983449"/>
            <a:ext cx="28467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Agency FB" panose="020B0503020202020204" pitchFamily="34" charset="0"/>
              </a:rPr>
              <a:t>The image which is fake and manipulated by AI.</a:t>
            </a:r>
            <a:endParaRPr sz="1600" dirty="0">
              <a:latin typeface="Agency FB" panose="020B0503020202020204" pitchFamily="34" charset="0"/>
            </a:endParaRPr>
          </a:p>
        </p:txBody>
      </p:sp>
      <p:grpSp>
        <p:nvGrpSpPr>
          <p:cNvPr id="1127" name="Google Shape;1127;p49"/>
          <p:cNvGrpSpPr/>
          <p:nvPr/>
        </p:nvGrpSpPr>
        <p:grpSpPr>
          <a:xfrm>
            <a:off x="7945840" y="4143668"/>
            <a:ext cx="752163" cy="699602"/>
            <a:chOff x="827350" y="3629733"/>
            <a:chExt cx="1431600" cy="1332067"/>
          </a:xfrm>
        </p:grpSpPr>
        <p:sp>
          <p:nvSpPr>
            <p:cNvPr id="1128" name="Google Shape;1128;p4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8213740" y="3368870"/>
            <a:ext cx="405716" cy="377375"/>
            <a:chOff x="827350" y="3629733"/>
            <a:chExt cx="1431600" cy="1332067"/>
          </a:xfrm>
        </p:grpSpPr>
        <p:sp>
          <p:nvSpPr>
            <p:cNvPr id="1132" name="Google Shape;1132;p4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7684612" y="3842667"/>
            <a:ext cx="348738" cy="324358"/>
            <a:chOff x="827350" y="3629733"/>
            <a:chExt cx="1431600" cy="1332067"/>
          </a:xfrm>
        </p:grpSpPr>
        <p:sp>
          <p:nvSpPr>
            <p:cNvPr id="1136" name="Google Shape;1136;p4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F87C50-61A7-DFF0-C77A-A5D11D49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58" y="1306239"/>
            <a:ext cx="1937693" cy="2062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DFCFF-B9B7-B3EB-B953-D67F3D492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553" y="1298554"/>
            <a:ext cx="1937693" cy="2070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167B3-DB75-F7B2-E347-44686A4F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3055"/>
            <a:ext cx="7704000" cy="3133717"/>
          </a:xfrm>
        </p:spPr>
        <p:txBody>
          <a:bodyPr/>
          <a:lstStyle/>
          <a:p>
            <a:r>
              <a:rPr lang="en-US" sz="1400" b="0" dirty="0">
                <a:latin typeface="Agency FB" panose="020B0503020202020204" pitchFamily="34" charset="0"/>
              </a:rPr>
              <a:t>The objective of this project is to identify Deepfake images(The images that are manipulated and generated by AI).</a:t>
            </a:r>
          </a:p>
          <a:p>
            <a:pPr marL="152400" indent="0">
              <a:buNone/>
            </a:pPr>
            <a:endParaRPr lang="en-US" sz="1400" b="0" dirty="0">
              <a:latin typeface="Agency FB" panose="020B0503020202020204" pitchFamily="34" charset="0"/>
            </a:endParaRPr>
          </a:p>
          <a:p>
            <a:r>
              <a:rPr lang="en-US" sz="1400" b="0" dirty="0">
                <a:latin typeface="Agency FB" panose="020B0503020202020204" pitchFamily="34" charset="0"/>
              </a:rPr>
              <a:t>Modern image editing software has advanced to the point where it is now possible to make subtle changes to images that are difficult for the human eye to notice.</a:t>
            </a:r>
          </a:p>
          <a:p>
            <a:endParaRPr lang="en-US" sz="1400" b="0" dirty="0">
              <a:latin typeface="Agency FB" panose="020B0503020202020204" pitchFamily="34" charset="0"/>
            </a:endParaRPr>
          </a:p>
          <a:p>
            <a:r>
              <a:rPr lang="en-US" sz="1400" b="0" dirty="0">
                <a:solidFill>
                  <a:schemeClr val="bg1"/>
                </a:solidFill>
                <a:latin typeface="Agency FB" panose="020B0503020202020204" pitchFamily="34" charset="0"/>
              </a:rPr>
              <a:t>Even with advanced computer software, it's hard to detect if an image is real or fake unless we find something that's the same in most fake images.</a:t>
            </a:r>
          </a:p>
          <a:p>
            <a:endParaRPr lang="en-US" sz="1400" b="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400" b="0" dirty="0">
                <a:latin typeface="Agency FB" panose="020B0503020202020204" pitchFamily="34" charset="0"/>
              </a:rPr>
              <a:t>The objective is to identify manipulated deepfake images created by altering original pictures, as these may contribute to illegal and deceptive activities that negatively impact individuals.</a:t>
            </a:r>
          </a:p>
          <a:p>
            <a:pPr marL="152400" indent="0">
              <a:buNone/>
            </a:pPr>
            <a:endParaRPr lang="en-US" sz="1400" b="0" dirty="0">
              <a:latin typeface="Agency FB" panose="020B0503020202020204" pitchFamily="34" charset="0"/>
            </a:endParaRPr>
          </a:p>
          <a:p>
            <a:r>
              <a:rPr lang="en-US" sz="1400" b="0" dirty="0">
                <a:latin typeface="Agency FB" panose="020B0503020202020204" pitchFamily="34" charset="0"/>
              </a:rPr>
              <a:t>Deepfake detection projects play a crucial role in maintaining the integrity and trustworthiness of digital media in various contexts, including social media, journalism, and online platforms.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817232" y="510300"/>
            <a:ext cx="743014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1" dirty="0">
                <a:latin typeface="Agency FB" panose="020B0503020202020204" pitchFamily="34" charset="0"/>
              </a:rPr>
              <a:t>Project Feasibility Analysis</a:t>
            </a:r>
          </a:p>
        </p:txBody>
      </p: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5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/>
          <p:nvPr/>
        </p:nvSpPr>
        <p:spPr>
          <a:xfrm>
            <a:off x="736695" y="55237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2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b="1" i="1" dirty="0">
                <a:latin typeface="Agency FB" panose="020B0503020202020204" pitchFamily="34" charset="0"/>
              </a:rPr>
              <a:t>Societal needs</a:t>
            </a:r>
            <a:endParaRPr b="1" i="1" dirty="0">
              <a:latin typeface="Agency FB" panose="020B0503020202020204" pitchFamily="34" charset="0"/>
            </a:endParaRPr>
          </a:p>
        </p:txBody>
      </p:sp>
      <p:sp>
        <p:nvSpPr>
          <p:cNvPr id="1241" name="Google Shape;1241;p52"/>
          <p:cNvSpPr txBox="1"/>
          <p:nvPr/>
        </p:nvSpPr>
        <p:spPr>
          <a:xfrm>
            <a:off x="506943" y="1861476"/>
            <a:ext cx="2097328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Preventing Misinformation</a:t>
            </a:r>
          </a:p>
        </p:txBody>
      </p:sp>
      <p:sp>
        <p:nvSpPr>
          <p:cNvPr id="1242" name="Google Shape;1242;p52"/>
          <p:cNvSpPr txBox="1"/>
          <p:nvPr/>
        </p:nvSpPr>
        <p:spPr>
          <a:xfrm>
            <a:off x="153081" y="3948431"/>
            <a:ext cx="2451190" cy="29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Authentication and verification</a:t>
            </a:r>
          </a:p>
        </p:txBody>
      </p:sp>
      <p:sp>
        <p:nvSpPr>
          <p:cNvPr id="1243" name="Google Shape;1243;p52"/>
          <p:cNvSpPr txBox="1"/>
          <p:nvPr/>
        </p:nvSpPr>
        <p:spPr>
          <a:xfrm>
            <a:off x="6573656" y="2047775"/>
            <a:ext cx="1996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Preserving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Reputation</a:t>
            </a:r>
            <a:endParaRPr sz="2000" b="1" i="1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  <p:sp>
        <p:nvSpPr>
          <p:cNvPr id="1244" name="Google Shape;1244;p52"/>
          <p:cNvSpPr txBox="1"/>
          <p:nvPr/>
        </p:nvSpPr>
        <p:spPr>
          <a:xfrm>
            <a:off x="6573303" y="3816325"/>
            <a:ext cx="1841366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Media Trustworthiness</a:t>
            </a:r>
          </a:p>
        </p:txBody>
      </p:sp>
      <p:grpSp>
        <p:nvGrpSpPr>
          <p:cNvPr id="1252" name="Google Shape;1252;p52"/>
          <p:cNvGrpSpPr/>
          <p:nvPr/>
        </p:nvGrpSpPr>
        <p:grpSpPr>
          <a:xfrm>
            <a:off x="8285261" y="293918"/>
            <a:ext cx="524682" cy="488069"/>
            <a:chOff x="827350" y="3629733"/>
            <a:chExt cx="1431600" cy="1332067"/>
          </a:xfrm>
        </p:grpSpPr>
        <p:sp>
          <p:nvSpPr>
            <p:cNvPr id="1253" name="Google Shape;1253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52"/>
          <p:cNvGrpSpPr/>
          <p:nvPr/>
        </p:nvGrpSpPr>
        <p:grpSpPr>
          <a:xfrm>
            <a:off x="7846540" y="293932"/>
            <a:ext cx="326119" cy="303312"/>
            <a:chOff x="827350" y="3629733"/>
            <a:chExt cx="1431600" cy="1332067"/>
          </a:xfrm>
        </p:grpSpPr>
        <p:sp>
          <p:nvSpPr>
            <p:cNvPr id="1257" name="Google Shape;1257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52"/>
          <p:cNvSpPr/>
          <p:nvPr/>
        </p:nvSpPr>
        <p:spPr>
          <a:xfrm>
            <a:off x="3038276" y="1582225"/>
            <a:ext cx="909900" cy="852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61" name="Google Shape;1261;p52"/>
          <p:cNvSpPr/>
          <p:nvPr/>
        </p:nvSpPr>
        <p:spPr>
          <a:xfrm>
            <a:off x="3038276" y="3390325"/>
            <a:ext cx="909900" cy="852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udiowide"/>
                <a:sym typeface="Audiowide"/>
              </a:rPr>
              <a:t>3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62" name="Google Shape;1262;p52"/>
          <p:cNvSpPr/>
          <p:nvPr/>
        </p:nvSpPr>
        <p:spPr>
          <a:xfrm>
            <a:off x="5168726" y="3390325"/>
            <a:ext cx="909900" cy="852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4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63" name="Google Shape;1263;p52"/>
          <p:cNvSpPr/>
          <p:nvPr/>
        </p:nvSpPr>
        <p:spPr>
          <a:xfrm>
            <a:off x="5168726" y="1582175"/>
            <a:ext cx="909900" cy="852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udiowide"/>
                <a:sym typeface="Audiowide"/>
              </a:rPr>
              <a:t>2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4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6" name="Google Shape;1306;p54"/>
          <p:cNvCxnSpPr/>
          <p:nvPr/>
        </p:nvCxnSpPr>
        <p:spPr>
          <a:xfrm>
            <a:off x="718150" y="2862544"/>
            <a:ext cx="769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307" name="Google Shape;1307;p5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Agency FB" panose="020B0503020202020204" pitchFamily="34" charset="0"/>
              </a:rPr>
              <a:t>Timeline</a:t>
            </a:r>
            <a:endParaRPr b="1" i="1" dirty="0">
              <a:latin typeface="Agency FB" panose="020B0503020202020204" pitchFamily="34" charset="0"/>
            </a:endParaRPr>
          </a:p>
        </p:txBody>
      </p:sp>
      <p:sp>
        <p:nvSpPr>
          <p:cNvPr id="1308" name="Google Shape;1308;p54"/>
          <p:cNvSpPr txBox="1"/>
          <p:nvPr/>
        </p:nvSpPr>
        <p:spPr>
          <a:xfrm>
            <a:off x="2772161" y="1872233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Data Collection and integration</a:t>
            </a:r>
            <a:endParaRPr sz="1800" b="1" dirty="0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  <p:sp>
        <p:nvSpPr>
          <p:cNvPr id="1309" name="Google Shape;1309;p54"/>
          <p:cNvSpPr txBox="1"/>
          <p:nvPr/>
        </p:nvSpPr>
        <p:spPr>
          <a:xfrm>
            <a:off x="2786412" y="211127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Gathering relevant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and integrating it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10" name="Google Shape;1310;p54"/>
          <p:cNvSpPr txBox="1"/>
          <p:nvPr/>
        </p:nvSpPr>
        <p:spPr>
          <a:xfrm>
            <a:off x="6006159" y="1872233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Testing</a:t>
            </a:r>
            <a:r>
              <a:rPr lang="en" sz="20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 </a:t>
            </a: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and</a:t>
            </a:r>
            <a:r>
              <a:rPr lang="en" sz="20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 </a:t>
            </a: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deployment</a:t>
            </a:r>
            <a:endParaRPr sz="1800" b="1" dirty="0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  <p:sp>
        <p:nvSpPr>
          <p:cNvPr id="1311" name="Google Shape;1311;p54"/>
          <p:cNvSpPr txBox="1"/>
          <p:nvPr/>
        </p:nvSpPr>
        <p:spPr>
          <a:xfrm>
            <a:off x="6012809" y="213465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Testing the model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deploying it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12" name="Google Shape;1312;p54"/>
          <p:cNvSpPr txBox="1"/>
          <p:nvPr/>
        </p:nvSpPr>
        <p:spPr>
          <a:xfrm>
            <a:off x="1158488" y="3293138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Overview</a:t>
            </a:r>
            <a:endParaRPr sz="1800" b="1" dirty="0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  <p:sp>
        <p:nvSpPr>
          <p:cNvPr id="1313" name="Google Shape;1313;p54"/>
          <p:cNvSpPr txBox="1"/>
          <p:nvPr/>
        </p:nvSpPr>
        <p:spPr>
          <a:xfrm>
            <a:off x="1158488" y="3494660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Discussion on the selected project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Karla"/>
              <a:cs typeface="Karla"/>
              <a:sym typeface="Karla"/>
            </a:endParaRPr>
          </a:p>
        </p:txBody>
      </p:sp>
      <p:sp>
        <p:nvSpPr>
          <p:cNvPr id="1314" name="Google Shape;1314;p54"/>
          <p:cNvSpPr txBox="1"/>
          <p:nvPr/>
        </p:nvSpPr>
        <p:spPr>
          <a:xfrm>
            <a:off x="4385835" y="3330716"/>
            <a:ext cx="19860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Agency FB" panose="020B0503020202020204" pitchFamily="34" charset="0"/>
                <a:ea typeface="Audiowide"/>
                <a:cs typeface="Audiowide"/>
                <a:sym typeface="Audiowide"/>
              </a:rPr>
              <a:t>Training</a:t>
            </a:r>
            <a:endParaRPr sz="1800" b="1" dirty="0">
              <a:solidFill>
                <a:schemeClr val="accent1"/>
              </a:solidFill>
              <a:latin typeface="Agency FB" panose="020B0503020202020204" pitchFamily="34" charset="0"/>
              <a:ea typeface="Audiowide"/>
              <a:cs typeface="Audiowide"/>
              <a:sym typeface="Audiowide"/>
            </a:endParaRPr>
          </a:p>
        </p:txBody>
      </p:sp>
      <p:sp>
        <p:nvSpPr>
          <p:cNvPr id="1315" name="Google Shape;1315;p54"/>
          <p:cNvSpPr txBox="1"/>
          <p:nvPr/>
        </p:nvSpPr>
        <p:spPr>
          <a:xfrm>
            <a:off x="4385835" y="355102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gency FB" panose="020B0503020202020204" pitchFamily="34" charset="0"/>
                <a:ea typeface="Karla"/>
                <a:cs typeface="Karla"/>
                <a:sym typeface="Karla"/>
              </a:rPr>
              <a:t>Cleaning data and training </a:t>
            </a:r>
            <a:endParaRPr dirty="0">
              <a:solidFill>
                <a:schemeClr val="lt1"/>
              </a:solidFill>
              <a:latin typeface="Agency FB" panose="020B0503020202020204" pitchFamily="34" charset="0"/>
              <a:ea typeface="Karla"/>
              <a:cs typeface="Karla"/>
              <a:sym typeface="Karla"/>
            </a:endParaRPr>
          </a:p>
        </p:txBody>
      </p:sp>
      <p:grpSp>
        <p:nvGrpSpPr>
          <p:cNvPr id="1323" name="Google Shape;1323;p54"/>
          <p:cNvGrpSpPr/>
          <p:nvPr/>
        </p:nvGrpSpPr>
        <p:grpSpPr>
          <a:xfrm>
            <a:off x="397597" y="4245563"/>
            <a:ext cx="760896" cy="707727"/>
            <a:chOff x="827350" y="3629733"/>
            <a:chExt cx="1431600" cy="1332067"/>
          </a:xfrm>
        </p:grpSpPr>
        <p:sp>
          <p:nvSpPr>
            <p:cNvPr id="1324" name="Google Shape;1324;p5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54"/>
          <p:cNvGrpSpPr/>
          <p:nvPr/>
        </p:nvGrpSpPr>
        <p:grpSpPr>
          <a:xfrm>
            <a:off x="228807" y="3730250"/>
            <a:ext cx="420891" cy="391495"/>
            <a:chOff x="827350" y="3629733"/>
            <a:chExt cx="1431600" cy="1332067"/>
          </a:xfrm>
        </p:grpSpPr>
        <p:sp>
          <p:nvSpPr>
            <p:cNvPr id="1328" name="Google Shape;1328;p5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54"/>
          <p:cNvSpPr/>
          <p:nvPr/>
        </p:nvSpPr>
        <p:spPr>
          <a:xfrm>
            <a:off x="1613259" y="1343922"/>
            <a:ext cx="1049864" cy="7125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udiowide"/>
                <a:sym typeface="Audiowide"/>
              </a:rPr>
              <a:t>Review-1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1332" name="Google Shape;1332;p54"/>
          <p:cNvCxnSpPr>
            <a:cxnSpLocks/>
            <a:stCxn id="1312" idx="0"/>
            <a:endCxn id="1331" idx="1"/>
          </p:cNvCxnSpPr>
          <p:nvPr/>
        </p:nvCxnSpPr>
        <p:spPr>
          <a:xfrm flipH="1" flipV="1">
            <a:off x="2138191" y="2056422"/>
            <a:ext cx="13297" cy="123671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3" name="Google Shape;1333;p54"/>
          <p:cNvSpPr/>
          <p:nvPr/>
        </p:nvSpPr>
        <p:spPr>
          <a:xfrm>
            <a:off x="3218377" y="3870189"/>
            <a:ext cx="1093569" cy="7125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Review-2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1334" name="Google Shape;1334;p54"/>
          <p:cNvCxnSpPr>
            <a:cxnSpLocks/>
            <a:stCxn id="1333" idx="3"/>
            <a:endCxn id="1309" idx="2"/>
          </p:cNvCxnSpPr>
          <p:nvPr/>
        </p:nvCxnSpPr>
        <p:spPr>
          <a:xfrm flipV="1">
            <a:off x="3765162" y="2596078"/>
            <a:ext cx="14250" cy="127411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54"/>
          <p:cNvSpPr/>
          <p:nvPr/>
        </p:nvSpPr>
        <p:spPr>
          <a:xfrm>
            <a:off x="4823133" y="1347825"/>
            <a:ext cx="1111406" cy="7125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Review-3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1336" name="Google Shape;1336;p54"/>
          <p:cNvCxnSpPr>
            <a:cxnSpLocks/>
            <a:stCxn id="1314" idx="0"/>
            <a:endCxn id="1335" idx="1"/>
          </p:cNvCxnSpPr>
          <p:nvPr/>
        </p:nvCxnSpPr>
        <p:spPr>
          <a:xfrm flipV="1">
            <a:off x="5378835" y="2060325"/>
            <a:ext cx="1" cy="1270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54"/>
          <p:cNvSpPr/>
          <p:nvPr/>
        </p:nvSpPr>
        <p:spPr>
          <a:xfrm>
            <a:off x="6445725" y="3833533"/>
            <a:ext cx="1093569" cy="7125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udiowide"/>
                <a:sym typeface="Audiowide"/>
              </a:rPr>
              <a:t>Review-4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1338" name="Google Shape;1338;p54"/>
          <p:cNvCxnSpPr>
            <a:cxnSpLocks/>
            <a:stCxn id="1337" idx="3"/>
            <a:endCxn id="1311" idx="2"/>
          </p:cNvCxnSpPr>
          <p:nvPr/>
        </p:nvCxnSpPr>
        <p:spPr>
          <a:xfrm flipV="1">
            <a:off x="6992510" y="2619450"/>
            <a:ext cx="13299" cy="121408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/>
          <p:nvPr/>
        </p:nvSpPr>
        <p:spPr>
          <a:xfrm>
            <a:off x="736695" y="55237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2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b="1" i="1" dirty="0">
                <a:latin typeface="Agency FB" panose="020B0503020202020204" pitchFamily="34" charset="0"/>
              </a:rPr>
              <a:t>Tools/Technology</a:t>
            </a:r>
            <a:endParaRPr b="1" i="1" dirty="0">
              <a:latin typeface="Agency FB" panose="020B0503020202020204" pitchFamily="34" charset="0"/>
            </a:endParaRPr>
          </a:p>
        </p:txBody>
      </p:sp>
      <p:grpSp>
        <p:nvGrpSpPr>
          <p:cNvPr id="1252" name="Google Shape;1252;p52"/>
          <p:cNvGrpSpPr/>
          <p:nvPr/>
        </p:nvGrpSpPr>
        <p:grpSpPr>
          <a:xfrm>
            <a:off x="8285261" y="293918"/>
            <a:ext cx="524682" cy="488069"/>
            <a:chOff x="827350" y="3629733"/>
            <a:chExt cx="1431600" cy="1332067"/>
          </a:xfrm>
        </p:grpSpPr>
        <p:sp>
          <p:nvSpPr>
            <p:cNvPr id="1253" name="Google Shape;1253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52"/>
          <p:cNvGrpSpPr/>
          <p:nvPr/>
        </p:nvGrpSpPr>
        <p:grpSpPr>
          <a:xfrm>
            <a:off x="7846540" y="293932"/>
            <a:ext cx="326119" cy="303312"/>
            <a:chOff x="827350" y="3629733"/>
            <a:chExt cx="1431600" cy="1332067"/>
          </a:xfrm>
        </p:grpSpPr>
        <p:sp>
          <p:nvSpPr>
            <p:cNvPr id="1257" name="Google Shape;1257;p5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Training and Serving ML models with tf.keras — The TensorFlow Blog">
            <a:extLst>
              <a:ext uri="{FF2B5EF4-FFF2-40B4-BE49-F238E27FC236}">
                <a16:creationId xmlns:a16="http://schemas.microsoft.com/office/drawing/2014/main" id="{5B7BA312-0F31-2C11-E1F6-04C6C122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7" y="3265257"/>
            <a:ext cx="2129834" cy="121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9BDF15E6-EC5C-424B-3226-E1DBBEB8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74" y="1374782"/>
            <a:ext cx="1533394" cy="11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OpenCV Logo PNG and Vector (PDF, SVG, Ai, EPS) Free">
            <a:extLst>
              <a:ext uri="{FF2B5EF4-FFF2-40B4-BE49-F238E27FC236}">
                <a16:creationId xmlns:a16="http://schemas.microsoft.com/office/drawing/2014/main" id="{9AC680CA-1C71-5102-E5D7-113C8950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38" y="1358769"/>
            <a:ext cx="1396078" cy="11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4CDE-6F06-04A4-3124-CCD2A555E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409" y="3265257"/>
            <a:ext cx="1531753" cy="1212982"/>
          </a:xfrm>
          <a:prstGeom prst="rect">
            <a:avLst/>
          </a:prstGeom>
        </p:spPr>
      </p:pic>
      <p:sp>
        <p:nvSpPr>
          <p:cNvPr id="8" name="AutoShape 14" descr="Python Logo and sign, new logo meaning and history, PNG, SVG">
            <a:extLst>
              <a:ext uri="{FF2B5EF4-FFF2-40B4-BE49-F238E27FC236}">
                <a16:creationId xmlns:a16="http://schemas.microsoft.com/office/drawing/2014/main" id="{D87DE6F2-C156-6FDE-8794-8FCC196ECF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Python Logo and sign, new logo meaning and history, PNG, SVG">
            <a:extLst>
              <a:ext uri="{FF2B5EF4-FFF2-40B4-BE49-F238E27FC236}">
                <a16:creationId xmlns:a16="http://schemas.microsoft.com/office/drawing/2014/main" id="{ECC139B8-0A22-EF05-0D6F-953807E4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85" y="1358768"/>
            <a:ext cx="1472856" cy="121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4C0EA-E4C2-7418-F34E-AAB50EC68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769" y="3265257"/>
            <a:ext cx="1446264" cy="12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416</Words>
  <Application>Microsoft Office PowerPoint</Application>
  <PresentationFormat>On-screen Show (16:9)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Audiowide</vt:lpstr>
      <vt:lpstr>Times New Roman</vt:lpstr>
      <vt:lpstr>Arial</vt:lpstr>
      <vt:lpstr>Wingdings</vt:lpstr>
      <vt:lpstr>Segoe Print</vt:lpstr>
      <vt:lpstr>Karla</vt:lpstr>
      <vt:lpstr>Cyber-Futuristic AI Technology Thesis Defense by Slidesgo</vt:lpstr>
      <vt:lpstr>DEEPFAKE IMAGE DETECTION</vt:lpstr>
      <vt:lpstr>Team Members</vt:lpstr>
      <vt:lpstr>Table of contents</vt:lpstr>
      <vt:lpstr>Clarity of Project title</vt:lpstr>
      <vt:lpstr>Example of DeepFakes</vt:lpstr>
      <vt:lpstr>Project Feasibility Analysis</vt:lpstr>
      <vt:lpstr>Societal needs</vt:lpstr>
      <vt:lpstr>Timeline</vt:lpstr>
      <vt:lpstr>Tools/Technology</vt:lpstr>
      <vt:lpstr>Novelty of project title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IMAGE DETECTION</dc:title>
  <dc:creator>Sri Chandana Chitta</dc:creator>
  <cp:lastModifiedBy>Sri Chandana Chitta</cp:lastModifiedBy>
  <cp:revision>19</cp:revision>
  <dcterms:modified xsi:type="dcterms:W3CDTF">2023-12-29T03:52:40Z</dcterms:modified>
</cp:coreProperties>
</file>