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0"/>
  </p:notesMasterIdLst>
  <p:sldIdLst>
    <p:sldId id="257" r:id="rId2"/>
    <p:sldId id="269" r:id="rId3"/>
    <p:sldId id="280" r:id="rId4"/>
    <p:sldId id="258" r:id="rId5"/>
    <p:sldId id="272" r:id="rId6"/>
    <p:sldId id="273" r:id="rId7"/>
    <p:sldId id="261" r:id="rId8"/>
    <p:sldId id="285" r:id="rId9"/>
    <p:sldId id="286" r:id="rId10"/>
    <p:sldId id="287" r:id="rId11"/>
    <p:sldId id="288" r:id="rId12"/>
    <p:sldId id="289" r:id="rId13"/>
    <p:sldId id="290" r:id="rId14"/>
    <p:sldId id="259" r:id="rId15"/>
    <p:sldId id="270" r:id="rId16"/>
    <p:sldId id="260" r:id="rId17"/>
    <p:sldId id="271" r:id="rId18"/>
    <p:sldId id="262" r:id="rId19"/>
    <p:sldId id="274" r:id="rId20"/>
    <p:sldId id="263" r:id="rId21"/>
    <p:sldId id="264" r:id="rId22"/>
    <p:sldId id="282" r:id="rId23"/>
    <p:sldId id="281" r:id="rId24"/>
    <p:sldId id="283" r:id="rId25"/>
    <p:sldId id="265" r:id="rId26"/>
    <p:sldId id="266" r:id="rId27"/>
    <p:sldId id="296" r:id="rId28"/>
    <p:sldId id="267" r:id="rId29"/>
    <p:sldId id="268" r:id="rId30"/>
    <p:sldId id="275" r:id="rId31"/>
    <p:sldId id="276" r:id="rId32"/>
    <p:sldId id="295" r:id="rId33"/>
    <p:sldId id="279" r:id="rId34"/>
    <p:sldId id="292" r:id="rId35"/>
    <p:sldId id="293" r:id="rId36"/>
    <p:sldId id="294" r:id="rId37"/>
    <p:sldId id="291" r:id="rId38"/>
    <p:sldId id="278"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60140EF8-0792-4FDE-AA13-50259A7DBBF8}">
          <p14:sldIdLst>
            <p14:sldId id="257"/>
            <p14:sldId id="269"/>
            <p14:sldId id="280"/>
            <p14:sldId id="258"/>
            <p14:sldId id="272"/>
            <p14:sldId id="273"/>
            <p14:sldId id="261"/>
            <p14:sldId id="285"/>
            <p14:sldId id="286"/>
            <p14:sldId id="287"/>
            <p14:sldId id="288"/>
            <p14:sldId id="289"/>
            <p14:sldId id="290"/>
            <p14:sldId id="259"/>
            <p14:sldId id="270"/>
            <p14:sldId id="260"/>
            <p14:sldId id="271"/>
            <p14:sldId id="262"/>
            <p14:sldId id="274"/>
            <p14:sldId id="263"/>
            <p14:sldId id="264"/>
            <p14:sldId id="282"/>
            <p14:sldId id="281"/>
            <p14:sldId id="283"/>
            <p14:sldId id="265"/>
            <p14:sldId id="266"/>
            <p14:sldId id="296"/>
            <p14:sldId id="267"/>
            <p14:sldId id="268"/>
          </p14:sldIdLst>
        </p14:section>
        <p14:section name="PROGRAM" id="{97964C7C-0F34-4649-B1F9-7388B1892CD9}">
          <p14:sldIdLst>
            <p14:sldId id="275"/>
          </p14:sldIdLst>
        </p14:section>
        <p14:section name="PDF" id="{0D82DBF4-CCCC-40EF-BBA4-C203F64D7F78}">
          <p14:sldIdLst>
            <p14:sldId id="276"/>
            <p14:sldId id="295"/>
          </p14:sldIdLst>
        </p14:section>
        <p14:section name="XLSX" id="{16AF3327-9AC1-4688-B7D9-8B83919E679C}">
          <p14:sldIdLst>
            <p14:sldId id="279"/>
            <p14:sldId id="292"/>
            <p14:sldId id="293"/>
            <p14:sldId id="294"/>
            <p14:sldId id="291"/>
          </p14:sldIdLst>
        </p14:section>
        <p14:section name="PPT" id="{FAACD8D8-7BCB-4E3E-9424-C56C1BF3E102}">
          <p14:sldIdLst>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2CB58-990F-48FF-8F56-B24D7350A983}" type="datetimeFigureOut">
              <a:rPr lang="zh-TW" altLang="en-US" smtClean="0"/>
              <a:t>2024/5/30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243F9-79DA-4823-9F54-D3EE8AA6D2F2}" type="slidenum">
              <a:rPr lang="zh-TW" altLang="en-US" smtClean="0"/>
              <a:t>‹#›</a:t>
            </a:fld>
            <a:endParaRPr lang="zh-TW" altLang="en-US"/>
          </a:p>
        </p:txBody>
      </p:sp>
    </p:spTree>
    <p:extLst>
      <p:ext uri="{BB962C8B-B14F-4D97-AF65-F5344CB8AC3E}">
        <p14:creationId xmlns:p14="http://schemas.microsoft.com/office/powerpoint/2010/main" val="348586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306766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26360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3939839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p:txBody>
          <a:bodyPr/>
          <a:lstStyle>
            <a:lvl1pPr>
              <a:defRPr b="1">
                <a:solidFill>
                  <a:srgbClr val="FF0000"/>
                </a:solidFill>
                <a:latin typeface="微軟正黑體" panose="020B0604030504040204" pitchFamily="34" charset="-120"/>
                <a:ea typeface="微軟正黑體" panose="020B0604030504040204" pitchFamily="34" charset="-120"/>
              </a:defRPr>
            </a:lvl1pPr>
            <a:lvl2pPr>
              <a:defRPr b="0">
                <a:solidFill>
                  <a:schemeClr val="tx1"/>
                </a:solidFill>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423F2CA8-C27C-427E-997C-B1FEBB07124B}" type="datetimeFigureOut">
              <a:rPr lang="zh-TW" altLang="en-US" smtClean="0"/>
              <a:pPr/>
              <a:t>2024/5/30</a:t>
            </a:fld>
            <a:endParaRPr lang="zh-TW" altLang="en-US"/>
          </a:p>
        </p:txBody>
      </p:sp>
      <p:sp>
        <p:nvSpPr>
          <p:cNvPr id="5" name="頁尾版面配置區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2EEEF15F-77A3-40BC-8C30-69E7A7251FAA}" type="slidenum">
              <a:rPr lang="zh-TW" altLang="en-US" smtClean="0"/>
              <a:pPr/>
              <a:t>‹#›</a:t>
            </a:fld>
            <a:endParaRPr lang="zh-TW" altLang="en-US"/>
          </a:p>
        </p:txBody>
      </p:sp>
      <p:sp>
        <p:nvSpPr>
          <p:cNvPr id="7" name="矩形 6"/>
          <p:cNvSpPr/>
          <p:nvPr userDrawn="1"/>
        </p:nvSpPr>
        <p:spPr>
          <a:xfrm>
            <a:off x="395926" y="1432874"/>
            <a:ext cx="11331018" cy="45719"/>
          </a:xfrm>
          <a:prstGeom prst="rect">
            <a:avLst/>
          </a:prstGeom>
          <a:gradFill flip="none" rotWithShape="1">
            <a:gsLst>
              <a:gs pos="0">
                <a:schemeClr val="accent1">
                  <a:lumMod val="5000"/>
                  <a:lumOff val="95000"/>
                </a:schemeClr>
              </a:gs>
              <a:gs pos="74000">
                <a:srgbClr val="1C3262"/>
              </a:gs>
              <a:gs pos="83000">
                <a:srgbClr val="1C3262"/>
              </a:gs>
              <a:gs pos="100000">
                <a:srgbClr val="1C326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userDrawn="1"/>
        </p:nvPicPr>
        <p:blipFill>
          <a:blip r:embed="rId2"/>
          <a:stretch>
            <a:fillRect/>
          </a:stretch>
        </p:blipFill>
        <p:spPr>
          <a:xfrm>
            <a:off x="9907789" y="558065"/>
            <a:ext cx="1190791" cy="695422"/>
          </a:xfrm>
          <a:prstGeom prst="rect">
            <a:avLst/>
          </a:prstGeom>
        </p:spPr>
      </p:pic>
    </p:spTree>
    <p:extLst>
      <p:ext uri="{BB962C8B-B14F-4D97-AF65-F5344CB8AC3E}">
        <p14:creationId xmlns:p14="http://schemas.microsoft.com/office/powerpoint/2010/main" val="256780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149212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156182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30975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12718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290290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355305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163367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1A0ABC9-A2C0-45C5-BE6D-523F242B6E9D}" type="datetimeFigureOut">
              <a:rPr lang="zh-TW" altLang="en-US" smtClean="0"/>
              <a:t>2024/5/30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363912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0ABC9-A2C0-45C5-BE6D-523F242B6E9D}" type="datetimeFigureOut">
              <a:rPr lang="zh-TW" altLang="en-US" smtClean="0"/>
              <a:t>2024/5/30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DD4A3-20BF-495E-8F9F-13C555EB8FB3}" type="slidenum">
              <a:rPr lang="zh-TW" altLang="en-US" smtClean="0"/>
              <a:t>‹#›</a:t>
            </a:fld>
            <a:endParaRPr lang="zh-TW" altLang="en-US"/>
          </a:p>
        </p:txBody>
      </p:sp>
    </p:spTree>
    <p:extLst>
      <p:ext uri="{BB962C8B-B14F-4D97-AF65-F5344CB8AC3E}">
        <p14:creationId xmlns:p14="http://schemas.microsoft.com/office/powerpoint/2010/main" val="191932837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結構化提示詞的核心概念與應用</a:t>
            </a:r>
            <a:endParaRPr lang="zh-TW" altLang="en-US" dirty="0" smtClean="0"/>
          </a:p>
        </p:txBody>
      </p:sp>
      <p:sp>
        <p:nvSpPr>
          <p:cNvPr id="3" name="文字版面配置區 2"/>
          <p:cNvSpPr>
            <a:spLocks noGrp="1"/>
          </p:cNvSpPr>
          <p:nvPr>
            <p:ph type="body" idx="1"/>
          </p:nvPr>
        </p:nvSpPr>
        <p:spPr>
          <a:xfrm>
            <a:off x="838200" y="1511579"/>
            <a:ext cx="10515600" cy="4351338"/>
          </a:xfrm>
        </p:spPr>
        <p:txBody>
          <a:bodyPr>
            <a:noAutofit/>
          </a:bodyPr>
          <a:lstStyle/>
          <a:p>
            <a:pPr lvl="0">
              <a:lnSpc>
                <a:spcPct val="150000"/>
              </a:lnSpc>
            </a:pPr>
            <a:r>
              <a:rPr lang="zh-TW" altLang="en-US" sz="1400" dirty="0" smtClean="0"/>
              <a:t>結構化提示詞的主要好處</a:t>
            </a:r>
          </a:p>
          <a:p>
            <a:pPr lvl="1">
              <a:lnSpc>
                <a:spcPct val="150000"/>
              </a:lnSpc>
            </a:pPr>
            <a:r>
              <a:rPr lang="en-US" altLang="zh-TW" sz="1400" dirty="0" smtClean="0">
                <a:solidFill>
                  <a:srgbClr val="FF0000"/>
                </a:solidFill>
              </a:rPr>
              <a:t>1. </a:t>
            </a:r>
            <a:r>
              <a:rPr lang="zh-TW" altLang="en-US" sz="1400" dirty="0" smtClean="0">
                <a:solidFill>
                  <a:srgbClr val="FF0000"/>
                </a:solidFill>
              </a:rPr>
              <a:t>提高清晰度</a:t>
            </a:r>
          </a:p>
          <a:p>
            <a:pPr lvl="2">
              <a:lnSpc>
                <a:spcPct val="150000"/>
              </a:lnSpc>
            </a:pPr>
            <a:r>
              <a:rPr lang="zh-TW" altLang="en-US" sz="1200" dirty="0" smtClean="0"/>
              <a:t>使用分隔符（如“</a:t>
            </a:r>
            <a:r>
              <a:rPr lang="en-US" altLang="zh-TW" sz="1200" dirty="0" smtClean="0"/>
              <a:t>–</a:t>
            </a:r>
            <a:r>
              <a:rPr lang="zh-TW" altLang="en-US" sz="1200" dirty="0" smtClean="0"/>
              <a:t>”、“</a:t>
            </a:r>
            <a:r>
              <a:rPr lang="en-US" altLang="zh-TW" sz="1200" dirty="0" smtClean="0"/>
              <a:t>###</a:t>
            </a:r>
            <a:r>
              <a:rPr lang="zh-TW" altLang="en-US" sz="1200" dirty="0" smtClean="0"/>
              <a:t>”等）可以清晰地將不同部分的內容區分開來，例如問題與背景信息、不同的問題點等。這種清晰的結構使模型更容易理解提示詞的不同組成部分，從而提高回答的準確性和相關性。</a:t>
            </a:r>
          </a:p>
          <a:p>
            <a:pPr lvl="1">
              <a:lnSpc>
                <a:spcPct val="150000"/>
              </a:lnSpc>
            </a:pPr>
            <a:r>
              <a:rPr lang="en-US" altLang="zh-TW" sz="1400" dirty="0">
                <a:solidFill>
                  <a:srgbClr val="FF0000"/>
                </a:solidFill>
              </a:rPr>
              <a:t>2. </a:t>
            </a:r>
            <a:r>
              <a:rPr lang="zh-TW" altLang="en-US" sz="1400" dirty="0">
                <a:solidFill>
                  <a:srgbClr val="FF0000"/>
                </a:solidFill>
              </a:rPr>
              <a:t>增強模型理解</a:t>
            </a:r>
          </a:p>
          <a:p>
            <a:pPr lvl="2">
              <a:lnSpc>
                <a:spcPct val="150000"/>
              </a:lnSpc>
            </a:pPr>
            <a:r>
              <a:rPr lang="zh-TW" altLang="en-US" sz="1200" dirty="0" smtClean="0"/>
              <a:t>分隔符幫助模型區分和識別信息的不同層次和類別，例如區分指令、問題、背景信息等。這對模型來說是有益的，因為它可以根據不同部分採取不同的處理策略，更準確地捕捉到用戶的意圖。</a:t>
            </a:r>
          </a:p>
          <a:p>
            <a:pPr lvl="1">
              <a:lnSpc>
                <a:spcPct val="150000"/>
              </a:lnSpc>
            </a:pPr>
            <a:r>
              <a:rPr lang="en-US" altLang="zh-TW" sz="1400" dirty="0">
                <a:solidFill>
                  <a:srgbClr val="FF0000"/>
                </a:solidFill>
              </a:rPr>
              <a:t>3. </a:t>
            </a:r>
            <a:r>
              <a:rPr lang="zh-TW" altLang="en-US" sz="1400" dirty="0">
                <a:solidFill>
                  <a:srgbClr val="FF0000"/>
                </a:solidFill>
              </a:rPr>
              <a:t>提升信息處理能力</a:t>
            </a:r>
          </a:p>
          <a:p>
            <a:pPr lvl="2">
              <a:lnSpc>
                <a:spcPct val="150000"/>
              </a:lnSpc>
            </a:pPr>
            <a:r>
              <a:rPr lang="zh-TW" altLang="en-US" sz="1200" dirty="0" smtClean="0"/>
              <a:t>在複雜的提示詞中，使用分隔符可以幫助模型按照一定的順序和邏輯處理信息，特別是在需要模型進行多步驟推理或處理多個問題點時。這種邏輯上的清晰有助於模型更有效地組織和生成回答。</a:t>
            </a:r>
          </a:p>
          <a:p>
            <a:pPr lvl="1">
              <a:lnSpc>
                <a:spcPct val="150000"/>
              </a:lnSpc>
            </a:pPr>
            <a:r>
              <a:rPr lang="en-US" altLang="zh-TW" sz="1400" dirty="0">
                <a:solidFill>
                  <a:srgbClr val="FF0000"/>
                </a:solidFill>
              </a:rPr>
              <a:t>4. </a:t>
            </a:r>
            <a:r>
              <a:rPr lang="zh-TW" altLang="en-US" sz="1400" dirty="0">
                <a:solidFill>
                  <a:srgbClr val="FF0000"/>
                </a:solidFill>
              </a:rPr>
              <a:t>方便調整和修改</a:t>
            </a:r>
          </a:p>
          <a:p>
            <a:pPr lvl="2">
              <a:lnSpc>
                <a:spcPct val="150000"/>
              </a:lnSpc>
            </a:pPr>
            <a:r>
              <a:rPr lang="zh-TW" altLang="en-US" sz="1200" dirty="0" smtClean="0"/>
              <a:t>分隔符使得提示詞更加模組化，方便調整和修改提示詞中的特定部分，而不會影響到其他部分。這對於尋找最佳的提示詞表達或進行細微調整至關重要。</a:t>
            </a:r>
          </a:p>
          <a:p>
            <a:pPr lvl="1">
              <a:lnSpc>
                <a:spcPct val="150000"/>
              </a:lnSpc>
            </a:pPr>
            <a:r>
              <a:rPr lang="en-US" altLang="zh-TW" sz="1400" dirty="0">
                <a:solidFill>
                  <a:srgbClr val="FF0000"/>
                </a:solidFill>
              </a:rPr>
              <a:t>5. </a:t>
            </a:r>
            <a:r>
              <a:rPr lang="zh-TW" altLang="en-US" sz="1400" dirty="0">
                <a:solidFill>
                  <a:srgbClr val="FF0000"/>
                </a:solidFill>
              </a:rPr>
              <a:t>使用場景靈活</a:t>
            </a:r>
          </a:p>
          <a:p>
            <a:pPr lvl="2">
              <a:lnSpc>
                <a:spcPct val="150000"/>
              </a:lnSpc>
            </a:pPr>
            <a:r>
              <a:rPr lang="zh-TW" altLang="en-US" sz="1200" dirty="0" smtClean="0"/>
              <a:t>使用分隔符的結構化提示詞對於多種場景都有好處，無論是單一問題解答、對話式交互還是複雜問題的探討，都可以通過適當的分隔和組織來優化模型的輸出。</a:t>
            </a:r>
          </a:p>
        </p:txBody>
      </p:sp>
    </p:spTree>
    <p:extLst>
      <p:ext uri="{BB962C8B-B14F-4D97-AF65-F5344CB8AC3E}">
        <p14:creationId xmlns:p14="http://schemas.microsoft.com/office/powerpoint/2010/main" val="1651787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a:t>論文</a:t>
            </a:r>
            <a:r>
              <a:rPr lang="zh-TW" altLang="en-US" sz="1400" dirty="0" smtClean="0"/>
              <a:t>助理</a:t>
            </a:r>
            <a:r>
              <a:rPr lang="en-US" altLang="zh-TW" sz="1400" dirty="0" smtClean="0"/>
              <a:t>:</a:t>
            </a:r>
            <a:r>
              <a:rPr lang="zh-TW" altLang="en-US" sz="1400" dirty="0"/>
              <a:t> 根據主題撰寫內容詳實、有信服力的論文</a:t>
            </a:r>
            <a:endParaRPr lang="en-US" altLang="zh-TW" sz="1400" dirty="0" smtClean="0"/>
          </a:p>
          <a:p>
            <a:pPr marL="457200" lvl="1" indent="0">
              <a:lnSpc>
                <a:spcPct val="150000"/>
              </a:lnSpc>
              <a:buNone/>
            </a:pPr>
            <a:r>
              <a:rPr lang="zh-TW" altLang="en-US" sz="1200" dirty="0" smtClean="0"/>
              <a:t>提示詞</a:t>
            </a:r>
            <a:r>
              <a:rPr lang="en-US" altLang="zh-TW" sz="1200" dirty="0" smtClean="0"/>
              <a:t>:</a:t>
            </a:r>
            <a:r>
              <a:rPr lang="zh-TW" altLang="en-US" sz="1200" dirty="0" smtClean="0"/>
              <a:t> </a:t>
            </a:r>
            <a:endParaRPr lang="en-US" altLang="zh-TW" sz="1200" dirty="0" smtClean="0"/>
          </a:p>
          <a:p>
            <a:pPr lvl="1">
              <a:lnSpc>
                <a:spcPct val="150000"/>
              </a:lnSpc>
            </a:pPr>
            <a:r>
              <a:rPr lang="zh-TW" altLang="en-US" sz="1200" dirty="0" smtClean="0"/>
              <a:t>角色</a:t>
            </a:r>
            <a:r>
              <a:rPr lang="en-US" altLang="zh-TW" sz="1200" dirty="0"/>
              <a:t>-</a:t>
            </a:r>
            <a:r>
              <a:rPr lang="zh-TW" altLang="en-US" sz="1200" dirty="0" smtClean="0"/>
              <a:t> 以物理科學院士的身分</a:t>
            </a:r>
            <a:endParaRPr lang="en-US" altLang="zh-TW" sz="1200" dirty="0" smtClean="0"/>
          </a:p>
          <a:p>
            <a:pPr lvl="1">
              <a:lnSpc>
                <a:spcPct val="150000"/>
              </a:lnSpc>
            </a:pPr>
            <a:r>
              <a:rPr lang="zh-TW" altLang="en-US" sz="1200" dirty="0" smtClean="0"/>
              <a:t>任務</a:t>
            </a:r>
            <a:r>
              <a:rPr lang="en-US" altLang="zh-TW" sz="1200" dirty="0" smtClean="0"/>
              <a:t>- </a:t>
            </a:r>
            <a:r>
              <a:rPr lang="zh-TW" altLang="en-US" sz="1200" dirty="0" smtClean="0"/>
              <a:t>將負責</a:t>
            </a:r>
            <a:r>
              <a:rPr lang="zh-TW" altLang="en-US" sz="1200" dirty="0"/>
              <a:t>研究的主題進行論文與文章形式展示研究成果</a:t>
            </a:r>
            <a:endParaRPr lang="en-US" altLang="zh-TW" sz="1200" dirty="0" smtClean="0"/>
          </a:p>
          <a:p>
            <a:pPr lvl="1">
              <a:lnSpc>
                <a:spcPct val="150000"/>
              </a:lnSpc>
            </a:pPr>
            <a:r>
              <a:rPr lang="zh-TW" altLang="en-US" sz="1200" dirty="0" smtClean="0"/>
              <a:t>條件</a:t>
            </a:r>
            <a:r>
              <a:rPr lang="en-US" altLang="zh-TW" sz="1200" dirty="0" smtClean="0"/>
              <a:t>- </a:t>
            </a:r>
            <a:r>
              <a:rPr lang="zh-TW" altLang="en-US" sz="1200" dirty="0" smtClean="0"/>
              <a:t>請至少</a:t>
            </a:r>
            <a:r>
              <a:rPr lang="en-US" altLang="zh-TW" sz="1200" dirty="0" smtClean="0"/>
              <a:t>5000</a:t>
            </a:r>
            <a:r>
              <a:rPr lang="zh-TW" altLang="en-US" sz="1200" dirty="0" smtClean="0"/>
              <a:t>字的數量，進行上下文相關依存語法進行撰寫方式</a:t>
            </a:r>
            <a:endParaRPr lang="en-US" altLang="zh-TW" sz="1200" dirty="0" smtClean="0"/>
          </a:p>
          <a:p>
            <a:pPr lvl="1">
              <a:lnSpc>
                <a:spcPct val="150000"/>
              </a:lnSpc>
            </a:pPr>
            <a:r>
              <a:rPr lang="zh-TW" altLang="en-US" sz="1200" dirty="0"/>
              <a:t>技術</a:t>
            </a:r>
            <a:r>
              <a:rPr lang="zh-TW" altLang="en-US" sz="1200" dirty="0" smtClean="0"/>
              <a:t>能力 </a:t>
            </a:r>
            <a:r>
              <a:rPr lang="en-US" altLang="zh-TW" sz="1200" dirty="0" smtClean="0"/>
              <a:t>– </a:t>
            </a:r>
            <a:r>
              <a:rPr lang="zh-TW" altLang="en-US" sz="1200" dirty="0" smtClean="0"/>
              <a:t>請使用搜尋瀏覽器的方式，有邏輯、準確引用和科學方法進行文章撰寫參考</a:t>
            </a:r>
            <a:endParaRPr lang="en-US" altLang="zh-TW" sz="1200" dirty="0" smtClean="0"/>
          </a:p>
          <a:p>
            <a:pPr lvl="1">
              <a:lnSpc>
                <a:spcPct val="150000"/>
              </a:lnSpc>
            </a:pPr>
            <a:r>
              <a:rPr lang="zh-TW" altLang="en-US" sz="1200" dirty="0" smtClean="0"/>
              <a:t>論文</a:t>
            </a:r>
            <a:r>
              <a:rPr lang="zh-TW" altLang="en-US" sz="1200" dirty="0"/>
              <a:t>主題</a:t>
            </a:r>
            <a:r>
              <a:rPr lang="zh-TW" altLang="en-US" sz="1200" dirty="0" smtClean="0"/>
              <a:t> </a:t>
            </a:r>
            <a:r>
              <a:rPr lang="en-US" altLang="zh-TW" sz="1200" dirty="0" smtClean="0"/>
              <a:t>- [</a:t>
            </a:r>
            <a:r>
              <a:rPr lang="zh-TW" altLang="en-US" sz="1200" dirty="0"/>
              <a:t>需求</a:t>
            </a:r>
            <a:r>
              <a:rPr lang="zh-TW" altLang="en-US" sz="1200" dirty="0" smtClean="0"/>
              <a:t>內容</a:t>
            </a:r>
            <a:r>
              <a:rPr lang="en-US" altLang="zh-TW" sz="1200" dirty="0" smtClean="0"/>
              <a:t>]</a:t>
            </a:r>
          </a:p>
        </p:txBody>
      </p:sp>
    </p:spTree>
    <p:extLst>
      <p:ext uri="{BB962C8B-B14F-4D97-AF65-F5344CB8AC3E}">
        <p14:creationId xmlns:p14="http://schemas.microsoft.com/office/powerpoint/2010/main" val="305589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a:t>小說</a:t>
            </a:r>
            <a:r>
              <a:rPr lang="zh-TW" altLang="en-US" sz="1400" dirty="0" smtClean="0"/>
              <a:t>助理</a:t>
            </a:r>
            <a:r>
              <a:rPr lang="en-US" altLang="zh-TW" sz="1400" dirty="0" smtClean="0"/>
              <a:t>:</a:t>
            </a:r>
            <a:r>
              <a:rPr lang="zh-TW" altLang="en-US" sz="1400" dirty="0"/>
              <a:t> </a:t>
            </a:r>
            <a:r>
              <a:rPr lang="zh-TW" altLang="en-US" sz="1400" dirty="0" smtClean="0"/>
              <a:t>根據</a:t>
            </a:r>
            <a:r>
              <a:rPr lang="zh-TW" altLang="en-US" sz="1400" dirty="0"/>
              <a:t>故事類型輸出小說</a:t>
            </a:r>
            <a:endParaRPr lang="en-US" altLang="zh-TW" sz="1400" dirty="0" smtClean="0"/>
          </a:p>
          <a:p>
            <a:pPr marL="457200" lvl="1" indent="0">
              <a:lnSpc>
                <a:spcPct val="150000"/>
              </a:lnSpc>
              <a:buNone/>
            </a:pPr>
            <a:r>
              <a:rPr lang="zh-TW" altLang="en-US" sz="1200" dirty="0" smtClean="0"/>
              <a:t>提示詞</a:t>
            </a:r>
            <a:r>
              <a:rPr lang="en-US" altLang="zh-TW" sz="1200" dirty="0" smtClean="0"/>
              <a:t>:</a:t>
            </a:r>
            <a:r>
              <a:rPr lang="zh-TW" altLang="en-US" sz="1200" dirty="0" smtClean="0"/>
              <a:t> </a:t>
            </a:r>
            <a:endParaRPr lang="en-US" altLang="zh-TW" sz="1200" dirty="0" smtClean="0"/>
          </a:p>
          <a:p>
            <a:pPr lvl="1">
              <a:lnSpc>
                <a:spcPct val="150000"/>
              </a:lnSpc>
            </a:pPr>
            <a:r>
              <a:rPr lang="zh-TW" altLang="en-US" sz="1200" dirty="0" smtClean="0"/>
              <a:t>角色</a:t>
            </a:r>
            <a:r>
              <a:rPr lang="en-US" altLang="zh-TW" sz="1200" dirty="0"/>
              <a:t>-</a:t>
            </a:r>
            <a:r>
              <a:rPr lang="zh-TW" altLang="en-US" sz="1200" dirty="0" smtClean="0"/>
              <a:t> 專業的科幻小說家</a:t>
            </a:r>
            <a:endParaRPr lang="en-US" altLang="zh-TW" sz="1200" dirty="0" smtClean="0"/>
          </a:p>
          <a:p>
            <a:pPr lvl="1">
              <a:lnSpc>
                <a:spcPct val="150000"/>
              </a:lnSpc>
            </a:pPr>
            <a:r>
              <a:rPr lang="zh-TW" altLang="en-US" sz="1200" dirty="0" smtClean="0"/>
              <a:t>任務</a:t>
            </a:r>
            <a:r>
              <a:rPr lang="en-US" altLang="zh-TW" sz="1200" dirty="0" smtClean="0"/>
              <a:t>- </a:t>
            </a:r>
            <a:r>
              <a:rPr lang="zh-TW" altLang="en-US" sz="1200" dirty="0"/>
              <a:t>創作出有創意、吸引人的故事，能夠吸引長時間的讀者。</a:t>
            </a:r>
            <a:endParaRPr lang="en-US" altLang="zh-TW" sz="1200" dirty="0" smtClean="0"/>
          </a:p>
          <a:p>
            <a:pPr lvl="1">
              <a:lnSpc>
                <a:spcPct val="150000"/>
              </a:lnSpc>
            </a:pPr>
            <a:r>
              <a:rPr lang="zh-TW" altLang="en-US" sz="1200" dirty="0" smtClean="0"/>
              <a:t>條件</a:t>
            </a:r>
            <a:r>
              <a:rPr lang="en-US" altLang="zh-TW" sz="1200" dirty="0" smtClean="0"/>
              <a:t>- </a:t>
            </a:r>
            <a:r>
              <a:rPr lang="zh-TW" altLang="en-US" sz="1200" dirty="0" smtClean="0"/>
              <a:t>選擇幻想結合科技與歷史背景的小說。</a:t>
            </a:r>
            <a:endParaRPr lang="en-US" altLang="zh-TW" sz="1200" dirty="0" smtClean="0"/>
          </a:p>
          <a:p>
            <a:pPr lvl="1">
              <a:lnSpc>
                <a:spcPct val="150000"/>
              </a:lnSpc>
            </a:pPr>
            <a:r>
              <a:rPr lang="zh-TW" altLang="en-US" sz="1200" dirty="0"/>
              <a:t>技術</a:t>
            </a:r>
            <a:r>
              <a:rPr lang="zh-TW" altLang="en-US" sz="1200" dirty="0" smtClean="0"/>
              <a:t>能力 </a:t>
            </a:r>
            <a:r>
              <a:rPr lang="en-US" altLang="zh-TW" sz="1200" dirty="0" smtClean="0"/>
              <a:t>– </a:t>
            </a:r>
            <a:r>
              <a:rPr lang="zh-TW" altLang="en-US" sz="1200" dirty="0"/>
              <a:t>寫出有情節線，引人入勝的人物和簡單的</a:t>
            </a:r>
            <a:r>
              <a:rPr lang="zh-TW" altLang="en-US" sz="1200" dirty="0" smtClean="0"/>
              <a:t>情節。</a:t>
            </a:r>
            <a:endParaRPr lang="en-US" altLang="zh-TW" sz="1200" dirty="0" smtClean="0"/>
          </a:p>
          <a:p>
            <a:pPr lvl="1">
              <a:lnSpc>
                <a:spcPct val="150000"/>
              </a:lnSpc>
            </a:pPr>
            <a:r>
              <a:rPr lang="zh-TW" altLang="en-US" sz="1200" dirty="0"/>
              <a:t>小說類型</a:t>
            </a:r>
            <a:r>
              <a:rPr lang="zh-TW" altLang="en-US" sz="1200" dirty="0" smtClean="0"/>
              <a:t> </a:t>
            </a:r>
            <a:r>
              <a:rPr lang="en-US" altLang="zh-TW" sz="1200" dirty="0" smtClean="0"/>
              <a:t>- [</a:t>
            </a:r>
            <a:r>
              <a:rPr lang="zh-TW" altLang="en-US" sz="1200" dirty="0"/>
              <a:t>類型名稱</a:t>
            </a:r>
            <a:r>
              <a:rPr lang="en-US" altLang="zh-TW" sz="1200" dirty="0" smtClean="0"/>
              <a:t>]</a:t>
            </a:r>
          </a:p>
        </p:txBody>
      </p:sp>
    </p:spTree>
    <p:extLst>
      <p:ext uri="{BB962C8B-B14F-4D97-AF65-F5344CB8AC3E}">
        <p14:creationId xmlns:p14="http://schemas.microsoft.com/office/powerpoint/2010/main" val="2145870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a:t>智囊團</a:t>
            </a:r>
            <a:r>
              <a:rPr lang="en-US" altLang="zh-TW" sz="1400" dirty="0" smtClean="0"/>
              <a:t>:</a:t>
            </a:r>
            <a:r>
              <a:rPr lang="zh-TW" altLang="en-US" sz="1400" dirty="0" smtClean="0"/>
              <a:t> 給你提供多種不同的角度與建議</a:t>
            </a:r>
            <a:endParaRPr lang="en-US" altLang="zh-TW" sz="1400" dirty="0" smtClean="0"/>
          </a:p>
          <a:p>
            <a:pPr marL="457200" lvl="1" indent="0">
              <a:lnSpc>
                <a:spcPct val="150000"/>
              </a:lnSpc>
              <a:buNone/>
            </a:pPr>
            <a:r>
              <a:rPr lang="zh-TW" altLang="en-US" sz="1200" dirty="0" smtClean="0"/>
              <a:t>提示詞</a:t>
            </a:r>
            <a:r>
              <a:rPr lang="en-US" altLang="zh-TW" sz="1200" dirty="0" smtClean="0"/>
              <a:t>:</a:t>
            </a:r>
            <a:r>
              <a:rPr lang="zh-TW" altLang="en-US" sz="1200" dirty="0" smtClean="0"/>
              <a:t> </a:t>
            </a:r>
            <a:endParaRPr lang="en-US" altLang="zh-TW" sz="1200" dirty="0" smtClean="0"/>
          </a:p>
          <a:p>
            <a:pPr lvl="1">
              <a:lnSpc>
                <a:spcPct val="150000"/>
              </a:lnSpc>
            </a:pPr>
            <a:r>
              <a:rPr lang="zh-TW" altLang="en-US" sz="1200" dirty="0" smtClean="0"/>
              <a:t>角色</a:t>
            </a:r>
            <a:r>
              <a:rPr lang="en-US" altLang="zh-TW" sz="1200" dirty="0"/>
              <a:t>-</a:t>
            </a:r>
            <a:r>
              <a:rPr lang="zh-TW" altLang="en-US" sz="1200" dirty="0" smtClean="0"/>
              <a:t> 智囊團成員有賈伯斯、馬斯克、黃仁勳</a:t>
            </a:r>
            <a:endParaRPr lang="en-US" altLang="zh-TW" sz="1200" dirty="0" smtClean="0"/>
          </a:p>
          <a:p>
            <a:pPr lvl="1">
              <a:lnSpc>
                <a:spcPct val="150000"/>
              </a:lnSpc>
            </a:pPr>
            <a:r>
              <a:rPr lang="zh-TW" altLang="en-US" sz="1200" dirty="0" smtClean="0"/>
              <a:t>任務</a:t>
            </a:r>
            <a:r>
              <a:rPr lang="en-US" altLang="zh-TW" sz="1200" dirty="0" smtClean="0"/>
              <a:t>- </a:t>
            </a:r>
            <a:r>
              <a:rPr lang="zh-TW" altLang="en-US" sz="1200" dirty="0" smtClean="0"/>
              <a:t>請以上述的角色定義，進行以下的指令下達，並使用多角度的分析和建議採用</a:t>
            </a:r>
            <a:r>
              <a:rPr lang="en-US" altLang="zh-TW" sz="1200" dirty="0" smtClean="0"/>
              <a:t>TOT</a:t>
            </a:r>
            <a:r>
              <a:rPr lang="zh-TW" altLang="en-US" sz="1200" dirty="0" smtClean="0"/>
              <a:t>思維。</a:t>
            </a:r>
            <a:endParaRPr lang="en-US" altLang="zh-TW" sz="1200" dirty="0" smtClean="0"/>
          </a:p>
          <a:p>
            <a:pPr lvl="1">
              <a:lnSpc>
                <a:spcPct val="150000"/>
              </a:lnSpc>
            </a:pPr>
            <a:r>
              <a:rPr lang="zh-TW" altLang="en-US" sz="1200" dirty="0" smtClean="0"/>
              <a:t>條件</a:t>
            </a:r>
            <a:r>
              <a:rPr lang="en-US" altLang="zh-TW" sz="1200" dirty="0" smtClean="0"/>
              <a:t>- </a:t>
            </a:r>
            <a:r>
              <a:rPr lang="zh-TW" altLang="en-US" sz="1200" dirty="0" smtClean="0"/>
              <a:t>多維度建議請採用</a:t>
            </a:r>
            <a:r>
              <a:rPr lang="en-US" altLang="zh-TW" sz="1200" dirty="0" smtClean="0"/>
              <a:t>Markdown</a:t>
            </a:r>
            <a:r>
              <a:rPr lang="zh-TW" altLang="en-US" sz="1200" dirty="0" smtClean="0"/>
              <a:t>方式，進行三列</a:t>
            </a:r>
            <a:r>
              <a:rPr lang="en-US" altLang="zh-TW" sz="1200" dirty="0" smtClean="0"/>
              <a:t>(</a:t>
            </a:r>
            <a:r>
              <a:rPr lang="zh-TW" altLang="en-US" sz="1200" dirty="0" smtClean="0"/>
              <a:t>以三智囊團成員</a:t>
            </a:r>
            <a:r>
              <a:rPr lang="en-US" altLang="zh-TW" sz="1200" dirty="0" smtClean="0"/>
              <a:t>)</a:t>
            </a:r>
            <a:r>
              <a:rPr lang="zh-TW" altLang="en-US" sz="1200" dirty="0" smtClean="0"/>
              <a:t>進行比較，建議事項採用行方式註記。</a:t>
            </a:r>
            <a:endParaRPr lang="en-US" altLang="zh-TW" sz="1200" dirty="0" smtClean="0"/>
          </a:p>
          <a:p>
            <a:pPr lvl="1">
              <a:lnSpc>
                <a:spcPct val="150000"/>
              </a:lnSpc>
            </a:pPr>
            <a:r>
              <a:rPr lang="zh-TW" altLang="en-US" sz="1200" dirty="0"/>
              <a:t>問題描述</a:t>
            </a:r>
            <a:r>
              <a:rPr lang="zh-TW" altLang="en-US" sz="1200" dirty="0" smtClean="0"/>
              <a:t> </a:t>
            </a:r>
            <a:r>
              <a:rPr lang="en-US" altLang="zh-TW" sz="1200" dirty="0" smtClean="0"/>
              <a:t>- [</a:t>
            </a:r>
            <a:r>
              <a:rPr lang="zh-TW" altLang="en-US" sz="1200" dirty="0"/>
              <a:t>問題與需求</a:t>
            </a:r>
            <a:r>
              <a:rPr lang="en-US" altLang="zh-TW" sz="1200" dirty="0" smtClean="0"/>
              <a:t>]</a:t>
            </a:r>
          </a:p>
        </p:txBody>
      </p:sp>
    </p:spTree>
    <p:extLst>
      <p:ext uri="{BB962C8B-B14F-4D97-AF65-F5344CB8AC3E}">
        <p14:creationId xmlns:p14="http://schemas.microsoft.com/office/powerpoint/2010/main" val="1438092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a:t>法律顧問</a:t>
            </a:r>
            <a:r>
              <a:rPr lang="en-US" altLang="zh-TW" sz="1400" dirty="0" smtClean="0"/>
              <a:t>:</a:t>
            </a:r>
            <a:r>
              <a:rPr lang="zh-TW" altLang="en-US" sz="1400" dirty="0" smtClean="0"/>
              <a:t> 充當法律顧問提供輔助方式</a:t>
            </a:r>
            <a:endParaRPr lang="en-US" altLang="zh-TW" sz="1400" dirty="0" smtClean="0"/>
          </a:p>
          <a:p>
            <a:pPr marL="457200" lvl="1" indent="0">
              <a:lnSpc>
                <a:spcPct val="150000"/>
              </a:lnSpc>
              <a:buNone/>
            </a:pPr>
            <a:r>
              <a:rPr lang="zh-TW" altLang="en-US" sz="1200" dirty="0" smtClean="0"/>
              <a:t>提示詞</a:t>
            </a:r>
            <a:r>
              <a:rPr lang="en-US" altLang="zh-TW" sz="1200" dirty="0" smtClean="0"/>
              <a:t>:</a:t>
            </a:r>
            <a:r>
              <a:rPr lang="zh-TW" altLang="en-US" sz="1200" dirty="0" smtClean="0"/>
              <a:t> </a:t>
            </a:r>
            <a:endParaRPr lang="en-US" altLang="zh-TW" sz="1200" dirty="0" smtClean="0"/>
          </a:p>
          <a:p>
            <a:pPr lvl="1">
              <a:lnSpc>
                <a:spcPct val="150000"/>
              </a:lnSpc>
            </a:pPr>
            <a:r>
              <a:rPr lang="zh-TW" altLang="en-US" sz="1200" dirty="0" smtClean="0"/>
              <a:t>角色</a:t>
            </a:r>
            <a:r>
              <a:rPr lang="en-US" altLang="zh-TW" sz="1200" dirty="0"/>
              <a:t>-</a:t>
            </a:r>
            <a:r>
              <a:rPr lang="zh-TW" altLang="en-US" sz="1200" dirty="0" smtClean="0"/>
              <a:t> 作為我的法律顧問</a:t>
            </a:r>
            <a:endParaRPr lang="en-US" altLang="zh-TW" sz="1200" dirty="0" smtClean="0"/>
          </a:p>
          <a:p>
            <a:pPr lvl="1">
              <a:lnSpc>
                <a:spcPct val="150000"/>
              </a:lnSpc>
            </a:pPr>
            <a:r>
              <a:rPr lang="zh-TW" altLang="en-US" sz="1200" dirty="0" smtClean="0"/>
              <a:t>任務</a:t>
            </a:r>
            <a:r>
              <a:rPr lang="en-US" altLang="zh-TW" sz="1200" dirty="0" smtClean="0"/>
              <a:t>- </a:t>
            </a:r>
            <a:r>
              <a:rPr lang="zh-TW" altLang="en-US" sz="1200" dirty="0" smtClean="0"/>
              <a:t>請使用中文回覆，我將描述一種法律情況，您將提供如何處理的建議方式。</a:t>
            </a:r>
            <a:endParaRPr lang="en-US" altLang="zh-TW" sz="1200" dirty="0" smtClean="0"/>
          </a:p>
          <a:p>
            <a:pPr lvl="1">
              <a:lnSpc>
                <a:spcPct val="150000"/>
              </a:lnSpc>
            </a:pPr>
            <a:r>
              <a:rPr lang="zh-TW" altLang="en-US" sz="1200" dirty="0" smtClean="0"/>
              <a:t>條件</a:t>
            </a:r>
            <a:r>
              <a:rPr lang="en-US" altLang="zh-TW" sz="1200" dirty="0" smtClean="0"/>
              <a:t>- </a:t>
            </a:r>
            <a:r>
              <a:rPr lang="zh-TW" altLang="en-US" sz="1200" dirty="0" smtClean="0"/>
              <a:t>指回覆我的情況進行指導與建議，不需要解釋其他不相關的議題。</a:t>
            </a:r>
            <a:endParaRPr lang="en-US" altLang="zh-TW" sz="1200" dirty="0" smtClean="0"/>
          </a:p>
          <a:p>
            <a:pPr lvl="1">
              <a:lnSpc>
                <a:spcPct val="150000"/>
              </a:lnSpc>
            </a:pPr>
            <a:r>
              <a:rPr lang="zh-TW" altLang="en-US" sz="1200" dirty="0"/>
              <a:t>諮詢</a:t>
            </a:r>
            <a:r>
              <a:rPr lang="zh-TW" altLang="en-US" sz="1200" dirty="0" smtClean="0"/>
              <a:t>描述 </a:t>
            </a:r>
            <a:r>
              <a:rPr lang="en-US" altLang="zh-TW" sz="1200" dirty="0" smtClean="0"/>
              <a:t>- [</a:t>
            </a:r>
            <a:r>
              <a:rPr lang="zh-TW" altLang="en-US" sz="1200" dirty="0" smtClean="0"/>
              <a:t>情況描述</a:t>
            </a:r>
            <a:r>
              <a:rPr lang="en-US" altLang="zh-TW" sz="1200" dirty="0" smtClean="0"/>
              <a:t>]</a:t>
            </a:r>
          </a:p>
        </p:txBody>
      </p:sp>
    </p:spTree>
    <p:extLst>
      <p:ext uri="{BB962C8B-B14F-4D97-AF65-F5344CB8AC3E}">
        <p14:creationId xmlns:p14="http://schemas.microsoft.com/office/powerpoint/2010/main" val="2156463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新指令架構說明</a:t>
            </a:r>
          </a:p>
        </p:txBody>
      </p:sp>
      <p:sp>
        <p:nvSpPr>
          <p:cNvPr id="3" name="文字版面配置區 2"/>
          <p:cNvSpPr>
            <a:spLocks noGrp="1"/>
          </p:cNvSpPr>
          <p:nvPr>
            <p:ph type="body" idx="1"/>
          </p:nvPr>
        </p:nvSpPr>
        <p:spPr>
          <a:xfrm>
            <a:off x="838200" y="1531088"/>
            <a:ext cx="10515600" cy="4510938"/>
          </a:xfrm>
        </p:spPr>
        <p:txBody>
          <a:bodyPr>
            <a:noAutofit/>
          </a:bodyPr>
          <a:lstStyle/>
          <a:p>
            <a:pPr lvl="0">
              <a:lnSpc>
                <a:spcPct val="100000"/>
              </a:lnSpc>
            </a:pPr>
            <a:r>
              <a:rPr lang="en-US" altLang="zh-TW" sz="1400" dirty="0" smtClean="0"/>
              <a:t>Continue</a:t>
            </a:r>
            <a:r>
              <a:rPr lang="zh-TW" altLang="en-US" sz="1400" dirty="0" smtClean="0"/>
              <a:t>（繼續）：</a:t>
            </a:r>
          </a:p>
          <a:p>
            <a:pPr lvl="1">
              <a:lnSpc>
                <a:spcPct val="100000"/>
              </a:lnSpc>
            </a:pPr>
            <a:r>
              <a:rPr lang="zh-TW" altLang="en-US" sz="1200" b="0" dirty="0" smtClean="0"/>
              <a:t>指令描述：請繼續總結語學而篇，並萃取裡面共有幾個人名，並將總結的內容翻譯為英文。</a:t>
            </a:r>
          </a:p>
          <a:p>
            <a:pPr lvl="1">
              <a:lnSpc>
                <a:spcPct val="100000"/>
              </a:lnSpc>
            </a:pPr>
            <a:r>
              <a:rPr lang="zh-TW" altLang="en-US" sz="1200" b="0" dirty="0" smtClean="0"/>
              <a:t>用途：讓模型繼續之前的總結，並萃取特定信息如人名，然後進行翻譯。</a:t>
            </a:r>
          </a:p>
          <a:p>
            <a:pPr lvl="1">
              <a:lnSpc>
                <a:spcPct val="100000"/>
              </a:lnSpc>
            </a:pPr>
            <a:r>
              <a:rPr lang="zh-TW" altLang="en-US" sz="1200" b="0" dirty="0" smtClean="0"/>
              <a:t>示範：提供了</a:t>
            </a:r>
            <a:r>
              <a:rPr lang="en-US" altLang="zh-TW" sz="1200" b="0" dirty="0" smtClean="0"/>
              <a:t>《</a:t>
            </a:r>
            <a:r>
              <a:rPr lang="zh-TW" altLang="en-US" sz="1200" b="0" dirty="0" smtClean="0"/>
              <a:t>論語</a:t>
            </a:r>
            <a:r>
              <a:rPr lang="en-US" altLang="zh-TW" sz="1200" b="0" dirty="0" smtClean="0"/>
              <a:t>》</a:t>
            </a:r>
            <a:r>
              <a:rPr lang="zh-TW" altLang="en-US" sz="1200" b="0" dirty="0" smtClean="0"/>
              <a:t>的學而篇摘要，並指出其中的四個人名，最後翻譯為英文。</a:t>
            </a:r>
          </a:p>
          <a:p>
            <a:pPr lvl="0">
              <a:lnSpc>
                <a:spcPct val="100000"/>
              </a:lnSpc>
            </a:pPr>
            <a:r>
              <a:rPr lang="en-US" altLang="zh-TW" sz="1400" dirty="0" smtClean="0"/>
              <a:t>Summarize</a:t>
            </a:r>
            <a:r>
              <a:rPr lang="zh-TW" altLang="en-US" sz="1400" dirty="0" smtClean="0"/>
              <a:t>（總結）：</a:t>
            </a:r>
          </a:p>
          <a:p>
            <a:pPr lvl="1">
              <a:lnSpc>
                <a:spcPct val="100000"/>
              </a:lnSpc>
            </a:pPr>
            <a:r>
              <a:rPr lang="zh-TW" altLang="en-US" sz="1200" b="0" dirty="0" smtClean="0"/>
              <a:t>指令描述：在提示詞中使用「</a:t>
            </a:r>
            <a:r>
              <a:rPr lang="en-US" altLang="zh-TW" sz="1200" b="0" dirty="0" smtClean="0"/>
              <a:t>Summarize</a:t>
            </a:r>
            <a:r>
              <a:rPr lang="zh-TW" altLang="en-US" sz="1200" b="0" dirty="0" smtClean="0"/>
              <a:t>」、總結、</a:t>
            </a:r>
            <a:r>
              <a:rPr lang="en-US" altLang="zh-TW" sz="1200" b="0" dirty="0" smtClean="0"/>
              <a:t>TL;DR</a:t>
            </a:r>
            <a:r>
              <a:rPr lang="zh-TW" altLang="en-US" sz="1200" b="0" dirty="0" smtClean="0"/>
              <a:t>等關鍵字，加上你要總結的文本即可。</a:t>
            </a:r>
          </a:p>
          <a:p>
            <a:pPr lvl="1">
              <a:lnSpc>
                <a:spcPct val="100000"/>
              </a:lnSpc>
            </a:pPr>
            <a:r>
              <a:rPr lang="zh-TW" altLang="en-US" sz="1200" b="0" dirty="0" smtClean="0"/>
              <a:t>用途：讓模型總結給定的文本內容。</a:t>
            </a:r>
          </a:p>
          <a:p>
            <a:pPr lvl="1">
              <a:lnSpc>
                <a:spcPct val="100000"/>
              </a:lnSpc>
            </a:pPr>
            <a:r>
              <a:rPr lang="zh-TW" altLang="en-US" sz="1200" b="0" dirty="0" smtClean="0"/>
              <a:t>示範</a:t>
            </a:r>
            <a:r>
              <a:rPr lang="zh-TW" altLang="en-US" sz="1200" dirty="0"/>
              <a:t>：請總結以下文字，找出三個關鍵詞並用一句話概括核心內容，強調重點</a:t>
            </a:r>
            <a:r>
              <a:rPr lang="zh-TW" altLang="en-US" sz="1200" dirty="0" smtClean="0"/>
              <a:t>：</a:t>
            </a:r>
            <a:r>
              <a:rPr lang="zh-TW" altLang="en-US" sz="1200" b="0" dirty="0" smtClean="0"/>
              <a:t>要求總結「孫子兵法」這本書的內容。</a:t>
            </a:r>
          </a:p>
          <a:p>
            <a:pPr lvl="0">
              <a:lnSpc>
                <a:spcPct val="100000"/>
              </a:lnSpc>
            </a:pPr>
            <a:r>
              <a:rPr lang="en-US" altLang="zh-TW" sz="1400" dirty="0" smtClean="0"/>
              <a:t>Extract</a:t>
            </a:r>
            <a:r>
              <a:rPr lang="zh-TW" altLang="en-US" sz="1400" dirty="0" smtClean="0"/>
              <a:t>（萃取）：</a:t>
            </a:r>
          </a:p>
          <a:p>
            <a:pPr lvl="1">
              <a:lnSpc>
                <a:spcPct val="100000"/>
              </a:lnSpc>
            </a:pPr>
            <a:r>
              <a:rPr lang="zh-TW" altLang="en-US" sz="1200" b="0" dirty="0" smtClean="0"/>
              <a:t>指令描述：在提示詞中使用「</a:t>
            </a:r>
            <a:r>
              <a:rPr lang="en-US" altLang="zh-TW" sz="1200" b="0" dirty="0" smtClean="0"/>
              <a:t>Extract</a:t>
            </a:r>
            <a:r>
              <a:rPr lang="zh-TW" altLang="en-US" sz="1200" b="0" dirty="0" smtClean="0"/>
              <a:t>」，加上你要總結的文本，再指定你想要萃取的內容，例如：關鍵字、姓名、郵遞區號等具體內容即可。</a:t>
            </a:r>
          </a:p>
          <a:p>
            <a:pPr lvl="1">
              <a:lnSpc>
                <a:spcPct val="100000"/>
              </a:lnSpc>
            </a:pPr>
            <a:r>
              <a:rPr lang="zh-TW" altLang="en-US" sz="1200" b="0" dirty="0" smtClean="0"/>
              <a:t>用途：讓模型從文本中萃取特定信息，如名字和郵寄地址。</a:t>
            </a:r>
          </a:p>
          <a:p>
            <a:pPr lvl="1">
              <a:lnSpc>
                <a:spcPct val="100000"/>
              </a:lnSpc>
            </a:pPr>
            <a:r>
              <a:rPr lang="zh-TW" altLang="en-US" sz="1200" b="0" dirty="0" smtClean="0"/>
              <a:t>示範：從郵件中萃取發件人名字和地址。</a:t>
            </a:r>
          </a:p>
          <a:p>
            <a:pPr lvl="0">
              <a:lnSpc>
                <a:spcPct val="100000"/>
              </a:lnSpc>
            </a:pPr>
            <a:r>
              <a:rPr lang="en-US" altLang="zh-TW" sz="1400" dirty="0" smtClean="0"/>
              <a:t>Translate</a:t>
            </a:r>
            <a:r>
              <a:rPr lang="zh-TW" altLang="en-US" sz="1400" dirty="0" smtClean="0"/>
              <a:t>（翻譯）：</a:t>
            </a:r>
          </a:p>
          <a:p>
            <a:pPr lvl="1">
              <a:lnSpc>
                <a:spcPct val="100000"/>
              </a:lnSpc>
            </a:pPr>
            <a:r>
              <a:rPr lang="zh-TW" altLang="en-US" sz="1200" b="0" dirty="0" smtClean="0"/>
              <a:t>指令描述：翻譯是</a:t>
            </a:r>
            <a:r>
              <a:rPr lang="en-US" altLang="zh-TW" sz="1200" b="0" dirty="0" err="1" smtClean="0"/>
              <a:t>ChatGPT</a:t>
            </a:r>
            <a:r>
              <a:rPr lang="zh-TW" altLang="en-US" sz="1200" b="0" dirty="0" smtClean="0"/>
              <a:t>最強的步驟之一，簡單的加上</a:t>
            </a:r>
            <a:r>
              <a:rPr lang="en-US" altLang="zh-TW" sz="1200" b="0" dirty="0" smtClean="0"/>
              <a:t>Translate</a:t>
            </a:r>
            <a:r>
              <a:rPr lang="zh-TW" altLang="en-US" sz="1200" b="0" dirty="0" smtClean="0"/>
              <a:t>這個提示語，就能得到翻譯的效果，還可以一次指定多種語言同步翻譯。</a:t>
            </a:r>
          </a:p>
          <a:p>
            <a:pPr lvl="1">
              <a:lnSpc>
                <a:spcPct val="100000"/>
              </a:lnSpc>
            </a:pPr>
            <a:r>
              <a:rPr lang="zh-TW" altLang="en-US" sz="1200" b="0" dirty="0" smtClean="0"/>
              <a:t>用途：讓模型將給定的文本翻譯成多種語言。</a:t>
            </a:r>
          </a:p>
          <a:p>
            <a:pPr lvl="1">
              <a:lnSpc>
                <a:spcPct val="100000"/>
              </a:lnSpc>
            </a:pPr>
            <a:r>
              <a:rPr lang="zh-TW" altLang="en-US" sz="1200" b="0" dirty="0" smtClean="0"/>
              <a:t>示範：將「</a:t>
            </a:r>
            <a:r>
              <a:rPr lang="en-US" altLang="zh-TW" sz="1200" b="0" dirty="0" smtClean="0"/>
              <a:t>How are you today?</a:t>
            </a:r>
            <a:r>
              <a:rPr lang="zh-TW" altLang="en-US" sz="1200" b="0" dirty="0" smtClean="0"/>
              <a:t>」翻譯成法語、西班牙語和日語。</a:t>
            </a:r>
            <a:endParaRPr lang="en-US" altLang="zh-TW" sz="1200" b="0" dirty="0" smtClean="0"/>
          </a:p>
          <a:p>
            <a:pPr lvl="1">
              <a:lnSpc>
                <a:spcPct val="100000"/>
              </a:lnSpc>
            </a:pPr>
            <a:r>
              <a:rPr lang="zh-TW" altLang="en-US" sz="1200" dirty="0"/>
              <a:t>特殊</a:t>
            </a:r>
            <a:r>
              <a:rPr lang="zh-TW" altLang="en-US" sz="1200" dirty="0" smtClean="0"/>
              <a:t>用法</a:t>
            </a:r>
            <a:endParaRPr lang="en-US" altLang="zh-TW" sz="1200" dirty="0" smtClean="0"/>
          </a:p>
          <a:p>
            <a:pPr lvl="2">
              <a:lnSpc>
                <a:spcPct val="100000"/>
              </a:lnSpc>
            </a:pPr>
            <a:r>
              <a:rPr lang="zh-TW" altLang="en-US" sz="1200" dirty="0"/>
              <a:t>請分析以下文本中各段落句子之間的邏輯和連貫性。找出句子之間的流暢性或連接性需要改進的地方，並提供具體建議以提升整體質量和可讀性。請只提供改進後的文本，然後列出改進的清單（中文）。請改進以下文本：</a:t>
            </a:r>
            <a:endParaRPr lang="zh-TW" altLang="en-US" sz="1200" b="0" dirty="0" smtClean="0"/>
          </a:p>
        </p:txBody>
      </p:sp>
    </p:spTree>
    <p:extLst>
      <p:ext uri="{BB962C8B-B14F-4D97-AF65-F5344CB8AC3E}">
        <p14:creationId xmlns:p14="http://schemas.microsoft.com/office/powerpoint/2010/main" val="2598710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新指令架構說明</a:t>
            </a:r>
          </a:p>
        </p:txBody>
      </p:sp>
      <p:sp>
        <p:nvSpPr>
          <p:cNvPr id="3" name="文字版面配置區 2"/>
          <p:cNvSpPr>
            <a:spLocks noGrp="1"/>
          </p:cNvSpPr>
          <p:nvPr>
            <p:ph type="body" idx="1"/>
          </p:nvPr>
        </p:nvSpPr>
        <p:spPr>
          <a:xfrm>
            <a:off x="838200" y="1577072"/>
            <a:ext cx="10515600" cy="4351338"/>
          </a:xfrm>
        </p:spPr>
        <p:txBody>
          <a:bodyPr>
            <a:noAutofit/>
          </a:bodyPr>
          <a:lstStyle/>
          <a:p>
            <a:pPr lvl="0">
              <a:lnSpc>
                <a:spcPct val="150000"/>
              </a:lnSpc>
            </a:pPr>
            <a:r>
              <a:rPr lang="en-US" altLang="zh-TW" sz="1400" dirty="0" smtClean="0"/>
              <a:t>Specifiers </a:t>
            </a:r>
            <a:r>
              <a:rPr lang="zh-TW" altLang="en-US" sz="1400" dirty="0" smtClean="0"/>
              <a:t>限定詞</a:t>
            </a:r>
          </a:p>
          <a:p>
            <a:pPr lvl="1">
              <a:lnSpc>
                <a:spcPct val="150000"/>
              </a:lnSpc>
            </a:pPr>
            <a:r>
              <a:rPr lang="zh-TW" altLang="en-US" sz="1200" b="0" dirty="0" smtClean="0"/>
              <a:t>如何指定文本生成的細節，包括格式、受眾、時間、範圍及限制等。</a:t>
            </a:r>
          </a:p>
          <a:p>
            <a:pPr lvl="1">
              <a:lnSpc>
                <a:spcPct val="150000"/>
              </a:lnSpc>
            </a:pPr>
            <a:r>
              <a:rPr lang="en-US" altLang="zh-TW" sz="1200" b="0" dirty="0" smtClean="0"/>
              <a:t>Format</a:t>
            </a:r>
            <a:r>
              <a:rPr lang="zh-TW" altLang="en-US" sz="1200" b="0" dirty="0" smtClean="0"/>
              <a:t>（輸出格式）：</a:t>
            </a:r>
          </a:p>
          <a:p>
            <a:pPr lvl="2">
              <a:lnSpc>
                <a:spcPct val="150000"/>
              </a:lnSpc>
            </a:pPr>
            <a:r>
              <a:rPr lang="zh-TW" altLang="en-US" sz="1200" dirty="0" smtClean="0"/>
              <a:t>指定輸出格式，如使用</a:t>
            </a:r>
            <a:r>
              <a:rPr lang="en-US" altLang="zh-TW" sz="1200" dirty="0" smtClean="0"/>
              <a:t>HTML</a:t>
            </a:r>
            <a:r>
              <a:rPr lang="zh-TW" altLang="en-US" sz="1200" dirty="0" smtClean="0"/>
              <a:t>、列表、代碼塊、表格等。</a:t>
            </a:r>
          </a:p>
          <a:p>
            <a:pPr lvl="1">
              <a:lnSpc>
                <a:spcPct val="150000"/>
              </a:lnSpc>
            </a:pPr>
            <a:r>
              <a:rPr lang="en-US" altLang="zh-TW" sz="1200" b="0" dirty="0" smtClean="0"/>
              <a:t>Audience</a:t>
            </a:r>
            <a:r>
              <a:rPr lang="zh-TW" altLang="en-US" sz="1200" b="0" dirty="0" smtClean="0"/>
              <a:t>（受眾定位）：</a:t>
            </a:r>
          </a:p>
          <a:p>
            <a:pPr lvl="2">
              <a:lnSpc>
                <a:spcPct val="150000"/>
              </a:lnSpc>
            </a:pPr>
            <a:r>
              <a:rPr lang="zh-TW" altLang="en-US" sz="1200" dirty="0" smtClean="0"/>
              <a:t>指出文本的目標受眾，例如某段文字是給</a:t>
            </a:r>
            <a:r>
              <a:rPr lang="en-US" altLang="zh-TW" sz="1200" dirty="0" smtClean="0"/>
              <a:t>14</a:t>
            </a:r>
            <a:r>
              <a:rPr lang="zh-TW" altLang="en-US" sz="1200" dirty="0" smtClean="0"/>
              <a:t>歲的孩子看的。</a:t>
            </a:r>
          </a:p>
          <a:p>
            <a:pPr lvl="1">
              <a:lnSpc>
                <a:spcPct val="150000"/>
              </a:lnSpc>
            </a:pPr>
            <a:r>
              <a:rPr lang="en-US" altLang="zh-TW" sz="1200" b="0" dirty="0" smtClean="0"/>
              <a:t>Temporal</a:t>
            </a:r>
            <a:r>
              <a:rPr lang="zh-TW" altLang="en-US" sz="1200" b="0" dirty="0" smtClean="0"/>
              <a:t>（時間指示）：</a:t>
            </a:r>
          </a:p>
          <a:p>
            <a:pPr lvl="2">
              <a:lnSpc>
                <a:spcPct val="150000"/>
              </a:lnSpc>
            </a:pPr>
            <a:r>
              <a:rPr lang="zh-TW" altLang="en-US" sz="1200" dirty="0" smtClean="0"/>
              <a:t>生成文本時應考慮的時間信息，如截至</a:t>
            </a:r>
            <a:r>
              <a:rPr lang="en-US" altLang="zh-TW" sz="1200" dirty="0" smtClean="0"/>
              <a:t>2021</a:t>
            </a:r>
            <a:r>
              <a:rPr lang="zh-TW" altLang="en-US" sz="1200" dirty="0" smtClean="0"/>
              <a:t>年</a:t>
            </a:r>
            <a:r>
              <a:rPr lang="en-US" altLang="zh-TW" sz="1200" dirty="0" smtClean="0"/>
              <a:t>8</a:t>
            </a:r>
            <a:r>
              <a:rPr lang="zh-TW" altLang="en-US" sz="1200" dirty="0" smtClean="0"/>
              <a:t>月。</a:t>
            </a:r>
          </a:p>
          <a:p>
            <a:pPr lvl="0">
              <a:lnSpc>
                <a:spcPct val="150000"/>
              </a:lnSpc>
            </a:pPr>
            <a:r>
              <a:rPr lang="en-US" altLang="zh-TW" sz="1400" dirty="0" smtClean="0"/>
              <a:t>Scopes</a:t>
            </a:r>
            <a:r>
              <a:rPr lang="zh-TW" altLang="en-US" sz="1400" dirty="0" smtClean="0"/>
              <a:t>（範圍）：</a:t>
            </a:r>
          </a:p>
          <a:p>
            <a:pPr lvl="1">
              <a:lnSpc>
                <a:spcPct val="150000"/>
              </a:lnSpc>
            </a:pPr>
            <a:r>
              <a:rPr lang="zh-TW" altLang="en-US" sz="1200" b="0" dirty="0" smtClean="0"/>
              <a:t>應執行的任務範圍或程度，如“包括對未來表現的預測”等。</a:t>
            </a:r>
          </a:p>
          <a:p>
            <a:pPr lvl="0">
              <a:lnSpc>
                <a:spcPct val="150000"/>
              </a:lnSpc>
            </a:pPr>
            <a:r>
              <a:rPr lang="en-US" altLang="zh-TW" sz="1400" dirty="0" smtClean="0"/>
              <a:t>Constraints</a:t>
            </a:r>
            <a:r>
              <a:rPr lang="zh-TW" altLang="en-US" sz="1400" dirty="0" smtClean="0"/>
              <a:t>（限定）：</a:t>
            </a:r>
          </a:p>
          <a:p>
            <a:pPr lvl="1">
              <a:lnSpc>
                <a:spcPct val="150000"/>
              </a:lnSpc>
            </a:pPr>
            <a:r>
              <a:rPr lang="zh-TW" altLang="en-US" sz="1200" b="0" dirty="0" smtClean="0"/>
              <a:t>生成文本時應考慮的任何限制或約束，如“</a:t>
            </a:r>
            <a:r>
              <a:rPr lang="en-US" altLang="zh-TW" sz="1200" b="0" dirty="0" smtClean="0"/>
              <a:t>200</a:t>
            </a:r>
            <a:r>
              <a:rPr lang="zh-TW" altLang="en-US" sz="1200" b="0" dirty="0" smtClean="0"/>
              <a:t>個字以內”、“排除敏感內容”等。</a:t>
            </a:r>
          </a:p>
        </p:txBody>
      </p:sp>
    </p:spTree>
    <p:extLst>
      <p:ext uri="{BB962C8B-B14F-4D97-AF65-F5344CB8AC3E}">
        <p14:creationId xmlns:p14="http://schemas.microsoft.com/office/powerpoint/2010/main" val="1844659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常用格式控制</a:t>
            </a:r>
          </a:p>
        </p:txBody>
      </p:sp>
      <p:sp>
        <p:nvSpPr>
          <p:cNvPr id="3" name="文字版面配置區 2"/>
          <p:cNvSpPr>
            <a:spLocks noGrp="1"/>
          </p:cNvSpPr>
          <p:nvPr>
            <p:ph type="body" idx="1"/>
          </p:nvPr>
        </p:nvSpPr>
        <p:spPr>
          <a:xfrm>
            <a:off x="838200" y="1568272"/>
            <a:ext cx="10515600" cy="4351338"/>
          </a:xfrm>
        </p:spPr>
        <p:txBody>
          <a:bodyPr>
            <a:noAutofit/>
          </a:bodyPr>
          <a:lstStyle/>
          <a:p>
            <a:pPr lvl="0">
              <a:lnSpc>
                <a:spcPct val="150000"/>
              </a:lnSpc>
            </a:pPr>
            <a:r>
              <a:rPr lang="en-US" altLang="zh-TW" sz="1400" dirty="0" smtClean="0"/>
              <a:t>Table</a:t>
            </a:r>
            <a:r>
              <a:rPr lang="zh-TW" altLang="en-US" sz="1400" dirty="0" smtClean="0"/>
              <a:t>（表格）：</a:t>
            </a:r>
          </a:p>
          <a:p>
            <a:pPr lvl="1">
              <a:lnSpc>
                <a:spcPct val="150000"/>
              </a:lnSpc>
            </a:pPr>
            <a:r>
              <a:rPr lang="zh-TW" altLang="en-US" sz="1200" b="0" dirty="0" smtClean="0"/>
              <a:t>給出相關內容的表格，例如顏色名稱及</a:t>
            </a:r>
            <a:r>
              <a:rPr lang="en-US" altLang="zh-TW" sz="1200" b="0" dirty="0" smtClean="0"/>
              <a:t>HEX</a:t>
            </a:r>
            <a:r>
              <a:rPr lang="zh-TW" altLang="en-US" sz="1200" b="0" dirty="0" smtClean="0"/>
              <a:t>值。</a:t>
            </a:r>
          </a:p>
          <a:p>
            <a:pPr lvl="0">
              <a:lnSpc>
                <a:spcPct val="150000"/>
              </a:lnSpc>
            </a:pPr>
            <a:r>
              <a:rPr lang="zh-TW" altLang="en-US" sz="1400" dirty="0" smtClean="0"/>
              <a:t>大綱、列表：</a:t>
            </a:r>
          </a:p>
          <a:p>
            <a:pPr lvl="1">
              <a:lnSpc>
                <a:spcPct val="150000"/>
              </a:lnSpc>
            </a:pPr>
            <a:r>
              <a:rPr lang="zh-TW" altLang="en-US" sz="1200" b="0" dirty="0" smtClean="0"/>
              <a:t>使用條列式描述設計學習程式的設計，例如學習基本概念、使用專案學習新知等。</a:t>
            </a:r>
          </a:p>
          <a:p>
            <a:pPr lvl="0">
              <a:lnSpc>
                <a:spcPct val="150000"/>
              </a:lnSpc>
            </a:pPr>
            <a:r>
              <a:rPr lang="zh-TW" altLang="en-US" sz="1400" dirty="0" smtClean="0"/>
              <a:t>圖片分析</a:t>
            </a:r>
          </a:p>
          <a:p>
            <a:pPr lvl="1">
              <a:lnSpc>
                <a:spcPct val="150000"/>
              </a:lnSpc>
            </a:pPr>
            <a:r>
              <a:rPr lang="zh-TW" altLang="en-US" sz="1200" b="0" dirty="0" smtClean="0"/>
              <a:t>圖表：</a:t>
            </a:r>
          </a:p>
          <a:p>
            <a:pPr lvl="2">
              <a:lnSpc>
                <a:spcPct val="150000"/>
              </a:lnSpc>
            </a:pPr>
            <a:r>
              <a:rPr lang="zh-TW" altLang="en-US" sz="1200" dirty="0" smtClean="0"/>
              <a:t>例子展示了一個條形圖，用以表示不同月份的銷售額。</a:t>
            </a:r>
          </a:p>
          <a:p>
            <a:pPr lvl="2">
              <a:lnSpc>
                <a:spcPct val="150000"/>
              </a:lnSpc>
            </a:pPr>
            <a:r>
              <a:rPr lang="zh-TW" altLang="en-US" sz="1200" dirty="0" smtClean="0"/>
              <a:t>表格：</a:t>
            </a:r>
          </a:p>
          <a:p>
            <a:pPr lvl="3">
              <a:lnSpc>
                <a:spcPct val="150000"/>
              </a:lnSpc>
            </a:pPr>
            <a:r>
              <a:rPr lang="zh-TW" altLang="en-US" sz="1200" dirty="0" smtClean="0"/>
              <a:t>展示了顏色名稱及其</a:t>
            </a:r>
            <a:r>
              <a:rPr lang="en-US" altLang="zh-TW" sz="1200" dirty="0" smtClean="0"/>
              <a:t>HEX</a:t>
            </a:r>
            <a:r>
              <a:rPr lang="zh-TW" altLang="en-US" sz="1200" dirty="0" smtClean="0"/>
              <a:t>值的表格。</a:t>
            </a:r>
          </a:p>
          <a:p>
            <a:pPr lvl="3">
              <a:lnSpc>
                <a:spcPct val="150000"/>
              </a:lnSpc>
            </a:pPr>
            <a:r>
              <a:rPr lang="zh-TW" altLang="en-US" sz="1200" dirty="0" smtClean="0"/>
              <a:t>具體內容示例</a:t>
            </a:r>
          </a:p>
          <a:p>
            <a:pPr lvl="3">
              <a:lnSpc>
                <a:spcPct val="150000"/>
              </a:lnSpc>
            </a:pPr>
            <a:r>
              <a:rPr lang="zh-TW" altLang="en-US" sz="1200" dirty="0" smtClean="0"/>
              <a:t>顏色名稱及其</a:t>
            </a:r>
            <a:r>
              <a:rPr lang="en-US" altLang="zh-TW" sz="1200" dirty="0" smtClean="0"/>
              <a:t>HEX</a:t>
            </a:r>
            <a:r>
              <a:rPr lang="zh-TW" altLang="en-US" sz="1200" dirty="0" smtClean="0"/>
              <a:t>值的表格：</a:t>
            </a:r>
          </a:p>
        </p:txBody>
      </p:sp>
    </p:spTree>
    <p:extLst>
      <p:ext uri="{BB962C8B-B14F-4D97-AF65-F5344CB8AC3E}">
        <p14:creationId xmlns:p14="http://schemas.microsoft.com/office/powerpoint/2010/main" val="2605630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680347"/>
            <a:ext cx="10515600" cy="4351338"/>
          </a:xfrm>
        </p:spPr>
        <p:txBody>
          <a:bodyPr>
            <a:noAutofit/>
          </a:bodyPr>
          <a:lstStyle/>
          <a:p>
            <a:pPr lvl="0">
              <a:lnSpc>
                <a:spcPct val="100000"/>
              </a:lnSpc>
            </a:pPr>
            <a:r>
              <a:rPr lang="zh-TW" altLang="en-US" sz="1400" dirty="0" smtClean="0"/>
              <a:t>條列式描述學習程式設計：</a:t>
            </a:r>
          </a:p>
          <a:p>
            <a:pPr lvl="1">
              <a:lnSpc>
                <a:spcPct val="150000"/>
              </a:lnSpc>
            </a:pPr>
            <a:r>
              <a:rPr lang="zh-TW" altLang="en-US" sz="1200" b="0" dirty="0" smtClean="0"/>
              <a:t>學習基本概念：數據分析、資料處理等。</a:t>
            </a:r>
          </a:p>
          <a:p>
            <a:pPr lvl="1">
              <a:lnSpc>
                <a:spcPct val="150000"/>
              </a:lnSpc>
            </a:pPr>
            <a:r>
              <a:rPr lang="zh-TW" altLang="en-US" sz="1200" b="0" dirty="0" smtClean="0"/>
              <a:t>使用專案：透過實際應用來學習新技術。</a:t>
            </a:r>
          </a:p>
          <a:p>
            <a:pPr lvl="1">
              <a:lnSpc>
                <a:spcPct val="150000"/>
              </a:lnSpc>
            </a:pPr>
            <a:r>
              <a:rPr lang="zh-TW" altLang="en-US" sz="1200" b="0" dirty="0" smtClean="0"/>
              <a:t>使用不同資源：如書籍、線上課程等。</a:t>
            </a:r>
          </a:p>
          <a:p>
            <a:pPr lvl="0">
              <a:lnSpc>
                <a:spcPct val="150000"/>
              </a:lnSpc>
            </a:pPr>
            <a:r>
              <a:rPr lang="zh-TW" altLang="en-US" sz="1400" dirty="0" smtClean="0"/>
              <a:t>標題：圖文並茂</a:t>
            </a:r>
          </a:p>
          <a:p>
            <a:pPr lvl="1">
              <a:lnSpc>
                <a:spcPct val="150000"/>
              </a:lnSpc>
            </a:pPr>
            <a:r>
              <a:rPr lang="zh-TW" altLang="en-US" sz="1200" b="0" dirty="0" smtClean="0"/>
              <a:t>主要步驟如下：</a:t>
            </a:r>
          </a:p>
          <a:p>
            <a:pPr lvl="2">
              <a:lnSpc>
                <a:spcPct val="150000"/>
              </a:lnSpc>
            </a:pPr>
            <a:r>
              <a:rPr lang="zh-TW" altLang="en-US" sz="1200" dirty="0" smtClean="0"/>
              <a:t>概念結合：結合前面的範本語法以及顯示圖片的語法</a:t>
            </a:r>
          </a:p>
          <a:p>
            <a:pPr lvl="2">
              <a:lnSpc>
                <a:spcPct val="150000"/>
              </a:lnSpc>
            </a:pPr>
            <a:r>
              <a:rPr lang="zh-TW" altLang="en-US" sz="1200" dirty="0" smtClean="0"/>
              <a:t>提升質量：提高輸出品質，更好地重複利用。</a:t>
            </a:r>
          </a:p>
          <a:p>
            <a:pPr lvl="2">
              <a:lnSpc>
                <a:spcPct val="150000"/>
              </a:lnSpc>
            </a:pPr>
            <a:r>
              <a:rPr lang="zh-TW" altLang="en-US" sz="1200" dirty="0" smtClean="0"/>
              <a:t>報告格式：</a:t>
            </a:r>
          </a:p>
          <a:p>
            <a:pPr lvl="3">
              <a:lnSpc>
                <a:spcPct val="150000"/>
              </a:lnSpc>
            </a:pPr>
            <a:r>
              <a:rPr lang="zh-TW" altLang="en-US" sz="1200" dirty="0" smtClean="0"/>
              <a:t>主題：「人工智慧」</a:t>
            </a:r>
          </a:p>
          <a:p>
            <a:pPr lvl="3">
              <a:lnSpc>
                <a:spcPct val="150000"/>
              </a:lnSpc>
            </a:pPr>
            <a:r>
              <a:rPr lang="zh-TW" altLang="en-US" sz="1200" dirty="0" smtClean="0"/>
              <a:t>每頁一個概念，搭配相關圖片</a:t>
            </a:r>
          </a:p>
        </p:txBody>
      </p:sp>
      <p:sp>
        <p:nvSpPr>
          <p:cNvPr id="5" name="標題 1"/>
          <p:cNvSpPr>
            <a:spLocks noGrp="1"/>
          </p:cNvSpPr>
          <p:nvPr>
            <p:ph type="title"/>
          </p:nvPr>
        </p:nvSpPr>
        <p:spPr>
          <a:xfrm>
            <a:off x="838200" y="365125"/>
            <a:ext cx="10515600" cy="1325563"/>
          </a:xfrm>
        </p:spPr>
        <p:txBody>
          <a:bodyPr/>
          <a:lstStyle/>
          <a:p>
            <a:r>
              <a:rPr lang="zh-TW" altLang="en-US" dirty="0" smtClean="0"/>
              <a:t>常用格式控制</a:t>
            </a:r>
          </a:p>
        </p:txBody>
      </p:sp>
    </p:spTree>
    <p:extLst>
      <p:ext uri="{BB962C8B-B14F-4D97-AF65-F5344CB8AC3E}">
        <p14:creationId xmlns:p14="http://schemas.microsoft.com/office/powerpoint/2010/main" val="3241275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Prompt with variables</a:t>
            </a:r>
            <a:endParaRPr lang="zh-TW" altLang="en-US" smtClean="0"/>
          </a:p>
        </p:txBody>
      </p:sp>
      <p:sp>
        <p:nvSpPr>
          <p:cNvPr id="3" name="文字版面配置區 2"/>
          <p:cNvSpPr>
            <a:spLocks noGrp="1"/>
          </p:cNvSpPr>
          <p:nvPr>
            <p:ph type="body" idx="1"/>
          </p:nvPr>
        </p:nvSpPr>
        <p:spPr>
          <a:xfrm>
            <a:off x="838200" y="1690688"/>
            <a:ext cx="10515600" cy="4351338"/>
          </a:xfrm>
        </p:spPr>
        <p:txBody>
          <a:bodyPr>
            <a:noAutofit/>
          </a:bodyPr>
          <a:lstStyle/>
          <a:p>
            <a:pPr lvl="0">
              <a:lnSpc>
                <a:spcPct val="150000"/>
              </a:lnSpc>
            </a:pPr>
            <a:r>
              <a:rPr lang="zh-TW" altLang="en-US" sz="1400" dirty="0" smtClean="0"/>
              <a:t>中文描述：</a:t>
            </a:r>
          </a:p>
          <a:p>
            <a:pPr lvl="1">
              <a:lnSpc>
                <a:spcPct val="150000"/>
              </a:lnSpc>
            </a:pPr>
            <a:r>
              <a:rPr lang="zh-TW" altLang="en-US" sz="1600" dirty="0" smtClean="0"/>
              <a:t>使用系統化的方法為網業務選擇最佳的目標客群：</a:t>
            </a:r>
          </a:p>
          <a:p>
            <a:pPr lvl="1">
              <a:lnSpc>
                <a:spcPct val="150000"/>
              </a:lnSpc>
            </a:pPr>
            <a:r>
              <a:rPr lang="zh-TW" altLang="en-US" sz="1600" dirty="0" smtClean="0"/>
              <a:t>選擇</a:t>
            </a:r>
            <a:r>
              <a:rPr lang="en-US" altLang="zh-TW" sz="1600" dirty="0" smtClean="0"/>
              <a:t>5</a:t>
            </a:r>
            <a:r>
              <a:rPr lang="zh-TW" altLang="en-US" sz="1600" dirty="0" smtClean="0"/>
              <a:t>個有利可圖的行業別。</a:t>
            </a:r>
          </a:p>
          <a:p>
            <a:pPr lvl="1">
              <a:lnSpc>
                <a:spcPct val="150000"/>
              </a:lnSpc>
            </a:pPr>
            <a:r>
              <a:rPr lang="zh-TW" altLang="en-US" sz="1600" dirty="0" smtClean="0"/>
              <a:t>對於每個行業，確定</a:t>
            </a:r>
            <a:r>
              <a:rPr lang="en-US" altLang="zh-TW" sz="1600" dirty="0" smtClean="0"/>
              <a:t>5</a:t>
            </a:r>
            <a:r>
              <a:rPr lang="zh-TW" altLang="en-US" sz="1600" dirty="0" smtClean="0"/>
              <a:t>個最高薪的員工職稱。</a:t>
            </a:r>
          </a:p>
          <a:p>
            <a:pPr lvl="1">
              <a:lnSpc>
                <a:spcPct val="150000"/>
              </a:lnSpc>
            </a:pPr>
            <a:r>
              <a:rPr lang="zh-TW" altLang="en-US" sz="1600" dirty="0" smtClean="0"/>
              <a:t>對於每個職稱，在</a:t>
            </a:r>
            <a:r>
              <a:rPr lang="en-US" altLang="zh-TW" sz="1600" dirty="0" smtClean="0"/>
              <a:t>1-10</a:t>
            </a:r>
            <a:r>
              <a:rPr lang="zh-TW" altLang="en-US" sz="1600" dirty="0" smtClean="0"/>
              <a:t>（最多）的比例上評估他們購買定制</a:t>
            </a:r>
            <a:r>
              <a:rPr lang="en-US" altLang="zh-TW" sz="1600" dirty="0" smtClean="0"/>
              <a:t>T</a:t>
            </a:r>
            <a:r>
              <a:rPr lang="zh-TW" altLang="en-US" sz="1600" dirty="0" smtClean="0"/>
              <a:t>恤的頻率。</a:t>
            </a:r>
          </a:p>
          <a:p>
            <a:pPr lvl="1">
              <a:lnSpc>
                <a:spcPct val="150000"/>
              </a:lnSpc>
            </a:pPr>
            <a:r>
              <a:rPr lang="zh-TW" altLang="en-US" sz="1600" dirty="0" smtClean="0"/>
              <a:t>英文內容：</a:t>
            </a:r>
          </a:p>
          <a:p>
            <a:pPr lvl="2">
              <a:lnSpc>
                <a:spcPct val="150000"/>
              </a:lnSpc>
            </a:pPr>
            <a:r>
              <a:rPr lang="en-US" altLang="zh-TW" sz="1200" dirty="0" smtClean="0"/>
              <a:t>Your goal is to choose the best target audience for my online t-shirt business.</a:t>
            </a:r>
          </a:p>
          <a:p>
            <a:pPr lvl="2">
              <a:lnSpc>
                <a:spcPct val="150000"/>
              </a:lnSpc>
            </a:pPr>
            <a:r>
              <a:rPr lang="en-US" altLang="zh-TW" sz="1200" dirty="0" smtClean="0"/>
              <a:t>Acting as</a:t>
            </a:r>
            <a:r>
              <a:rPr lang="zh-TW" altLang="en-US" sz="1200" dirty="0" smtClean="0"/>
              <a:t> </a:t>
            </a:r>
            <a:r>
              <a:rPr lang="en-US" altLang="zh-TW" sz="1200" dirty="0" smtClean="0"/>
              <a:t>my business coach, an expert in online business, market research, audience research.</a:t>
            </a:r>
          </a:p>
          <a:p>
            <a:pPr lvl="2">
              <a:lnSpc>
                <a:spcPct val="150000"/>
              </a:lnSpc>
            </a:pPr>
            <a:r>
              <a:rPr lang="en-US" altLang="zh-TW" sz="1200" dirty="0" smtClean="0"/>
              <a:t>To achieve this,</a:t>
            </a:r>
            <a:r>
              <a:rPr lang="zh-TW" altLang="en-US" sz="1200" dirty="0" smtClean="0"/>
              <a:t> </a:t>
            </a:r>
            <a:r>
              <a:rPr lang="en-US" altLang="zh-TW" sz="1200" dirty="0" smtClean="0"/>
              <a:t>take a systematic approach by:</a:t>
            </a:r>
          </a:p>
          <a:p>
            <a:pPr lvl="2">
              <a:lnSpc>
                <a:spcPct val="150000"/>
              </a:lnSpc>
            </a:pPr>
            <a:r>
              <a:rPr lang="en-US" altLang="zh-TW" sz="1200" dirty="0" smtClean="0"/>
              <a:t>select 5 profitable industries.</a:t>
            </a:r>
          </a:p>
          <a:p>
            <a:pPr lvl="2">
              <a:lnSpc>
                <a:spcPct val="150000"/>
              </a:lnSpc>
            </a:pPr>
            <a:r>
              <a:rPr lang="en-US" altLang="zh-TW" sz="1200" dirty="0" smtClean="0"/>
              <a:t>for each industry, determine the 5 highest paid employee titles.</a:t>
            </a:r>
          </a:p>
          <a:p>
            <a:pPr lvl="2">
              <a:lnSpc>
                <a:spcPct val="150000"/>
              </a:lnSpc>
            </a:pPr>
            <a:r>
              <a:rPr lang="en-US" altLang="zh-TW" sz="1200" dirty="0" smtClean="0"/>
              <a:t>for each title rate how frequently they buy custom t-shirts on a scale of 1-10 (most).</a:t>
            </a:r>
          </a:p>
        </p:txBody>
      </p:sp>
    </p:spTree>
    <p:extLst>
      <p:ext uri="{BB962C8B-B14F-4D97-AF65-F5344CB8AC3E}">
        <p14:creationId xmlns:p14="http://schemas.microsoft.com/office/powerpoint/2010/main" val="3475292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Prompt with variables</a:t>
            </a:r>
            <a:endParaRPr lang="zh-TW" altLang="en-US" smtClean="0"/>
          </a:p>
        </p:txBody>
      </p:sp>
      <p:sp>
        <p:nvSpPr>
          <p:cNvPr id="3" name="文字版面配置區 2"/>
          <p:cNvSpPr>
            <a:spLocks noGrp="1"/>
          </p:cNvSpPr>
          <p:nvPr>
            <p:ph type="body" idx="1"/>
          </p:nvPr>
        </p:nvSpPr>
        <p:spPr>
          <a:xfrm>
            <a:off x="838200" y="1690688"/>
            <a:ext cx="10515600" cy="5313608"/>
          </a:xfrm>
        </p:spPr>
        <p:txBody>
          <a:bodyPr>
            <a:noAutofit/>
          </a:bodyPr>
          <a:lstStyle/>
          <a:p>
            <a:pPr lvl="0"/>
            <a:r>
              <a:rPr lang="zh-TW" altLang="en-US" sz="1400" dirty="0" smtClean="0"/>
              <a:t>中文描述：</a:t>
            </a:r>
          </a:p>
          <a:p>
            <a:pPr lvl="1"/>
            <a:r>
              <a:rPr lang="zh-TW" altLang="en-US" sz="1600" dirty="0" smtClean="0"/>
              <a:t>設定變數參數化之後，可高程度的範本與重覆利用。</a:t>
            </a:r>
          </a:p>
          <a:p>
            <a:pPr lvl="0"/>
            <a:r>
              <a:rPr lang="zh-TW" altLang="en-US" sz="1400" dirty="0" smtClean="0"/>
              <a:t>英文內容：</a:t>
            </a:r>
          </a:p>
          <a:p>
            <a:pPr lvl="1"/>
            <a:r>
              <a:rPr lang="en-US" altLang="zh-TW" sz="1600" dirty="0" smtClean="0"/>
              <a:t>VARIABLES:</a:t>
            </a:r>
          </a:p>
          <a:p>
            <a:pPr lvl="2"/>
            <a:r>
              <a:rPr lang="en-US" altLang="zh-TW" sz="1200" dirty="0" smtClean="0"/>
              <a:t>goal="to choose the best target audience for my online book business"</a:t>
            </a:r>
          </a:p>
          <a:p>
            <a:pPr lvl="2"/>
            <a:r>
              <a:rPr lang="en-US" altLang="zh-TW" sz="1200" dirty="0" err="1" smtClean="0"/>
              <a:t>act_as</a:t>
            </a:r>
            <a:r>
              <a:rPr lang="en-US" altLang="zh-TW" sz="1200" dirty="0" smtClean="0"/>
              <a:t>="my business coach"</a:t>
            </a:r>
          </a:p>
          <a:p>
            <a:pPr lvl="2"/>
            <a:r>
              <a:rPr lang="en-US" altLang="zh-TW" sz="1200" dirty="0" err="1" smtClean="0"/>
              <a:t>expert_in</a:t>
            </a:r>
            <a:r>
              <a:rPr lang="en-US" altLang="zh-TW" sz="1200" dirty="0" smtClean="0"/>
              <a:t>="online business, market research, audience research"</a:t>
            </a:r>
          </a:p>
          <a:p>
            <a:pPr lvl="2"/>
            <a:r>
              <a:rPr lang="en-US" altLang="zh-TW" sz="1200" dirty="0" smtClean="0"/>
              <a:t>steps="</a:t>
            </a:r>
          </a:p>
          <a:p>
            <a:pPr lvl="3"/>
            <a:r>
              <a:rPr lang="en-US" altLang="zh-TW" sz="1200" dirty="0" smtClean="0"/>
              <a:t>select 5 profitable industries.</a:t>
            </a:r>
          </a:p>
          <a:p>
            <a:pPr lvl="4"/>
            <a:r>
              <a:rPr lang="en-US" altLang="zh-TW" sz="1200" dirty="0" smtClean="0"/>
              <a:t>for each industry, determine the 5 highest paid employee titles.</a:t>
            </a:r>
          </a:p>
          <a:p>
            <a:pPr lvl="4"/>
            <a:r>
              <a:rPr lang="en-US" altLang="zh-TW" sz="1200" dirty="0" smtClean="0"/>
              <a:t>for each title rate how frequently they buy custom t-shirts on a scale of 1-10 (most).</a:t>
            </a:r>
          </a:p>
          <a:p>
            <a:pPr lvl="2"/>
            <a:r>
              <a:rPr lang="en-US" altLang="zh-TW" sz="1200" dirty="0" smtClean="0"/>
              <a:t>avoid="low margin industries and activities"</a:t>
            </a:r>
          </a:p>
          <a:p>
            <a:pPr lvl="2"/>
            <a:r>
              <a:rPr lang="en-US" altLang="zh-TW" sz="1200" dirty="0" smtClean="0"/>
              <a:t>format="a table with every industry, title, and likelihood"</a:t>
            </a:r>
          </a:p>
          <a:p>
            <a:pPr lvl="2"/>
            <a:r>
              <a:rPr lang="en-US" altLang="zh-TW" sz="1200" dirty="0" smtClean="0"/>
              <a:t>PROMPT:</a:t>
            </a:r>
          </a:p>
          <a:p>
            <a:pPr lvl="3"/>
            <a:r>
              <a:rPr lang="en-US" altLang="zh-TW" sz="1200" dirty="0" smtClean="0"/>
              <a:t>Your goal is [goal].</a:t>
            </a:r>
          </a:p>
          <a:p>
            <a:pPr lvl="3"/>
            <a:r>
              <a:rPr lang="en-US" altLang="zh-TW" sz="1200" dirty="0" smtClean="0"/>
              <a:t>Acting as [</a:t>
            </a:r>
            <a:r>
              <a:rPr lang="en-US" altLang="zh-TW" sz="1200" dirty="0" err="1" smtClean="0"/>
              <a:t>act_as</a:t>
            </a:r>
            <a:r>
              <a:rPr lang="en-US" altLang="zh-TW" sz="1200" dirty="0" smtClean="0"/>
              <a:t>], an expert in [</a:t>
            </a:r>
            <a:r>
              <a:rPr lang="en-US" altLang="zh-TW" sz="1200" dirty="0" err="1" smtClean="0"/>
              <a:t>expert_in</a:t>
            </a:r>
            <a:r>
              <a:rPr lang="en-US" altLang="zh-TW" sz="1200" dirty="0" smtClean="0"/>
              <a:t>].</a:t>
            </a:r>
          </a:p>
          <a:p>
            <a:pPr lvl="3"/>
            <a:r>
              <a:rPr lang="en-US" altLang="zh-TW" sz="1200" dirty="0" smtClean="0"/>
              <a:t>To achieve this, take a systematic approach by:</a:t>
            </a:r>
          </a:p>
          <a:p>
            <a:pPr lvl="4"/>
            <a:r>
              <a:rPr lang="en-US" altLang="zh-TW" sz="1200" dirty="0" smtClean="0"/>
              <a:t>[steps]</a:t>
            </a:r>
          </a:p>
          <a:p>
            <a:pPr lvl="3"/>
            <a:r>
              <a:rPr lang="en-US" altLang="zh-TW" sz="1200" dirty="0" smtClean="0"/>
              <a:t>Make sure to avoid [avoid].</a:t>
            </a:r>
          </a:p>
          <a:p>
            <a:pPr lvl="4"/>
            <a:r>
              <a:rPr lang="en-US" altLang="zh-TW" sz="1200" dirty="0" smtClean="0"/>
              <a:t>Present your response in markdown format, following the structure [format].</a:t>
            </a:r>
            <a:endParaRPr lang="zh-TW" altLang="en-US" sz="1200" dirty="0" smtClean="0"/>
          </a:p>
        </p:txBody>
      </p:sp>
    </p:spTree>
    <p:extLst>
      <p:ext uri="{BB962C8B-B14F-4D97-AF65-F5344CB8AC3E}">
        <p14:creationId xmlns:p14="http://schemas.microsoft.com/office/powerpoint/2010/main" val="3804447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結構化提示詞的核心概念與應用</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a:xfrm>
            <a:off x="838200" y="1448658"/>
            <a:ext cx="10515600" cy="4351338"/>
          </a:xfrm>
        </p:spPr>
        <p:txBody>
          <a:bodyPr>
            <a:noAutofit/>
          </a:bodyPr>
          <a:lstStyle/>
          <a:p>
            <a:pPr lvl="0">
              <a:lnSpc>
                <a:spcPct val="100000"/>
              </a:lnSpc>
            </a:pPr>
            <a:r>
              <a:rPr lang="en-US" altLang="zh-TW" sz="1400" dirty="0" smtClean="0"/>
              <a:t>## </a:t>
            </a:r>
            <a:r>
              <a:rPr lang="zh-TW" altLang="en-US" sz="1400" dirty="0" smtClean="0"/>
              <a:t>背景</a:t>
            </a:r>
          </a:p>
          <a:p>
            <a:pPr lvl="1"/>
            <a:r>
              <a:rPr lang="zh-TW" altLang="en-US" sz="1200" b="0" dirty="0" smtClean="0"/>
              <a:t>人工智能的底層算法和模型專業性非常強，導致長期不寫程式碼的互聯網行業項目經理很難理解，作為人工智能教授，我需要幫助他們解讀人工智能的底層技術，以便幫助他們轉型進入人工智能行業，這關係到他們的職業發展，非常重要。</a:t>
            </a:r>
          </a:p>
          <a:p>
            <a:pPr lvl="0"/>
            <a:r>
              <a:rPr lang="en-US" altLang="zh-TW" sz="1400" dirty="0" smtClean="0"/>
              <a:t>## </a:t>
            </a:r>
            <a:r>
              <a:rPr lang="zh-TW" altLang="en-US" sz="1400" dirty="0" smtClean="0"/>
              <a:t>目標</a:t>
            </a:r>
          </a:p>
          <a:p>
            <a:pPr lvl="1"/>
            <a:r>
              <a:rPr lang="en-US" altLang="zh-TW" sz="1400" b="0" dirty="0" smtClean="0"/>
              <a:t>1. </a:t>
            </a:r>
            <a:r>
              <a:rPr lang="zh-TW" altLang="en-US" sz="1400" b="0" dirty="0" smtClean="0"/>
              <a:t>根據給定的人工智能名稱進行解讀</a:t>
            </a:r>
          </a:p>
          <a:p>
            <a:pPr lvl="1"/>
            <a:r>
              <a:rPr lang="en-US" altLang="zh-TW" sz="1400" b="0" dirty="0" smtClean="0"/>
              <a:t>2. </a:t>
            </a:r>
            <a:r>
              <a:rPr lang="zh-TW" altLang="en-US" sz="1400" b="0" dirty="0" smtClean="0"/>
              <a:t>結合自身的專業性和授課對象的背景，進行通俗解讀</a:t>
            </a:r>
          </a:p>
          <a:p>
            <a:pPr lvl="1"/>
            <a:r>
              <a:rPr lang="en-US" altLang="zh-TW" sz="1400" b="0" dirty="0" smtClean="0"/>
              <a:t>3. </a:t>
            </a:r>
            <a:r>
              <a:rPr lang="zh-TW" altLang="en-US" sz="1400" b="0" dirty="0" smtClean="0"/>
              <a:t>確保解讀通俗易懂，沒有人工智能背景的人也能聽懂</a:t>
            </a:r>
          </a:p>
          <a:p>
            <a:pPr lvl="0"/>
            <a:r>
              <a:rPr lang="en-US" altLang="zh-TW" sz="1400" dirty="0" smtClean="0"/>
              <a:t>## </a:t>
            </a:r>
            <a:r>
              <a:rPr lang="zh-TW" altLang="en-US" sz="1400" dirty="0" smtClean="0"/>
              <a:t>約束</a:t>
            </a:r>
          </a:p>
          <a:p>
            <a:pPr lvl="1"/>
            <a:r>
              <a:rPr lang="en-US" altLang="zh-TW" sz="1200" b="0" dirty="0"/>
              <a:t>1. </a:t>
            </a:r>
            <a:r>
              <a:rPr lang="zh-TW" altLang="en-US" sz="1200" b="0" dirty="0"/>
              <a:t>如果解讀中有專業的詞彙，需要進一步進行易懂的解釋</a:t>
            </a:r>
          </a:p>
          <a:p>
            <a:pPr lvl="1"/>
            <a:r>
              <a:rPr lang="en-US" altLang="zh-TW" sz="1200" b="0" dirty="0"/>
              <a:t>2. </a:t>
            </a:r>
            <a:r>
              <a:rPr lang="zh-TW" altLang="en-US" sz="1200" b="0" dirty="0"/>
              <a:t>進行全面詳細解讀，輸出不少於</a:t>
            </a:r>
            <a:r>
              <a:rPr lang="en-US" altLang="zh-TW" sz="1200" b="0" dirty="0"/>
              <a:t>1000</a:t>
            </a:r>
            <a:r>
              <a:rPr lang="zh-TW" altLang="en-US" sz="1200" b="0" dirty="0"/>
              <a:t>字</a:t>
            </a:r>
          </a:p>
          <a:p>
            <a:pPr lvl="0"/>
            <a:r>
              <a:rPr lang="en-US" altLang="zh-TW" sz="1400" dirty="0" smtClean="0"/>
              <a:t>## </a:t>
            </a:r>
            <a:r>
              <a:rPr lang="zh-TW" altLang="en-US" sz="1400" dirty="0" smtClean="0"/>
              <a:t>技能</a:t>
            </a:r>
          </a:p>
          <a:p>
            <a:pPr lvl="1"/>
            <a:r>
              <a:rPr lang="en-US" altLang="zh-TW" sz="1200" b="0" dirty="0"/>
              <a:t>1. </a:t>
            </a:r>
            <a:r>
              <a:rPr lang="zh-TW" altLang="en-US" sz="1200" b="0" dirty="0"/>
              <a:t>人工智能專業知識，包括人工智能的全部學科</a:t>
            </a:r>
          </a:p>
          <a:p>
            <a:pPr lvl="1"/>
            <a:r>
              <a:rPr lang="en-US" altLang="zh-TW" sz="1200" b="0" dirty="0"/>
              <a:t>2. </a:t>
            </a:r>
            <a:r>
              <a:rPr lang="zh-TW" altLang="en-US" sz="1200" b="0" dirty="0"/>
              <a:t>優秀的語言表達能力，能對專業詞彙進行準確、通俗的解釋</a:t>
            </a:r>
          </a:p>
          <a:p>
            <a:pPr lvl="1"/>
            <a:r>
              <a:rPr lang="en-US" altLang="zh-TW" sz="1200" b="0" dirty="0"/>
              <a:t>3. </a:t>
            </a:r>
            <a:r>
              <a:rPr lang="zh-TW" altLang="en-US" sz="1200" b="0" dirty="0"/>
              <a:t>優秀的授課能力，有案例有數據，解讀內容吸引人</a:t>
            </a:r>
          </a:p>
          <a:p>
            <a:pPr lvl="1"/>
            <a:r>
              <a:rPr lang="en-US" altLang="zh-TW" sz="1200" b="0" dirty="0"/>
              <a:t>4. </a:t>
            </a:r>
            <a:r>
              <a:rPr lang="zh-TW" altLang="en-US" sz="1200" b="0" dirty="0"/>
              <a:t>用講故事的方式（用費曼講解法），為一位初中生解讀人工智能概念</a:t>
            </a:r>
          </a:p>
          <a:p>
            <a:pPr lvl="0"/>
            <a:r>
              <a:rPr lang="en-US" altLang="zh-TW" sz="1400" dirty="0" smtClean="0"/>
              <a:t>## </a:t>
            </a:r>
            <a:r>
              <a:rPr lang="zh-TW" altLang="en-US" sz="1400" dirty="0" smtClean="0"/>
              <a:t>工作流程</a:t>
            </a:r>
          </a:p>
          <a:p>
            <a:pPr lvl="1"/>
            <a:r>
              <a:rPr lang="en-US" altLang="zh-TW" sz="1200" b="0" dirty="0"/>
              <a:t>1. </a:t>
            </a:r>
            <a:r>
              <a:rPr lang="zh-TW" altLang="en-US" sz="1200" b="0" dirty="0"/>
              <a:t>引導用戶輸入，描述他們不理解的人工智能概念</a:t>
            </a:r>
          </a:p>
          <a:p>
            <a:pPr lvl="1"/>
            <a:r>
              <a:rPr lang="en-US" altLang="zh-TW" sz="1200" b="0" dirty="0"/>
              <a:t>2. </a:t>
            </a:r>
            <a:r>
              <a:rPr lang="zh-TW" altLang="en-US" sz="1200" b="0" dirty="0"/>
              <a:t>基於用戶的輸入，進行通俗化解讀</a:t>
            </a:r>
          </a:p>
          <a:p>
            <a:pPr lvl="0"/>
            <a:r>
              <a:rPr lang="en-US" altLang="zh-TW" sz="1400" dirty="0" smtClean="0"/>
              <a:t>## </a:t>
            </a:r>
            <a:r>
              <a:rPr lang="zh-TW" altLang="en-US" sz="1400" dirty="0" smtClean="0"/>
              <a:t>初始化</a:t>
            </a:r>
          </a:p>
          <a:p>
            <a:pPr lvl="1"/>
            <a:r>
              <a:rPr lang="zh-TW" altLang="en-US" sz="1200" b="0" dirty="0"/>
              <a:t>以“你好，請問對哪個人工智能概念不理解？”為開場白開始與用戶對話，接下來遵循</a:t>
            </a:r>
            <a:r>
              <a:rPr lang="en-US" altLang="zh-TW" sz="1200" b="0" dirty="0"/>
              <a:t>【</a:t>
            </a:r>
            <a:r>
              <a:rPr lang="zh-TW" altLang="en-US" sz="1200" b="0" dirty="0"/>
              <a:t>工作流程</a:t>
            </a:r>
            <a:r>
              <a:rPr lang="en-US" altLang="zh-TW" sz="1200" b="0" dirty="0"/>
              <a:t>】</a:t>
            </a:r>
            <a:r>
              <a:rPr lang="zh-TW" altLang="en-US" sz="1200" b="0" dirty="0"/>
              <a:t>開始工作</a:t>
            </a:r>
          </a:p>
        </p:txBody>
      </p:sp>
    </p:spTree>
    <p:extLst>
      <p:ext uri="{BB962C8B-B14F-4D97-AF65-F5344CB8AC3E}">
        <p14:creationId xmlns:p14="http://schemas.microsoft.com/office/powerpoint/2010/main" val="1046797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Prompt temperature</a:t>
            </a:r>
            <a:endParaRPr lang="zh-TW" altLang="en-US" smtClean="0"/>
          </a:p>
        </p:txBody>
      </p:sp>
      <p:sp>
        <p:nvSpPr>
          <p:cNvPr id="3" name="文字版面配置區 2"/>
          <p:cNvSpPr>
            <a:spLocks noGrp="1"/>
          </p:cNvSpPr>
          <p:nvPr>
            <p:ph type="body" idx="1"/>
          </p:nvPr>
        </p:nvSpPr>
        <p:spPr>
          <a:xfrm>
            <a:off x="838200" y="1690688"/>
            <a:ext cx="10515600" cy="4351338"/>
          </a:xfrm>
        </p:spPr>
        <p:txBody>
          <a:bodyPr>
            <a:normAutofit/>
          </a:bodyPr>
          <a:lstStyle/>
          <a:p>
            <a:pPr lvl="0">
              <a:lnSpc>
                <a:spcPct val="150000"/>
              </a:lnSpc>
            </a:pPr>
            <a:r>
              <a:rPr lang="zh-TW" altLang="en-US" sz="1600" dirty="0" smtClean="0"/>
              <a:t>中文描述：</a:t>
            </a:r>
          </a:p>
          <a:p>
            <a:pPr lvl="1">
              <a:lnSpc>
                <a:spcPct val="150000"/>
              </a:lnSpc>
            </a:pPr>
            <a:r>
              <a:rPr lang="zh-TW" altLang="en-US" sz="1200" dirty="0" smtClean="0"/>
              <a:t>在提示詞裡加入</a:t>
            </a:r>
            <a:r>
              <a:rPr lang="en-US" altLang="zh-TW" sz="1200" dirty="0" smtClean="0"/>
              <a:t>Temperature</a:t>
            </a:r>
            <a:r>
              <a:rPr lang="zh-TW" altLang="en-US" sz="1200" dirty="0" smtClean="0"/>
              <a:t>參數值，觀察</a:t>
            </a:r>
            <a:r>
              <a:rPr lang="en-US" altLang="zh-TW" sz="1200" dirty="0" err="1" smtClean="0"/>
              <a:t>ChatGPT</a:t>
            </a:r>
            <a:r>
              <a:rPr lang="zh-TW" altLang="en-US" sz="1200" dirty="0" smtClean="0"/>
              <a:t>的答案是否有變化。</a:t>
            </a:r>
            <a:r>
              <a:rPr lang="en-US" altLang="zh-TW" sz="1200" dirty="0" smtClean="0"/>
              <a:t>Temperature</a:t>
            </a:r>
            <a:r>
              <a:rPr lang="zh-TW" altLang="en-US" sz="1200" dirty="0" smtClean="0"/>
              <a:t>的值控制</a:t>
            </a:r>
            <a:r>
              <a:rPr lang="en-US" altLang="zh-TW" sz="1200" dirty="0" err="1" smtClean="0"/>
              <a:t>ChatGPT</a:t>
            </a:r>
            <a:r>
              <a:rPr lang="zh-TW" altLang="en-US" sz="1200" dirty="0" smtClean="0"/>
              <a:t>生成文本的創造性或隨機性，介於</a:t>
            </a:r>
            <a:r>
              <a:rPr lang="en-US" altLang="zh-TW" sz="1200" dirty="0" smtClean="0"/>
              <a:t>0 ~ 2</a:t>
            </a:r>
            <a:r>
              <a:rPr lang="zh-TW" altLang="en-US" sz="1200" dirty="0" smtClean="0"/>
              <a:t>之間。</a:t>
            </a:r>
          </a:p>
          <a:p>
            <a:pPr lvl="1">
              <a:lnSpc>
                <a:spcPct val="150000"/>
              </a:lnSpc>
            </a:pPr>
            <a:r>
              <a:rPr lang="en-US" altLang="zh-TW" sz="1200" dirty="0" smtClean="0"/>
              <a:t>Prompt:</a:t>
            </a:r>
          </a:p>
          <a:p>
            <a:pPr lvl="2">
              <a:lnSpc>
                <a:spcPct val="150000"/>
              </a:lnSpc>
            </a:pPr>
            <a:r>
              <a:rPr lang="en-US" altLang="zh-TW" sz="1200" dirty="0" smtClean="0"/>
              <a:t>"Create a social media post to promote our latest line of eco-friendly clothing."</a:t>
            </a:r>
          </a:p>
          <a:p>
            <a:pPr lvl="2">
              <a:lnSpc>
                <a:spcPct val="150000"/>
              </a:lnSpc>
            </a:pPr>
            <a:r>
              <a:rPr lang="en-US" altLang="zh-TW" sz="1200" dirty="0" smtClean="0"/>
              <a:t>Temperature: 0.1</a:t>
            </a:r>
            <a:endParaRPr lang="zh-TW" altLang="en-US" sz="1200" dirty="0" smtClean="0"/>
          </a:p>
        </p:txBody>
      </p:sp>
    </p:spTree>
    <p:extLst>
      <p:ext uri="{BB962C8B-B14F-4D97-AF65-F5344CB8AC3E}">
        <p14:creationId xmlns:p14="http://schemas.microsoft.com/office/powerpoint/2010/main" val="1355778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技巧指令集架構</a:t>
            </a:r>
          </a:p>
        </p:txBody>
      </p:sp>
      <p:sp>
        <p:nvSpPr>
          <p:cNvPr id="3" name="文字版面配置區 2"/>
          <p:cNvSpPr>
            <a:spLocks noGrp="1"/>
          </p:cNvSpPr>
          <p:nvPr>
            <p:ph type="body" idx="1"/>
          </p:nvPr>
        </p:nvSpPr>
        <p:spPr/>
        <p:txBody>
          <a:bodyPr>
            <a:noAutofit/>
          </a:bodyPr>
          <a:lstStyle/>
          <a:p>
            <a:pPr lvl="0"/>
            <a:r>
              <a:rPr lang="zh-TW" altLang="en-US" sz="1400" dirty="0" smtClean="0"/>
              <a:t>進階</a:t>
            </a:r>
            <a:r>
              <a:rPr lang="en-US" altLang="zh-TW" sz="1400" dirty="0" smtClean="0"/>
              <a:t>Prompt</a:t>
            </a:r>
            <a:r>
              <a:rPr lang="zh-TW" altLang="en-US" sz="1400" dirty="0" smtClean="0"/>
              <a:t>技巧關鍵字，包括：</a:t>
            </a:r>
          </a:p>
          <a:p>
            <a:pPr lvl="1"/>
            <a:r>
              <a:rPr lang="en-US" altLang="zh-TW" sz="1200" dirty="0" smtClean="0">
                <a:solidFill>
                  <a:srgbClr val="FF0000"/>
                </a:solidFill>
              </a:rPr>
              <a:t>Zero-shot Prompting</a:t>
            </a:r>
          </a:p>
          <a:p>
            <a:pPr marL="457200" lvl="1" indent="0">
              <a:buNone/>
            </a:pPr>
            <a:r>
              <a:rPr lang="zh-TW" altLang="en-US" sz="1200" dirty="0"/>
              <a:t>請求：描述您想要完成的任務或回答的問題。</a:t>
            </a:r>
          </a:p>
          <a:p>
            <a:pPr marL="457200" lvl="1" indent="0">
              <a:buNone/>
            </a:pPr>
            <a:r>
              <a:rPr lang="zh-TW" altLang="en-US" sz="1200" dirty="0"/>
              <a:t>例：請生成一篇關於氣候變化的文章</a:t>
            </a:r>
            <a:r>
              <a:rPr lang="zh-TW" altLang="en-US" sz="1200" dirty="0" smtClean="0"/>
              <a:t>。</a:t>
            </a:r>
            <a:endParaRPr lang="en-US" altLang="zh-TW" sz="1200" dirty="0" smtClean="0"/>
          </a:p>
          <a:p>
            <a:pPr lvl="1"/>
            <a:r>
              <a:rPr lang="en-US" altLang="zh-TW" sz="1200" dirty="0" smtClean="0">
                <a:solidFill>
                  <a:srgbClr val="FF0000"/>
                </a:solidFill>
              </a:rPr>
              <a:t>Few-shot Prompting</a:t>
            </a:r>
            <a:endParaRPr lang="en-US" altLang="zh-TW" sz="1200" dirty="0">
              <a:solidFill>
                <a:srgbClr val="FF0000"/>
              </a:solidFill>
            </a:endParaRPr>
          </a:p>
          <a:p>
            <a:pPr marL="457200" lvl="1" indent="0">
              <a:buNone/>
            </a:pPr>
            <a:r>
              <a:rPr lang="zh-TW" altLang="en-US" sz="1200" dirty="0"/>
              <a:t>請求：描述您想要完成的任務或回答的問題。</a:t>
            </a:r>
          </a:p>
          <a:p>
            <a:pPr marL="457200" lvl="1" indent="0">
              <a:buNone/>
            </a:pPr>
            <a:r>
              <a:rPr lang="zh-TW" altLang="en-US" sz="1200" dirty="0"/>
              <a:t>示例：</a:t>
            </a:r>
          </a:p>
          <a:p>
            <a:pPr marL="457200" lvl="1" indent="0">
              <a:buNone/>
            </a:pPr>
            <a:r>
              <a:rPr lang="en-US" altLang="zh-TW" sz="1200" dirty="0"/>
              <a:t>- </a:t>
            </a:r>
            <a:r>
              <a:rPr lang="zh-TW" altLang="en-US" sz="1200" dirty="0"/>
              <a:t>示例</a:t>
            </a:r>
            <a:r>
              <a:rPr lang="en-US" altLang="zh-TW" sz="1200" dirty="0"/>
              <a:t>1</a:t>
            </a:r>
          </a:p>
          <a:p>
            <a:pPr marL="457200" lvl="1" indent="0">
              <a:buNone/>
            </a:pPr>
            <a:r>
              <a:rPr lang="en-US" altLang="zh-TW" sz="1200" dirty="0"/>
              <a:t>- </a:t>
            </a:r>
            <a:r>
              <a:rPr lang="zh-TW" altLang="en-US" sz="1200" dirty="0"/>
              <a:t>示例</a:t>
            </a:r>
            <a:r>
              <a:rPr lang="en-US" altLang="zh-TW" sz="1200" dirty="0"/>
              <a:t>2</a:t>
            </a:r>
          </a:p>
          <a:p>
            <a:pPr marL="457200" lvl="1" indent="0">
              <a:buNone/>
            </a:pPr>
            <a:r>
              <a:rPr lang="en-US" altLang="zh-TW" sz="1200" dirty="0"/>
              <a:t>...</a:t>
            </a:r>
          </a:p>
          <a:p>
            <a:pPr marL="457200" lvl="1" indent="0">
              <a:buNone/>
            </a:pPr>
            <a:r>
              <a:rPr lang="zh-TW" altLang="en-US" sz="1200" dirty="0"/>
              <a:t>例：請生成一篇關於氣候變化的文章。以下是示例：</a:t>
            </a:r>
          </a:p>
          <a:p>
            <a:pPr marL="457200" lvl="1" indent="0">
              <a:buNone/>
            </a:pPr>
            <a:r>
              <a:rPr lang="en-US" altLang="zh-TW" sz="1200" dirty="0"/>
              <a:t>- </a:t>
            </a:r>
            <a:r>
              <a:rPr lang="zh-TW" altLang="en-US" sz="1200" dirty="0"/>
              <a:t>氣候變化正在影響全球氣溫。</a:t>
            </a:r>
          </a:p>
          <a:p>
            <a:pPr marL="457200" lvl="1" indent="0">
              <a:buNone/>
            </a:pPr>
            <a:r>
              <a:rPr lang="en-US" altLang="zh-TW" sz="1200" dirty="0"/>
              <a:t>- </a:t>
            </a:r>
            <a:r>
              <a:rPr lang="zh-TW" altLang="en-US" sz="1200" dirty="0"/>
              <a:t>科學家警告需要立即採取行動</a:t>
            </a:r>
            <a:r>
              <a:rPr lang="zh-TW" altLang="en-US" sz="1200" dirty="0" smtClean="0"/>
              <a:t>。</a:t>
            </a:r>
            <a:endParaRPr lang="zh-TW" altLang="en-US" sz="1200" dirty="0"/>
          </a:p>
        </p:txBody>
      </p:sp>
    </p:spTree>
    <p:extLst>
      <p:ext uri="{BB962C8B-B14F-4D97-AF65-F5344CB8AC3E}">
        <p14:creationId xmlns:p14="http://schemas.microsoft.com/office/powerpoint/2010/main" val="1092368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技巧指令集架構</a:t>
            </a:r>
          </a:p>
        </p:txBody>
      </p:sp>
      <p:sp>
        <p:nvSpPr>
          <p:cNvPr id="3" name="文字版面配置區 2"/>
          <p:cNvSpPr>
            <a:spLocks noGrp="1"/>
          </p:cNvSpPr>
          <p:nvPr>
            <p:ph type="body" idx="1"/>
          </p:nvPr>
        </p:nvSpPr>
        <p:spPr/>
        <p:txBody>
          <a:bodyPr>
            <a:noAutofit/>
          </a:bodyPr>
          <a:lstStyle/>
          <a:p>
            <a:pPr lvl="0"/>
            <a:r>
              <a:rPr lang="zh-TW" altLang="en-US" sz="1400" dirty="0" smtClean="0"/>
              <a:t>進階</a:t>
            </a:r>
            <a:r>
              <a:rPr lang="en-US" altLang="zh-TW" sz="1400" dirty="0" smtClean="0"/>
              <a:t>Prompt</a:t>
            </a:r>
            <a:r>
              <a:rPr lang="zh-TW" altLang="en-US" sz="1400" dirty="0" smtClean="0"/>
              <a:t>技巧關鍵字，包括：</a:t>
            </a:r>
            <a:endParaRPr lang="en-US" altLang="zh-TW" sz="1400" dirty="0" smtClean="0"/>
          </a:p>
          <a:p>
            <a:pPr lvl="1"/>
            <a:r>
              <a:rPr lang="en-US" altLang="zh-TW" sz="1200" dirty="0" smtClean="0">
                <a:solidFill>
                  <a:srgbClr val="FF0000"/>
                </a:solidFill>
              </a:rPr>
              <a:t>Chain-of-Thought Prompt (</a:t>
            </a:r>
            <a:r>
              <a:rPr lang="en-US" altLang="zh-TW" sz="1200" dirty="0" err="1" smtClean="0">
                <a:solidFill>
                  <a:srgbClr val="FF0000"/>
                </a:solidFill>
              </a:rPr>
              <a:t>CoT</a:t>
            </a:r>
            <a:r>
              <a:rPr lang="en-US" altLang="zh-TW" sz="1200" dirty="0" smtClean="0">
                <a:solidFill>
                  <a:srgbClr val="FF0000"/>
                </a:solidFill>
              </a:rPr>
              <a:t>)</a:t>
            </a:r>
          </a:p>
          <a:p>
            <a:pPr marL="457200" lvl="1" indent="0">
              <a:buNone/>
            </a:pPr>
            <a:r>
              <a:rPr lang="zh-TW" altLang="en-US" sz="1200" dirty="0"/>
              <a:t>請求：描述您想要完成的任務或回答的問題。</a:t>
            </a:r>
          </a:p>
          <a:p>
            <a:pPr marL="457200" lvl="1" indent="0">
              <a:buNone/>
            </a:pPr>
            <a:r>
              <a:rPr lang="zh-TW" altLang="en-US" sz="1200" dirty="0"/>
              <a:t>思路：逐步列出解決問題或完成任務的步驟。</a:t>
            </a:r>
          </a:p>
          <a:p>
            <a:pPr marL="457200" lvl="1" indent="0">
              <a:buNone/>
            </a:pPr>
            <a:r>
              <a:rPr lang="zh-TW" altLang="en-US" sz="1200" dirty="0"/>
              <a:t>例：請解決以下數學問題並展示解題思路。</a:t>
            </a:r>
          </a:p>
          <a:p>
            <a:pPr marL="457200" lvl="1" indent="0">
              <a:buNone/>
            </a:pPr>
            <a:r>
              <a:rPr lang="zh-TW" altLang="en-US" sz="1200" dirty="0"/>
              <a:t>問題：某數加上</a:t>
            </a:r>
            <a:r>
              <a:rPr lang="en-US" altLang="zh-TW" sz="1200" dirty="0"/>
              <a:t>5</a:t>
            </a:r>
            <a:r>
              <a:rPr lang="zh-TW" altLang="en-US" sz="1200" dirty="0"/>
              <a:t>等於</a:t>
            </a:r>
            <a:r>
              <a:rPr lang="en-US" altLang="zh-TW" sz="1200" dirty="0"/>
              <a:t>10</a:t>
            </a:r>
            <a:r>
              <a:rPr lang="zh-TW" altLang="en-US" sz="1200" dirty="0"/>
              <a:t>，該數是什麼？</a:t>
            </a:r>
          </a:p>
          <a:p>
            <a:pPr marL="457200" lvl="1" indent="0">
              <a:buNone/>
            </a:pPr>
            <a:r>
              <a:rPr lang="zh-TW" altLang="en-US" sz="1200" dirty="0"/>
              <a:t>思路：</a:t>
            </a:r>
          </a:p>
          <a:p>
            <a:pPr marL="457200" lvl="1" indent="0">
              <a:buNone/>
            </a:pPr>
            <a:r>
              <a:rPr lang="en-US" altLang="zh-TW" sz="1200" dirty="0"/>
              <a:t>1. </a:t>
            </a:r>
            <a:r>
              <a:rPr lang="zh-TW" altLang="en-US" sz="1200" dirty="0"/>
              <a:t>讓我們假設該數為</a:t>
            </a:r>
            <a:r>
              <a:rPr lang="en-US" altLang="zh-TW" sz="1200" dirty="0"/>
              <a:t>X</a:t>
            </a:r>
            <a:r>
              <a:rPr lang="zh-TW" altLang="en-US" sz="1200" dirty="0"/>
              <a:t>。</a:t>
            </a:r>
          </a:p>
          <a:p>
            <a:pPr marL="457200" lvl="1" indent="0">
              <a:buNone/>
            </a:pPr>
            <a:r>
              <a:rPr lang="en-US" altLang="zh-TW" sz="1200" dirty="0"/>
              <a:t>2. </a:t>
            </a:r>
            <a:r>
              <a:rPr lang="zh-TW" altLang="en-US" sz="1200" dirty="0"/>
              <a:t>根據問題，</a:t>
            </a:r>
            <a:r>
              <a:rPr lang="en-US" altLang="zh-TW" sz="1200" dirty="0"/>
              <a:t>X + 5 = 10</a:t>
            </a:r>
            <a:r>
              <a:rPr lang="zh-TW" altLang="en-US" sz="1200" dirty="0"/>
              <a:t>。</a:t>
            </a:r>
          </a:p>
          <a:p>
            <a:pPr marL="457200" lvl="1" indent="0">
              <a:buNone/>
            </a:pPr>
            <a:r>
              <a:rPr lang="en-US" altLang="zh-TW" sz="1200" dirty="0"/>
              <a:t>3. </a:t>
            </a:r>
            <a:r>
              <a:rPr lang="zh-TW" altLang="en-US" sz="1200" dirty="0"/>
              <a:t>減去</a:t>
            </a:r>
            <a:r>
              <a:rPr lang="en-US" altLang="zh-TW" sz="1200" dirty="0"/>
              <a:t>5</a:t>
            </a:r>
            <a:r>
              <a:rPr lang="zh-TW" altLang="en-US" sz="1200" dirty="0"/>
              <a:t>，</a:t>
            </a:r>
            <a:r>
              <a:rPr lang="en-US" altLang="zh-TW" sz="1200" dirty="0"/>
              <a:t>X = 5</a:t>
            </a:r>
            <a:r>
              <a:rPr lang="zh-TW" altLang="en-US" sz="1200" dirty="0" smtClean="0"/>
              <a:t>。</a:t>
            </a:r>
            <a:endParaRPr lang="en-US" altLang="zh-TW" sz="1200" dirty="0" smtClean="0"/>
          </a:p>
          <a:p>
            <a:pPr lvl="1"/>
            <a:r>
              <a:rPr lang="en-US" altLang="zh-TW" sz="1200" dirty="0" smtClean="0">
                <a:solidFill>
                  <a:srgbClr val="FF0000"/>
                </a:solidFill>
              </a:rPr>
              <a:t>Tree-of-Thought Prompt (</a:t>
            </a:r>
            <a:r>
              <a:rPr lang="en-US" altLang="zh-TW" sz="1200" dirty="0" err="1" smtClean="0">
                <a:solidFill>
                  <a:srgbClr val="FF0000"/>
                </a:solidFill>
              </a:rPr>
              <a:t>ToT</a:t>
            </a:r>
            <a:r>
              <a:rPr lang="en-US" altLang="zh-TW" sz="1200" dirty="0" smtClean="0">
                <a:solidFill>
                  <a:srgbClr val="FF0000"/>
                </a:solidFill>
              </a:rPr>
              <a:t>)</a:t>
            </a:r>
          </a:p>
          <a:p>
            <a:pPr marL="457200" lvl="1" indent="0">
              <a:buNone/>
            </a:pPr>
            <a:r>
              <a:rPr lang="zh-TW" altLang="en-US" sz="1200" dirty="0"/>
              <a:t>請求：描述您想要完成的任務或回答的問題。</a:t>
            </a:r>
          </a:p>
          <a:p>
            <a:pPr marL="457200" lvl="1" indent="0">
              <a:buNone/>
            </a:pPr>
            <a:r>
              <a:rPr lang="zh-TW" altLang="en-US" sz="1200" dirty="0"/>
              <a:t>思路：列出多條可能的解決方案或思考路徑。</a:t>
            </a:r>
          </a:p>
          <a:p>
            <a:pPr marL="457200" lvl="1" indent="0">
              <a:buNone/>
            </a:pPr>
            <a:r>
              <a:rPr lang="zh-TW" altLang="en-US" sz="1200" dirty="0"/>
              <a:t>例：請描述如何解決全球變暖問題的不同方法。</a:t>
            </a:r>
          </a:p>
          <a:p>
            <a:pPr marL="457200" lvl="1" indent="0">
              <a:buNone/>
            </a:pPr>
            <a:r>
              <a:rPr lang="zh-TW" altLang="en-US" sz="1200" dirty="0"/>
              <a:t>思路：</a:t>
            </a:r>
          </a:p>
          <a:p>
            <a:pPr marL="457200" lvl="1" indent="0">
              <a:buNone/>
            </a:pPr>
            <a:r>
              <a:rPr lang="en-US" altLang="zh-TW" sz="1200" dirty="0"/>
              <a:t>- </a:t>
            </a:r>
            <a:r>
              <a:rPr lang="zh-TW" altLang="en-US" sz="1200" dirty="0"/>
              <a:t>方法</a:t>
            </a:r>
            <a:r>
              <a:rPr lang="en-US" altLang="zh-TW" sz="1200" dirty="0"/>
              <a:t>1</a:t>
            </a:r>
            <a:r>
              <a:rPr lang="zh-TW" altLang="en-US" sz="1200" dirty="0"/>
              <a:t>：減少碳排放。</a:t>
            </a:r>
          </a:p>
          <a:p>
            <a:pPr marL="457200" lvl="1" indent="0">
              <a:buNone/>
            </a:pPr>
            <a:r>
              <a:rPr lang="zh-TW" altLang="en-US" sz="1200" dirty="0"/>
              <a:t>  </a:t>
            </a:r>
            <a:r>
              <a:rPr lang="en-US" altLang="zh-TW" sz="1200" dirty="0"/>
              <a:t>- </a:t>
            </a:r>
            <a:r>
              <a:rPr lang="zh-TW" altLang="en-US" sz="1200" dirty="0"/>
              <a:t>措施：推廣可再生能源，改善能源效率。</a:t>
            </a:r>
          </a:p>
          <a:p>
            <a:pPr marL="457200" lvl="1" indent="0">
              <a:buNone/>
            </a:pPr>
            <a:r>
              <a:rPr lang="en-US" altLang="zh-TW" sz="1200" dirty="0"/>
              <a:t>- </a:t>
            </a:r>
            <a:r>
              <a:rPr lang="zh-TW" altLang="en-US" sz="1200" dirty="0"/>
              <a:t>方法</a:t>
            </a:r>
            <a:r>
              <a:rPr lang="en-US" altLang="zh-TW" sz="1200" dirty="0"/>
              <a:t>2</a:t>
            </a:r>
            <a:r>
              <a:rPr lang="zh-TW" altLang="en-US" sz="1200" dirty="0"/>
              <a:t>：增加碳吸收。</a:t>
            </a:r>
          </a:p>
          <a:p>
            <a:pPr marL="457200" lvl="1" indent="0">
              <a:buNone/>
            </a:pPr>
            <a:r>
              <a:rPr lang="zh-TW" altLang="en-US" sz="1200" dirty="0"/>
              <a:t>  </a:t>
            </a:r>
            <a:r>
              <a:rPr lang="en-US" altLang="zh-TW" sz="1200" dirty="0"/>
              <a:t>- </a:t>
            </a:r>
            <a:r>
              <a:rPr lang="zh-TW" altLang="en-US" sz="1200" dirty="0"/>
              <a:t>措施：植樹造林，保護現有森林。</a:t>
            </a:r>
          </a:p>
          <a:p>
            <a:pPr marL="457200" lvl="1" indent="0">
              <a:buNone/>
            </a:pPr>
            <a:endParaRPr lang="zh-TW" altLang="en-US" sz="1200" dirty="0" smtClean="0"/>
          </a:p>
        </p:txBody>
      </p:sp>
    </p:spTree>
    <p:extLst>
      <p:ext uri="{BB962C8B-B14F-4D97-AF65-F5344CB8AC3E}">
        <p14:creationId xmlns:p14="http://schemas.microsoft.com/office/powerpoint/2010/main" val="1841137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技巧指令集架構</a:t>
            </a:r>
          </a:p>
        </p:txBody>
      </p:sp>
      <p:sp>
        <p:nvSpPr>
          <p:cNvPr id="3" name="文字版面配置區 2"/>
          <p:cNvSpPr>
            <a:spLocks noGrp="1"/>
          </p:cNvSpPr>
          <p:nvPr>
            <p:ph type="body" idx="1"/>
          </p:nvPr>
        </p:nvSpPr>
        <p:spPr/>
        <p:txBody>
          <a:bodyPr>
            <a:noAutofit/>
          </a:bodyPr>
          <a:lstStyle/>
          <a:p>
            <a:pPr lvl="0"/>
            <a:r>
              <a:rPr lang="zh-TW" altLang="en-US" sz="1400" dirty="0" smtClean="0"/>
              <a:t>進階</a:t>
            </a:r>
            <a:r>
              <a:rPr lang="en-US" altLang="zh-TW" sz="1400" dirty="0" smtClean="0"/>
              <a:t>Prompt</a:t>
            </a:r>
            <a:r>
              <a:rPr lang="zh-TW" altLang="en-US" sz="1400" dirty="0" smtClean="0"/>
              <a:t>技巧關鍵字，包括：</a:t>
            </a:r>
            <a:endParaRPr lang="en-US" altLang="zh-TW" sz="1400" dirty="0" smtClean="0"/>
          </a:p>
          <a:p>
            <a:pPr lvl="1"/>
            <a:r>
              <a:rPr lang="en-US" altLang="zh-TW" sz="1200" dirty="0" smtClean="0">
                <a:solidFill>
                  <a:srgbClr val="FF0000"/>
                </a:solidFill>
              </a:rPr>
              <a:t>Self-Consistency</a:t>
            </a:r>
          </a:p>
          <a:p>
            <a:pPr marL="457200" lvl="1" indent="0">
              <a:buNone/>
            </a:pPr>
            <a:r>
              <a:rPr lang="zh-TW" altLang="en-US" sz="1200" dirty="0"/>
              <a:t>請求：描述您想要完成的任務或回答的問題。</a:t>
            </a:r>
          </a:p>
          <a:p>
            <a:pPr marL="457200" lvl="1" indent="0">
              <a:buNone/>
            </a:pPr>
            <a:r>
              <a:rPr lang="zh-TW" altLang="en-US" sz="1200" dirty="0"/>
              <a:t>多次嘗試：多次生成答案並取最一致的結果。</a:t>
            </a:r>
          </a:p>
          <a:p>
            <a:pPr marL="457200" lvl="1" indent="0">
              <a:buNone/>
            </a:pPr>
            <a:r>
              <a:rPr lang="zh-TW" altLang="en-US" sz="1200" dirty="0"/>
              <a:t>例：請解答以下數學問題。</a:t>
            </a:r>
          </a:p>
          <a:p>
            <a:pPr marL="457200" lvl="1" indent="0">
              <a:buNone/>
            </a:pPr>
            <a:r>
              <a:rPr lang="zh-TW" altLang="en-US" sz="1200" dirty="0"/>
              <a:t>問題：某數加上</a:t>
            </a:r>
            <a:r>
              <a:rPr lang="en-US" altLang="zh-TW" sz="1200" dirty="0"/>
              <a:t>5</a:t>
            </a:r>
            <a:r>
              <a:rPr lang="zh-TW" altLang="en-US" sz="1200" dirty="0"/>
              <a:t>等於</a:t>
            </a:r>
            <a:r>
              <a:rPr lang="en-US" altLang="zh-TW" sz="1200" dirty="0"/>
              <a:t>10</a:t>
            </a:r>
            <a:r>
              <a:rPr lang="zh-TW" altLang="en-US" sz="1200" dirty="0"/>
              <a:t>，該數是什麼？</a:t>
            </a:r>
          </a:p>
          <a:p>
            <a:pPr marL="457200" lvl="1" indent="0">
              <a:buNone/>
            </a:pPr>
            <a:r>
              <a:rPr lang="zh-TW" altLang="en-US" sz="1200" dirty="0"/>
              <a:t>多次嘗試：模型多次解答，取最常見的答案</a:t>
            </a:r>
            <a:r>
              <a:rPr lang="zh-TW" altLang="en-US" sz="1200" dirty="0" smtClean="0"/>
              <a:t>。</a:t>
            </a:r>
            <a:endParaRPr lang="en-US" altLang="zh-TW" sz="1200" dirty="0" smtClean="0"/>
          </a:p>
          <a:p>
            <a:pPr lvl="1"/>
            <a:r>
              <a:rPr lang="en-US" altLang="zh-TW" sz="1200" dirty="0" smtClean="0">
                <a:solidFill>
                  <a:srgbClr val="FF0000"/>
                </a:solidFill>
              </a:rPr>
              <a:t>Generate Knowledge</a:t>
            </a:r>
          </a:p>
          <a:p>
            <a:pPr marL="457200" lvl="1" indent="0">
              <a:buNone/>
            </a:pPr>
            <a:r>
              <a:rPr lang="zh-TW" altLang="en-US" sz="1200" dirty="0"/>
              <a:t>請求：描述您想要生成的知識或信息。</a:t>
            </a:r>
          </a:p>
          <a:p>
            <a:pPr marL="457200" lvl="1" indent="0">
              <a:buNone/>
            </a:pPr>
            <a:r>
              <a:rPr lang="zh-TW" altLang="en-US" sz="1200" dirty="0"/>
              <a:t>例：請提供關於氣候變化的詳細信息</a:t>
            </a:r>
            <a:r>
              <a:rPr lang="zh-TW" altLang="en-US" sz="1200" dirty="0" smtClean="0"/>
              <a:t>。</a:t>
            </a:r>
            <a:endParaRPr lang="en-US" altLang="zh-TW" sz="1200" dirty="0" smtClean="0"/>
          </a:p>
          <a:p>
            <a:pPr lvl="1"/>
            <a:r>
              <a:rPr lang="en-US" altLang="zh-TW" sz="1200" dirty="0" smtClean="0">
                <a:solidFill>
                  <a:srgbClr val="FF0000"/>
                </a:solidFill>
              </a:rPr>
              <a:t>Automatic Prompt Engineer (APE)</a:t>
            </a:r>
          </a:p>
          <a:p>
            <a:pPr marL="457200" lvl="1" indent="0">
              <a:buNone/>
            </a:pPr>
            <a:r>
              <a:rPr lang="zh-TW" altLang="en-US" sz="1200" dirty="0"/>
              <a:t>請求：描述您想要完成的任務，模型自動設計最優提示。</a:t>
            </a:r>
          </a:p>
          <a:p>
            <a:pPr marL="457200" lvl="1" indent="0">
              <a:buNone/>
            </a:pPr>
            <a:r>
              <a:rPr lang="zh-TW" altLang="en-US" sz="1200" dirty="0"/>
              <a:t>例：請設計一個提示來生成關於氣候變化的文章</a:t>
            </a:r>
            <a:r>
              <a:rPr lang="zh-TW" altLang="en-US" sz="1200" dirty="0" smtClean="0"/>
              <a:t>。</a:t>
            </a:r>
            <a:endParaRPr lang="en-US" altLang="zh-TW" sz="1200" dirty="0" smtClean="0"/>
          </a:p>
          <a:p>
            <a:pPr lvl="1"/>
            <a:r>
              <a:rPr lang="en-US" altLang="zh-TW" sz="1200" dirty="0" smtClean="0">
                <a:solidFill>
                  <a:srgbClr val="FF0000"/>
                </a:solidFill>
              </a:rPr>
              <a:t>Active-Prompt</a:t>
            </a:r>
          </a:p>
          <a:p>
            <a:pPr marL="457200" lvl="1" indent="0">
              <a:buNone/>
            </a:pPr>
            <a:r>
              <a:rPr lang="zh-TW" altLang="en-US" sz="1200" dirty="0"/>
              <a:t>請求：描述您想要完成的任務，並進行多輪互動以改進提示。</a:t>
            </a:r>
          </a:p>
          <a:p>
            <a:pPr marL="457200" lvl="1" indent="0">
              <a:buNone/>
            </a:pPr>
            <a:r>
              <a:rPr lang="zh-TW" altLang="en-US" sz="1200" dirty="0"/>
              <a:t>例：請生成一篇關於氣候變化的文章，並根據反饋進行改進</a:t>
            </a:r>
            <a:r>
              <a:rPr lang="zh-TW" altLang="en-US" sz="1200" dirty="0" smtClean="0"/>
              <a:t>。</a:t>
            </a:r>
            <a:endParaRPr lang="en-US" altLang="zh-TW" sz="1200" dirty="0" smtClean="0"/>
          </a:p>
        </p:txBody>
      </p:sp>
    </p:spTree>
    <p:extLst>
      <p:ext uri="{BB962C8B-B14F-4D97-AF65-F5344CB8AC3E}">
        <p14:creationId xmlns:p14="http://schemas.microsoft.com/office/powerpoint/2010/main" val="4203124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技巧指令集架構</a:t>
            </a:r>
          </a:p>
        </p:txBody>
      </p:sp>
      <p:sp>
        <p:nvSpPr>
          <p:cNvPr id="3" name="文字版面配置區 2"/>
          <p:cNvSpPr>
            <a:spLocks noGrp="1"/>
          </p:cNvSpPr>
          <p:nvPr>
            <p:ph type="body" idx="1"/>
          </p:nvPr>
        </p:nvSpPr>
        <p:spPr/>
        <p:txBody>
          <a:bodyPr>
            <a:noAutofit/>
          </a:bodyPr>
          <a:lstStyle/>
          <a:p>
            <a:pPr lvl="0"/>
            <a:r>
              <a:rPr lang="zh-TW" altLang="en-US" sz="1400" dirty="0" smtClean="0"/>
              <a:t>進階</a:t>
            </a:r>
            <a:r>
              <a:rPr lang="en-US" altLang="zh-TW" sz="1400" dirty="0" smtClean="0"/>
              <a:t>Prompt</a:t>
            </a:r>
            <a:r>
              <a:rPr lang="zh-TW" altLang="en-US" sz="1400" dirty="0" smtClean="0"/>
              <a:t>技巧關鍵字，包括：</a:t>
            </a:r>
            <a:endParaRPr lang="en-US" altLang="zh-TW" sz="1400" dirty="0" smtClean="0"/>
          </a:p>
          <a:p>
            <a:pPr lvl="1"/>
            <a:r>
              <a:rPr lang="en-US" altLang="zh-TW" sz="1200" dirty="0" smtClean="0">
                <a:solidFill>
                  <a:srgbClr val="FF0000"/>
                </a:solidFill>
              </a:rPr>
              <a:t>Directional Stimulus</a:t>
            </a:r>
          </a:p>
          <a:p>
            <a:pPr marL="457200" lvl="1" indent="0">
              <a:buNone/>
            </a:pPr>
            <a:r>
              <a:rPr lang="zh-TW" altLang="en-US" sz="1200" dirty="0"/>
              <a:t>請求：描述您想要完成的任務，並提供方向性提示。</a:t>
            </a:r>
          </a:p>
          <a:p>
            <a:pPr marL="457200" lvl="1" indent="0">
              <a:buNone/>
            </a:pPr>
            <a:r>
              <a:rPr lang="zh-TW" altLang="en-US" sz="1200" dirty="0"/>
              <a:t>例：請生成一篇強調可再生能源的重要性的氣候變化文章</a:t>
            </a:r>
            <a:r>
              <a:rPr lang="zh-TW" altLang="en-US" sz="1200" dirty="0" smtClean="0"/>
              <a:t>。</a:t>
            </a:r>
            <a:endParaRPr lang="en-US" altLang="zh-TW" sz="1200" dirty="0" smtClean="0"/>
          </a:p>
          <a:p>
            <a:pPr lvl="1"/>
            <a:r>
              <a:rPr lang="en-US" altLang="zh-TW" sz="1200" dirty="0" err="1" smtClean="0">
                <a:solidFill>
                  <a:srgbClr val="FF0000"/>
                </a:solidFill>
              </a:rPr>
              <a:t>ReAct</a:t>
            </a:r>
            <a:endParaRPr lang="en-US" altLang="zh-TW" sz="1200" dirty="0" smtClean="0">
              <a:solidFill>
                <a:srgbClr val="FF0000"/>
              </a:solidFill>
            </a:endParaRPr>
          </a:p>
          <a:p>
            <a:pPr marL="457200" lvl="1" indent="0">
              <a:buNone/>
            </a:pPr>
            <a:r>
              <a:rPr lang="zh-TW" altLang="en-US" sz="1200" dirty="0"/>
              <a:t>請求：描述您想要完成的任務，並根據中間步驟反應和調整。</a:t>
            </a:r>
          </a:p>
          <a:p>
            <a:pPr marL="457200" lvl="1" indent="0">
              <a:buNone/>
            </a:pPr>
            <a:r>
              <a:rPr lang="zh-TW" altLang="en-US" sz="1200" dirty="0"/>
              <a:t>例：請解決以下數學問題，並在每步後檢查和調整。</a:t>
            </a:r>
          </a:p>
          <a:p>
            <a:pPr marL="457200" lvl="1" indent="0">
              <a:buNone/>
            </a:pPr>
            <a:r>
              <a:rPr lang="zh-TW" altLang="en-US" sz="1200" dirty="0"/>
              <a:t>問題：某數加上</a:t>
            </a:r>
            <a:r>
              <a:rPr lang="en-US" altLang="zh-TW" sz="1200" dirty="0"/>
              <a:t>5</a:t>
            </a:r>
            <a:r>
              <a:rPr lang="zh-TW" altLang="en-US" sz="1200" dirty="0"/>
              <a:t>等於</a:t>
            </a:r>
            <a:r>
              <a:rPr lang="en-US" altLang="zh-TW" sz="1200" dirty="0"/>
              <a:t>10</a:t>
            </a:r>
            <a:r>
              <a:rPr lang="zh-TW" altLang="en-US" sz="1200" dirty="0"/>
              <a:t>，該數是什麼</a:t>
            </a:r>
            <a:r>
              <a:rPr lang="zh-TW" altLang="en-US" sz="1200" dirty="0" smtClean="0"/>
              <a:t>？</a:t>
            </a:r>
            <a:endParaRPr lang="zh-TW" altLang="en-US" sz="1200" dirty="0"/>
          </a:p>
          <a:p>
            <a:pPr marL="457200" lvl="1" indent="0">
              <a:buNone/>
            </a:pPr>
            <a:r>
              <a:rPr lang="zh-TW" altLang="en-US" sz="1200" dirty="0"/>
              <a:t>反應和調整：逐步解題並檢查每步的正確性</a:t>
            </a:r>
            <a:r>
              <a:rPr lang="zh-TW" altLang="en-US" sz="1200" dirty="0" smtClean="0"/>
              <a:t>。</a:t>
            </a:r>
            <a:endParaRPr lang="en-US" altLang="zh-TW" sz="1200" dirty="0" smtClean="0">
              <a:solidFill>
                <a:srgbClr val="FF0000"/>
              </a:solidFill>
            </a:endParaRPr>
          </a:p>
          <a:p>
            <a:pPr lvl="1"/>
            <a:r>
              <a:rPr lang="en-US" altLang="zh-TW" sz="1200" dirty="0" smtClean="0">
                <a:solidFill>
                  <a:srgbClr val="FF0000"/>
                </a:solidFill>
              </a:rPr>
              <a:t>Multimodal </a:t>
            </a:r>
            <a:r>
              <a:rPr lang="en-US" altLang="zh-TW" sz="1200" dirty="0" err="1" smtClean="0">
                <a:solidFill>
                  <a:srgbClr val="FF0000"/>
                </a:solidFill>
              </a:rPr>
              <a:t>CoT</a:t>
            </a:r>
            <a:endParaRPr lang="en-US" altLang="zh-TW" sz="1200" dirty="0" smtClean="0">
              <a:solidFill>
                <a:srgbClr val="FF0000"/>
              </a:solidFill>
            </a:endParaRPr>
          </a:p>
          <a:p>
            <a:pPr marL="457200" lvl="1" indent="0">
              <a:buNone/>
            </a:pPr>
            <a:r>
              <a:rPr lang="zh-TW" altLang="en-US" sz="1200" dirty="0"/>
              <a:t>請求：描述您想要完成的多模態任務，並逐步展示思路。</a:t>
            </a:r>
          </a:p>
          <a:p>
            <a:pPr marL="457200" lvl="1" indent="0">
              <a:buNone/>
            </a:pPr>
            <a:r>
              <a:rPr lang="zh-TW" altLang="en-US" sz="1200" dirty="0"/>
              <a:t>例：請描述如何解決全球變暖問題的不同方法，並附上相關圖表。</a:t>
            </a:r>
          </a:p>
          <a:p>
            <a:pPr marL="457200" lvl="1" indent="0">
              <a:buNone/>
            </a:pPr>
            <a:r>
              <a:rPr lang="zh-TW" altLang="en-US" sz="1200" dirty="0"/>
              <a:t>思路：逐步展示方法並附上圖表</a:t>
            </a:r>
            <a:r>
              <a:rPr lang="zh-TW" altLang="en-US" sz="1200" dirty="0" smtClean="0"/>
              <a:t>。</a:t>
            </a:r>
            <a:endParaRPr lang="en-US" altLang="zh-TW" sz="1200" dirty="0" smtClean="0"/>
          </a:p>
          <a:p>
            <a:pPr lvl="1"/>
            <a:r>
              <a:rPr lang="en-US" altLang="zh-TW" sz="1200" dirty="0" err="1" smtClean="0">
                <a:solidFill>
                  <a:srgbClr val="FF0000"/>
                </a:solidFill>
              </a:rPr>
              <a:t>GraphPrompt</a:t>
            </a:r>
            <a:endParaRPr lang="en-US" altLang="zh-TW" sz="1200" dirty="0" smtClean="0">
              <a:solidFill>
                <a:srgbClr val="FF0000"/>
              </a:solidFill>
            </a:endParaRPr>
          </a:p>
          <a:p>
            <a:pPr marL="457200" lvl="1" indent="0">
              <a:buNone/>
            </a:pPr>
            <a:r>
              <a:rPr lang="zh-TW" altLang="en-US" sz="1200" dirty="0"/>
              <a:t>請求：描述您想要生成的圖形或圖表。</a:t>
            </a:r>
          </a:p>
          <a:p>
            <a:pPr marL="457200" lvl="1" indent="0">
              <a:buNone/>
            </a:pPr>
            <a:r>
              <a:rPr lang="zh-TW" altLang="en-US" sz="1200" dirty="0"/>
              <a:t>例：請生成一張展示全球氣溫變化的折線圖。</a:t>
            </a:r>
          </a:p>
          <a:p>
            <a:pPr marL="457200" lvl="1" indent="0">
              <a:buNone/>
            </a:pPr>
            <a:endParaRPr lang="en-US" altLang="zh-TW" sz="1200" dirty="0" smtClean="0"/>
          </a:p>
        </p:txBody>
      </p:sp>
    </p:spTree>
    <p:extLst>
      <p:ext uri="{BB962C8B-B14F-4D97-AF65-F5344CB8AC3E}">
        <p14:creationId xmlns:p14="http://schemas.microsoft.com/office/powerpoint/2010/main" val="799014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Prompt Library</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en-US" altLang="zh-TW" sz="1400" dirty="0" smtClean="0"/>
              <a:t>Prompt Library</a:t>
            </a:r>
            <a:r>
              <a:rPr lang="zh-TW" altLang="en-US" sz="1400" dirty="0" smtClean="0"/>
              <a:t>的結構，包括：</a:t>
            </a:r>
          </a:p>
          <a:p>
            <a:pPr lvl="1">
              <a:lnSpc>
                <a:spcPct val="150000"/>
              </a:lnSpc>
            </a:pPr>
            <a:r>
              <a:rPr lang="en-US" altLang="zh-TW" sz="1200" dirty="0" smtClean="0"/>
              <a:t>Components</a:t>
            </a:r>
            <a:r>
              <a:rPr lang="zh-TW" altLang="en-US" sz="1200" dirty="0" smtClean="0"/>
              <a:t>（組件）：任務、指示、上下文、參數、輸入</a:t>
            </a:r>
          </a:p>
          <a:p>
            <a:pPr lvl="1">
              <a:lnSpc>
                <a:spcPct val="150000"/>
              </a:lnSpc>
            </a:pPr>
            <a:r>
              <a:rPr lang="en-US" altLang="zh-TW" sz="1200" dirty="0" smtClean="0"/>
              <a:t>Elements</a:t>
            </a:r>
            <a:r>
              <a:rPr lang="zh-TW" altLang="en-US" sz="1200" dirty="0" smtClean="0"/>
              <a:t>（元素）：主題、角色、查詢、格式、觀眾等</a:t>
            </a:r>
          </a:p>
          <a:p>
            <a:pPr lvl="1">
              <a:lnSpc>
                <a:spcPct val="150000"/>
              </a:lnSpc>
            </a:pPr>
            <a:r>
              <a:rPr lang="en-US" altLang="zh-TW" sz="1200" dirty="0" smtClean="0"/>
              <a:t>Recipes</a:t>
            </a:r>
            <a:r>
              <a:rPr lang="zh-TW" altLang="en-US" sz="1200" dirty="0" smtClean="0"/>
              <a:t>（配方）：具體的提示配方</a:t>
            </a:r>
          </a:p>
          <a:p>
            <a:pPr lvl="1">
              <a:lnSpc>
                <a:spcPct val="150000"/>
              </a:lnSpc>
            </a:pPr>
            <a:r>
              <a:rPr lang="en-US" altLang="zh-TW" sz="1200" dirty="0" smtClean="0"/>
              <a:t>Prompt Instance</a:t>
            </a:r>
            <a:r>
              <a:rPr lang="zh-TW" altLang="en-US" sz="1200" dirty="0" smtClean="0"/>
              <a:t>（提示實例）：具體應用的提示</a:t>
            </a:r>
          </a:p>
          <a:p>
            <a:pPr lvl="2">
              <a:lnSpc>
                <a:spcPct val="150000"/>
              </a:lnSpc>
            </a:pPr>
            <a:r>
              <a:rPr lang="zh-TW" altLang="en-US" sz="1200" dirty="0" smtClean="0"/>
              <a:t>這種結構有助於系統化地管理和應用各種提示技術。</a:t>
            </a:r>
          </a:p>
        </p:txBody>
      </p:sp>
    </p:spTree>
    <p:extLst>
      <p:ext uri="{BB962C8B-B14F-4D97-AF65-F5344CB8AC3E}">
        <p14:creationId xmlns:p14="http://schemas.microsoft.com/office/powerpoint/2010/main" val="545869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CO-STAR </a:t>
            </a:r>
            <a:r>
              <a:rPr lang="zh-TW" altLang="en-US" dirty="0" smtClean="0"/>
              <a:t>框架的詳細描述：</a:t>
            </a:r>
          </a:p>
        </p:txBody>
      </p:sp>
      <p:sp>
        <p:nvSpPr>
          <p:cNvPr id="3" name="文字版面配置區 2"/>
          <p:cNvSpPr>
            <a:spLocks noGrp="1"/>
          </p:cNvSpPr>
          <p:nvPr>
            <p:ph type="body" idx="1"/>
          </p:nvPr>
        </p:nvSpPr>
        <p:spPr/>
        <p:txBody>
          <a:bodyPr>
            <a:normAutofit/>
          </a:bodyPr>
          <a:lstStyle/>
          <a:p>
            <a:pPr lvl="0">
              <a:lnSpc>
                <a:spcPct val="200000"/>
              </a:lnSpc>
            </a:pPr>
            <a:r>
              <a:rPr lang="en-US" altLang="zh-TW" sz="1200" dirty="0" smtClean="0"/>
              <a:t>(C) </a:t>
            </a:r>
            <a:r>
              <a:rPr lang="zh-TW" altLang="en-US" sz="1200" dirty="0" smtClean="0"/>
              <a:t>上下文：</a:t>
            </a:r>
            <a:r>
              <a:rPr lang="zh-TW" altLang="en-US" sz="1200" dirty="0" smtClean="0">
                <a:solidFill>
                  <a:schemeClr val="tx1"/>
                </a:solidFill>
              </a:rPr>
              <a:t>為任務提供背景信息。這部分強調了透過大語言模型（</a:t>
            </a:r>
            <a:r>
              <a:rPr lang="en-US" altLang="zh-TW" sz="1200" dirty="0" smtClean="0">
                <a:solidFill>
                  <a:schemeClr val="tx1"/>
                </a:solidFill>
              </a:rPr>
              <a:t>LLM</a:t>
            </a:r>
            <a:r>
              <a:rPr lang="zh-TW" altLang="en-US" sz="1200" dirty="0" smtClean="0">
                <a:solidFill>
                  <a:schemeClr val="tx1"/>
                </a:solidFill>
              </a:rPr>
              <a:t>）提供詳細的背景信息，可以幫助確定對話的具體場景，確保提供的反饋與情境相關。</a:t>
            </a:r>
          </a:p>
          <a:p>
            <a:pPr lvl="0">
              <a:lnSpc>
                <a:spcPct val="200000"/>
              </a:lnSpc>
            </a:pPr>
            <a:r>
              <a:rPr lang="en-US" altLang="zh-TW" sz="1200" dirty="0"/>
              <a:t>(O)</a:t>
            </a:r>
            <a:r>
              <a:rPr lang="zh-TW" altLang="en-US" sz="1200" dirty="0"/>
              <a:t> 目標：</a:t>
            </a:r>
            <a:r>
              <a:rPr lang="zh-TW" altLang="en-US" sz="1200" dirty="0" smtClean="0">
                <a:solidFill>
                  <a:schemeClr val="tx1"/>
                </a:solidFill>
              </a:rPr>
              <a:t>明確你的要求，確保模型知道你的具體目標。</a:t>
            </a:r>
          </a:p>
          <a:p>
            <a:pPr lvl="0">
              <a:lnSpc>
                <a:spcPct val="200000"/>
              </a:lnSpc>
            </a:pPr>
            <a:r>
              <a:rPr lang="en-US" altLang="zh-TW" sz="1200" dirty="0"/>
              <a:t>(S) </a:t>
            </a:r>
            <a:r>
              <a:rPr lang="zh-TW" altLang="en-US" sz="1200" dirty="0"/>
              <a:t>風格：</a:t>
            </a:r>
            <a:r>
              <a:rPr lang="zh-TW" altLang="en-US" sz="1200" dirty="0" smtClean="0">
                <a:solidFill>
                  <a:schemeClr val="tx1"/>
                </a:solidFill>
              </a:rPr>
              <a:t>設置模型的寫作風格，可以是某特定的專家或行業專家風格。</a:t>
            </a:r>
          </a:p>
          <a:p>
            <a:pPr lvl="0">
              <a:lnSpc>
                <a:spcPct val="200000"/>
              </a:lnSpc>
            </a:pPr>
            <a:r>
              <a:rPr lang="en-US" altLang="zh-TW" sz="1200" dirty="0"/>
              <a:t>(T) </a:t>
            </a:r>
            <a:r>
              <a:rPr lang="zh-TW" altLang="en-US" sz="1200" dirty="0"/>
              <a:t>語調：</a:t>
            </a:r>
            <a:r>
              <a:rPr lang="zh-TW" altLang="en-US" sz="1200" dirty="0" smtClean="0">
                <a:solidFill>
                  <a:schemeClr val="tx1"/>
                </a:solidFill>
              </a:rPr>
              <a:t>設置回應的情感調。這一點強調了模型回應的語氣應該與預期的情緒保持一致。</a:t>
            </a:r>
          </a:p>
          <a:p>
            <a:pPr lvl="0">
              <a:lnSpc>
                <a:spcPct val="200000"/>
              </a:lnSpc>
            </a:pPr>
            <a:r>
              <a:rPr lang="en-US" altLang="zh-TW" sz="1200" dirty="0"/>
              <a:t>(A) </a:t>
            </a:r>
            <a:r>
              <a:rPr lang="zh-TW" altLang="en-US" sz="1200" dirty="0"/>
              <a:t>受眾：</a:t>
            </a:r>
            <a:r>
              <a:rPr lang="zh-TW" altLang="en-US" sz="1200" dirty="0" smtClean="0">
                <a:solidFill>
                  <a:schemeClr val="tx1"/>
                </a:solidFill>
              </a:rPr>
              <a:t>明確目標受眾，確保模型的回應能夠針對特定受眾的需求。</a:t>
            </a:r>
          </a:p>
          <a:p>
            <a:pPr lvl="0">
              <a:lnSpc>
                <a:spcPct val="200000"/>
              </a:lnSpc>
            </a:pPr>
            <a:r>
              <a:rPr lang="en-US" altLang="zh-TW" sz="1200" dirty="0"/>
              <a:t>(R) </a:t>
            </a:r>
            <a:r>
              <a:rPr lang="zh-TW" altLang="en-US" sz="1200" dirty="0"/>
              <a:t>回應：</a:t>
            </a:r>
            <a:r>
              <a:rPr lang="zh-TW" altLang="en-US" sz="1200" dirty="0" smtClean="0">
                <a:solidFill>
                  <a:schemeClr val="tx1"/>
                </a:solidFill>
              </a:rPr>
              <a:t>規定輸出的格式，確保輸出格式符合要求。</a:t>
            </a:r>
          </a:p>
        </p:txBody>
      </p:sp>
    </p:spTree>
    <p:extLst>
      <p:ext uri="{BB962C8B-B14F-4D97-AF65-F5344CB8AC3E}">
        <p14:creationId xmlns:p14="http://schemas.microsoft.com/office/powerpoint/2010/main" val="3607496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GRAI</a:t>
            </a:r>
            <a:r>
              <a:rPr lang="en-US" altLang="zh-TW" dirty="0" smtClean="0"/>
              <a:t> </a:t>
            </a:r>
            <a:r>
              <a:rPr lang="zh-TW" altLang="en-US" dirty="0" smtClean="0"/>
              <a:t>復盤框架</a:t>
            </a:r>
            <a:r>
              <a:rPr lang="zh-TW" altLang="en-US" dirty="0" smtClean="0"/>
              <a:t>的詳細描述：</a:t>
            </a:r>
          </a:p>
        </p:txBody>
      </p:sp>
      <p:sp>
        <p:nvSpPr>
          <p:cNvPr id="3" name="文字版面配置區 2"/>
          <p:cNvSpPr>
            <a:spLocks noGrp="1"/>
          </p:cNvSpPr>
          <p:nvPr>
            <p:ph type="body" idx="1"/>
          </p:nvPr>
        </p:nvSpPr>
        <p:spPr/>
        <p:txBody>
          <a:bodyPr>
            <a:normAutofit/>
          </a:bodyPr>
          <a:lstStyle/>
          <a:p>
            <a:pPr lvl="0">
              <a:lnSpc>
                <a:spcPct val="200000"/>
              </a:lnSpc>
            </a:pPr>
            <a:r>
              <a:rPr lang="en-US" altLang="zh-TW" sz="1200" dirty="0" smtClean="0"/>
              <a:t>(G) </a:t>
            </a:r>
            <a:r>
              <a:rPr lang="zh-TW" altLang="en-US" sz="1200" dirty="0"/>
              <a:t>回顧目標</a:t>
            </a:r>
            <a:r>
              <a:rPr lang="zh-TW" altLang="en-US" sz="1200" dirty="0" smtClean="0"/>
              <a:t>：</a:t>
            </a:r>
            <a:r>
              <a:rPr lang="zh-TW" altLang="en-US" sz="1200" dirty="0" smtClean="0">
                <a:solidFill>
                  <a:schemeClr val="tx1"/>
                </a:solidFill>
              </a:rPr>
              <a:t>回顧目標</a:t>
            </a:r>
            <a:r>
              <a:rPr lang="zh-TW" altLang="en-US" sz="1200" dirty="0">
                <a:solidFill>
                  <a:schemeClr val="tx1"/>
                </a:solidFill>
              </a:rPr>
              <a:t>和計畫，了解目標的重要性</a:t>
            </a:r>
            <a:r>
              <a:rPr lang="zh-TW" altLang="en-US" sz="1200" dirty="0" smtClean="0">
                <a:solidFill>
                  <a:schemeClr val="tx1"/>
                </a:solidFill>
              </a:rPr>
              <a:t>。</a:t>
            </a:r>
          </a:p>
          <a:p>
            <a:pPr lvl="0">
              <a:lnSpc>
                <a:spcPct val="200000"/>
              </a:lnSpc>
            </a:pPr>
            <a:r>
              <a:rPr lang="en-US" altLang="zh-TW" sz="1200" dirty="0" smtClean="0"/>
              <a:t>(</a:t>
            </a:r>
            <a:r>
              <a:rPr lang="en-US" altLang="zh-TW" sz="1200" dirty="0"/>
              <a:t>R</a:t>
            </a:r>
            <a:r>
              <a:rPr lang="en-US" altLang="zh-TW" sz="1200" dirty="0" smtClean="0"/>
              <a:t>)</a:t>
            </a:r>
            <a:r>
              <a:rPr lang="zh-TW" altLang="en-US" sz="1200" dirty="0" smtClean="0"/>
              <a:t> 評估結果：</a:t>
            </a:r>
            <a:r>
              <a:rPr lang="zh-TW" altLang="en-US" sz="1200" dirty="0">
                <a:solidFill>
                  <a:schemeClr val="tx1"/>
                </a:solidFill>
              </a:rPr>
              <a:t>評估目標達成情況，找到成功和不足</a:t>
            </a:r>
            <a:r>
              <a:rPr lang="zh-TW" altLang="en-US" sz="1200" dirty="0" smtClean="0">
                <a:solidFill>
                  <a:schemeClr val="tx1"/>
                </a:solidFill>
              </a:rPr>
              <a:t>。</a:t>
            </a:r>
            <a:endParaRPr lang="zh-TW" altLang="en-US" sz="1200" dirty="0" smtClean="0">
              <a:solidFill>
                <a:schemeClr val="tx1"/>
              </a:solidFill>
            </a:endParaRPr>
          </a:p>
          <a:p>
            <a:pPr lvl="0">
              <a:lnSpc>
                <a:spcPct val="200000"/>
              </a:lnSpc>
            </a:pPr>
            <a:r>
              <a:rPr lang="en-US" altLang="zh-TW" sz="1200" dirty="0" smtClean="0"/>
              <a:t>(A) </a:t>
            </a:r>
            <a:r>
              <a:rPr lang="zh-TW" altLang="en-US" sz="1200" dirty="0"/>
              <a:t>分析原因</a:t>
            </a:r>
            <a:r>
              <a:rPr lang="zh-TW" altLang="en-US" sz="1200" dirty="0" smtClean="0"/>
              <a:t>：</a:t>
            </a:r>
            <a:r>
              <a:rPr lang="zh-TW" altLang="en-US" sz="1200" dirty="0">
                <a:solidFill>
                  <a:schemeClr val="tx1"/>
                </a:solidFill>
              </a:rPr>
              <a:t>分析成功與失敗的原因，找出影響結果的關鍵因素</a:t>
            </a:r>
            <a:r>
              <a:rPr lang="zh-TW" altLang="en-US" sz="1200" dirty="0" smtClean="0">
                <a:solidFill>
                  <a:schemeClr val="tx1"/>
                </a:solidFill>
              </a:rPr>
              <a:t>。</a:t>
            </a:r>
            <a:endParaRPr lang="zh-TW" altLang="en-US" sz="1200" dirty="0" smtClean="0">
              <a:solidFill>
                <a:schemeClr val="tx1"/>
              </a:solidFill>
            </a:endParaRPr>
          </a:p>
          <a:p>
            <a:pPr lvl="0">
              <a:lnSpc>
                <a:spcPct val="200000"/>
              </a:lnSpc>
            </a:pPr>
            <a:r>
              <a:rPr lang="en-US" altLang="zh-TW" sz="1200" dirty="0" smtClean="0"/>
              <a:t>( I ) </a:t>
            </a:r>
            <a:r>
              <a:rPr lang="zh-TW" altLang="en-US" sz="1200" dirty="0" smtClean="0"/>
              <a:t>總結經驗：</a:t>
            </a:r>
            <a:r>
              <a:rPr lang="zh-TW" altLang="en-US" sz="1200" dirty="0">
                <a:solidFill>
                  <a:schemeClr val="tx1"/>
                </a:solidFill>
              </a:rPr>
              <a:t>總結學到的經驗和教訓，規劃</a:t>
            </a:r>
            <a:r>
              <a:rPr lang="zh-TW" altLang="en-US" sz="1200" dirty="0" smtClean="0">
                <a:solidFill>
                  <a:schemeClr val="tx1"/>
                </a:solidFill>
              </a:rPr>
              <a:t>。</a:t>
            </a:r>
            <a:endParaRPr lang="zh-TW" altLang="en-US" sz="1200" dirty="0" smtClean="0">
              <a:solidFill>
                <a:schemeClr val="tx1"/>
              </a:solidFill>
            </a:endParaRPr>
          </a:p>
        </p:txBody>
      </p:sp>
    </p:spTree>
    <p:extLst>
      <p:ext uri="{BB962C8B-B14F-4D97-AF65-F5344CB8AC3E}">
        <p14:creationId xmlns:p14="http://schemas.microsoft.com/office/powerpoint/2010/main" val="2866167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Broke</a:t>
            </a:r>
            <a:r>
              <a:rPr lang="zh-TW" altLang="en-US" dirty="0" smtClean="0"/>
              <a:t>框架結構</a:t>
            </a:r>
          </a:p>
        </p:txBody>
      </p:sp>
      <p:sp>
        <p:nvSpPr>
          <p:cNvPr id="3" name="文字版面配置區 2"/>
          <p:cNvSpPr>
            <a:spLocks noGrp="1"/>
          </p:cNvSpPr>
          <p:nvPr>
            <p:ph type="body" idx="1"/>
          </p:nvPr>
        </p:nvSpPr>
        <p:spPr>
          <a:xfrm>
            <a:off x="838200" y="1530985"/>
            <a:ext cx="10515600" cy="4351338"/>
          </a:xfrm>
        </p:spPr>
        <p:txBody>
          <a:bodyPr>
            <a:normAutofit fontScale="85000" lnSpcReduction="20000"/>
          </a:bodyPr>
          <a:lstStyle/>
          <a:p>
            <a:pPr lvl="0">
              <a:lnSpc>
                <a:spcPct val="150000"/>
              </a:lnSpc>
            </a:pPr>
            <a:r>
              <a:rPr lang="en-US" altLang="zh-TW" sz="1500" dirty="0" smtClean="0">
                <a:solidFill>
                  <a:schemeClr val="tx1"/>
                </a:solidFill>
              </a:rPr>
              <a:t>Background: </a:t>
            </a:r>
            <a:r>
              <a:rPr lang="zh-TW" altLang="en-US" sz="1500" dirty="0" smtClean="0">
                <a:solidFill>
                  <a:schemeClr val="tx1"/>
                </a:solidFill>
              </a:rPr>
              <a:t>為</a:t>
            </a:r>
            <a:r>
              <a:rPr lang="en-US" altLang="zh-TW" sz="1500" dirty="0" err="1" smtClean="0">
                <a:solidFill>
                  <a:schemeClr val="tx1"/>
                </a:solidFill>
              </a:rPr>
              <a:t>ChatGPT</a:t>
            </a:r>
            <a:r>
              <a:rPr lang="zh-TW" altLang="en-US" sz="1500" dirty="0" smtClean="0">
                <a:solidFill>
                  <a:schemeClr val="tx1"/>
                </a:solidFill>
              </a:rPr>
              <a:t>提供必要的背景信息。</a:t>
            </a:r>
          </a:p>
          <a:p>
            <a:pPr lvl="0">
              <a:lnSpc>
                <a:spcPct val="150000"/>
              </a:lnSpc>
            </a:pPr>
            <a:r>
              <a:rPr lang="en-US" altLang="zh-TW" sz="1500" dirty="0" smtClean="0">
                <a:solidFill>
                  <a:schemeClr val="tx1"/>
                </a:solidFill>
              </a:rPr>
              <a:t>Role: </a:t>
            </a:r>
            <a:r>
              <a:rPr lang="zh-TW" altLang="en-US" sz="1500" dirty="0" smtClean="0">
                <a:solidFill>
                  <a:schemeClr val="tx1"/>
                </a:solidFill>
              </a:rPr>
              <a:t>設定</a:t>
            </a:r>
            <a:r>
              <a:rPr lang="en-US" altLang="zh-TW" sz="1500" dirty="0" err="1" smtClean="0">
                <a:solidFill>
                  <a:schemeClr val="tx1"/>
                </a:solidFill>
              </a:rPr>
              <a:t>ChatGPT</a:t>
            </a:r>
            <a:r>
              <a:rPr lang="zh-TW" altLang="en-US" sz="1500" dirty="0" smtClean="0">
                <a:solidFill>
                  <a:schemeClr val="tx1"/>
                </a:solidFill>
              </a:rPr>
              <a:t>的角色，讓</a:t>
            </a:r>
            <a:r>
              <a:rPr lang="en-US" altLang="zh-TW" sz="1500" dirty="0" smtClean="0">
                <a:solidFill>
                  <a:schemeClr val="tx1"/>
                </a:solidFill>
              </a:rPr>
              <a:t>GPT</a:t>
            </a:r>
            <a:r>
              <a:rPr lang="zh-TW" altLang="en-US" sz="1500" dirty="0" smtClean="0">
                <a:solidFill>
                  <a:schemeClr val="tx1"/>
                </a:solidFill>
              </a:rPr>
              <a:t>進入狀態。</a:t>
            </a:r>
          </a:p>
          <a:p>
            <a:pPr lvl="0">
              <a:lnSpc>
                <a:spcPct val="150000"/>
              </a:lnSpc>
            </a:pPr>
            <a:r>
              <a:rPr lang="en-US" altLang="zh-TW" sz="1500" dirty="0" smtClean="0">
                <a:solidFill>
                  <a:schemeClr val="tx1"/>
                </a:solidFill>
              </a:rPr>
              <a:t>Objective: </a:t>
            </a:r>
            <a:r>
              <a:rPr lang="zh-TW" altLang="en-US" sz="1500" dirty="0" smtClean="0">
                <a:solidFill>
                  <a:schemeClr val="tx1"/>
                </a:solidFill>
              </a:rPr>
              <a:t>定義任務目標，告訴</a:t>
            </a:r>
            <a:r>
              <a:rPr lang="en-US" altLang="zh-TW" sz="1500" dirty="0" err="1" smtClean="0">
                <a:solidFill>
                  <a:schemeClr val="tx1"/>
                </a:solidFill>
              </a:rPr>
              <a:t>ChatGPT</a:t>
            </a:r>
            <a:r>
              <a:rPr lang="zh-TW" altLang="en-US" sz="1500" dirty="0" smtClean="0">
                <a:solidFill>
                  <a:schemeClr val="tx1"/>
                </a:solidFill>
              </a:rPr>
              <a:t>我們希望它做什麼。</a:t>
            </a:r>
          </a:p>
          <a:p>
            <a:pPr lvl="0">
              <a:lnSpc>
                <a:spcPct val="150000"/>
              </a:lnSpc>
            </a:pPr>
            <a:r>
              <a:rPr lang="en-US" altLang="zh-TW" sz="1500" dirty="0" smtClean="0">
                <a:solidFill>
                  <a:schemeClr val="tx1"/>
                </a:solidFill>
              </a:rPr>
              <a:t>Key Result: </a:t>
            </a:r>
            <a:r>
              <a:rPr lang="zh-TW" altLang="en-US" sz="1500" dirty="0" smtClean="0">
                <a:solidFill>
                  <a:schemeClr val="tx1"/>
                </a:solidFill>
              </a:rPr>
              <a:t>定義</a:t>
            </a:r>
            <a:r>
              <a:rPr lang="en-US" altLang="zh-TW" sz="1500" dirty="0" smtClean="0">
                <a:solidFill>
                  <a:schemeClr val="tx1"/>
                </a:solidFill>
              </a:rPr>
              <a:t>OKR</a:t>
            </a:r>
            <a:r>
              <a:rPr lang="zh-TW" altLang="en-US" sz="1500" dirty="0" smtClean="0">
                <a:solidFill>
                  <a:schemeClr val="tx1"/>
                </a:solidFill>
              </a:rPr>
              <a:t>，讓</a:t>
            </a:r>
            <a:r>
              <a:rPr lang="en-US" altLang="zh-TW" sz="1500" dirty="0" err="1" smtClean="0">
                <a:solidFill>
                  <a:schemeClr val="tx1"/>
                </a:solidFill>
              </a:rPr>
              <a:t>ChatGPT</a:t>
            </a:r>
            <a:r>
              <a:rPr lang="zh-TW" altLang="en-US" sz="1500" dirty="0" smtClean="0">
                <a:solidFill>
                  <a:schemeClr val="tx1"/>
                </a:solidFill>
              </a:rPr>
              <a:t>知道實現目標所需達成的具體、可衡量的結果。</a:t>
            </a:r>
          </a:p>
          <a:p>
            <a:pPr lvl="0">
              <a:lnSpc>
                <a:spcPct val="150000"/>
              </a:lnSpc>
            </a:pPr>
            <a:r>
              <a:rPr lang="en-US" altLang="zh-TW" sz="1500" dirty="0" smtClean="0">
                <a:solidFill>
                  <a:schemeClr val="tx1"/>
                </a:solidFill>
              </a:rPr>
              <a:t>Evolve: </a:t>
            </a:r>
            <a:r>
              <a:rPr lang="zh-TW" altLang="en-US" sz="1500" dirty="0" smtClean="0">
                <a:solidFill>
                  <a:schemeClr val="tx1"/>
                </a:solidFill>
              </a:rPr>
              <a:t>通過試驗來檢驗結果，並根據需要進行調整。</a:t>
            </a:r>
          </a:p>
          <a:p>
            <a:pPr lvl="0">
              <a:lnSpc>
                <a:spcPct val="150000"/>
              </a:lnSpc>
            </a:pPr>
            <a:r>
              <a:rPr lang="en-US" altLang="zh-TW" sz="1500" dirty="0" smtClean="0"/>
              <a:t>Background: </a:t>
            </a:r>
            <a:r>
              <a:rPr lang="zh-TW" altLang="en-US" sz="1500" dirty="0" smtClean="0"/>
              <a:t>建立個人</a:t>
            </a:r>
            <a:r>
              <a:rPr lang="en-US" altLang="zh-TW" sz="1500" dirty="0" smtClean="0"/>
              <a:t>IP</a:t>
            </a:r>
            <a:r>
              <a:rPr lang="zh-TW" altLang="en-US" sz="1500" dirty="0" smtClean="0"/>
              <a:t>，有豐富的互聯網運營和創業經驗，操作過千萬級用戶的增長和私域運營。</a:t>
            </a:r>
          </a:p>
          <a:p>
            <a:pPr lvl="0">
              <a:lnSpc>
                <a:spcPct val="150000"/>
              </a:lnSpc>
            </a:pPr>
            <a:r>
              <a:rPr lang="en-US" altLang="zh-TW" sz="1500" dirty="0" smtClean="0"/>
              <a:t>Role: </a:t>
            </a:r>
            <a:r>
              <a:rPr lang="zh-TW" altLang="en-US" sz="1500" dirty="0" smtClean="0"/>
              <a:t>小紅書深度玩家，有多年爆款文案創作經驗，撰寫簡約專業且吸引讀者的內容。</a:t>
            </a:r>
          </a:p>
          <a:p>
            <a:pPr lvl="0">
              <a:lnSpc>
                <a:spcPct val="150000"/>
              </a:lnSpc>
            </a:pPr>
            <a:r>
              <a:rPr lang="en-US" altLang="zh-TW" sz="1500" dirty="0" smtClean="0"/>
              <a:t>Objective: </a:t>
            </a:r>
            <a:r>
              <a:rPr lang="zh-TW" altLang="en-US" sz="1500" dirty="0" smtClean="0"/>
              <a:t>撰寫「如何在小紅書漲粉</a:t>
            </a:r>
            <a:r>
              <a:rPr lang="en-US" altLang="zh-TW" sz="1500" dirty="0" smtClean="0"/>
              <a:t>1000</a:t>
            </a:r>
            <a:r>
              <a:rPr lang="zh-TW" altLang="en-US" sz="1500" dirty="0" smtClean="0"/>
              <a:t>」的爆款筆記。</a:t>
            </a:r>
          </a:p>
          <a:p>
            <a:pPr lvl="0">
              <a:lnSpc>
                <a:spcPct val="150000"/>
              </a:lnSpc>
            </a:pPr>
            <a:r>
              <a:rPr lang="en-US" altLang="zh-TW" sz="1500" dirty="0" smtClean="0"/>
              <a:t>Key Result:</a:t>
            </a:r>
          </a:p>
          <a:p>
            <a:pPr lvl="1">
              <a:lnSpc>
                <a:spcPct val="150000"/>
              </a:lnSpc>
            </a:pPr>
            <a:r>
              <a:rPr lang="zh-TW" altLang="en-US" sz="1500" dirty="0" smtClean="0"/>
              <a:t>字數</a:t>
            </a:r>
            <a:r>
              <a:rPr lang="en-US" altLang="zh-TW" sz="1500" dirty="0" smtClean="0"/>
              <a:t>500</a:t>
            </a:r>
            <a:r>
              <a:rPr lang="zh-TW" altLang="en-US" sz="1500" dirty="0" smtClean="0"/>
              <a:t>字，總分結構。</a:t>
            </a:r>
          </a:p>
          <a:p>
            <a:pPr lvl="1">
              <a:lnSpc>
                <a:spcPct val="150000"/>
              </a:lnSpc>
            </a:pPr>
            <a:r>
              <a:rPr lang="zh-TW" altLang="en-US" sz="1500" dirty="0" smtClean="0"/>
              <a:t>重點包括小紅書起號的步驟、賬號定位、內容規劃、爆款筆記模板、持續發佈</a:t>
            </a:r>
            <a:r>
              <a:rPr lang="zh-TW" altLang="en-US" dirty="0" smtClean="0"/>
              <a:t>。</a:t>
            </a:r>
          </a:p>
        </p:txBody>
      </p:sp>
    </p:spTree>
    <p:extLst>
      <p:ext uri="{BB962C8B-B14F-4D97-AF65-F5344CB8AC3E}">
        <p14:creationId xmlns:p14="http://schemas.microsoft.com/office/powerpoint/2010/main" val="2182071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RTRW</a:t>
            </a:r>
            <a:r>
              <a:rPr lang="zh-TW" altLang="en-US" dirty="0" smtClean="0"/>
              <a:t>框架結構</a:t>
            </a:r>
          </a:p>
        </p:txBody>
      </p:sp>
      <p:sp>
        <p:nvSpPr>
          <p:cNvPr id="3" name="文字版面配置區 2"/>
          <p:cNvSpPr>
            <a:spLocks noGrp="1"/>
          </p:cNvSpPr>
          <p:nvPr>
            <p:ph type="body" idx="1"/>
          </p:nvPr>
        </p:nvSpPr>
        <p:spPr/>
        <p:txBody>
          <a:bodyPr>
            <a:normAutofit lnSpcReduction="10000"/>
          </a:bodyPr>
          <a:lstStyle/>
          <a:p>
            <a:pPr lvl="0">
              <a:lnSpc>
                <a:spcPct val="150000"/>
              </a:lnSpc>
            </a:pPr>
            <a:r>
              <a:rPr lang="en-US" altLang="zh-TW" sz="1200" dirty="0" smtClean="0">
                <a:solidFill>
                  <a:schemeClr val="tx1"/>
                </a:solidFill>
              </a:rPr>
              <a:t>Role: </a:t>
            </a:r>
            <a:r>
              <a:rPr lang="zh-TW" altLang="en-US" sz="1200" dirty="0" smtClean="0">
                <a:solidFill>
                  <a:schemeClr val="tx1"/>
                </a:solidFill>
              </a:rPr>
              <a:t>設定</a:t>
            </a:r>
            <a:r>
              <a:rPr lang="en-US" altLang="zh-TW" sz="1200" dirty="0" err="1" smtClean="0">
                <a:solidFill>
                  <a:schemeClr val="tx1"/>
                </a:solidFill>
              </a:rPr>
              <a:t>ChatGPT</a:t>
            </a:r>
            <a:r>
              <a:rPr lang="zh-TW" altLang="en-US" sz="1200" dirty="0" smtClean="0">
                <a:solidFill>
                  <a:schemeClr val="tx1"/>
                </a:solidFill>
              </a:rPr>
              <a:t>角色，讓</a:t>
            </a:r>
            <a:r>
              <a:rPr lang="en-US" altLang="zh-TW" sz="1200" dirty="0" smtClean="0">
                <a:solidFill>
                  <a:schemeClr val="tx1"/>
                </a:solidFill>
              </a:rPr>
              <a:t>GPT</a:t>
            </a:r>
            <a:r>
              <a:rPr lang="zh-TW" altLang="en-US" sz="1200" dirty="0" smtClean="0">
                <a:solidFill>
                  <a:schemeClr val="tx1"/>
                </a:solidFill>
              </a:rPr>
              <a:t>進入狀態。</a:t>
            </a:r>
          </a:p>
          <a:p>
            <a:pPr lvl="0">
              <a:lnSpc>
                <a:spcPct val="150000"/>
              </a:lnSpc>
            </a:pPr>
            <a:r>
              <a:rPr lang="en-US" altLang="zh-TW" sz="1200" dirty="0" smtClean="0">
                <a:solidFill>
                  <a:schemeClr val="tx1"/>
                </a:solidFill>
              </a:rPr>
              <a:t>Task: </a:t>
            </a:r>
            <a:r>
              <a:rPr lang="zh-TW" altLang="en-US" sz="1200" dirty="0" smtClean="0">
                <a:solidFill>
                  <a:schemeClr val="tx1"/>
                </a:solidFill>
              </a:rPr>
              <a:t>定義任務，告訴</a:t>
            </a:r>
            <a:r>
              <a:rPr lang="en-US" altLang="zh-TW" sz="1200" dirty="0" err="1" smtClean="0">
                <a:solidFill>
                  <a:schemeClr val="tx1"/>
                </a:solidFill>
              </a:rPr>
              <a:t>ChatGPT</a:t>
            </a:r>
            <a:r>
              <a:rPr lang="zh-TW" altLang="en-US" sz="1200" dirty="0" smtClean="0">
                <a:solidFill>
                  <a:schemeClr val="tx1"/>
                </a:solidFill>
              </a:rPr>
              <a:t>我們希望它做什麼。</a:t>
            </a:r>
          </a:p>
          <a:p>
            <a:pPr lvl="0">
              <a:lnSpc>
                <a:spcPct val="150000"/>
              </a:lnSpc>
            </a:pPr>
            <a:r>
              <a:rPr lang="en-US" altLang="zh-TW" sz="1200" dirty="0" smtClean="0">
                <a:solidFill>
                  <a:schemeClr val="tx1"/>
                </a:solidFill>
              </a:rPr>
              <a:t>Request: </a:t>
            </a:r>
            <a:r>
              <a:rPr lang="zh-TW" altLang="en-US" sz="1200" dirty="0" smtClean="0">
                <a:solidFill>
                  <a:schemeClr val="tx1"/>
                </a:solidFill>
              </a:rPr>
              <a:t>定義任務的要求和輸出格式，讓</a:t>
            </a:r>
            <a:r>
              <a:rPr lang="en-US" altLang="zh-TW" sz="1200" dirty="0" err="1" smtClean="0">
                <a:solidFill>
                  <a:schemeClr val="tx1"/>
                </a:solidFill>
              </a:rPr>
              <a:t>ChatGPT</a:t>
            </a:r>
            <a:r>
              <a:rPr lang="zh-TW" altLang="en-US" sz="1200" dirty="0" smtClean="0">
                <a:solidFill>
                  <a:schemeClr val="tx1"/>
                </a:solidFill>
              </a:rPr>
              <a:t>知道項目目標應該是什麼樣的。</a:t>
            </a:r>
          </a:p>
          <a:p>
            <a:pPr lvl="0">
              <a:lnSpc>
                <a:spcPct val="150000"/>
              </a:lnSpc>
            </a:pPr>
            <a:r>
              <a:rPr lang="en-US" altLang="zh-TW" sz="1200" dirty="0" smtClean="0">
                <a:solidFill>
                  <a:schemeClr val="tx1"/>
                </a:solidFill>
              </a:rPr>
              <a:t>Workflow: </a:t>
            </a:r>
            <a:r>
              <a:rPr lang="zh-TW" altLang="en-US" sz="1200" dirty="0" smtClean="0">
                <a:solidFill>
                  <a:schemeClr val="tx1"/>
                </a:solidFill>
              </a:rPr>
              <a:t>定義</a:t>
            </a:r>
            <a:r>
              <a:rPr lang="en-US" altLang="zh-TW" sz="1200" dirty="0" err="1" smtClean="0">
                <a:solidFill>
                  <a:schemeClr val="tx1"/>
                </a:solidFill>
              </a:rPr>
              <a:t>ChatGPT</a:t>
            </a:r>
            <a:r>
              <a:rPr lang="zh-TW" altLang="en-US" sz="1200" dirty="0" smtClean="0">
                <a:solidFill>
                  <a:schemeClr val="tx1"/>
                </a:solidFill>
              </a:rPr>
              <a:t>完成任務的工作流程或步驟</a:t>
            </a:r>
            <a:r>
              <a:rPr lang="zh-TW" altLang="en-US" sz="1200" dirty="0" smtClean="0"/>
              <a:t>。</a:t>
            </a:r>
          </a:p>
          <a:p>
            <a:pPr lvl="0">
              <a:lnSpc>
                <a:spcPct val="150000"/>
              </a:lnSpc>
            </a:pPr>
            <a:r>
              <a:rPr lang="en-US" altLang="zh-TW" sz="1200" dirty="0" smtClean="0"/>
              <a:t>Role: </a:t>
            </a:r>
            <a:r>
              <a:rPr lang="zh-TW" altLang="en-US" sz="1200" dirty="0" smtClean="0"/>
              <a:t>深度小紅書玩家，有多年爆款文案創作經驗，撰寫簡約專業且吸引讀者的內容。</a:t>
            </a:r>
          </a:p>
          <a:p>
            <a:pPr lvl="0">
              <a:lnSpc>
                <a:spcPct val="150000"/>
              </a:lnSpc>
            </a:pPr>
            <a:r>
              <a:rPr lang="en-US" altLang="zh-TW" sz="1200" dirty="0" smtClean="0"/>
              <a:t>Task: </a:t>
            </a:r>
            <a:r>
              <a:rPr lang="zh-TW" altLang="en-US" sz="1200" dirty="0" smtClean="0"/>
              <a:t>撰寫「如何在小紅書漲粉</a:t>
            </a:r>
            <a:r>
              <a:rPr lang="en-US" altLang="zh-TW" sz="1200" dirty="0" smtClean="0"/>
              <a:t>1000</a:t>
            </a:r>
            <a:r>
              <a:rPr lang="zh-TW" altLang="en-US" sz="1200" dirty="0" smtClean="0"/>
              <a:t>」的爆款筆記。</a:t>
            </a:r>
          </a:p>
          <a:p>
            <a:pPr lvl="0">
              <a:lnSpc>
                <a:spcPct val="150000"/>
              </a:lnSpc>
            </a:pPr>
            <a:r>
              <a:rPr lang="en-US" altLang="zh-TW" sz="1200" dirty="0" smtClean="0"/>
              <a:t>Request:</a:t>
            </a:r>
          </a:p>
          <a:p>
            <a:pPr lvl="1">
              <a:lnSpc>
                <a:spcPct val="150000"/>
              </a:lnSpc>
            </a:pPr>
            <a:r>
              <a:rPr lang="zh-TW" altLang="en-US" sz="1200" dirty="0" smtClean="0"/>
              <a:t>字數</a:t>
            </a:r>
            <a:r>
              <a:rPr lang="en-US" altLang="zh-TW" sz="1200" dirty="0" smtClean="0"/>
              <a:t>500</a:t>
            </a:r>
            <a:r>
              <a:rPr lang="zh-TW" altLang="en-US" sz="1200" dirty="0" smtClean="0"/>
              <a:t>字，總分結構。</a:t>
            </a:r>
          </a:p>
          <a:p>
            <a:pPr lvl="1">
              <a:lnSpc>
                <a:spcPct val="150000"/>
              </a:lnSpc>
            </a:pPr>
            <a:r>
              <a:rPr lang="zh-TW" altLang="en-US" sz="1200" dirty="0" smtClean="0"/>
              <a:t>包括小紅書起號的步驟、賬號定位、內容規劃、爆款筆記模板、持續發佈。</a:t>
            </a:r>
          </a:p>
          <a:p>
            <a:pPr lvl="1">
              <a:lnSpc>
                <a:spcPct val="150000"/>
              </a:lnSpc>
            </a:pPr>
            <a:r>
              <a:rPr lang="zh-TW" altLang="en-US" sz="1200" dirty="0" smtClean="0"/>
              <a:t>用小紅書讀者喜歡的形式，自然、口語化表達。</a:t>
            </a:r>
          </a:p>
          <a:p>
            <a:pPr lvl="0">
              <a:lnSpc>
                <a:spcPct val="150000"/>
              </a:lnSpc>
            </a:pPr>
            <a:r>
              <a:rPr lang="en-US" altLang="zh-TW" sz="1200" dirty="0" smtClean="0"/>
              <a:t>Workflow: </a:t>
            </a:r>
          </a:p>
          <a:p>
            <a:pPr lvl="1">
              <a:lnSpc>
                <a:spcPct val="150000"/>
              </a:lnSpc>
            </a:pPr>
            <a:r>
              <a:rPr lang="zh-TW" altLang="en-US" sz="1200" dirty="0" smtClean="0"/>
              <a:t>詳細理解內容後進行創作，隨時詢問更多背景信息。</a:t>
            </a:r>
          </a:p>
        </p:txBody>
      </p:sp>
    </p:spTree>
    <p:extLst>
      <p:ext uri="{BB962C8B-B14F-4D97-AF65-F5344CB8AC3E}">
        <p14:creationId xmlns:p14="http://schemas.microsoft.com/office/powerpoint/2010/main" val="3825154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7080" y="364316"/>
            <a:ext cx="10515600" cy="1325563"/>
          </a:xfrm>
        </p:spPr>
        <p:txBody>
          <a:bodyPr/>
          <a:lstStyle/>
          <a:p>
            <a:r>
              <a:rPr lang="zh-TW" altLang="en-US" dirty="0" smtClean="0"/>
              <a:t>文章撰寫方案提示技巧</a:t>
            </a:r>
            <a:r>
              <a:rPr lang="en-US" altLang="zh-TW" dirty="0" smtClean="0"/>
              <a:t>(</a:t>
            </a:r>
            <a:r>
              <a:rPr lang="zh-TW" altLang="en-US" dirty="0" smtClean="0"/>
              <a:t>含範例</a:t>
            </a:r>
            <a:r>
              <a:rPr lang="en-US" altLang="zh-TW" dirty="0" smtClean="0"/>
              <a:t>)</a:t>
            </a:r>
            <a:endParaRPr lang="zh-TW" altLang="en-US" dirty="0" smtClean="0"/>
          </a:p>
        </p:txBody>
      </p:sp>
      <p:sp>
        <p:nvSpPr>
          <p:cNvPr id="3" name="文字版面配置區 2"/>
          <p:cNvSpPr>
            <a:spLocks noGrp="1"/>
          </p:cNvSpPr>
          <p:nvPr>
            <p:ph type="body" idx="1"/>
          </p:nvPr>
        </p:nvSpPr>
        <p:spPr>
          <a:xfrm>
            <a:off x="838200" y="1689879"/>
            <a:ext cx="10515600" cy="4351338"/>
          </a:xfrm>
        </p:spPr>
        <p:txBody>
          <a:bodyPr>
            <a:noAutofit/>
          </a:bodyPr>
          <a:lstStyle/>
          <a:p>
            <a:pPr lvl="0">
              <a:lnSpc>
                <a:spcPct val="100000"/>
              </a:lnSpc>
            </a:pPr>
            <a:r>
              <a:rPr lang="en-US" altLang="zh-TW" sz="1400" dirty="0" smtClean="0"/>
              <a:t>1. </a:t>
            </a:r>
            <a:r>
              <a:rPr lang="zh-TW" altLang="en-US" sz="1400" dirty="0" smtClean="0"/>
              <a:t>使用依存語法</a:t>
            </a:r>
          </a:p>
          <a:p>
            <a:pPr lvl="1">
              <a:lnSpc>
                <a:spcPct val="170000"/>
              </a:lnSpc>
            </a:pPr>
            <a:r>
              <a:rPr lang="zh-TW" altLang="en-US" sz="1200" b="0" dirty="0" smtClean="0"/>
              <a:t>依存語法是一種語言學框架，它基於詞語之間的依存關係來連接句子中的詞語，展示了每個詞如何依賴主要詞（如動詞）來形成有意義的結構。可以測試以下的提示：</a:t>
            </a:r>
          </a:p>
          <a:p>
            <a:pPr lvl="1">
              <a:lnSpc>
                <a:spcPct val="170000"/>
              </a:lnSpc>
            </a:pPr>
            <a:r>
              <a:rPr lang="zh-TW" altLang="en-US" sz="1200" b="0" dirty="0" smtClean="0"/>
              <a:t>使用</a:t>
            </a:r>
            <a:r>
              <a:rPr lang="zh-TW" altLang="en-US" sz="1200" b="1" dirty="0" smtClean="0">
                <a:solidFill>
                  <a:srgbClr val="FF0000"/>
                </a:solidFill>
              </a:rPr>
              <a:t>依存語法語言學框架</a:t>
            </a:r>
            <a:r>
              <a:rPr lang="zh-TW" altLang="en-US" sz="1200" b="0" dirty="0" smtClean="0"/>
              <a:t>來撰寫一篇</a:t>
            </a:r>
            <a:r>
              <a:rPr lang="en-US" altLang="zh-TW" sz="1200" b="0" dirty="0" smtClean="0"/>
              <a:t>[</a:t>
            </a:r>
            <a:r>
              <a:rPr lang="zh-TW" altLang="en-US" sz="1200" b="0" dirty="0" smtClean="0"/>
              <a:t>文章</a:t>
            </a:r>
            <a:r>
              <a:rPr lang="en-US" altLang="zh-TW" sz="1200" b="0" dirty="0" smtClean="0"/>
              <a:t>/</a:t>
            </a:r>
            <a:r>
              <a:rPr lang="zh-TW" altLang="en-US" sz="1200" b="0" dirty="0" smtClean="0"/>
              <a:t>帖子</a:t>
            </a:r>
            <a:r>
              <a:rPr lang="en-US" altLang="zh-TW" sz="1200" b="0" dirty="0" smtClean="0"/>
              <a:t>/</a:t>
            </a:r>
            <a:r>
              <a:rPr lang="zh-TW" altLang="en-US" sz="1200" b="0" dirty="0" smtClean="0"/>
              <a:t>博客</a:t>
            </a:r>
            <a:r>
              <a:rPr lang="en-US" altLang="zh-TW" sz="1200" b="0" dirty="0" smtClean="0"/>
              <a:t>/</a:t>
            </a:r>
            <a:r>
              <a:rPr lang="zh-TW" altLang="en-US" sz="1200" b="0" dirty="0" smtClean="0"/>
              <a:t>等等</a:t>
            </a:r>
            <a:r>
              <a:rPr lang="en-US" altLang="zh-TW" sz="1200" b="0" dirty="0" smtClean="0"/>
              <a:t>]</a:t>
            </a:r>
            <a:r>
              <a:rPr lang="zh-TW" altLang="en-US" sz="1200" b="0" dirty="0" smtClean="0"/>
              <a:t>。想法是你所連接的詞語越接近，文本就越容易理解。以下是主題和詳細信息：</a:t>
            </a:r>
            <a:r>
              <a:rPr lang="en-US" altLang="zh-TW" sz="1200" b="0" dirty="0" smtClean="0"/>
              <a:t>[</a:t>
            </a:r>
            <a:r>
              <a:rPr lang="zh-TW" altLang="en-US" sz="1200" b="0" dirty="0" smtClean="0"/>
              <a:t>標題</a:t>
            </a:r>
            <a:r>
              <a:rPr lang="en-US" altLang="zh-TW" sz="1200" b="0" dirty="0" smtClean="0"/>
              <a:t>] [</a:t>
            </a:r>
            <a:r>
              <a:rPr lang="zh-TW" altLang="en-US" sz="1200" b="0" dirty="0" smtClean="0"/>
              <a:t>詳細信息</a:t>
            </a:r>
            <a:r>
              <a:rPr lang="en-US" altLang="zh-TW" sz="1200" b="0" dirty="0" smtClean="0"/>
              <a:t>]</a:t>
            </a:r>
          </a:p>
          <a:p>
            <a:pPr lvl="0">
              <a:lnSpc>
                <a:spcPct val="170000"/>
              </a:lnSpc>
            </a:pPr>
            <a:r>
              <a:rPr lang="en-US" altLang="zh-TW" sz="1400" dirty="0" smtClean="0"/>
              <a:t>2. </a:t>
            </a:r>
            <a:r>
              <a:rPr lang="zh-TW" altLang="en-US" sz="1400" dirty="0" smtClean="0"/>
              <a:t>爆發性和困惑度</a:t>
            </a:r>
          </a:p>
          <a:p>
            <a:pPr lvl="1">
              <a:lnSpc>
                <a:spcPct val="170000"/>
              </a:lnSpc>
            </a:pPr>
            <a:r>
              <a:rPr lang="zh-TW" altLang="en-US" sz="1200" b="0" dirty="0" smtClean="0"/>
              <a:t>該提示旨在指導大型語言模型生成更接近人類撰寫的文本，通過強調兩個關鍵因素：</a:t>
            </a:r>
            <a:r>
              <a:rPr lang="zh-TW" altLang="en-US" sz="1200" b="1" dirty="0" smtClean="0">
                <a:solidFill>
                  <a:srgbClr val="FF0000"/>
                </a:solidFill>
              </a:rPr>
              <a:t>「困惑度」</a:t>
            </a:r>
            <a:r>
              <a:rPr lang="zh-TW" altLang="en-US" sz="1200" b="0" dirty="0" smtClean="0"/>
              <a:t>和</a:t>
            </a:r>
            <a:r>
              <a:rPr lang="zh-TW" altLang="en-US" sz="1200" b="1" dirty="0" smtClean="0">
                <a:solidFill>
                  <a:srgbClr val="FF0000"/>
                </a:solidFill>
              </a:rPr>
              <a:t>「爆發性」</a:t>
            </a:r>
            <a:r>
              <a:rPr lang="zh-TW" altLang="en-US" sz="1200" b="0" dirty="0" smtClean="0"/>
              <a:t>。困惑度衡量文本的複雜性，爆發性比較句子的變化。人類通常會用更高的爆發性寫作，例如，一些更長的複雜句子與較短的句子混合。以下是提示：</a:t>
            </a:r>
          </a:p>
          <a:p>
            <a:pPr lvl="1">
              <a:lnSpc>
                <a:spcPct val="170000"/>
              </a:lnSpc>
            </a:pPr>
            <a:r>
              <a:rPr lang="zh-TW" altLang="en-US" sz="1200" b="0" dirty="0" smtClean="0"/>
              <a:t>在撰寫內容時，兩個因素至關重要：「困惑度」和「爆發性」。困惑度衡量文本的複雜性，爆發性比較句子的變化。人類傾向於用更高的爆發性來寫作，例如，有些更長或更複雜的句子與較短的句子混合。 </a:t>
            </a:r>
            <a:r>
              <a:rPr lang="en-US" altLang="zh-TW" sz="1200" b="0" dirty="0" smtClean="0"/>
              <a:t>AI </a:t>
            </a:r>
            <a:r>
              <a:rPr lang="zh-TW" altLang="en-US" sz="1200" b="0" dirty="0" smtClean="0"/>
              <a:t>則傾向於更統一。因此，當撰寫以下內容時，我需要它具有適當的困惑度和爆發性。以下是主題和詳細信息：</a:t>
            </a:r>
            <a:r>
              <a:rPr lang="en-US" altLang="zh-TW" sz="1200" b="0" dirty="0" smtClean="0"/>
              <a:t>[</a:t>
            </a:r>
            <a:r>
              <a:rPr lang="zh-TW" altLang="en-US" sz="1200" b="0" dirty="0" smtClean="0"/>
              <a:t>標題</a:t>
            </a:r>
            <a:r>
              <a:rPr lang="en-US" altLang="zh-TW" sz="1200" b="0" dirty="0" smtClean="0"/>
              <a:t>] [</a:t>
            </a:r>
            <a:r>
              <a:rPr lang="zh-TW" altLang="en-US" sz="1200" b="0" dirty="0" smtClean="0"/>
              <a:t>詳細信息</a:t>
            </a:r>
            <a:r>
              <a:rPr lang="en-US" altLang="zh-TW" sz="1200" b="0" dirty="0" smtClean="0"/>
              <a:t>]</a:t>
            </a:r>
          </a:p>
        </p:txBody>
      </p:sp>
    </p:spTree>
    <p:extLst>
      <p:ext uri="{BB962C8B-B14F-4D97-AF65-F5344CB8AC3E}">
        <p14:creationId xmlns:p14="http://schemas.microsoft.com/office/powerpoint/2010/main" val="310452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4000" y="1259840"/>
            <a:ext cx="11684000" cy="5413726"/>
          </a:xfrm>
          <a:prstGeom prst="rect">
            <a:avLst/>
          </a:prstGeom>
        </p:spPr>
        <p:txBody>
          <a:bodyPr wrap="square">
            <a:spAutoFit/>
          </a:bodyPr>
          <a:lstStyle/>
          <a:p>
            <a:pPr lvl="0">
              <a:lnSpc>
                <a:spcPct val="150000"/>
              </a:lnSpc>
              <a:spcAft>
                <a:spcPts val="0"/>
              </a:spcAft>
              <a:buSzPts val="1000"/>
              <a:tabLst>
                <a:tab pos="457200" algn="l"/>
              </a:tabLst>
            </a:pPr>
            <a:endPar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342900" lvl="0" indent="-342900">
              <a:lnSpc>
                <a:spcPct val="150000"/>
              </a:lnSpc>
              <a:spcAft>
                <a:spcPts val="0"/>
              </a:spcAft>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程式碼：</a:t>
            </a:r>
          </a:p>
          <a:p>
            <a:pPr marL="742950" lvl="1" indent="-285750">
              <a:lnSpc>
                <a:spcPct val="150000"/>
              </a:lnSpc>
              <a:spcAft>
                <a:spcPts val="0"/>
              </a:spcAft>
              <a:buSzPts val="1000"/>
              <a:buFont typeface="Symbol" panose="05050102010706020507" pitchFamily="18" charset="2"/>
              <a:buChar char=""/>
              <a:tabLst>
                <a:tab pos="9144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指定語法 如 使用</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python</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或是</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C#</a:t>
            </a:r>
            <a:endPar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742950" lvl="1" indent="-285750">
              <a:lnSpc>
                <a:spcPct val="150000"/>
              </a:lnSpc>
              <a:spcAft>
                <a:spcPts val="0"/>
              </a:spcAft>
              <a:buSzPts val="1000"/>
              <a:buFont typeface="Symbol" panose="05050102010706020507" pitchFamily="18" charset="2"/>
              <a:buChar char=""/>
              <a:tabLst>
                <a:tab pos="914400" algn="l"/>
              </a:tabLst>
            </a:pP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說明</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步驟</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需具備什麼樣</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的</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步驟</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定義</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與設計或是</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function calling</a:t>
            </a:r>
            <a:endPar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742950" lvl="1" indent="-285750">
              <a:lnSpc>
                <a:spcPct val="150000"/>
              </a:lnSpc>
              <a:spcAft>
                <a:spcPts val="0"/>
              </a:spcAft>
              <a:buSzPts val="1000"/>
              <a:buFont typeface="Symbol" panose="05050102010706020507" pitchFamily="18" charset="2"/>
              <a:buChar char=""/>
              <a:tabLst>
                <a:tab pos="9144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強調可維護</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與解</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讀性如指示定義函數與類別的編程</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動作</a:t>
            </a: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lvl="1">
              <a:lnSpc>
                <a:spcPct val="150000"/>
              </a:lnSpc>
              <a:spcAft>
                <a:spcPts val="0"/>
              </a:spcAft>
              <a:buSzPts val="1000"/>
              <a:tabLst>
                <a:tab pos="914400" algn="l"/>
              </a:tabLst>
            </a:pPr>
            <a:endPar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endParaRPr>
          </a:p>
          <a:p>
            <a:pPr lvl="2">
              <a:lnSpc>
                <a:spcPct val="150000"/>
              </a:lnSpc>
              <a:buSzPts val="1000"/>
              <a:tabLst>
                <a:tab pos="914400" algn="l"/>
              </a:tabLst>
            </a:pPr>
            <a:r>
              <a:rPr lang="en-US"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1. Role : </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程式碼資深分析師，擅長</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python</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程式撰寫</a:t>
            </a:r>
          </a:p>
          <a:p>
            <a:pPr lvl="2">
              <a:lnSpc>
                <a:spcPct val="150000"/>
              </a:lnSpc>
              <a:buSzPts val="1000"/>
              <a:tabLst>
                <a:tab pos="914400" algn="l"/>
              </a:tabLst>
            </a:pPr>
            <a:r>
              <a:rPr lang="en-US"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2. Task :</a:t>
            </a:r>
          </a:p>
          <a:p>
            <a:pPr lvl="2">
              <a:lnSpc>
                <a:spcPct val="150000"/>
              </a:lnSpc>
              <a:buSzPts val="1000"/>
              <a:tabLst>
                <a:tab pos="914400" algn="l"/>
              </a:tabLst>
            </a:pP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依照</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文件</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內容解析</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後，</a:t>
            </a:r>
          </a:p>
          <a:p>
            <a:pPr lvl="2">
              <a:lnSpc>
                <a:spcPct val="150000"/>
              </a:lnSpc>
              <a:buSzPts val="1000"/>
              <a:tabLst>
                <a:tab pos="9144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請</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選取適合的最佳路徑演算法給予完整又詳盡的</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PY</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代碼，不要省略</a:t>
            </a:r>
          </a:p>
          <a:p>
            <a:pPr lvl="2">
              <a:lnSpc>
                <a:spcPct val="150000"/>
              </a:lnSpc>
              <a:buSzPts val="1000"/>
              <a:tabLst>
                <a:tab pos="9144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我</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的代碼詳細需求</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a:t>
            </a:r>
          </a:p>
          <a:p>
            <a:pPr lvl="1">
              <a:lnSpc>
                <a:spcPct val="150000"/>
              </a:lnSpc>
              <a:buSzPts val="1000"/>
              <a:tabLst>
                <a:tab pos="9144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步驟</a:t>
            </a:r>
            <a:r>
              <a:rPr lang="en-US" altLang="zh-TW" sz="12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1</a:t>
            </a:r>
            <a:r>
              <a:rPr lang="zh-TW" altLang="en-US" sz="12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en-US" altLang="zh-TW" sz="12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要有讀取外部文件</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txt</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的座標資料，共用四列資訊</a:t>
            </a:r>
          </a:p>
          <a:p>
            <a:pPr lvl="1">
              <a:lnSpc>
                <a:spcPct val="150000"/>
              </a:lnSpc>
              <a:buSzPts val="1000"/>
              <a:tabLst>
                <a:tab pos="914400" algn="l"/>
              </a:tabLst>
            </a:pP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步驟</a:t>
            </a:r>
            <a:r>
              <a:rPr lang="en-US"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2 -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讀入資訊將起點與終點先進行採用水平與垂直判斷後進行水平或是垂直的路徑規劃，中間路徑一定要使用</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45</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度規畫同時並結合垂直或是</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水平的路徑到達終點</a:t>
            </a:r>
          </a:p>
          <a:p>
            <a:pPr lvl="1">
              <a:lnSpc>
                <a:spcPct val="150000"/>
              </a:lnSpc>
              <a:buSzPts val="1000"/>
              <a:tabLst>
                <a:tab pos="914400" algn="l"/>
              </a:tabLst>
            </a:pP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步驟</a:t>
            </a:r>
            <a:r>
              <a:rPr lang="en-US"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3 -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干涉的路徑段判別以及存入數組做為下一次的循環規劃以此類推</a:t>
            </a:r>
          </a:p>
          <a:p>
            <a:pPr lvl="1">
              <a:lnSpc>
                <a:spcPct val="150000"/>
              </a:lnSpc>
              <a:buSzPts val="1000"/>
              <a:tabLst>
                <a:tab pos="914400" algn="l"/>
              </a:tabLst>
            </a:pP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步驟</a:t>
            </a:r>
            <a:r>
              <a:rPr lang="en-US"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4 -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干涉數組持續進行路徑規劃到所有座標都完成規劃</a:t>
            </a:r>
          </a:p>
          <a:p>
            <a:pPr lvl="1">
              <a:lnSpc>
                <a:spcPct val="150000"/>
              </a:lnSpc>
              <a:buSzPts val="1000"/>
              <a:tabLst>
                <a:tab pos="914400" algn="l"/>
              </a:tabLst>
            </a:pP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步驟</a:t>
            </a:r>
            <a:r>
              <a:rPr lang="en-US"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5 -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每批次的非干涉路徑數組繪製散點</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起點與終點</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線段</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點與點之間的路徑</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a:t>
            </a:r>
          </a:p>
          <a:p>
            <a:pPr lvl="2">
              <a:lnSpc>
                <a:spcPct val="150000"/>
              </a:lnSpc>
              <a:buSzPts val="1000"/>
              <a:tabLst>
                <a:tab pos="914400" algn="l"/>
              </a:tabLst>
            </a:pPr>
            <a:r>
              <a:rPr lang="en-US" altLang="zh-TW" sz="1200"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3. Request : </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輸出代碼需求確保代碼的可讀性，請採用定義函數的方式便於可讀性以及管理</a:t>
            </a:r>
          </a:p>
          <a:p>
            <a:pPr lvl="2">
              <a:lnSpc>
                <a:spcPct val="150000"/>
              </a:lnSpc>
              <a:buSzPts val="1000"/>
              <a:tabLst>
                <a:tab pos="914400" algn="l"/>
              </a:tabLst>
            </a:pPr>
            <a:r>
              <a:rPr lang="en-US" altLang="zh-TW" sz="1200"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4</a:t>
            </a:r>
            <a:r>
              <a:rPr lang="en-US" altLang="zh-TW" sz="1200"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Workflow : </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撰寫過程中，如果有需要其他背景訊息針對開發程式碼的需求，請再提出</a:t>
            </a:r>
            <a:endPar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8" name="標題 1"/>
          <p:cNvSpPr>
            <a:spLocks noGrp="1"/>
          </p:cNvSpPr>
          <p:nvPr>
            <p:ph type="title"/>
          </p:nvPr>
        </p:nvSpPr>
        <p:spPr>
          <a:xfrm>
            <a:off x="838200" y="365125"/>
            <a:ext cx="10515600" cy="1325563"/>
          </a:xfrm>
        </p:spPr>
        <p:txBody>
          <a:bodyPr/>
          <a:lstStyle/>
          <a:p>
            <a:r>
              <a:rPr lang="zh-TW" altLang="en-US" dirty="0" smtClean="0"/>
              <a:t>程式碼案例</a:t>
            </a:r>
          </a:p>
        </p:txBody>
      </p:sp>
      <p:sp>
        <p:nvSpPr>
          <p:cNvPr id="2" name="文字方塊 1"/>
          <p:cNvSpPr txBox="1"/>
          <p:nvPr/>
        </p:nvSpPr>
        <p:spPr>
          <a:xfrm>
            <a:off x="1422400" y="1584960"/>
            <a:ext cx="3098800" cy="369332"/>
          </a:xfrm>
          <a:prstGeom prst="rect">
            <a:avLst/>
          </a:prstGeom>
          <a:noFill/>
        </p:spPr>
        <p:txBody>
          <a:bodyPr wrap="square" rtlCol="0">
            <a:spAutoFit/>
          </a:bodyPr>
          <a:lstStyle/>
          <a:p>
            <a:r>
              <a:rPr lang="zh-TW" altLang="en-US" b="1" dirty="0" smtClean="0">
                <a:solidFill>
                  <a:srgbClr val="FF0000"/>
                </a:solidFill>
                <a:latin typeface="微軟正黑體" panose="020B0604030504040204" pitchFamily="34" charset="-120"/>
                <a:ea typeface="微軟正黑體" panose="020B0604030504040204" pitchFamily="34" charset="-120"/>
              </a:rPr>
              <a:t>提供範例更佳</a:t>
            </a:r>
            <a:endParaRPr lang="zh-TW" altLang="en-US"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87360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1808480"/>
            <a:ext cx="11684000" cy="4028732"/>
          </a:xfrm>
          <a:prstGeom prst="rect">
            <a:avLst/>
          </a:prstGeom>
        </p:spPr>
        <p:txBody>
          <a:bodyPr wrap="square">
            <a:spAutoFit/>
          </a:bodyPr>
          <a:lstStyle/>
          <a:p>
            <a:pPr marL="342900" indent="-342900">
              <a:lnSpc>
                <a:spcPct val="150000"/>
              </a:lnSpc>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文檔解析：</a:t>
            </a:r>
          </a:p>
          <a:p>
            <a:pPr marL="742950" lvl="1" indent="-285750">
              <a:lnSpc>
                <a:spcPct val="150000"/>
              </a:lnSpc>
              <a:spcAft>
                <a:spcPts val="0"/>
              </a:spcAft>
              <a:buSzPts val="1000"/>
              <a:buFont typeface="Symbol" panose="05050102010706020507" pitchFamily="18" charset="2"/>
              <a:buChar char=""/>
              <a:tabLst>
                <a:tab pos="9144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如</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PDF</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文字過多，可採用分解字數方式，例如：文檔共有六千字，</a:t>
            </a:r>
            <a:r>
              <a:rPr lang="zh-TW"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每一千字</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為一個單位進行以下</a:t>
            </a:r>
          </a:p>
          <a:p>
            <a:pPr marL="1143000" lvl="2" indent="-228600">
              <a:lnSpc>
                <a:spcPct val="150000"/>
              </a:lnSpc>
              <a:spcAft>
                <a:spcPts val="0"/>
              </a:spcAft>
              <a:buSzPts val="1000"/>
              <a:buFont typeface="Symbol" panose="05050102010706020507" pitchFamily="18" charset="2"/>
              <a:buChar char=""/>
              <a:tabLst>
                <a:tab pos="13716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重點摘要分析</a:t>
            </a:r>
          </a:p>
          <a:p>
            <a:pPr marL="1143000" lvl="2" indent="-228600">
              <a:lnSpc>
                <a:spcPct val="150000"/>
              </a:lnSpc>
              <a:spcAft>
                <a:spcPts val="0"/>
              </a:spcAft>
              <a:buSzPts val="1000"/>
              <a:buFont typeface="Symbol" panose="05050102010706020507" pitchFamily="18" charset="2"/>
              <a:buChar char=""/>
              <a:tabLst>
                <a:tab pos="13716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分段交互上下文關聯</a:t>
            </a:r>
          </a:p>
          <a:p>
            <a:pPr marL="1143000" lvl="2" indent="-228600">
              <a:lnSpc>
                <a:spcPct val="150000"/>
              </a:lnSpc>
              <a:spcAft>
                <a:spcPts val="0"/>
              </a:spcAft>
              <a:buSzPts val="1000"/>
              <a:buFont typeface="Symbol" panose="05050102010706020507" pitchFamily="18" charset="2"/>
              <a:buChar char=""/>
              <a:tabLst>
                <a:tab pos="13716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進行結論</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匯總</a:t>
            </a:r>
            <a:endPar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endParaRPr>
          </a:p>
          <a:p>
            <a:pPr marL="1143000" lvl="2" indent="-228600">
              <a:lnSpc>
                <a:spcPct val="150000"/>
              </a:lnSpc>
              <a:spcAft>
                <a:spcPts val="0"/>
              </a:spcAft>
              <a:buSzPts val="1000"/>
              <a:buFont typeface="Symbol" panose="05050102010706020507" pitchFamily="18" charset="2"/>
              <a:buChar char=""/>
              <a:tabLst>
                <a:tab pos="1371600" algn="l"/>
              </a:tabLst>
            </a:pP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根據文件的所有內容，以</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每</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1000</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字為一個段落進行重點摘要與解析</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格式如下</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[content]</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 1] : [content 1]</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 2] : [content 2]</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 3] : [content 3]</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採用</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markdown</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的方式</a:t>
            </a:r>
          </a:p>
          <a:p>
            <a:pPr lvl="2">
              <a:lnSpc>
                <a:spcPct val="150000"/>
              </a:lnSpc>
              <a:spcAft>
                <a:spcPts val="0"/>
              </a:spcAft>
              <a:buSzPts val="1000"/>
              <a:tabLst>
                <a:tab pos="1371600" algn="l"/>
              </a:tabLst>
            </a:pPr>
            <a:endPar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5" name="標題 1"/>
          <p:cNvSpPr>
            <a:spLocks noGrp="1"/>
          </p:cNvSpPr>
          <p:nvPr>
            <p:ph type="title"/>
          </p:nvPr>
        </p:nvSpPr>
        <p:spPr>
          <a:xfrm>
            <a:off x="838200" y="365125"/>
            <a:ext cx="10515600" cy="1325563"/>
          </a:xfrm>
        </p:spPr>
        <p:txBody>
          <a:bodyPr/>
          <a:lstStyle/>
          <a:p>
            <a:r>
              <a:rPr lang="zh-TW" altLang="en-US" dirty="0" smtClean="0"/>
              <a:t>文檔解析</a:t>
            </a:r>
            <a:r>
              <a:rPr lang="zh-TW" altLang="en-US" dirty="0" smtClean="0"/>
              <a:t>案例</a:t>
            </a:r>
            <a:r>
              <a:rPr lang="en-US" altLang="zh-TW" dirty="0" smtClean="0"/>
              <a:t>(PDF)</a:t>
            </a:r>
            <a:endParaRPr lang="zh-TW" altLang="en-US" dirty="0" smtClean="0"/>
          </a:p>
        </p:txBody>
      </p:sp>
    </p:spTree>
    <p:extLst>
      <p:ext uri="{BB962C8B-B14F-4D97-AF65-F5344CB8AC3E}">
        <p14:creationId xmlns:p14="http://schemas.microsoft.com/office/powerpoint/2010/main" val="3576111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1808480"/>
            <a:ext cx="11684000" cy="4028732"/>
          </a:xfrm>
          <a:prstGeom prst="rect">
            <a:avLst/>
          </a:prstGeom>
        </p:spPr>
        <p:txBody>
          <a:bodyPr wrap="square">
            <a:spAutoFit/>
          </a:bodyPr>
          <a:lstStyle/>
          <a:p>
            <a:pPr marL="342900" indent="-342900">
              <a:lnSpc>
                <a:spcPct val="150000"/>
              </a:lnSpc>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文檔解析：</a:t>
            </a:r>
          </a:p>
          <a:p>
            <a:pPr marL="742950" lvl="1" indent="-285750">
              <a:lnSpc>
                <a:spcPct val="150000"/>
              </a:lnSpc>
              <a:spcAft>
                <a:spcPts val="0"/>
              </a:spcAft>
              <a:buSzPts val="1000"/>
              <a:buFont typeface="Symbol" panose="05050102010706020507" pitchFamily="18" charset="2"/>
              <a:buChar char=""/>
              <a:tabLst>
                <a:tab pos="9144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如</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PDF</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文字過多，可採用分解字數方式，例如：文檔共有六千字，</a:t>
            </a:r>
            <a:r>
              <a:rPr lang="zh-TW" altLang="zh-TW" sz="12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每一千字</a:t>
            </a: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為一個單位進行以下</a:t>
            </a:r>
          </a:p>
          <a:p>
            <a:pPr marL="1143000" lvl="2" indent="-228600">
              <a:lnSpc>
                <a:spcPct val="150000"/>
              </a:lnSpc>
              <a:spcAft>
                <a:spcPts val="0"/>
              </a:spcAft>
              <a:buSzPts val="1000"/>
              <a:buFont typeface="Symbol" panose="05050102010706020507" pitchFamily="18" charset="2"/>
              <a:buChar char=""/>
              <a:tabLst>
                <a:tab pos="13716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重點摘要分析</a:t>
            </a:r>
          </a:p>
          <a:p>
            <a:pPr marL="1143000" lvl="2" indent="-228600">
              <a:lnSpc>
                <a:spcPct val="150000"/>
              </a:lnSpc>
              <a:spcAft>
                <a:spcPts val="0"/>
              </a:spcAft>
              <a:buSzPts val="1000"/>
              <a:buFont typeface="Symbol" panose="05050102010706020507" pitchFamily="18" charset="2"/>
              <a:buChar char=""/>
              <a:tabLst>
                <a:tab pos="13716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分段交互上下文關聯</a:t>
            </a:r>
          </a:p>
          <a:p>
            <a:pPr marL="1143000" lvl="2" indent="-228600">
              <a:lnSpc>
                <a:spcPct val="150000"/>
              </a:lnSpc>
              <a:spcAft>
                <a:spcPts val="0"/>
              </a:spcAft>
              <a:buSzPts val="1000"/>
              <a:buFont typeface="Symbol" panose="05050102010706020507" pitchFamily="18" charset="2"/>
              <a:buChar char=""/>
              <a:tabLst>
                <a:tab pos="1371600" algn="l"/>
              </a:tabLst>
            </a:pPr>
            <a:r>
              <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rPr>
              <a:t>進行結論</a:t>
            </a:r>
            <a:r>
              <a:rPr lang="zh-TW"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匯總</a:t>
            </a:r>
            <a:endPar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endParaRPr>
          </a:p>
          <a:p>
            <a:pPr marL="1143000" lvl="2" indent="-228600">
              <a:lnSpc>
                <a:spcPct val="150000"/>
              </a:lnSpc>
              <a:spcAft>
                <a:spcPts val="0"/>
              </a:spcAft>
              <a:buSzPts val="1000"/>
              <a:buFont typeface="Symbol" panose="05050102010706020507" pitchFamily="18" charset="2"/>
              <a:buChar char=""/>
              <a:tabLst>
                <a:tab pos="1371600" algn="l"/>
              </a:tabLst>
            </a:pP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根據文件的所有內容，以</a:t>
            </a:r>
            <a:r>
              <a:rPr lang="zh-TW" altLang="en-US" sz="1200" dirty="0" smtClean="0">
                <a:latin typeface="微軟正黑體" panose="020B0604030504040204" pitchFamily="34" charset="-120"/>
                <a:ea typeface="微軟正黑體" panose="020B0604030504040204" pitchFamily="34" charset="-120"/>
                <a:cs typeface="新細明體" panose="02020500000000000000" pitchFamily="18" charset="-120"/>
              </a:rPr>
              <a:t>每</a:t>
            </a:r>
            <a:r>
              <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rPr>
              <a:t>1000</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字為一個段落進行重點摘要與解析</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格式如下</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[content]</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 1] : [content 1]</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 2] : [content 2]</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 3] : [content 3]</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採用</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markdown</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的方式</a:t>
            </a:r>
          </a:p>
          <a:p>
            <a:pPr lvl="2">
              <a:lnSpc>
                <a:spcPct val="150000"/>
              </a:lnSpc>
              <a:spcAft>
                <a:spcPts val="0"/>
              </a:spcAft>
              <a:buSzPts val="1000"/>
              <a:tabLst>
                <a:tab pos="1371600" algn="l"/>
              </a:tabLst>
            </a:pPr>
            <a:endParaRPr lang="en-US" altLang="zh-TW" sz="1200" dirty="0" smtClean="0">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5" name="標題 1"/>
          <p:cNvSpPr>
            <a:spLocks noGrp="1"/>
          </p:cNvSpPr>
          <p:nvPr>
            <p:ph type="title"/>
          </p:nvPr>
        </p:nvSpPr>
        <p:spPr>
          <a:xfrm>
            <a:off x="838200" y="365125"/>
            <a:ext cx="10515600" cy="1325563"/>
          </a:xfrm>
        </p:spPr>
        <p:txBody>
          <a:bodyPr/>
          <a:lstStyle/>
          <a:p>
            <a:r>
              <a:rPr lang="zh-TW" altLang="en-US" dirty="0" smtClean="0"/>
              <a:t>文檔解析</a:t>
            </a:r>
            <a:r>
              <a:rPr lang="zh-TW" altLang="en-US" dirty="0" smtClean="0"/>
              <a:t>案例</a:t>
            </a:r>
            <a:r>
              <a:rPr lang="en-US" altLang="zh-TW" dirty="0" smtClean="0"/>
              <a:t>(PDF)</a:t>
            </a:r>
            <a:endParaRPr lang="zh-TW" altLang="en-US" dirty="0" smtClean="0"/>
          </a:p>
        </p:txBody>
      </p:sp>
    </p:spTree>
    <p:extLst>
      <p:ext uri="{BB962C8B-B14F-4D97-AF65-F5344CB8AC3E}">
        <p14:creationId xmlns:p14="http://schemas.microsoft.com/office/powerpoint/2010/main" val="4157502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400" y="1564640"/>
            <a:ext cx="11684000" cy="5909310"/>
          </a:xfrm>
          <a:prstGeom prst="rect">
            <a:avLst/>
          </a:prstGeom>
        </p:spPr>
        <p:txBody>
          <a:bodyPr wrap="square">
            <a:spAutoFit/>
          </a:bodyPr>
          <a:lstStyle/>
          <a:p>
            <a:pPr lvl="2">
              <a:lnSpc>
                <a:spcPct val="150000"/>
              </a:lnSpc>
              <a:spcAft>
                <a:spcPts val="0"/>
              </a:spcAft>
              <a:buSzPts val="1000"/>
              <a:tabLst>
                <a:tab pos="1371600" algn="l"/>
              </a:tabLst>
            </a:pP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如</a:t>
            </a:r>
            <a:r>
              <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Excel </a:t>
            </a: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表格</a:t>
            </a:r>
            <a:r>
              <a:rPr lang="zh-TW"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分析</a:t>
            </a:r>
            <a:endPar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角色</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數據分析師</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任務</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数据清理和预处理</a:t>
            </a:r>
          </a:p>
          <a:p>
            <a:pPr marL="342900" indent="-342900">
              <a:lnSpc>
                <a:spcPct val="150000"/>
              </a:lnSpc>
              <a:buSzPts val="1000"/>
              <a:buFont typeface="Symbol" panose="05050102010706020507" pitchFamily="18" charset="2"/>
              <a:buChar char=""/>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附件包含一个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表格，数据可能存在重复、缺失或格式不一致的问题。请编写一个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 VBA</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脚本，清理数据表格中的以下问题：</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1.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删除重复行</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2.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填补缺失值</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3.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统一日期格式为</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YYYY-MM-DD</a:t>
            </a:r>
          </a:p>
          <a:p>
            <a:pPr marL="342900" indent="-342900">
              <a:lnSpc>
                <a:spcPct val="150000"/>
              </a:lnSpc>
              <a:buSzPts val="1000"/>
              <a:buFont typeface="Symbol" panose="05050102010706020507" pitchFamily="18" charset="2"/>
              <a:buChar char=""/>
              <a:tabLst>
                <a:tab pos="457200" algn="l"/>
              </a:tabLst>
            </a:pPr>
            <a:endPar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附上</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a:t>
            </a:r>
          </a:p>
          <a:p>
            <a:pPr marL="342900" indent="-342900">
              <a:lnSpc>
                <a:spcPct val="150000"/>
              </a:lnSpc>
              <a:buSzPts val="1000"/>
              <a:buFont typeface="Symbol" panose="05050102010706020507" pitchFamily="18" charset="2"/>
              <a:buChar char=""/>
              <a:tabLst>
                <a:tab pos="457200" algn="l"/>
              </a:tabLst>
            </a:pP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3" name="標題 1"/>
          <p:cNvSpPr>
            <a:spLocks noGrp="1"/>
          </p:cNvSpPr>
          <p:nvPr>
            <p:ph type="title"/>
          </p:nvPr>
        </p:nvSpPr>
        <p:spPr>
          <a:xfrm>
            <a:off x="838200" y="365125"/>
            <a:ext cx="10515600" cy="1325563"/>
          </a:xfrm>
        </p:spPr>
        <p:txBody>
          <a:bodyPr/>
          <a:lstStyle/>
          <a:p>
            <a:r>
              <a:rPr lang="en-US" altLang="zh-TW" dirty="0" smtClean="0"/>
              <a:t>Excel</a:t>
            </a:r>
            <a:r>
              <a:rPr lang="zh-TW" altLang="en-US" dirty="0" smtClean="0"/>
              <a:t> 解析案例</a:t>
            </a:r>
          </a:p>
        </p:txBody>
      </p:sp>
    </p:spTree>
    <p:extLst>
      <p:ext uri="{BB962C8B-B14F-4D97-AF65-F5344CB8AC3E}">
        <p14:creationId xmlns:p14="http://schemas.microsoft.com/office/powerpoint/2010/main" val="4017106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400" y="1564640"/>
            <a:ext cx="11684000" cy="5170646"/>
          </a:xfrm>
          <a:prstGeom prst="rect">
            <a:avLst/>
          </a:prstGeom>
        </p:spPr>
        <p:txBody>
          <a:bodyPr wrap="square">
            <a:spAutoFit/>
          </a:bodyPr>
          <a:lstStyle/>
          <a:p>
            <a:pPr lvl="2">
              <a:lnSpc>
                <a:spcPct val="150000"/>
              </a:lnSpc>
              <a:spcAft>
                <a:spcPts val="0"/>
              </a:spcAft>
              <a:buSzPts val="1000"/>
              <a:tabLst>
                <a:tab pos="1371600" algn="l"/>
              </a:tabLst>
            </a:pP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如</a:t>
            </a:r>
            <a:r>
              <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Excel </a:t>
            </a: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表格</a:t>
            </a:r>
            <a:r>
              <a:rPr lang="zh-TW"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分析</a:t>
            </a:r>
            <a:endPar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角色</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數據分析師</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任務</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数据摘要和描述性统计</a:t>
            </a:r>
          </a:p>
          <a:p>
            <a:pPr>
              <a:lnSpc>
                <a:spcPct val="150000"/>
              </a:lnSpc>
              <a:buSzPts val="1000"/>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附件包含一个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表格，请编写一个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 VBA</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脚本或使用</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公式，生成以下描述性统计信息：</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1.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各列的平均值、中位数和标准差</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2.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总数和百分比分布</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3.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各类数据的直方图和箱线图</a:t>
            </a:r>
          </a:p>
          <a:p>
            <a:pPr>
              <a:lnSpc>
                <a:spcPct val="150000"/>
              </a:lnSpc>
              <a:buSzPts val="1000"/>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附上</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smtClean="0">
                <a:latin typeface="微軟正黑體" panose="020B0604030504040204" pitchFamily="34" charset="-120"/>
                <a:ea typeface="微軟正黑體" panose="020B0604030504040204" pitchFamily="34" charset="-120"/>
                <a:cs typeface="新細明體" panose="02020500000000000000" pitchFamily="18" charset="-120"/>
              </a:rPr>
              <a:t>]</a:t>
            </a: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3" name="標題 1"/>
          <p:cNvSpPr>
            <a:spLocks noGrp="1"/>
          </p:cNvSpPr>
          <p:nvPr>
            <p:ph type="title"/>
          </p:nvPr>
        </p:nvSpPr>
        <p:spPr>
          <a:xfrm>
            <a:off x="838200" y="365125"/>
            <a:ext cx="10515600" cy="1325563"/>
          </a:xfrm>
        </p:spPr>
        <p:txBody>
          <a:bodyPr/>
          <a:lstStyle/>
          <a:p>
            <a:r>
              <a:rPr lang="en-US" altLang="zh-TW" dirty="0" smtClean="0"/>
              <a:t>Excel</a:t>
            </a:r>
            <a:r>
              <a:rPr lang="zh-TW" altLang="en-US" dirty="0" smtClean="0"/>
              <a:t> 解析案例</a:t>
            </a:r>
          </a:p>
        </p:txBody>
      </p:sp>
    </p:spTree>
    <p:extLst>
      <p:ext uri="{BB962C8B-B14F-4D97-AF65-F5344CB8AC3E}">
        <p14:creationId xmlns:p14="http://schemas.microsoft.com/office/powerpoint/2010/main" val="1155348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400" y="1564640"/>
            <a:ext cx="11684000" cy="5170646"/>
          </a:xfrm>
          <a:prstGeom prst="rect">
            <a:avLst/>
          </a:prstGeom>
        </p:spPr>
        <p:txBody>
          <a:bodyPr wrap="square">
            <a:spAutoFit/>
          </a:bodyPr>
          <a:lstStyle/>
          <a:p>
            <a:pPr lvl="2">
              <a:lnSpc>
                <a:spcPct val="150000"/>
              </a:lnSpc>
              <a:spcAft>
                <a:spcPts val="0"/>
              </a:spcAft>
              <a:buSzPts val="1000"/>
              <a:tabLst>
                <a:tab pos="1371600" algn="l"/>
              </a:tabLst>
            </a:pP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如</a:t>
            </a:r>
            <a:r>
              <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Excel </a:t>
            </a: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表格</a:t>
            </a:r>
            <a:r>
              <a:rPr lang="zh-TW"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分析</a:t>
            </a:r>
            <a:endPar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角色</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數據分析師</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任務</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数据摘要和描述性统计</a:t>
            </a:r>
          </a:p>
          <a:p>
            <a:pPr>
              <a:lnSpc>
                <a:spcPct val="150000"/>
              </a:lnSpc>
              <a:buSzPts val="1000"/>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附件包含一个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表格，请编写一个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 VBA</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脚本或使用</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公式，生成以下描述性统计信息：</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1.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各列的平均值、中位数和标准差</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2.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总数和百分比分布</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3.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各类数据的直方图和箱线图</a:t>
            </a:r>
          </a:p>
          <a:p>
            <a:pPr>
              <a:lnSpc>
                <a:spcPct val="150000"/>
              </a:lnSpc>
              <a:buSzPts val="1000"/>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附上</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smtClean="0">
                <a:latin typeface="微軟正黑體" panose="020B0604030504040204" pitchFamily="34" charset="-120"/>
                <a:ea typeface="微軟正黑體" panose="020B0604030504040204" pitchFamily="34" charset="-120"/>
                <a:cs typeface="新細明體" panose="02020500000000000000" pitchFamily="18" charset="-120"/>
              </a:rPr>
              <a:t>]</a:t>
            </a: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3" name="標題 1"/>
          <p:cNvSpPr>
            <a:spLocks noGrp="1"/>
          </p:cNvSpPr>
          <p:nvPr>
            <p:ph type="title"/>
          </p:nvPr>
        </p:nvSpPr>
        <p:spPr>
          <a:xfrm>
            <a:off x="838200" y="365125"/>
            <a:ext cx="10515600" cy="1325563"/>
          </a:xfrm>
        </p:spPr>
        <p:txBody>
          <a:bodyPr/>
          <a:lstStyle/>
          <a:p>
            <a:r>
              <a:rPr lang="en-US" altLang="zh-TW" dirty="0" smtClean="0"/>
              <a:t>Excel</a:t>
            </a:r>
            <a:r>
              <a:rPr lang="zh-TW" altLang="en-US" dirty="0" smtClean="0"/>
              <a:t> 解析案例</a:t>
            </a:r>
          </a:p>
        </p:txBody>
      </p:sp>
    </p:spTree>
    <p:extLst>
      <p:ext uri="{BB962C8B-B14F-4D97-AF65-F5344CB8AC3E}">
        <p14:creationId xmlns:p14="http://schemas.microsoft.com/office/powerpoint/2010/main" val="678566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400" y="1564640"/>
            <a:ext cx="11684000" cy="4431983"/>
          </a:xfrm>
          <a:prstGeom prst="rect">
            <a:avLst/>
          </a:prstGeom>
        </p:spPr>
        <p:txBody>
          <a:bodyPr wrap="square">
            <a:spAutoFit/>
          </a:bodyPr>
          <a:lstStyle/>
          <a:p>
            <a:pPr lvl="2">
              <a:lnSpc>
                <a:spcPct val="150000"/>
              </a:lnSpc>
              <a:spcAft>
                <a:spcPts val="0"/>
              </a:spcAft>
              <a:buSzPts val="1000"/>
              <a:tabLst>
                <a:tab pos="1371600" algn="l"/>
              </a:tabLst>
            </a:pPr>
            <a:endPar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r>
              <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如</a:t>
            </a:r>
            <a:r>
              <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 Excel </a:t>
            </a: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表格</a:t>
            </a:r>
            <a:r>
              <a:rPr lang="zh-TW"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分析</a:t>
            </a:r>
            <a:endPar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角色</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數據分析師</a:t>
            </a: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任務</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数据关联性分析</a:t>
            </a:r>
          </a:p>
          <a:p>
            <a:pPr>
              <a:lnSpc>
                <a:spcPct val="150000"/>
              </a:lnSpc>
              <a:buSzPts val="1000"/>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附件包含一个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表格，包含多个变量的数据。请编写一个</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 VBA</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脚本或使用</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公式，计算各变量之间的相关系数，并生成相关矩阵图表。</a:t>
            </a:r>
          </a:p>
          <a:p>
            <a:pPr>
              <a:lnSpc>
                <a:spcPct val="150000"/>
              </a:lnSpc>
              <a:buSzPts val="1000"/>
              <a:tabLst>
                <a:tab pos="457200" algn="l"/>
              </a:tabLst>
            </a:pPr>
            <a:endPar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 [</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附上</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Excel</a:t>
            </a:r>
            <a:r>
              <a:rPr lang="zh-CN" altLang="en-US" sz="1600" b="1" dirty="0">
                <a:latin typeface="微軟正黑體" panose="020B0604030504040204" pitchFamily="34" charset="-120"/>
                <a:ea typeface="微軟正黑體" panose="020B0604030504040204" pitchFamily="34" charset="-120"/>
                <a:cs typeface="新細明體" panose="02020500000000000000" pitchFamily="18" charset="-120"/>
              </a:rPr>
              <a:t>文件</a:t>
            </a:r>
            <a:r>
              <a:rPr lang="en-US" altLang="zh-CN" sz="1600" b="1" dirty="0">
                <a:latin typeface="微軟正黑體" panose="020B0604030504040204" pitchFamily="34" charset="-120"/>
                <a:ea typeface="微軟正黑體" panose="020B0604030504040204" pitchFamily="34" charset="-120"/>
                <a:cs typeface="新細明體" panose="02020500000000000000" pitchFamily="18" charset="-120"/>
              </a:rPr>
              <a:t>]</a:t>
            </a:r>
          </a:p>
          <a:p>
            <a:pPr marL="342900" indent="-342900">
              <a:lnSpc>
                <a:spcPct val="150000"/>
              </a:lnSpc>
              <a:buSzPts val="1000"/>
              <a:buFont typeface="Symbol" panose="05050102010706020507" pitchFamily="18" charset="2"/>
              <a:buChar char=""/>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endPar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50000"/>
              </a:lnSpc>
              <a:buSzPts val="1000"/>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3" name="標題 1"/>
          <p:cNvSpPr>
            <a:spLocks noGrp="1"/>
          </p:cNvSpPr>
          <p:nvPr>
            <p:ph type="title"/>
          </p:nvPr>
        </p:nvSpPr>
        <p:spPr>
          <a:xfrm>
            <a:off x="838200" y="365125"/>
            <a:ext cx="10515600" cy="1325563"/>
          </a:xfrm>
        </p:spPr>
        <p:txBody>
          <a:bodyPr/>
          <a:lstStyle/>
          <a:p>
            <a:r>
              <a:rPr lang="en-US" altLang="zh-TW" dirty="0" smtClean="0"/>
              <a:t>Excel</a:t>
            </a:r>
            <a:r>
              <a:rPr lang="zh-TW" altLang="en-US" dirty="0" smtClean="0"/>
              <a:t> 解析案例</a:t>
            </a:r>
          </a:p>
        </p:txBody>
      </p:sp>
    </p:spTree>
    <p:extLst>
      <p:ext uri="{BB962C8B-B14F-4D97-AF65-F5344CB8AC3E}">
        <p14:creationId xmlns:p14="http://schemas.microsoft.com/office/powerpoint/2010/main" val="574578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9135" y="1275189"/>
            <a:ext cx="11684000" cy="830997"/>
          </a:xfrm>
          <a:prstGeom prst="rect">
            <a:avLst/>
          </a:prstGeom>
        </p:spPr>
        <p:txBody>
          <a:bodyPr wrap="square">
            <a:spAutoFit/>
          </a:bodyPr>
          <a:lstStyle/>
          <a:p>
            <a:pPr>
              <a:lnSpc>
                <a:spcPct val="150000"/>
              </a:lnSpc>
              <a:buSzPts val="1000"/>
              <a:tabLst>
                <a:tab pos="457200" algn="l"/>
              </a:tabLst>
            </a:pPr>
            <a:endParaRPr lang="en-US"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marL="342900" indent="-342900">
              <a:lnSpc>
                <a:spcPct val="150000"/>
              </a:lnSpc>
              <a:buSzPts val="1000"/>
              <a:buFont typeface="Symbol" panose="05050102010706020507" pitchFamily="18" charset="2"/>
              <a:buChar char=""/>
              <a:tabLst>
                <a:tab pos="457200" algn="l"/>
              </a:tabLst>
            </a:pP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僅</a:t>
            </a:r>
            <a:r>
              <a:rPr lang="zh-TW" altLang="en-US"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貼</a:t>
            </a: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上</a:t>
            </a:r>
            <a:r>
              <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Excel</a:t>
            </a:r>
            <a:r>
              <a:rPr lang="zh-TW"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資訊：</a:t>
            </a:r>
            <a:endParaRPr lang="zh-TW" altLang="zh-TW"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3" name="標題 1"/>
          <p:cNvSpPr>
            <a:spLocks noGrp="1"/>
          </p:cNvSpPr>
          <p:nvPr>
            <p:ph type="title"/>
          </p:nvPr>
        </p:nvSpPr>
        <p:spPr>
          <a:xfrm>
            <a:off x="838200" y="365125"/>
            <a:ext cx="10515600" cy="1325563"/>
          </a:xfrm>
        </p:spPr>
        <p:txBody>
          <a:bodyPr/>
          <a:lstStyle/>
          <a:p>
            <a:r>
              <a:rPr lang="en-US" altLang="zh-TW" dirty="0" smtClean="0"/>
              <a:t>Excel</a:t>
            </a:r>
            <a:r>
              <a:rPr lang="zh-TW" altLang="en-US" dirty="0" smtClean="0"/>
              <a:t> 解析案例</a:t>
            </a:r>
          </a:p>
        </p:txBody>
      </p:sp>
      <p:sp>
        <p:nvSpPr>
          <p:cNvPr id="2" name="矩形 1"/>
          <p:cNvSpPr/>
          <p:nvPr/>
        </p:nvSpPr>
        <p:spPr>
          <a:xfrm>
            <a:off x="951614" y="2199479"/>
            <a:ext cx="3531781" cy="2585323"/>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###Instruction###  </a:t>
            </a:r>
          </a:p>
          <a:p>
            <a:r>
              <a:rPr lang="zh-TW" altLang="en-US" dirty="0">
                <a:latin typeface="微軟正黑體" panose="020B0604030504040204" pitchFamily="34" charset="-120"/>
                <a:ea typeface="微軟正黑體" panose="020B0604030504040204" pitchFamily="34" charset="-120"/>
              </a:rPr>
              <a:t>總結以下數據的主要趨勢和洞察。</a:t>
            </a:r>
          </a:p>
          <a:p>
            <a:r>
              <a:rPr lang="zh-TW" altLang="en-US" dirty="0">
                <a:latin typeface="微軟正黑體" panose="020B0604030504040204" pitchFamily="34" charset="-120"/>
                <a:ea typeface="微軟正黑體" panose="020B0604030504040204" pitchFamily="34" charset="-120"/>
              </a:rPr>
              <a:t>###Data###  </a:t>
            </a:r>
          </a:p>
          <a:p>
            <a:r>
              <a:rPr lang="zh-TW" altLang="en-US" dirty="0">
                <a:latin typeface="微軟正黑體" panose="020B0604030504040204" pitchFamily="34" charset="-120"/>
                <a:ea typeface="微軟正黑體" panose="020B0604030504040204" pitchFamily="34" charset="-120"/>
              </a:rPr>
              <a:t>月份, 銷售額</a:t>
            </a:r>
          </a:p>
          <a:p>
            <a:r>
              <a:rPr lang="zh-TW" altLang="en-US" dirty="0">
                <a:latin typeface="微軟正黑體" panose="020B0604030504040204" pitchFamily="34" charset="-120"/>
                <a:ea typeface="微軟正黑體" panose="020B0604030504040204" pitchFamily="34" charset="-120"/>
              </a:rPr>
              <a:t>1月, 1000</a:t>
            </a:r>
          </a:p>
          <a:p>
            <a:r>
              <a:rPr lang="zh-TW" altLang="en-US" dirty="0">
                <a:latin typeface="微軟正黑體" panose="020B0604030504040204" pitchFamily="34" charset="-120"/>
                <a:ea typeface="微軟正黑體" panose="020B0604030504040204" pitchFamily="34" charset="-120"/>
              </a:rPr>
              <a:t>2月, 1200</a:t>
            </a:r>
          </a:p>
          <a:p>
            <a:r>
              <a:rPr lang="zh-TW" altLang="en-US" dirty="0">
                <a:latin typeface="微軟正黑體" panose="020B0604030504040204" pitchFamily="34" charset="-120"/>
                <a:ea typeface="微軟正黑體" panose="020B0604030504040204" pitchFamily="34" charset="-120"/>
              </a:rPr>
              <a:t>3月, 1500</a:t>
            </a:r>
          </a:p>
          <a:p>
            <a:r>
              <a:rPr lang="zh-TW" altLang="en-US" dirty="0">
                <a:latin typeface="微軟正黑體" panose="020B0604030504040204" pitchFamily="34" charset="-120"/>
                <a:ea typeface="微軟正黑體" panose="020B0604030504040204" pitchFamily="34" charset="-120"/>
              </a:rPr>
              <a:t>4月, 1700</a:t>
            </a:r>
          </a:p>
          <a:p>
            <a:r>
              <a:rPr lang="zh-TW" altLang="en-US" dirty="0">
                <a:latin typeface="微軟正黑體" panose="020B0604030504040204" pitchFamily="34" charset="-120"/>
                <a:ea typeface="微軟正黑體" panose="020B0604030504040204" pitchFamily="34" charset="-120"/>
              </a:rPr>
              <a:t>5月, 1600</a:t>
            </a:r>
          </a:p>
        </p:txBody>
      </p:sp>
      <p:sp>
        <p:nvSpPr>
          <p:cNvPr id="5" name="矩形 4"/>
          <p:cNvSpPr/>
          <p:nvPr/>
        </p:nvSpPr>
        <p:spPr>
          <a:xfrm>
            <a:off x="4664738" y="2199479"/>
            <a:ext cx="6096000" cy="2585323"/>
          </a:xfrm>
          <a:prstGeom prst="rect">
            <a:avLst/>
          </a:prstGeom>
        </p:spPr>
        <p:txBody>
          <a:bodyPr>
            <a:spAutoFit/>
          </a:bodyPr>
          <a:lstStyle/>
          <a:p>
            <a:r>
              <a:rPr lang="zh-TW" altLang="en-US" dirty="0">
                <a:latin typeface="微軟正黑體" panose="020B0604030504040204" pitchFamily="34" charset="-120"/>
                <a:ea typeface="微軟正黑體" panose="020B0604030504040204" pitchFamily="34" charset="-120"/>
              </a:rPr>
              <a:t>###Instruction###  </a:t>
            </a:r>
          </a:p>
          <a:p>
            <a:r>
              <a:rPr lang="zh-TW" altLang="en-US" dirty="0">
                <a:latin typeface="微軟正黑體" panose="020B0604030504040204" pitchFamily="34" charset="-120"/>
                <a:ea typeface="微軟正黑體" panose="020B0604030504040204" pitchFamily="34" charset="-120"/>
              </a:rPr>
              <a:t>將以下數據按銷售額分類，分為"高"（銷售額&gt;1500）和"低"（銷售額&lt;=1500）。</a:t>
            </a:r>
          </a:p>
          <a:p>
            <a:r>
              <a:rPr lang="zh-TW" altLang="en-US" dirty="0">
                <a:latin typeface="微軟正黑體" panose="020B0604030504040204" pitchFamily="34" charset="-120"/>
                <a:ea typeface="微軟正黑體" panose="020B0604030504040204" pitchFamily="34" charset="-120"/>
              </a:rPr>
              <a:t>###Data###  </a:t>
            </a:r>
          </a:p>
          <a:p>
            <a:r>
              <a:rPr lang="zh-TW" altLang="en-US" dirty="0">
                <a:latin typeface="微軟正黑體" panose="020B0604030504040204" pitchFamily="34" charset="-120"/>
                <a:ea typeface="微軟正黑體" panose="020B0604030504040204" pitchFamily="34" charset="-120"/>
              </a:rPr>
              <a:t>產品, 銷售額</a:t>
            </a:r>
          </a:p>
          <a:p>
            <a:r>
              <a:rPr lang="zh-TW" altLang="en-US" dirty="0">
                <a:latin typeface="微軟正黑體" panose="020B0604030504040204" pitchFamily="34" charset="-120"/>
                <a:ea typeface="微軟正黑體" panose="020B0604030504040204" pitchFamily="34" charset="-120"/>
              </a:rPr>
              <a:t>產品A, 1000</a:t>
            </a:r>
          </a:p>
          <a:p>
            <a:r>
              <a:rPr lang="zh-TW" altLang="en-US" dirty="0">
                <a:latin typeface="微軟正黑體" panose="020B0604030504040204" pitchFamily="34" charset="-120"/>
                <a:ea typeface="微軟正黑體" panose="020B0604030504040204" pitchFamily="34" charset="-120"/>
              </a:rPr>
              <a:t>產品B, 1500</a:t>
            </a:r>
          </a:p>
          <a:p>
            <a:r>
              <a:rPr lang="zh-TW" altLang="en-US" dirty="0">
                <a:latin typeface="微軟正黑體" panose="020B0604030504040204" pitchFamily="34" charset="-120"/>
                <a:ea typeface="微軟正黑體" panose="020B0604030504040204" pitchFamily="34" charset="-120"/>
              </a:rPr>
              <a:t>產品C, 900</a:t>
            </a:r>
          </a:p>
          <a:p>
            <a:r>
              <a:rPr lang="zh-TW" altLang="en-US" dirty="0">
                <a:latin typeface="微軟正黑體" panose="020B0604030504040204" pitchFamily="34" charset="-120"/>
                <a:ea typeface="微軟正黑體" panose="020B0604030504040204" pitchFamily="34" charset="-120"/>
              </a:rPr>
              <a:t>產品D, 2000</a:t>
            </a:r>
          </a:p>
        </p:txBody>
      </p:sp>
    </p:spTree>
    <p:extLst>
      <p:ext uri="{BB962C8B-B14F-4D97-AF65-F5344CB8AC3E}">
        <p14:creationId xmlns:p14="http://schemas.microsoft.com/office/powerpoint/2010/main" val="1689068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5440" y="1422400"/>
            <a:ext cx="11684000" cy="4062651"/>
          </a:xfrm>
          <a:prstGeom prst="rect">
            <a:avLst/>
          </a:prstGeom>
        </p:spPr>
        <p:txBody>
          <a:bodyPr wrap="square">
            <a:spAutoFit/>
          </a:bodyPr>
          <a:lstStyle/>
          <a:p>
            <a:pPr lvl="2">
              <a:lnSpc>
                <a:spcPct val="150000"/>
              </a:lnSpc>
              <a:spcAft>
                <a:spcPts val="0"/>
              </a:spcAft>
              <a:buSzPts val="1000"/>
              <a:tabLst>
                <a:tab pos="1371600" algn="l"/>
              </a:tabLst>
            </a:pPr>
            <a:endPar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endParaRPr>
          </a:p>
          <a:p>
            <a:pPr marL="342900" lvl="2" indent="-342900">
              <a:lnSpc>
                <a:spcPct val="150000"/>
              </a:lnSpc>
              <a:spcAft>
                <a:spcPts val="0"/>
              </a:spcAft>
              <a:buSzPts val="1000"/>
              <a:buFont typeface="Symbol" panose="05050102010706020507" pitchFamily="18" charset="2"/>
              <a:buChar char=""/>
              <a:tabLst>
                <a:tab pos="457200" algn="l"/>
              </a:tabLst>
            </a:pP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需求 </a:t>
            </a:r>
            <a:r>
              <a:rPr lang="en-US" altLang="zh-TW"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a:t>
            </a:r>
            <a:r>
              <a:rPr lang="zh-TW" altLang="en-US" sz="1600" b="1" dirty="0" smtClean="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rPr>
              <a:t>根據以下內容，請幫我製作簡報</a:t>
            </a:r>
            <a:endParaRPr lang="zh-TW" altLang="en-US" sz="1600" b="1" dirty="0">
              <a:solidFill>
                <a:srgbClr val="FF0000"/>
              </a:solidFill>
              <a:latin typeface="微軟正黑體" panose="020B0604030504040204" pitchFamily="34" charset="-120"/>
              <a:ea typeface="微軟正黑體" panose="020B0604030504040204" pitchFamily="34" charset="-120"/>
              <a:cs typeface="新細明體" panose="02020500000000000000" pitchFamily="18" charset="-120"/>
            </a:endParaRPr>
          </a:p>
          <a:p>
            <a:pPr lvl="1">
              <a:lnSpc>
                <a:spcPct val="150000"/>
              </a:lnSpc>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任務</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每一頁的概念，每頁搭配一張和其概念關鍵字相關的圖片</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請使用  </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http://source.unsplash.com/960x640/? {KEYWORD} '''</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格式</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每頁的報告格式如下</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[CONCEPT1]</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[IMAGE1]</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[POINT1]</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[POINT2]</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[POINT3]</a:t>
            </a:r>
          </a:p>
          <a:p>
            <a:pPr lvl="2">
              <a:lnSpc>
                <a:spcPct val="150000"/>
              </a:lnSpc>
              <a:spcAft>
                <a:spcPts val="0"/>
              </a:spcAft>
              <a:buSzPts val="1000"/>
              <a:tabLst>
                <a:tab pos="1371600" algn="l"/>
              </a:tabLst>
            </a:pP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[POINT4]</a:t>
            </a: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請使用</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MARKDOWN</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的語法，不要使用程式碼區塊</a:t>
            </a:r>
          </a:p>
          <a:p>
            <a:pPr lvl="2">
              <a:lnSpc>
                <a:spcPct val="150000"/>
              </a:lnSpc>
              <a:spcAft>
                <a:spcPts val="0"/>
              </a:spcAft>
              <a:buSzPts val="1000"/>
              <a:tabLst>
                <a:tab pos="1371600" algn="l"/>
              </a:tabLst>
            </a:pPr>
            <a:endPar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endParaRPr>
          </a:p>
          <a:p>
            <a:pPr lvl="2">
              <a:lnSpc>
                <a:spcPct val="150000"/>
              </a:lnSpc>
              <a:spcAft>
                <a:spcPts val="0"/>
              </a:spcAft>
              <a:buSzPts val="1000"/>
              <a:tabLst>
                <a:tab pos="1371600" algn="l"/>
              </a:tabLst>
            </a:pP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簡報內容</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 ''' </a:t>
            </a:r>
            <a:r>
              <a:rPr lang="zh-TW" altLang="en-US" sz="1200" dirty="0">
                <a:latin typeface="微軟正黑體" panose="020B0604030504040204" pitchFamily="34" charset="-120"/>
                <a:ea typeface="微軟正黑體" panose="020B0604030504040204" pitchFamily="34" charset="-120"/>
                <a:cs typeface="新細明體" panose="02020500000000000000" pitchFamily="18" charset="-120"/>
              </a:rPr>
              <a:t>已分析的簡報摘要內容  </a:t>
            </a:r>
            <a:r>
              <a:rPr lang="en-US" altLang="zh-TW" sz="1200" dirty="0">
                <a:latin typeface="微軟正黑體" panose="020B0604030504040204" pitchFamily="34" charset="-120"/>
                <a:ea typeface="微軟正黑體" panose="020B0604030504040204" pitchFamily="34" charset="-120"/>
                <a:cs typeface="新細明體" panose="02020500000000000000" pitchFamily="18" charset="-120"/>
              </a:rPr>
              <a:t>'''</a:t>
            </a:r>
            <a:endParaRPr lang="zh-TW" altLang="zh-TW" sz="1200" dirty="0">
              <a:latin typeface="微軟正黑體" panose="020B0604030504040204" pitchFamily="34" charset="-120"/>
              <a:ea typeface="微軟正黑體" panose="020B0604030504040204" pitchFamily="34" charset="-120"/>
              <a:cs typeface="新細明體" panose="02020500000000000000" pitchFamily="18" charset="-120"/>
            </a:endParaRPr>
          </a:p>
        </p:txBody>
      </p:sp>
      <p:sp>
        <p:nvSpPr>
          <p:cNvPr id="3" name="標題 1"/>
          <p:cNvSpPr>
            <a:spLocks noGrp="1"/>
          </p:cNvSpPr>
          <p:nvPr>
            <p:ph type="title"/>
          </p:nvPr>
        </p:nvSpPr>
        <p:spPr>
          <a:xfrm>
            <a:off x="838200" y="365125"/>
            <a:ext cx="10515600" cy="1325563"/>
          </a:xfrm>
        </p:spPr>
        <p:txBody>
          <a:bodyPr/>
          <a:lstStyle/>
          <a:p>
            <a:r>
              <a:rPr lang="zh-TW" altLang="en-US" dirty="0" smtClean="0"/>
              <a:t>簡報製作案例</a:t>
            </a:r>
          </a:p>
        </p:txBody>
      </p:sp>
    </p:spTree>
    <p:extLst>
      <p:ext uri="{BB962C8B-B14F-4D97-AF65-F5344CB8AC3E}">
        <p14:creationId xmlns:p14="http://schemas.microsoft.com/office/powerpoint/2010/main" val="394768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750839"/>
            <a:ext cx="10515600" cy="4351338"/>
          </a:xfrm>
        </p:spPr>
        <p:txBody>
          <a:bodyPr>
            <a:noAutofit/>
          </a:bodyPr>
          <a:lstStyle/>
          <a:p>
            <a:pPr lvl="0">
              <a:lnSpc>
                <a:spcPct val="170000"/>
              </a:lnSpc>
            </a:pPr>
            <a:r>
              <a:rPr lang="en-US" altLang="zh-TW" sz="1400" dirty="0" smtClean="0"/>
              <a:t>3. </a:t>
            </a:r>
            <a:r>
              <a:rPr lang="zh-TW" altLang="en-US" sz="1400" dirty="0" smtClean="0"/>
              <a:t>給 </a:t>
            </a:r>
            <a:r>
              <a:rPr lang="en-US" altLang="zh-TW" sz="1400" dirty="0" smtClean="0"/>
              <a:t>AI</a:t>
            </a:r>
            <a:r>
              <a:rPr lang="zh-TW" altLang="en-US" sz="1400" dirty="0" smtClean="0"/>
              <a:t> 分配角色</a:t>
            </a:r>
          </a:p>
          <a:p>
            <a:pPr lvl="1">
              <a:lnSpc>
                <a:spcPct val="170000"/>
              </a:lnSpc>
            </a:pPr>
            <a:r>
              <a:rPr lang="zh-TW" altLang="en-US" sz="1200" b="0" dirty="0" smtClean="0"/>
              <a:t>該方法首先為 </a:t>
            </a:r>
            <a:r>
              <a:rPr lang="en-US" altLang="zh-TW" sz="1200" b="0" dirty="0" smtClean="0"/>
              <a:t>AI </a:t>
            </a:r>
            <a:r>
              <a:rPr lang="zh-TW" altLang="en-US" sz="1200" b="0" dirty="0" smtClean="0"/>
              <a:t>分配一個角色，這樣可以生成更像人類撰寫的內容。例如，可以提示「作為一位擁有</a:t>
            </a:r>
            <a:r>
              <a:rPr lang="en-US" altLang="zh-TW" sz="1200" b="0" dirty="0" smtClean="0"/>
              <a:t>27</a:t>
            </a:r>
            <a:r>
              <a:rPr lang="zh-TW" altLang="en-US" sz="1200" b="0" dirty="0" smtClean="0"/>
              <a:t>年經驗的專業文案撰寫者，撰寫一篇關於</a:t>
            </a:r>
            <a:r>
              <a:rPr lang="en-US" altLang="zh-TW" sz="1200" b="0" dirty="0" smtClean="0"/>
              <a:t>[</a:t>
            </a:r>
            <a:r>
              <a:rPr lang="zh-TW" altLang="en-US" sz="1200" b="0" dirty="0" smtClean="0"/>
              <a:t>主題</a:t>
            </a:r>
            <a:r>
              <a:rPr lang="en-US" altLang="zh-TW" sz="1200" b="0" dirty="0" smtClean="0"/>
              <a:t>]</a:t>
            </a:r>
            <a:r>
              <a:rPr lang="zh-TW" altLang="en-US" sz="1200" b="0" dirty="0" smtClean="0"/>
              <a:t>的博客」。這樣可以得到不錯的結果，但為了使結果更好，更像人類撰寫的內容，可以給 </a:t>
            </a:r>
            <a:r>
              <a:rPr lang="en-US" altLang="zh-TW" sz="1200" b="0" dirty="0" smtClean="0"/>
              <a:t>AI </a:t>
            </a:r>
            <a:r>
              <a:rPr lang="zh-TW" altLang="en-US" sz="1200" b="0" dirty="0" smtClean="0"/>
              <a:t>提供如語氣、用詞等指導。以下是提示：</a:t>
            </a:r>
          </a:p>
          <a:p>
            <a:pPr lvl="1">
              <a:lnSpc>
                <a:spcPct val="170000"/>
              </a:lnSpc>
            </a:pPr>
            <a:r>
              <a:rPr lang="zh-TW" altLang="en-US" sz="1200" b="0" dirty="0" smtClean="0"/>
              <a:t>你是一位擁有豐富商業撰寫經驗的專業文案撰寫者。請撰寫一篇</a:t>
            </a:r>
            <a:r>
              <a:rPr lang="en-US" altLang="zh-TW" sz="1200" b="0" dirty="0" smtClean="0"/>
              <a:t>500</a:t>
            </a:r>
            <a:r>
              <a:rPr lang="zh-TW" altLang="en-US" sz="1200" b="0" dirty="0" smtClean="0"/>
              <a:t>字的文章，主題為：當你出售你的業務時，金錢並不是最重要的，能夠讓你長期快樂的是，如果你的員工和客戶從中獲得良好的結果。請用以下語氣撰寫：直接、簡單無術語、短句、個人化、對話式、顧問語氣、口語化、使用第二人稱、使用事例和隱喻且不使用老套詞語和明顯的想法。</a:t>
            </a:r>
          </a:p>
        </p:txBody>
      </p:sp>
      <p:sp>
        <p:nvSpPr>
          <p:cNvPr id="8" name="標題 1"/>
          <p:cNvSpPr>
            <a:spLocks noGrp="1"/>
          </p:cNvSpPr>
          <p:nvPr>
            <p:ph type="title"/>
          </p:nvPr>
        </p:nvSpPr>
        <p:spPr>
          <a:xfrm>
            <a:off x="767080" y="364316"/>
            <a:ext cx="10515600" cy="1325563"/>
          </a:xfrm>
        </p:spPr>
        <p:txBody>
          <a:bodyPr/>
          <a:lstStyle/>
          <a:p>
            <a:r>
              <a:rPr lang="zh-TW" altLang="en-US" dirty="0" smtClean="0"/>
              <a:t>文章撰寫方案提示技巧</a:t>
            </a:r>
            <a:r>
              <a:rPr lang="en-US" altLang="zh-TW" dirty="0" smtClean="0"/>
              <a:t>(</a:t>
            </a:r>
            <a:r>
              <a:rPr lang="zh-TW" altLang="en-US" dirty="0" smtClean="0"/>
              <a:t>含範例</a:t>
            </a:r>
            <a:r>
              <a:rPr lang="en-US" altLang="zh-TW" dirty="0" smtClean="0"/>
              <a:t>)</a:t>
            </a:r>
            <a:endParaRPr lang="zh-TW" altLang="en-US" dirty="0" smtClean="0"/>
          </a:p>
        </p:txBody>
      </p:sp>
    </p:spTree>
    <p:extLst>
      <p:ext uri="{BB962C8B-B14F-4D97-AF65-F5344CB8AC3E}">
        <p14:creationId xmlns:p14="http://schemas.microsoft.com/office/powerpoint/2010/main" val="1531372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p>
        </p:txBody>
      </p:sp>
      <p:sp>
        <p:nvSpPr>
          <p:cNvPr id="3" name="文字版面配置區 2"/>
          <p:cNvSpPr>
            <a:spLocks noGrp="1"/>
          </p:cNvSpPr>
          <p:nvPr>
            <p:ph type="body" idx="1"/>
          </p:nvPr>
        </p:nvSpPr>
        <p:spPr>
          <a:xfrm>
            <a:off x="838200" y="1559684"/>
            <a:ext cx="10515600" cy="4351338"/>
          </a:xfrm>
        </p:spPr>
        <p:txBody>
          <a:bodyPr>
            <a:noAutofit/>
          </a:bodyPr>
          <a:lstStyle/>
          <a:p>
            <a:pPr>
              <a:lnSpc>
                <a:spcPct val="150000"/>
              </a:lnSpc>
            </a:pPr>
            <a:r>
              <a:rPr lang="zh-TW" altLang="en-US" sz="1400" dirty="0" smtClean="0"/>
              <a:t>面試官角色扮演：</a:t>
            </a:r>
          </a:p>
          <a:p>
            <a:pPr lvl="1">
              <a:lnSpc>
                <a:spcPct val="150000"/>
              </a:lnSpc>
            </a:pPr>
            <a:r>
              <a:rPr lang="zh-TW" altLang="en-US" sz="1600" dirty="0" smtClean="0"/>
              <a:t>扮演面試官角色，針對應聘者進行面試問題提問。</a:t>
            </a:r>
          </a:p>
          <a:p>
            <a:pPr lvl="1">
              <a:lnSpc>
                <a:spcPct val="150000"/>
              </a:lnSpc>
            </a:pPr>
            <a:r>
              <a:rPr lang="zh-TW" altLang="en-US" sz="1600" dirty="0" smtClean="0"/>
              <a:t>回答需模擬真實面試過程，不要一次性寫出所有對話內容。</a:t>
            </a:r>
          </a:p>
          <a:p>
            <a:pPr lvl="1">
              <a:lnSpc>
                <a:spcPct val="150000"/>
              </a:lnSpc>
            </a:pPr>
            <a:r>
              <a:rPr lang="zh-TW" altLang="en-US" sz="1600" dirty="0" smtClean="0"/>
              <a:t>對話技巧：</a:t>
            </a:r>
          </a:p>
          <a:p>
            <a:pPr lvl="2">
              <a:lnSpc>
                <a:spcPct val="150000"/>
              </a:lnSpc>
            </a:pPr>
            <a:r>
              <a:rPr lang="zh-TW" altLang="en-US" sz="1400" dirty="0" smtClean="0"/>
              <a:t>運用反問法技巧，讓</a:t>
            </a:r>
            <a:r>
              <a:rPr lang="en-US" altLang="zh-TW" sz="1400" dirty="0" err="1" smtClean="0"/>
              <a:t>ChatGPT</a:t>
            </a:r>
            <a:r>
              <a:rPr lang="zh-TW" altLang="en-US" sz="1400" dirty="0" smtClean="0"/>
              <a:t>進行提問，模擬真實對話情境。</a:t>
            </a:r>
          </a:p>
        </p:txBody>
      </p:sp>
    </p:spTree>
    <p:extLst>
      <p:ext uri="{BB962C8B-B14F-4D97-AF65-F5344CB8AC3E}">
        <p14:creationId xmlns:p14="http://schemas.microsoft.com/office/powerpoint/2010/main" val="2436019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 </a:t>
            </a:r>
            <a:r>
              <a:rPr lang="en-US" altLang="zh-TW" dirty="0" smtClean="0"/>
              <a:t>- </a:t>
            </a:r>
            <a:r>
              <a:rPr lang="zh-TW" altLang="en-US" dirty="0" smtClean="0"/>
              <a:t>非人類也可以</a:t>
            </a:r>
          </a:p>
        </p:txBody>
      </p:sp>
      <p:sp>
        <p:nvSpPr>
          <p:cNvPr id="3" name="文字版面配置區 2"/>
          <p:cNvSpPr>
            <a:spLocks noGrp="1"/>
          </p:cNvSpPr>
          <p:nvPr>
            <p:ph type="body" idx="1"/>
          </p:nvPr>
        </p:nvSpPr>
        <p:spPr>
          <a:xfrm>
            <a:off x="838200" y="1690688"/>
            <a:ext cx="10515600" cy="4351338"/>
          </a:xfrm>
        </p:spPr>
        <p:txBody>
          <a:bodyPr>
            <a:noAutofit/>
          </a:bodyPr>
          <a:lstStyle/>
          <a:p>
            <a:pPr>
              <a:lnSpc>
                <a:spcPct val="150000"/>
              </a:lnSpc>
            </a:pPr>
            <a:r>
              <a:rPr lang="zh-TW" altLang="en-US" sz="1400" dirty="0" smtClean="0"/>
              <a:t>模擬</a:t>
            </a:r>
            <a:r>
              <a:rPr lang="en-US" altLang="zh-TW" sz="1400" dirty="0" smtClean="0"/>
              <a:t>Linux</a:t>
            </a:r>
            <a:r>
              <a:rPr lang="zh-TW" altLang="en-US" sz="1400" dirty="0" smtClean="0"/>
              <a:t>終端的操作：</a:t>
            </a:r>
          </a:p>
          <a:p>
            <a:pPr lvl="1">
              <a:lnSpc>
                <a:spcPct val="150000"/>
              </a:lnSpc>
            </a:pPr>
            <a:r>
              <a:rPr lang="en-US" altLang="zh-TW" sz="1600" dirty="0" smtClean="0"/>
              <a:t>Linux Terminal</a:t>
            </a:r>
            <a:r>
              <a:rPr lang="zh-TW" altLang="en-US" sz="1600" dirty="0" smtClean="0"/>
              <a:t>角色扮演：</a:t>
            </a:r>
          </a:p>
          <a:p>
            <a:pPr lvl="2">
              <a:lnSpc>
                <a:spcPct val="150000"/>
              </a:lnSpc>
            </a:pPr>
            <a:r>
              <a:rPr lang="zh-TW" altLang="en-US" sz="1400" dirty="0" smtClean="0"/>
              <a:t>輸入指令並回覆相應的終端顯示內容。</a:t>
            </a:r>
          </a:p>
          <a:p>
            <a:pPr lvl="2">
              <a:lnSpc>
                <a:spcPct val="150000"/>
              </a:lnSpc>
            </a:pPr>
            <a:r>
              <a:rPr lang="zh-TW" altLang="en-US" sz="1400" dirty="0" smtClean="0"/>
              <a:t>僅以程式碼塊回覆終端機的輸出，不加任何解釋，除非有特別指示。</a:t>
            </a:r>
          </a:p>
          <a:p>
            <a:pPr lvl="2">
              <a:lnSpc>
                <a:spcPct val="150000"/>
              </a:lnSpc>
            </a:pPr>
            <a:r>
              <a:rPr lang="zh-TW" altLang="en-US" sz="1400" dirty="0" smtClean="0"/>
              <a:t>指令示例：</a:t>
            </a:r>
          </a:p>
          <a:p>
            <a:pPr lvl="3">
              <a:lnSpc>
                <a:spcPct val="150000"/>
              </a:lnSpc>
            </a:pPr>
            <a:r>
              <a:rPr lang="zh-TW" altLang="en-US" sz="1200" dirty="0" smtClean="0"/>
              <a:t>首個指令是「</a:t>
            </a:r>
            <a:r>
              <a:rPr lang="en-US" altLang="zh-TW" sz="1200" dirty="0" err="1" smtClean="0"/>
              <a:t>pwd</a:t>
            </a:r>
            <a:r>
              <a:rPr lang="zh-TW" altLang="en-US" sz="1200" dirty="0" smtClean="0"/>
              <a:t>」，顯示當前目錄。</a:t>
            </a:r>
          </a:p>
          <a:p>
            <a:pPr lvl="3">
              <a:lnSpc>
                <a:spcPct val="150000"/>
              </a:lnSpc>
            </a:pPr>
            <a:r>
              <a:rPr lang="zh-TW" altLang="en-US" sz="1200" dirty="0" smtClean="0"/>
              <a:t>示例輸出以程式碼塊顯示，模擬終端輸出。</a:t>
            </a:r>
          </a:p>
        </p:txBody>
      </p:sp>
    </p:spTree>
    <p:extLst>
      <p:ext uri="{BB962C8B-B14F-4D97-AF65-F5344CB8AC3E}">
        <p14:creationId xmlns:p14="http://schemas.microsoft.com/office/powerpoint/2010/main" val="4239098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smtClean="0"/>
              <a:t>多重專業角色扮演：</a:t>
            </a:r>
          </a:p>
          <a:p>
            <a:pPr lvl="1">
              <a:lnSpc>
                <a:spcPct val="150000"/>
              </a:lnSpc>
            </a:pPr>
            <a:r>
              <a:rPr lang="zh-TW" altLang="en-US" sz="1200" dirty="0" smtClean="0"/>
              <a:t>商業顧問</a:t>
            </a:r>
          </a:p>
          <a:p>
            <a:pPr lvl="1">
              <a:lnSpc>
                <a:spcPct val="150000"/>
              </a:lnSpc>
            </a:pPr>
            <a:r>
              <a:rPr lang="zh-TW" altLang="en-US" sz="1200" dirty="0" smtClean="0"/>
              <a:t>數據科學家</a:t>
            </a:r>
          </a:p>
          <a:p>
            <a:pPr lvl="1">
              <a:lnSpc>
                <a:spcPct val="150000"/>
              </a:lnSpc>
            </a:pPr>
            <a:r>
              <a:rPr lang="zh-TW" altLang="en-US" sz="1200" dirty="0" smtClean="0"/>
              <a:t>程式設計師</a:t>
            </a:r>
          </a:p>
          <a:p>
            <a:pPr lvl="1">
              <a:lnSpc>
                <a:spcPct val="150000"/>
              </a:lnSpc>
            </a:pPr>
            <a:r>
              <a:rPr lang="zh-TW" altLang="en-US" sz="1200" dirty="0" smtClean="0"/>
              <a:t>工程師</a:t>
            </a:r>
          </a:p>
          <a:p>
            <a:pPr lvl="1">
              <a:lnSpc>
                <a:spcPct val="150000"/>
              </a:lnSpc>
            </a:pPr>
            <a:r>
              <a:rPr lang="zh-TW" altLang="en-US" sz="1200" dirty="0" smtClean="0"/>
              <a:t>心理學家</a:t>
            </a:r>
          </a:p>
          <a:p>
            <a:pPr lvl="0">
              <a:lnSpc>
                <a:spcPct val="150000"/>
              </a:lnSpc>
            </a:pPr>
            <a:r>
              <a:rPr lang="zh-TW" altLang="en-US" sz="1400" dirty="0" smtClean="0"/>
              <a:t>應用場景：</a:t>
            </a:r>
          </a:p>
          <a:p>
            <a:pPr lvl="1">
              <a:lnSpc>
                <a:spcPct val="150000"/>
              </a:lnSpc>
            </a:pPr>
            <a:r>
              <a:rPr lang="zh-TW" altLang="en-US" sz="1200" dirty="0" smtClean="0"/>
              <a:t>你現在是一個商業顧問，專業包括數據科學、程式設計、設計思考、工程學及心理學。</a:t>
            </a:r>
          </a:p>
        </p:txBody>
      </p:sp>
    </p:spTree>
    <p:extLst>
      <p:ext uri="{BB962C8B-B14F-4D97-AF65-F5344CB8AC3E}">
        <p14:creationId xmlns:p14="http://schemas.microsoft.com/office/powerpoint/2010/main" val="257147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smtClean="0"/>
              <a:t>寫作助理</a:t>
            </a:r>
            <a:r>
              <a:rPr lang="en-US" altLang="zh-TW" sz="1400" dirty="0" smtClean="0"/>
              <a:t>:</a:t>
            </a:r>
            <a:r>
              <a:rPr lang="zh-TW" altLang="en-US" sz="1400" dirty="0"/>
              <a:t> 優化文本的</a:t>
            </a:r>
            <a:r>
              <a:rPr lang="zh-TW" altLang="en-US" sz="1400" dirty="0" smtClean="0"/>
              <a:t>語法，清晰度和簡潔性並提高可讀性</a:t>
            </a:r>
            <a:endParaRPr lang="en-US" altLang="zh-TW" sz="1400" dirty="0" smtClean="0"/>
          </a:p>
          <a:p>
            <a:pPr marL="457200" lvl="1" indent="0">
              <a:lnSpc>
                <a:spcPct val="150000"/>
              </a:lnSpc>
              <a:buNone/>
            </a:pPr>
            <a:r>
              <a:rPr lang="zh-TW" altLang="en-US" sz="1200" dirty="0" smtClean="0"/>
              <a:t>提示詞</a:t>
            </a:r>
            <a:r>
              <a:rPr lang="en-US" altLang="zh-TW" sz="1200" dirty="0" smtClean="0"/>
              <a:t>:</a:t>
            </a:r>
            <a:r>
              <a:rPr lang="zh-TW" altLang="en-US" sz="1200" dirty="0" smtClean="0"/>
              <a:t> </a:t>
            </a:r>
            <a:endParaRPr lang="en-US" altLang="zh-TW" sz="1200" dirty="0" smtClean="0"/>
          </a:p>
          <a:p>
            <a:pPr lvl="1">
              <a:lnSpc>
                <a:spcPct val="150000"/>
              </a:lnSpc>
            </a:pPr>
            <a:r>
              <a:rPr lang="zh-TW" altLang="en-US" sz="1200" dirty="0"/>
              <a:t>角</a:t>
            </a:r>
            <a:r>
              <a:rPr lang="zh-TW" altLang="en-US" sz="1200" dirty="0" smtClean="0"/>
              <a:t>色</a:t>
            </a:r>
            <a:r>
              <a:rPr lang="en-US" altLang="zh-TW" sz="1200" dirty="0" smtClean="0"/>
              <a:t>:</a:t>
            </a:r>
            <a:r>
              <a:rPr lang="zh-TW" altLang="en-US" sz="1200" dirty="0" smtClean="0"/>
              <a:t> 作為</a:t>
            </a:r>
            <a:r>
              <a:rPr lang="zh-TW" altLang="en-US" sz="1200" dirty="0"/>
              <a:t>寫作改進的</a:t>
            </a:r>
            <a:r>
              <a:rPr lang="zh-TW" altLang="en-US" sz="1200" dirty="0" smtClean="0"/>
              <a:t>助理</a:t>
            </a:r>
            <a:endParaRPr lang="en-US" altLang="zh-TW" sz="1200" dirty="0" smtClean="0"/>
          </a:p>
          <a:p>
            <a:pPr lvl="1">
              <a:lnSpc>
                <a:spcPct val="150000"/>
              </a:lnSpc>
            </a:pPr>
            <a:r>
              <a:rPr lang="zh-TW" altLang="en-US" sz="1200" dirty="0" smtClean="0"/>
              <a:t>任務</a:t>
            </a:r>
            <a:r>
              <a:rPr lang="en-US" altLang="zh-TW" sz="1200" dirty="0" smtClean="0"/>
              <a:t>:</a:t>
            </a:r>
            <a:r>
              <a:rPr lang="zh-TW" altLang="en-US" sz="1200" dirty="0" smtClean="0"/>
              <a:t> 將提供的文本中的語法錯誤，拼寫糾正錯誤糾正，並改善文本的流暢度與可讀性。</a:t>
            </a:r>
            <a:endParaRPr lang="en-US" altLang="zh-TW" sz="1200" dirty="0" smtClean="0"/>
          </a:p>
          <a:p>
            <a:pPr lvl="1">
              <a:lnSpc>
                <a:spcPct val="150000"/>
              </a:lnSpc>
            </a:pPr>
            <a:r>
              <a:rPr lang="zh-TW" altLang="en-US" sz="1200" dirty="0" smtClean="0"/>
              <a:t>限制</a:t>
            </a:r>
            <a:r>
              <a:rPr lang="en-US" altLang="zh-TW" sz="1200" dirty="0" smtClean="0"/>
              <a:t>: </a:t>
            </a:r>
            <a:r>
              <a:rPr lang="zh-TW" altLang="en-US" sz="1200" dirty="0" smtClean="0"/>
              <a:t>避免添加解釋，只提供文本修改後的樣式。</a:t>
            </a:r>
            <a:endParaRPr lang="en-US" altLang="zh-TW" sz="1200" dirty="0" smtClean="0"/>
          </a:p>
          <a:p>
            <a:pPr lvl="1">
              <a:lnSpc>
                <a:spcPct val="150000"/>
              </a:lnSpc>
            </a:pPr>
            <a:r>
              <a:rPr lang="zh-TW" altLang="en-US" sz="1200" dirty="0" smtClean="0"/>
              <a:t>技術能力</a:t>
            </a:r>
            <a:r>
              <a:rPr lang="en-US" altLang="zh-TW" sz="1200" dirty="0" smtClean="0"/>
              <a:t>:</a:t>
            </a:r>
            <a:r>
              <a:rPr lang="zh-TW" altLang="en-US" sz="1200" dirty="0" smtClean="0"/>
              <a:t> </a:t>
            </a:r>
            <a:r>
              <a:rPr lang="zh-TW" altLang="en-US" sz="1200" dirty="0"/>
              <a:t>使用吸引人的標題和表情符號，同時保留原文的核心意義。</a:t>
            </a:r>
            <a:endParaRPr lang="en-US" altLang="zh-TW" sz="1200" dirty="0" smtClean="0"/>
          </a:p>
          <a:p>
            <a:pPr lvl="1">
              <a:lnSpc>
                <a:spcPct val="150000"/>
              </a:lnSpc>
            </a:pPr>
            <a:r>
              <a:rPr lang="zh-TW" altLang="en-US" sz="1200" dirty="0"/>
              <a:t>所需修改的文</a:t>
            </a:r>
            <a:r>
              <a:rPr lang="zh-TW" altLang="en-US" sz="1200" dirty="0" smtClean="0"/>
              <a:t>本 </a:t>
            </a:r>
            <a:r>
              <a:rPr lang="en-US" altLang="zh-TW" sz="1200" dirty="0" smtClean="0"/>
              <a:t>:</a:t>
            </a:r>
            <a:r>
              <a:rPr lang="zh-TW" altLang="en-US" sz="1200" dirty="0" smtClean="0"/>
              <a:t> </a:t>
            </a:r>
            <a:r>
              <a:rPr lang="en-US" altLang="zh-TW" sz="1200" dirty="0" smtClean="0"/>
              <a:t>[</a:t>
            </a:r>
            <a:r>
              <a:rPr lang="zh-TW" altLang="en-US" sz="1200" dirty="0" smtClean="0"/>
              <a:t>文本內容</a:t>
            </a:r>
            <a:r>
              <a:rPr lang="en-US" altLang="zh-TW" sz="1200" dirty="0" smtClean="0"/>
              <a:t>]</a:t>
            </a:r>
          </a:p>
        </p:txBody>
      </p:sp>
      <p:sp>
        <p:nvSpPr>
          <p:cNvPr id="4" name="矩形 3"/>
          <p:cNvSpPr/>
          <p:nvPr/>
        </p:nvSpPr>
        <p:spPr>
          <a:xfrm>
            <a:off x="1421219" y="4280575"/>
            <a:ext cx="9932581" cy="2246769"/>
          </a:xfrm>
          <a:prstGeom prst="rect">
            <a:avLst/>
          </a:prstGeom>
        </p:spPr>
        <p:txBody>
          <a:bodyPr wrap="square">
            <a:spAutoFit/>
          </a:bodyPr>
          <a:lstStyle/>
          <a:p>
            <a:r>
              <a:rPr lang="zh-TW" altLang="en-US" sz="1400" dirty="0" smtClean="0">
                <a:latin typeface="微軟正黑體" panose="020B0604030504040204" pitchFamily="34" charset="-120"/>
                <a:ea typeface="微軟正黑體" panose="020B0604030504040204" pitchFamily="34" charset="-120"/>
              </a:rPr>
              <a:t>詳細提示用法</a:t>
            </a:r>
            <a:r>
              <a:rPr lang="en-US" altLang="zh-TW" sz="1400" dirty="0" smtClean="0">
                <a:latin typeface="微軟正黑體" panose="020B0604030504040204" pitchFamily="34" charset="-120"/>
                <a:ea typeface="微軟正黑體" panose="020B0604030504040204" pitchFamily="34" charset="-120"/>
              </a:rPr>
              <a:t>1 :</a:t>
            </a:r>
          </a:p>
          <a:p>
            <a:r>
              <a:rPr lang="zh-TW" altLang="en-US" sz="1400" dirty="0" smtClean="0">
                <a:latin typeface="微軟正黑體" panose="020B0604030504040204" pitchFamily="34" charset="-120"/>
                <a:ea typeface="微軟正黑體" panose="020B0604030504040204" pitchFamily="34" charset="-120"/>
              </a:rPr>
              <a:t>作為</a:t>
            </a:r>
            <a:r>
              <a:rPr lang="zh-TW" altLang="en-US" sz="1400" b="1" dirty="0">
                <a:latin typeface="微軟正黑體" panose="020B0604030504040204" pitchFamily="34" charset="-120"/>
                <a:ea typeface="微軟正黑體" panose="020B0604030504040204" pitchFamily="34" charset="-120"/>
              </a:rPr>
              <a:t>中文學術論文寫作改進助手</a:t>
            </a:r>
            <a:r>
              <a:rPr lang="zh-TW" altLang="en-US" sz="1400" dirty="0">
                <a:latin typeface="微軟正黑體" panose="020B0604030504040204" pitchFamily="34" charset="-120"/>
                <a:ea typeface="微軟正黑體" panose="020B0604030504040204" pitchFamily="34" charset="-120"/>
              </a:rPr>
              <a:t>，您的任務是改進提供的文本的</a:t>
            </a:r>
            <a:r>
              <a:rPr lang="zh-TW" altLang="en-US" sz="1400" b="1" dirty="0">
                <a:latin typeface="微軟正黑體" panose="020B0604030504040204" pitchFamily="34" charset="-120"/>
                <a:ea typeface="微軟正黑體" panose="020B0604030504040204" pitchFamily="34" charset="-120"/>
              </a:rPr>
              <a:t>拼寫</a:t>
            </a:r>
            <a:r>
              <a:rPr lang="zh-TW" altLang="en-US" sz="1400"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語法</a:t>
            </a:r>
            <a:r>
              <a:rPr lang="zh-TW" altLang="en-US" sz="1400"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清晰度</a:t>
            </a:r>
            <a:r>
              <a:rPr lang="zh-TW" altLang="en-US" sz="1400"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簡潔性</a:t>
            </a:r>
            <a:r>
              <a:rPr lang="zh-TW" altLang="en-US" sz="1400" dirty="0">
                <a:latin typeface="微軟正黑體" panose="020B0604030504040204" pitchFamily="34" charset="-120"/>
                <a:ea typeface="微軟正黑體" panose="020B0604030504040204" pitchFamily="34" charset="-120"/>
              </a:rPr>
              <a:t>和</a:t>
            </a:r>
            <a:r>
              <a:rPr lang="zh-TW" altLang="en-US" sz="1400" b="1" dirty="0">
                <a:latin typeface="微軟正黑體" panose="020B0604030504040204" pitchFamily="34" charset="-120"/>
                <a:ea typeface="微軟正黑體" panose="020B0604030504040204" pitchFamily="34" charset="-120"/>
              </a:rPr>
              <a:t>整體可讀性</a:t>
            </a:r>
            <a:r>
              <a:rPr lang="zh-TW" altLang="en-US" sz="1400" dirty="0">
                <a:latin typeface="微軟正黑體" panose="020B0604030504040204" pitchFamily="34" charset="-120"/>
                <a:ea typeface="微軟正黑體" panose="020B0604030504040204" pitchFamily="34" charset="-120"/>
              </a:rPr>
              <a:t>，同時</a:t>
            </a:r>
            <a:r>
              <a:rPr lang="zh-TW" altLang="en-US" sz="1400" b="1" dirty="0">
                <a:latin typeface="微軟正黑體" panose="020B0604030504040204" pitchFamily="34" charset="-120"/>
                <a:ea typeface="微軟正黑體" panose="020B0604030504040204" pitchFamily="34" charset="-120"/>
              </a:rPr>
              <a:t>分解長句子</a:t>
            </a:r>
            <a:r>
              <a:rPr lang="zh-TW" altLang="en-US" sz="1400"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減少重複</a:t>
            </a:r>
            <a:r>
              <a:rPr lang="zh-TW" altLang="en-US" sz="1400" dirty="0">
                <a:latin typeface="微軟正黑體" panose="020B0604030504040204" pitchFamily="34" charset="-120"/>
                <a:ea typeface="微軟正黑體" panose="020B0604030504040204" pitchFamily="34" charset="-120"/>
              </a:rPr>
              <a:t>，並提供</a:t>
            </a:r>
            <a:r>
              <a:rPr lang="zh-TW" altLang="en-US" sz="1400" b="1" dirty="0">
                <a:latin typeface="微軟正黑體" panose="020B0604030504040204" pitchFamily="34" charset="-120"/>
                <a:ea typeface="微軟正黑體" panose="020B0604030504040204" pitchFamily="34" charset="-120"/>
              </a:rPr>
              <a:t>改進建議</a:t>
            </a:r>
            <a:r>
              <a:rPr lang="zh-TW" altLang="en-US" sz="1400" dirty="0">
                <a:latin typeface="微軟正黑體" panose="020B0604030504040204" pitchFamily="34" charset="-120"/>
                <a:ea typeface="微軟正黑體" panose="020B0604030504040204" pitchFamily="34" charset="-120"/>
              </a:rPr>
              <a:t>。請將您的輸出提供為</a:t>
            </a:r>
            <a:r>
              <a:rPr lang="zh-TW" altLang="en-US" sz="1400" b="1" dirty="0">
                <a:latin typeface="微軟正黑體" panose="020B0604030504040204" pitchFamily="34" charset="-120"/>
                <a:ea typeface="微軟正黑體" panose="020B0604030504040204" pitchFamily="34" charset="-120"/>
              </a:rPr>
              <a:t>Markdown表格</a:t>
            </a:r>
            <a:r>
              <a:rPr lang="zh-TW" altLang="en-US" sz="1400" dirty="0">
                <a:latin typeface="微軟正黑體" panose="020B0604030504040204" pitchFamily="34" charset="-120"/>
                <a:ea typeface="微軟正黑體" panose="020B0604030504040204" pitchFamily="34" charset="-120"/>
              </a:rPr>
              <a:t>，每個句子</a:t>
            </a:r>
            <a:r>
              <a:rPr lang="zh-TW" altLang="en-US" sz="1400" b="1" dirty="0">
                <a:latin typeface="微軟正黑體" panose="020B0604030504040204" pitchFamily="34" charset="-120"/>
                <a:ea typeface="微軟正黑體" panose="020B0604030504040204" pitchFamily="34" charset="-120"/>
              </a:rPr>
              <a:t>單獨一行</a:t>
            </a:r>
            <a:r>
              <a:rPr lang="zh-TW" altLang="en-US" sz="1400" dirty="0">
                <a:latin typeface="微軟正黑體" panose="020B0604030504040204" pitchFamily="34" charset="-120"/>
                <a:ea typeface="微軟正黑體" panose="020B0604030504040204" pitchFamily="34" charset="-120"/>
              </a:rPr>
              <a:t>。第一列是原始句子，第二列是編輯後的句子，第三列用中文提供改進的解釋。請編輯以下文本</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endParaRPr lang="en-US" altLang="zh-TW" sz="1400" dirty="0" smtClean="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詳細提示</a:t>
            </a:r>
            <a:r>
              <a:rPr lang="zh-TW" altLang="en-US" sz="1400" dirty="0" smtClean="0">
                <a:latin typeface="微軟正黑體" panose="020B0604030504040204" pitchFamily="34" charset="-120"/>
                <a:ea typeface="微軟正黑體" panose="020B0604030504040204" pitchFamily="34" charset="-120"/>
              </a:rPr>
              <a:t>用法</a:t>
            </a:r>
            <a:r>
              <a:rPr lang="en-US" altLang="zh-TW" sz="1400" dirty="0" smtClean="0">
                <a:latin typeface="微軟正黑體" panose="020B0604030504040204" pitchFamily="34" charset="-120"/>
                <a:ea typeface="微軟正黑體" panose="020B0604030504040204" pitchFamily="34" charset="-120"/>
              </a:rPr>
              <a:t>2 :</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您能幫助我確保以下文本中的標點符號是否正確嗎？請不要嘗試改進文本，如果沒有發現錯誤，請告訴我這段文字是好的。如果您發現標點符號有錯誤，請列出您發現的錯誤，並在兩欄的</a:t>
            </a:r>
            <a:r>
              <a:rPr lang="en-US" altLang="zh-TW" sz="1400" dirty="0">
                <a:latin typeface="微軟正黑體" panose="020B0604030504040204" pitchFamily="34" charset="-120"/>
                <a:ea typeface="微軟正黑體" panose="020B0604030504040204" pitchFamily="34" charset="-120"/>
              </a:rPr>
              <a:t>Markdown</a:t>
            </a:r>
            <a:r>
              <a:rPr lang="zh-TW" altLang="en-US" sz="1400" dirty="0">
                <a:latin typeface="微軟正黑體" panose="020B0604030504040204" pitchFamily="34" charset="-120"/>
                <a:ea typeface="微軟正黑體" panose="020B0604030504040204" pitchFamily="34" charset="-120"/>
              </a:rPr>
              <a:t>表格中列出，第一欄是原始文本，第二欄是更正後的文本，請僅列出錯誤並提供更正後的文本：</a:t>
            </a:r>
          </a:p>
          <a:p>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8219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Role </a:t>
            </a:r>
            <a:r>
              <a:rPr lang="zh-TW" altLang="en-US" dirty="0" smtClean="0"/>
              <a:t>角色扮演</a:t>
            </a:r>
            <a:r>
              <a:rPr lang="en-US" altLang="zh-TW" dirty="0" smtClean="0"/>
              <a:t>(</a:t>
            </a:r>
            <a:r>
              <a:rPr lang="zh-TW" altLang="en-US" dirty="0" smtClean="0"/>
              <a:t>範例</a:t>
            </a:r>
            <a:r>
              <a:rPr lang="en-US" altLang="zh-TW" dirty="0" smtClean="0"/>
              <a:t>)</a:t>
            </a:r>
            <a:endParaRPr lang="zh-TW" altLang="en-US" dirty="0" smtClean="0"/>
          </a:p>
        </p:txBody>
      </p:sp>
      <p:sp>
        <p:nvSpPr>
          <p:cNvPr id="3" name="文字版面配置區 2"/>
          <p:cNvSpPr>
            <a:spLocks noGrp="1"/>
          </p:cNvSpPr>
          <p:nvPr>
            <p:ph type="body" idx="1"/>
          </p:nvPr>
        </p:nvSpPr>
        <p:spPr/>
        <p:txBody>
          <a:bodyPr>
            <a:normAutofit/>
          </a:bodyPr>
          <a:lstStyle/>
          <a:p>
            <a:pPr lvl="0">
              <a:lnSpc>
                <a:spcPct val="150000"/>
              </a:lnSpc>
            </a:pPr>
            <a:r>
              <a:rPr lang="zh-TW" altLang="en-US" sz="1400" dirty="0" smtClean="0"/>
              <a:t>繪圖提示助理</a:t>
            </a:r>
            <a:r>
              <a:rPr lang="en-US" altLang="zh-TW" sz="1400" dirty="0" smtClean="0"/>
              <a:t>:</a:t>
            </a:r>
            <a:r>
              <a:rPr lang="zh-TW" altLang="en-US" sz="1400" dirty="0"/>
              <a:t> </a:t>
            </a:r>
            <a:r>
              <a:rPr lang="zh-TW" altLang="en-US" sz="1400" dirty="0" smtClean="0"/>
              <a:t>通過為提供圖像描述填充詳細且有創意的方式，激發中途生成獨特有趣的圖像</a:t>
            </a:r>
            <a:endParaRPr lang="en-US" altLang="zh-TW" sz="1400" dirty="0" smtClean="0"/>
          </a:p>
          <a:p>
            <a:pPr marL="457200" lvl="1" indent="0">
              <a:lnSpc>
                <a:spcPct val="150000"/>
              </a:lnSpc>
              <a:buNone/>
            </a:pPr>
            <a:r>
              <a:rPr lang="zh-TW" altLang="en-US" sz="1200" dirty="0" smtClean="0"/>
              <a:t>提示詞</a:t>
            </a:r>
            <a:r>
              <a:rPr lang="en-US" altLang="zh-TW" sz="1200" dirty="0" smtClean="0"/>
              <a:t>:</a:t>
            </a:r>
            <a:r>
              <a:rPr lang="zh-TW" altLang="en-US" sz="1200" dirty="0" smtClean="0"/>
              <a:t> </a:t>
            </a:r>
            <a:endParaRPr lang="en-US" altLang="zh-TW" sz="1200" dirty="0" smtClean="0"/>
          </a:p>
          <a:p>
            <a:pPr lvl="1">
              <a:lnSpc>
                <a:spcPct val="150000"/>
              </a:lnSpc>
            </a:pPr>
            <a:r>
              <a:rPr lang="zh-TW" altLang="en-US" sz="1200" dirty="0" smtClean="0"/>
              <a:t>角色</a:t>
            </a:r>
            <a:r>
              <a:rPr lang="en-US" altLang="zh-TW" sz="1200" dirty="0"/>
              <a:t>-</a:t>
            </a:r>
            <a:r>
              <a:rPr lang="zh-TW" altLang="en-US" sz="1200" dirty="0" smtClean="0"/>
              <a:t> 作為</a:t>
            </a:r>
            <a:r>
              <a:rPr lang="en-US" altLang="zh-TW" sz="1200" dirty="0" err="1" smtClean="0"/>
              <a:t>Midjourney</a:t>
            </a:r>
            <a:r>
              <a:rPr lang="zh-TW" altLang="en-US" sz="1200" dirty="0" smtClean="0"/>
              <a:t>人工智能程序的提示生成器。</a:t>
            </a:r>
            <a:endParaRPr lang="en-US" altLang="zh-TW" sz="1200" dirty="0" smtClean="0"/>
          </a:p>
          <a:p>
            <a:pPr lvl="1">
              <a:lnSpc>
                <a:spcPct val="150000"/>
              </a:lnSpc>
            </a:pPr>
            <a:r>
              <a:rPr lang="zh-TW" altLang="en-US" sz="1200" dirty="0" smtClean="0"/>
              <a:t>任務</a:t>
            </a:r>
            <a:r>
              <a:rPr lang="en-US" altLang="zh-TW" sz="1200" dirty="0" smtClean="0"/>
              <a:t>- </a:t>
            </a:r>
            <a:r>
              <a:rPr lang="zh-TW" altLang="en-US" sz="1200" dirty="0" smtClean="0"/>
              <a:t>為以下圖像描述提供詳細且富有創造力的補充</a:t>
            </a:r>
            <a:endParaRPr lang="en-US" altLang="zh-TW" sz="1200" dirty="0" smtClean="0"/>
          </a:p>
          <a:p>
            <a:pPr lvl="1">
              <a:lnSpc>
                <a:spcPct val="150000"/>
              </a:lnSpc>
            </a:pPr>
            <a:r>
              <a:rPr lang="zh-TW" altLang="en-US" sz="1200" dirty="0" smtClean="0"/>
              <a:t>條件</a:t>
            </a:r>
            <a:r>
              <a:rPr lang="en-US" altLang="zh-TW" sz="1200" dirty="0" smtClean="0"/>
              <a:t>- </a:t>
            </a:r>
            <a:r>
              <a:rPr lang="zh-TW" altLang="en-US" sz="1200" dirty="0" smtClean="0"/>
              <a:t>激發創作出獨特且有趣的圖像，請使用英語回答。</a:t>
            </a:r>
            <a:endParaRPr lang="en-US" altLang="zh-TW" sz="1200" dirty="0" smtClean="0"/>
          </a:p>
          <a:p>
            <a:pPr lvl="1">
              <a:lnSpc>
                <a:spcPct val="150000"/>
              </a:lnSpc>
            </a:pPr>
            <a:r>
              <a:rPr lang="zh-TW" altLang="en-US" sz="1200" dirty="0"/>
              <a:t>圖像</a:t>
            </a:r>
            <a:r>
              <a:rPr lang="zh-TW" altLang="en-US" sz="1200" dirty="0" smtClean="0"/>
              <a:t>描述需求 </a:t>
            </a:r>
            <a:r>
              <a:rPr lang="en-US" altLang="zh-TW" sz="1200" dirty="0" smtClean="0"/>
              <a:t>- [</a:t>
            </a:r>
            <a:r>
              <a:rPr lang="zh-TW" altLang="en-US" sz="1200" dirty="0"/>
              <a:t>需求</a:t>
            </a:r>
            <a:r>
              <a:rPr lang="zh-TW" altLang="en-US" sz="1200" dirty="0" smtClean="0"/>
              <a:t>內容</a:t>
            </a:r>
            <a:r>
              <a:rPr lang="en-US" altLang="zh-TW" sz="1200" dirty="0" smtClean="0"/>
              <a:t>]</a:t>
            </a:r>
          </a:p>
        </p:txBody>
      </p:sp>
    </p:spTree>
    <p:extLst>
      <p:ext uri="{BB962C8B-B14F-4D97-AF65-F5344CB8AC3E}">
        <p14:creationId xmlns:p14="http://schemas.microsoft.com/office/powerpoint/2010/main" val="2850215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2024-AI 3</Template>
  <TotalTime>922</TotalTime>
  <Words>5178</Words>
  <Application>Microsoft Office PowerPoint</Application>
  <PresentationFormat>寬螢幕</PresentationFormat>
  <Paragraphs>457</Paragraphs>
  <Slides>38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微軟正黑體</vt:lpstr>
      <vt:lpstr>新細明體</vt:lpstr>
      <vt:lpstr>Arial</vt:lpstr>
      <vt:lpstr>Calibri</vt:lpstr>
      <vt:lpstr>Calibri Light</vt:lpstr>
      <vt:lpstr>Symbol</vt:lpstr>
      <vt:lpstr>Office 佈景主題</vt:lpstr>
      <vt:lpstr>結構化提示詞的核心概念與應用</vt:lpstr>
      <vt:lpstr>結構化提示詞的核心概念與應用(範例)</vt:lpstr>
      <vt:lpstr>文章撰寫方案提示技巧(含範例)</vt:lpstr>
      <vt:lpstr>文章撰寫方案提示技巧(含範例)</vt:lpstr>
      <vt:lpstr>Role 角色扮演</vt:lpstr>
      <vt:lpstr>Role 角色扮演 - 非人類也可以</vt:lpstr>
      <vt:lpstr>Role 角色扮演</vt:lpstr>
      <vt:lpstr>Role 角色扮演(範例)</vt:lpstr>
      <vt:lpstr>Role 角色扮演(範例)</vt:lpstr>
      <vt:lpstr>Role 角色扮演(範例)</vt:lpstr>
      <vt:lpstr>Role 角色扮演(範例)</vt:lpstr>
      <vt:lpstr>Role 角色扮演(範例)</vt:lpstr>
      <vt:lpstr>Role 角色扮演(範例)</vt:lpstr>
      <vt:lpstr>新指令架構說明</vt:lpstr>
      <vt:lpstr>新指令架構說明</vt:lpstr>
      <vt:lpstr>常用格式控制</vt:lpstr>
      <vt:lpstr>常用格式控制</vt:lpstr>
      <vt:lpstr>Prompt with variables</vt:lpstr>
      <vt:lpstr>Prompt with variables</vt:lpstr>
      <vt:lpstr>Prompt temperature</vt:lpstr>
      <vt:lpstr>技巧指令集架構</vt:lpstr>
      <vt:lpstr>技巧指令集架構</vt:lpstr>
      <vt:lpstr>技巧指令集架構</vt:lpstr>
      <vt:lpstr>技巧指令集架構</vt:lpstr>
      <vt:lpstr>Prompt Library</vt:lpstr>
      <vt:lpstr>CO-STAR 框架的詳細描述：</vt:lpstr>
      <vt:lpstr>GRAI 復盤框架的詳細描述：</vt:lpstr>
      <vt:lpstr>Broke框架結構</vt:lpstr>
      <vt:lpstr>RTRW框架結構</vt:lpstr>
      <vt:lpstr>程式碼案例</vt:lpstr>
      <vt:lpstr>文檔解析案例(PDF)</vt:lpstr>
      <vt:lpstr>文檔解析案例(PDF)</vt:lpstr>
      <vt:lpstr>Excel 解析案例</vt:lpstr>
      <vt:lpstr>Excel 解析案例</vt:lpstr>
      <vt:lpstr>Excel 解析案例</vt:lpstr>
      <vt:lpstr>Excel 解析案例</vt:lpstr>
      <vt:lpstr>Excel 解析案例</vt:lpstr>
      <vt:lpstr>簡報製作案例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結構化提示詞的核心概念與應用</dc:title>
  <dc:creator>李國輝</dc:creator>
  <cp:lastModifiedBy>李國輝</cp:lastModifiedBy>
  <cp:revision>73</cp:revision>
  <dcterms:created xsi:type="dcterms:W3CDTF">2024-05-27T05:42:48Z</dcterms:created>
  <dcterms:modified xsi:type="dcterms:W3CDTF">2024-05-30T05:09:33Z</dcterms:modified>
</cp:coreProperties>
</file>