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2"/>
  </p:notesMasterIdLst>
  <p:handoutMasterIdLst>
    <p:handoutMasterId r:id="rId13"/>
  </p:handoutMasterIdLst>
  <p:sldIdLst>
    <p:sldId id="397" r:id="rId2"/>
    <p:sldId id="407" r:id="rId3"/>
    <p:sldId id="398" r:id="rId4"/>
    <p:sldId id="399" r:id="rId5"/>
    <p:sldId id="404" r:id="rId6"/>
    <p:sldId id="408" r:id="rId7"/>
    <p:sldId id="400" r:id="rId8"/>
    <p:sldId id="402" r:id="rId9"/>
    <p:sldId id="406" r:id="rId10"/>
    <p:sldId id="323" r:id="rId11"/>
  </p:sldIdLst>
  <p:sldSz cx="9906000" cy="6858000" type="A4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00"/>
    <a:srgbClr val="0000FF"/>
    <a:srgbClr val="FFFFFF"/>
    <a:srgbClr val="8439BD"/>
    <a:srgbClr val="FFE38B"/>
    <a:srgbClr val="00CCFF"/>
    <a:srgbClr val="CC00FF"/>
    <a:srgbClr val="00CC00"/>
    <a:srgbClr val="FFE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9" autoAdjust="0"/>
    <p:restoredTop sz="79187" autoAdjust="0"/>
  </p:normalViewPr>
  <p:slideViewPr>
    <p:cSldViewPr snapToGrid="0" snapToObjects="1">
      <p:cViewPr varScale="1">
        <p:scale>
          <a:sx n="69" d="100"/>
          <a:sy n="69" d="100"/>
        </p:scale>
        <p:origin x="1402" y="67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08"/>
    </p:cViewPr>
  </p:sorterViewPr>
  <p:notesViewPr>
    <p:cSldViewPr snapToGrid="0" snapToObjects="1">
      <p:cViewPr varScale="1">
        <p:scale>
          <a:sx n="87" d="100"/>
          <a:sy n="87" d="100"/>
        </p:scale>
        <p:origin x="-3810" y="-72"/>
      </p:cViewPr>
      <p:guideLst>
        <p:guide orient="horz" pos="2880"/>
        <p:guide pos="2160"/>
      </p:guideLst>
    </p:cSldViewPr>
  </p:notesViewPr>
  <p:gridSpacing cx="1440180" cy="14401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9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9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05D4B8B3-9ACE-4A8F-A671-F4F52AE74EC2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40327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F5AA0B11-BFFC-4A21-88FA-B76B294BC8A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0358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1.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GPU 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將大多數的電晶體用於資料處理，而 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CPU 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也必須為大型快取、控制單元等保留區域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Arial" charset="0"/>
              <a:ea typeface="新細明體" pitchFamily="18" charset="-12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2.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 圖 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3 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所示為運算執行緒的差異。</a:t>
            </a:r>
            <a:endParaRPr lang="zh-TW" altLang="en-US" dirty="0" smtClean="0"/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CPU 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處理器的運作原理是將每個執行緒中的延遲最小化。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Arial" charset="0"/>
              <a:ea typeface="新細明體" pitchFamily="18" charset="-120"/>
              <a:cs typeface="+mn-cs"/>
            </a:endParaRP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在 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CPU 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上，每個執行緒都會將資料存取時間最小化（白色長條）。在單一時間片段中，執行緒會盡可能完成工作（綠色長條）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Arial" charset="0"/>
              <a:ea typeface="新細明體" pitchFamily="18" charset="-120"/>
              <a:cs typeface="+mn-cs"/>
            </a:endParaRPr>
          </a:p>
          <a:p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Arial" charset="0"/>
              <a:ea typeface="新細明體" pitchFamily="18" charset="-120"/>
              <a:cs typeface="+mn-cs"/>
            </a:endParaRPr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GPU 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架構透過運算隱藏指令和記憶體延遲。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Arial" charset="0"/>
              <a:ea typeface="新細明體" pitchFamily="18" charset="-120"/>
              <a:cs typeface="+mn-cs"/>
            </a:endParaRPr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GPU 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可像每個時脈週期一樣頻繁的從停滯的執行緒切換到其他執行緒。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A0B11-BFFC-4A21-88FA-B76B294BC8A4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06395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開發人員仍舊使用熟悉的 </a:t>
            </a:r>
            <a:r>
              <a:rPr lang="en-US" altLang="zh-TW" sz="1200" dirty="0" smtClean="0"/>
              <a:t>C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C++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Fortran</a:t>
            </a:r>
            <a:r>
              <a:rPr lang="zh-TW" altLang="en-US" sz="1200" dirty="0" smtClean="0"/>
              <a:t>，或其他正不斷擴充的清單上有的支援語法，並以少數幾個基本關鍵字的形式結合這些語言的擴充方法。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開發人員大量平行處理，並指示編譯器到應用程序對應到 </a:t>
            </a:r>
            <a:r>
              <a:rPr lang="en-US" altLang="zh-TW" sz="1200" dirty="0" smtClean="0"/>
              <a:t>GPU </a:t>
            </a:r>
            <a:r>
              <a:rPr lang="zh-TW" altLang="en-US" sz="1200" dirty="0" smtClean="0"/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A0B11-BFFC-4A21-88FA-B76B294BC8A4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6514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Cuda</a:t>
            </a:r>
            <a:r>
              <a:rPr lang="zh-TW" altLang="en-US" dirty="0" smtClean="0"/>
              <a:t>三部分組成 </a:t>
            </a:r>
            <a:r>
              <a:rPr lang="en-US" altLang="zh-TW" dirty="0" smtClean="0"/>
              <a:t>library runtime</a:t>
            </a:r>
            <a:r>
              <a:rPr lang="en-US" altLang="zh-TW" baseline="0" dirty="0" smtClean="0"/>
              <a:t> driver </a:t>
            </a:r>
          </a:p>
          <a:p>
            <a:r>
              <a:rPr lang="zh-TW" altLang="en-US" baseline="0" dirty="0" smtClean="0"/>
              <a:t>這三部分可以控制並運用</a:t>
            </a:r>
            <a:r>
              <a:rPr lang="en-US" altLang="zh-TW" baseline="0" dirty="0" err="1" smtClean="0"/>
              <a:t>gpu</a:t>
            </a:r>
            <a:r>
              <a:rPr lang="zh-TW" altLang="en-US" baseline="0" dirty="0" smtClean="0"/>
              <a:t>的運算能力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Cudatoolkit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是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NVIDIA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提供的一个开发工具集，包含了一系列用于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GPU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编程的工具和库。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新細明體" pitchFamily="18" charset="-120"/>
              <a:cs typeface="+mn-cs"/>
            </a:endParaRP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其中包括了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Cuda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和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Cudnn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，还包括其他一些用于并行计算和高性能计算的库。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新細明體" pitchFamily="18" charset="-120"/>
              <a:cs typeface="+mn-cs"/>
            </a:endParaRPr>
          </a:p>
          <a:p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Cudatoolkit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的目的是为开发人员提供方便操作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GPU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的工具和库，避免他们需要重复编写底层功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A0B11-BFFC-4A21-88FA-B76B294BC8A4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34917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zh-TW" sz="1000" kern="1200" dirty="0" smtClean="0">
                <a:solidFill>
                  <a:schemeClr val="tx1"/>
                </a:solidFill>
                <a:latin typeface="+mn-ea"/>
                <a:ea typeface="新細明體" pitchFamily="18" charset="-120"/>
                <a:cs typeface="+mn-cs"/>
              </a:rPr>
              <a:t>1.</a:t>
            </a:r>
            <a:r>
              <a:rPr kumimoji="1" lang="zh-TW" altLang="en-US" sz="1000" kern="1200" dirty="0" smtClean="0">
                <a:solidFill>
                  <a:schemeClr val="tx1"/>
                </a:solidFill>
                <a:latin typeface="+mn-ea"/>
                <a:ea typeface="新細明體" pitchFamily="18" charset="-120"/>
                <a:cs typeface="+mn-cs"/>
              </a:rPr>
              <a:t>將主記憶體的資料傳入</a:t>
            </a:r>
            <a:r>
              <a:rPr kumimoji="1" lang="en-US" altLang="zh-TW" sz="1000" kern="1200" dirty="0" smtClean="0">
                <a:solidFill>
                  <a:schemeClr val="tx1"/>
                </a:solidFill>
                <a:latin typeface="+mn-ea"/>
                <a:ea typeface="新細明體" pitchFamily="18" charset="-120"/>
                <a:cs typeface="+mn-cs"/>
              </a:rPr>
              <a:t>GPU</a:t>
            </a:r>
            <a:r>
              <a:rPr kumimoji="1" lang="zh-TW" altLang="en-US" sz="1000" kern="1200" dirty="0" smtClean="0">
                <a:solidFill>
                  <a:schemeClr val="tx1"/>
                </a:solidFill>
                <a:latin typeface="+mn-ea"/>
                <a:ea typeface="新細明體" pitchFamily="18" charset="-120"/>
                <a:cs typeface="+mn-cs"/>
              </a:rPr>
              <a:t>記憶體 </a:t>
            </a:r>
            <a:endParaRPr kumimoji="1" lang="en-US" altLang="zh-TW" sz="1000" kern="1200" dirty="0" smtClean="0">
              <a:solidFill>
                <a:schemeClr val="tx1"/>
              </a:solidFill>
              <a:latin typeface="+mn-ea"/>
              <a:ea typeface="新細明體" pitchFamily="18" charset="-120"/>
              <a:cs typeface="+mn-cs"/>
            </a:endParaRPr>
          </a:p>
          <a:p>
            <a:pPr algn="l"/>
            <a:r>
              <a:rPr kumimoji="1" lang="en-US" altLang="zh-TW" sz="1000" kern="1200" dirty="0" smtClean="0">
                <a:solidFill>
                  <a:schemeClr val="tx1"/>
                </a:solidFill>
                <a:latin typeface="+mn-ea"/>
                <a:ea typeface="新細明體" pitchFamily="18" charset="-120"/>
                <a:cs typeface="+mn-cs"/>
              </a:rPr>
              <a:t>2.CPU</a:t>
            </a:r>
            <a:r>
              <a:rPr kumimoji="1" lang="zh-TW" altLang="en-US" sz="1000" kern="1200" dirty="0" smtClean="0">
                <a:solidFill>
                  <a:schemeClr val="tx1"/>
                </a:solidFill>
                <a:latin typeface="+mn-ea"/>
                <a:ea typeface="新細明體" pitchFamily="18" charset="-120"/>
                <a:cs typeface="+mn-cs"/>
              </a:rPr>
              <a:t>指令驅動</a:t>
            </a:r>
            <a:r>
              <a:rPr kumimoji="1" lang="en-US" altLang="zh-TW" sz="1000" kern="1200" dirty="0" smtClean="0">
                <a:solidFill>
                  <a:schemeClr val="tx1"/>
                </a:solidFill>
                <a:latin typeface="+mn-ea"/>
                <a:ea typeface="新細明體" pitchFamily="18" charset="-120"/>
                <a:cs typeface="+mn-cs"/>
              </a:rPr>
              <a:t>GPU </a:t>
            </a:r>
          </a:p>
          <a:p>
            <a:pPr algn="l"/>
            <a:r>
              <a:rPr kumimoji="1" lang="en-US" altLang="zh-TW" sz="1000" kern="1200" dirty="0" smtClean="0">
                <a:solidFill>
                  <a:schemeClr val="tx1"/>
                </a:solidFill>
                <a:latin typeface="+mn-ea"/>
                <a:ea typeface="新細明體" pitchFamily="18" charset="-120"/>
                <a:cs typeface="+mn-cs"/>
              </a:rPr>
              <a:t>3.GPU</a:t>
            </a:r>
            <a:r>
              <a:rPr kumimoji="1" lang="zh-TW" altLang="en-US" sz="1000" kern="1200" dirty="0" smtClean="0">
                <a:solidFill>
                  <a:schemeClr val="tx1"/>
                </a:solidFill>
                <a:latin typeface="+mn-ea"/>
                <a:ea typeface="新細明體" pitchFamily="18" charset="-120"/>
                <a:cs typeface="+mn-cs"/>
              </a:rPr>
              <a:t>平行運算 </a:t>
            </a:r>
            <a:endParaRPr kumimoji="1" lang="en-US" altLang="zh-TW" sz="1000" kern="1200" dirty="0" smtClean="0">
              <a:solidFill>
                <a:schemeClr val="tx1"/>
              </a:solidFill>
              <a:latin typeface="+mn-ea"/>
              <a:ea typeface="新細明體" pitchFamily="18" charset="-120"/>
              <a:cs typeface="+mn-cs"/>
            </a:endParaRPr>
          </a:p>
          <a:p>
            <a:pPr algn="l"/>
            <a:r>
              <a:rPr kumimoji="1" lang="en-US" altLang="zh-TW" sz="1000" kern="1200" dirty="0" smtClean="0">
                <a:solidFill>
                  <a:schemeClr val="tx1"/>
                </a:solidFill>
                <a:latin typeface="+mn-ea"/>
                <a:ea typeface="新細明體" pitchFamily="18" charset="-120"/>
                <a:cs typeface="+mn-cs"/>
              </a:rPr>
              <a:t>4.</a:t>
            </a:r>
            <a:r>
              <a:rPr kumimoji="1" lang="zh-TW" altLang="en-US" sz="1000" kern="1200" dirty="0" smtClean="0">
                <a:solidFill>
                  <a:schemeClr val="tx1"/>
                </a:solidFill>
                <a:latin typeface="+mn-ea"/>
                <a:ea typeface="新細明體" pitchFamily="18" charset="-120"/>
                <a:cs typeface="+mn-cs"/>
              </a:rPr>
              <a:t>將運算結果自</a:t>
            </a:r>
            <a:r>
              <a:rPr kumimoji="1" lang="en-US" altLang="zh-TW" sz="1000" kern="1200" dirty="0" smtClean="0">
                <a:solidFill>
                  <a:schemeClr val="tx1"/>
                </a:solidFill>
                <a:latin typeface="+mn-ea"/>
                <a:ea typeface="新細明體" pitchFamily="18" charset="-120"/>
                <a:cs typeface="+mn-cs"/>
              </a:rPr>
              <a:t>GPU</a:t>
            </a:r>
            <a:r>
              <a:rPr kumimoji="1" lang="zh-TW" altLang="en-US" sz="1000" kern="1200" dirty="0" smtClean="0">
                <a:solidFill>
                  <a:schemeClr val="tx1"/>
                </a:solidFill>
                <a:latin typeface="+mn-ea"/>
                <a:ea typeface="新細明體" pitchFamily="18" charset="-120"/>
                <a:cs typeface="+mn-cs"/>
              </a:rPr>
              <a:t>記憶體傳回主記憶體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A0B11-BFFC-4A21-88FA-B76B294BC8A4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53314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順時針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Arial" charset="0"/>
              <a:ea typeface="新細明體" pitchFamily="18" charset="-12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1.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 程式設計語言和 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API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=&gt;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CUDA 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現在允許使用多種高階程式設計語言對 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GPU 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進行程式，包括 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C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、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C++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、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Fortran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、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Python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2.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 剖析和除錯工具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3.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GPU 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無所不在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4.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GPU 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加速應用程式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5.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 資料中心工具和（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Cluster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）叢集管理 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=&gt;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使用多部小型電腦，透過區域網路或廣域網路「合體」成為較大型的分散式運算架構電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Arial" charset="0"/>
              <a:ea typeface="新細明體" pitchFamily="18" charset="-12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Arial" charset="0"/>
              <a:ea typeface="新細明體" pitchFamily="18" charset="-12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最重要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Arial" charset="0"/>
              <a:ea typeface="新細明體" pitchFamily="18" charset="-12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6.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 函式庫 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=&gt;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CUDA-X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的層，它是函式庫、工具與技術的集合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Arial" charset="0"/>
              <a:ea typeface="新細明體" pitchFamily="18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A0B11-BFFC-4A21-88FA-B76B294BC8A4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20592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A0B11-BFFC-4A21-88FA-B76B294BC8A4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4383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1" dirty="0" smtClean="0"/>
              <a:t>容易使用</a:t>
            </a:r>
            <a:r>
              <a:rPr lang="en-US" altLang="zh-TW" sz="2400" dirty="0" err="1" smtClean="0"/>
              <a:t>cuDNN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函式庫的對象乃瞄準深層神經網路架構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例如： </a:t>
            </a:r>
            <a:r>
              <a:rPr lang="en-US" altLang="zh-TW" sz="2400" dirty="0" smtClean="0"/>
              <a:t>CAFFE </a:t>
            </a:r>
            <a:r>
              <a:rPr lang="zh-TW" altLang="en-US" sz="2400" dirty="0" smtClean="0"/>
              <a:t>和 </a:t>
            </a:r>
            <a:r>
              <a:rPr lang="en-US" altLang="zh-TW" sz="2400" dirty="0" smtClean="0"/>
              <a:t>Torch) </a:t>
            </a:r>
            <a:r>
              <a:rPr lang="zh-TW" altLang="en-US" sz="2400" dirty="0" smtClean="0"/>
              <a:t>的開發者，可以直接使用，而且不需要會用 </a:t>
            </a:r>
            <a:r>
              <a:rPr lang="en-US" altLang="zh-TW" sz="2400" dirty="0" smtClean="0"/>
              <a:t>CUDA </a:t>
            </a:r>
            <a:r>
              <a:rPr lang="zh-TW" altLang="en-US" sz="2400" dirty="0" smtClean="0"/>
              <a:t>才能使用</a:t>
            </a:r>
            <a:r>
              <a:rPr lang="en-US" altLang="zh-TW" sz="2400" dirty="0" err="1" smtClean="0"/>
              <a:t>cuDNN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可加速廣泛使用的深度學習框架，包括</a:t>
            </a:r>
            <a:r>
              <a:rPr lang="en-US" altLang="zh-TW" sz="2400" dirty="0" smtClean="0"/>
              <a:t>Caffe2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Chainer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Keras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MATLAB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MxNet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PaddlePaddle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PyTorch</a:t>
            </a:r>
            <a:r>
              <a:rPr lang="zh-TW" altLang="en-US" sz="2400" dirty="0" smtClean="0"/>
              <a:t>和</a:t>
            </a:r>
            <a:r>
              <a:rPr lang="en-US" altLang="zh-TW" sz="2400" dirty="0" err="1" smtClean="0"/>
              <a:t>TensorFlow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A0B11-BFFC-4A21-88FA-B76B294BC8A4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2431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jpeg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.w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jpeg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.w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jpe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jpe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w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jpe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jpe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jpeg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.w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jpeg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.w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jpeg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742950" y="2393950"/>
            <a:ext cx="84201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pic>
        <p:nvPicPr>
          <p:cNvPr id="5" name="Picture 8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0100" y="228601"/>
            <a:ext cx="877094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990600"/>
            <a:ext cx="84201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50602" y="2769973"/>
            <a:ext cx="75946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fld id="{49E41CF6-186A-4815-8665-07E73CA44D21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9" name="Rectangle 3"/>
          <p:cNvSpPr txBox="1">
            <a:spLocks noChangeArrowheads="1"/>
          </p:cNvSpPr>
          <p:nvPr userDrawn="1"/>
        </p:nvSpPr>
        <p:spPr bwMode="auto">
          <a:xfrm>
            <a:off x="7034600" y="5331942"/>
            <a:ext cx="2175304" cy="615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kumimoji="1" lang="zh-TW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62121" y="765175"/>
            <a:ext cx="8621315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660400" y="6172200"/>
            <a:ext cx="85852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543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 defTabSz="762000">
              <a:defRPr/>
            </a:pPr>
            <a:fld id="{0C4D2CD5-245A-4445-8310-678BAE85FFDB}" type="slidenum">
              <a:rPr lang="en-US" altLang="zh-TW" sz="1400">
                <a:latin typeface="Times New Roman" pitchFamily="18" charset="0"/>
              </a:rPr>
              <a:pPr algn="r" defTabSz="762000">
                <a:defRPr/>
              </a:pPr>
              <a:t>‹#›</a:t>
            </a:fld>
            <a:endParaRPr lang="en-US" altLang="zh-TW" sz="1400" dirty="0"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073150" y="6248401"/>
            <a:ext cx="180177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>
              <a:defRPr/>
            </a:pPr>
            <a:r>
              <a:rPr lang="en-US" altLang="zh-TW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   </a:t>
            </a:r>
            <a:r>
              <a:rPr lang="zh-TW" altLang="en-US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中 華 精 測</a:t>
            </a:r>
          </a:p>
        </p:txBody>
      </p:sp>
      <p:graphicFrame>
        <p:nvGraphicFramePr>
          <p:cNvPr id="8" name="Object 8"/>
          <p:cNvGraphicFramePr>
            <a:graphicFrameLocks/>
          </p:cNvGraphicFramePr>
          <p:nvPr/>
        </p:nvGraphicFramePr>
        <p:xfrm>
          <a:off x="1073150" y="6629400"/>
          <a:ext cx="2139421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4" name="多媒體項目" r:id="rId3" imgW="4858207" imgH="72238" progId="">
                  <p:embed/>
                </p:oleObj>
              </mc:Choice>
              <mc:Fallback>
                <p:oleObj name="多媒體項目" r:id="rId3" imgW="4858207" imgH="72238" progId="">
                  <p:embed/>
                  <p:pic>
                    <p:nvPicPr>
                      <p:cNvPr id="0" name="Picture 25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6629400"/>
                        <a:ext cx="2139421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9"/>
          <p:cNvGrpSpPr>
            <a:grpSpLocks/>
          </p:cNvGrpSpPr>
          <p:nvPr userDrawn="1"/>
        </p:nvGrpSpPr>
        <p:grpSpPr bwMode="auto">
          <a:xfrm>
            <a:off x="6686550" y="6248400"/>
            <a:ext cx="2139421" cy="457200"/>
            <a:chOff x="3792" y="3888"/>
            <a:chExt cx="1244" cy="288"/>
          </a:xfrm>
        </p:grpSpPr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840" y="3888"/>
              <a:ext cx="8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>
                <a:defRPr/>
              </a:pPr>
              <a:r>
                <a:rPr lang="en-US" altLang="zh-TW" b="1" dirty="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</a:rPr>
                <a:t>     C  H  P  T</a:t>
              </a:r>
            </a:p>
          </p:txBody>
        </p:sp>
        <p:graphicFrame>
          <p:nvGraphicFramePr>
            <p:cNvPr id="11" name="Object 11"/>
            <p:cNvGraphicFramePr>
              <a:graphicFrameLocks/>
            </p:cNvGraphicFramePr>
            <p:nvPr/>
          </p:nvGraphicFramePr>
          <p:xfrm>
            <a:off x="3792" y="4128"/>
            <a:ext cx="1244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05" name="多媒體項目" r:id="rId5" imgW="4858207" imgH="72238" progId="">
                    <p:embed/>
                  </p:oleObj>
                </mc:Choice>
                <mc:Fallback>
                  <p:oleObj name="多媒體項目" r:id="rId5" imgW="4858207" imgH="72238" progId="">
                    <p:embed/>
                    <p:pic>
                      <p:nvPicPr>
                        <p:cNvPr id="0" name="Picture 2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4128"/>
                          <a:ext cx="1244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" name="Picture 12" descr="LOGO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20100" y="228601"/>
            <a:ext cx="877094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62121" y="765175"/>
            <a:ext cx="8621315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660400" y="6172200"/>
            <a:ext cx="85852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543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 defTabSz="762000">
              <a:defRPr/>
            </a:pPr>
            <a:fld id="{E7D1B2EC-AA2E-4079-A4D3-16C7669EB677}" type="slidenum">
              <a:rPr lang="en-US" altLang="zh-TW" sz="1400">
                <a:latin typeface="Times New Roman" pitchFamily="18" charset="0"/>
              </a:rPr>
              <a:pPr algn="r" defTabSz="762000">
                <a:defRPr/>
              </a:pPr>
              <a:t>‹#›</a:t>
            </a:fld>
            <a:endParaRPr lang="en-US" altLang="zh-TW" sz="1400" dirty="0"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073150" y="6248401"/>
            <a:ext cx="180177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>
              <a:defRPr/>
            </a:pPr>
            <a:r>
              <a:rPr lang="en-US" altLang="zh-TW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   </a:t>
            </a:r>
            <a:r>
              <a:rPr lang="zh-TW" altLang="en-US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中 華 精 測</a:t>
            </a:r>
          </a:p>
        </p:txBody>
      </p:sp>
      <p:graphicFrame>
        <p:nvGraphicFramePr>
          <p:cNvPr id="8" name="Object 8"/>
          <p:cNvGraphicFramePr>
            <a:graphicFrameLocks/>
          </p:cNvGraphicFramePr>
          <p:nvPr/>
        </p:nvGraphicFramePr>
        <p:xfrm>
          <a:off x="1073150" y="6629400"/>
          <a:ext cx="2139421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8" name="多媒體項目" r:id="rId3" imgW="4858207" imgH="72238" progId="">
                  <p:embed/>
                </p:oleObj>
              </mc:Choice>
              <mc:Fallback>
                <p:oleObj name="多媒體項目" r:id="rId3" imgW="4858207" imgH="72238" progId="">
                  <p:embed/>
                  <p:pic>
                    <p:nvPicPr>
                      <p:cNvPr id="0" name="Picture 25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6629400"/>
                        <a:ext cx="2139421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9"/>
          <p:cNvGrpSpPr>
            <a:grpSpLocks/>
          </p:cNvGrpSpPr>
          <p:nvPr userDrawn="1"/>
        </p:nvGrpSpPr>
        <p:grpSpPr bwMode="auto">
          <a:xfrm>
            <a:off x="6686550" y="6248400"/>
            <a:ext cx="2139421" cy="457200"/>
            <a:chOff x="3792" y="3888"/>
            <a:chExt cx="1244" cy="288"/>
          </a:xfrm>
        </p:grpSpPr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840" y="3888"/>
              <a:ext cx="8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>
                <a:defRPr/>
              </a:pPr>
              <a:r>
                <a:rPr lang="en-US" altLang="zh-TW" b="1" dirty="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</a:rPr>
                <a:t>     C  H  P  T</a:t>
              </a:r>
            </a:p>
          </p:txBody>
        </p:sp>
        <p:graphicFrame>
          <p:nvGraphicFramePr>
            <p:cNvPr id="11" name="Object 11"/>
            <p:cNvGraphicFramePr>
              <a:graphicFrameLocks/>
            </p:cNvGraphicFramePr>
            <p:nvPr/>
          </p:nvGraphicFramePr>
          <p:xfrm>
            <a:off x="3792" y="4128"/>
            <a:ext cx="1244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29" name="多媒體項目" r:id="rId5" imgW="4858207" imgH="72238" progId="">
                    <p:embed/>
                  </p:oleObj>
                </mc:Choice>
                <mc:Fallback>
                  <p:oleObj name="多媒體項目" r:id="rId5" imgW="4858207" imgH="72238" progId="">
                    <p:embed/>
                    <p:pic>
                      <p:nvPicPr>
                        <p:cNvPr id="0" name="Picture 2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4128"/>
                          <a:ext cx="1244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" name="Picture 12" descr="LOGO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20100" y="228601"/>
            <a:ext cx="877094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21658" y="304800"/>
            <a:ext cx="2168657" cy="5715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3966" y="304800"/>
            <a:ext cx="6342592" cy="5715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62121" y="765175"/>
            <a:ext cx="8621315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660400" y="6172200"/>
            <a:ext cx="85852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543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 defTabSz="762000">
              <a:defRPr/>
            </a:pPr>
            <a:fld id="{9FFE7B10-D692-4A2F-AC0F-A16320315C5B}" type="slidenum">
              <a:rPr lang="en-US" altLang="zh-TW" sz="1400">
                <a:latin typeface="Times New Roman" pitchFamily="18" charset="0"/>
              </a:rPr>
              <a:pPr algn="r" defTabSz="762000">
                <a:defRPr/>
              </a:pPr>
              <a:t>‹#›</a:t>
            </a:fld>
            <a:endParaRPr lang="en-US" altLang="zh-TW" sz="1400" dirty="0"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073150" y="6248401"/>
            <a:ext cx="180177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>
              <a:defRPr/>
            </a:pPr>
            <a:r>
              <a:rPr lang="en-US" altLang="zh-TW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   </a:t>
            </a:r>
            <a:r>
              <a:rPr lang="zh-TW" altLang="en-US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中 華 精 測</a:t>
            </a:r>
          </a:p>
        </p:txBody>
      </p:sp>
      <p:graphicFrame>
        <p:nvGraphicFramePr>
          <p:cNvPr id="8" name="Object 8"/>
          <p:cNvGraphicFramePr>
            <a:graphicFrameLocks/>
          </p:cNvGraphicFramePr>
          <p:nvPr/>
        </p:nvGraphicFramePr>
        <p:xfrm>
          <a:off x="1073150" y="6629400"/>
          <a:ext cx="2139421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2" name="多媒體項目" r:id="rId3" imgW="4858207" imgH="72238" progId="">
                  <p:embed/>
                </p:oleObj>
              </mc:Choice>
              <mc:Fallback>
                <p:oleObj name="多媒體項目" r:id="rId3" imgW="4858207" imgH="72238" progId="">
                  <p:embed/>
                  <p:pic>
                    <p:nvPicPr>
                      <p:cNvPr id="0" name="Picture 25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6629400"/>
                        <a:ext cx="2139421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9"/>
          <p:cNvGrpSpPr>
            <a:grpSpLocks/>
          </p:cNvGrpSpPr>
          <p:nvPr userDrawn="1"/>
        </p:nvGrpSpPr>
        <p:grpSpPr bwMode="auto">
          <a:xfrm>
            <a:off x="6686550" y="6248400"/>
            <a:ext cx="2139421" cy="457200"/>
            <a:chOff x="3792" y="3888"/>
            <a:chExt cx="1244" cy="288"/>
          </a:xfrm>
        </p:grpSpPr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840" y="3888"/>
              <a:ext cx="8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>
                <a:defRPr/>
              </a:pPr>
              <a:r>
                <a:rPr lang="en-US" altLang="zh-TW" b="1" dirty="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</a:rPr>
                <a:t>     C  H  P  T</a:t>
              </a:r>
            </a:p>
          </p:txBody>
        </p:sp>
        <p:graphicFrame>
          <p:nvGraphicFramePr>
            <p:cNvPr id="11" name="Object 11"/>
            <p:cNvGraphicFramePr>
              <a:graphicFrameLocks/>
            </p:cNvGraphicFramePr>
            <p:nvPr/>
          </p:nvGraphicFramePr>
          <p:xfrm>
            <a:off x="3792" y="4128"/>
            <a:ext cx="1244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13" name="多媒體項目" r:id="rId5" imgW="4858207" imgH="72238" progId="">
                    <p:embed/>
                  </p:oleObj>
                </mc:Choice>
                <mc:Fallback>
                  <p:oleObj name="多媒體項目" r:id="rId5" imgW="4858207" imgH="72238" progId="">
                    <p:embed/>
                    <p:pic>
                      <p:nvPicPr>
                        <p:cNvPr id="0" name="Picture 2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4128"/>
                          <a:ext cx="1244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" name="Picture 12" descr="LOGO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20100" y="228601"/>
            <a:ext cx="877094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2565" y="220133"/>
            <a:ext cx="8667750" cy="508001"/>
          </a:xfrm>
        </p:spPr>
        <p:txBody>
          <a:bodyPr/>
          <a:lstStyle>
            <a:lvl1pPr>
              <a:defRPr sz="3200"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3966" y="965200"/>
            <a:ext cx="8667750" cy="5054600"/>
          </a:xfrm>
        </p:spPr>
        <p:txBody>
          <a:bodyPr/>
          <a:lstStyle>
            <a:lvl1pPr>
              <a:defRPr sz="1600">
                <a:latin typeface="標楷體" pitchFamily="65" charset="-120"/>
                <a:ea typeface="標楷體" pitchFamily="65" charset="-120"/>
              </a:defRPr>
            </a:lvl1pPr>
            <a:lvl2pPr>
              <a:defRPr sz="1400">
                <a:latin typeface="標楷體" pitchFamily="65" charset="-120"/>
                <a:ea typeface="標楷體" pitchFamily="65" charset="-120"/>
              </a:defRPr>
            </a:lvl2pPr>
            <a:lvl3pPr>
              <a:defRPr sz="1200">
                <a:latin typeface="標楷體" pitchFamily="65" charset="-120"/>
                <a:ea typeface="標楷體" pitchFamily="65" charset="-120"/>
              </a:defRPr>
            </a:lvl3pPr>
            <a:lvl4pPr>
              <a:defRPr sz="1100">
                <a:latin typeface="標楷體" pitchFamily="65" charset="-120"/>
                <a:ea typeface="標楷體" pitchFamily="65" charset="-120"/>
              </a:defRPr>
            </a:lvl4pPr>
            <a:lvl5pPr>
              <a:defRPr sz="1000">
                <a:latin typeface="標楷體" pitchFamily="65" charset="-12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62121" y="765175"/>
            <a:ext cx="8621315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660400" y="6172200"/>
            <a:ext cx="85852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543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 defTabSz="762000">
              <a:defRPr/>
            </a:pPr>
            <a:fld id="{9293448C-6C40-423D-9178-82825E6A7A56}" type="slidenum">
              <a:rPr lang="en-US" altLang="zh-TW" sz="1400">
                <a:latin typeface="Times New Roman" pitchFamily="18" charset="0"/>
              </a:rPr>
              <a:pPr algn="r" defTabSz="762000">
                <a:defRPr/>
              </a:pPr>
              <a:t>‹#›</a:t>
            </a:fld>
            <a:endParaRPr lang="en-US" altLang="zh-TW" sz="1400" dirty="0"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073150" y="6248401"/>
            <a:ext cx="180177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>
              <a:defRPr/>
            </a:pPr>
            <a:r>
              <a:rPr lang="en-US" altLang="zh-TW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   </a:t>
            </a:r>
            <a:r>
              <a:rPr lang="zh-TW" altLang="en-US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中 華 精 測</a:t>
            </a:r>
          </a:p>
        </p:txBody>
      </p:sp>
      <p:graphicFrame>
        <p:nvGraphicFramePr>
          <p:cNvPr id="8" name="Object 8"/>
          <p:cNvGraphicFramePr>
            <a:graphicFrameLocks/>
          </p:cNvGraphicFramePr>
          <p:nvPr/>
        </p:nvGraphicFramePr>
        <p:xfrm>
          <a:off x="1073150" y="6629400"/>
          <a:ext cx="2139421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6" name="多媒體項目" r:id="rId3" imgW="4858207" imgH="72238" progId="">
                  <p:embed/>
                </p:oleObj>
              </mc:Choice>
              <mc:Fallback>
                <p:oleObj name="多媒體項目" r:id="rId3" imgW="4858207" imgH="72238" progId="">
                  <p:embed/>
                  <p:pic>
                    <p:nvPicPr>
                      <p:cNvPr id="0" name="Picture 25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6629400"/>
                        <a:ext cx="2139421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9"/>
          <p:cNvGrpSpPr>
            <a:grpSpLocks/>
          </p:cNvGrpSpPr>
          <p:nvPr userDrawn="1"/>
        </p:nvGrpSpPr>
        <p:grpSpPr bwMode="auto">
          <a:xfrm>
            <a:off x="6686550" y="6248400"/>
            <a:ext cx="2139421" cy="457200"/>
            <a:chOff x="3792" y="3888"/>
            <a:chExt cx="1244" cy="288"/>
          </a:xfrm>
        </p:grpSpPr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840" y="3888"/>
              <a:ext cx="8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>
                <a:defRPr/>
              </a:pPr>
              <a:r>
                <a:rPr lang="en-US" altLang="zh-TW" b="1" dirty="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</a:rPr>
                <a:t>     C  H  P  T</a:t>
              </a:r>
            </a:p>
          </p:txBody>
        </p:sp>
        <p:graphicFrame>
          <p:nvGraphicFramePr>
            <p:cNvPr id="11" name="Object 11"/>
            <p:cNvGraphicFramePr>
              <a:graphicFrameLocks/>
            </p:cNvGraphicFramePr>
            <p:nvPr/>
          </p:nvGraphicFramePr>
          <p:xfrm>
            <a:off x="3792" y="4128"/>
            <a:ext cx="1244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7" name="多媒體項目" r:id="rId5" imgW="4858207" imgH="72238" progId="">
                    <p:embed/>
                  </p:oleObj>
                </mc:Choice>
                <mc:Fallback>
                  <p:oleObj name="多媒體項目" r:id="rId5" imgW="4858207" imgH="72238" progId="">
                    <p:embed/>
                    <p:pic>
                      <p:nvPicPr>
                        <p:cNvPr id="0" name="Picture 2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4128"/>
                          <a:ext cx="1244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" name="Picture 12" descr="LOGO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20100" y="228601"/>
            <a:ext cx="877094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62121" y="765175"/>
            <a:ext cx="8621315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660400" y="6172200"/>
            <a:ext cx="85852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543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 defTabSz="762000">
              <a:defRPr/>
            </a:pPr>
            <a:fld id="{8913A233-87F4-4938-AC1A-D04598C44312}" type="slidenum">
              <a:rPr lang="en-US" altLang="zh-TW" sz="1400">
                <a:latin typeface="Times New Roman" pitchFamily="18" charset="0"/>
              </a:rPr>
              <a:pPr algn="r" defTabSz="762000">
                <a:defRPr/>
              </a:pPr>
              <a:t>‹#›</a:t>
            </a:fld>
            <a:endParaRPr lang="en-US" altLang="zh-TW" sz="1400" dirty="0"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073150" y="6248401"/>
            <a:ext cx="180177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>
              <a:defRPr/>
            </a:pPr>
            <a:r>
              <a:rPr lang="en-US" altLang="zh-TW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   </a:t>
            </a:r>
            <a:r>
              <a:rPr lang="zh-TW" altLang="en-US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中 華 精 測</a:t>
            </a:r>
          </a:p>
        </p:txBody>
      </p:sp>
      <p:graphicFrame>
        <p:nvGraphicFramePr>
          <p:cNvPr id="9" name="Object 8"/>
          <p:cNvGraphicFramePr>
            <a:graphicFrameLocks/>
          </p:cNvGraphicFramePr>
          <p:nvPr/>
        </p:nvGraphicFramePr>
        <p:xfrm>
          <a:off x="1073150" y="6629400"/>
          <a:ext cx="2139421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0" name="多媒體項目" r:id="rId3" imgW="4858207" imgH="72238" progId="">
                  <p:embed/>
                </p:oleObj>
              </mc:Choice>
              <mc:Fallback>
                <p:oleObj name="多媒體項目" r:id="rId3" imgW="4858207" imgH="72238" progId="">
                  <p:embed/>
                  <p:pic>
                    <p:nvPicPr>
                      <p:cNvPr id="0" name="Picture 25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6629400"/>
                        <a:ext cx="2139421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6686550" y="6248400"/>
            <a:ext cx="2139421" cy="457200"/>
            <a:chOff x="3792" y="3888"/>
            <a:chExt cx="1244" cy="288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840" y="3888"/>
              <a:ext cx="8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>
                <a:defRPr/>
              </a:pPr>
              <a:r>
                <a:rPr lang="en-US" altLang="zh-TW" b="1" dirty="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</a:rPr>
                <a:t>     C  H  P  T</a:t>
              </a:r>
            </a:p>
          </p:txBody>
        </p:sp>
        <p:graphicFrame>
          <p:nvGraphicFramePr>
            <p:cNvPr id="12" name="Object 11"/>
            <p:cNvGraphicFramePr>
              <a:graphicFrameLocks/>
            </p:cNvGraphicFramePr>
            <p:nvPr/>
          </p:nvGraphicFramePr>
          <p:xfrm>
            <a:off x="3792" y="4128"/>
            <a:ext cx="1244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1" name="多媒體項目" r:id="rId5" imgW="4858207" imgH="72238" progId="">
                    <p:embed/>
                  </p:oleObj>
                </mc:Choice>
                <mc:Fallback>
                  <p:oleObj name="多媒體項目" r:id="rId5" imgW="4858207" imgH="72238" progId="">
                    <p:embed/>
                    <p:pic>
                      <p:nvPicPr>
                        <p:cNvPr id="0" name="Picture 2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4128"/>
                          <a:ext cx="1244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" name="Picture 12" descr="LOGO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20100" y="228601"/>
            <a:ext cx="877094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3966" y="1752600"/>
            <a:ext cx="425132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30391" y="1752600"/>
            <a:ext cx="425132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62121" y="765175"/>
            <a:ext cx="8621315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660400" y="6172200"/>
            <a:ext cx="85852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0543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 defTabSz="762000">
              <a:defRPr/>
            </a:pPr>
            <a:fld id="{301D0742-2706-4A31-9F62-392E93C21975}" type="slidenum">
              <a:rPr lang="en-US" altLang="zh-TW" sz="1400">
                <a:latin typeface="Times New Roman" pitchFamily="18" charset="0"/>
              </a:rPr>
              <a:pPr algn="r" defTabSz="762000">
                <a:defRPr/>
              </a:pPr>
              <a:t>‹#›</a:t>
            </a:fld>
            <a:endParaRPr lang="en-US" altLang="zh-TW" sz="1400" dirty="0">
              <a:latin typeface="Times New Roman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073150" y="6248401"/>
            <a:ext cx="180177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>
              <a:defRPr/>
            </a:pPr>
            <a:r>
              <a:rPr lang="en-US" altLang="zh-TW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   </a:t>
            </a:r>
            <a:r>
              <a:rPr lang="zh-TW" altLang="en-US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中 華 精 測</a:t>
            </a:r>
          </a:p>
        </p:txBody>
      </p:sp>
      <p:graphicFrame>
        <p:nvGraphicFramePr>
          <p:cNvPr id="11" name="Object 8"/>
          <p:cNvGraphicFramePr>
            <a:graphicFrameLocks/>
          </p:cNvGraphicFramePr>
          <p:nvPr/>
        </p:nvGraphicFramePr>
        <p:xfrm>
          <a:off x="1073150" y="6629400"/>
          <a:ext cx="2139421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4" name="多媒體項目" r:id="rId3" imgW="4858207" imgH="72238" progId="">
                  <p:embed/>
                </p:oleObj>
              </mc:Choice>
              <mc:Fallback>
                <p:oleObj name="多媒體項目" r:id="rId3" imgW="4858207" imgH="72238" progId="">
                  <p:embed/>
                  <p:pic>
                    <p:nvPicPr>
                      <p:cNvPr id="0" name="Picture 25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6629400"/>
                        <a:ext cx="2139421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9"/>
          <p:cNvGrpSpPr>
            <a:grpSpLocks/>
          </p:cNvGrpSpPr>
          <p:nvPr userDrawn="1"/>
        </p:nvGrpSpPr>
        <p:grpSpPr bwMode="auto">
          <a:xfrm>
            <a:off x="6686550" y="6248400"/>
            <a:ext cx="2139421" cy="457200"/>
            <a:chOff x="3792" y="3888"/>
            <a:chExt cx="1244" cy="288"/>
          </a:xfrm>
        </p:grpSpPr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840" y="3888"/>
              <a:ext cx="8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>
                <a:defRPr/>
              </a:pPr>
              <a:r>
                <a:rPr lang="en-US" altLang="zh-TW" b="1" dirty="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</a:rPr>
                <a:t>     C  H  P  T</a:t>
              </a:r>
            </a:p>
          </p:txBody>
        </p:sp>
        <p:graphicFrame>
          <p:nvGraphicFramePr>
            <p:cNvPr id="14" name="Object 11"/>
            <p:cNvGraphicFramePr>
              <a:graphicFrameLocks/>
            </p:cNvGraphicFramePr>
            <p:nvPr/>
          </p:nvGraphicFramePr>
          <p:xfrm>
            <a:off x="3792" y="4128"/>
            <a:ext cx="1244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85" name="多媒體項目" r:id="rId5" imgW="4858207" imgH="72238" progId="">
                    <p:embed/>
                  </p:oleObj>
                </mc:Choice>
                <mc:Fallback>
                  <p:oleObj name="多媒體項目" r:id="rId5" imgW="4858207" imgH="72238" progId="">
                    <p:embed/>
                    <p:pic>
                      <p:nvPicPr>
                        <p:cNvPr id="0" name="Picture 2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4128"/>
                          <a:ext cx="1244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5" name="Picture 12" descr="LOGO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20100" y="228601"/>
            <a:ext cx="877094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662121" y="765175"/>
            <a:ext cx="8621315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660400" y="6172200"/>
            <a:ext cx="85852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0543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 defTabSz="762000">
              <a:defRPr/>
            </a:pPr>
            <a:fld id="{BC0E38B2-EEB4-4FC0-B724-CB7A12C44E03}" type="slidenum">
              <a:rPr lang="en-US" altLang="zh-TW" sz="1400">
                <a:latin typeface="Times New Roman" pitchFamily="18" charset="0"/>
              </a:rPr>
              <a:pPr algn="r" defTabSz="762000">
                <a:defRPr/>
              </a:pPr>
              <a:t>‹#›</a:t>
            </a:fld>
            <a:endParaRPr lang="en-US" altLang="zh-TW" sz="1400" dirty="0">
              <a:latin typeface="Times New Roman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1073150" y="6248401"/>
            <a:ext cx="180177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>
              <a:defRPr/>
            </a:pPr>
            <a:r>
              <a:rPr lang="en-US" altLang="zh-TW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   </a:t>
            </a:r>
            <a:r>
              <a:rPr lang="zh-TW" altLang="en-US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中 華 精 測</a:t>
            </a:r>
          </a:p>
        </p:txBody>
      </p:sp>
      <p:graphicFrame>
        <p:nvGraphicFramePr>
          <p:cNvPr id="7" name="Object 8"/>
          <p:cNvGraphicFramePr>
            <a:graphicFrameLocks/>
          </p:cNvGraphicFramePr>
          <p:nvPr/>
        </p:nvGraphicFramePr>
        <p:xfrm>
          <a:off x="1073150" y="6629400"/>
          <a:ext cx="2139421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8" name="多媒體項目" r:id="rId3" imgW="4858207" imgH="72238" progId="">
                  <p:embed/>
                </p:oleObj>
              </mc:Choice>
              <mc:Fallback>
                <p:oleObj name="多媒體項目" r:id="rId3" imgW="4858207" imgH="72238" progId="">
                  <p:embed/>
                  <p:pic>
                    <p:nvPicPr>
                      <p:cNvPr id="0" name="Picture 25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6629400"/>
                        <a:ext cx="2139421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9"/>
          <p:cNvGrpSpPr>
            <a:grpSpLocks/>
          </p:cNvGrpSpPr>
          <p:nvPr userDrawn="1"/>
        </p:nvGrpSpPr>
        <p:grpSpPr bwMode="auto">
          <a:xfrm>
            <a:off x="6686550" y="6248400"/>
            <a:ext cx="2139421" cy="457200"/>
            <a:chOff x="3792" y="3888"/>
            <a:chExt cx="1244" cy="288"/>
          </a:xfrm>
        </p:grpSpPr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840" y="3888"/>
              <a:ext cx="8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>
                <a:defRPr/>
              </a:pPr>
              <a:r>
                <a:rPr lang="en-US" altLang="zh-TW" b="1" dirty="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</a:rPr>
                <a:t>     C  H  P  T</a:t>
              </a:r>
            </a:p>
          </p:txBody>
        </p:sp>
        <p:graphicFrame>
          <p:nvGraphicFramePr>
            <p:cNvPr id="10" name="Object 11"/>
            <p:cNvGraphicFramePr>
              <a:graphicFrameLocks/>
            </p:cNvGraphicFramePr>
            <p:nvPr/>
          </p:nvGraphicFramePr>
          <p:xfrm>
            <a:off x="3792" y="4128"/>
            <a:ext cx="1244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09" name="多媒體項目" r:id="rId5" imgW="4858207" imgH="72238" progId="">
                    <p:embed/>
                  </p:oleObj>
                </mc:Choice>
                <mc:Fallback>
                  <p:oleObj name="多媒體項目" r:id="rId5" imgW="4858207" imgH="72238" progId="">
                    <p:embed/>
                    <p:pic>
                      <p:nvPicPr>
                        <p:cNvPr id="0" name="Picture 2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4128"/>
                          <a:ext cx="1244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1" name="Picture 12" descr="LOGO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20100" y="228601"/>
            <a:ext cx="877094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662121" y="765175"/>
            <a:ext cx="8621315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 flipV="1">
            <a:off x="660400" y="6172200"/>
            <a:ext cx="85852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0543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 defTabSz="762000">
              <a:defRPr/>
            </a:pPr>
            <a:fld id="{A747DBD6-ECF6-4515-8117-4DD35D50A7D8}" type="slidenum">
              <a:rPr lang="en-US" altLang="zh-TW" sz="1400">
                <a:latin typeface="Times New Roman" pitchFamily="18" charset="0"/>
              </a:rPr>
              <a:pPr algn="r" defTabSz="762000">
                <a:defRPr/>
              </a:pPr>
              <a:t>‹#›</a:t>
            </a:fld>
            <a:endParaRPr lang="en-US" altLang="zh-TW" sz="1400" dirty="0">
              <a:latin typeface="Times New Roman" pitchFamily="18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1073150" y="6248401"/>
            <a:ext cx="180177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>
              <a:defRPr/>
            </a:pPr>
            <a:r>
              <a:rPr lang="en-US" altLang="zh-TW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   </a:t>
            </a:r>
            <a:r>
              <a:rPr lang="zh-TW" altLang="en-US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中 華 精 測</a:t>
            </a:r>
          </a:p>
        </p:txBody>
      </p:sp>
      <p:graphicFrame>
        <p:nvGraphicFramePr>
          <p:cNvPr id="6" name="Object 8"/>
          <p:cNvGraphicFramePr>
            <a:graphicFrameLocks/>
          </p:cNvGraphicFramePr>
          <p:nvPr/>
        </p:nvGraphicFramePr>
        <p:xfrm>
          <a:off x="1073150" y="6629400"/>
          <a:ext cx="2139421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2" name="多媒體項目" r:id="rId3" imgW="4858207" imgH="72238" progId="">
                  <p:embed/>
                </p:oleObj>
              </mc:Choice>
              <mc:Fallback>
                <p:oleObj name="多媒體項目" r:id="rId3" imgW="4858207" imgH="72238" progId="">
                  <p:embed/>
                  <p:pic>
                    <p:nvPicPr>
                      <p:cNvPr id="0" name="Picture 25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6629400"/>
                        <a:ext cx="2139421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9"/>
          <p:cNvGrpSpPr>
            <a:grpSpLocks/>
          </p:cNvGrpSpPr>
          <p:nvPr userDrawn="1"/>
        </p:nvGrpSpPr>
        <p:grpSpPr bwMode="auto">
          <a:xfrm>
            <a:off x="6686550" y="6248400"/>
            <a:ext cx="2139421" cy="457200"/>
            <a:chOff x="3792" y="3888"/>
            <a:chExt cx="1244" cy="288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3840" y="3888"/>
              <a:ext cx="8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>
                <a:defRPr/>
              </a:pPr>
              <a:r>
                <a:rPr lang="en-US" altLang="zh-TW" b="1" dirty="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</a:rPr>
                <a:t>     C  H  P  T</a:t>
              </a:r>
            </a:p>
          </p:txBody>
        </p:sp>
        <p:graphicFrame>
          <p:nvGraphicFramePr>
            <p:cNvPr id="9" name="Object 11"/>
            <p:cNvGraphicFramePr>
              <a:graphicFrameLocks/>
            </p:cNvGraphicFramePr>
            <p:nvPr/>
          </p:nvGraphicFramePr>
          <p:xfrm>
            <a:off x="3792" y="4128"/>
            <a:ext cx="1244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3" name="多媒體項目" r:id="rId5" imgW="4858207" imgH="72238" progId="">
                    <p:embed/>
                  </p:oleObj>
                </mc:Choice>
                <mc:Fallback>
                  <p:oleObj name="多媒體項目" r:id="rId5" imgW="4858207" imgH="72238" progId="">
                    <p:embed/>
                    <p:pic>
                      <p:nvPicPr>
                        <p:cNvPr id="0" name="Picture 2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4128"/>
                          <a:ext cx="1244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" name="Picture 12" descr="LOGO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20100" y="228601"/>
            <a:ext cx="877094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62121" y="765175"/>
            <a:ext cx="8621315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660400" y="6172200"/>
            <a:ext cx="85852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543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 defTabSz="762000">
              <a:defRPr/>
            </a:pPr>
            <a:fld id="{38B3BD43-6BDE-4344-8581-C64DD4ABC6AF}" type="slidenum">
              <a:rPr lang="en-US" altLang="zh-TW" sz="1400">
                <a:latin typeface="Times New Roman" pitchFamily="18" charset="0"/>
              </a:rPr>
              <a:pPr algn="r" defTabSz="762000">
                <a:defRPr/>
              </a:pPr>
              <a:t>‹#›</a:t>
            </a:fld>
            <a:endParaRPr lang="en-US" altLang="zh-TW" sz="1400" dirty="0"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073150" y="6248401"/>
            <a:ext cx="180177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>
              <a:defRPr/>
            </a:pPr>
            <a:r>
              <a:rPr lang="en-US" altLang="zh-TW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   </a:t>
            </a:r>
            <a:r>
              <a:rPr lang="zh-TW" altLang="en-US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中 華 精 測</a:t>
            </a:r>
          </a:p>
        </p:txBody>
      </p:sp>
      <p:graphicFrame>
        <p:nvGraphicFramePr>
          <p:cNvPr id="9" name="Object 8"/>
          <p:cNvGraphicFramePr>
            <a:graphicFrameLocks/>
          </p:cNvGraphicFramePr>
          <p:nvPr/>
        </p:nvGraphicFramePr>
        <p:xfrm>
          <a:off x="1073150" y="6629400"/>
          <a:ext cx="2139421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6" name="多媒體項目" r:id="rId3" imgW="4858207" imgH="72238" progId="">
                  <p:embed/>
                </p:oleObj>
              </mc:Choice>
              <mc:Fallback>
                <p:oleObj name="多媒體項目" r:id="rId3" imgW="4858207" imgH="72238" progId="">
                  <p:embed/>
                  <p:pic>
                    <p:nvPicPr>
                      <p:cNvPr id="0" name="Picture 25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6629400"/>
                        <a:ext cx="2139421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6686550" y="6248400"/>
            <a:ext cx="2139421" cy="457200"/>
            <a:chOff x="3792" y="3888"/>
            <a:chExt cx="1244" cy="288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840" y="3888"/>
              <a:ext cx="8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>
                <a:defRPr/>
              </a:pPr>
              <a:r>
                <a:rPr lang="en-US" altLang="zh-TW" b="1" dirty="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</a:rPr>
                <a:t>     C  H  P  T</a:t>
              </a:r>
            </a:p>
          </p:txBody>
        </p:sp>
        <p:graphicFrame>
          <p:nvGraphicFramePr>
            <p:cNvPr id="12" name="Object 11"/>
            <p:cNvGraphicFramePr>
              <a:graphicFrameLocks/>
            </p:cNvGraphicFramePr>
            <p:nvPr/>
          </p:nvGraphicFramePr>
          <p:xfrm>
            <a:off x="3792" y="4128"/>
            <a:ext cx="1244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7" name="多媒體項目" r:id="rId5" imgW="4858207" imgH="72238" progId="">
                    <p:embed/>
                  </p:oleObj>
                </mc:Choice>
                <mc:Fallback>
                  <p:oleObj name="多媒體項目" r:id="rId5" imgW="4858207" imgH="72238" progId="">
                    <p:embed/>
                    <p:pic>
                      <p:nvPicPr>
                        <p:cNvPr id="0" name="Picture 2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4128"/>
                          <a:ext cx="1244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" name="Picture 12" descr="LOGO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20100" y="228601"/>
            <a:ext cx="877094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62121" y="765175"/>
            <a:ext cx="8621315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660400" y="6172200"/>
            <a:ext cx="85852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543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 defTabSz="762000">
              <a:defRPr/>
            </a:pPr>
            <a:fld id="{A55A6B0E-3CDE-4D82-A431-1B65EAB5A5CC}" type="slidenum">
              <a:rPr lang="en-US" altLang="zh-TW" sz="1400">
                <a:latin typeface="Times New Roman" pitchFamily="18" charset="0"/>
              </a:rPr>
              <a:pPr algn="r" defTabSz="762000">
                <a:defRPr/>
              </a:pPr>
              <a:t>‹#›</a:t>
            </a:fld>
            <a:endParaRPr lang="en-US" altLang="zh-TW" sz="1400" dirty="0"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073150" y="6248401"/>
            <a:ext cx="180177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>
              <a:defRPr/>
            </a:pPr>
            <a:r>
              <a:rPr lang="en-US" altLang="zh-TW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   </a:t>
            </a:r>
            <a:r>
              <a:rPr lang="zh-TW" altLang="en-US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中 華 精 測</a:t>
            </a:r>
          </a:p>
        </p:txBody>
      </p:sp>
      <p:graphicFrame>
        <p:nvGraphicFramePr>
          <p:cNvPr id="9" name="Object 8"/>
          <p:cNvGraphicFramePr>
            <a:graphicFrameLocks/>
          </p:cNvGraphicFramePr>
          <p:nvPr/>
        </p:nvGraphicFramePr>
        <p:xfrm>
          <a:off x="1073150" y="6629400"/>
          <a:ext cx="2139421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0" name="多媒體項目" r:id="rId3" imgW="4858207" imgH="72238" progId="">
                  <p:embed/>
                </p:oleObj>
              </mc:Choice>
              <mc:Fallback>
                <p:oleObj name="多媒體項目" r:id="rId3" imgW="4858207" imgH="72238" progId="">
                  <p:embed/>
                  <p:pic>
                    <p:nvPicPr>
                      <p:cNvPr id="0" name="Picture 25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6629400"/>
                        <a:ext cx="2139421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6686550" y="6248400"/>
            <a:ext cx="2139421" cy="457200"/>
            <a:chOff x="3792" y="3888"/>
            <a:chExt cx="1244" cy="288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840" y="3888"/>
              <a:ext cx="8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>
                <a:defRPr/>
              </a:pPr>
              <a:r>
                <a:rPr lang="en-US" altLang="zh-TW" b="1" dirty="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</a:rPr>
                <a:t>     C  H  P  T</a:t>
              </a:r>
            </a:p>
          </p:txBody>
        </p:sp>
        <p:graphicFrame>
          <p:nvGraphicFramePr>
            <p:cNvPr id="12" name="Object 11"/>
            <p:cNvGraphicFramePr>
              <a:graphicFrameLocks/>
            </p:cNvGraphicFramePr>
            <p:nvPr/>
          </p:nvGraphicFramePr>
          <p:xfrm>
            <a:off x="3792" y="4128"/>
            <a:ext cx="1244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81" name="多媒體項目" r:id="rId5" imgW="4858207" imgH="72238" progId="">
                    <p:embed/>
                  </p:oleObj>
                </mc:Choice>
                <mc:Fallback>
                  <p:oleObj name="多媒體項目" r:id="rId5" imgW="4858207" imgH="72238" progId="">
                    <p:embed/>
                    <p:pic>
                      <p:nvPicPr>
                        <p:cNvPr id="0" name="Picture 2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4128"/>
                          <a:ext cx="1244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" name="Picture 12" descr="LOGO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20100" y="228601"/>
            <a:ext cx="877094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2565" y="211667"/>
            <a:ext cx="8667750" cy="51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3966" y="982133"/>
            <a:ext cx="8667750" cy="5037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662121" y="765175"/>
            <a:ext cx="8621315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V="1">
            <a:off x="660400" y="6172200"/>
            <a:ext cx="85852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543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 defTabSz="762000">
              <a:defRPr/>
            </a:pPr>
            <a:fld id="{B61E4F17-2BC1-4972-92A3-7BF3BE16D23C}" type="slidenum">
              <a:rPr lang="en-US" altLang="zh-TW" sz="1400">
                <a:latin typeface="Times New Roman" pitchFamily="18" charset="0"/>
              </a:rPr>
              <a:pPr algn="r" defTabSz="762000">
                <a:defRPr/>
              </a:pPr>
              <a:t>‹#›</a:t>
            </a:fld>
            <a:endParaRPr lang="en-US" altLang="zh-TW" sz="1400" dirty="0">
              <a:latin typeface="Times New Roman" pitchFamily="18" charset="0"/>
            </a:endParaRPr>
          </a:p>
        </p:txBody>
      </p:sp>
      <p:sp>
        <p:nvSpPr>
          <p:cNvPr id="19463" name="Rectangle 7"/>
          <p:cNvSpPr>
            <a:spLocks noChangeArrowheads="1"/>
          </p:cNvSpPr>
          <p:nvPr userDrawn="1"/>
        </p:nvSpPr>
        <p:spPr bwMode="auto">
          <a:xfrm>
            <a:off x="1073150" y="6248401"/>
            <a:ext cx="180177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>
              <a:defRPr/>
            </a:pPr>
            <a:r>
              <a:rPr lang="en-US" altLang="zh-TW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   </a:t>
            </a:r>
            <a:r>
              <a:rPr lang="zh-TW" altLang="en-US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中 華 精 測</a:t>
            </a:r>
          </a:p>
        </p:txBody>
      </p:sp>
      <p:graphicFrame>
        <p:nvGraphicFramePr>
          <p:cNvPr id="1026" name="Object 8"/>
          <p:cNvGraphicFramePr>
            <a:graphicFrameLocks/>
          </p:cNvGraphicFramePr>
          <p:nvPr/>
        </p:nvGraphicFramePr>
        <p:xfrm>
          <a:off x="1073150" y="6629400"/>
          <a:ext cx="2139421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" name="多媒體項目" r:id="rId14" imgW="4858207" imgH="72238" progId="">
                  <p:embed/>
                </p:oleObj>
              </mc:Choice>
              <mc:Fallback>
                <p:oleObj name="多媒體項目" r:id="rId14" imgW="4858207" imgH="72238" progId="">
                  <p:embed/>
                  <p:pic>
                    <p:nvPicPr>
                      <p:cNvPr id="0" name="Picture 256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6629400"/>
                        <a:ext cx="2139421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A3B2C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5" name="Group 9"/>
          <p:cNvGrpSpPr>
            <a:grpSpLocks/>
          </p:cNvGrpSpPr>
          <p:nvPr userDrawn="1"/>
        </p:nvGrpSpPr>
        <p:grpSpPr bwMode="auto">
          <a:xfrm>
            <a:off x="6686550" y="6248400"/>
            <a:ext cx="2139421" cy="457200"/>
            <a:chOff x="3792" y="3888"/>
            <a:chExt cx="1244" cy="288"/>
          </a:xfrm>
        </p:grpSpPr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3840" y="3888"/>
              <a:ext cx="8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>
                <a:defRPr/>
              </a:pPr>
              <a:r>
                <a:rPr lang="en-US" altLang="zh-TW" b="1" dirty="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</a:rPr>
                <a:t>     C  H  P  T</a:t>
              </a:r>
            </a:p>
          </p:txBody>
        </p:sp>
        <p:graphicFrame>
          <p:nvGraphicFramePr>
            <p:cNvPr id="1027" name="Object 11"/>
            <p:cNvGraphicFramePr>
              <a:graphicFrameLocks/>
            </p:cNvGraphicFramePr>
            <p:nvPr/>
          </p:nvGraphicFramePr>
          <p:xfrm>
            <a:off x="3792" y="4128"/>
            <a:ext cx="1244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" name="多媒體項目" r:id="rId16" imgW="4858207" imgH="72238" progId="">
                    <p:embed/>
                  </p:oleObj>
                </mc:Choice>
                <mc:Fallback>
                  <p:oleObj name="多媒體項目" r:id="rId16" imgW="4858207" imgH="72238" progId="">
                    <p:embed/>
                    <p:pic>
                      <p:nvPicPr>
                        <p:cNvPr id="0" name="Picture 2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4128"/>
                          <a:ext cx="1244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A3B2C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DDDDDD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36" name="Picture 12" descr="LOGO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420100" y="228601"/>
            <a:ext cx="877094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55" r:id="rId1"/>
    <p:sldLayoutId id="2147484856" r:id="rId2"/>
    <p:sldLayoutId id="2147484857" r:id="rId3"/>
    <p:sldLayoutId id="2147484858" r:id="rId4"/>
    <p:sldLayoutId id="2147484859" r:id="rId5"/>
    <p:sldLayoutId id="2147484860" r:id="rId6"/>
    <p:sldLayoutId id="2147484861" r:id="rId7"/>
    <p:sldLayoutId id="2147484862" r:id="rId8"/>
    <p:sldLayoutId id="2147484863" r:id="rId9"/>
    <p:sldLayoutId id="2147484864" r:id="rId10"/>
    <p:sldLayoutId id="2147484865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標楷體" pitchFamily="65" charset="-120"/>
          <a:ea typeface="標楷體" pitchFamily="65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18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16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4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nvidia.com.tw/" TargetMode="External"/><Relationship Id="rId2" Type="http://schemas.openxmlformats.org/officeDocument/2006/relationships/hyperlink" Target="https://developer.nvidia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zh.wikipedia.org/zh-tw/CUD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NVIDIA</a:t>
            </a:r>
            <a:r>
              <a:rPr lang="zh-TW" altLang="en-US" dirty="0" smtClean="0"/>
              <a:t> </a:t>
            </a:r>
            <a:r>
              <a:rPr lang="en-US" altLang="zh-TW" dirty="0" smtClean="0"/>
              <a:t>CUDA</a:t>
            </a:r>
            <a:r>
              <a:rPr lang="zh-TW" altLang="en-US" dirty="0" smtClean="0"/>
              <a:t>的介紹與崛起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8202" y="4702945"/>
            <a:ext cx="4051545" cy="864478"/>
          </a:xfrm>
        </p:spPr>
        <p:txBody>
          <a:bodyPr/>
          <a:lstStyle/>
          <a:p>
            <a:r>
              <a:rPr lang="zh-TW" altLang="en-US" dirty="0" smtClean="0"/>
              <a:t>智慧設計四課 </a:t>
            </a:r>
            <a:r>
              <a:rPr lang="zh-TW" altLang="en-US" dirty="0"/>
              <a:t> </a:t>
            </a:r>
            <a:r>
              <a:rPr lang="zh-TW" altLang="en-US" dirty="0" smtClean="0"/>
              <a:t>吳基瑞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83610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2055012" y="2479675"/>
            <a:ext cx="60610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8000" dirty="0">
                <a:latin typeface="cwTeX 仿宋體" pitchFamily="49" charset="-120"/>
                <a:ea typeface="cwTeX 仿宋體" pitchFamily="49" charset="-120"/>
              </a:rPr>
              <a:t>Thank you </a:t>
            </a:r>
          </a:p>
        </p:txBody>
      </p:sp>
      <p:sp>
        <p:nvSpPr>
          <p:cNvPr id="2" name="矩形 1"/>
          <p:cNvSpPr/>
          <p:nvPr/>
        </p:nvSpPr>
        <p:spPr>
          <a:xfrm>
            <a:off x="5758835" y="4924853"/>
            <a:ext cx="40030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dirty="0" smtClean="0"/>
              <a:t>Reference </a:t>
            </a:r>
            <a:endParaRPr lang="en-US" altLang="zh-TW" dirty="0"/>
          </a:p>
          <a:p>
            <a:pPr algn="l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://developer.nvidia.com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algn="l"/>
            <a:r>
              <a:rPr lang="en-US" altLang="zh-TW" dirty="0">
                <a:hlinkClick r:id="rId3"/>
              </a:rPr>
              <a:t>https://blogs.nvidia.com.tw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algn="l"/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zh.wikipedia.org/zh-tw/CUDA</a:t>
            </a:r>
            <a:endParaRPr lang="en-US" altLang="zh-TW" dirty="0" smtClean="0"/>
          </a:p>
          <a:p>
            <a:pPr algn="l"/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CPU V.S GPU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4662"/>
          <a:stretch/>
        </p:blipFill>
        <p:spPr>
          <a:xfrm>
            <a:off x="522254" y="962013"/>
            <a:ext cx="5969033" cy="26736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r="29794"/>
          <a:stretch/>
        </p:blipFill>
        <p:spPr>
          <a:xfrm>
            <a:off x="3056155" y="3275453"/>
            <a:ext cx="5598055" cy="2498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3966117" y="1026728"/>
            <a:ext cx="2390078" cy="1415389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" name="向右箭號 6"/>
          <p:cNvSpPr/>
          <p:nvPr/>
        </p:nvSpPr>
        <p:spPr bwMode="auto">
          <a:xfrm>
            <a:off x="6381750" y="1479344"/>
            <a:ext cx="609600" cy="49784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102422" y="1374321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+mj-ea"/>
                <a:ea typeface="+mj-ea"/>
              </a:rPr>
              <a:t>多數</a:t>
            </a:r>
            <a:r>
              <a:rPr lang="zh-TW" altLang="en-US" sz="2000" dirty="0">
                <a:latin typeface="+mj-ea"/>
                <a:ea typeface="+mj-ea"/>
              </a:rPr>
              <a:t>的</a:t>
            </a:r>
            <a:r>
              <a:rPr lang="zh-TW" altLang="en-US" sz="2000" dirty="0" smtClean="0">
                <a:latin typeface="+mj-ea"/>
                <a:ea typeface="+mj-ea"/>
              </a:rPr>
              <a:t>電晶體</a:t>
            </a:r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zh-TW" altLang="en-US" sz="2000" dirty="0" smtClean="0">
                <a:latin typeface="+mj-ea"/>
                <a:ea typeface="+mj-ea"/>
              </a:rPr>
              <a:t>用於</a:t>
            </a:r>
            <a:r>
              <a:rPr lang="zh-TW" altLang="en-US" sz="2000" dirty="0">
                <a:latin typeface="+mj-ea"/>
                <a:ea typeface="+mj-ea"/>
              </a:rPr>
              <a:t>資料處理</a:t>
            </a:r>
            <a:endParaRPr lang="zh-TW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1083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CUDA 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CUDA(Compute Unified Device </a:t>
            </a:r>
            <a:r>
              <a:rPr lang="en-US" altLang="zh-TW" sz="2400" dirty="0" smtClean="0"/>
              <a:t>Architecture</a:t>
            </a:r>
            <a:r>
              <a:rPr lang="zh-TW" altLang="en-US" sz="2400" dirty="0" smtClean="0"/>
              <a:t>，統一</a:t>
            </a:r>
            <a:r>
              <a:rPr lang="zh-TW" altLang="en-US" sz="2400" dirty="0"/>
              <a:t>計算架構</a:t>
            </a:r>
            <a:r>
              <a:rPr lang="en-US" altLang="zh-TW" sz="2400" dirty="0" smtClean="0"/>
              <a:t>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NVIDIA</a:t>
            </a:r>
            <a:r>
              <a:rPr lang="zh-TW" altLang="en-US" sz="2400" dirty="0"/>
              <a:t>所推出的一種軟硬體整合技術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/>
              <a:t>大多數人把</a:t>
            </a:r>
            <a:r>
              <a:rPr lang="en-US" altLang="zh-TW" sz="2400" dirty="0" smtClean="0"/>
              <a:t>CUDA</a:t>
            </a:r>
            <a:r>
              <a:rPr lang="zh-TW" altLang="en-US" sz="2400" dirty="0" smtClean="0"/>
              <a:t>誤認為一種</a:t>
            </a:r>
            <a:r>
              <a:rPr lang="zh-TW" altLang="en-US" sz="2400" dirty="0"/>
              <a:t>語言，</a:t>
            </a:r>
            <a:r>
              <a:rPr lang="zh-TW" altLang="en-US" sz="2400" dirty="0" smtClean="0"/>
              <a:t>或是</a:t>
            </a:r>
            <a:r>
              <a:rPr lang="zh-TW" altLang="en-US" sz="2400" dirty="0"/>
              <a:t>一種應用程式介面</a:t>
            </a:r>
            <a:r>
              <a:rPr lang="en-US" altLang="zh-TW" sz="2400" dirty="0"/>
              <a:t>(API)</a:t>
            </a:r>
            <a:r>
              <a:rPr lang="zh-TW" altLang="en-US" sz="2400" dirty="0"/>
              <a:t>，它並不是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CUDA</a:t>
            </a:r>
            <a:r>
              <a:rPr lang="zh-TW" altLang="en-US" sz="2400" dirty="0" smtClean="0"/>
              <a:t>是</a:t>
            </a:r>
            <a:r>
              <a:rPr lang="zh-TW" altLang="en-US" sz="2400" dirty="0"/>
              <a:t>一種平行編程的模型和架構，讓</a:t>
            </a:r>
            <a:r>
              <a:rPr lang="zh-TW" altLang="en-US" sz="2400" dirty="0" smtClean="0"/>
              <a:t>使用</a:t>
            </a:r>
            <a:r>
              <a:rPr lang="en-US" altLang="zh-TW" sz="2400" dirty="0" smtClean="0"/>
              <a:t>GPU</a:t>
            </a:r>
            <a:r>
              <a:rPr lang="zh-TW" altLang="en-US" sz="2400" dirty="0" smtClean="0"/>
              <a:t>變得簡單。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81780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CUDA</a:t>
            </a:r>
            <a:r>
              <a:rPr lang="zh-TW" altLang="en-US" b="1" dirty="0" smtClean="0"/>
              <a:t> 組成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4726" y="965200"/>
            <a:ext cx="7907024" cy="5054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1524000" y="2062480"/>
            <a:ext cx="4612640" cy="189992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" name="向右箭號 5"/>
          <p:cNvSpPr/>
          <p:nvPr/>
        </p:nvSpPr>
        <p:spPr bwMode="auto">
          <a:xfrm>
            <a:off x="6268720" y="2763520"/>
            <a:ext cx="609600" cy="49784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878320" y="2738140"/>
            <a:ext cx="2295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CUDA Toolkit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2177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CUDA</a:t>
            </a:r>
            <a:r>
              <a:rPr lang="zh-TW" altLang="en-US" b="1" dirty="0"/>
              <a:t> </a:t>
            </a:r>
            <a:r>
              <a:rPr lang="zh-TW" altLang="en-US" b="1" dirty="0" smtClean="0"/>
              <a:t>資料傳輸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967" t="855"/>
          <a:stretch/>
        </p:blipFill>
        <p:spPr>
          <a:xfrm>
            <a:off x="2498811" y="1062195"/>
            <a:ext cx="4915257" cy="478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841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CUDA </a:t>
            </a:r>
            <a:r>
              <a:rPr lang="zh-TW" altLang="en-US" b="1" dirty="0"/>
              <a:t>生態系統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449" y="898755"/>
            <a:ext cx="5598838" cy="520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7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Libraries (CUDA-X)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CUDA</a:t>
            </a:r>
            <a:r>
              <a:rPr lang="zh-TW" altLang="en-US" sz="2400" dirty="0" smtClean="0"/>
              <a:t>平台</a:t>
            </a:r>
            <a:r>
              <a:rPr lang="zh-TW" altLang="en-US" sz="2400" dirty="0"/>
              <a:t>上</a:t>
            </a:r>
            <a:r>
              <a:rPr lang="zh-TW" altLang="en-US" sz="2400" dirty="0" smtClean="0"/>
              <a:t>提供</a:t>
            </a:r>
            <a:r>
              <a:rPr lang="en-US" altLang="zh-TW" sz="2400" dirty="0" smtClean="0"/>
              <a:t>CUDA-X</a:t>
            </a:r>
            <a:r>
              <a:rPr lang="zh-TW" altLang="en-US" sz="2400" dirty="0"/>
              <a:t>，</a:t>
            </a:r>
            <a:r>
              <a:rPr lang="zh-TW" altLang="en-US" sz="2400" dirty="0" smtClean="0"/>
              <a:t>它</a:t>
            </a:r>
            <a:r>
              <a:rPr lang="zh-TW" altLang="en-US" sz="2400" dirty="0"/>
              <a:t>是函式庫、工具與技術的</a:t>
            </a:r>
            <a:r>
              <a:rPr lang="zh-TW" altLang="en-US" sz="2400" dirty="0" smtClean="0"/>
              <a:t>集合。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CUDA</a:t>
            </a:r>
            <a:r>
              <a:rPr lang="zh-TW" altLang="en-US" sz="2400" dirty="0" smtClean="0"/>
              <a:t>函</a:t>
            </a:r>
            <a:r>
              <a:rPr lang="zh-TW" altLang="en-US" sz="2400" dirty="0"/>
              <a:t>式庫可跨多個領域</a:t>
            </a:r>
            <a:r>
              <a:rPr lang="zh-TW" altLang="en-US" sz="2400" dirty="0" smtClean="0"/>
              <a:t>實現</a:t>
            </a:r>
            <a:r>
              <a:rPr lang="en-US" altLang="zh-TW" sz="2400" dirty="0" smtClean="0"/>
              <a:t>GPU</a:t>
            </a:r>
            <a:r>
              <a:rPr lang="zh-TW" altLang="en-US" sz="2400" dirty="0" smtClean="0"/>
              <a:t>加速</a:t>
            </a:r>
            <a:r>
              <a:rPr lang="zh-TW" altLang="en-US" sz="2400" dirty="0"/>
              <a:t>，例如線性代數、影像處理、深度學習和圖表分析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所有</a:t>
            </a:r>
            <a:r>
              <a:rPr lang="zh-TW" altLang="en-US" sz="2400" dirty="0"/>
              <a:t>函式庫都</a:t>
            </a:r>
            <a:r>
              <a:rPr lang="zh-TW" altLang="en-US" sz="2400" dirty="0" smtClean="0"/>
              <a:t>能透過</a:t>
            </a:r>
            <a:r>
              <a:rPr lang="en-US" altLang="zh-TW" sz="2400" dirty="0" smtClean="0"/>
              <a:t>NVIDIA GPU</a:t>
            </a:r>
            <a:r>
              <a:rPr lang="zh-TW" altLang="en-US" sz="2400" dirty="0" smtClean="0"/>
              <a:t>順暢</a:t>
            </a:r>
            <a:r>
              <a:rPr lang="zh-TW" altLang="en-US" sz="2400" dirty="0"/>
              <a:t>運作，藉此加速人工智慧應用程式的開發和部署作業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>
                <a:solidFill>
                  <a:srgbClr val="000000"/>
                </a:solidFill>
                <a:latin typeface="NVIDIA-APAC"/>
              </a:rPr>
              <a:t>以下列出一些廣受採用的函式庫：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000000"/>
                </a:solidFill>
                <a:latin typeface="NVIDIA-APAC"/>
              </a:rPr>
              <a:t>數學函式</a:t>
            </a:r>
            <a:r>
              <a:rPr lang="zh-TW" altLang="en-US" sz="2400" b="1" dirty="0" smtClean="0">
                <a:solidFill>
                  <a:srgbClr val="000000"/>
                </a:solidFill>
                <a:latin typeface="NVIDIA-APAC"/>
              </a:rPr>
              <a:t>庫</a:t>
            </a:r>
            <a:r>
              <a:rPr lang="zh-TW" altLang="en-US" sz="2400" dirty="0" smtClean="0">
                <a:solidFill>
                  <a:srgbClr val="000000"/>
                </a:solidFill>
                <a:latin typeface="NVIDIA-APAC"/>
              </a:rPr>
              <a:t>、</a:t>
            </a:r>
            <a:r>
              <a:rPr lang="zh-TW" altLang="en-US" sz="2400" b="1" dirty="0" smtClean="0">
                <a:solidFill>
                  <a:srgbClr val="000000"/>
                </a:solidFill>
                <a:latin typeface="NVIDIA-APAC"/>
              </a:rPr>
              <a:t>平行</a:t>
            </a:r>
            <a:r>
              <a:rPr lang="zh-TW" altLang="en-US" sz="2400" b="1" dirty="0">
                <a:solidFill>
                  <a:srgbClr val="000000"/>
                </a:solidFill>
                <a:latin typeface="NVIDIA-APAC"/>
              </a:rPr>
              <a:t>演算法函式</a:t>
            </a:r>
            <a:r>
              <a:rPr lang="zh-TW" altLang="en-US" sz="2400" b="1" dirty="0" smtClean="0">
                <a:solidFill>
                  <a:srgbClr val="000000"/>
                </a:solidFill>
                <a:latin typeface="NVIDIA-APAC"/>
              </a:rPr>
              <a:t>庫、影像</a:t>
            </a:r>
            <a:r>
              <a:rPr lang="zh-TW" altLang="en-US" sz="2400" b="1" dirty="0">
                <a:solidFill>
                  <a:srgbClr val="000000"/>
                </a:solidFill>
                <a:latin typeface="NVIDIA-APAC"/>
              </a:rPr>
              <a:t>函式庫</a:t>
            </a:r>
            <a:endParaRPr lang="en-US" altLang="zh-TW" sz="2400" dirty="0">
              <a:solidFill>
                <a:srgbClr val="000000"/>
              </a:solidFill>
              <a:latin typeface="NVIDIA-APAC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000000"/>
                </a:solidFill>
                <a:latin typeface="NVIDIA-APAC"/>
              </a:rPr>
              <a:t>通訊函式</a:t>
            </a:r>
            <a:r>
              <a:rPr lang="zh-TW" altLang="en-US" sz="2400" b="1" dirty="0" smtClean="0">
                <a:solidFill>
                  <a:srgbClr val="000000"/>
                </a:solidFill>
                <a:latin typeface="NVIDIA-APAC"/>
              </a:rPr>
              <a:t>庫、深度</a:t>
            </a:r>
            <a:r>
              <a:rPr lang="zh-TW" altLang="en-US" sz="2400" b="1" dirty="0">
                <a:solidFill>
                  <a:srgbClr val="000000"/>
                </a:solidFill>
                <a:latin typeface="NVIDIA-APAC"/>
              </a:rPr>
              <a:t>學習函式</a:t>
            </a:r>
            <a:r>
              <a:rPr lang="zh-TW" altLang="en-US" sz="2400" b="1" dirty="0" smtClean="0">
                <a:solidFill>
                  <a:srgbClr val="000000"/>
                </a:solidFill>
                <a:latin typeface="NVIDIA-APAC"/>
              </a:rPr>
              <a:t>庫</a:t>
            </a:r>
            <a:r>
              <a:rPr lang="zh-TW" altLang="en-US" sz="2400" dirty="0" smtClean="0">
                <a:solidFill>
                  <a:srgbClr val="000000"/>
                </a:solidFill>
                <a:latin typeface="NVIDIA-APAC"/>
              </a:rPr>
              <a:t>、</a:t>
            </a:r>
            <a:r>
              <a:rPr lang="zh-TW" altLang="en-US" sz="2400" b="1" dirty="0" smtClean="0">
                <a:solidFill>
                  <a:srgbClr val="000000"/>
                </a:solidFill>
                <a:latin typeface="NVIDIA-APAC"/>
              </a:rPr>
              <a:t>合作</a:t>
            </a:r>
            <a:r>
              <a:rPr lang="zh-TW" altLang="en-US" sz="2400" b="1" dirty="0">
                <a:solidFill>
                  <a:srgbClr val="000000"/>
                </a:solidFill>
                <a:latin typeface="NVIDIA-APAC"/>
              </a:rPr>
              <a:t>夥伴函式庫</a:t>
            </a:r>
            <a:endParaRPr lang="en-US" altLang="zh-TW" sz="2400" dirty="0">
              <a:solidFill>
                <a:srgbClr val="000000"/>
              </a:solidFill>
              <a:latin typeface="NVIDIA-APAC"/>
            </a:endParaRPr>
          </a:p>
          <a:p>
            <a:endParaRPr lang="en-US" altLang="zh-TW" sz="24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8896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深度學習</a:t>
            </a:r>
            <a:r>
              <a:rPr lang="zh-TW" altLang="en-US" b="1" dirty="0" smtClean="0"/>
              <a:t>框架 </a:t>
            </a:r>
            <a:r>
              <a:rPr lang="en-US" altLang="zh-TW" b="1" dirty="0" smtClean="0"/>
              <a:t>&amp; </a:t>
            </a:r>
            <a:r>
              <a:rPr lang="en-US" altLang="zh-TW" b="1" dirty="0" err="1" smtClean="0"/>
              <a:t>cuDNN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2565" y="964095"/>
            <a:ext cx="8667750" cy="4717774"/>
          </a:xfrm>
        </p:spPr>
        <p:txBody>
          <a:bodyPr/>
          <a:lstStyle/>
          <a:p>
            <a:r>
              <a:rPr lang="zh-TW" altLang="en-US" sz="2400" dirty="0" smtClean="0"/>
              <a:t>深度學習框架提供高階</a:t>
            </a:r>
            <a:r>
              <a:rPr lang="zh-TW" altLang="en-US" sz="2400" dirty="0"/>
              <a:t>程式介面設計、訓練和驗證深度神經網路的建構塊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廣泛</a:t>
            </a:r>
            <a:r>
              <a:rPr lang="zh-TW" altLang="en-US" sz="2400" dirty="0"/>
              <a:t>使用的深度學習</a:t>
            </a:r>
            <a:r>
              <a:rPr lang="zh-TW" altLang="en-US" sz="2400" dirty="0" smtClean="0"/>
              <a:t>框架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例如</a:t>
            </a:r>
            <a:r>
              <a:rPr lang="en-US" altLang="zh-TW" sz="2400" dirty="0" err="1" smtClean="0"/>
              <a:t>PyTorch</a:t>
            </a:r>
            <a:r>
              <a:rPr lang="zh-TW" altLang="en-US" sz="2400" dirty="0"/>
              <a:t>、</a:t>
            </a:r>
            <a:r>
              <a:rPr lang="en-US" altLang="zh-TW" sz="2400" dirty="0" err="1" smtClean="0"/>
              <a:t>TensorFlow</a:t>
            </a:r>
            <a:r>
              <a:rPr lang="zh-TW" altLang="en-US" sz="2400" dirty="0" smtClean="0"/>
              <a:t>等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皆依賴</a:t>
            </a:r>
            <a:r>
              <a:rPr lang="en-US" altLang="zh-TW" sz="2400" dirty="0" smtClean="0"/>
              <a:t>GPU</a:t>
            </a:r>
            <a:r>
              <a:rPr lang="zh-TW" altLang="en-US" sz="2400" dirty="0" smtClean="0"/>
              <a:t>加速</a:t>
            </a:r>
            <a:r>
              <a:rPr lang="zh-TW" altLang="en-US" sz="2400" dirty="0"/>
              <a:t>程式</a:t>
            </a:r>
            <a:r>
              <a:rPr lang="zh-TW" altLang="en-US" sz="2400" dirty="0" smtClean="0"/>
              <a:t>庫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例如</a:t>
            </a:r>
            <a:r>
              <a:rPr lang="en-US" altLang="zh-TW" sz="2400" dirty="0" err="1" smtClean="0"/>
              <a:t>cuDNN</a:t>
            </a:r>
            <a:r>
              <a:rPr lang="zh-TW" altLang="en-US" sz="2400" dirty="0"/>
              <a:t>、</a:t>
            </a:r>
            <a:r>
              <a:rPr lang="en-US" altLang="zh-TW" sz="2400" dirty="0" smtClean="0"/>
              <a:t>NCCL</a:t>
            </a:r>
            <a:r>
              <a:rPr lang="zh-TW" altLang="en-US" sz="2400" dirty="0" smtClean="0"/>
              <a:t>和</a:t>
            </a:r>
            <a:r>
              <a:rPr lang="en-US" altLang="zh-TW" sz="2400" dirty="0" smtClean="0"/>
              <a:t>DALI)</a:t>
            </a:r>
            <a:r>
              <a:rPr lang="zh-TW" altLang="en-US" sz="2400" dirty="0" smtClean="0"/>
              <a:t>來</a:t>
            </a:r>
            <a:r>
              <a:rPr lang="zh-TW" altLang="en-US" sz="2400" dirty="0"/>
              <a:t>提供</a:t>
            </a:r>
            <a:r>
              <a:rPr lang="zh-TW" altLang="en-US" sz="2400" dirty="0" smtClean="0"/>
              <a:t>高效且多</a:t>
            </a:r>
            <a:r>
              <a:rPr lang="en-US" altLang="zh-TW" sz="2400" dirty="0" smtClean="0"/>
              <a:t>GPU</a:t>
            </a:r>
            <a:r>
              <a:rPr lang="zh-TW" altLang="en-US" sz="2400" dirty="0" smtClean="0"/>
              <a:t>加速</a:t>
            </a:r>
            <a:r>
              <a:rPr lang="zh-TW" altLang="en-US" sz="2400" dirty="0"/>
              <a:t>的訓練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err="1" smtClean="0"/>
              <a:t>cuDNN</a:t>
            </a:r>
            <a:r>
              <a:rPr lang="zh-TW" altLang="en-US" sz="2400" dirty="0" smtClean="0"/>
              <a:t>是</a:t>
            </a:r>
            <a:r>
              <a:rPr lang="en-US" altLang="zh-TW" sz="2400" dirty="0"/>
              <a:t>NVIDIA</a:t>
            </a:r>
            <a:r>
              <a:rPr lang="zh-TW" altLang="en-US" sz="2400" dirty="0" smtClean="0"/>
              <a:t>一個</a:t>
            </a:r>
            <a:r>
              <a:rPr lang="zh-TW" altLang="en-US" sz="2400" dirty="0"/>
              <a:t>為深層神經網路設計的 </a:t>
            </a:r>
            <a:r>
              <a:rPr lang="en-US" altLang="zh-TW" sz="2400" dirty="0"/>
              <a:t>GPU </a:t>
            </a:r>
            <a:r>
              <a:rPr lang="zh-TW" altLang="en-US" sz="2400" dirty="0"/>
              <a:t>加速原式函式</a:t>
            </a:r>
            <a:r>
              <a:rPr lang="zh-TW" altLang="en-US" sz="2400" dirty="0" smtClean="0"/>
              <a:t>庫。</a:t>
            </a:r>
            <a:r>
              <a:rPr lang="zh-TW" altLang="en-US" sz="2400" dirty="0"/>
              <a:t>其</a:t>
            </a:r>
            <a:r>
              <a:rPr lang="zh-TW" altLang="en-US" sz="2400" dirty="0" smtClean="0"/>
              <a:t>為</a:t>
            </a:r>
            <a:r>
              <a:rPr lang="zh-TW" altLang="en-US" sz="2400" dirty="0"/>
              <a:t>標準慣例提供</a:t>
            </a:r>
            <a:r>
              <a:rPr lang="zh-TW" altLang="en-US" sz="2400" dirty="0"/>
              <a:t>高度</a:t>
            </a:r>
            <a:r>
              <a:rPr lang="zh-TW" altLang="en-US" sz="2400" dirty="0" smtClean="0"/>
              <a:t>調整的實現，例如卷積</a:t>
            </a:r>
            <a:r>
              <a:rPr lang="en-US" altLang="zh-TW" sz="2400" dirty="0" smtClean="0"/>
              <a:t>(Convolution) </a:t>
            </a:r>
            <a:r>
              <a:rPr lang="zh-TW" altLang="en-US" sz="2400" dirty="0" smtClean="0"/>
              <a:t>、池化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pooling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和</a:t>
            </a:r>
            <a:r>
              <a:rPr lang="zh-TW" altLang="en-US" sz="2400" dirty="0"/>
              <a:t>歸一</a:t>
            </a:r>
            <a:r>
              <a:rPr lang="zh-TW" altLang="en-US" sz="2400" dirty="0" smtClean="0"/>
              <a:t>化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normalization</a:t>
            </a:r>
            <a:r>
              <a:rPr lang="en-US" altLang="zh-TW" sz="2400" dirty="0" smtClean="0"/>
              <a:t>)</a:t>
            </a:r>
          </a:p>
          <a:p>
            <a:endParaRPr lang="zh-TW" altLang="en-US" sz="1800" dirty="0"/>
          </a:p>
          <a:p>
            <a:pPr marL="471487" lvl="1" indent="0">
              <a:buNone/>
            </a:pPr>
            <a:endParaRPr lang="en-US" altLang="zh-TW" sz="1600" dirty="0" smtClean="0"/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32852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圓角矩形 28"/>
          <p:cNvSpPr/>
          <p:nvPr/>
        </p:nvSpPr>
        <p:spPr bwMode="auto">
          <a:xfrm>
            <a:off x="1555532" y="995207"/>
            <a:ext cx="6445468" cy="260403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3434576" y="2479983"/>
            <a:ext cx="5782710" cy="24266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510062" y="891530"/>
            <a:ext cx="3205380" cy="4384126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AI Model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Training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81" y="1185630"/>
            <a:ext cx="2626030" cy="3721016"/>
          </a:xfrm>
          <a:prstGeom prst="rect">
            <a:avLst/>
          </a:prstGeom>
        </p:spPr>
      </p:pic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569595" y="205794"/>
            <a:ext cx="8667750" cy="508001"/>
          </a:xfrm>
        </p:spPr>
        <p:txBody>
          <a:bodyPr/>
          <a:lstStyle/>
          <a:p>
            <a:r>
              <a:rPr lang="zh-TW" altLang="en-US" dirty="0" smtClean="0"/>
              <a:t>      </a:t>
            </a:r>
            <a:r>
              <a:rPr lang="zh-TW" altLang="en-US" dirty="0" smtClean="0"/>
              <a:t>         </a:t>
            </a:r>
            <a:r>
              <a:rPr lang="zh-TW" altLang="en-US" dirty="0" smtClean="0"/>
              <a:t>實際使用範例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531497" y="995207"/>
            <a:ext cx="44935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+mn-ea"/>
                <a:ea typeface="+mn-ea"/>
              </a:rPr>
              <a:t>Nikon3D</a:t>
            </a:r>
            <a:r>
              <a:rPr lang="zh-TW" altLang="en-US" sz="3200" dirty="0">
                <a:latin typeface="+mn-ea"/>
                <a:ea typeface="+mn-ea"/>
              </a:rPr>
              <a:t>回鑽孔圓心辨識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3"/>
          <a:srcRect b="30933"/>
          <a:stretch/>
        </p:blipFill>
        <p:spPr>
          <a:xfrm>
            <a:off x="3603277" y="3492119"/>
            <a:ext cx="5448979" cy="119092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278" y="1579982"/>
            <a:ext cx="1800000" cy="180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098" y="1579982"/>
            <a:ext cx="1800000" cy="180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688" y="1579982"/>
            <a:ext cx="1800000" cy="18000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656143" y="2722340"/>
            <a:ext cx="4953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 err="1" smtClean="0"/>
              <a:t>Tensorflow+CUDA+cuDNN</a:t>
            </a:r>
            <a:endParaRPr lang="en-US" altLang="zh-TW" sz="2800" dirty="0"/>
          </a:p>
        </p:txBody>
      </p:sp>
      <p:sp>
        <p:nvSpPr>
          <p:cNvPr id="28" name="圓角矩形 27"/>
          <p:cNvSpPr/>
          <p:nvPr/>
        </p:nvSpPr>
        <p:spPr bwMode="auto">
          <a:xfrm>
            <a:off x="622566" y="827903"/>
            <a:ext cx="7854170" cy="5307426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40" y="1576616"/>
            <a:ext cx="3810000" cy="38100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836" y="4435513"/>
            <a:ext cx="1440000" cy="1440000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876" y="2688862"/>
            <a:ext cx="1440000" cy="1440000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123" y="999749"/>
            <a:ext cx="1440000" cy="1440000"/>
          </a:xfrm>
          <a:prstGeom prst="rect">
            <a:avLst/>
          </a:prstGeom>
        </p:spPr>
      </p:pic>
      <p:cxnSp>
        <p:nvCxnSpPr>
          <p:cNvPr id="37" name="直線單箭頭接點 36"/>
          <p:cNvCxnSpPr>
            <a:endCxn id="36" idx="1"/>
          </p:cNvCxnSpPr>
          <p:nvPr/>
        </p:nvCxnSpPr>
        <p:spPr bwMode="auto">
          <a:xfrm flipV="1">
            <a:off x="4664209" y="1719749"/>
            <a:ext cx="1863914" cy="1486835"/>
          </a:xfrm>
          <a:prstGeom prst="straightConnector1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直線單箭頭接點 37"/>
          <p:cNvCxnSpPr>
            <a:endCxn id="35" idx="1"/>
          </p:cNvCxnSpPr>
          <p:nvPr/>
        </p:nvCxnSpPr>
        <p:spPr bwMode="auto">
          <a:xfrm flipV="1">
            <a:off x="4633784" y="3408862"/>
            <a:ext cx="1937092" cy="263873"/>
          </a:xfrm>
          <a:prstGeom prst="straightConnector1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直線單箭頭接點 38"/>
          <p:cNvCxnSpPr>
            <a:endCxn id="31" idx="1"/>
          </p:cNvCxnSpPr>
          <p:nvPr/>
        </p:nvCxnSpPr>
        <p:spPr bwMode="auto">
          <a:xfrm>
            <a:off x="4596370" y="4228631"/>
            <a:ext cx="2012466" cy="926882"/>
          </a:xfrm>
          <a:prstGeom prst="straightConnector1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文字方塊 39"/>
          <p:cNvSpPr txBox="1"/>
          <p:nvPr/>
        </p:nvSpPr>
        <p:spPr>
          <a:xfrm>
            <a:off x="2080836" y="1427361"/>
            <a:ext cx="164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00B0F0"/>
                </a:solidFill>
              </a:rPr>
              <a:t>Training</a:t>
            </a:r>
            <a:endParaRPr lang="zh-TW" altLang="en-US" sz="3200" dirty="0">
              <a:solidFill>
                <a:srgbClr val="00B0F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656671" y="2923856"/>
            <a:ext cx="1891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00B050"/>
                </a:solidFill>
              </a:rPr>
              <a:t>Inference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854210" y="912032"/>
            <a:ext cx="180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tx2"/>
                </a:solidFill>
              </a:rPr>
              <a:t>AI Model</a:t>
            </a:r>
            <a:endParaRPr lang="zh-TW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81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10" grpId="0" animBg="1"/>
      <p:bldP spid="10" grpId="1" animBg="1"/>
      <p:bldP spid="14" grpId="0" animBg="1"/>
      <p:bldP spid="14" grpId="1" animBg="1"/>
      <p:bldP spid="34" grpId="0"/>
      <p:bldP spid="34" grpId="1"/>
      <p:bldP spid="16" grpId="0"/>
      <p:bldP spid="16" grpId="1"/>
      <p:bldP spid="28" grpId="0" animBg="1"/>
      <p:bldP spid="28" grpId="1" animBg="1"/>
      <p:bldP spid="40" grpId="0"/>
      <p:bldP spid="40" grpId="1"/>
      <p:bldP spid="41" grpId="0"/>
      <p:bldP spid="41" grpId="1"/>
      <p:bldP spid="42" grpId="0"/>
      <p:bldP spid="42" grpId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239400</TotalTime>
  <Words>759</Words>
  <Application>Microsoft Office PowerPoint</Application>
  <PresentationFormat>A4 紙張 (210x297 公釐)</PresentationFormat>
  <Paragraphs>84</Paragraphs>
  <Slides>10</Slides>
  <Notes>7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1" baseType="lpstr">
      <vt:lpstr>cwTeX 仿宋體</vt:lpstr>
      <vt:lpstr>NVIDIA-APAC</vt:lpstr>
      <vt:lpstr>新細明體</vt:lpstr>
      <vt:lpstr>標楷體</vt:lpstr>
      <vt:lpstr>Arial</vt:lpstr>
      <vt:lpstr>Constantia</vt:lpstr>
      <vt:lpstr>Times New Roman</vt:lpstr>
      <vt:lpstr>Verdana</vt:lpstr>
      <vt:lpstr>Wingdings</vt:lpstr>
      <vt:lpstr>Profile</vt:lpstr>
      <vt:lpstr>多媒體項目</vt:lpstr>
      <vt:lpstr>NVIDIA CUDA的介紹與崛起</vt:lpstr>
      <vt:lpstr>CPU V.S GPU</vt:lpstr>
      <vt:lpstr>CUDA </vt:lpstr>
      <vt:lpstr>CUDA 組成</vt:lpstr>
      <vt:lpstr>CUDA 資料傳輸</vt:lpstr>
      <vt:lpstr>CUDA 生態系統</vt:lpstr>
      <vt:lpstr>Libraries (CUDA-X)</vt:lpstr>
      <vt:lpstr>深度學習框架 &amp; cuDNN</vt:lpstr>
      <vt:lpstr>               實際使用範例</vt:lpstr>
      <vt:lpstr>PowerPoint 簡報</vt:lpstr>
    </vt:vector>
  </TitlesOfParts>
  <Company>cht-pt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設計公用帳號</dc:creator>
  <cp:lastModifiedBy>吳基瑞</cp:lastModifiedBy>
  <cp:revision>13848</cp:revision>
  <dcterms:created xsi:type="dcterms:W3CDTF">2007-01-26T06:29:22Z</dcterms:created>
  <dcterms:modified xsi:type="dcterms:W3CDTF">2024-03-27T02:49:01Z</dcterms:modified>
</cp:coreProperties>
</file>