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drawings/drawing1.xml" ContentType="application/vnd.openxmlformats-officedocument.drawingml.chartshapes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theme/themeOverride1.xml" ContentType="application/vnd.openxmlformats-officedocument.themeOverr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theme/themeOverride2.xml" ContentType="application/vnd.openxmlformats-officedocument.themeOverrid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6" r:id="rId4"/>
    <p:sldId id="265" r:id="rId5"/>
    <p:sldId id="258" r:id="rId6"/>
    <p:sldId id="257" r:id="rId7"/>
    <p:sldId id="259" r:id="rId8"/>
    <p:sldId id="263" r:id="rId9"/>
    <p:sldId id="261" r:id="rId10"/>
    <p:sldId id="262" r:id="rId11"/>
    <p:sldId id="264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234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J\Desktop\&#26159;%20(&#33258;&#21160;&#20445;&#23384;&#30340;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J\Desktop\gujineng\&#26032;&#24314;%20Microsoft%20Excel%20&#24037;&#20316;&#34920;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J\Desktop\&#22343;&#20540;&#25972;&#29702;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J\Desktop\&#26159;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J\Desktop\&#22343;&#20540;&#25972;&#29702;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J\Desktop\gujineng\&#26032;&#24314;%20Microsoft%20Excel%20&#24037;&#20316;&#34920;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J\Desktop\&#26159;.xlsx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J\Desktop\gujineng\&#26032;&#24314;%20Microsoft%20Excel%20&#24037;&#20316;&#34920;.xlsx" TargetMode="External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17.xml"/><Relationship Id="rId1" Type="http://schemas.microsoft.com/office/2011/relationships/chartStyle" Target="style17.xml"/><Relationship Id="rId4" Type="http://schemas.openxmlformats.org/officeDocument/2006/relationships/oleObject" Target="file:///C:\Users\AJ\Desktop\&#26159;.xlsx" TargetMode="Externa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J\Desktop\&#26159;.xlsx" TargetMode="External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J\AppData\Roaming\Microsoft\Excel\&#26032;&#24314;%20Microsoft%20Excel%20&#24037;&#20316;&#34920;%20(version%201).xlsb" TargetMode="External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J\Desktop\&#26159;%20(&#33258;&#21160;&#20445;&#23384;&#30340;)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J\Desktop\&#26159;%20(&#33258;&#21160;&#20445;&#23384;&#30340;)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J\Desktop\&#26159;%20(&#33258;&#21160;&#20445;&#23384;&#30340;).xlsx" TargetMode="Externa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chartUserShapes" Target="../drawings/drawing1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oleObject" Target="file:///C:\Users\AJ\Desktop\&#26159;%20(&#33258;&#21160;&#20445;&#23384;&#30340;).xlsx" TargetMode="Externa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J\Desktop\&#22343;&#20540;&#25972;&#29702;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J\Desktop\gujineng\&#26032;&#24314;%20Microsoft%20Excel%20&#24037;&#20316;&#34920;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J\Desktop\gujineng\&#26032;&#24314;%20Microsoft%20Excel%20&#24037;&#20316;&#34920;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J\Desktop\gujineng\&#26032;&#24314;%20Microsoft%20Excel%20&#24037;&#20316;&#34920;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GU-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各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Element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平均使用次数</a:t>
            </a:r>
          </a:p>
        </c:rich>
      </c:tx>
      <c:layout>
        <c:manualLayout>
          <c:xMode val="edge"/>
          <c:yMode val="edge"/>
          <c:x val="0.39568481264990174"/>
          <c:y val="3.052482509515573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Sheet8!$B$1</c:f>
              <c:strCache>
                <c:ptCount val="1"/>
                <c:pt idx="0">
                  <c:v>低级体验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Sheet8!$A$2:$A$6</c:f>
              <c:strCache>
                <c:ptCount val="5"/>
                <c:pt idx="0">
                  <c:v>查看</c:v>
                </c:pt>
                <c:pt idx="1">
                  <c:v>换怪</c:v>
                </c:pt>
                <c:pt idx="2">
                  <c:v>照妖镜</c:v>
                </c:pt>
                <c:pt idx="3">
                  <c:v>技能</c:v>
                </c:pt>
                <c:pt idx="4">
                  <c:v>集火</c:v>
                </c:pt>
              </c:strCache>
            </c:strRef>
          </c:cat>
          <c:val>
            <c:numRef>
              <c:f>Sheet8!$B$2:$B$6</c:f>
              <c:numCache>
                <c:formatCode>0.0_);[Red]\(0.0\)</c:formatCode>
                <c:ptCount val="5"/>
                <c:pt idx="0">
                  <c:v>9.9230769230769234</c:v>
                </c:pt>
                <c:pt idx="1">
                  <c:v>6.8</c:v>
                </c:pt>
                <c:pt idx="2">
                  <c:v>9.4285714285714288</c:v>
                </c:pt>
                <c:pt idx="3">
                  <c:v>25.782608695652176</c:v>
                </c:pt>
                <c:pt idx="4">
                  <c:v>27.80952380952381</c:v>
                </c:pt>
              </c:numCache>
            </c:numRef>
          </c:val>
        </c:ser>
        <c:ser>
          <c:idx val="1"/>
          <c:order val="1"/>
          <c:tx>
            <c:strRef>
              <c:f>Sheet8!$C$1</c:f>
              <c:strCache>
                <c:ptCount val="1"/>
                <c:pt idx="0">
                  <c:v>高级体验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Sheet8!$A$2:$A$6</c:f>
              <c:strCache>
                <c:ptCount val="5"/>
                <c:pt idx="0">
                  <c:v>查看</c:v>
                </c:pt>
                <c:pt idx="1">
                  <c:v>换怪</c:v>
                </c:pt>
                <c:pt idx="2">
                  <c:v>照妖镜</c:v>
                </c:pt>
                <c:pt idx="3">
                  <c:v>技能</c:v>
                </c:pt>
                <c:pt idx="4">
                  <c:v>集火</c:v>
                </c:pt>
              </c:strCache>
            </c:strRef>
          </c:cat>
          <c:val>
            <c:numRef>
              <c:f>Sheet8!$C$2:$C$6</c:f>
              <c:numCache>
                <c:formatCode>0.0_);[Red]\(0.0\)</c:formatCode>
                <c:ptCount val="5"/>
                <c:pt idx="0">
                  <c:v>12.823529411764707</c:v>
                </c:pt>
                <c:pt idx="1">
                  <c:v>7.6521739130434785</c:v>
                </c:pt>
                <c:pt idx="2">
                  <c:v>8.44</c:v>
                </c:pt>
                <c:pt idx="3">
                  <c:v>34.214285714285715</c:v>
                </c:pt>
                <c:pt idx="4">
                  <c:v>19.84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837703680"/>
        <c:axId val="837705312"/>
      </c:barChart>
      <c:catAx>
        <c:axId val="8377036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837705312"/>
        <c:crosses val="autoZero"/>
        <c:auto val="1"/>
        <c:lblAlgn val="ctr"/>
        <c:lblOffset val="100"/>
        <c:noMultiLvlLbl val="0"/>
      </c:catAx>
      <c:valAx>
        <c:axId val="8377053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_);[Red]\(0.0\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8377036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/>
              <a:t>技能释放失败时的字母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1"/>
            <c:showSerName val="0"/>
            <c:showPercent val="1"/>
            <c:showBubbleSize val="0"/>
            <c:separator>. </c:separator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layout/>
              </c:ext>
            </c:extLst>
          </c:dLbls>
          <c:cat>
            <c:strRef>
              <c:f>'技能失败-4'!$H$20:$H$24</c:f>
              <c:strCache>
                <c:ptCount val="5"/>
                <c:pt idx="0">
                  <c:v>L</c:v>
                </c:pt>
                <c:pt idx="1">
                  <c:v>S</c:v>
                </c:pt>
                <c:pt idx="2">
                  <c:v>V</c:v>
                </c:pt>
                <c:pt idx="3">
                  <c:v>Z</c:v>
                </c:pt>
                <c:pt idx="4">
                  <c:v>N</c:v>
                </c:pt>
              </c:strCache>
            </c:strRef>
          </c:cat>
          <c:val>
            <c:numRef>
              <c:f>'技能失败-4'!$I$20:$I$24</c:f>
              <c:numCache>
                <c:formatCode>General</c:formatCode>
                <c:ptCount val="5"/>
                <c:pt idx="0">
                  <c:v>12</c:v>
                </c:pt>
                <c:pt idx="1">
                  <c:v>20</c:v>
                </c:pt>
                <c:pt idx="2">
                  <c:v>22</c:v>
                </c:pt>
                <c:pt idx="3">
                  <c:v>15</c:v>
                </c:pt>
                <c:pt idx="4">
                  <c:v>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zh-CN" sz="1800" b="0" i="0" baseline="0">
                <a:effectLst/>
              </a:rPr>
              <a:t>技能失败情绪与次数</a:t>
            </a:r>
            <a:endParaRPr lang="zh-CN" altLang="zh-CN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8.5650481189851274E-2"/>
          <c:y val="0.20092592592592592"/>
          <c:w val="0.79726837270341211"/>
          <c:h val="0.58246135899679208"/>
        </c:manualLayout>
      </c:layout>
      <c:barChart>
        <c:barDir val="col"/>
        <c:grouping val="clustered"/>
        <c:varyColors val="0"/>
        <c:ser>
          <c:idx val="0"/>
          <c:order val="0"/>
          <c:tx>
            <c:v>失败次数均值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'技能失败-6'!$H$20:$H$21</c:f>
              <c:strCache>
                <c:ptCount val="2"/>
                <c:pt idx="0">
                  <c:v>低级体验</c:v>
                </c:pt>
                <c:pt idx="1">
                  <c:v>高级体验</c:v>
                </c:pt>
              </c:strCache>
            </c:strRef>
          </c:cat>
          <c:val>
            <c:numRef>
              <c:f>'技能失败-6'!$F$23:$F$24</c:f>
              <c:numCache>
                <c:formatCode>0.00_ </c:formatCode>
                <c:ptCount val="2"/>
                <c:pt idx="0">
                  <c:v>2.8235294117647061</c:v>
                </c:pt>
                <c:pt idx="1">
                  <c:v>1.8125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618123952"/>
        <c:axId val="618138640"/>
      </c:barChart>
      <c:lineChart>
        <c:grouping val="standard"/>
        <c:varyColors val="0"/>
        <c:ser>
          <c:idx val="1"/>
          <c:order val="1"/>
          <c:tx>
            <c:v>失败情绪均值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'技能失败-6'!$G$23:$G$24</c:f>
              <c:numCache>
                <c:formatCode>0.000_ </c:formatCode>
                <c:ptCount val="2"/>
                <c:pt idx="0">
                  <c:v>-3.6348712000487532E-2</c:v>
                </c:pt>
                <c:pt idx="1">
                  <c:v>-2.4646267288991254E-2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618133744"/>
        <c:axId val="618132656"/>
      </c:lineChart>
      <c:catAx>
        <c:axId val="6181239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18138640"/>
        <c:crosses val="autoZero"/>
        <c:auto val="1"/>
        <c:lblAlgn val="ctr"/>
        <c:lblOffset val="100"/>
        <c:noMultiLvlLbl val="0"/>
      </c:catAx>
      <c:valAx>
        <c:axId val="6181386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18123952"/>
        <c:crosses val="autoZero"/>
        <c:crossBetween val="between"/>
      </c:valAx>
      <c:valAx>
        <c:axId val="618132656"/>
        <c:scaling>
          <c:orientation val="minMax"/>
        </c:scaling>
        <c:delete val="0"/>
        <c:axPos val="r"/>
        <c:numFmt formatCode="0.000_ 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18133744"/>
        <c:crosses val="max"/>
        <c:crossBetween val="between"/>
      </c:valAx>
      <c:catAx>
        <c:axId val="618133744"/>
        <c:scaling>
          <c:orientation val="minMax"/>
        </c:scaling>
        <c:delete val="1"/>
        <c:axPos val="b"/>
        <c:majorTickMark val="out"/>
        <c:minorTickMark val="none"/>
        <c:tickLblPos val="nextTo"/>
        <c:crossAx val="618132656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查看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thinkingpower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2"/>
          <c:order val="0"/>
          <c:tx>
            <c:v>gamma</c:v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Sheet1!$C$1:$C$2</c:f>
              <c:strCache>
                <c:ptCount val="2"/>
                <c:pt idx="0">
                  <c:v>低级体验</c:v>
                </c:pt>
                <c:pt idx="1">
                  <c:v>高级体验</c:v>
                </c:pt>
              </c:strCache>
            </c:strRef>
          </c:cat>
          <c:val>
            <c:numRef>
              <c:f>Sheet1!$B$1:$B$2</c:f>
              <c:numCache>
                <c:formatCode>0.00_ </c:formatCode>
                <c:ptCount val="2"/>
                <c:pt idx="0">
                  <c:v>147.99208797569307</c:v>
                </c:pt>
                <c:pt idx="1">
                  <c:v>63.615113285931663</c:v>
                </c:pt>
              </c:numCache>
            </c:numRef>
          </c:val>
        </c:ser>
        <c:ser>
          <c:idx val="0"/>
          <c:order val="1"/>
          <c:tx>
            <c:v>highα</c:v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Sheet1!$C$1:$C$2</c:f>
              <c:strCache>
                <c:ptCount val="2"/>
                <c:pt idx="0">
                  <c:v>低级体验</c:v>
                </c:pt>
                <c:pt idx="1">
                  <c:v>高级体验</c:v>
                </c:pt>
              </c:strCache>
            </c:strRef>
          </c:cat>
          <c:val>
            <c:numRef>
              <c:f>Sheet1!$E$1:$E$2</c:f>
              <c:numCache>
                <c:formatCode>0.00_ </c:formatCode>
                <c:ptCount val="2"/>
                <c:pt idx="0">
                  <c:v>-35.356756388516942</c:v>
                </c:pt>
                <c:pt idx="1">
                  <c:v>-111.9087080195837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55088960"/>
        <c:axId val="555084064"/>
      </c:barChart>
      <c:catAx>
        <c:axId val="5550889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555084064"/>
        <c:crosses val="autoZero"/>
        <c:auto val="1"/>
        <c:lblAlgn val="ctr"/>
        <c:lblOffset val="100"/>
        <c:noMultiLvlLbl val="0"/>
      </c:catAx>
      <c:valAx>
        <c:axId val="5550840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550889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r>
              <a:rPr lang="zh-CN" altLang="zh-CN" sz="1800" b="0" i="0" baseline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查看使用次数与情绪均值</a:t>
            </a:r>
            <a:endParaRPr lang="zh-CN" altLang="zh-CN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使用次数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'查看6-情绪'!$H$1:$H$2</c:f>
              <c:strCache>
                <c:ptCount val="2"/>
                <c:pt idx="0">
                  <c:v>低级体验</c:v>
                </c:pt>
                <c:pt idx="1">
                  <c:v>高级体验</c:v>
                </c:pt>
              </c:strCache>
            </c:strRef>
          </c:cat>
          <c:val>
            <c:numRef>
              <c:f>'查看6-情绪'!$G$1:$G$2</c:f>
              <c:numCache>
                <c:formatCode>0.0_ </c:formatCode>
                <c:ptCount val="2"/>
                <c:pt idx="0">
                  <c:v>9.9230769230769234</c:v>
                </c:pt>
                <c:pt idx="1">
                  <c:v>12.823529411764707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837694432"/>
        <c:axId val="837700960"/>
      </c:barChart>
      <c:lineChart>
        <c:grouping val="standard"/>
        <c:varyColors val="0"/>
        <c:ser>
          <c:idx val="1"/>
          <c:order val="1"/>
          <c:tx>
            <c:v>情绪均值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'查看6-情绪'!$H$1:$H$2</c:f>
              <c:strCache>
                <c:ptCount val="2"/>
                <c:pt idx="0">
                  <c:v>低级体验</c:v>
                </c:pt>
                <c:pt idx="1">
                  <c:v>高级体验</c:v>
                </c:pt>
              </c:strCache>
            </c:strRef>
          </c:cat>
          <c:val>
            <c:numRef>
              <c:f>'查看6-情绪'!$F$1:$F$2</c:f>
              <c:numCache>
                <c:formatCode>0.000_ </c:formatCode>
                <c:ptCount val="2"/>
                <c:pt idx="0">
                  <c:v>9.4929117654312563E-3</c:v>
                </c:pt>
                <c:pt idx="1">
                  <c:v>-2.7116538232516817E-3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837698240"/>
        <c:axId val="837704768"/>
      </c:lineChart>
      <c:catAx>
        <c:axId val="8376944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837700960"/>
        <c:crosses val="autoZero"/>
        <c:auto val="1"/>
        <c:lblAlgn val="ctr"/>
        <c:lblOffset val="100"/>
        <c:noMultiLvlLbl val="0"/>
      </c:catAx>
      <c:valAx>
        <c:axId val="8377009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837694432"/>
        <c:crosses val="autoZero"/>
        <c:crossBetween val="between"/>
      </c:valAx>
      <c:valAx>
        <c:axId val="837704768"/>
        <c:scaling>
          <c:orientation val="minMax"/>
        </c:scaling>
        <c:delete val="0"/>
        <c:axPos val="r"/>
        <c:numFmt formatCode="0.000_ 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837698240"/>
        <c:crosses val="max"/>
        <c:crossBetween val="between"/>
      </c:valAx>
      <c:catAx>
        <c:axId val="83769824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837704768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r>
              <a:rPr lang="zh-CN"/>
              <a:t>照妖镜使用情绪体验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0.16217590414637928"/>
          <c:y val="0.20373863656093644"/>
          <c:w val="0.71086693994182981"/>
          <c:h val="0.60603992049316513"/>
        </c:manualLayout>
      </c:layout>
      <c:barChart>
        <c:barDir val="col"/>
        <c:grouping val="clustered"/>
        <c:varyColors val="0"/>
        <c:ser>
          <c:idx val="0"/>
          <c:order val="0"/>
          <c:tx>
            <c:v>照妖镜使用次数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照妖镜使用6!$J$18:$J$19</c:f>
              <c:strCache>
                <c:ptCount val="2"/>
                <c:pt idx="0">
                  <c:v>低级体验</c:v>
                </c:pt>
                <c:pt idx="1">
                  <c:v>高级体验</c:v>
                </c:pt>
              </c:strCache>
            </c:strRef>
          </c:cat>
          <c:val>
            <c:numRef>
              <c:f>照妖镜使用6!$I$18:$I$19</c:f>
              <c:numCache>
                <c:formatCode>0.00_ </c:formatCode>
                <c:ptCount val="2"/>
                <c:pt idx="0">
                  <c:v>12.133333333333333</c:v>
                </c:pt>
                <c:pt idx="1">
                  <c:v>11.875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2577760"/>
        <c:axId val="162577216"/>
      </c:barChart>
      <c:lineChart>
        <c:grouping val="standard"/>
        <c:varyColors val="0"/>
        <c:ser>
          <c:idx val="1"/>
          <c:order val="1"/>
          <c:tx>
            <c:v>照妖镜使用情绪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照妖镜使用6!$H$18:$H$19</c:f>
              <c:numCache>
                <c:formatCode>0.00_ </c:formatCode>
                <c:ptCount val="2"/>
                <c:pt idx="0">
                  <c:v>1.2872074799134294E-2</c:v>
                </c:pt>
                <c:pt idx="1">
                  <c:v>-6.4723303961887061E-3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2375488"/>
        <c:axId val="162580480"/>
      </c:lineChart>
      <c:valAx>
        <c:axId val="1625772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162577760"/>
        <c:crosses val="autoZero"/>
        <c:crossBetween val="between"/>
      </c:valAx>
      <c:catAx>
        <c:axId val="1625777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162577216"/>
        <c:crosses val="autoZero"/>
        <c:auto val="1"/>
        <c:lblAlgn val="ctr"/>
        <c:lblOffset val="100"/>
        <c:noMultiLvlLbl val="0"/>
      </c:catAx>
      <c:valAx>
        <c:axId val="162580480"/>
        <c:scaling>
          <c:orientation val="minMax"/>
        </c:scaling>
        <c:delete val="0"/>
        <c:axPos val="r"/>
        <c:numFmt formatCode="0.00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162375488"/>
        <c:crosses val="max"/>
        <c:crossBetween val="between"/>
      </c:valAx>
      <c:catAx>
        <c:axId val="162375488"/>
        <c:scaling>
          <c:orientation val="minMax"/>
        </c:scaling>
        <c:delete val="1"/>
        <c:axPos val="t"/>
        <c:majorTickMark val="none"/>
        <c:minorTickMark val="none"/>
        <c:tickLblPos val="nextTo"/>
        <c:crossAx val="162580480"/>
        <c:crosses val="max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微软雅黑" panose="020B0503020204020204" pitchFamily="34" charset="-122"/>
          <a:ea typeface="微软雅黑" panose="020B0503020204020204" pitchFamily="34" charset="-122"/>
        </a:defRPr>
      </a:pPr>
      <a:endParaRPr lang="zh-CN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r>
              <a:rPr lang="zh-CN"/>
              <a:t>照妖镜</a:t>
            </a:r>
            <a:r>
              <a:rPr lang="en-US"/>
              <a:t>thinkingpower</a:t>
            </a:r>
            <a:endParaRPr lang="zh-CN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Sheet3!$A$2</c:f>
              <c:strCache>
                <c:ptCount val="1"/>
                <c:pt idx="0">
                  <c:v>gamma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Sheet3!$A$1:$D$1</c:f>
              <c:strCache>
                <c:ptCount val="2"/>
                <c:pt idx="0">
                  <c:v>低级体验</c:v>
                </c:pt>
                <c:pt idx="1">
                  <c:v>高级体验</c:v>
                </c:pt>
              </c:strCache>
            </c:strRef>
          </c:cat>
          <c:val>
            <c:numRef>
              <c:f>Sheet3!$B$2:$D$2</c:f>
              <c:numCache>
                <c:formatCode>0.00_ </c:formatCode>
                <c:ptCount val="2"/>
                <c:pt idx="0">
                  <c:v>97.189182390096448</c:v>
                </c:pt>
                <c:pt idx="1">
                  <c:v>95.53160047238606</c:v>
                </c:pt>
              </c:numCache>
            </c:numRef>
          </c:val>
        </c:ser>
        <c:ser>
          <c:idx val="1"/>
          <c:order val="1"/>
          <c:tx>
            <c:v>highα</c:v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Sheet3!$A$1:$D$1</c:f>
              <c:strCache>
                <c:ptCount val="2"/>
                <c:pt idx="0">
                  <c:v>低级体验</c:v>
                </c:pt>
                <c:pt idx="1">
                  <c:v>高级体验</c:v>
                </c:pt>
              </c:strCache>
            </c:strRef>
          </c:cat>
          <c:val>
            <c:numRef>
              <c:f>Sheet3!$B$3:$D$3</c:f>
              <c:numCache>
                <c:formatCode>0.00_ </c:formatCode>
                <c:ptCount val="2"/>
                <c:pt idx="0">
                  <c:v>-134.28068977892491</c:v>
                </c:pt>
                <c:pt idx="1">
                  <c:v>-157.29537641384607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02343168"/>
        <c:axId val="602330112"/>
      </c:barChart>
      <c:catAx>
        <c:axId val="6023431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602330112"/>
        <c:crosses val="autoZero"/>
        <c:auto val="1"/>
        <c:lblAlgn val="ctr"/>
        <c:lblOffset val="100"/>
        <c:noMultiLvlLbl val="0"/>
      </c:catAx>
      <c:valAx>
        <c:axId val="6023301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6023431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微软雅黑" panose="020B0503020204020204" pitchFamily="34" charset="-122"/>
          <a:ea typeface="微软雅黑" panose="020B0503020204020204" pitchFamily="34" charset="-122"/>
        </a:defRPr>
      </a:pPr>
      <a:endParaRPr lang="zh-CN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r>
              <a:rPr lang="zh-CN"/>
              <a:t>换怪使用次数和情绪体验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换怪使用次数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'HG-6'!$H$2:$H$3</c:f>
              <c:strCache>
                <c:ptCount val="2"/>
                <c:pt idx="0">
                  <c:v>低级体验</c:v>
                </c:pt>
                <c:pt idx="1">
                  <c:v>高级体验</c:v>
                </c:pt>
              </c:strCache>
            </c:strRef>
          </c:cat>
          <c:val>
            <c:numRef>
              <c:f>'HG-6'!$G$2:$G$3</c:f>
              <c:numCache>
                <c:formatCode>0.00_ </c:formatCode>
                <c:ptCount val="2"/>
                <c:pt idx="0">
                  <c:v>6.8</c:v>
                </c:pt>
                <c:pt idx="1">
                  <c:v>7.6521739130434785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15746144"/>
        <c:axId val="615740704"/>
      </c:barChart>
      <c:lineChart>
        <c:grouping val="standard"/>
        <c:varyColors val="0"/>
        <c:ser>
          <c:idx val="1"/>
          <c:order val="1"/>
          <c:tx>
            <c:v>情绪体验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'HG-6'!$F$2:$F$3</c:f>
              <c:numCache>
                <c:formatCode>0.000_ </c:formatCode>
                <c:ptCount val="2"/>
                <c:pt idx="0">
                  <c:v>2.057374667585286E-2</c:v>
                </c:pt>
                <c:pt idx="1">
                  <c:v>-2.0000645499627132E-2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15743424"/>
        <c:axId val="615742880"/>
      </c:lineChart>
      <c:catAx>
        <c:axId val="6157461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615740704"/>
        <c:crosses val="autoZero"/>
        <c:auto val="1"/>
        <c:lblAlgn val="ctr"/>
        <c:lblOffset val="100"/>
        <c:noMultiLvlLbl val="0"/>
      </c:catAx>
      <c:valAx>
        <c:axId val="6157407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615746144"/>
        <c:crosses val="autoZero"/>
        <c:crossBetween val="between"/>
      </c:valAx>
      <c:valAx>
        <c:axId val="615742880"/>
        <c:scaling>
          <c:orientation val="minMax"/>
        </c:scaling>
        <c:delete val="0"/>
        <c:axPos val="r"/>
        <c:numFmt formatCode="0.000_ 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615743424"/>
        <c:crosses val="max"/>
        <c:crossBetween val="between"/>
      </c:valAx>
      <c:catAx>
        <c:axId val="615743424"/>
        <c:scaling>
          <c:orientation val="minMax"/>
        </c:scaling>
        <c:delete val="1"/>
        <c:axPos val="b"/>
        <c:majorTickMark val="out"/>
        <c:minorTickMark val="none"/>
        <c:tickLblPos val="nextTo"/>
        <c:crossAx val="615742880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微软雅黑" panose="020B0503020204020204" pitchFamily="34" charset="-122"/>
          <a:ea typeface="微软雅黑" panose="020B0503020204020204" pitchFamily="34" charset="-122"/>
        </a:defRPr>
      </a:pPr>
      <a:endParaRPr lang="zh-CN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1800" b="0" i="0" baseline="0">
                <a:effectLst/>
              </a:rPr>
              <a:t>换怪</a:t>
            </a:r>
            <a:r>
              <a:rPr lang="en-US" altLang="zh-CN" sz="1800" b="0" i="0" baseline="0">
                <a:effectLst/>
              </a:rPr>
              <a:t>thinkingpower</a:t>
            </a:r>
            <a:endParaRPr lang="zh-CN" altLang="zh-CN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2"/>
          <c:order val="0"/>
          <c:tx>
            <c:v>gamma</c:v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Sheet2!$D$1:$D$2</c:f>
              <c:strCache>
                <c:ptCount val="2"/>
                <c:pt idx="0">
                  <c:v>低级体验</c:v>
                </c:pt>
                <c:pt idx="1">
                  <c:v>高级体验</c:v>
                </c:pt>
              </c:strCache>
            </c:strRef>
          </c:cat>
          <c:val>
            <c:numRef>
              <c:f>(Sheet2!$B$1,Sheet2!$B$2)</c:f>
              <c:numCache>
                <c:formatCode>0.00_ </c:formatCode>
                <c:ptCount val="2"/>
                <c:pt idx="0">
                  <c:v>127.76802402700886</c:v>
                </c:pt>
                <c:pt idx="1">
                  <c:v>23.055994611237448</c:v>
                </c:pt>
              </c:numCache>
            </c:numRef>
          </c:val>
        </c:ser>
        <c:ser>
          <c:idx val="0"/>
          <c:order val="1"/>
          <c:tx>
            <c:v>highα</c:v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Sheet2!$D$1:$D$2</c:f>
              <c:strCache>
                <c:ptCount val="2"/>
                <c:pt idx="0">
                  <c:v>低级体验</c:v>
                </c:pt>
                <c:pt idx="1">
                  <c:v>高级体验</c:v>
                </c:pt>
              </c:strCache>
            </c:strRef>
          </c:cat>
          <c:val>
            <c:numRef>
              <c:f>(Sheet2!$B$3,Sheet2!$B$4)</c:f>
              <c:numCache>
                <c:formatCode>0.00_ </c:formatCode>
                <c:ptCount val="2"/>
                <c:pt idx="0">
                  <c:v>-139.95949494593498</c:v>
                </c:pt>
                <c:pt idx="1">
                  <c:v>-96.793759601236317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602332832"/>
        <c:axId val="602338816"/>
      </c:barChart>
      <c:catAx>
        <c:axId val="6023328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02338816"/>
        <c:crosses val="autoZero"/>
        <c:auto val="1"/>
        <c:lblAlgn val="ctr"/>
        <c:lblOffset val="100"/>
        <c:noMultiLvlLbl val="0"/>
      </c:catAx>
      <c:valAx>
        <c:axId val="6023388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023328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4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/>
              <a:t>集火</a:t>
            </a:r>
            <a:r>
              <a:rPr lang="en-US" altLang="zh-CN"/>
              <a:t>-thinkingpower</a:t>
            </a:r>
            <a:endParaRPr lang="zh-CN" alt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0.10012816756926689"/>
          <c:y val="0.1637566893024493"/>
          <c:w val="0.86939442254169041"/>
          <c:h val="0.6910266302927934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Sheet5!$A$2</c:f>
              <c:strCache>
                <c:ptCount val="1"/>
                <c:pt idx="0">
                  <c:v>gamma 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Sheet5!$A$1:$D$1</c:f>
              <c:strCache>
                <c:ptCount val="2"/>
                <c:pt idx="0">
                  <c:v>低级体验</c:v>
                </c:pt>
                <c:pt idx="1">
                  <c:v>高级体验</c:v>
                </c:pt>
              </c:strCache>
            </c:strRef>
          </c:cat>
          <c:val>
            <c:numRef>
              <c:f>Sheet5!$B$2:$D$2</c:f>
              <c:numCache>
                <c:formatCode>0.00_ </c:formatCode>
                <c:ptCount val="2"/>
                <c:pt idx="0">
                  <c:v>111.95927861681557</c:v>
                </c:pt>
                <c:pt idx="1">
                  <c:v>58.105053689044063</c:v>
                </c:pt>
              </c:numCache>
            </c:numRef>
          </c:val>
        </c:ser>
        <c:ser>
          <c:idx val="1"/>
          <c:order val="1"/>
          <c:tx>
            <c:strRef>
              <c:f>Sheet5!$A$3</c:f>
              <c:strCache>
                <c:ptCount val="1"/>
                <c:pt idx="0">
                  <c:v>highα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Sheet5!$A$1:$D$1</c:f>
              <c:strCache>
                <c:ptCount val="2"/>
                <c:pt idx="0">
                  <c:v>低级体验</c:v>
                </c:pt>
                <c:pt idx="1">
                  <c:v>高级体验</c:v>
                </c:pt>
              </c:strCache>
            </c:strRef>
          </c:cat>
          <c:val>
            <c:numRef>
              <c:f>Sheet5!$B$3:$D$3</c:f>
              <c:numCache>
                <c:formatCode>0.00_ </c:formatCode>
                <c:ptCount val="2"/>
                <c:pt idx="0">
                  <c:v>-68.97669057990322</c:v>
                </c:pt>
                <c:pt idx="1">
                  <c:v>-147.85055573509266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615737984"/>
        <c:axId val="615735264"/>
      </c:barChart>
      <c:catAx>
        <c:axId val="6157379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15735264"/>
        <c:crosses val="autoZero"/>
        <c:auto val="1"/>
        <c:lblAlgn val="ctr"/>
        <c:lblOffset val="100"/>
        <c:noMultiLvlLbl val="0"/>
      </c:catAx>
      <c:valAx>
        <c:axId val="6157352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157379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/>
              <a:t>集火使用次数和情绪体验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使用次数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'集火-4'!$K$1:$K$2</c:f>
              <c:strCache>
                <c:ptCount val="2"/>
                <c:pt idx="0">
                  <c:v>低级体验</c:v>
                </c:pt>
                <c:pt idx="1">
                  <c:v>高级体验</c:v>
                </c:pt>
              </c:strCache>
            </c:strRef>
          </c:cat>
          <c:val>
            <c:numRef>
              <c:f>'集火-4'!$J$1:$J$2</c:f>
              <c:numCache>
                <c:formatCode>General</c:formatCode>
                <c:ptCount val="2"/>
                <c:pt idx="0" formatCode="0.00_ ">
                  <c:v>27.454545454545453</c:v>
                </c:pt>
                <c:pt idx="1">
                  <c:v>19.84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618137552"/>
        <c:axId val="618136464"/>
      </c:barChart>
      <c:lineChart>
        <c:grouping val="standard"/>
        <c:varyColors val="0"/>
        <c:ser>
          <c:idx val="1"/>
          <c:order val="1"/>
          <c:tx>
            <c:v>情绪均值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'集火-4'!$K$1:$K$2</c:f>
              <c:strCache>
                <c:ptCount val="2"/>
                <c:pt idx="0">
                  <c:v>低级体验</c:v>
                </c:pt>
                <c:pt idx="1">
                  <c:v>高级体验</c:v>
                </c:pt>
              </c:strCache>
            </c:strRef>
          </c:cat>
          <c:val>
            <c:numRef>
              <c:f>'集火-4'!$I$1:$I$2</c:f>
              <c:numCache>
                <c:formatCode>0.000_ </c:formatCode>
                <c:ptCount val="2"/>
                <c:pt idx="0">
                  <c:v>-9.319404279845617E-3</c:v>
                </c:pt>
                <c:pt idx="1">
                  <c:v>-2.7035568187277925E-2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618137008"/>
        <c:axId val="618134832"/>
      </c:lineChart>
      <c:catAx>
        <c:axId val="6181370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18134832"/>
        <c:crosses val="autoZero"/>
        <c:auto val="1"/>
        <c:lblAlgn val="ctr"/>
        <c:lblOffset val="100"/>
        <c:noMultiLvlLbl val="0"/>
      </c:catAx>
      <c:valAx>
        <c:axId val="6181348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18137008"/>
        <c:crosses val="autoZero"/>
        <c:crossBetween val="between"/>
      </c:valAx>
      <c:valAx>
        <c:axId val="618136464"/>
        <c:scaling>
          <c:orientation val="minMax"/>
        </c:scaling>
        <c:delete val="0"/>
        <c:axPos val="r"/>
        <c:numFmt formatCode="0.00_ 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18137552"/>
        <c:crosses val="max"/>
        <c:crossBetween val="between"/>
      </c:valAx>
      <c:catAx>
        <c:axId val="61813755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618136464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GU-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各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Element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情绪均值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Sheet9!$B$1</c:f>
              <c:strCache>
                <c:ptCount val="1"/>
                <c:pt idx="0">
                  <c:v>低级体验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Sheet9!$A$2:$A$6</c:f>
              <c:strCache>
                <c:ptCount val="5"/>
                <c:pt idx="0">
                  <c:v>查看</c:v>
                </c:pt>
                <c:pt idx="1">
                  <c:v>换怪</c:v>
                </c:pt>
                <c:pt idx="2">
                  <c:v>照妖镜</c:v>
                </c:pt>
                <c:pt idx="3">
                  <c:v>技能</c:v>
                </c:pt>
                <c:pt idx="4">
                  <c:v>集火</c:v>
                </c:pt>
              </c:strCache>
            </c:strRef>
          </c:cat>
          <c:val>
            <c:numRef>
              <c:f>Sheet9!$B$2:$B$6</c:f>
              <c:numCache>
                <c:formatCode>0.000_ </c:formatCode>
                <c:ptCount val="5"/>
                <c:pt idx="0" formatCode="0.000_);[Red]\(0.000\)">
                  <c:v>9.4929117654312563E-3</c:v>
                </c:pt>
                <c:pt idx="1">
                  <c:v>2.057374667585286E-2</c:v>
                </c:pt>
                <c:pt idx="2" formatCode="0.000_);[Red]\(0.000\)">
                  <c:v>1.2872074799134294E-2</c:v>
                </c:pt>
                <c:pt idx="3">
                  <c:v>1.0303532000086164E-2</c:v>
                </c:pt>
                <c:pt idx="4">
                  <c:v>-9.319404279845617E-3</c:v>
                </c:pt>
              </c:numCache>
            </c:numRef>
          </c:val>
        </c:ser>
        <c:ser>
          <c:idx val="1"/>
          <c:order val="1"/>
          <c:tx>
            <c:strRef>
              <c:f>Sheet9!$C$1</c:f>
              <c:strCache>
                <c:ptCount val="1"/>
                <c:pt idx="0">
                  <c:v>高级体验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Sheet9!$A$2:$A$6</c:f>
              <c:strCache>
                <c:ptCount val="5"/>
                <c:pt idx="0">
                  <c:v>查看</c:v>
                </c:pt>
                <c:pt idx="1">
                  <c:v>换怪</c:v>
                </c:pt>
                <c:pt idx="2">
                  <c:v>照妖镜</c:v>
                </c:pt>
                <c:pt idx="3">
                  <c:v>技能</c:v>
                </c:pt>
                <c:pt idx="4">
                  <c:v>集火</c:v>
                </c:pt>
              </c:strCache>
            </c:strRef>
          </c:cat>
          <c:val>
            <c:numRef>
              <c:f>Sheet9!$C$2:$C$6</c:f>
              <c:numCache>
                <c:formatCode>0.000_ </c:formatCode>
                <c:ptCount val="5"/>
                <c:pt idx="0">
                  <c:v>-2.7116538232516817E-3</c:v>
                </c:pt>
                <c:pt idx="1">
                  <c:v>-2.0000645499627132E-2</c:v>
                </c:pt>
                <c:pt idx="2">
                  <c:v>-6.4723303961887061E-3</c:v>
                </c:pt>
                <c:pt idx="3">
                  <c:v>-1.2313428733516509E-2</c:v>
                </c:pt>
                <c:pt idx="4">
                  <c:v>-2.7035568187277925E-2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02339904"/>
        <c:axId val="602340992"/>
      </c:barChart>
      <c:catAx>
        <c:axId val="6023399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602340992"/>
        <c:crossesAt val="0"/>
        <c:auto val="1"/>
        <c:lblAlgn val="ctr"/>
        <c:lblOffset val="100"/>
        <c:noMultiLvlLbl val="0"/>
      </c:catAx>
      <c:valAx>
        <c:axId val="6023409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.000_ 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023399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GU-Element-gamma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值比较</a:t>
            </a:r>
          </a:p>
        </c:rich>
      </c:tx>
      <c:layout>
        <c:manualLayout>
          <c:xMode val="edge"/>
          <c:yMode val="edge"/>
          <c:x val="0.33140485389311292"/>
          <c:y val="5.305157900904244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Sheet6!$C$1</c:f>
              <c:strCache>
                <c:ptCount val="1"/>
                <c:pt idx="0">
                  <c:v>低级体验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Sheet6!$A$2:$A$6</c:f>
              <c:strCache>
                <c:ptCount val="5"/>
                <c:pt idx="0">
                  <c:v>查看</c:v>
                </c:pt>
                <c:pt idx="1">
                  <c:v>换怪</c:v>
                </c:pt>
                <c:pt idx="2">
                  <c:v>照妖镜</c:v>
                </c:pt>
                <c:pt idx="3">
                  <c:v>技能</c:v>
                </c:pt>
                <c:pt idx="4">
                  <c:v>集火</c:v>
                </c:pt>
              </c:strCache>
            </c:strRef>
          </c:cat>
          <c:val>
            <c:numRef>
              <c:f>Sheet6!$C$2:$C$6</c:f>
              <c:numCache>
                <c:formatCode>0.00_ </c:formatCode>
                <c:ptCount val="5"/>
                <c:pt idx="0">
                  <c:v>147.99208797569307</c:v>
                </c:pt>
                <c:pt idx="1">
                  <c:v>127.76802402700886</c:v>
                </c:pt>
                <c:pt idx="2">
                  <c:v>97.189182390096448</c:v>
                </c:pt>
                <c:pt idx="3">
                  <c:v>137.42045609552241</c:v>
                </c:pt>
                <c:pt idx="4">
                  <c:v>111.95927861681557</c:v>
                </c:pt>
              </c:numCache>
            </c:numRef>
          </c:val>
        </c:ser>
        <c:ser>
          <c:idx val="1"/>
          <c:order val="1"/>
          <c:tx>
            <c:strRef>
              <c:f>Sheet6!$D$1</c:f>
              <c:strCache>
                <c:ptCount val="1"/>
                <c:pt idx="0">
                  <c:v>高级体验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Sheet6!$A$2:$A$6</c:f>
              <c:strCache>
                <c:ptCount val="5"/>
                <c:pt idx="0">
                  <c:v>查看</c:v>
                </c:pt>
                <c:pt idx="1">
                  <c:v>换怪</c:v>
                </c:pt>
                <c:pt idx="2">
                  <c:v>照妖镜</c:v>
                </c:pt>
                <c:pt idx="3">
                  <c:v>技能</c:v>
                </c:pt>
                <c:pt idx="4">
                  <c:v>集火</c:v>
                </c:pt>
              </c:strCache>
            </c:strRef>
          </c:cat>
          <c:val>
            <c:numRef>
              <c:f>Sheet6!$D$2:$D$6</c:f>
              <c:numCache>
                <c:formatCode>0.00_ </c:formatCode>
                <c:ptCount val="5"/>
                <c:pt idx="0">
                  <c:v>63.615113285931663</c:v>
                </c:pt>
                <c:pt idx="1">
                  <c:v>23.055994611237448</c:v>
                </c:pt>
                <c:pt idx="2">
                  <c:v>95.53160047238606</c:v>
                </c:pt>
                <c:pt idx="3">
                  <c:v>75.000007345163667</c:v>
                </c:pt>
                <c:pt idx="4">
                  <c:v>58.105053689044063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837691712"/>
        <c:axId val="837702592"/>
      </c:barChart>
      <c:catAx>
        <c:axId val="8376917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837702592"/>
        <c:crosses val="autoZero"/>
        <c:auto val="1"/>
        <c:lblAlgn val="ctr"/>
        <c:lblOffset val="100"/>
        <c:noMultiLvlLbl val="0"/>
      </c:catAx>
      <c:valAx>
        <c:axId val="8377025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8376917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43819171195191425"/>
          <c:y val="0.93560653747752165"/>
          <c:w val="0.15104789116075309"/>
          <c:h val="6.439346252247840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b="0" i="0" baseline="0" dirty="0" smtClean="0">
                <a:effectLst/>
              </a:rPr>
              <a:t>GU-Element-highα</a:t>
            </a:r>
            <a:r>
              <a:rPr lang="zh-CN" altLang="zh-CN" sz="1800" b="0" i="0" baseline="0" dirty="0">
                <a:effectLst/>
              </a:rPr>
              <a:t>值比较</a:t>
            </a:r>
            <a:endParaRPr lang="zh-CN" altLang="zh-CN" dirty="0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Sheet7!$C$1</c:f>
              <c:strCache>
                <c:ptCount val="1"/>
                <c:pt idx="0">
                  <c:v>低级体验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Sheet7!$A$2:$A$6</c:f>
              <c:strCache>
                <c:ptCount val="5"/>
                <c:pt idx="0">
                  <c:v>查看</c:v>
                </c:pt>
                <c:pt idx="1">
                  <c:v>换怪</c:v>
                </c:pt>
                <c:pt idx="2">
                  <c:v>照妖镜</c:v>
                </c:pt>
                <c:pt idx="3">
                  <c:v>技能</c:v>
                </c:pt>
                <c:pt idx="4">
                  <c:v>集火</c:v>
                </c:pt>
              </c:strCache>
            </c:strRef>
          </c:cat>
          <c:val>
            <c:numRef>
              <c:f>Sheet7!$C$2:$C$6</c:f>
              <c:numCache>
                <c:formatCode>0.00_ </c:formatCode>
                <c:ptCount val="5"/>
                <c:pt idx="0">
                  <c:v>-35.356756388516942</c:v>
                </c:pt>
                <c:pt idx="1">
                  <c:v>-139.95949494593498</c:v>
                </c:pt>
                <c:pt idx="2">
                  <c:v>-134.28068977892491</c:v>
                </c:pt>
                <c:pt idx="3">
                  <c:v>-90.599674302336211</c:v>
                </c:pt>
                <c:pt idx="4">
                  <c:v>-68.97669057990322</c:v>
                </c:pt>
              </c:numCache>
            </c:numRef>
          </c:val>
        </c:ser>
        <c:ser>
          <c:idx val="1"/>
          <c:order val="1"/>
          <c:tx>
            <c:strRef>
              <c:f>Sheet7!$D$1</c:f>
              <c:strCache>
                <c:ptCount val="1"/>
                <c:pt idx="0">
                  <c:v>高级体验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Sheet7!$A$2:$A$6</c:f>
              <c:strCache>
                <c:ptCount val="5"/>
                <c:pt idx="0">
                  <c:v>查看</c:v>
                </c:pt>
                <c:pt idx="1">
                  <c:v>换怪</c:v>
                </c:pt>
                <c:pt idx="2">
                  <c:v>照妖镜</c:v>
                </c:pt>
                <c:pt idx="3">
                  <c:v>技能</c:v>
                </c:pt>
                <c:pt idx="4">
                  <c:v>集火</c:v>
                </c:pt>
              </c:strCache>
            </c:strRef>
          </c:cat>
          <c:val>
            <c:numRef>
              <c:f>Sheet7!$D$2:$D$6</c:f>
              <c:numCache>
                <c:formatCode>0.00_ </c:formatCode>
                <c:ptCount val="5"/>
                <c:pt idx="0">
                  <c:v>-111.9087080195837</c:v>
                </c:pt>
                <c:pt idx="1">
                  <c:v>-96.793759601236317</c:v>
                </c:pt>
                <c:pt idx="2">
                  <c:v>-157.29537641384607</c:v>
                </c:pt>
                <c:pt idx="3">
                  <c:v>-91.946210251016467</c:v>
                </c:pt>
                <c:pt idx="4">
                  <c:v>-147.85055573509266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821647008"/>
        <c:axId val="821652448"/>
      </c:barChart>
      <c:catAx>
        <c:axId val="8216470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821652448"/>
        <c:crosses val="autoZero"/>
        <c:auto val="1"/>
        <c:lblAlgn val="ctr"/>
        <c:lblOffset val="100"/>
        <c:noMultiLvlLbl val="0"/>
      </c:catAx>
      <c:valAx>
        <c:axId val="821652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8216470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  <c:userShapes r:id="rId4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/>
              <a:t>技能释放</a:t>
            </a:r>
            <a:r>
              <a:rPr lang="en-US" altLang="zh-CN"/>
              <a:t>thinkingpower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Sheet4!$B$2</c:f>
              <c:strCache>
                <c:ptCount val="1"/>
                <c:pt idx="0">
                  <c:v>gamma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extLst>
                <c:ext xmlns:c15="http://schemas.microsoft.com/office/drawing/2012/chart" uri="{02D57815-91ED-43cb-92C2-25804820EDAC}">
                  <c15:fullRef>
                    <c15:sqref>Sheet4!$A$1:$D$1</c15:sqref>
                  </c15:fullRef>
                </c:ext>
              </c:extLst>
              <c:f>(Sheet4!$A$1,Sheet4!$C$1)</c:f>
              <c:strCache>
                <c:ptCount val="2"/>
                <c:pt idx="0">
                  <c:v>低级体验</c:v>
                </c:pt>
                <c:pt idx="1">
                  <c:v>高级体验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Sheet4!$A$2:$D$2</c15:sqref>
                  </c15:fullRef>
                </c:ext>
              </c:extLst>
              <c:f>(Sheet4!$A$2,Sheet4!$C$2)</c:f>
              <c:numCache>
                <c:formatCode>0.00_ </c:formatCode>
                <c:ptCount val="2"/>
                <c:pt idx="0">
                  <c:v>137.42045609552241</c:v>
                </c:pt>
                <c:pt idx="1">
                  <c:v>75.000007345163667</c:v>
                </c:pt>
              </c:numCache>
            </c:numRef>
          </c:val>
        </c:ser>
        <c:ser>
          <c:idx val="1"/>
          <c:order val="1"/>
          <c:tx>
            <c:strRef>
              <c:f>Sheet4!$B$3</c:f>
              <c:strCache>
                <c:ptCount val="1"/>
                <c:pt idx="0">
                  <c:v>highα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extLst>
                <c:ext xmlns:c15="http://schemas.microsoft.com/office/drawing/2012/chart" uri="{02D57815-91ED-43cb-92C2-25804820EDAC}">
                  <c15:fullRef>
                    <c15:sqref>Sheet4!$A$1:$D$1</c15:sqref>
                  </c15:fullRef>
                </c:ext>
              </c:extLst>
              <c:f>(Sheet4!$A$1,Sheet4!$C$1)</c:f>
              <c:strCache>
                <c:ptCount val="2"/>
                <c:pt idx="0">
                  <c:v>低级体验</c:v>
                </c:pt>
                <c:pt idx="1">
                  <c:v>高级体验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Sheet4!$A$3:$D$3</c15:sqref>
                  </c15:fullRef>
                </c:ext>
              </c:extLst>
              <c:f>(Sheet4!$A$3,Sheet4!$C$3)</c:f>
              <c:numCache>
                <c:formatCode>0.00_ </c:formatCode>
                <c:ptCount val="2"/>
                <c:pt idx="0">
                  <c:v>-90.599674302336211</c:v>
                </c:pt>
                <c:pt idx="1">
                  <c:v>-91.946210251016467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21642656"/>
        <c:axId val="821638848"/>
      </c:barChart>
      <c:catAx>
        <c:axId val="8216426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821638848"/>
        <c:crosses val="autoZero"/>
        <c:auto val="1"/>
        <c:lblAlgn val="ctr"/>
        <c:lblOffset val="100"/>
        <c:noMultiLvlLbl val="0"/>
      </c:catAx>
      <c:valAx>
        <c:axId val="8216388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8216426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4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/>
              <a:t>技能释放次数和情绪均值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技能释放平均次数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Sheet3!$I$1:$I$2</c:f>
              <c:strCache>
                <c:ptCount val="2"/>
                <c:pt idx="0">
                  <c:v>低级体验</c:v>
                </c:pt>
                <c:pt idx="1">
                  <c:v>高级体验</c:v>
                </c:pt>
              </c:strCache>
            </c:strRef>
          </c:cat>
          <c:val>
            <c:numRef>
              <c:f>Sheet3!$H$1:$H$2</c:f>
              <c:numCache>
                <c:formatCode>0.00_ </c:formatCode>
                <c:ptCount val="2"/>
                <c:pt idx="0">
                  <c:v>22.37037037037037</c:v>
                </c:pt>
                <c:pt idx="1">
                  <c:v>34.321428571428569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821647552"/>
        <c:axId val="821650272"/>
      </c:barChart>
      <c:lineChart>
        <c:grouping val="standard"/>
        <c:varyColors val="0"/>
        <c:ser>
          <c:idx val="1"/>
          <c:order val="1"/>
          <c:tx>
            <c:v>技能释放情绪均值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Sheet3!$G$1:$G$2</c:f>
              <c:numCache>
                <c:formatCode>0.000_ </c:formatCode>
                <c:ptCount val="2"/>
                <c:pt idx="0">
                  <c:v>1.0303532000086164E-2</c:v>
                </c:pt>
                <c:pt idx="1">
                  <c:v>-1.2313428733516509E-2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821644832"/>
        <c:axId val="821637216"/>
      </c:lineChart>
      <c:catAx>
        <c:axId val="8216475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821650272"/>
        <c:crosses val="autoZero"/>
        <c:auto val="1"/>
        <c:lblAlgn val="ctr"/>
        <c:lblOffset val="100"/>
        <c:noMultiLvlLbl val="0"/>
      </c:catAx>
      <c:valAx>
        <c:axId val="8216502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821647552"/>
        <c:crosses val="autoZero"/>
        <c:crossBetween val="between"/>
      </c:valAx>
      <c:valAx>
        <c:axId val="821637216"/>
        <c:scaling>
          <c:orientation val="minMax"/>
        </c:scaling>
        <c:delete val="0"/>
        <c:axPos val="r"/>
        <c:numFmt formatCode="0.000_ 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821644832"/>
        <c:crosses val="max"/>
        <c:crossBetween val="between"/>
      </c:valAx>
      <c:catAx>
        <c:axId val="821644832"/>
        <c:scaling>
          <c:orientation val="minMax"/>
        </c:scaling>
        <c:delete val="1"/>
        <c:axPos val="b"/>
        <c:majorTickMark val="out"/>
        <c:minorTickMark val="none"/>
        <c:tickLblPos val="nextTo"/>
        <c:crossAx val="821637216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技能体验均值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高级体验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2.8118153983634937E-2"/>
                  <c:y val="-0.17485864232724679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-4.6234450942660224E-3"/>
                  <c:y val="-1.3149795405581317E-3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-2.2524175676642329E-2"/>
                  <c:y val="4.674326553883257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-2.4761766999439452E-2"/>
                  <c:y val="1.203453298149484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>
                <c:manualLayout>
                  <c:x val="-2.0286584353845293E-2"/>
                  <c:y val="-2.534410208025348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6"/>
              <c:layout>
                <c:manualLayout>
                  <c:x val="-1.8048993031048254E-2"/>
                  <c:y val="-0.22558678991104819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numFmt formatCode="0.000_ 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Sheet30!$B$1:$B$8</c:f>
              <c:strCache>
                <c:ptCount val="8"/>
                <c:pt idx="0">
                  <c:v>Ammut</c:v>
                </c:pt>
                <c:pt idx="1">
                  <c:v>Domovoy</c:v>
                </c:pt>
                <c:pt idx="2">
                  <c:v>Harpy</c:v>
                </c:pt>
                <c:pt idx="3">
                  <c:v>Flower</c:v>
                </c:pt>
                <c:pt idx="4">
                  <c:v>Nephilla</c:v>
                </c:pt>
                <c:pt idx="5">
                  <c:v>Lizard</c:v>
                </c:pt>
                <c:pt idx="6">
                  <c:v>Kappa</c:v>
                </c:pt>
                <c:pt idx="7">
                  <c:v>Phantom</c:v>
                </c:pt>
              </c:strCache>
            </c:strRef>
          </c:cat>
          <c:val>
            <c:numRef>
              <c:f>Sheet30!$A$1:$A$8</c:f>
              <c:numCache>
                <c:formatCode>General</c:formatCode>
                <c:ptCount val="8"/>
                <c:pt idx="0">
                  <c:v>-2.0220464086880451E-2</c:v>
                </c:pt>
                <c:pt idx="1">
                  <c:v>-4.1220364781509077E-3</c:v>
                </c:pt>
                <c:pt idx="2">
                  <c:v>-2.5639675640790633E-2</c:v>
                </c:pt>
                <c:pt idx="3">
                  <c:v>-2.9358688120227428E-3</c:v>
                </c:pt>
                <c:pt idx="4">
                  <c:v>-3.8243878540459965E-3</c:v>
                </c:pt>
                <c:pt idx="5">
                  <c:v>-6.2458340746170465E-3</c:v>
                </c:pt>
                <c:pt idx="6">
                  <c:v>-1.8433845858705784E-2</c:v>
                </c:pt>
                <c:pt idx="7">
                  <c:v>-2.2069946233790969E-3</c:v>
                </c:pt>
              </c:numCache>
            </c:numRef>
          </c:val>
          <c:smooth val="0"/>
        </c:ser>
        <c:ser>
          <c:idx val="1"/>
          <c:order val="1"/>
          <c:tx>
            <c:v>低级体验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numFmt formatCode="0.000_ 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Sheet30!$B$1:$B$8</c:f>
              <c:strCache>
                <c:ptCount val="8"/>
                <c:pt idx="0">
                  <c:v>Ammut</c:v>
                </c:pt>
                <c:pt idx="1">
                  <c:v>Domovoy</c:v>
                </c:pt>
                <c:pt idx="2">
                  <c:v>Harpy</c:v>
                </c:pt>
                <c:pt idx="3">
                  <c:v>Flower</c:v>
                </c:pt>
                <c:pt idx="4">
                  <c:v>Nephilla</c:v>
                </c:pt>
                <c:pt idx="5">
                  <c:v>Lizard</c:v>
                </c:pt>
                <c:pt idx="6">
                  <c:v>Kappa</c:v>
                </c:pt>
                <c:pt idx="7">
                  <c:v>Phantom</c:v>
                </c:pt>
              </c:strCache>
            </c:strRef>
          </c:cat>
          <c:val>
            <c:numRef>
              <c:f>Sheet30!$G$1:$G$5</c:f>
              <c:numCache>
                <c:formatCode>General</c:formatCode>
                <c:ptCount val="5"/>
                <c:pt idx="0">
                  <c:v>7.5842171162147295E-3</c:v>
                </c:pt>
                <c:pt idx="1">
                  <c:v>4.5742661494522861E-3</c:v>
                </c:pt>
                <c:pt idx="2">
                  <c:v>7.9870111498435755E-3</c:v>
                </c:pt>
                <c:pt idx="3">
                  <c:v>1.1893382480407876E-2</c:v>
                </c:pt>
                <c:pt idx="4">
                  <c:v>-1.1819626817667478E-3</c:v>
                </c:pt>
              </c:numCache>
            </c:numRef>
          </c:val>
          <c:smooth val="0"/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356557056"/>
        <c:axId val="356555424"/>
      </c:lineChart>
      <c:catAx>
        <c:axId val="3565570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56555424"/>
        <c:crosses val="autoZero"/>
        <c:auto val="1"/>
        <c:lblAlgn val="ctr"/>
        <c:lblOffset val="100"/>
        <c:noMultiLvlLbl val="0"/>
      </c:catAx>
      <c:valAx>
        <c:axId val="3565554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565570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/>
              <a:t>高级体验英雄动画均值</a:t>
            </a:r>
          </a:p>
        </c:rich>
      </c:tx>
      <c:layout>
        <c:manualLayout>
          <c:xMode val="edge"/>
          <c:yMode val="edge"/>
          <c:x val="0.44762543389686837"/>
          <c:y val="3.280753023233285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平均使用次数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Sheet15!$E$1:$E$8</c:f>
              <c:strCache>
                <c:ptCount val="8"/>
                <c:pt idx="0">
                  <c:v>Ammut</c:v>
                </c:pt>
                <c:pt idx="1">
                  <c:v>Domovoy</c:v>
                </c:pt>
                <c:pt idx="2">
                  <c:v>Flower</c:v>
                </c:pt>
                <c:pt idx="3">
                  <c:v>Nephilla</c:v>
                </c:pt>
                <c:pt idx="4">
                  <c:v>Harpy</c:v>
                </c:pt>
                <c:pt idx="5">
                  <c:v>Kappa</c:v>
                </c:pt>
                <c:pt idx="6">
                  <c:v>Lizard</c:v>
                </c:pt>
                <c:pt idx="7">
                  <c:v>Phantom</c:v>
                </c:pt>
              </c:strCache>
            </c:strRef>
          </c:cat>
          <c:val>
            <c:numRef>
              <c:f>Sheet15!$F$1:$F$8</c:f>
              <c:numCache>
                <c:formatCode>0.00_ </c:formatCode>
                <c:ptCount val="8"/>
                <c:pt idx="0">
                  <c:v>5.1785714285714288</c:v>
                </c:pt>
                <c:pt idx="1">
                  <c:v>5.4285714285714288</c:v>
                </c:pt>
                <c:pt idx="2">
                  <c:v>2.8928571428571428</c:v>
                </c:pt>
                <c:pt idx="3">
                  <c:v>1.8928571428571428</c:v>
                </c:pt>
                <c:pt idx="4">
                  <c:v>3.3928571428571428</c:v>
                </c:pt>
                <c:pt idx="5">
                  <c:v>2.8214285714285716</c:v>
                </c:pt>
                <c:pt idx="6">
                  <c:v>9.8214285714285712</c:v>
                </c:pt>
                <c:pt idx="7">
                  <c:v>2.6785714285714284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356554880"/>
        <c:axId val="356565216"/>
      </c:barChart>
      <c:lineChart>
        <c:grouping val="standard"/>
        <c:varyColors val="0"/>
        <c:ser>
          <c:idx val="1"/>
          <c:order val="1"/>
          <c:tx>
            <c:v>平均情绪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Sheet15!$G$1:$G$8</c:f>
              <c:numCache>
                <c:formatCode>0.000_ </c:formatCode>
                <c:ptCount val="8"/>
                <c:pt idx="0">
                  <c:v>-6.4353412265889896E-3</c:v>
                </c:pt>
                <c:pt idx="1">
                  <c:v>-5.7802671096419554E-4</c:v>
                </c:pt>
                <c:pt idx="2">
                  <c:v>-2.4075510529489315E-2</c:v>
                </c:pt>
                <c:pt idx="3">
                  <c:v>-1.1110888607000458E-2</c:v>
                </c:pt>
                <c:pt idx="4">
                  <c:v>-3.603750475103458E-2</c:v>
                </c:pt>
                <c:pt idx="5">
                  <c:v>-2.9816043750997643E-2</c:v>
                </c:pt>
                <c:pt idx="6">
                  <c:v>-1.2187917674114701E-2</c:v>
                </c:pt>
                <c:pt idx="7">
                  <c:v>1.3168288487955494E-2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356560320"/>
        <c:axId val="356562496"/>
      </c:lineChart>
      <c:catAx>
        <c:axId val="3565548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56565216"/>
        <c:crosses val="autoZero"/>
        <c:auto val="1"/>
        <c:lblAlgn val="ctr"/>
        <c:lblOffset val="100"/>
        <c:noMultiLvlLbl val="0"/>
      </c:catAx>
      <c:valAx>
        <c:axId val="3565652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56554880"/>
        <c:crosses val="autoZero"/>
        <c:crossBetween val="between"/>
      </c:valAx>
      <c:valAx>
        <c:axId val="356562496"/>
        <c:scaling>
          <c:orientation val="minMax"/>
          <c:max val="3.0000000000000006E-2"/>
        </c:scaling>
        <c:delete val="0"/>
        <c:axPos val="r"/>
        <c:numFmt formatCode="0.000_ 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56560320"/>
        <c:crosses val="max"/>
        <c:crossBetween val="between"/>
      </c:valAx>
      <c:catAx>
        <c:axId val="356560320"/>
        <c:scaling>
          <c:orientation val="minMax"/>
        </c:scaling>
        <c:delete val="1"/>
        <c:axPos val="b"/>
        <c:majorTickMark val="out"/>
        <c:minorTickMark val="none"/>
        <c:tickLblPos val="nextTo"/>
        <c:crossAx val="356562496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/>
              <a:t>低级体验英雄动画均值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2.7580251680372397E-2"/>
          <c:y val="0.10302911901245689"/>
          <c:w val="0.93307528953391905"/>
          <c:h val="0.77850477811405228"/>
        </c:manualLayout>
      </c:layout>
      <c:barChart>
        <c:barDir val="col"/>
        <c:grouping val="clustered"/>
        <c:varyColors val="0"/>
        <c:ser>
          <c:idx val="0"/>
          <c:order val="0"/>
          <c:tx>
            <c:v>平均使用次数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Sheet5!$A$1:$A$5</c:f>
              <c:strCache>
                <c:ptCount val="5"/>
                <c:pt idx="0">
                  <c:v>Ammut</c:v>
                </c:pt>
                <c:pt idx="1">
                  <c:v>Domovoy</c:v>
                </c:pt>
                <c:pt idx="2">
                  <c:v>Flower</c:v>
                </c:pt>
                <c:pt idx="3">
                  <c:v>Nephilla</c:v>
                </c:pt>
                <c:pt idx="4">
                  <c:v>Harpy</c:v>
                </c:pt>
              </c:strCache>
            </c:strRef>
          </c:cat>
          <c:val>
            <c:numRef>
              <c:f>Sheet5!$B$1:$B$5</c:f>
              <c:numCache>
                <c:formatCode>General</c:formatCode>
                <c:ptCount val="5"/>
                <c:pt idx="0">
                  <c:v>7.8</c:v>
                </c:pt>
                <c:pt idx="1">
                  <c:v>4.5999999999999996</c:v>
                </c:pt>
                <c:pt idx="2">
                  <c:v>2.9</c:v>
                </c:pt>
                <c:pt idx="3">
                  <c:v>3.6</c:v>
                </c:pt>
                <c:pt idx="4">
                  <c:v>3.7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356566848"/>
        <c:axId val="356567392"/>
      </c:barChart>
      <c:lineChart>
        <c:grouping val="standard"/>
        <c:varyColors val="0"/>
        <c:ser>
          <c:idx val="1"/>
          <c:order val="1"/>
          <c:tx>
            <c:v>情绪均值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eparator>; </c:separator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Sheet5!$C$1:$C$5</c:f>
              <c:numCache>
                <c:formatCode>0.000_ </c:formatCode>
                <c:ptCount val="5"/>
                <c:pt idx="0">
                  <c:v>1.8975279963416993E-2</c:v>
                </c:pt>
                <c:pt idx="1">
                  <c:v>5.1329489441152192E-3</c:v>
                </c:pt>
                <c:pt idx="2">
                  <c:v>5.7502399945122658E-3</c:v>
                </c:pt>
                <c:pt idx="3">
                  <c:v>1.4078075352872945E-2</c:v>
                </c:pt>
                <c:pt idx="4">
                  <c:v>2.1960451830163558E-2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356563040"/>
        <c:axId val="356568480"/>
      </c:lineChart>
      <c:catAx>
        <c:axId val="3565668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56567392"/>
        <c:crosses val="autoZero"/>
        <c:auto val="1"/>
        <c:lblAlgn val="ctr"/>
        <c:lblOffset val="100"/>
        <c:noMultiLvlLbl val="0"/>
      </c:catAx>
      <c:valAx>
        <c:axId val="3565673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56566848"/>
        <c:crosses val="autoZero"/>
        <c:crossBetween val="between"/>
      </c:valAx>
      <c:valAx>
        <c:axId val="356568480"/>
        <c:scaling>
          <c:orientation val="minMax"/>
          <c:min val="-4.0000000000000008E-2"/>
        </c:scaling>
        <c:delete val="0"/>
        <c:axPos val="r"/>
        <c:numFmt formatCode="0.000_ 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56563040"/>
        <c:crosses val="max"/>
        <c:crossBetween val="between"/>
      </c:valAx>
      <c:catAx>
        <c:axId val="356563040"/>
        <c:scaling>
          <c:orientation val="minMax"/>
        </c:scaling>
        <c:delete val="1"/>
        <c:axPos val="b"/>
        <c:majorTickMark val="out"/>
        <c:minorTickMark val="none"/>
        <c:tickLblPos val="nextTo"/>
        <c:crossAx val="356568480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0.27479</cdr:x>
      <cdr:y>0.22842</cdr:y>
    </cdr:from>
    <cdr:to>
      <cdr:x>0.3884</cdr:x>
      <cdr:y>0.76447</cdr:y>
    </cdr:to>
    <cdr:sp macro="" textlink="">
      <cdr:nvSpPr>
        <cdr:cNvPr id="2" name="圆角矩形 1"/>
        <cdr:cNvSpPr/>
      </cdr:nvSpPr>
      <cdr:spPr>
        <a:xfrm xmlns:a="http://schemas.openxmlformats.org/drawingml/2006/main">
          <a:off x="2511425" y="412680"/>
          <a:ext cx="1038299" cy="968441"/>
        </a:xfrm>
        <a:prstGeom xmlns:a="http://schemas.openxmlformats.org/drawingml/2006/main" prst="roundRect">
          <a:avLst/>
        </a:prstGeom>
        <a:noFill xmlns:a="http://schemas.openxmlformats.org/drawingml/2006/main"/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ot="0" spcFirstLastPara="0" vert="horz" wrap="square" lIns="91440" tIns="45720" rIns="91440" bIns="45720" numCol="1" spcCol="0" rtlCol="0" fromWordArt="0" anchor="ctr" anchorCtr="0" forceAA="0" compatLnSpc="1">
          <a:prstTxWarp prst="textNoShape">
            <a:avLst/>
          </a:prstTxWarp>
          <a:noAutofit/>
        </a:bodyPr>
        <a:lstStyle xmlns:a="http://schemas.openxmlformats.org/drawingml/2006/main">
          <a:defPPr>
            <a:defRPr lang="zh-CN"/>
          </a:defPPr>
          <a:lvl1pPr marL="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zh-CN" altLang="en-US"/>
        </a:p>
      </cdr:txBody>
    </cdr:sp>
  </cdr:relSizeAnchor>
  <cdr:relSizeAnchor xmlns:cdr="http://schemas.openxmlformats.org/drawingml/2006/chartDrawing">
    <cdr:from>
      <cdr:x>0.10318</cdr:x>
      <cdr:y>0.25654</cdr:y>
    </cdr:from>
    <cdr:to>
      <cdr:x>0.2194</cdr:x>
      <cdr:y>0.70132</cdr:y>
    </cdr:to>
    <cdr:sp macro="" textlink="">
      <cdr:nvSpPr>
        <cdr:cNvPr id="3" name="圆角矩形 2"/>
        <cdr:cNvSpPr/>
      </cdr:nvSpPr>
      <cdr:spPr>
        <a:xfrm xmlns:a="http://schemas.openxmlformats.org/drawingml/2006/main">
          <a:off x="942975" y="463481"/>
          <a:ext cx="1062182" cy="803564"/>
        </a:xfrm>
        <a:prstGeom xmlns:a="http://schemas.openxmlformats.org/drawingml/2006/main" prst="roundRect">
          <a:avLst/>
        </a:prstGeom>
        <a:noFill xmlns:a="http://schemas.openxmlformats.org/drawingml/2006/main"/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ot="0" spcFirstLastPara="0" vert="horz" wrap="square" lIns="91440" tIns="45720" rIns="91440" bIns="45720" numCol="1" spcCol="0" rtlCol="0" fromWordArt="0" anchor="ctr" anchorCtr="0" forceAA="0" compatLnSpc="1">
          <a:prstTxWarp prst="textNoShape">
            <a:avLst/>
          </a:prstTxWarp>
          <a:noAutofit/>
        </a:bodyPr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zh-CN" altLang="en-US"/>
        </a:p>
      </cdr:txBody>
    </cdr:sp>
  </cdr:relSizeAnchor>
  <cdr:relSizeAnchor xmlns:cdr="http://schemas.openxmlformats.org/drawingml/2006/chartDrawing">
    <cdr:from>
      <cdr:x>0.84</cdr:x>
      <cdr:y>0.23198</cdr:y>
    </cdr:from>
    <cdr:to>
      <cdr:x>0.95361</cdr:x>
      <cdr:y>0.76802</cdr:y>
    </cdr:to>
    <cdr:sp macro="" textlink="">
      <cdr:nvSpPr>
        <cdr:cNvPr id="4" name="圆角矩形 3"/>
        <cdr:cNvSpPr/>
      </cdr:nvSpPr>
      <cdr:spPr>
        <a:xfrm xmlns:a="http://schemas.openxmlformats.org/drawingml/2006/main">
          <a:off x="7677150" y="419102"/>
          <a:ext cx="1038299" cy="968441"/>
        </a:xfrm>
        <a:prstGeom xmlns:a="http://schemas.openxmlformats.org/drawingml/2006/main" prst="roundRect">
          <a:avLst/>
        </a:prstGeom>
        <a:noFill xmlns:a="http://schemas.openxmlformats.org/drawingml/2006/main"/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ot="0" spcFirstLastPara="0" vert="horz" wrap="square" lIns="91440" tIns="45720" rIns="91440" bIns="45720" numCol="1" spcCol="0" rtlCol="0" fromWordArt="0" anchor="ctr" anchorCtr="0" forceAA="0" compatLnSpc="1">
          <a:prstTxWarp prst="textNoShape">
            <a:avLst/>
          </a:prstTxWarp>
          <a:noAutofit/>
        </a:bodyPr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zh-CN" altLang="en-US"/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6BDD3-E579-4492-ACF2-53E2FE31B475}" type="datetimeFigureOut">
              <a:rPr lang="zh-CN" altLang="en-US" smtClean="0"/>
              <a:t>2015/10/16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98869-0316-4040-985E-09D351D01E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9939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6BDD3-E579-4492-ACF2-53E2FE31B475}" type="datetimeFigureOut">
              <a:rPr lang="zh-CN" altLang="en-US" smtClean="0"/>
              <a:t>2015/10/16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98869-0316-4040-985E-09D351D01E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3308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6BDD3-E579-4492-ACF2-53E2FE31B475}" type="datetimeFigureOut">
              <a:rPr lang="zh-CN" altLang="en-US" smtClean="0"/>
              <a:t>2015/10/16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98869-0316-4040-985E-09D351D01E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2468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6BDD3-E579-4492-ACF2-53E2FE31B475}" type="datetimeFigureOut">
              <a:rPr lang="zh-CN" altLang="en-US" smtClean="0"/>
              <a:t>2015/10/16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98869-0316-4040-985E-09D351D01E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7179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6BDD3-E579-4492-ACF2-53E2FE31B475}" type="datetimeFigureOut">
              <a:rPr lang="zh-CN" altLang="en-US" smtClean="0"/>
              <a:t>2015/10/16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98869-0316-4040-985E-09D351D01E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1719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6BDD3-E579-4492-ACF2-53E2FE31B475}" type="datetimeFigureOut">
              <a:rPr lang="zh-CN" altLang="en-US" smtClean="0"/>
              <a:t>2015/10/16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98869-0316-4040-985E-09D351D01E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4158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6BDD3-E579-4492-ACF2-53E2FE31B475}" type="datetimeFigureOut">
              <a:rPr lang="zh-CN" altLang="en-US" smtClean="0"/>
              <a:t>2015/10/16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98869-0316-4040-985E-09D351D01E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4958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6BDD3-E579-4492-ACF2-53E2FE31B475}" type="datetimeFigureOut">
              <a:rPr lang="zh-CN" altLang="en-US" smtClean="0"/>
              <a:t>2015/10/16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98869-0316-4040-985E-09D351D01E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7476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6BDD3-E579-4492-ACF2-53E2FE31B475}" type="datetimeFigureOut">
              <a:rPr lang="zh-CN" altLang="en-US" smtClean="0"/>
              <a:t>2015/10/16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98869-0316-4040-985E-09D351D01E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4704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6BDD3-E579-4492-ACF2-53E2FE31B475}" type="datetimeFigureOut">
              <a:rPr lang="zh-CN" altLang="en-US" smtClean="0"/>
              <a:t>2015/10/16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98869-0316-4040-985E-09D351D01E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3473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6BDD3-E579-4492-ACF2-53E2FE31B475}" type="datetimeFigureOut">
              <a:rPr lang="zh-CN" altLang="en-US" smtClean="0"/>
              <a:t>2015/10/16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98869-0316-4040-985E-09D351D01E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257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06BDD3-E579-4492-ACF2-53E2FE31B475}" type="datetimeFigureOut">
              <a:rPr lang="zh-CN" altLang="en-US" smtClean="0"/>
              <a:t>2015/10/16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A98869-0316-4040-985E-09D351D01E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8795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7.xml"/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9.xml"/><Relationship Id="rId2" Type="http://schemas.openxmlformats.org/officeDocument/2006/relationships/chart" Target="../charts/chart1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chart" Target="../charts/chart9.xml"/><Relationship Id="rId7" Type="http://schemas.openxmlformats.org/officeDocument/2006/relationships/image" Target="../media/image4.png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image" Target="../media/image2.png"/><Relationship Id="rId10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3.xml"/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5.xml"/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GU-element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43651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换怪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" name="图表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59133898"/>
              </p:ext>
            </p:extLst>
          </p:nvPr>
        </p:nvGraphicFramePr>
        <p:xfrm>
          <a:off x="1039091" y="1614053"/>
          <a:ext cx="4936836" cy="36137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图表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74453028"/>
              </p:ext>
            </p:extLst>
          </p:nvPr>
        </p:nvGraphicFramePr>
        <p:xfrm>
          <a:off x="6553199" y="1651214"/>
          <a:ext cx="4604328" cy="33733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364835" y="5371395"/>
            <a:ext cx="110559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、高级体验游戏难度上升，玩家需要更多的使用换怪进行战斗。情绪降幅较大可能是由于</a:t>
            </a:r>
            <a:r>
              <a:rPr lang="zh-CN" altLang="en-US" b="1" dirty="0" smtClean="0">
                <a:solidFill>
                  <a:srgbClr val="002060"/>
                </a:solidFill>
              </a:rPr>
              <a:t>换怪过程较慢，多次使用拖长游戏节奏，甚至造成游戏失误，使玩家产生负面情绪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、决策水平下降、思考水平上升，说明</a:t>
            </a:r>
            <a:r>
              <a:rPr lang="zh-CN" altLang="en-US" b="1" dirty="0" smtClean="0">
                <a:solidFill>
                  <a:srgbClr val="002060"/>
                </a:solidFill>
              </a:rPr>
              <a:t>玩家在高级体验中使用换怪时会有一定的策略产生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6523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133638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集火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" name="图表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93103999"/>
              </p:ext>
            </p:extLst>
          </p:nvPr>
        </p:nvGraphicFramePr>
        <p:xfrm>
          <a:off x="6391564" y="1274615"/>
          <a:ext cx="4659745" cy="29464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图表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07608038"/>
              </p:ext>
            </p:extLst>
          </p:nvPr>
        </p:nvGraphicFramePr>
        <p:xfrm>
          <a:off x="812799" y="1366982"/>
          <a:ext cx="4729019" cy="28540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1057562" y="4983467"/>
            <a:ext cx="110559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、使用次数降低原因：集火效果不大，玩家感到用或不用都没有太多作用。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thinking </a:t>
            </a:r>
            <a:r>
              <a:rPr lang="en-US" altLang="zh-CN" dirty="0" err="1" smtClean="0"/>
              <a:t>powe</a:t>
            </a:r>
            <a:r>
              <a:rPr lang="en-US" altLang="zh-CN" dirty="0" smtClean="0"/>
              <a:t> </a:t>
            </a:r>
            <a:r>
              <a:rPr lang="zh-CN" altLang="en-US" dirty="0" smtClean="0"/>
              <a:t>有所下降，其中</a:t>
            </a:r>
            <a:r>
              <a:rPr lang="zh-CN" altLang="en-US" b="1" dirty="0" smtClean="0">
                <a:solidFill>
                  <a:srgbClr val="002060"/>
                </a:solidFill>
              </a:rPr>
              <a:t>思考水平下降显著，说明玩家在使用集火功能时并不会产生游戏策略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2626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5618" y="131834"/>
            <a:ext cx="10515600" cy="743239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GU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各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Element 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情绪均值与使用次数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" name="图表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97554215"/>
              </p:ext>
            </p:extLst>
          </p:nvPr>
        </p:nvGraphicFramePr>
        <p:xfrm>
          <a:off x="1263360" y="644454"/>
          <a:ext cx="9081367" cy="20802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图表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92664410"/>
              </p:ext>
            </p:extLst>
          </p:nvPr>
        </p:nvGraphicFramePr>
        <p:xfrm>
          <a:off x="1263359" y="2438690"/>
          <a:ext cx="9081367" cy="21413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526472" y="4580083"/>
            <a:ext cx="10815783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、在本次游戏体验中查看、换怪、技能的使用次数高级体验超出低级体验，造成这样的原因是由于</a:t>
            </a:r>
            <a:r>
              <a:rPr lang="zh-CN" altLang="en-US" sz="16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游戏难度上升，玩家需要通过这些操作来获得胜利</a:t>
            </a:r>
            <a:r>
              <a:rPr lang="zh-CN" altLang="en-US" sz="14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400" b="1" dirty="0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、集火和照妖镜的使用次数下降，其原因可能为照妖镜和集火的反馈不足，玩家</a:t>
            </a:r>
            <a:r>
              <a:rPr lang="zh-CN" altLang="en-US" sz="16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认为它们对战斗的作用不大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而减少使用。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、在高级体验中玩家的情绪体验全部降低，原因可能是由于</a:t>
            </a:r>
            <a:r>
              <a:rPr lang="zh-CN" altLang="en-US" sz="16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体验内容重复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16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技能释放、换怪的过程慢且反复，照妖镜、查看和集火的作用不明显</a:t>
            </a:r>
            <a:r>
              <a:rPr lang="zh-CN" altLang="en-US" sz="14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而导致玩家情绪降低。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、使用集火元素时两次体验皆为负面情绪，可能是由于集火效果不大或者</a:t>
            </a:r>
            <a:r>
              <a:rPr lang="zh-CN" altLang="en-US" sz="16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玩家预期通过集火可以加快战斗节奏，但是并没有显著效果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而导致的。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、换怪的情绪下降最严重，可能是由于</a:t>
            </a:r>
            <a:r>
              <a:rPr lang="zh-CN" altLang="en-US" sz="16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换怪过程较慢并且在换怪的过程中战斗依然进行，既拖慢战斗节奏又会造成失误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（换怪时别敌人打死）。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7167418" y="1108364"/>
            <a:ext cx="1025237" cy="11083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2032000" y="1496291"/>
            <a:ext cx="1062182" cy="80356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3684298" y="1496291"/>
            <a:ext cx="1062182" cy="80356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箭头连接符 10"/>
          <p:cNvCxnSpPr>
            <a:stCxn id="8" idx="0"/>
          </p:cNvCxnSpPr>
          <p:nvPr/>
        </p:nvCxnSpPr>
        <p:spPr>
          <a:xfrm flipV="1">
            <a:off x="2563091" y="611763"/>
            <a:ext cx="5629564" cy="884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V="1">
            <a:off x="4316128" y="644454"/>
            <a:ext cx="3876527" cy="879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V="1">
            <a:off x="7758545" y="644454"/>
            <a:ext cx="434110" cy="463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8192655" y="332509"/>
            <a:ext cx="14870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高级体验难度上升造成</a:t>
            </a:r>
            <a:endParaRPr lang="zh-CN" altLang="en-US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8805861" y="3189508"/>
            <a:ext cx="1220211" cy="109883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圆角矩形 24"/>
          <p:cNvSpPr/>
          <p:nvPr/>
        </p:nvSpPr>
        <p:spPr>
          <a:xfrm>
            <a:off x="5377873" y="3016971"/>
            <a:ext cx="1220211" cy="109883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箭头连接符 25"/>
          <p:cNvCxnSpPr/>
          <p:nvPr/>
        </p:nvCxnSpPr>
        <p:spPr>
          <a:xfrm flipV="1">
            <a:off x="6557968" y="2603663"/>
            <a:ext cx="3343414" cy="5607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 flipV="1">
            <a:off x="9496425" y="2672555"/>
            <a:ext cx="404957" cy="479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9822871" y="2346777"/>
            <a:ext cx="14870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在战斗中的作用不明显造成</a:t>
            </a:r>
            <a:endParaRPr lang="zh-CN" altLang="en-US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5358320" y="1293285"/>
            <a:ext cx="1220211" cy="109883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圆角矩形 32"/>
          <p:cNvSpPr/>
          <p:nvPr/>
        </p:nvSpPr>
        <p:spPr>
          <a:xfrm>
            <a:off x="8749433" y="1228871"/>
            <a:ext cx="1220211" cy="109883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4" name="直接箭头连接符 33"/>
          <p:cNvCxnSpPr/>
          <p:nvPr/>
        </p:nvCxnSpPr>
        <p:spPr>
          <a:xfrm>
            <a:off x="6598084" y="2234889"/>
            <a:ext cx="3257117" cy="3845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endCxn id="31" idx="0"/>
          </p:cNvCxnSpPr>
          <p:nvPr/>
        </p:nvCxnSpPr>
        <p:spPr>
          <a:xfrm>
            <a:off x="9937314" y="2024100"/>
            <a:ext cx="629084" cy="322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圆角矩形 39"/>
          <p:cNvSpPr/>
          <p:nvPr/>
        </p:nvSpPr>
        <p:spPr>
          <a:xfrm>
            <a:off x="2032000" y="2972357"/>
            <a:ext cx="1220211" cy="109883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直接箭头连接符 40"/>
          <p:cNvCxnSpPr/>
          <p:nvPr/>
        </p:nvCxnSpPr>
        <p:spPr>
          <a:xfrm flipV="1">
            <a:off x="2819400" y="2634939"/>
            <a:ext cx="7003471" cy="337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圆角矩形 43"/>
          <p:cNvSpPr/>
          <p:nvPr/>
        </p:nvSpPr>
        <p:spPr>
          <a:xfrm>
            <a:off x="3725363" y="2979172"/>
            <a:ext cx="1220211" cy="109883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圆角矩形 44"/>
          <p:cNvSpPr/>
          <p:nvPr/>
        </p:nvSpPr>
        <p:spPr>
          <a:xfrm>
            <a:off x="7191950" y="2951463"/>
            <a:ext cx="1220211" cy="109883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6" name="直接箭头连接符 45"/>
          <p:cNvCxnSpPr/>
          <p:nvPr/>
        </p:nvCxnSpPr>
        <p:spPr>
          <a:xfrm>
            <a:off x="8296491" y="4033052"/>
            <a:ext cx="2399867" cy="147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>
            <a:off x="4899095" y="4012823"/>
            <a:ext cx="5839331" cy="1948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10628881" y="3379754"/>
            <a:ext cx="14870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使用过程慢，拖慢游戏节奏，且内容重复</a:t>
            </a:r>
            <a:endParaRPr lang="zh-CN" altLang="en-US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44936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0128" y="191438"/>
            <a:ext cx="10515600" cy="364548"/>
          </a:xfrm>
        </p:spPr>
        <p:txBody>
          <a:bodyPr>
            <a:noAutofit/>
          </a:bodyPr>
          <a:lstStyle/>
          <a:p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GU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各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Element thinking power 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均值比较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" name="图表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33159747"/>
              </p:ext>
            </p:extLst>
          </p:nvPr>
        </p:nvGraphicFramePr>
        <p:xfrm>
          <a:off x="1547018" y="786896"/>
          <a:ext cx="8890073" cy="19840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图表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97337123"/>
              </p:ext>
            </p:extLst>
          </p:nvPr>
        </p:nvGraphicFramePr>
        <p:xfrm>
          <a:off x="1422326" y="2743203"/>
          <a:ext cx="9139455" cy="18066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437283" y="5336605"/>
            <a:ext cx="1070494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、玩家在体验所有策略元素时决策水平有较高活动，而思考水平全部处于基线以下。说明玩家在体验本游戏时一直处于不断的决策过程中，</a:t>
            </a:r>
            <a:r>
              <a:rPr lang="zh-CN" altLang="en-US" sz="14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处于一种快节奏的游戏体验中，</a:t>
            </a:r>
            <a:r>
              <a:rPr lang="zh-CN" altLang="en-US" sz="14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而在进行决策时思考水平不</a:t>
            </a:r>
            <a:r>
              <a:rPr lang="zh-CN" altLang="en-US" sz="14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高。各个策略元素并不会引发玩家对游戏策略点的思考。</a:t>
            </a:r>
            <a:endParaRPr lang="en-US" altLang="zh-CN" sz="1400" b="1" dirty="0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即在游戏时处于“临场发挥”的情况，比如技能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cd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好了就会使用技能而不考虑如何最优使用，这种体验持续一定时间可能会让玩家对所体验内容产生厌烦和疲劳，这也可以说明为什么玩家在高级体验时情绪全部低于低级体验。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 flipH="1">
            <a:off x="7219950" y="4105275"/>
            <a:ext cx="2428876" cy="68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3375660" y="4000500"/>
            <a:ext cx="3172547" cy="726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5789755" y="4740675"/>
            <a:ext cx="25984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对战斗的影响不明显，玩家在后期使用时无法激发玩家思考</a:t>
            </a:r>
            <a:endParaRPr lang="zh-CN" altLang="en-US" sz="12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66859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4091" y="226579"/>
            <a:ext cx="6440054" cy="429203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技能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" name="图表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05206154"/>
              </p:ext>
            </p:extLst>
          </p:nvPr>
        </p:nvGraphicFramePr>
        <p:xfrm>
          <a:off x="5514108" y="1198418"/>
          <a:ext cx="5661891" cy="3622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图表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22620420"/>
              </p:ext>
            </p:extLst>
          </p:nvPr>
        </p:nvGraphicFramePr>
        <p:xfrm>
          <a:off x="404091" y="1198418"/>
          <a:ext cx="4567381" cy="3622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404091" y="5272231"/>
            <a:ext cx="107049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、高级体验使用次数提高，是由于游戏难度增加，每关游戏时间加长，玩家需要更多的使用技能来获得胜利。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14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技能较少，且重复使用使玩家情绪体验下降</a:t>
            </a:r>
            <a:endParaRPr lang="en-US" altLang="zh-CN" sz="1400" b="1" dirty="0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81185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图表 1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49929164"/>
              </p:ext>
            </p:extLst>
          </p:nvPr>
        </p:nvGraphicFramePr>
        <p:xfrm>
          <a:off x="507999" y="794327"/>
          <a:ext cx="11268365" cy="42579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0223" y="36059"/>
            <a:ext cx="11536680" cy="669335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技能情绪均值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6618" y="3502975"/>
            <a:ext cx="804181" cy="75942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2033" y="3561211"/>
            <a:ext cx="757509" cy="71830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8666" y="3537041"/>
            <a:ext cx="698449" cy="724941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93575" y="3531619"/>
            <a:ext cx="685936" cy="718308"/>
          </a:xfrm>
          <a:prstGeom prst="rect">
            <a:avLst/>
          </a:prstGeom>
        </p:spPr>
      </p:pic>
      <p:pic>
        <p:nvPicPr>
          <p:cNvPr id="12" name="chart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40611" y="3506096"/>
            <a:ext cx="845861" cy="760044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28786" y="3522806"/>
            <a:ext cx="794385" cy="739176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952385" y="3502975"/>
            <a:ext cx="750794" cy="744537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497791" y="3553455"/>
            <a:ext cx="750470" cy="726064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10852728" y="286327"/>
            <a:ext cx="1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N=28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5144655" y="2373745"/>
            <a:ext cx="3897745" cy="230909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409698" y="3060842"/>
            <a:ext cx="1559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物理技能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477768" y="5887182"/>
            <a:ext cx="1105883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14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技能重复且释放速度慢</a:t>
            </a:r>
            <a:r>
              <a:rPr lang="zh-CN" altLang="en-US" sz="14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拖</a:t>
            </a:r>
            <a:r>
              <a:rPr lang="zh-CN" altLang="en-US" sz="14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慢游戏</a:t>
            </a:r>
            <a:r>
              <a:rPr lang="zh-CN" altLang="en-US" sz="14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节奏</a:t>
            </a:r>
            <a:r>
              <a:rPr lang="zh-CN" altLang="en-US" sz="1400" b="1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导致高级体验时情绪全部低于低级体验时的情绪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、低级体验时玩家</a:t>
            </a:r>
            <a:r>
              <a:rPr lang="zh-CN" altLang="en-US" sz="14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对技能动画和效果明显的技能情绪体验高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；高级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体验中</a:t>
            </a:r>
            <a:r>
              <a:rPr lang="zh-CN" altLang="en-US" sz="14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14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全部物理技能玩家情绪体验相对较好，同时加血技能和打击感强的技能玩家体验相对较高</a:t>
            </a:r>
            <a:r>
              <a:rPr lang="zh-CN" altLang="en-US" sz="1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950558" y="4336649"/>
            <a:ext cx="1080105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初期玩家喜欢技能</a:t>
            </a:r>
            <a:r>
              <a:rPr lang="zh-CN" altLang="en-US" sz="105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释放画面</a:t>
            </a: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，后期</a:t>
            </a:r>
            <a:r>
              <a:rPr lang="zh-CN" altLang="en-US" sz="105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技能效果反馈不足</a:t>
            </a: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导致情绪下降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5272397" y="4244853"/>
            <a:ext cx="1005327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DPS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最高技能，玩家在</a:t>
            </a:r>
            <a:r>
              <a:rPr lang="zh-CN" altLang="en-US" sz="10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使用该技能时会产生爽快感</a:t>
            </a:r>
            <a:endParaRPr lang="zh-CN" altLang="en-US" sz="1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552684" y="4261982"/>
            <a:ext cx="100532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初期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技能效果不明显，</a:t>
            </a:r>
            <a:r>
              <a:rPr lang="zh-CN" altLang="en-US" sz="9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后期中毒效果伤血高且是物理技能体验相对较高</a:t>
            </a:r>
            <a:endParaRPr lang="zh-CN" altLang="en-US" sz="9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0422821" y="4337187"/>
            <a:ext cx="100532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DPS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技能，技能效果与音效较好，</a:t>
            </a:r>
            <a:r>
              <a:rPr lang="zh-CN" altLang="en-US" sz="9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打击感较强</a:t>
            </a:r>
            <a:endParaRPr lang="zh-CN" altLang="en-US" sz="9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9267432" y="4365668"/>
            <a:ext cx="100532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DPS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技能，技能效果与音效较好，产生打击感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7833579" y="4279519"/>
            <a:ext cx="100532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物理技能，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虽然输出较低但由于其为防御角色，</a:t>
            </a:r>
            <a:r>
              <a:rPr lang="zh-CN" altLang="en-US" sz="9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玩家有更多机会使用技能。</a:t>
            </a:r>
            <a:endParaRPr lang="zh-CN" altLang="en-US" sz="9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2619482" y="4290713"/>
            <a:ext cx="1080105" cy="1223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前期玩家对其技能效果体验一般，</a:t>
            </a:r>
            <a:r>
              <a:rPr lang="zh-CN" altLang="en-US" sz="105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后期难度增加作为唯一加血技能</a:t>
            </a: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，有相对较好情绪体验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227847" y="4431958"/>
            <a:ext cx="1005327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低级体验体验时技能效果明显，</a:t>
            </a:r>
            <a:r>
              <a:rPr lang="zh-CN" altLang="en-US" sz="9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高级体验中技能作用不明显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导致玩家容易失败，使情绪体验降低。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65950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图表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2715139"/>
              </p:ext>
            </p:extLst>
          </p:nvPr>
        </p:nvGraphicFramePr>
        <p:xfrm>
          <a:off x="236836" y="3688599"/>
          <a:ext cx="11733491" cy="30968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图表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72636770"/>
              </p:ext>
            </p:extLst>
          </p:nvPr>
        </p:nvGraphicFramePr>
        <p:xfrm>
          <a:off x="463985" y="460083"/>
          <a:ext cx="7382965" cy="32285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0223" y="36059"/>
            <a:ext cx="11536680" cy="669335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技能动画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6489" y="4328246"/>
            <a:ext cx="804181" cy="75942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3577" y="4327631"/>
            <a:ext cx="757509" cy="71830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67653" y="4362734"/>
            <a:ext cx="698449" cy="724941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29090" y="4253741"/>
            <a:ext cx="685936" cy="718308"/>
          </a:xfrm>
          <a:prstGeom prst="rect">
            <a:avLst/>
          </a:prstGeom>
        </p:spPr>
      </p:pic>
      <p:pic>
        <p:nvPicPr>
          <p:cNvPr id="12" name="chart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72030" y="4327631"/>
            <a:ext cx="845861" cy="760044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753085" y="4405307"/>
            <a:ext cx="794385" cy="739176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075513" y="4534427"/>
            <a:ext cx="750794" cy="744537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419885" y="4725204"/>
            <a:ext cx="750470" cy="726064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11231418" y="275417"/>
            <a:ext cx="738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N=28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8160712" y="705395"/>
            <a:ext cx="380961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低级体验时玩家最喜欢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Harpy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的动画效果，使用最多的是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Ammut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的技能。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高级体验时玩家使用最多的是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Lizard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的技能，最喜欢的是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Phantom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的动画效果。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高级体验时的玩家看技能动画的情绪体验基本为负值，而低级体验时全为正值，说明</a:t>
            </a:r>
            <a:r>
              <a:rPr lang="zh-CN" altLang="en-US" b="1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反复观看技能动画玩家情绪体验大幅下降。</a:t>
            </a:r>
            <a:endParaRPr lang="en-US" altLang="zh-CN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39654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0223" y="36059"/>
            <a:ext cx="11536680" cy="669335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魔法技能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释放失败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8510386" y="878988"/>
            <a:ext cx="3801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</a:t>
            </a:r>
            <a:r>
              <a:rPr lang="zh-CN" altLang="en-US" baseline="-25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低级体验</a:t>
            </a:r>
            <a:r>
              <a:rPr lang="en-US" altLang="zh-CN" dirty="0" smtClean="0"/>
              <a:t>=17</a:t>
            </a:r>
            <a:r>
              <a:rPr lang="zh-CN" altLang="en-US" dirty="0" smtClean="0"/>
              <a:t>、</a:t>
            </a:r>
            <a:r>
              <a:rPr lang="en-US" altLang="zh-CN" dirty="0" smtClean="0"/>
              <a:t>N</a:t>
            </a:r>
            <a:r>
              <a:rPr lang="zh-CN" altLang="en-US" baseline="-25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高级体验</a:t>
            </a:r>
            <a:r>
              <a:rPr lang="en-US" altLang="zh-CN" dirty="0" smtClean="0"/>
              <a:t>=16</a:t>
            </a:r>
            <a:endParaRPr lang="zh-CN" altLang="en-US" dirty="0"/>
          </a:p>
        </p:txBody>
      </p:sp>
      <p:graphicFrame>
        <p:nvGraphicFramePr>
          <p:cNvPr id="18" name="图表 1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56825384"/>
              </p:ext>
            </p:extLst>
          </p:nvPr>
        </p:nvGraphicFramePr>
        <p:xfrm>
          <a:off x="-256177" y="1148713"/>
          <a:ext cx="6831194" cy="37065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332509" y="5227782"/>
            <a:ext cx="110559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在游戏中释放魔法技能时需要通过画字母才能释放，所以释放时会出现在规定时间内未成功的情况。</a:t>
            </a:r>
            <a:endParaRPr lang="en-US" altLang="zh-CN" dirty="0" smtClean="0"/>
          </a:p>
          <a:p>
            <a:r>
              <a:rPr lang="zh-CN" altLang="en-US" dirty="0"/>
              <a:t>本</a:t>
            </a:r>
            <a:r>
              <a:rPr lang="zh-CN" altLang="en-US" dirty="0" smtClean="0"/>
              <a:t>次体验中低级体验有</a:t>
            </a:r>
            <a:r>
              <a:rPr lang="en-US" altLang="zh-CN" dirty="0" smtClean="0"/>
              <a:t>17</a:t>
            </a:r>
            <a:r>
              <a:rPr lang="zh-CN" altLang="en-US" dirty="0" smtClean="0"/>
              <a:t>人出现释放失败，高级体验中有</a:t>
            </a:r>
            <a:r>
              <a:rPr lang="en-US" altLang="zh-CN" dirty="0" smtClean="0"/>
              <a:t>16</a:t>
            </a:r>
            <a:r>
              <a:rPr lang="zh-CN" altLang="en-US" dirty="0" smtClean="0"/>
              <a:t>人失败。</a:t>
            </a:r>
            <a:endParaRPr lang="en-US" altLang="zh-CN" dirty="0" smtClean="0"/>
          </a:p>
          <a:p>
            <a:r>
              <a:rPr lang="zh-CN" altLang="en-US" dirty="0" smtClean="0"/>
              <a:t>失败主要集中在</a:t>
            </a:r>
            <a:r>
              <a:rPr lang="en-US" altLang="zh-CN" dirty="0" smtClean="0"/>
              <a:t>V,S</a:t>
            </a:r>
            <a:r>
              <a:rPr lang="zh-CN" altLang="en-US" dirty="0" smtClean="0"/>
              <a:t>两个字母出现时。</a:t>
            </a:r>
            <a:endParaRPr lang="en-US" altLang="zh-CN" dirty="0" smtClean="0"/>
          </a:p>
          <a:p>
            <a:r>
              <a:rPr lang="zh-CN" altLang="en-US" dirty="0" smtClean="0"/>
              <a:t>低级体验玩家释放失败的情绪体验低于高级体验，原因可能为</a:t>
            </a:r>
            <a:r>
              <a:rPr lang="zh-CN" altLang="en-US" b="1" dirty="0" smtClean="0">
                <a:solidFill>
                  <a:srgbClr val="002060"/>
                </a:solidFill>
              </a:rPr>
              <a:t>高级体验时释放失败玩家已有了在低级体验时释放失败的经验（习惯了。。。），</a:t>
            </a:r>
            <a:r>
              <a:rPr lang="zh-CN" altLang="en-US" dirty="0" smtClean="0"/>
              <a:t>而低级体验中释放技能失败会给玩家带来更多的负面情绪。</a:t>
            </a:r>
            <a:endParaRPr lang="zh-CN" altLang="en-US" dirty="0"/>
          </a:p>
        </p:txBody>
      </p:sp>
      <p:graphicFrame>
        <p:nvGraphicFramePr>
          <p:cNvPr id="20" name="图表 1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01610976"/>
              </p:ext>
            </p:extLst>
          </p:nvPr>
        </p:nvGraphicFramePr>
        <p:xfrm>
          <a:off x="6146799" y="1521264"/>
          <a:ext cx="5315527" cy="31635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797176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97272"/>
            <a:ext cx="10515600" cy="678584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查看</a:t>
            </a:r>
          </a:p>
        </p:txBody>
      </p:sp>
      <p:graphicFrame>
        <p:nvGraphicFramePr>
          <p:cNvPr id="3" name="图表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466488"/>
              </p:ext>
            </p:extLst>
          </p:nvPr>
        </p:nvGraphicFramePr>
        <p:xfrm>
          <a:off x="6601691" y="775856"/>
          <a:ext cx="4795982" cy="36044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图表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21406546"/>
              </p:ext>
            </p:extLst>
          </p:nvPr>
        </p:nvGraphicFramePr>
        <p:xfrm>
          <a:off x="450271" y="921325"/>
          <a:ext cx="5442528" cy="36044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364835" y="4671286"/>
            <a:ext cx="110559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、使用次数增加原因：我方怪物数量增多、难度增强，玩家出现多次失败体验，而增加查看次数。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thinking power</a:t>
            </a:r>
            <a:r>
              <a:rPr lang="zh-CN" altLang="en-US" dirty="0" smtClean="0"/>
              <a:t>的下可能是由于所查看的信息并没有什么用，（技能、</a:t>
            </a:r>
            <a:r>
              <a:rPr lang="en-US" altLang="zh-CN" dirty="0" smtClean="0"/>
              <a:t>element</a:t>
            </a:r>
            <a:r>
              <a:rPr lang="zh-CN" altLang="en-US" dirty="0" smtClean="0"/>
              <a:t>信息）在战斗过程中没有很好的体现。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7607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0054" y="0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照妖镜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" name="图表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96482426"/>
              </p:ext>
            </p:extLst>
          </p:nvPr>
        </p:nvGraphicFramePr>
        <p:xfrm>
          <a:off x="1225839" y="941242"/>
          <a:ext cx="4629726" cy="39165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图表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61188128"/>
              </p:ext>
            </p:extLst>
          </p:nvPr>
        </p:nvGraphicFramePr>
        <p:xfrm>
          <a:off x="6488545" y="1325563"/>
          <a:ext cx="4816764" cy="31980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364835" y="5371395"/>
            <a:ext cx="110559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、使用次数和情绪体验降低原因：</a:t>
            </a:r>
            <a:r>
              <a:rPr lang="zh-CN" altLang="en-US" b="1" dirty="0" smtClean="0">
                <a:solidFill>
                  <a:srgbClr val="002060"/>
                </a:solidFill>
              </a:rPr>
              <a:t>低级体验时认为照妖镜效果不</a:t>
            </a:r>
            <a:r>
              <a:rPr lang="zh-CN" altLang="en-US" dirty="0" smtClean="0"/>
              <a:t>大，在高级体验中使用次数和情绪体验都有所下降。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thinking power </a:t>
            </a:r>
            <a:r>
              <a:rPr lang="zh-CN" altLang="en-US" dirty="0" smtClean="0"/>
              <a:t>基本保持同等水平。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3018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1060</TotalTime>
  <Words>1189</Words>
  <Application>Microsoft Office PowerPoint</Application>
  <PresentationFormat>宽屏</PresentationFormat>
  <Paragraphs>78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宋体</vt:lpstr>
      <vt:lpstr>微软雅黑</vt:lpstr>
      <vt:lpstr>Arial</vt:lpstr>
      <vt:lpstr>Calibri</vt:lpstr>
      <vt:lpstr>Calibri Light</vt:lpstr>
      <vt:lpstr>Office 主题</vt:lpstr>
      <vt:lpstr>GU-element</vt:lpstr>
      <vt:lpstr>GU各Element 情绪均值与使用次数</vt:lpstr>
      <vt:lpstr>GU各Element thinking power 均值比较</vt:lpstr>
      <vt:lpstr>技能</vt:lpstr>
      <vt:lpstr>技能情绪均值</vt:lpstr>
      <vt:lpstr>技能动画</vt:lpstr>
      <vt:lpstr>魔法技能释放失败</vt:lpstr>
      <vt:lpstr>查看</vt:lpstr>
      <vt:lpstr>照妖镜</vt:lpstr>
      <vt:lpstr>换怪</vt:lpstr>
      <vt:lpstr>集火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安杰</dc:creator>
  <cp:lastModifiedBy>安杰</cp:lastModifiedBy>
  <cp:revision>52</cp:revision>
  <dcterms:created xsi:type="dcterms:W3CDTF">2015-10-15T13:43:07Z</dcterms:created>
  <dcterms:modified xsi:type="dcterms:W3CDTF">2015-10-16T18:39:21Z</dcterms:modified>
</cp:coreProperties>
</file>