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xml" ContentType="application/vnd.openxmlformats-officedocument.themeOverr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2.xml" ContentType="application/vnd.openxmlformats-officedocument.themeOverr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3.xml" ContentType="application/vnd.openxmlformats-officedocument.themeOverr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4.xml" ContentType="application/vnd.openxmlformats-officedocument.themeOverr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heme/themeOverride5.xml" ContentType="application/vnd.openxmlformats-officedocument.themeOverr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heme/themeOverride6.xml" ContentType="application/vnd.openxmlformats-officedocument.themeOverr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7.xml" ContentType="application/vnd.openxmlformats-officedocument.themeOverr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heme/themeOverride8.xml" ContentType="application/vnd.openxmlformats-officedocument.themeOverr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heme/themeOverride9.xml" ContentType="application/vnd.openxmlformats-officedocument.themeOverr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file:///C:\Users\AJ\Desktop\GU-&#22343;&#20540;&#25972;&#29702;\low%20vs%20high\low%20vs%20high.xlsx"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file:///C:\Users\AJ\Desktop\GU-&#22343;&#20540;&#25972;&#29702;\low%20vs%20high\low%20vs%20high.xlsx" TargetMode="External"/></Relationships>
</file>

<file path=ppt/charts/_rels/chart19.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oleObject" Target="file:///C:\Users\AJ\Desktop\GU-&#22343;&#20540;&#25972;&#29702;\low%20vs%20high\low%20vs%20high.xlsx" TargetMode="External"/></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oleObject" Target="file:///C:\Users\AJ\Desktop\GU-&#22343;&#20540;&#25972;&#29702;\low%20vs%20high\low%20vs%20high.xlsx" TargetMode="External"/></Relationships>
</file>

<file path=ppt/charts/_rels/chart24.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oleObject" Target="file:///C:\Users\AJ\Desktop\GU-&#22343;&#20540;&#25972;&#29702;\low%20vs%20high\low%20vs%20high.xlsx" TargetMode="External"/></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oleObject" Target="file:///C:\Users\AJ\Desktop\GU-&#22343;&#20540;&#25972;&#29702;\low%20vs%20high\low%20vs%20high.xlsx" TargetMode="Externa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oleObject" Target="file:///C:\Users\AJ\Desktop\GU-&#22343;&#20540;&#25972;&#29702;\low%20vs%20high\low%20vs%20high.xlsx" TargetMode="External"/></Relationships>
</file>

<file path=ppt/charts/_rels/chart28.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31.xml"/><Relationship Id="rId1" Type="http://schemas.microsoft.com/office/2011/relationships/chartStyle" Target="style31.xml"/><Relationship Id="rId4" Type="http://schemas.openxmlformats.org/officeDocument/2006/relationships/oleObject" Target="file:///C:\Users\AJ\Desktop\GU-&#22343;&#20540;&#25972;&#29702;\low%20vs%20high\low%20vs%20high.xlsx" TargetMode="External"/></Relationships>
</file>

<file path=ppt/charts/_rels/chart32.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32.xml"/><Relationship Id="rId1" Type="http://schemas.microsoft.com/office/2011/relationships/chartStyle" Target="style32.xml"/><Relationship Id="rId4" Type="http://schemas.openxmlformats.org/officeDocument/2006/relationships/oleObject" Target="file:///C:\Users\AJ\Desktop\GU-&#22343;&#20540;&#25972;&#29702;\low%20vs%20high\low%20vs%20high.xlsx" TargetMode="External"/></Relationships>
</file>

<file path=ppt/charts/_rels/chart33.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42.xml"/><Relationship Id="rId1" Type="http://schemas.microsoft.com/office/2011/relationships/chartStyle" Target="style4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J\Desktop\GU-&#22343;&#20540;&#25972;&#29702;\low%20vs%20high\low%20vs%20high.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低级体验关卡</a:t>
            </a:r>
            <a:r>
              <a:rPr lang="en-US" altLang="zh-CN"/>
              <a:t>_high</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关卡!$B$3:$B$7</c:f>
              <c:strCache>
                <c:ptCount val="5"/>
                <c:pt idx="0">
                  <c:v>1-1-b1</c:v>
                </c:pt>
                <c:pt idx="1">
                  <c:v>1-2-b2</c:v>
                </c:pt>
                <c:pt idx="2">
                  <c:v>1-3-b3</c:v>
                </c:pt>
                <c:pt idx="3">
                  <c:v>1-5-b5</c:v>
                </c:pt>
                <c:pt idx="4">
                  <c:v>1-5-f-b5</c:v>
                </c:pt>
              </c:strCache>
            </c:strRef>
          </c:cat>
          <c:val>
            <c:numRef>
              <c:f>关卡!$C$3:$C$7</c:f>
              <c:numCache>
                <c:formatCode>General</c:formatCode>
                <c:ptCount val="5"/>
                <c:pt idx="0">
                  <c:v>1.7915347477507063E-2</c:v>
                </c:pt>
                <c:pt idx="1">
                  <c:v>6.6871094859563664E-3</c:v>
                </c:pt>
                <c:pt idx="2">
                  <c:v>2.9122304240583527E-3</c:v>
                </c:pt>
                <c:pt idx="3">
                  <c:v>2.6380067263467939E-2</c:v>
                </c:pt>
                <c:pt idx="4">
                  <c:v>-1.7397785129249749E-2</c:v>
                </c:pt>
              </c:numCache>
            </c:numRef>
          </c:val>
        </c:ser>
        <c:dLbls>
          <c:showLegendKey val="0"/>
          <c:showVal val="0"/>
          <c:showCatName val="0"/>
          <c:showSerName val="0"/>
          <c:showPercent val="0"/>
          <c:showBubbleSize val="0"/>
        </c:dLbls>
        <c:gapWidth val="219"/>
        <c:overlap val="-27"/>
        <c:axId val="-1410970816"/>
        <c:axId val="-1410971904"/>
      </c:barChart>
      <c:catAx>
        <c:axId val="-141097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0971904"/>
        <c:crosses val="autoZero"/>
        <c:auto val="1"/>
        <c:lblAlgn val="ctr"/>
        <c:lblOffset val="100"/>
        <c:noMultiLvlLbl val="0"/>
      </c:catAx>
      <c:valAx>
        <c:axId val="-1410971904"/>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0970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高级体验关卡</a:t>
            </a:r>
            <a:r>
              <a:rPr lang="en-US" altLang="zh-CN"/>
              <a:t>_low</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关卡!$H$23:$H$27</c:f>
              <c:strCache>
                <c:ptCount val="5"/>
                <c:pt idx="0">
                  <c:v>2-1-zr</c:v>
                </c:pt>
                <c:pt idx="1">
                  <c:v>2-3-zr</c:v>
                </c:pt>
                <c:pt idx="2">
                  <c:v>2-3-zr+2</c:v>
                </c:pt>
                <c:pt idx="3">
                  <c:v>2-5-zr</c:v>
                </c:pt>
                <c:pt idx="4">
                  <c:v>2-5-zr+2</c:v>
                </c:pt>
              </c:strCache>
            </c:strRef>
          </c:cat>
          <c:val>
            <c:numRef>
              <c:f>关卡!$I$23:$I$27</c:f>
              <c:numCache>
                <c:formatCode>General</c:formatCode>
                <c:ptCount val="5"/>
                <c:pt idx="0">
                  <c:v>-3.2778723189142286E-3</c:v>
                </c:pt>
                <c:pt idx="1">
                  <c:v>-2.4560978577860521E-2</c:v>
                </c:pt>
                <c:pt idx="2">
                  <c:v>-2.262270771221242E-2</c:v>
                </c:pt>
                <c:pt idx="3">
                  <c:v>-1.3982050110744862E-2</c:v>
                </c:pt>
                <c:pt idx="4">
                  <c:v>-1.8062902957608064E-2</c:v>
                </c:pt>
              </c:numCache>
            </c:numRef>
          </c:val>
        </c:ser>
        <c:dLbls>
          <c:showLegendKey val="0"/>
          <c:showVal val="0"/>
          <c:showCatName val="0"/>
          <c:showSerName val="0"/>
          <c:showPercent val="0"/>
          <c:showBubbleSize val="0"/>
        </c:dLbls>
        <c:gapWidth val="219"/>
        <c:overlap val="-27"/>
        <c:axId val="-1369703376"/>
        <c:axId val="-1369706640"/>
      </c:barChart>
      <c:catAx>
        <c:axId val="-1369703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9706640"/>
        <c:crosses val="autoZero"/>
        <c:auto val="1"/>
        <c:lblAlgn val="ctr"/>
        <c:lblOffset val="100"/>
        <c:noMultiLvlLbl val="0"/>
      </c:catAx>
      <c:valAx>
        <c:axId val="-1369706640"/>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9703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高级体验关卡</a:t>
            </a:r>
            <a:r>
              <a:rPr lang="en-US" altLang="zh-CN"/>
              <a:t>_high</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关卡!$B$23:$B$27</c:f>
              <c:strCache>
                <c:ptCount val="5"/>
                <c:pt idx="0">
                  <c:v>2-1-zr</c:v>
                </c:pt>
                <c:pt idx="1">
                  <c:v>2-3-zr</c:v>
                </c:pt>
                <c:pt idx="2">
                  <c:v>2-3-zr+2</c:v>
                </c:pt>
                <c:pt idx="3">
                  <c:v>2-5-zr</c:v>
                </c:pt>
                <c:pt idx="4">
                  <c:v>2-5-zr+2</c:v>
                </c:pt>
              </c:strCache>
            </c:strRef>
          </c:cat>
          <c:val>
            <c:numRef>
              <c:f>关卡!$C$23:$C$27</c:f>
              <c:numCache>
                <c:formatCode>General</c:formatCode>
                <c:ptCount val="5"/>
                <c:pt idx="0">
                  <c:v>-1.0056114895064674E-4</c:v>
                </c:pt>
                <c:pt idx="1">
                  <c:v>-2.6544101786186845E-2</c:v>
                </c:pt>
                <c:pt idx="2">
                  <c:v>-6.9921923739602113E-2</c:v>
                </c:pt>
                <c:pt idx="3">
                  <c:v>-4.745602476997629E-2</c:v>
                </c:pt>
                <c:pt idx="4">
                  <c:v>-2.3604444792352214E-2</c:v>
                </c:pt>
              </c:numCache>
            </c:numRef>
          </c:val>
        </c:ser>
        <c:dLbls>
          <c:showLegendKey val="0"/>
          <c:showVal val="0"/>
          <c:showCatName val="0"/>
          <c:showSerName val="0"/>
          <c:showPercent val="0"/>
          <c:showBubbleSize val="0"/>
        </c:dLbls>
        <c:gapWidth val="219"/>
        <c:overlap val="-27"/>
        <c:axId val="-1187379344"/>
        <c:axId val="-1187378800"/>
      </c:barChart>
      <c:catAx>
        <c:axId val="-1187379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7378800"/>
        <c:crosses val="autoZero"/>
        <c:auto val="1"/>
        <c:lblAlgn val="ctr"/>
        <c:lblOffset val="100"/>
        <c:noMultiLvlLbl val="0"/>
      </c:catAx>
      <c:valAx>
        <c:axId val="-1187378800"/>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7379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800" b="0" i="0" baseline="0">
                <a:effectLst/>
              </a:rPr>
              <a:t>情绪</a:t>
            </a:r>
            <a:r>
              <a:rPr lang="en-US" altLang="zh-CN" sz="1800" b="0" i="0" baseline="0">
                <a:effectLst/>
              </a:rPr>
              <a:t>-</a:t>
            </a:r>
            <a:r>
              <a:rPr lang="zh-CN" altLang="zh-CN" sz="1800" b="0" i="0" baseline="0">
                <a:effectLst/>
              </a:rPr>
              <a:t>低级体验关卡</a:t>
            </a:r>
            <a:r>
              <a:rPr lang="en-US" altLang="zh-CN" sz="1800" b="0" i="0" baseline="0">
                <a:effectLst/>
              </a:rPr>
              <a:t>_high</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关卡!$B$8:$B$11</c:f>
              <c:strCache>
                <c:ptCount val="4"/>
                <c:pt idx="0">
                  <c:v>1-1-zr</c:v>
                </c:pt>
                <c:pt idx="1">
                  <c:v>1-2-zr</c:v>
                </c:pt>
                <c:pt idx="2">
                  <c:v>1-3-zr</c:v>
                </c:pt>
                <c:pt idx="3">
                  <c:v>1-5-zr</c:v>
                </c:pt>
              </c:strCache>
            </c:strRef>
          </c:cat>
          <c:val>
            <c:numRef>
              <c:f>关卡!$C$8:$C$11</c:f>
              <c:numCache>
                <c:formatCode>General</c:formatCode>
                <c:ptCount val="4"/>
                <c:pt idx="0">
                  <c:v>4.018506214662141E-2</c:v>
                </c:pt>
                <c:pt idx="1">
                  <c:v>1.3047605961959346E-2</c:v>
                </c:pt>
                <c:pt idx="2">
                  <c:v>2.7803826522206483E-2</c:v>
                </c:pt>
                <c:pt idx="3">
                  <c:v>1.0042016226110402E-2</c:v>
                </c:pt>
              </c:numCache>
            </c:numRef>
          </c:val>
        </c:ser>
        <c:dLbls>
          <c:showLegendKey val="0"/>
          <c:showVal val="0"/>
          <c:showCatName val="0"/>
          <c:showSerName val="0"/>
          <c:showPercent val="0"/>
          <c:showBubbleSize val="0"/>
        </c:dLbls>
        <c:gapWidth val="219"/>
        <c:overlap val="-27"/>
        <c:axId val="-1410972992"/>
        <c:axId val="-1362764784"/>
      </c:barChart>
      <c:catAx>
        <c:axId val="-1410972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2764784"/>
        <c:crosses val="autoZero"/>
        <c:auto val="1"/>
        <c:lblAlgn val="ctr"/>
        <c:lblOffset val="100"/>
        <c:noMultiLvlLbl val="0"/>
      </c:catAx>
      <c:valAx>
        <c:axId val="-1362764784"/>
        <c:scaling>
          <c:orientation val="minMax"/>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0972992"/>
        <c:crosses val="autoZero"/>
        <c:crossBetween val="between"/>
        <c:majorUnit val="2.0000000000000004E-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Thinking power-</a:t>
            </a:r>
          </a:p>
          <a:p>
            <a:pPr>
              <a:defRPr/>
            </a:pPr>
            <a:r>
              <a:rPr lang="zh-CN" altLang="en-US"/>
              <a:t>高级体验关卡</a:t>
            </a:r>
            <a:r>
              <a:rPr lang="en-US" altLang="zh-CN"/>
              <a:t>_low</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1"/>
            </a:solidFill>
            <a:ln>
              <a:noFill/>
            </a:ln>
            <a:effectLst/>
          </c:spPr>
          <c:invertIfNegative val="0"/>
          <c:cat>
            <c:strRef>
              <c:f>关卡!$H$23:$H$27</c:f>
              <c:strCache>
                <c:ptCount val="5"/>
                <c:pt idx="0">
                  <c:v>2-1-zr</c:v>
                </c:pt>
                <c:pt idx="1">
                  <c:v>2-3-zr</c:v>
                </c:pt>
                <c:pt idx="2">
                  <c:v>2-3-zr+2</c:v>
                </c:pt>
                <c:pt idx="3">
                  <c:v>2-5-zr</c:v>
                </c:pt>
                <c:pt idx="4">
                  <c:v>2-5-zr+2</c:v>
                </c:pt>
              </c:strCache>
            </c:strRef>
          </c:cat>
          <c:val>
            <c:numRef>
              <c:f>关卡!$K$23:$K$27</c:f>
              <c:numCache>
                <c:formatCode>General</c:formatCode>
                <c:ptCount val="5"/>
                <c:pt idx="0">
                  <c:v>59.537297298879196</c:v>
                </c:pt>
                <c:pt idx="1">
                  <c:v>46.311446568731746</c:v>
                </c:pt>
                <c:pt idx="2">
                  <c:v>9.9059693355268017</c:v>
                </c:pt>
                <c:pt idx="3">
                  <c:v>105.7410897326579</c:v>
                </c:pt>
                <c:pt idx="4">
                  <c:v>185.8277525172486</c:v>
                </c:pt>
              </c:numCache>
            </c:numRef>
          </c:val>
        </c:ser>
        <c:ser>
          <c:idx val="1"/>
          <c:order val="1"/>
          <c:tx>
            <c:v>思考</c:v>
          </c:tx>
          <c:spPr>
            <a:solidFill>
              <a:schemeClr val="accent2"/>
            </a:solidFill>
            <a:ln>
              <a:noFill/>
            </a:ln>
            <a:effectLst/>
          </c:spPr>
          <c:invertIfNegative val="0"/>
          <c:cat>
            <c:strRef>
              <c:f>关卡!$H$23:$H$27</c:f>
              <c:strCache>
                <c:ptCount val="5"/>
                <c:pt idx="0">
                  <c:v>2-1-zr</c:v>
                </c:pt>
                <c:pt idx="1">
                  <c:v>2-3-zr</c:v>
                </c:pt>
                <c:pt idx="2">
                  <c:v>2-3-zr+2</c:v>
                </c:pt>
                <c:pt idx="3">
                  <c:v>2-5-zr</c:v>
                </c:pt>
                <c:pt idx="4">
                  <c:v>2-5-zr+2</c:v>
                </c:pt>
              </c:strCache>
            </c:strRef>
          </c:cat>
          <c:val>
            <c:numRef>
              <c:f>关卡!$L$23:$L$27</c:f>
              <c:numCache>
                <c:formatCode>General</c:formatCode>
                <c:ptCount val="5"/>
                <c:pt idx="0">
                  <c:v>-161.69060128090109</c:v>
                </c:pt>
                <c:pt idx="1">
                  <c:v>-44.197942062310609</c:v>
                </c:pt>
                <c:pt idx="2">
                  <c:v>-8.1309888850040704</c:v>
                </c:pt>
                <c:pt idx="3">
                  <c:v>-96.096761447274588</c:v>
                </c:pt>
                <c:pt idx="4">
                  <c:v>7.1718028984945246</c:v>
                </c:pt>
              </c:numCache>
            </c:numRef>
          </c:val>
        </c:ser>
        <c:dLbls>
          <c:showLegendKey val="0"/>
          <c:showVal val="0"/>
          <c:showCatName val="0"/>
          <c:showSerName val="0"/>
          <c:showPercent val="0"/>
          <c:showBubbleSize val="0"/>
        </c:dLbls>
        <c:gapWidth val="219"/>
        <c:overlap val="-27"/>
        <c:axId val="-1827025664"/>
        <c:axId val="-1827023488"/>
      </c:barChart>
      <c:catAx>
        <c:axId val="-182702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27023488"/>
        <c:crosses val="autoZero"/>
        <c:auto val="1"/>
        <c:lblAlgn val="ctr"/>
        <c:lblOffset val="100"/>
        <c:noMultiLvlLbl val="0"/>
      </c:catAx>
      <c:valAx>
        <c:axId val="-1827023488"/>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270256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zh-CN" sz="1800" b="0" i="0" baseline="0">
                <a:effectLst/>
              </a:rPr>
              <a:t>低级体验关卡</a:t>
            </a:r>
            <a:r>
              <a:rPr lang="en-US" altLang="zh-CN" sz="1800" b="0" i="0" baseline="0">
                <a:effectLst/>
              </a:rPr>
              <a:t>_low</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1"/>
            </a:solidFill>
            <a:ln>
              <a:noFill/>
            </a:ln>
            <a:effectLst/>
          </c:spPr>
          <c:invertIfNegative val="0"/>
          <c:cat>
            <c:strRef>
              <c:f>关卡!$H$8:$H$11</c:f>
              <c:strCache>
                <c:ptCount val="4"/>
                <c:pt idx="0">
                  <c:v>1-1-zr</c:v>
                </c:pt>
                <c:pt idx="1">
                  <c:v>1-2-zr</c:v>
                </c:pt>
                <c:pt idx="2">
                  <c:v>1-3-zr</c:v>
                </c:pt>
                <c:pt idx="3">
                  <c:v>1-5-zr</c:v>
                </c:pt>
              </c:strCache>
            </c:strRef>
          </c:cat>
          <c:val>
            <c:numRef>
              <c:f>关卡!$K$8:$K$11</c:f>
              <c:numCache>
                <c:formatCode>General</c:formatCode>
                <c:ptCount val="4"/>
                <c:pt idx="0">
                  <c:v>111.0878282193931</c:v>
                </c:pt>
                <c:pt idx="1">
                  <c:v>175.96147512539812</c:v>
                </c:pt>
                <c:pt idx="2">
                  <c:v>265.56974728056116</c:v>
                </c:pt>
                <c:pt idx="3">
                  <c:v>110.17027654843938</c:v>
                </c:pt>
              </c:numCache>
            </c:numRef>
          </c:val>
        </c:ser>
        <c:ser>
          <c:idx val="1"/>
          <c:order val="1"/>
          <c:tx>
            <c:v>思考</c:v>
          </c:tx>
          <c:spPr>
            <a:solidFill>
              <a:schemeClr val="accent2"/>
            </a:solidFill>
            <a:ln>
              <a:noFill/>
            </a:ln>
            <a:effectLst/>
          </c:spPr>
          <c:invertIfNegative val="0"/>
          <c:cat>
            <c:strRef>
              <c:f>关卡!$H$8:$H$11</c:f>
              <c:strCache>
                <c:ptCount val="4"/>
                <c:pt idx="0">
                  <c:v>1-1-zr</c:v>
                </c:pt>
                <c:pt idx="1">
                  <c:v>1-2-zr</c:v>
                </c:pt>
                <c:pt idx="2">
                  <c:v>1-3-zr</c:v>
                </c:pt>
                <c:pt idx="3">
                  <c:v>1-5-zr</c:v>
                </c:pt>
              </c:strCache>
            </c:strRef>
          </c:cat>
          <c:val>
            <c:numRef>
              <c:f>关卡!$L$8:$L$11</c:f>
              <c:numCache>
                <c:formatCode>General</c:formatCode>
                <c:ptCount val="4"/>
                <c:pt idx="0">
                  <c:v>-159.26131838350824</c:v>
                </c:pt>
                <c:pt idx="1">
                  <c:v>-49.724325057722808</c:v>
                </c:pt>
                <c:pt idx="2">
                  <c:v>-58.361730853526097</c:v>
                </c:pt>
                <c:pt idx="3">
                  <c:v>-43.715412970966469</c:v>
                </c:pt>
              </c:numCache>
            </c:numRef>
          </c:val>
        </c:ser>
        <c:dLbls>
          <c:showLegendKey val="0"/>
          <c:showVal val="0"/>
          <c:showCatName val="0"/>
          <c:showSerName val="0"/>
          <c:showPercent val="0"/>
          <c:showBubbleSize val="0"/>
        </c:dLbls>
        <c:gapWidth val="219"/>
        <c:overlap val="-27"/>
        <c:axId val="-1187378256"/>
        <c:axId val="-1187377168"/>
      </c:barChart>
      <c:catAx>
        <c:axId val="-1187378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7377168"/>
        <c:crosses val="autoZero"/>
        <c:auto val="1"/>
        <c:lblAlgn val="ctr"/>
        <c:lblOffset val="100"/>
        <c:noMultiLvlLbl val="0"/>
      </c:catAx>
      <c:valAx>
        <c:axId val="-1187377168"/>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73782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Thinking power-</a:t>
            </a:r>
          </a:p>
          <a:p>
            <a:pPr>
              <a:defRPr/>
            </a:pPr>
            <a:r>
              <a:rPr lang="zh-CN" altLang="en-US"/>
              <a:t>低级体验关卡</a:t>
            </a:r>
            <a:r>
              <a:rPr lang="en-US" altLang="zh-CN"/>
              <a:t>_high</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1"/>
            </a:solidFill>
            <a:ln>
              <a:noFill/>
            </a:ln>
            <a:effectLst/>
          </c:spPr>
          <c:invertIfNegative val="0"/>
          <c:cat>
            <c:strRef>
              <c:f>关卡!$B$8:$B$11</c:f>
              <c:strCache>
                <c:ptCount val="4"/>
                <c:pt idx="0">
                  <c:v>1-1-zr</c:v>
                </c:pt>
                <c:pt idx="1">
                  <c:v>1-2-zr</c:v>
                </c:pt>
                <c:pt idx="2">
                  <c:v>1-3-zr</c:v>
                </c:pt>
                <c:pt idx="3">
                  <c:v>1-5-zr</c:v>
                </c:pt>
              </c:strCache>
            </c:strRef>
          </c:cat>
          <c:val>
            <c:numRef>
              <c:f>关卡!$E$8:$E$11</c:f>
              <c:numCache>
                <c:formatCode>General</c:formatCode>
                <c:ptCount val="4"/>
                <c:pt idx="0">
                  <c:v>132.76920171282359</c:v>
                </c:pt>
                <c:pt idx="1">
                  <c:v>207.56653161032901</c:v>
                </c:pt>
                <c:pt idx="2">
                  <c:v>82.195494257630443</c:v>
                </c:pt>
                <c:pt idx="3">
                  <c:v>108.25200442587253</c:v>
                </c:pt>
              </c:numCache>
            </c:numRef>
          </c:val>
        </c:ser>
        <c:ser>
          <c:idx val="1"/>
          <c:order val="1"/>
          <c:tx>
            <c:v>思考</c:v>
          </c:tx>
          <c:spPr>
            <a:solidFill>
              <a:schemeClr val="accent2"/>
            </a:solidFill>
            <a:ln>
              <a:noFill/>
            </a:ln>
            <a:effectLst/>
          </c:spPr>
          <c:invertIfNegative val="0"/>
          <c:cat>
            <c:strRef>
              <c:f>关卡!$B$8:$B$11</c:f>
              <c:strCache>
                <c:ptCount val="4"/>
                <c:pt idx="0">
                  <c:v>1-1-zr</c:v>
                </c:pt>
                <c:pt idx="1">
                  <c:v>1-2-zr</c:v>
                </c:pt>
                <c:pt idx="2">
                  <c:v>1-3-zr</c:v>
                </c:pt>
                <c:pt idx="3">
                  <c:v>1-5-zr</c:v>
                </c:pt>
              </c:strCache>
            </c:strRef>
          </c:cat>
          <c:val>
            <c:numRef>
              <c:f>关卡!$F$8:$F$11</c:f>
              <c:numCache>
                <c:formatCode>General</c:formatCode>
                <c:ptCount val="4"/>
                <c:pt idx="0">
                  <c:v>-104.93420506686526</c:v>
                </c:pt>
                <c:pt idx="1">
                  <c:v>-138.49700501802687</c:v>
                </c:pt>
                <c:pt idx="2">
                  <c:v>-179.68894577822275</c:v>
                </c:pt>
                <c:pt idx="3">
                  <c:v>-113.95795482989567</c:v>
                </c:pt>
              </c:numCache>
            </c:numRef>
          </c:val>
        </c:ser>
        <c:dLbls>
          <c:showLegendKey val="0"/>
          <c:showVal val="0"/>
          <c:showCatName val="0"/>
          <c:showSerName val="0"/>
          <c:showPercent val="0"/>
          <c:showBubbleSize val="0"/>
        </c:dLbls>
        <c:gapWidth val="219"/>
        <c:overlap val="-27"/>
        <c:axId val="-1369701744"/>
        <c:axId val="-1362764240"/>
      </c:barChart>
      <c:catAx>
        <c:axId val="-1369701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2764240"/>
        <c:crosses val="autoZero"/>
        <c:auto val="1"/>
        <c:lblAlgn val="ctr"/>
        <c:lblOffset val="100"/>
        <c:noMultiLvlLbl val="0"/>
      </c:catAx>
      <c:valAx>
        <c:axId val="-1362764240"/>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97017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a:t>
            </a:r>
            <a:endParaRPr lang="zh-CN" altLang="zh-CN">
              <a:effectLst/>
            </a:endParaRPr>
          </a:p>
          <a:p>
            <a:pPr>
              <a:defRPr/>
            </a:pPr>
            <a:r>
              <a:rPr lang="zh-CN" altLang="zh-CN" sz="1800" b="0" i="0" baseline="0">
                <a:effectLst/>
              </a:rPr>
              <a:t>高级体验关卡</a:t>
            </a:r>
            <a:r>
              <a:rPr lang="en-US" altLang="zh-CN" sz="1800" b="0" i="0" baseline="0">
                <a:effectLst/>
              </a:rPr>
              <a:t>_high</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1"/>
            </a:solidFill>
            <a:ln>
              <a:noFill/>
            </a:ln>
            <a:effectLst/>
          </c:spPr>
          <c:invertIfNegative val="0"/>
          <c:cat>
            <c:strRef>
              <c:f>关卡!$B$23:$B$27</c:f>
              <c:strCache>
                <c:ptCount val="5"/>
                <c:pt idx="0">
                  <c:v>2-1-zr</c:v>
                </c:pt>
                <c:pt idx="1">
                  <c:v>2-3-zr</c:v>
                </c:pt>
                <c:pt idx="2">
                  <c:v>2-3-zr+2</c:v>
                </c:pt>
                <c:pt idx="3">
                  <c:v>2-5-zr</c:v>
                </c:pt>
                <c:pt idx="4">
                  <c:v>2-5-zr+2</c:v>
                </c:pt>
              </c:strCache>
            </c:strRef>
          </c:cat>
          <c:val>
            <c:numRef>
              <c:f>关卡!$E$23:$E$27</c:f>
              <c:numCache>
                <c:formatCode>General</c:formatCode>
                <c:ptCount val="5"/>
                <c:pt idx="0">
                  <c:v>95.724550080873811</c:v>
                </c:pt>
                <c:pt idx="1">
                  <c:v>65.055877028814365</c:v>
                </c:pt>
                <c:pt idx="2">
                  <c:v>52.353573484089083</c:v>
                </c:pt>
                <c:pt idx="3">
                  <c:v>87.232803510781409</c:v>
                </c:pt>
                <c:pt idx="4">
                  <c:v>89.700694532678085</c:v>
                </c:pt>
              </c:numCache>
            </c:numRef>
          </c:val>
        </c:ser>
        <c:ser>
          <c:idx val="1"/>
          <c:order val="1"/>
          <c:tx>
            <c:v>思考</c:v>
          </c:tx>
          <c:spPr>
            <a:solidFill>
              <a:schemeClr val="accent2"/>
            </a:solidFill>
            <a:ln>
              <a:noFill/>
            </a:ln>
            <a:effectLst/>
          </c:spPr>
          <c:invertIfNegative val="0"/>
          <c:cat>
            <c:strRef>
              <c:f>关卡!$B$23:$B$27</c:f>
              <c:strCache>
                <c:ptCount val="5"/>
                <c:pt idx="0">
                  <c:v>2-1-zr</c:v>
                </c:pt>
                <c:pt idx="1">
                  <c:v>2-3-zr</c:v>
                </c:pt>
                <c:pt idx="2">
                  <c:v>2-3-zr+2</c:v>
                </c:pt>
                <c:pt idx="3">
                  <c:v>2-5-zr</c:v>
                </c:pt>
                <c:pt idx="4">
                  <c:v>2-5-zr+2</c:v>
                </c:pt>
              </c:strCache>
            </c:strRef>
          </c:cat>
          <c:val>
            <c:numRef>
              <c:f>关卡!$F$23:$F$27</c:f>
              <c:numCache>
                <c:formatCode>General</c:formatCode>
                <c:ptCount val="5"/>
                <c:pt idx="0">
                  <c:v>-172.35888845526469</c:v>
                </c:pt>
                <c:pt idx="1">
                  <c:v>-116.55087974312589</c:v>
                </c:pt>
                <c:pt idx="2">
                  <c:v>-134.97050736152084</c:v>
                </c:pt>
                <c:pt idx="3">
                  <c:v>-83.661998460870691</c:v>
                </c:pt>
                <c:pt idx="4">
                  <c:v>-108.0105340298522</c:v>
                </c:pt>
              </c:numCache>
            </c:numRef>
          </c:val>
        </c:ser>
        <c:dLbls>
          <c:showLegendKey val="0"/>
          <c:showVal val="0"/>
          <c:showCatName val="0"/>
          <c:showSerName val="0"/>
          <c:showPercent val="0"/>
          <c:showBubbleSize val="0"/>
        </c:dLbls>
        <c:gapWidth val="219"/>
        <c:overlap val="-27"/>
        <c:axId val="-1161587904"/>
        <c:axId val="-1161590080"/>
      </c:barChart>
      <c:catAx>
        <c:axId val="-1161587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1590080"/>
        <c:crosses val="autoZero"/>
        <c:auto val="1"/>
        <c:lblAlgn val="ctr"/>
        <c:lblOffset val="100"/>
        <c:noMultiLvlLbl val="0"/>
      </c:catAx>
      <c:valAx>
        <c:axId val="-116159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15879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查看我方信息</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Sheet3!$A$51:$A$54</c:f>
              <c:strCache>
                <c:ptCount val="4"/>
                <c:pt idx="0">
                  <c:v>high-低级体验</c:v>
                </c:pt>
                <c:pt idx="1">
                  <c:v>low-低级体验</c:v>
                </c:pt>
                <c:pt idx="2">
                  <c:v>high-高级体验</c:v>
                </c:pt>
                <c:pt idx="3">
                  <c:v>low-高级体验</c:v>
                </c:pt>
              </c:strCache>
            </c:strRef>
          </c:cat>
          <c:val>
            <c:numRef>
              <c:f>Sheet3!$C$51:$C$54</c:f>
              <c:numCache>
                <c:formatCode>General</c:formatCode>
                <c:ptCount val="4"/>
                <c:pt idx="0">
                  <c:v>4.719704401741813E-2</c:v>
                </c:pt>
                <c:pt idx="2">
                  <c:v>-1.2683138014613177E-2</c:v>
                </c:pt>
                <c:pt idx="3">
                  <c:v>-2.7430665285012843E-2</c:v>
                </c:pt>
              </c:numCache>
            </c:numRef>
          </c:val>
        </c:ser>
        <c:dLbls>
          <c:showLegendKey val="0"/>
          <c:showVal val="0"/>
          <c:showCatName val="0"/>
          <c:showSerName val="0"/>
          <c:showPercent val="0"/>
          <c:showBubbleSize val="0"/>
        </c:dLbls>
        <c:gapWidth val="219"/>
        <c:overlap val="-27"/>
        <c:axId val="-1163888752"/>
        <c:axId val="-1163890384"/>
      </c:barChart>
      <c:catAx>
        <c:axId val="-116388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3890384"/>
        <c:crosses val="autoZero"/>
        <c:auto val="1"/>
        <c:lblAlgn val="ctr"/>
        <c:lblOffset val="100"/>
        <c:noMultiLvlLbl val="0"/>
      </c:catAx>
      <c:valAx>
        <c:axId val="-1163890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388875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查看敌方信息</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Sheet3!$A$51:$A$54</c:f>
              <c:strCache>
                <c:ptCount val="4"/>
                <c:pt idx="0">
                  <c:v>high-低级体验</c:v>
                </c:pt>
                <c:pt idx="1">
                  <c:v>low-低级体验</c:v>
                </c:pt>
                <c:pt idx="2">
                  <c:v>high-高级体验</c:v>
                </c:pt>
                <c:pt idx="3">
                  <c:v>low-高级体验</c:v>
                </c:pt>
              </c:strCache>
            </c:strRef>
          </c:cat>
          <c:val>
            <c:numRef>
              <c:f>Sheet3!$D$51:$D$54</c:f>
              <c:numCache>
                <c:formatCode>General</c:formatCode>
                <c:ptCount val="4"/>
                <c:pt idx="0">
                  <c:v>3.6030096501066755E-2</c:v>
                </c:pt>
                <c:pt idx="1">
                  <c:v>2.6390063674397971E-3</c:v>
                </c:pt>
                <c:pt idx="2">
                  <c:v>-5.7058941611691782E-2</c:v>
                </c:pt>
                <c:pt idx="3">
                  <c:v>3.3253408050277632E-3</c:v>
                </c:pt>
              </c:numCache>
            </c:numRef>
          </c:val>
        </c:ser>
        <c:dLbls>
          <c:showLegendKey val="0"/>
          <c:showVal val="0"/>
          <c:showCatName val="0"/>
          <c:showSerName val="0"/>
          <c:showPercent val="0"/>
          <c:showBubbleSize val="0"/>
        </c:dLbls>
        <c:gapWidth val="219"/>
        <c:overlap val="-27"/>
        <c:axId val="-1362220512"/>
        <c:axId val="-1362762608"/>
      </c:barChart>
      <c:catAx>
        <c:axId val="-1362220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2762608"/>
        <c:crosses val="autoZero"/>
        <c:auto val="1"/>
        <c:lblAlgn val="ctr"/>
        <c:lblOffset val="100"/>
        <c:noMultiLvlLbl val="0"/>
      </c:catAx>
      <c:valAx>
        <c:axId val="-1362762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2220512"/>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Thinking power</a:t>
            </a:r>
            <a:r>
              <a:rPr lang="en-US" altLang="zh-CN" sz="1400" b="0" i="0" u="none" strike="noStrike" baseline="0">
                <a:effectLst/>
              </a:rPr>
              <a:t>low-</a:t>
            </a:r>
            <a:r>
              <a:rPr lang="zh-CN" altLang="en-US" sz="1400" b="0" i="0" u="none" strike="noStrike" baseline="0">
                <a:effectLst/>
              </a:rPr>
              <a:t>查看我方信息</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Sheet4!$J$24</c:f>
              <c:strCache>
                <c:ptCount val="1"/>
                <c:pt idx="0">
                  <c:v>决策</c:v>
                </c:pt>
              </c:strCache>
            </c:strRef>
          </c:tx>
          <c:spPr>
            <a:solidFill>
              <a:schemeClr val="accent6"/>
            </a:solidFill>
            <a:ln>
              <a:noFill/>
            </a:ln>
            <a:effectLst/>
          </c:spPr>
          <c:invertIfNegative val="0"/>
          <c:cat>
            <c:strRef>
              <c:f>Sheet4!$I$25:$I$28</c:f>
              <c:strCache>
                <c:ptCount val="4"/>
                <c:pt idx="0">
                  <c:v>high-低级体验</c:v>
                </c:pt>
                <c:pt idx="1">
                  <c:v>low-低级体验</c:v>
                </c:pt>
                <c:pt idx="2">
                  <c:v>high-高级体验</c:v>
                </c:pt>
                <c:pt idx="3">
                  <c:v>low-高级体验</c:v>
                </c:pt>
              </c:strCache>
            </c:strRef>
          </c:cat>
          <c:val>
            <c:numRef>
              <c:f>Sheet4!$J$25:$J$28</c:f>
              <c:numCache>
                <c:formatCode>General</c:formatCode>
                <c:ptCount val="4"/>
                <c:pt idx="0">
                  <c:v>45.764306026333564</c:v>
                </c:pt>
                <c:pt idx="2">
                  <c:v>-59.524994031435178</c:v>
                </c:pt>
                <c:pt idx="3">
                  <c:v>103.31026856343438</c:v>
                </c:pt>
              </c:numCache>
            </c:numRef>
          </c:val>
        </c:ser>
        <c:ser>
          <c:idx val="1"/>
          <c:order val="1"/>
          <c:tx>
            <c:strRef>
              <c:f>Sheet4!$K$24</c:f>
              <c:strCache>
                <c:ptCount val="1"/>
                <c:pt idx="0">
                  <c:v>思考</c:v>
                </c:pt>
              </c:strCache>
            </c:strRef>
          </c:tx>
          <c:spPr>
            <a:solidFill>
              <a:schemeClr val="accent5"/>
            </a:solidFill>
            <a:ln>
              <a:noFill/>
            </a:ln>
            <a:effectLst/>
          </c:spPr>
          <c:invertIfNegative val="0"/>
          <c:cat>
            <c:strRef>
              <c:f>Sheet4!$I$25:$I$28</c:f>
              <c:strCache>
                <c:ptCount val="4"/>
                <c:pt idx="0">
                  <c:v>high-低级体验</c:v>
                </c:pt>
                <c:pt idx="1">
                  <c:v>low-低级体验</c:v>
                </c:pt>
                <c:pt idx="2">
                  <c:v>high-高级体验</c:v>
                </c:pt>
                <c:pt idx="3">
                  <c:v>low-高级体验</c:v>
                </c:pt>
              </c:strCache>
            </c:strRef>
          </c:cat>
          <c:val>
            <c:numRef>
              <c:f>Sheet4!$K$25:$K$28</c:f>
              <c:numCache>
                <c:formatCode>General</c:formatCode>
                <c:ptCount val="4"/>
                <c:pt idx="0">
                  <c:v>-286.87762598249151</c:v>
                </c:pt>
                <c:pt idx="2">
                  <c:v>-329.64376859452113</c:v>
                </c:pt>
                <c:pt idx="3">
                  <c:v>-18.180001333295777</c:v>
                </c:pt>
              </c:numCache>
            </c:numRef>
          </c:val>
        </c:ser>
        <c:dLbls>
          <c:showLegendKey val="0"/>
          <c:showVal val="0"/>
          <c:showCatName val="0"/>
          <c:showSerName val="0"/>
          <c:showPercent val="0"/>
          <c:showBubbleSize val="0"/>
        </c:dLbls>
        <c:gapWidth val="219"/>
        <c:overlap val="-27"/>
        <c:axId val="-1827022400"/>
        <c:axId val="-1827010976"/>
      </c:barChart>
      <c:catAx>
        <c:axId val="-1827022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27010976"/>
        <c:crosses val="autoZero"/>
        <c:auto val="1"/>
        <c:lblAlgn val="ctr"/>
        <c:lblOffset val="100"/>
        <c:noMultiLvlLbl val="0"/>
      </c:catAx>
      <c:valAx>
        <c:axId val="-1827010976"/>
        <c:scaling>
          <c:orientation val="minMax"/>
          <c:max val="3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270224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低级体验关卡</a:t>
            </a:r>
            <a:r>
              <a:rPr lang="en-US" altLang="zh-CN"/>
              <a:t>_low</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关卡!$H$3:$H$7</c:f>
              <c:strCache>
                <c:ptCount val="5"/>
                <c:pt idx="0">
                  <c:v>1-1-b1</c:v>
                </c:pt>
                <c:pt idx="1">
                  <c:v>1-2-b2</c:v>
                </c:pt>
                <c:pt idx="2">
                  <c:v>1-3-b3</c:v>
                </c:pt>
                <c:pt idx="3">
                  <c:v>1-5-b5</c:v>
                </c:pt>
                <c:pt idx="4">
                  <c:v>1-5-f-b5</c:v>
                </c:pt>
              </c:strCache>
            </c:strRef>
          </c:cat>
          <c:val>
            <c:numRef>
              <c:f>关卡!$I$3:$I$7</c:f>
              <c:numCache>
                <c:formatCode>General</c:formatCode>
                <c:ptCount val="5"/>
                <c:pt idx="0">
                  <c:v>6.7100015224962764E-3</c:v>
                </c:pt>
                <c:pt idx="1">
                  <c:v>1.306778626111162E-2</c:v>
                </c:pt>
                <c:pt idx="2">
                  <c:v>-4.6322142974476732E-3</c:v>
                </c:pt>
                <c:pt idx="3">
                  <c:v>-7.547961267166948E-3</c:v>
                </c:pt>
                <c:pt idx="4">
                  <c:v>6.3486804631968877E-3</c:v>
                </c:pt>
              </c:numCache>
            </c:numRef>
          </c:val>
        </c:ser>
        <c:dLbls>
          <c:showLegendKey val="0"/>
          <c:showVal val="0"/>
          <c:showCatName val="0"/>
          <c:showSerName val="0"/>
          <c:showPercent val="0"/>
          <c:showBubbleSize val="0"/>
        </c:dLbls>
        <c:gapWidth val="219"/>
        <c:overlap val="-27"/>
        <c:axId val="-1651877616"/>
        <c:axId val="-1413868576"/>
      </c:barChart>
      <c:catAx>
        <c:axId val="-1651877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3868576"/>
        <c:crosses val="autoZero"/>
        <c:auto val="1"/>
        <c:lblAlgn val="ctr"/>
        <c:lblOffset val="100"/>
        <c:noMultiLvlLbl val="0"/>
      </c:catAx>
      <c:valAx>
        <c:axId val="-1413868576"/>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51877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powerlow-</a:t>
            </a:r>
            <a:r>
              <a:rPr lang="zh-CN" altLang="zh-CN" sz="1800" b="0" i="0" baseline="0">
                <a:effectLst/>
              </a:rPr>
              <a:t>查看</a:t>
            </a:r>
            <a:r>
              <a:rPr lang="zh-CN" altLang="en-US" sz="1800" b="0" i="0" baseline="0">
                <a:effectLst/>
              </a:rPr>
              <a:t>敌</a:t>
            </a:r>
            <a:r>
              <a:rPr lang="zh-CN" altLang="zh-CN" sz="1800" b="0" i="0" baseline="0">
                <a:effectLst/>
              </a:rPr>
              <a:t>方信息</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Sheet4!$J$32</c:f>
              <c:strCache>
                <c:ptCount val="1"/>
                <c:pt idx="0">
                  <c:v>决策</c:v>
                </c:pt>
              </c:strCache>
            </c:strRef>
          </c:tx>
          <c:spPr>
            <a:solidFill>
              <a:schemeClr val="accent6"/>
            </a:solidFill>
            <a:ln>
              <a:noFill/>
            </a:ln>
            <a:effectLst/>
          </c:spPr>
          <c:invertIfNegative val="0"/>
          <c:cat>
            <c:strRef>
              <c:f>Sheet4!$I$33:$I$36</c:f>
              <c:strCache>
                <c:ptCount val="4"/>
                <c:pt idx="0">
                  <c:v>high-低级体验</c:v>
                </c:pt>
                <c:pt idx="1">
                  <c:v>low-低级体验</c:v>
                </c:pt>
                <c:pt idx="2">
                  <c:v>high-高级体验</c:v>
                </c:pt>
                <c:pt idx="3">
                  <c:v>low-高级体验</c:v>
                </c:pt>
              </c:strCache>
            </c:strRef>
          </c:cat>
          <c:val>
            <c:numRef>
              <c:f>Sheet4!$J$33:$J$36</c:f>
              <c:numCache>
                <c:formatCode>General</c:formatCode>
                <c:ptCount val="4"/>
                <c:pt idx="0">
                  <c:v>220.90209020363596</c:v>
                </c:pt>
                <c:pt idx="1">
                  <c:v>73.526391943584201</c:v>
                </c:pt>
                <c:pt idx="2">
                  <c:v>8.5053722260208442</c:v>
                </c:pt>
                <c:pt idx="3">
                  <c:v>69.864486440216083</c:v>
                </c:pt>
              </c:numCache>
            </c:numRef>
          </c:val>
        </c:ser>
        <c:ser>
          <c:idx val="1"/>
          <c:order val="1"/>
          <c:tx>
            <c:strRef>
              <c:f>Sheet4!$K$32</c:f>
              <c:strCache>
                <c:ptCount val="1"/>
                <c:pt idx="0">
                  <c:v>思考</c:v>
                </c:pt>
              </c:strCache>
            </c:strRef>
          </c:tx>
          <c:spPr>
            <a:solidFill>
              <a:schemeClr val="accent5"/>
            </a:solidFill>
            <a:ln>
              <a:noFill/>
            </a:ln>
            <a:effectLst/>
          </c:spPr>
          <c:invertIfNegative val="0"/>
          <c:cat>
            <c:strRef>
              <c:f>Sheet4!$I$33:$I$36</c:f>
              <c:strCache>
                <c:ptCount val="4"/>
                <c:pt idx="0">
                  <c:v>high-低级体验</c:v>
                </c:pt>
                <c:pt idx="1">
                  <c:v>low-低级体验</c:v>
                </c:pt>
                <c:pt idx="2">
                  <c:v>high-高级体验</c:v>
                </c:pt>
                <c:pt idx="3">
                  <c:v>low-高级体验</c:v>
                </c:pt>
              </c:strCache>
            </c:strRef>
          </c:cat>
          <c:val>
            <c:numRef>
              <c:f>Sheet4!$K$33:$K$36</c:f>
              <c:numCache>
                <c:formatCode>General</c:formatCode>
                <c:ptCount val="4"/>
                <c:pt idx="0">
                  <c:v>-142.38299746184887</c:v>
                </c:pt>
                <c:pt idx="1">
                  <c:v>47.204851495784013</c:v>
                </c:pt>
                <c:pt idx="2">
                  <c:v>-309.42090560115264</c:v>
                </c:pt>
                <c:pt idx="3">
                  <c:v>-36.215812095716451</c:v>
                </c:pt>
              </c:numCache>
            </c:numRef>
          </c:val>
        </c:ser>
        <c:dLbls>
          <c:showLegendKey val="0"/>
          <c:showVal val="0"/>
          <c:showCatName val="0"/>
          <c:showSerName val="0"/>
          <c:showPercent val="0"/>
          <c:showBubbleSize val="0"/>
        </c:dLbls>
        <c:gapWidth val="219"/>
        <c:overlap val="-27"/>
        <c:axId val="-1362219424"/>
        <c:axId val="-1362223776"/>
      </c:barChart>
      <c:catAx>
        <c:axId val="-1362219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2223776"/>
        <c:crosses val="autoZero"/>
        <c:auto val="1"/>
        <c:lblAlgn val="ctr"/>
        <c:lblOffset val="100"/>
        <c:noMultiLvlLbl val="0"/>
      </c:catAx>
      <c:valAx>
        <c:axId val="-1362223776"/>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22194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dirty="0">
                <a:effectLst/>
              </a:rPr>
              <a:t>Thinking </a:t>
            </a:r>
            <a:r>
              <a:rPr lang="en-US" altLang="zh-CN" sz="1800" b="0" i="0" baseline="0" dirty="0" smtClean="0">
                <a:effectLst/>
              </a:rPr>
              <a:t>power</a:t>
            </a:r>
          </a:p>
          <a:p>
            <a:pPr>
              <a:defRPr/>
            </a:pPr>
            <a:r>
              <a:rPr lang="en-US" altLang="zh-CN" sz="1800" b="0" i="0" baseline="0" dirty="0" smtClean="0">
                <a:effectLst/>
              </a:rPr>
              <a:t>low-</a:t>
            </a:r>
            <a:r>
              <a:rPr lang="zh-CN" altLang="en-US" sz="1800" b="0" i="0" baseline="0" dirty="0">
                <a:effectLst/>
              </a:rPr>
              <a:t>换怪</a:t>
            </a:r>
            <a:endParaRPr lang="zh-CN" altLang="zh-CN"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Sheet4!$B$21</c:f>
              <c:strCache>
                <c:ptCount val="1"/>
                <c:pt idx="0">
                  <c:v>决策</c:v>
                </c:pt>
              </c:strCache>
            </c:strRef>
          </c:tx>
          <c:spPr>
            <a:solidFill>
              <a:schemeClr val="accent6"/>
            </a:solidFill>
            <a:ln>
              <a:noFill/>
            </a:ln>
            <a:effectLst/>
          </c:spPr>
          <c:invertIfNegative val="0"/>
          <c:cat>
            <c:strRef>
              <c:f>Sheet4!$A$22:$A$25</c:f>
              <c:strCache>
                <c:ptCount val="4"/>
                <c:pt idx="0">
                  <c:v>high-低级体验</c:v>
                </c:pt>
                <c:pt idx="1">
                  <c:v>low-低级体验</c:v>
                </c:pt>
                <c:pt idx="2">
                  <c:v>high-高级体验</c:v>
                </c:pt>
                <c:pt idx="3">
                  <c:v>low-高级体验</c:v>
                </c:pt>
              </c:strCache>
            </c:strRef>
          </c:cat>
          <c:val>
            <c:numRef>
              <c:f>Sheet4!$B$22:$B$25</c:f>
              <c:numCache>
                <c:formatCode>General</c:formatCode>
                <c:ptCount val="4"/>
                <c:pt idx="0">
                  <c:v>123.87029586744002</c:v>
                </c:pt>
                <c:pt idx="1">
                  <c:v>48.339495932940174</c:v>
                </c:pt>
                <c:pt idx="2">
                  <c:v>105.98358748355157</c:v>
                </c:pt>
                <c:pt idx="3">
                  <c:v>93.483120369904583</c:v>
                </c:pt>
              </c:numCache>
            </c:numRef>
          </c:val>
        </c:ser>
        <c:ser>
          <c:idx val="1"/>
          <c:order val="1"/>
          <c:tx>
            <c:strRef>
              <c:f>Sheet4!$C$21</c:f>
              <c:strCache>
                <c:ptCount val="1"/>
                <c:pt idx="0">
                  <c:v>思考</c:v>
                </c:pt>
              </c:strCache>
            </c:strRef>
          </c:tx>
          <c:spPr>
            <a:solidFill>
              <a:schemeClr val="accent5"/>
            </a:solidFill>
            <a:ln>
              <a:noFill/>
            </a:ln>
            <a:effectLst/>
          </c:spPr>
          <c:invertIfNegative val="0"/>
          <c:cat>
            <c:strRef>
              <c:f>Sheet4!$A$22:$A$25</c:f>
              <c:strCache>
                <c:ptCount val="4"/>
                <c:pt idx="0">
                  <c:v>high-低级体验</c:v>
                </c:pt>
                <c:pt idx="1">
                  <c:v>low-低级体验</c:v>
                </c:pt>
                <c:pt idx="2">
                  <c:v>high-高级体验</c:v>
                </c:pt>
                <c:pt idx="3">
                  <c:v>low-高级体验</c:v>
                </c:pt>
              </c:strCache>
            </c:strRef>
          </c:cat>
          <c:val>
            <c:numRef>
              <c:f>Sheet4!$C$22:$C$25</c:f>
              <c:numCache>
                <c:formatCode>General</c:formatCode>
                <c:ptCount val="4"/>
                <c:pt idx="0">
                  <c:v>-130.05199652603321</c:v>
                </c:pt>
                <c:pt idx="1">
                  <c:v>-79.970700728716011</c:v>
                </c:pt>
                <c:pt idx="2">
                  <c:v>-139.90030913219641</c:v>
                </c:pt>
                <c:pt idx="3">
                  <c:v>-59.949082625904758</c:v>
                </c:pt>
              </c:numCache>
            </c:numRef>
          </c:val>
        </c:ser>
        <c:dLbls>
          <c:showLegendKey val="0"/>
          <c:showVal val="0"/>
          <c:showCatName val="0"/>
          <c:showSerName val="0"/>
          <c:showPercent val="0"/>
          <c:showBubbleSize val="0"/>
        </c:dLbls>
        <c:gapWidth val="219"/>
        <c:overlap val="-27"/>
        <c:axId val="-1366829760"/>
        <c:axId val="-1366829216"/>
      </c:barChart>
      <c:catAx>
        <c:axId val="-1366829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6829216"/>
        <c:crosses val="autoZero"/>
        <c:auto val="1"/>
        <c:lblAlgn val="ctr"/>
        <c:lblOffset val="100"/>
        <c:noMultiLvlLbl val="0"/>
      </c:catAx>
      <c:valAx>
        <c:axId val="-1366829216"/>
        <c:scaling>
          <c:orientation val="minMax"/>
          <c:max val="3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6829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换怪</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Sheet3!$A$51:$A$54</c:f>
              <c:strCache>
                <c:ptCount val="4"/>
                <c:pt idx="0">
                  <c:v>high-低级体验</c:v>
                </c:pt>
                <c:pt idx="1">
                  <c:v>low-低级体验</c:v>
                </c:pt>
                <c:pt idx="2">
                  <c:v>high-高级体验</c:v>
                </c:pt>
                <c:pt idx="3">
                  <c:v>low-高级体验</c:v>
                </c:pt>
              </c:strCache>
            </c:strRef>
          </c:cat>
          <c:val>
            <c:numRef>
              <c:f>Sheet3!$E$51:$E$54</c:f>
              <c:numCache>
                <c:formatCode>General</c:formatCode>
                <c:ptCount val="4"/>
                <c:pt idx="0">
                  <c:v>7.6807401166221348E-3</c:v>
                </c:pt>
                <c:pt idx="1">
                  <c:v>3.2973593249354755E-2</c:v>
                </c:pt>
                <c:pt idx="2">
                  <c:v>-2.2035688856277613E-2</c:v>
                </c:pt>
                <c:pt idx="3">
                  <c:v>-3.8301032416863667E-2</c:v>
                </c:pt>
              </c:numCache>
            </c:numRef>
          </c:val>
        </c:ser>
        <c:dLbls>
          <c:showLegendKey val="0"/>
          <c:showVal val="0"/>
          <c:showCatName val="0"/>
          <c:showSerName val="0"/>
          <c:showPercent val="0"/>
          <c:showBubbleSize val="0"/>
        </c:dLbls>
        <c:gapWidth val="219"/>
        <c:overlap val="-27"/>
        <c:axId val="-1163887664"/>
        <c:axId val="-1163887120"/>
      </c:barChart>
      <c:catAx>
        <c:axId val="-116388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3887120"/>
        <c:crosses val="autoZero"/>
        <c:auto val="1"/>
        <c:lblAlgn val="ctr"/>
        <c:lblOffset val="100"/>
        <c:noMultiLvlLbl val="0"/>
      </c:catAx>
      <c:valAx>
        <c:axId val="-1163887120"/>
        <c:scaling>
          <c:orientation val="minMax"/>
          <c:max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3887664"/>
        <c:crosses val="autoZero"/>
        <c:crossBetween val="between"/>
        <c:majorUnit val="2.0000000000000004E-2"/>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照妖镜</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Sheet3!$A$51:$A$54</c:f>
              <c:strCache>
                <c:ptCount val="4"/>
                <c:pt idx="0">
                  <c:v>high-低级体验</c:v>
                </c:pt>
                <c:pt idx="1">
                  <c:v>low-低级体验</c:v>
                </c:pt>
                <c:pt idx="2">
                  <c:v>high-高级体验</c:v>
                </c:pt>
                <c:pt idx="3">
                  <c:v>low-高级体验</c:v>
                </c:pt>
              </c:strCache>
            </c:strRef>
          </c:cat>
          <c:val>
            <c:numRef>
              <c:f>Sheet3!$N$51:$N$54</c:f>
              <c:numCache>
                <c:formatCode>General</c:formatCode>
                <c:ptCount val="4"/>
                <c:pt idx="0">
                  <c:v>-2.7762120636265722E-2</c:v>
                </c:pt>
                <c:pt idx="1">
                  <c:v>-2.6517119586459335E-2</c:v>
                </c:pt>
                <c:pt idx="2">
                  <c:v>-4.1822448683513681E-2</c:v>
                </c:pt>
                <c:pt idx="3">
                  <c:v>-1.063915120849099E-2</c:v>
                </c:pt>
              </c:numCache>
            </c:numRef>
          </c:val>
        </c:ser>
        <c:dLbls>
          <c:showLegendKey val="0"/>
          <c:showVal val="0"/>
          <c:showCatName val="0"/>
          <c:showSerName val="0"/>
          <c:showPercent val="0"/>
          <c:showBubbleSize val="0"/>
        </c:dLbls>
        <c:gapWidth val="219"/>
        <c:overlap val="-27"/>
        <c:axId val="-1362224864"/>
        <c:axId val="-1161587360"/>
      </c:barChart>
      <c:catAx>
        <c:axId val="-136222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1587360"/>
        <c:crosses val="autoZero"/>
        <c:auto val="1"/>
        <c:lblAlgn val="ctr"/>
        <c:lblOffset val="100"/>
        <c:noMultiLvlLbl val="0"/>
      </c:catAx>
      <c:valAx>
        <c:axId val="-1161587360"/>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222486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powerlow-</a:t>
            </a:r>
            <a:r>
              <a:rPr lang="zh-CN" altLang="en-US" sz="1800" b="0" i="0" baseline="0">
                <a:effectLst/>
              </a:rPr>
              <a:t>照妖镜</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Sheet4!$V$4</c:f>
              <c:strCache>
                <c:ptCount val="1"/>
                <c:pt idx="0">
                  <c:v>决策</c:v>
                </c:pt>
              </c:strCache>
            </c:strRef>
          </c:tx>
          <c:spPr>
            <a:solidFill>
              <a:schemeClr val="accent1"/>
            </a:solidFill>
            <a:ln>
              <a:noFill/>
            </a:ln>
            <a:effectLst/>
          </c:spPr>
          <c:invertIfNegative val="0"/>
          <c:cat>
            <c:strRef>
              <c:f>Sheet4!$U$5:$U$8</c:f>
              <c:strCache>
                <c:ptCount val="4"/>
                <c:pt idx="0">
                  <c:v>high-低级体验</c:v>
                </c:pt>
                <c:pt idx="1">
                  <c:v>low-低级体验</c:v>
                </c:pt>
                <c:pt idx="2">
                  <c:v>high-高级体验</c:v>
                </c:pt>
                <c:pt idx="3">
                  <c:v>low-高级体验</c:v>
                </c:pt>
              </c:strCache>
            </c:strRef>
          </c:cat>
          <c:val>
            <c:numRef>
              <c:f>Sheet4!$V$5:$V$8</c:f>
              <c:numCache>
                <c:formatCode>General</c:formatCode>
                <c:ptCount val="4"/>
                <c:pt idx="0">
                  <c:v>300.28230283085873</c:v>
                </c:pt>
                <c:pt idx="1">
                  <c:v>38.038353733403703</c:v>
                </c:pt>
                <c:pt idx="2">
                  <c:v>48.427713038569507</c:v>
                </c:pt>
                <c:pt idx="3">
                  <c:v>-17.258277847773325</c:v>
                </c:pt>
              </c:numCache>
            </c:numRef>
          </c:val>
        </c:ser>
        <c:ser>
          <c:idx val="1"/>
          <c:order val="1"/>
          <c:tx>
            <c:strRef>
              <c:f>Sheet4!$W$4</c:f>
              <c:strCache>
                <c:ptCount val="1"/>
                <c:pt idx="0">
                  <c:v>思考</c:v>
                </c:pt>
              </c:strCache>
            </c:strRef>
          </c:tx>
          <c:spPr>
            <a:solidFill>
              <a:schemeClr val="accent2"/>
            </a:solidFill>
            <a:ln>
              <a:noFill/>
            </a:ln>
            <a:effectLst/>
          </c:spPr>
          <c:invertIfNegative val="0"/>
          <c:cat>
            <c:strRef>
              <c:f>Sheet4!$U$5:$U$8</c:f>
              <c:strCache>
                <c:ptCount val="4"/>
                <c:pt idx="0">
                  <c:v>high-低级体验</c:v>
                </c:pt>
                <c:pt idx="1">
                  <c:v>low-低级体验</c:v>
                </c:pt>
                <c:pt idx="2">
                  <c:v>high-高级体验</c:v>
                </c:pt>
                <c:pt idx="3">
                  <c:v>low-高级体验</c:v>
                </c:pt>
              </c:strCache>
            </c:strRef>
          </c:cat>
          <c:val>
            <c:numRef>
              <c:f>Sheet4!$W$5:$W$8</c:f>
              <c:numCache>
                <c:formatCode>General</c:formatCode>
                <c:ptCount val="4"/>
                <c:pt idx="0">
                  <c:v>-92.384957704035074</c:v>
                </c:pt>
                <c:pt idx="1">
                  <c:v>-54.613121053675314</c:v>
                </c:pt>
                <c:pt idx="2">
                  <c:v>-278.13905452472011</c:v>
                </c:pt>
                <c:pt idx="3">
                  <c:v>-31.262276770174186</c:v>
                </c:pt>
              </c:numCache>
            </c:numRef>
          </c:val>
        </c:ser>
        <c:dLbls>
          <c:showLegendKey val="0"/>
          <c:showVal val="0"/>
          <c:showCatName val="0"/>
          <c:showSerName val="0"/>
          <c:showPercent val="0"/>
          <c:showBubbleSize val="0"/>
        </c:dLbls>
        <c:gapWidth val="219"/>
        <c:overlap val="-27"/>
        <c:axId val="-1184651216"/>
        <c:axId val="-1184650672"/>
      </c:barChart>
      <c:catAx>
        <c:axId val="-1184651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650672"/>
        <c:crosses val="autoZero"/>
        <c:auto val="1"/>
        <c:lblAlgn val="ctr"/>
        <c:lblOffset val="100"/>
        <c:noMultiLvlLbl val="0"/>
      </c:catAx>
      <c:valAx>
        <c:axId val="-1184650672"/>
        <c:scaling>
          <c:orientation val="minMax"/>
          <c:max val="3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6512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技能</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Sheet3!$A$51:$A$54</c:f>
              <c:strCache>
                <c:ptCount val="4"/>
                <c:pt idx="0">
                  <c:v>high-低级体验</c:v>
                </c:pt>
                <c:pt idx="1">
                  <c:v>low-低级体验</c:v>
                </c:pt>
                <c:pt idx="2">
                  <c:v>high-高级体验</c:v>
                </c:pt>
                <c:pt idx="3">
                  <c:v>low-高级体验</c:v>
                </c:pt>
              </c:strCache>
            </c:strRef>
          </c:cat>
          <c:val>
            <c:numRef>
              <c:f>Sheet3!$F$51:$F$54</c:f>
              <c:numCache>
                <c:formatCode>General</c:formatCode>
                <c:ptCount val="4"/>
                <c:pt idx="0">
                  <c:v>8.0014470274810921E-3</c:v>
                </c:pt>
                <c:pt idx="1">
                  <c:v>8.5230832892686723E-3</c:v>
                </c:pt>
                <c:pt idx="2">
                  <c:v>-1.5450410843883065E-2</c:v>
                </c:pt>
                <c:pt idx="3">
                  <c:v>-3.2022129472055197E-2</c:v>
                </c:pt>
              </c:numCache>
            </c:numRef>
          </c:val>
        </c:ser>
        <c:dLbls>
          <c:showLegendKey val="0"/>
          <c:showVal val="0"/>
          <c:showCatName val="0"/>
          <c:showSerName val="0"/>
          <c:showPercent val="0"/>
          <c:showBubbleSize val="0"/>
        </c:dLbls>
        <c:gapWidth val="219"/>
        <c:overlap val="-27"/>
        <c:axId val="-1161591168"/>
        <c:axId val="-1161590624"/>
      </c:barChart>
      <c:catAx>
        <c:axId val="-1161591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1590624"/>
        <c:crosses val="autoZero"/>
        <c:auto val="1"/>
        <c:lblAlgn val="ctr"/>
        <c:lblOffset val="100"/>
        <c:noMultiLvlLbl val="0"/>
      </c:catAx>
      <c:valAx>
        <c:axId val="-1161590624"/>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159116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技能使用失败</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Sheet3!$A$51:$A$54</c:f>
              <c:strCache>
                <c:ptCount val="4"/>
                <c:pt idx="0">
                  <c:v>high-低级体验</c:v>
                </c:pt>
                <c:pt idx="1">
                  <c:v>low-低级体验</c:v>
                </c:pt>
                <c:pt idx="2">
                  <c:v>high-高级体验</c:v>
                </c:pt>
                <c:pt idx="3">
                  <c:v>low-高级体验</c:v>
                </c:pt>
              </c:strCache>
            </c:strRef>
          </c:cat>
          <c:val>
            <c:numRef>
              <c:f>Sheet3!$L$51:$L$54</c:f>
              <c:numCache>
                <c:formatCode>General</c:formatCode>
                <c:ptCount val="4"/>
                <c:pt idx="0">
                  <c:v>-1.7282025305847503E-2</c:v>
                </c:pt>
                <c:pt idx="1">
                  <c:v>-3.8735593837327796E-2</c:v>
                </c:pt>
                <c:pt idx="2">
                  <c:v>-3.8166229059081687E-2</c:v>
                </c:pt>
                <c:pt idx="3">
                  <c:v>-7.580850174755566E-3</c:v>
                </c:pt>
              </c:numCache>
            </c:numRef>
          </c:val>
        </c:ser>
        <c:dLbls>
          <c:showLegendKey val="0"/>
          <c:showVal val="0"/>
          <c:showCatName val="0"/>
          <c:showSerName val="0"/>
          <c:showPercent val="0"/>
          <c:showBubbleSize val="0"/>
        </c:dLbls>
        <c:gapWidth val="219"/>
        <c:overlap val="-27"/>
        <c:axId val="-1362222688"/>
        <c:axId val="-1362222144"/>
      </c:barChart>
      <c:catAx>
        <c:axId val="-1362222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2222144"/>
        <c:crosses val="autoZero"/>
        <c:auto val="1"/>
        <c:lblAlgn val="ctr"/>
        <c:lblOffset val="100"/>
        <c:noMultiLvlLbl val="0"/>
      </c:catAx>
      <c:valAx>
        <c:axId val="-1362222144"/>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222268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技能动画</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Sheet3!$A$51:$A$54</c:f>
              <c:strCache>
                <c:ptCount val="4"/>
                <c:pt idx="0">
                  <c:v>high-低级体验</c:v>
                </c:pt>
                <c:pt idx="1">
                  <c:v>low-低级体验</c:v>
                </c:pt>
                <c:pt idx="2">
                  <c:v>high-高级体验</c:v>
                </c:pt>
                <c:pt idx="3">
                  <c:v>low-高级体验</c:v>
                </c:pt>
              </c:strCache>
            </c:strRef>
          </c:cat>
          <c:val>
            <c:numRef>
              <c:f>Sheet3!$M$51:$M$54</c:f>
              <c:numCache>
                <c:formatCode>General</c:formatCode>
                <c:ptCount val="4"/>
                <c:pt idx="0">
                  <c:v>2.7310044759841733E-2</c:v>
                </c:pt>
                <c:pt idx="1">
                  <c:v>6.9618147077874651E-3</c:v>
                </c:pt>
                <c:pt idx="2">
                  <c:v>-3.3528874614701665E-2</c:v>
                </c:pt>
                <c:pt idx="3">
                  <c:v>-2.2258060097509226E-2</c:v>
                </c:pt>
              </c:numCache>
            </c:numRef>
          </c:val>
        </c:ser>
        <c:dLbls>
          <c:showLegendKey val="0"/>
          <c:showVal val="0"/>
          <c:showCatName val="0"/>
          <c:showSerName val="0"/>
          <c:showPercent val="0"/>
          <c:showBubbleSize val="0"/>
        </c:dLbls>
        <c:gapWidth val="219"/>
        <c:overlap val="-27"/>
        <c:axId val="-1184655568"/>
        <c:axId val="-1184652848"/>
      </c:barChart>
      <c:catAx>
        <c:axId val="-118465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652848"/>
        <c:crosses val="autoZero"/>
        <c:auto val="1"/>
        <c:lblAlgn val="ctr"/>
        <c:lblOffset val="100"/>
        <c:noMultiLvlLbl val="0"/>
      </c:catAx>
      <c:valAx>
        <c:axId val="-1184652848"/>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65556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powerlow-</a:t>
            </a:r>
            <a:r>
              <a:rPr lang="zh-CN" altLang="en-US" sz="1800" b="0" i="0" baseline="0">
                <a:effectLst/>
              </a:rPr>
              <a:t>技能</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Sheet4!$I$11</c:f>
              <c:strCache>
                <c:ptCount val="1"/>
                <c:pt idx="0">
                  <c:v>决策</c:v>
                </c:pt>
              </c:strCache>
            </c:strRef>
          </c:tx>
          <c:spPr>
            <a:solidFill>
              <a:schemeClr val="accent6"/>
            </a:solidFill>
            <a:ln>
              <a:noFill/>
            </a:ln>
            <a:effectLst/>
          </c:spPr>
          <c:invertIfNegative val="0"/>
          <c:cat>
            <c:strRef>
              <c:f>Sheet4!$H$12:$H$15</c:f>
              <c:strCache>
                <c:ptCount val="4"/>
                <c:pt idx="0">
                  <c:v>high-低级体验</c:v>
                </c:pt>
                <c:pt idx="1">
                  <c:v>low-低级体验</c:v>
                </c:pt>
                <c:pt idx="2">
                  <c:v>high-高级体验</c:v>
                </c:pt>
                <c:pt idx="3">
                  <c:v>low-高级体验</c:v>
                </c:pt>
              </c:strCache>
            </c:strRef>
          </c:cat>
          <c:val>
            <c:numRef>
              <c:f>Sheet4!$I$12:$I$15</c:f>
              <c:numCache>
                <c:formatCode>General</c:formatCode>
                <c:ptCount val="4"/>
                <c:pt idx="0">
                  <c:v>168.11005876392812</c:v>
                </c:pt>
                <c:pt idx="1">
                  <c:v>152.33572642477088</c:v>
                </c:pt>
                <c:pt idx="2">
                  <c:v>50.207249528368266</c:v>
                </c:pt>
                <c:pt idx="3">
                  <c:v>145.79638640632439</c:v>
                </c:pt>
              </c:numCache>
            </c:numRef>
          </c:val>
        </c:ser>
        <c:ser>
          <c:idx val="1"/>
          <c:order val="1"/>
          <c:tx>
            <c:strRef>
              <c:f>Sheet4!$J$11</c:f>
              <c:strCache>
                <c:ptCount val="1"/>
                <c:pt idx="0">
                  <c:v>思考</c:v>
                </c:pt>
              </c:strCache>
            </c:strRef>
          </c:tx>
          <c:spPr>
            <a:solidFill>
              <a:schemeClr val="accent5"/>
            </a:solidFill>
            <a:ln>
              <a:noFill/>
            </a:ln>
            <a:effectLst/>
          </c:spPr>
          <c:invertIfNegative val="0"/>
          <c:cat>
            <c:strRef>
              <c:f>Sheet4!$H$12:$H$15</c:f>
              <c:strCache>
                <c:ptCount val="4"/>
                <c:pt idx="0">
                  <c:v>high-低级体验</c:v>
                </c:pt>
                <c:pt idx="1">
                  <c:v>low-低级体验</c:v>
                </c:pt>
                <c:pt idx="2">
                  <c:v>high-高级体验</c:v>
                </c:pt>
                <c:pt idx="3">
                  <c:v>low-高级体验</c:v>
                </c:pt>
              </c:strCache>
            </c:strRef>
          </c:cat>
          <c:val>
            <c:numRef>
              <c:f>Sheet4!$J$12:$J$15</c:f>
              <c:numCache>
                <c:formatCode>General</c:formatCode>
                <c:ptCount val="4"/>
                <c:pt idx="0">
                  <c:v>-151.79692300326357</c:v>
                </c:pt>
                <c:pt idx="1">
                  <c:v>-83.560761105547229</c:v>
                </c:pt>
                <c:pt idx="2">
                  <c:v>-154.58352425715995</c:v>
                </c:pt>
                <c:pt idx="3">
                  <c:v>-130.14600539564887</c:v>
                </c:pt>
              </c:numCache>
            </c:numRef>
          </c:val>
        </c:ser>
        <c:dLbls>
          <c:showLegendKey val="0"/>
          <c:showVal val="0"/>
          <c:showCatName val="0"/>
          <c:showSerName val="0"/>
          <c:showPercent val="0"/>
          <c:showBubbleSize val="0"/>
        </c:dLbls>
        <c:gapWidth val="219"/>
        <c:overlap val="-27"/>
        <c:axId val="-1177604816"/>
        <c:axId val="-1177598288"/>
      </c:barChart>
      <c:catAx>
        <c:axId val="-117760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7598288"/>
        <c:crosses val="autoZero"/>
        <c:auto val="1"/>
        <c:lblAlgn val="ctr"/>
        <c:lblOffset val="100"/>
        <c:noMultiLvlLbl val="0"/>
      </c:catAx>
      <c:valAx>
        <c:axId val="-1177598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7604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powerlow-</a:t>
            </a:r>
            <a:r>
              <a:rPr lang="zh-CN" altLang="en-US" sz="1800" b="0" i="0" baseline="0">
                <a:effectLst/>
              </a:rPr>
              <a:t>技能动画</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Sheet4!$H$46</c:f>
              <c:strCache>
                <c:ptCount val="1"/>
                <c:pt idx="0">
                  <c:v>决策</c:v>
                </c:pt>
              </c:strCache>
            </c:strRef>
          </c:tx>
          <c:spPr>
            <a:solidFill>
              <a:schemeClr val="accent6"/>
            </a:solidFill>
            <a:ln>
              <a:noFill/>
            </a:ln>
            <a:effectLst/>
          </c:spPr>
          <c:invertIfNegative val="0"/>
          <c:cat>
            <c:strRef>
              <c:f>Sheet4!$G$47:$G$50</c:f>
              <c:strCache>
                <c:ptCount val="4"/>
                <c:pt idx="0">
                  <c:v>high-低级体验</c:v>
                </c:pt>
                <c:pt idx="1">
                  <c:v>low-低级体验</c:v>
                </c:pt>
                <c:pt idx="2">
                  <c:v>high-高级体验</c:v>
                </c:pt>
                <c:pt idx="3">
                  <c:v>low-高级体验</c:v>
                </c:pt>
              </c:strCache>
            </c:strRef>
          </c:cat>
          <c:val>
            <c:numRef>
              <c:f>Sheet4!$H$47:$H$50</c:f>
              <c:numCache>
                <c:formatCode>General</c:formatCode>
                <c:ptCount val="4"/>
                <c:pt idx="0">
                  <c:v>142.20466959039098</c:v>
                </c:pt>
                <c:pt idx="1">
                  <c:v>198.38598371034951</c:v>
                </c:pt>
                <c:pt idx="2">
                  <c:v>40.311309030987928</c:v>
                </c:pt>
                <c:pt idx="3">
                  <c:v>163.99638019543332</c:v>
                </c:pt>
              </c:numCache>
            </c:numRef>
          </c:val>
        </c:ser>
        <c:ser>
          <c:idx val="1"/>
          <c:order val="1"/>
          <c:tx>
            <c:strRef>
              <c:f>Sheet4!$I$46</c:f>
              <c:strCache>
                <c:ptCount val="1"/>
                <c:pt idx="0">
                  <c:v>思考</c:v>
                </c:pt>
              </c:strCache>
            </c:strRef>
          </c:tx>
          <c:spPr>
            <a:solidFill>
              <a:schemeClr val="accent5"/>
            </a:solidFill>
            <a:ln>
              <a:noFill/>
            </a:ln>
            <a:effectLst/>
          </c:spPr>
          <c:invertIfNegative val="0"/>
          <c:cat>
            <c:strRef>
              <c:f>Sheet4!$G$47:$G$50</c:f>
              <c:strCache>
                <c:ptCount val="4"/>
                <c:pt idx="0">
                  <c:v>high-低级体验</c:v>
                </c:pt>
                <c:pt idx="1">
                  <c:v>low-低级体验</c:v>
                </c:pt>
                <c:pt idx="2">
                  <c:v>high-高级体验</c:v>
                </c:pt>
                <c:pt idx="3">
                  <c:v>low-高级体验</c:v>
                </c:pt>
              </c:strCache>
            </c:strRef>
          </c:cat>
          <c:val>
            <c:numRef>
              <c:f>Sheet4!$I$47:$I$50</c:f>
              <c:numCache>
                <c:formatCode>General</c:formatCode>
                <c:ptCount val="4"/>
                <c:pt idx="0">
                  <c:v>-131.26891009895144</c:v>
                </c:pt>
                <c:pt idx="1">
                  <c:v>-28.010211349210849</c:v>
                </c:pt>
                <c:pt idx="2">
                  <c:v>-147.1417705151546</c:v>
                </c:pt>
                <c:pt idx="3">
                  <c:v>-71.930766921320583</c:v>
                </c:pt>
              </c:numCache>
            </c:numRef>
          </c:val>
        </c:ser>
        <c:dLbls>
          <c:showLegendKey val="0"/>
          <c:showVal val="0"/>
          <c:showCatName val="0"/>
          <c:showSerName val="0"/>
          <c:showPercent val="0"/>
          <c:showBubbleSize val="0"/>
        </c:dLbls>
        <c:gapWidth val="219"/>
        <c:overlap val="-27"/>
        <c:axId val="-1414520496"/>
        <c:axId val="-1414522128"/>
      </c:barChart>
      <c:catAx>
        <c:axId val="-1414520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4522128"/>
        <c:crosses val="autoZero"/>
        <c:auto val="1"/>
        <c:lblAlgn val="ctr"/>
        <c:lblOffset val="100"/>
        <c:noMultiLvlLbl val="0"/>
      </c:catAx>
      <c:valAx>
        <c:axId val="-1414522128"/>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45204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高级体验关卡</a:t>
            </a:r>
            <a:r>
              <a:rPr lang="en-US" altLang="zh-CN"/>
              <a:t>_high</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关卡!$B$17:$B$22</c:f>
              <c:strCache>
                <c:ptCount val="6"/>
                <c:pt idx="0">
                  <c:v>2-1-b1</c:v>
                </c:pt>
                <c:pt idx="1">
                  <c:v>2-3-b3</c:v>
                </c:pt>
                <c:pt idx="2">
                  <c:v>2-3-f-b3</c:v>
                </c:pt>
                <c:pt idx="3">
                  <c:v>2-5-b5</c:v>
                </c:pt>
                <c:pt idx="4">
                  <c:v>boss变身</c:v>
                </c:pt>
                <c:pt idx="5">
                  <c:v>2-5-f-b5</c:v>
                </c:pt>
              </c:strCache>
            </c:strRef>
          </c:cat>
          <c:val>
            <c:numRef>
              <c:f>关卡!$C$17:$C$22</c:f>
              <c:numCache>
                <c:formatCode>General</c:formatCode>
                <c:ptCount val="6"/>
                <c:pt idx="0">
                  <c:v>-2.1651413646505235E-3</c:v>
                </c:pt>
                <c:pt idx="1">
                  <c:v>-2.1675706227776498E-2</c:v>
                </c:pt>
                <c:pt idx="2">
                  <c:v>-3.9087142782843746E-2</c:v>
                </c:pt>
                <c:pt idx="3">
                  <c:v>-2.0200336475699878E-2</c:v>
                </c:pt>
                <c:pt idx="4">
                  <c:v>-1.2407751749487569E-2</c:v>
                </c:pt>
                <c:pt idx="5">
                  <c:v>-7.5969337849194091E-3</c:v>
                </c:pt>
              </c:numCache>
            </c:numRef>
          </c:val>
        </c:ser>
        <c:dLbls>
          <c:showLegendKey val="0"/>
          <c:showVal val="0"/>
          <c:showCatName val="0"/>
          <c:showSerName val="0"/>
          <c:showPercent val="0"/>
          <c:showBubbleSize val="0"/>
        </c:dLbls>
        <c:gapWidth val="219"/>
        <c:overlap val="-27"/>
        <c:axId val="-1413873472"/>
        <c:axId val="-1413868032"/>
      </c:barChart>
      <c:catAx>
        <c:axId val="-141387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3868032"/>
        <c:crosses val="autoZero"/>
        <c:auto val="1"/>
        <c:lblAlgn val="ctr"/>
        <c:lblOffset val="100"/>
        <c:noMultiLvlLbl val="0"/>
      </c:catAx>
      <c:valAx>
        <c:axId val="-1413868032"/>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3873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powerlow-</a:t>
            </a:r>
            <a:r>
              <a:rPr lang="zh-CN" altLang="en-US" sz="1800" b="0" i="0" baseline="0">
                <a:effectLst/>
              </a:rPr>
              <a:t>技能失败</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Sheet4!$B$13</c:f>
              <c:strCache>
                <c:ptCount val="1"/>
                <c:pt idx="0">
                  <c:v>决策</c:v>
                </c:pt>
              </c:strCache>
            </c:strRef>
          </c:tx>
          <c:spPr>
            <a:solidFill>
              <a:schemeClr val="accent6"/>
            </a:solidFill>
            <a:ln>
              <a:noFill/>
            </a:ln>
            <a:effectLst/>
          </c:spPr>
          <c:invertIfNegative val="0"/>
          <c:cat>
            <c:strRef>
              <c:f>Sheet4!$A$14:$A$17</c:f>
              <c:strCache>
                <c:ptCount val="4"/>
                <c:pt idx="0">
                  <c:v>high-低级体验</c:v>
                </c:pt>
                <c:pt idx="1">
                  <c:v>low-低级体验</c:v>
                </c:pt>
                <c:pt idx="2">
                  <c:v>high-高级体验</c:v>
                </c:pt>
                <c:pt idx="3">
                  <c:v>low-高级体验</c:v>
                </c:pt>
              </c:strCache>
            </c:strRef>
          </c:cat>
          <c:val>
            <c:numRef>
              <c:f>Sheet4!$B$14:$B$17</c:f>
              <c:numCache>
                <c:formatCode>General</c:formatCode>
                <c:ptCount val="4"/>
                <c:pt idx="0">
                  <c:v>303.7035254979603</c:v>
                </c:pt>
                <c:pt idx="1">
                  <c:v>213.7917452511426</c:v>
                </c:pt>
                <c:pt idx="2">
                  <c:v>196.88222511806515</c:v>
                </c:pt>
                <c:pt idx="3">
                  <c:v>95.388592216953924</c:v>
                </c:pt>
              </c:numCache>
            </c:numRef>
          </c:val>
        </c:ser>
        <c:ser>
          <c:idx val="1"/>
          <c:order val="1"/>
          <c:tx>
            <c:strRef>
              <c:f>Sheet4!$C$13</c:f>
              <c:strCache>
                <c:ptCount val="1"/>
                <c:pt idx="0">
                  <c:v>思考</c:v>
                </c:pt>
              </c:strCache>
            </c:strRef>
          </c:tx>
          <c:spPr>
            <a:solidFill>
              <a:schemeClr val="accent5"/>
            </a:solidFill>
            <a:ln>
              <a:noFill/>
            </a:ln>
            <a:effectLst/>
          </c:spPr>
          <c:invertIfNegative val="0"/>
          <c:cat>
            <c:strRef>
              <c:f>Sheet4!$A$14:$A$17</c:f>
              <c:strCache>
                <c:ptCount val="4"/>
                <c:pt idx="0">
                  <c:v>high-低级体验</c:v>
                </c:pt>
                <c:pt idx="1">
                  <c:v>low-低级体验</c:v>
                </c:pt>
                <c:pt idx="2">
                  <c:v>high-高级体验</c:v>
                </c:pt>
                <c:pt idx="3">
                  <c:v>low-高级体验</c:v>
                </c:pt>
              </c:strCache>
            </c:strRef>
          </c:cat>
          <c:val>
            <c:numRef>
              <c:f>Sheet4!$C$14:$C$17</c:f>
              <c:numCache>
                <c:formatCode>General</c:formatCode>
                <c:ptCount val="4"/>
                <c:pt idx="0">
                  <c:v>-43.79402202977937</c:v>
                </c:pt>
                <c:pt idx="1">
                  <c:v>-37.001190855641696</c:v>
                </c:pt>
                <c:pt idx="2">
                  <c:v>-92.731610245777517</c:v>
                </c:pt>
                <c:pt idx="3">
                  <c:v>-67.284439497408414</c:v>
                </c:pt>
              </c:numCache>
            </c:numRef>
          </c:val>
        </c:ser>
        <c:dLbls>
          <c:showLegendKey val="0"/>
          <c:showVal val="0"/>
          <c:showCatName val="0"/>
          <c:showSerName val="0"/>
          <c:showPercent val="0"/>
          <c:showBubbleSize val="0"/>
        </c:dLbls>
        <c:gapWidth val="219"/>
        <c:overlap val="-27"/>
        <c:axId val="-1160384704"/>
        <c:axId val="-1160380352"/>
      </c:barChart>
      <c:catAx>
        <c:axId val="-1160384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0380352"/>
        <c:crosses val="autoZero"/>
        <c:auto val="1"/>
        <c:lblAlgn val="ctr"/>
        <c:lblOffset val="100"/>
        <c:noMultiLvlLbl val="0"/>
      </c:catAx>
      <c:valAx>
        <c:axId val="-1160380352"/>
        <c:scaling>
          <c:orientation val="minMax"/>
          <c:max val="3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03847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物理技能</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Sheet3!$A$51:$A$54</c:f>
              <c:strCache>
                <c:ptCount val="4"/>
                <c:pt idx="0">
                  <c:v>high-低级体验</c:v>
                </c:pt>
                <c:pt idx="1">
                  <c:v>low-低级体验</c:v>
                </c:pt>
                <c:pt idx="2">
                  <c:v>high-高级体验</c:v>
                </c:pt>
                <c:pt idx="3">
                  <c:v>low-高级体验</c:v>
                </c:pt>
              </c:strCache>
            </c:strRef>
          </c:cat>
          <c:val>
            <c:numRef>
              <c:f>Sheet3!$O$51:$O$54</c:f>
              <c:numCache>
                <c:formatCode>General</c:formatCode>
                <c:ptCount val="4"/>
                <c:pt idx="0">
                  <c:v>1.7684410834953562E-2</c:v>
                </c:pt>
                <c:pt idx="1">
                  <c:v>1.1529803433249762E-2</c:v>
                </c:pt>
                <c:pt idx="2">
                  <c:v>-1.4751867453264551E-2</c:v>
                </c:pt>
                <c:pt idx="3">
                  <c:v>-2.7648324939182706E-2</c:v>
                </c:pt>
              </c:numCache>
            </c:numRef>
          </c:val>
        </c:ser>
        <c:dLbls>
          <c:showLegendKey val="0"/>
          <c:showVal val="0"/>
          <c:showCatName val="0"/>
          <c:showSerName val="0"/>
          <c:showPercent val="0"/>
          <c:showBubbleSize val="0"/>
        </c:dLbls>
        <c:gapWidth val="219"/>
        <c:overlap val="-27"/>
        <c:axId val="-1187376080"/>
        <c:axId val="-1187374992"/>
      </c:barChart>
      <c:catAx>
        <c:axId val="-1187376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7374992"/>
        <c:crosses val="autoZero"/>
        <c:auto val="1"/>
        <c:lblAlgn val="ctr"/>
        <c:lblOffset val="100"/>
        <c:noMultiLvlLbl val="0"/>
      </c:catAx>
      <c:valAx>
        <c:axId val="-1187374992"/>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737608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4">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魔法技能</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cat>
            <c:strRef>
              <c:f>Sheet3!$A$51:$A$54</c:f>
              <c:strCache>
                <c:ptCount val="4"/>
                <c:pt idx="0">
                  <c:v>high-低级体验</c:v>
                </c:pt>
                <c:pt idx="1">
                  <c:v>low-低级体验</c:v>
                </c:pt>
                <c:pt idx="2">
                  <c:v>high-高级体验</c:v>
                </c:pt>
                <c:pt idx="3">
                  <c:v>low-高级体验</c:v>
                </c:pt>
              </c:strCache>
            </c:strRef>
          </c:cat>
          <c:val>
            <c:numRef>
              <c:f>Sheet3!$P$51:$P$54</c:f>
              <c:numCache>
                <c:formatCode>General</c:formatCode>
                <c:ptCount val="4"/>
                <c:pt idx="0">
                  <c:v>2.5988185173414272E-3</c:v>
                </c:pt>
                <c:pt idx="1">
                  <c:v>8.2491476140811263E-3</c:v>
                </c:pt>
                <c:pt idx="2">
                  <c:v>-1.7167930342416472E-2</c:v>
                </c:pt>
                <c:pt idx="3">
                  <c:v>-3.2767858470134595E-2</c:v>
                </c:pt>
              </c:numCache>
            </c:numRef>
          </c:val>
        </c:ser>
        <c:dLbls>
          <c:showLegendKey val="0"/>
          <c:showVal val="0"/>
          <c:showCatName val="0"/>
          <c:showSerName val="0"/>
          <c:showPercent val="0"/>
          <c:showBubbleSize val="0"/>
        </c:dLbls>
        <c:gapWidth val="219"/>
        <c:overlap val="-27"/>
        <c:axId val="-1163885488"/>
        <c:axId val="-1163892560"/>
      </c:barChart>
      <c:catAx>
        <c:axId val="-116388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3892560"/>
        <c:crosses val="autoZero"/>
        <c:auto val="1"/>
        <c:lblAlgn val="ctr"/>
        <c:lblOffset val="100"/>
        <c:noMultiLvlLbl val="0"/>
      </c:catAx>
      <c:valAx>
        <c:axId val="-1163892560"/>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388548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4">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altLang="zh-CN" sz="1800" b="0" i="0" baseline="0">
                <a:effectLst/>
              </a:rPr>
              <a:t>Thinking powerlow-</a:t>
            </a:r>
            <a:r>
              <a:rPr lang="zh-CN" altLang="en-US" sz="1800" b="0" i="0" baseline="0">
                <a:effectLst/>
              </a:rPr>
              <a:t>物理技能</a:t>
            </a:r>
            <a:endParaRPr lang="zh-CN" altLang="en-US"/>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zh-CN"/>
        </a:p>
      </c:txPr>
    </c:title>
    <c:autoTitleDeleted val="0"/>
    <c:plotArea>
      <c:layout/>
      <c:barChart>
        <c:barDir val="col"/>
        <c:grouping val="clustered"/>
        <c:varyColors val="0"/>
        <c:ser>
          <c:idx val="0"/>
          <c:order val="0"/>
          <c:tx>
            <c:strRef>
              <c:f>Sheet4!$N$11</c:f>
              <c:strCache>
                <c:ptCount val="1"/>
                <c:pt idx="0">
                  <c:v>决策</c:v>
                </c:pt>
              </c:strCache>
            </c:strRef>
          </c:tx>
          <c:spPr>
            <a:solidFill>
              <a:schemeClr val="accent6"/>
            </a:solidFill>
            <a:ln>
              <a:noFill/>
            </a:ln>
            <a:effectLst/>
          </c:spPr>
          <c:invertIfNegative val="0"/>
          <c:cat>
            <c:strRef>
              <c:f>Sheet4!$M$12:$M$15</c:f>
              <c:strCache>
                <c:ptCount val="4"/>
                <c:pt idx="0">
                  <c:v>high-低级体验</c:v>
                </c:pt>
                <c:pt idx="1">
                  <c:v>low-低级体验</c:v>
                </c:pt>
                <c:pt idx="2">
                  <c:v>high-高级体验</c:v>
                </c:pt>
                <c:pt idx="3">
                  <c:v>low-高级体验</c:v>
                </c:pt>
              </c:strCache>
            </c:strRef>
          </c:cat>
          <c:val>
            <c:numRef>
              <c:f>Sheet4!$N$12:$N$15</c:f>
              <c:numCache>
                <c:formatCode>General</c:formatCode>
                <c:ptCount val="4"/>
                <c:pt idx="0">
                  <c:v>143.22647339153934</c:v>
                </c:pt>
                <c:pt idx="1">
                  <c:v>133.88453455073667</c:v>
                </c:pt>
                <c:pt idx="2">
                  <c:v>45.463150305313775</c:v>
                </c:pt>
                <c:pt idx="3">
                  <c:v>171.07220180519292</c:v>
                </c:pt>
              </c:numCache>
            </c:numRef>
          </c:val>
        </c:ser>
        <c:ser>
          <c:idx val="1"/>
          <c:order val="1"/>
          <c:tx>
            <c:strRef>
              <c:f>Sheet4!$O$11</c:f>
              <c:strCache>
                <c:ptCount val="1"/>
                <c:pt idx="0">
                  <c:v>思考</c:v>
                </c:pt>
              </c:strCache>
            </c:strRef>
          </c:tx>
          <c:spPr>
            <a:solidFill>
              <a:schemeClr val="accent5"/>
            </a:solidFill>
            <a:ln>
              <a:noFill/>
            </a:ln>
            <a:effectLst/>
          </c:spPr>
          <c:invertIfNegative val="0"/>
          <c:cat>
            <c:strRef>
              <c:f>Sheet4!$M$12:$M$15</c:f>
              <c:strCache>
                <c:ptCount val="4"/>
                <c:pt idx="0">
                  <c:v>high-低级体验</c:v>
                </c:pt>
                <c:pt idx="1">
                  <c:v>low-低级体验</c:v>
                </c:pt>
                <c:pt idx="2">
                  <c:v>high-高级体验</c:v>
                </c:pt>
                <c:pt idx="3">
                  <c:v>low-高级体验</c:v>
                </c:pt>
              </c:strCache>
            </c:strRef>
          </c:cat>
          <c:val>
            <c:numRef>
              <c:f>Sheet4!$O$12:$O$15</c:f>
              <c:numCache>
                <c:formatCode>General</c:formatCode>
                <c:ptCount val="4"/>
                <c:pt idx="0">
                  <c:v>-265.38937254210975</c:v>
                </c:pt>
                <c:pt idx="1">
                  <c:v>-35.889560626021677</c:v>
                </c:pt>
                <c:pt idx="2">
                  <c:v>-255.82016004624597</c:v>
                </c:pt>
                <c:pt idx="3">
                  <c:v>-99.47669795058998</c:v>
                </c:pt>
              </c:numCache>
            </c:numRef>
          </c:val>
        </c:ser>
        <c:dLbls>
          <c:showLegendKey val="0"/>
          <c:showVal val="0"/>
          <c:showCatName val="0"/>
          <c:showSerName val="0"/>
          <c:showPercent val="0"/>
          <c:showBubbleSize val="0"/>
        </c:dLbls>
        <c:gapWidth val="219"/>
        <c:overlap val="-27"/>
        <c:axId val="-1414522672"/>
        <c:axId val="-1414527024"/>
      </c:barChart>
      <c:catAx>
        <c:axId val="-1414522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4527024"/>
        <c:crosses val="autoZero"/>
        <c:auto val="1"/>
        <c:lblAlgn val="ctr"/>
        <c:lblOffset val="100"/>
        <c:noMultiLvlLbl val="0"/>
      </c:catAx>
      <c:valAx>
        <c:axId val="-1414527024"/>
        <c:scaling>
          <c:orientation val="minMax"/>
          <c:max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45226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powerlow-</a:t>
            </a:r>
            <a:r>
              <a:rPr lang="zh-CN" altLang="en-US" sz="1800" b="0" i="0" baseline="0">
                <a:effectLst/>
              </a:rPr>
              <a:t>魔法</a:t>
            </a:r>
            <a:r>
              <a:rPr lang="zh-CN" altLang="zh-CN" sz="1800" b="0" i="0" baseline="0">
                <a:effectLst/>
              </a:rPr>
              <a:t>技能</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Sheet4!$R$12</c:f>
              <c:strCache>
                <c:ptCount val="1"/>
                <c:pt idx="0">
                  <c:v>决策</c:v>
                </c:pt>
              </c:strCache>
            </c:strRef>
          </c:tx>
          <c:spPr>
            <a:solidFill>
              <a:schemeClr val="accent6"/>
            </a:solidFill>
            <a:ln>
              <a:noFill/>
            </a:ln>
            <a:effectLst/>
          </c:spPr>
          <c:invertIfNegative val="0"/>
          <c:cat>
            <c:strRef>
              <c:f>Sheet4!$Q$13:$Q$16</c:f>
              <c:strCache>
                <c:ptCount val="4"/>
                <c:pt idx="0">
                  <c:v>high-低级体验</c:v>
                </c:pt>
                <c:pt idx="1">
                  <c:v>low-低级体验</c:v>
                </c:pt>
                <c:pt idx="2">
                  <c:v>high-高级体验</c:v>
                </c:pt>
                <c:pt idx="3">
                  <c:v>low-高级体验</c:v>
                </c:pt>
              </c:strCache>
            </c:strRef>
          </c:cat>
          <c:val>
            <c:numRef>
              <c:f>Sheet4!$R$13:$R$16</c:f>
              <c:numCache>
                <c:formatCode>General</c:formatCode>
                <c:ptCount val="4"/>
                <c:pt idx="0">
                  <c:v>168.65156316242732</c:v>
                </c:pt>
                <c:pt idx="1">
                  <c:v>161.71468909367638</c:v>
                </c:pt>
                <c:pt idx="2">
                  <c:v>61.233339600684154</c:v>
                </c:pt>
                <c:pt idx="3">
                  <c:v>140.10386694907677</c:v>
                </c:pt>
              </c:numCache>
            </c:numRef>
          </c:val>
        </c:ser>
        <c:ser>
          <c:idx val="1"/>
          <c:order val="1"/>
          <c:tx>
            <c:strRef>
              <c:f>Sheet4!$S$12</c:f>
              <c:strCache>
                <c:ptCount val="1"/>
                <c:pt idx="0">
                  <c:v>思考</c:v>
                </c:pt>
              </c:strCache>
            </c:strRef>
          </c:tx>
          <c:spPr>
            <a:solidFill>
              <a:schemeClr val="accent5"/>
            </a:solidFill>
            <a:ln>
              <a:noFill/>
            </a:ln>
            <a:effectLst/>
          </c:spPr>
          <c:invertIfNegative val="0"/>
          <c:cat>
            <c:strRef>
              <c:f>Sheet4!$Q$13:$Q$16</c:f>
              <c:strCache>
                <c:ptCount val="4"/>
                <c:pt idx="0">
                  <c:v>high-低级体验</c:v>
                </c:pt>
                <c:pt idx="1">
                  <c:v>low-低级体验</c:v>
                </c:pt>
                <c:pt idx="2">
                  <c:v>high-高级体验</c:v>
                </c:pt>
                <c:pt idx="3">
                  <c:v>low-高级体验</c:v>
                </c:pt>
              </c:strCache>
            </c:strRef>
          </c:cat>
          <c:val>
            <c:numRef>
              <c:f>Sheet4!$S$13:$S$16</c:f>
              <c:numCache>
                <c:formatCode>General</c:formatCode>
                <c:ptCount val="4"/>
                <c:pt idx="0">
                  <c:v>-89.867012783246381</c:v>
                </c:pt>
                <c:pt idx="1">
                  <c:v>-96.278490604212493</c:v>
                </c:pt>
                <c:pt idx="2">
                  <c:v>-98.16176888183513</c:v>
                </c:pt>
                <c:pt idx="3">
                  <c:v>-153.164304894738</c:v>
                </c:pt>
              </c:numCache>
            </c:numRef>
          </c:val>
        </c:ser>
        <c:dLbls>
          <c:showLegendKey val="0"/>
          <c:showVal val="0"/>
          <c:showCatName val="0"/>
          <c:showSerName val="0"/>
          <c:showPercent val="0"/>
          <c:showBubbleSize val="0"/>
        </c:dLbls>
        <c:gapWidth val="219"/>
        <c:overlap val="-27"/>
        <c:axId val="-1366868464"/>
        <c:axId val="-1366863024"/>
      </c:barChart>
      <c:catAx>
        <c:axId val="-136686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6863024"/>
        <c:crosses val="autoZero"/>
        <c:auto val="1"/>
        <c:lblAlgn val="ctr"/>
        <c:lblOffset val="100"/>
        <c:noMultiLvlLbl val="0"/>
      </c:catAx>
      <c:valAx>
        <c:axId val="-1366863024"/>
        <c:scaling>
          <c:orientation val="minMax"/>
          <c:max val="3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68684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a:effectLst/>
              </a:rPr>
              <a:t>情绪</a:t>
            </a:r>
            <a:r>
              <a:rPr lang="en-US" altLang="zh-CN" sz="1400" b="0" i="0" u="none" strike="noStrike" baseline="0">
                <a:effectLst/>
              </a:rPr>
              <a:t>-low-</a:t>
            </a:r>
            <a:r>
              <a:rPr lang="zh-CN" altLang="en-US" sz="1400" b="0" i="0" u="none" strike="noStrike" baseline="0">
                <a:effectLst/>
              </a:rPr>
              <a:t>高级体验</a:t>
            </a:r>
            <a:r>
              <a:rPr lang="zh-CN" altLang="en-US"/>
              <a:t>各技能</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(Sheet3!$G$48:$K$48,Sheet3!$R$48:$T$48)</c:f>
              <c:strCache>
                <c:ptCount val="8"/>
                <c:pt idx="0">
                  <c:v>A技能</c:v>
                </c:pt>
                <c:pt idx="1">
                  <c:v>N技能</c:v>
                </c:pt>
                <c:pt idx="2">
                  <c:v>H技能</c:v>
                </c:pt>
                <c:pt idx="3">
                  <c:v>D技能</c:v>
                </c:pt>
                <c:pt idx="4">
                  <c:v>F技能</c:v>
                </c:pt>
                <c:pt idx="5">
                  <c:v>P技能</c:v>
                </c:pt>
                <c:pt idx="6">
                  <c:v>K技能</c:v>
                </c:pt>
                <c:pt idx="7">
                  <c:v>L技能</c:v>
                </c:pt>
              </c:strCache>
            </c:strRef>
          </c:cat>
          <c:val>
            <c:numRef>
              <c:f>(Sheet3!$G$54:$K$54,Sheet3!$R$54:$T$54)</c:f>
              <c:numCache>
                <c:formatCode>General</c:formatCode>
                <c:ptCount val="8"/>
                <c:pt idx="0">
                  <c:v>-4.0167021355610073E-2</c:v>
                </c:pt>
                <c:pt idx="1">
                  <c:v>-4.2345543590414161E-2</c:v>
                </c:pt>
                <c:pt idx="2">
                  <c:v>-3.3700178695129895E-2</c:v>
                </c:pt>
                <c:pt idx="3">
                  <c:v>-2.6358733802910091E-2</c:v>
                </c:pt>
                <c:pt idx="4">
                  <c:v>-5.1150188607332293E-3</c:v>
                </c:pt>
                <c:pt idx="5">
                  <c:v>-2.4518131801317598E-2</c:v>
                </c:pt>
                <c:pt idx="6">
                  <c:v>-3.9095226695705317E-2</c:v>
                </c:pt>
                <c:pt idx="7">
                  <c:v>-3.5484412366400729E-2</c:v>
                </c:pt>
              </c:numCache>
            </c:numRef>
          </c:val>
        </c:ser>
        <c:dLbls>
          <c:showLegendKey val="0"/>
          <c:showVal val="0"/>
          <c:showCatName val="0"/>
          <c:showSerName val="0"/>
          <c:showPercent val="0"/>
          <c:showBubbleSize val="0"/>
        </c:dLbls>
        <c:gapWidth val="219"/>
        <c:overlap val="-27"/>
        <c:axId val="-1160383616"/>
        <c:axId val="-1160371104"/>
      </c:barChart>
      <c:catAx>
        <c:axId val="-1160383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0371104"/>
        <c:crosses val="autoZero"/>
        <c:auto val="1"/>
        <c:lblAlgn val="ctr"/>
        <c:lblOffset val="100"/>
        <c:noMultiLvlLbl val="0"/>
      </c:catAx>
      <c:valAx>
        <c:axId val="-1160371104"/>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0383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a:effectLst/>
              </a:rPr>
              <a:t>情绪</a:t>
            </a:r>
            <a:r>
              <a:rPr lang="en-US" altLang="zh-CN" sz="1400" b="0" i="0" u="none" strike="noStrike" baseline="0">
                <a:effectLst/>
              </a:rPr>
              <a:t>-high</a:t>
            </a:r>
            <a:r>
              <a:rPr lang="zh-CN" altLang="en-US" sz="1400" b="0" i="0" u="none" strike="noStrike" baseline="0">
                <a:effectLst/>
              </a:rPr>
              <a:t>高级体验各技能</a:t>
            </a:r>
            <a:r>
              <a:rPr lang="zh-CN" altLang="en-US" sz="1400" b="0" i="0" u="none" strike="noStrike" baseline="0"/>
              <a:t> </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(Sheet3!$G$48:$K$48,Sheet3!$R$48:$T$48)</c:f>
              <c:strCache>
                <c:ptCount val="8"/>
                <c:pt idx="0">
                  <c:v>A技能</c:v>
                </c:pt>
                <c:pt idx="1">
                  <c:v>N技能</c:v>
                </c:pt>
                <c:pt idx="2">
                  <c:v>H技能</c:v>
                </c:pt>
                <c:pt idx="3">
                  <c:v>D技能</c:v>
                </c:pt>
                <c:pt idx="4">
                  <c:v>F技能</c:v>
                </c:pt>
                <c:pt idx="5">
                  <c:v>P技能</c:v>
                </c:pt>
                <c:pt idx="6">
                  <c:v>K技能</c:v>
                </c:pt>
                <c:pt idx="7">
                  <c:v>L技能</c:v>
                </c:pt>
              </c:strCache>
            </c:strRef>
          </c:cat>
          <c:val>
            <c:numRef>
              <c:f>(Sheet3!$G$53:$K$53,Sheet3!$R$53:$T$53)</c:f>
              <c:numCache>
                <c:formatCode>General</c:formatCode>
                <c:ptCount val="8"/>
                <c:pt idx="0">
                  <c:v>-4.4101513465783532E-2</c:v>
                </c:pt>
                <c:pt idx="1">
                  <c:v>-9.8566869121582169E-3</c:v>
                </c:pt>
                <c:pt idx="2">
                  <c:v>-2.0948242511276981E-2</c:v>
                </c:pt>
                <c:pt idx="3">
                  <c:v>-9.4033970385230779E-3</c:v>
                </c:pt>
                <c:pt idx="4">
                  <c:v>-3.3836700355710549E-2</c:v>
                </c:pt>
                <c:pt idx="5">
                  <c:v>-7.5774728813341715E-3</c:v>
                </c:pt>
                <c:pt idx="6">
                  <c:v>-3.8090258151645814E-3</c:v>
                </c:pt>
                <c:pt idx="7">
                  <c:v>-5.622150919248858E-4</c:v>
                </c:pt>
              </c:numCache>
            </c:numRef>
          </c:val>
        </c:ser>
        <c:dLbls>
          <c:showLegendKey val="0"/>
          <c:showVal val="0"/>
          <c:showCatName val="0"/>
          <c:showSerName val="0"/>
          <c:showPercent val="0"/>
          <c:showBubbleSize val="0"/>
        </c:dLbls>
        <c:gapWidth val="219"/>
        <c:overlap val="-27"/>
        <c:axId val="-1177601008"/>
        <c:axId val="-1177600464"/>
      </c:barChart>
      <c:catAx>
        <c:axId val="-1177601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7600464"/>
        <c:crosses val="autoZero"/>
        <c:auto val="1"/>
        <c:lblAlgn val="ctr"/>
        <c:lblOffset val="100"/>
        <c:noMultiLvlLbl val="0"/>
      </c:catAx>
      <c:valAx>
        <c:axId val="-1177600464"/>
        <c:scaling>
          <c:orientation val="minMax"/>
          <c:max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77601008"/>
        <c:crosses val="autoZero"/>
        <c:crossBetween val="between"/>
        <c:majorUnit val="2.0000000000000004E-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a:effectLst/>
              </a:rPr>
              <a:t>情绪</a:t>
            </a:r>
            <a:r>
              <a:rPr lang="en-US" altLang="zh-CN" sz="1400" b="0" i="0" u="none" strike="noStrike" baseline="0">
                <a:effectLst/>
              </a:rPr>
              <a:t>-high</a:t>
            </a:r>
            <a:r>
              <a:rPr lang="zh-CN" altLang="en-US" sz="1400" b="0" i="0" u="none" strike="noStrike" baseline="0">
                <a:effectLst/>
              </a:rPr>
              <a:t>玩家低级体验各技能</a:t>
            </a:r>
            <a:r>
              <a:rPr lang="zh-CN" altLang="en-US" sz="1400" b="0" i="0" u="none" strike="noStrike" baseline="0"/>
              <a:t> </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Sheet3!$G$48:$K$48</c:f>
              <c:strCache>
                <c:ptCount val="5"/>
                <c:pt idx="0">
                  <c:v>A技能</c:v>
                </c:pt>
                <c:pt idx="1">
                  <c:v>N技能</c:v>
                </c:pt>
                <c:pt idx="2">
                  <c:v>H技能</c:v>
                </c:pt>
                <c:pt idx="3">
                  <c:v>D技能</c:v>
                </c:pt>
                <c:pt idx="4">
                  <c:v>F技能</c:v>
                </c:pt>
              </c:strCache>
            </c:strRef>
          </c:cat>
          <c:val>
            <c:numRef>
              <c:f>Sheet3!$G$51:$K$51</c:f>
              <c:numCache>
                <c:formatCode>General</c:formatCode>
                <c:ptCount val="5"/>
                <c:pt idx="0">
                  <c:v>6.8805718914544609E-3</c:v>
                </c:pt>
                <c:pt idx="1">
                  <c:v>2.0141302746973632E-2</c:v>
                </c:pt>
                <c:pt idx="2">
                  <c:v>1.0209845538110206E-2</c:v>
                </c:pt>
                <c:pt idx="3">
                  <c:v>-9.293961877540384E-3</c:v>
                </c:pt>
                <c:pt idx="4">
                  <c:v>1.5227518922933494E-2</c:v>
                </c:pt>
              </c:numCache>
            </c:numRef>
          </c:val>
        </c:ser>
        <c:dLbls>
          <c:showLegendKey val="0"/>
          <c:showVal val="0"/>
          <c:showCatName val="0"/>
          <c:showSerName val="0"/>
          <c:showPercent val="0"/>
          <c:showBubbleSize val="0"/>
        </c:dLbls>
        <c:gapWidth val="219"/>
        <c:overlap val="-27"/>
        <c:axId val="-1160372192"/>
        <c:axId val="-1160383072"/>
      </c:barChart>
      <c:catAx>
        <c:axId val="-1160372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0383072"/>
        <c:crosses val="autoZero"/>
        <c:auto val="1"/>
        <c:lblAlgn val="ctr"/>
        <c:lblOffset val="100"/>
        <c:noMultiLvlLbl val="0"/>
      </c:catAx>
      <c:valAx>
        <c:axId val="-1160383072"/>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0372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a:effectLst/>
              </a:rPr>
              <a:t>情绪</a:t>
            </a:r>
            <a:r>
              <a:rPr lang="en-US" altLang="zh-CN" sz="1400" b="0" i="0" u="none" strike="noStrike" baseline="0">
                <a:effectLst/>
              </a:rPr>
              <a:t>-low</a:t>
            </a:r>
            <a:r>
              <a:rPr lang="zh-CN" altLang="en-US" sz="1400" b="0" i="0" u="none" strike="noStrike" baseline="0">
                <a:effectLst/>
              </a:rPr>
              <a:t>玩家低级体验各技能</a:t>
            </a:r>
            <a:r>
              <a:rPr lang="zh-CN" altLang="en-US" sz="1400" b="0" i="0" u="none" strike="noStrike" baseline="0"/>
              <a:t> </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Sheet3!$G$48:$K$48</c:f>
              <c:strCache>
                <c:ptCount val="5"/>
                <c:pt idx="0">
                  <c:v>A技能</c:v>
                </c:pt>
                <c:pt idx="1">
                  <c:v>N技能</c:v>
                </c:pt>
                <c:pt idx="2">
                  <c:v>H技能</c:v>
                </c:pt>
                <c:pt idx="3">
                  <c:v>D技能</c:v>
                </c:pt>
                <c:pt idx="4">
                  <c:v>F技能</c:v>
                </c:pt>
              </c:strCache>
            </c:strRef>
          </c:cat>
          <c:val>
            <c:numRef>
              <c:f>Sheet3!$G$52:$K$52</c:f>
              <c:numCache>
                <c:formatCode>General</c:formatCode>
                <c:ptCount val="5"/>
                <c:pt idx="0">
                  <c:v>-3.9321800220664957E-3</c:v>
                </c:pt>
                <c:pt idx="1">
                  <c:v>-7.2812937462029435E-3</c:v>
                </c:pt>
                <c:pt idx="2">
                  <c:v>2.6360709569860287E-2</c:v>
                </c:pt>
                <c:pt idx="3">
                  <c:v>2.3189132944495842E-3</c:v>
                </c:pt>
                <c:pt idx="4">
                  <c:v>3.0340900612702469E-2</c:v>
                </c:pt>
              </c:numCache>
            </c:numRef>
          </c:val>
        </c:ser>
        <c:dLbls>
          <c:showLegendKey val="0"/>
          <c:showVal val="0"/>
          <c:showCatName val="0"/>
          <c:showSerName val="0"/>
          <c:showPercent val="0"/>
          <c:showBubbleSize val="0"/>
        </c:dLbls>
        <c:gapWidth val="219"/>
        <c:overlap val="-27"/>
        <c:axId val="-1160374912"/>
        <c:axId val="-1160373824"/>
      </c:barChart>
      <c:catAx>
        <c:axId val="-1160374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0373824"/>
        <c:crosses val="autoZero"/>
        <c:auto val="1"/>
        <c:lblAlgn val="ctr"/>
        <c:lblOffset val="100"/>
        <c:noMultiLvlLbl val="0"/>
      </c:catAx>
      <c:valAx>
        <c:axId val="-1160373824"/>
        <c:scaling>
          <c:orientation val="minMax"/>
          <c:max val="5.000000000000001E-2"/>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03749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dirty="0">
                <a:effectLst/>
              </a:rPr>
              <a:t>Thinking </a:t>
            </a:r>
            <a:r>
              <a:rPr lang="en-US" altLang="zh-CN" sz="1800" b="0" i="0" baseline="0" dirty="0" smtClean="0">
                <a:effectLst/>
              </a:rPr>
              <a:t>power</a:t>
            </a:r>
          </a:p>
          <a:p>
            <a:pPr>
              <a:defRPr/>
            </a:pPr>
            <a:r>
              <a:rPr lang="en-US" altLang="zh-CN" sz="1800" b="0" i="0" baseline="0" dirty="0" smtClean="0">
                <a:effectLst/>
              </a:rPr>
              <a:t>high-</a:t>
            </a:r>
            <a:r>
              <a:rPr lang="zh-CN" altLang="en-US" sz="1800" b="0" i="0" baseline="0" dirty="0">
                <a:effectLst/>
              </a:rPr>
              <a:t>高</a:t>
            </a:r>
            <a:r>
              <a:rPr lang="zh-CN" altLang="zh-CN" sz="1800" b="0" i="0" baseline="0" dirty="0">
                <a:effectLst/>
              </a:rPr>
              <a:t>级体验各技能 </a:t>
            </a:r>
            <a:endParaRPr lang="zh-CN" altLang="zh-CN" dirty="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6"/>
            </a:solidFill>
            <a:ln>
              <a:noFill/>
            </a:ln>
            <a:effectLst/>
          </c:spPr>
          <c:invertIfNegative val="0"/>
          <c:cat>
            <c:strRef>
              <c:f>(Sheet4!$G$10:$K$10,Sheet4!$R$10:$T$10)</c:f>
              <c:strCache>
                <c:ptCount val="8"/>
                <c:pt idx="0">
                  <c:v>A技能</c:v>
                </c:pt>
                <c:pt idx="1">
                  <c:v>N技能</c:v>
                </c:pt>
                <c:pt idx="2">
                  <c:v>H技能</c:v>
                </c:pt>
                <c:pt idx="3">
                  <c:v>D技能</c:v>
                </c:pt>
                <c:pt idx="4">
                  <c:v>F技能</c:v>
                </c:pt>
                <c:pt idx="5">
                  <c:v>P技能</c:v>
                </c:pt>
                <c:pt idx="6">
                  <c:v>K技能</c:v>
                </c:pt>
                <c:pt idx="7">
                  <c:v>L技能</c:v>
                </c:pt>
              </c:strCache>
            </c:strRef>
          </c:cat>
          <c:val>
            <c:numRef>
              <c:f>(Sheet4!$G$6:$K$6,Sheet4!$R$6:$T$6)</c:f>
              <c:numCache>
                <c:formatCode>General</c:formatCode>
                <c:ptCount val="8"/>
                <c:pt idx="0">
                  <c:v>230.3803728216956</c:v>
                </c:pt>
                <c:pt idx="1">
                  <c:v>108.82100434304836</c:v>
                </c:pt>
                <c:pt idx="2">
                  <c:v>-31.746413955351059</c:v>
                </c:pt>
                <c:pt idx="3">
                  <c:v>112.0130889872532</c:v>
                </c:pt>
                <c:pt idx="4">
                  <c:v>39.866927043481333</c:v>
                </c:pt>
                <c:pt idx="5">
                  <c:v>-90.942142955202158</c:v>
                </c:pt>
                <c:pt idx="6">
                  <c:v>86.461793105025222</c:v>
                </c:pt>
                <c:pt idx="7">
                  <c:v>-12.298480470588355</c:v>
                </c:pt>
              </c:numCache>
            </c:numRef>
          </c:val>
        </c:ser>
        <c:ser>
          <c:idx val="1"/>
          <c:order val="1"/>
          <c:tx>
            <c:v>思考</c:v>
          </c:tx>
          <c:spPr>
            <a:solidFill>
              <a:schemeClr val="accent5"/>
            </a:solidFill>
            <a:ln>
              <a:noFill/>
            </a:ln>
            <a:effectLst/>
          </c:spPr>
          <c:invertIfNegative val="0"/>
          <c:cat>
            <c:strRef>
              <c:f>(Sheet4!$G$10:$K$10,Sheet4!$R$10:$T$10)</c:f>
              <c:strCache>
                <c:ptCount val="8"/>
                <c:pt idx="0">
                  <c:v>A技能</c:v>
                </c:pt>
                <c:pt idx="1">
                  <c:v>N技能</c:v>
                </c:pt>
                <c:pt idx="2">
                  <c:v>H技能</c:v>
                </c:pt>
                <c:pt idx="3">
                  <c:v>D技能</c:v>
                </c:pt>
                <c:pt idx="4">
                  <c:v>F技能</c:v>
                </c:pt>
                <c:pt idx="5">
                  <c:v>P技能</c:v>
                </c:pt>
                <c:pt idx="6">
                  <c:v>K技能</c:v>
                </c:pt>
                <c:pt idx="7">
                  <c:v>L技能</c:v>
                </c:pt>
              </c:strCache>
            </c:strRef>
          </c:cat>
          <c:val>
            <c:numRef>
              <c:f>(Sheet4!$G$7:$K$7,Sheet4!$R$7:$T$7)</c:f>
              <c:numCache>
                <c:formatCode>General</c:formatCode>
                <c:ptCount val="8"/>
                <c:pt idx="0">
                  <c:v>-106.87677909318325</c:v>
                </c:pt>
                <c:pt idx="1">
                  <c:v>-188.40112186523197</c:v>
                </c:pt>
                <c:pt idx="2">
                  <c:v>-97.429025438006619</c:v>
                </c:pt>
                <c:pt idx="3">
                  <c:v>-82.424005553212169</c:v>
                </c:pt>
                <c:pt idx="4">
                  <c:v>-420.79545077588665</c:v>
                </c:pt>
                <c:pt idx="5">
                  <c:v>-62.404369288330457</c:v>
                </c:pt>
                <c:pt idx="6">
                  <c:v>-141.67466503644317</c:v>
                </c:pt>
                <c:pt idx="7">
                  <c:v>-158.26390749761927</c:v>
                </c:pt>
              </c:numCache>
            </c:numRef>
          </c:val>
        </c:ser>
        <c:dLbls>
          <c:showLegendKey val="0"/>
          <c:showVal val="0"/>
          <c:showCatName val="0"/>
          <c:showSerName val="0"/>
          <c:showPercent val="0"/>
          <c:showBubbleSize val="0"/>
        </c:dLbls>
        <c:gapWidth val="219"/>
        <c:overlap val="-27"/>
        <c:axId val="-1414523760"/>
        <c:axId val="-1414526480"/>
      </c:barChart>
      <c:catAx>
        <c:axId val="-141452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4526480"/>
        <c:crosses val="autoZero"/>
        <c:auto val="1"/>
        <c:lblAlgn val="ctr"/>
        <c:lblOffset val="100"/>
        <c:noMultiLvlLbl val="0"/>
      </c:catAx>
      <c:valAx>
        <c:axId val="-1414526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4523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高级体验关卡</a:t>
            </a:r>
            <a:r>
              <a:rPr lang="en-US" altLang="zh-CN"/>
              <a:t>_low</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关卡!$H$17:$H$22</c:f>
              <c:strCache>
                <c:ptCount val="6"/>
                <c:pt idx="0">
                  <c:v>2-1-b1</c:v>
                </c:pt>
                <c:pt idx="1">
                  <c:v>2-3-b3</c:v>
                </c:pt>
                <c:pt idx="2">
                  <c:v>2-3-f-b3</c:v>
                </c:pt>
                <c:pt idx="3">
                  <c:v>2-5-b5</c:v>
                </c:pt>
                <c:pt idx="4">
                  <c:v>boss变身</c:v>
                </c:pt>
                <c:pt idx="5">
                  <c:v>2-5-f-b5</c:v>
                </c:pt>
              </c:strCache>
            </c:strRef>
          </c:cat>
          <c:val>
            <c:numRef>
              <c:f>关卡!$I$17:$I$22</c:f>
              <c:numCache>
                <c:formatCode>General</c:formatCode>
                <c:ptCount val="6"/>
                <c:pt idx="0">
                  <c:v>-3.1158020384913287E-2</c:v>
                </c:pt>
                <c:pt idx="1">
                  <c:v>-2.1493112317323496E-2</c:v>
                </c:pt>
                <c:pt idx="2">
                  <c:v>-4.5193219324429386E-2</c:v>
                </c:pt>
                <c:pt idx="3">
                  <c:v>-5.7018842222552688E-3</c:v>
                </c:pt>
                <c:pt idx="4">
                  <c:v>-2.3358175899544007E-2</c:v>
                </c:pt>
                <c:pt idx="5">
                  <c:v>-1.2960511577641021E-2</c:v>
                </c:pt>
              </c:numCache>
            </c:numRef>
          </c:val>
        </c:ser>
        <c:dLbls>
          <c:showLegendKey val="0"/>
          <c:showVal val="0"/>
          <c:showCatName val="0"/>
          <c:showSerName val="0"/>
          <c:showPercent val="0"/>
          <c:showBubbleSize val="0"/>
        </c:dLbls>
        <c:gapWidth val="219"/>
        <c:overlap val="-27"/>
        <c:axId val="-1369702288"/>
        <c:axId val="-1369703920"/>
      </c:barChart>
      <c:catAx>
        <c:axId val="-136970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9703920"/>
        <c:crosses val="autoZero"/>
        <c:auto val="1"/>
        <c:lblAlgn val="ctr"/>
        <c:lblOffset val="100"/>
        <c:noMultiLvlLbl val="0"/>
      </c:catAx>
      <c:valAx>
        <c:axId val="-1369703920"/>
        <c:scaling>
          <c:orientation val="minMax"/>
          <c:max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9702288"/>
        <c:crosses val="autoZero"/>
        <c:crossBetween val="between"/>
        <c:majorUnit val="2.0000000000000004E-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u="none" strike="noStrike" baseline="0" dirty="0">
                <a:effectLst/>
              </a:rPr>
              <a:t>Thinking </a:t>
            </a:r>
            <a:r>
              <a:rPr lang="en-US" altLang="zh-CN" sz="1400" b="0" i="0" u="none" strike="noStrike" baseline="0" dirty="0" smtClean="0">
                <a:effectLst/>
              </a:rPr>
              <a:t>power</a:t>
            </a:r>
            <a:endParaRPr lang="en-US" altLang="zh-CN" sz="1400" b="0" i="0" u="none" strike="noStrike" baseline="0" dirty="0">
              <a:effectLst/>
            </a:endParaRPr>
          </a:p>
          <a:p>
            <a:pPr>
              <a:defRPr/>
            </a:pPr>
            <a:r>
              <a:rPr lang="en-US" altLang="zh-CN" sz="1400" b="0" i="0" u="none" strike="noStrike" baseline="0" dirty="0">
                <a:effectLst/>
              </a:rPr>
              <a:t>high-</a:t>
            </a:r>
            <a:r>
              <a:rPr lang="zh-CN" altLang="en-US" sz="1400" b="0" i="0" u="none" strike="noStrike" baseline="0" dirty="0">
                <a:effectLst/>
              </a:rPr>
              <a:t>低级体验各技能</a:t>
            </a:r>
            <a:r>
              <a:rPr lang="zh-CN" altLang="en-US" sz="1400" b="0" i="0" u="none" strike="noStrike" baseline="0" dirty="0"/>
              <a:t> </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6"/>
            </a:solidFill>
            <a:ln>
              <a:noFill/>
            </a:ln>
            <a:effectLst/>
          </c:spPr>
          <c:invertIfNegative val="0"/>
          <c:cat>
            <c:strRef>
              <c:f>Sheet4!$G$10:$K$10</c:f>
              <c:strCache>
                <c:ptCount val="5"/>
                <c:pt idx="0">
                  <c:v>A技能</c:v>
                </c:pt>
                <c:pt idx="1">
                  <c:v>N技能</c:v>
                </c:pt>
                <c:pt idx="2">
                  <c:v>H技能</c:v>
                </c:pt>
                <c:pt idx="3">
                  <c:v>D技能</c:v>
                </c:pt>
                <c:pt idx="4">
                  <c:v>F技能</c:v>
                </c:pt>
              </c:strCache>
            </c:strRef>
          </c:cat>
          <c:val>
            <c:numRef>
              <c:f>Sheet4!$G$2:$K$2</c:f>
              <c:numCache>
                <c:formatCode>General</c:formatCode>
                <c:ptCount val="5"/>
                <c:pt idx="0">
                  <c:v>192.06793335358736</c:v>
                </c:pt>
                <c:pt idx="1">
                  <c:v>182.35296650727705</c:v>
                </c:pt>
                <c:pt idx="2">
                  <c:v>85.937928852074378</c:v>
                </c:pt>
                <c:pt idx="3">
                  <c:v>227.94882728162023</c:v>
                </c:pt>
                <c:pt idx="4">
                  <c:v>104.09998027580166</c:v>
                </c:pt>
              </c:numCache>
            </c:numRef>
          </c:val>
        </c:ser>
        <c:ser>
          <c:idx val="1"/>
          <c:order val="1"/>
          <c:tx>
            <c:v>思考</c:v>
          </c:tx>
          <c:spPr>
            <a:solidFill>
              <a:schemeClr val="accent5"/>
            </a:solidFill>
            <a:ln>
              <a:noFill/>
            </a:ln>
            <a:effectLst/>
          </c:spPr>
          <c:invertIfNegative val="0"/>
          <c:cat>
            <c:strRef>
              <c:f>Sheet4!$G$10:$K$10</c:f>
              <c:strCache>
                <c:ptCount val="5"/>
                <c:pt idx="0">
                  <c:v>A技能</c:v>
                </c:pt>
                <c:pt idx="1">
                  <c:v>N技能</c:v>
                </c:pt>
                <c:pt idx="2">
                  <c:v>H技能</c:v>
                </c:pt>
                <c:pt idx="3">
                  <c:v>D技能</c:v>
                </c:pt>
                <c:pt idx="4">
                  <c:v>F技能</c:v>
                </c:pt>
              </c:strCache>
            </c:strRef>
          </c:cat>
          <c:val>
            <c:numRef>
              <c:f>Sheet4!$G$3:$K$3</c:f>
              <c:numCache>
                <c:formatCode>General</c:formatCode>
                <c:ptCount val="5"/>
                <c:pt idx="0">
                  <c:v>-61.682813190889085</c:v>
                </c:pt>
                <c:pt idx="1">
                  <c:v>-278.6718032100718</c:v>
                </c:pt>
                <c:pt idx="2">
                  <c:v>-98.612430532861978</c:v>
                </c:pt>
                <c:pt idx="3">
                  <c:v>-109.30579462598811</c:v>
                </c:pt>
                <c:pt idx="4">
                  <c:v>-252.10694187414768</c:v>
                </c:pt>
              </c:numCache>
            </c:numRef>
          </c:val>
        </c:ser>
        <c:dLbls>
          <c:showLegendKey val="0"/>
          <c:showVal val="0"/>
          <c:showCatName val="0"/>
          <c:showSerName val="0"/>
          <c:showPercent val="0"/>
          <c:showBubbleSize val="0"/>
        </c:dLbls>
        <c:gapWidth val="219"/>
        <c:overlap val="-27"/>
        <c:axId val="-1161585728"/>
        <c:axId val="-1161588448"/>
      </c:barChart>
      <c:catAx>
        <c:axId val="-116158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1588448"/>
        <c:crosses val="autoZero"/>
        <c:auto val="1"/>
        <c:lblAlgn val="ctr"/>
        <c:lblOffset val="100"/>
        <c:noMultiLvlLbl val="0"/>
      </c:catAx>
      <c:valAx>
        <c:axId val="-1161588448"/>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15857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powerlow</a:t>
            </a:r>
            <a:endParaRPr lang="zh-CN" altLang="zh-CN">
              <a:effectLst/>
            </a:endParaRPr>
          </a:p>
          <a:p>
            <a:pPr>
              <a:defRPr/>
            </a:pPr>
            <a:r>
              <a:rPr lang="en-US" altLang="zh-CN" sz="1800" b="0" i="0" baseline="0">
                <a:effectLst/>
              </a:rPr>
              <a:t>low-</a:t>
            </a:r>
            <a:r>
              <a:rPr lang="zh-CN" altLang="zh-CN" sz="1800" b="0" i="0" baseline="0">
                <a:effectLst/>
              </a:rPr>
              <a:t>低级体验各技能 </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6"/>
            </a:solidFill>
            <a:ln>
              <a:noFill/>
            </a:ln>
            <a:effectLst/>
          </c:spPr>
          <c:invertIfNegative val="0"/>
          <c:cat>
            <c:strRef>
              <c:f>Sheet4!$G$10:$K$10</c:f>
              <c:strCache>
                <c:ptCount val="5"/>
                <c:pt idx="0">
                  <c:v>A技能</c:v>
                </c:pt>
                <c:pt idx="1">
                  <c:v>N技能</c:v>
                </c:pt>
                <c:pt idx="2">
                  <c:v>H技能</c:v>
                </c:pt>
                <c:pt idx="3">
                  <c:v>D技能</c:v>
                </c:pt>
                <c:pt idx="4">
                  <c:v>F技能</c:v>
                </c:pt>
              </c:strCache>
            </c:strRef>
          </c:cat>
          <c:val>
            <c:numRef>
              <c:f>Sheet4!$G$4:$K$4</c:f>
              <c:numCache>
                <c:formatCode>General</c:formatCode>
                <c:ptCount val="5"/>
                <c:pt idx="0">
                  <c:v>218.94408137843794</c:v>
                </c:pt>
                <c:pt idx="1">
                  <c:v>140.68069557050978</c:v>
                </c:pt>
                <c:pt idx="2">
                  <c:v>109.71146458848547</c:v>
                </c:pt>
                <c:pt idx="3">
                  <c:v>156.48852131410572</c:v>
                </c:pt>
                <c:pt idx="4">
                  <c:v>127.08837353096358</c:v>
                </c:pt>
              </c:numCache>
            </c:numRef>
          </c:val>
        </c:ser>
        <c:ser>
          <c:idx val="1"/>
          <c:order val="1"/>
          <c:tx>
            <c:v>思考</c:v>
          </c:tx>
          <c:spPr>
            <a:solidFill>
              <a:schemeClr val="accent5"/>
            </a:solidFill>
            <a:ln>
              <a:noFill/>
            </a:ln>
            <a:effectLst/>
          </c:spPr>
          <c:invertIfNegative val="0"/>
          <c:cat>
            <c:strRef>
              <c:f>Sheet4!$G$10:$K$10</c:f>
              <c:strCache>
                <c:ptCount val="5"/>
                <c:pt idx="0">
                  <c:v>A技能</c:v>
                </c:pt>
                <c:pt idx="1">
                  <c:v>N技能</c:v>
                </c:pt>
                <c:pt idx="2">
                  <c:v>H技能</c:v>
                </c:pt>
                <c:pt idx="3">
                  <c:v>D技能</c:v>
                </c:pt>
                <c:pt idx="4">
                  <c:v>F技能</c:v>
                </c:pt>
              </c:strCache>
            </c:strRef>
          </c:cat>
          <c:val>
            <c:numRef>
              <c:f>Sheet4!$G$5:$K$5</c:f>
              <c:numCache>
                <c:formatCode>General</c:formatCode>
                <c:ptCount val="5"/>
                <c:pt idx="0">
                  <c:v>-60.373824210081267</c:v>
                </c:pt>
                <c:pt idx="1">
                  <c:v>4.7675869628327749</c:v>
                </c:pt>
                <c:pt idx="2">
                  <c:v>-190.42320604106206</c:v>
                </c:pt>
                <c:pt idx="3">
                  <c:v>-38.038441561494132</c:v>
                </c:pt>
                <c:pt idx="4">
                  <c:v>-76.546708214876134</c:v>
                </c:pt>
              </c:numCache>
            </c:numRef>
          </c:val>
        </c:ser>
        <c:dLbls>
          <c:showLegendKey val="0"/>
          <c:showVal val="0"/>
          <c:showCatName val="0"/>
          <c:showSerName val="0"/>
          <c:showPercent val="0"/>
          <c:showBubbleSize val="0"/>
        </c:dLbls>
        <c:gapWidth val="219"/>
        <c:overlap val="-27"/>
        <c:axId val="-1651878160"/>
        <c:axId val="-1413871840"/>
      </c:barChart>
      <c:catAx>
        <c:axId val="-165187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3871840"/>
        <c:crosses val="autoZero"/>
        <c:auto val="1"/>
        <c:lblAlgn val="ctr"/>
        <c:lblOffset val="100"/>
        <c:noMultiLvlLbl val="0"/>
      </c:catAx>
      <c:valAx>
        <c:axId val="-1413871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518781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Thinking powerlow</a:t>
            </a:r>
            <a:endParaRPr lang="zh-CN" altLang="zh-CN">
              <a:effectLst/>
            </a:endParaRPr>
          </a:p>
          <a:p>
            <a:pPr>
              <a:defRPr/>
            </a:pPr>
            <a:r>
              <a:rPr lang="en-US" altLang="zh-CN" sz="1800" b="0" i="0" baseline="0">
                <a:effectLst/>
              </a:rPr>
              <a:t>low-</a:t>
            </a:r>
            <a:r>
              <a:rPr lang="zh-CN" altLang="zh-CN" sz="1800" b="0" i="0" baseline="0">
                <a:effectLst/>
              </a:rPr>
              <a:t>高级体验各技能 </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6"/>
            </a:solidFill>
            <a:ln>
              <a:noFill/>
            </a:ln>
            <a:effectLst/>
          </c:spPr>
          <c:invertIfNegative val="0"/>
          <c:cat>
            <c:strRef>
              <c:f>(Sheet4!$G$10:$K$10,Sheet4!$R$10:$T$10)</c:f>
              <c:strCache>
                <c:ptCount val="8"/>
                <c:pt idx="0">
                  <c:v>A技能</c:v>
                </c:pt>
                <c:pt idx="1">
                  <c:v>N技能</c:v>
                </c:pt>
                <c:pt idx="2">
                  <c:v>H技能</c:v>
                </c:pt>
                <c:pt idx="3">
                  <c:v>D技能</c:v>
                </c:pt>
                <c:pt idx="4">
                  <c:v>F技能</c:v>
                </c:pt>
                <c:pt idx="5">
                  <c:v>P技能</c:v>
                </c:pt>
                <c:pt idx="6">
                  <c:v>K技能</c:v>
                </c:pt>
                <c:pt idx="7">
                  <c:v>L技能</c:v>
                </c:pt>
              </c:strCache>
            </c:strRef>
          </c:cat>
          <c:val>
            <c:numRef>
              <c:f>(Sheet4!$G$8:$K$8,Sheet4!$R$8:$T$8)</c:f>
              <c:numCache>
                <c:formatCode>General</c:formatCode>
                <c:ptCount val="8"/>
                <c:pt idx="0">
                  <c:v>167.83252328775814</c:v>
                </c:pt>
                <c:pt idx="1">
                  <c:v>120.11353534781706</c:v>
                </c:pt>
                <c:pt idx="2">
                  <c:v>286.46951518172705</c:v>
                </c:pt>
                <c:pt idx="3">
                  <c:v>123.68062352078674</c:v>
                </c:pt>
                <c:pt idx="4">
                  <c:v>281.87762276335837</c:v>
                </c:pt>
                <c:pt idx="5">
                  <c:v>137.82963010655061</c:v>
                </c:pt>
                <c:pt idx="6">
                  <c:v>-15.292957351438663</c:v>
                </c:pt>
                <c:pt idx="7">
                  <c:v>111.22544730440337</c:v>
                </c:pt>
              </c:numCache>
            </c:numRef>
          </c:val>
        </c:ser>
        <c:ser>
          <c:idx val="1"/>
          <c:order val="1"/>
          <c:tx>
            <c:v>思考</c:v>
          </c:tx>
          <c:spPr>
            <a:solidFill>
              <a:schemeClr val="accent5"/>
            </a:solidFill>
            <a:ln>
              <a:noFill/>
            </a:ln>
            <a:effectLst/>
          </c:spPr>
          <c:invertIfNegative val="0"/>
          <c:cat>
            <c:strRef>
              <c:f>(Sheet4!$G$10:$K$10,Sheet4!$R$10:$T$10)</c:f>
              <c:strCache>
                <c:ptCount val="8"/>
                <c:pt idx="0">
                  <c:v>A技能</c:v>
                </c:pt>
                <c:pt idx="1">
                  <c:v>N技能</c:v>
                </c:pt>
                <c:pt idx="2">
                  <c:v>H技能</c:v>
                </c:pt>
                <c:pt idx="3">
                  <c:v>D技能</c:v>
                </c:pt>
                <c:pt idx="4">
                  <c:v>F技能</c:v>
                </c:pt>
                <c:pt idx="5">
                  <c:v>P技能</c:v>
                </c:pt>
                <c:pt idx="6">
                  <c:v>K技能</c:v>
                </c:pt>
                <c:pt idx="7">
                  <c:v>L技能</c:v>
                </c:pt>
              </c:strCache>
            </c:strRef>
          </c:cat>
          <c:val>
            <c:numRef>
              <c:f>(Sheet4!$G$9:$K$9,Sheet4!$R$9:$T$9)</c:f>
              <c:numCache>
                <c:formatCode>General</c:formatCode>
                <c:ptCount val="8"/>
                <c:pt idx="0">
                  <c:v>-161.18459357611096</c:v>
                </c:pt>
                <c:pt idx="1">
                  <c:v>30.685377565650974</c:v>
                </c:pt>
                <c:pt idx="2">
                  <c:v>-292.17586665555876</c:v>
                </c:pt>
                <c:pt idx="3">
                  <c:v>-14.604662313825251</c:v>
                </c:pt>
                <c:pt idx="4">
                  <c:v>-278.20382667183929</c:v>
                </c:pt>
                <c:pt idx="5">
                  <c:v>-216.54670120668877</c:v>
                </c:pt>
                <c:pt idx="6">
                  <c:v>-81.309700721506147</c:v>
                </c:pt>
                <c:pt idx="7">
                  <c:v>-50.911644745581626</c:v>
                </c:pt>
              </c:numCache>
            </c:numRef>
          </c:val>
        </c:ser>
        <c:dLbls>
          <c:showLegendKey val="0"/>
          <c:showVal val="0"/>
          <c:showCatName val="0"/>
          <c:showSerName val="0"/>
          <c:showPercent val="0"/>
          <c:showBubbleSize val="0"/>
        </c:dLbls>
        <c:gapWidth val="219"/>
        <c:overlap val="-27"/>
        <c:axId val="-1362221600"/>
        <c:axId val="-1362223232"/>
      </c:barChart>
      <c:catAx>
        <c:axId val="-1362221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2223232"/>
        <c:crosses val="autoZero"/>
        <c:auto val="1"/>
        <c:lblAlgn val="ctr"/>
        <c:lblOffset val="100"/>
        <c:noMultiLvlLbl val="0"/>
      </c:catAx>
      <c:valAx>
        <c:axId val="-136222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22216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Thinking power-</a:t>
            </a:r>
          </a:p>
          <a:p>
            <a:pPr>
              <a:defRPr/>
            </a:pPr>
            <a:r>
              <a:rPr lang="zh-CN" altLang="en-US"/>
              <a:t>低级体验关卡</a:t>
            </a:r>
            <a:r>
              <a:rPr lang="en-US" altLang="zh-CN"/>
              <a:t>_high</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1"/>
            </a:solidFill>
            <a:ln>
              <a:noFill/>
            </a:ln>
            <a:effectLst/>
          </c:spPr>
          <c:invertIfNegative val="0"/>
          <c:cat>
            <c:strRef>
              <c:f>关卡!$B$3:$B$7</c:f>
              <c:strCache>
                <c:ptCount val="5"/>
                <c:pt idx="0">
                  <c:v>1-1-b1</c:v>
                </c:pt>
                <c:pt idx="1">
                  <c:v>1-2-b2</c:v>
                </c:pt>
                <c:pt idx="2">
                  <c:v>1-3-b3</c:v>
                </c:pt>
                <c:pt idx="3">
                  <c:v>1-5-b5</c:v>
                </c:pt>
                <c:pt idx="4">
                  <c:v>1-5-f-b5</c:v>
                </c:pt>
              </c:strCache>
            </c:strRef>
          </c:cat>
          <c:val>
            <c:numRef>
              <c:f>关卡!$E$3:$E$7</c:f>
              <c:numCache>
                <c:formatCode>General</c:formatCode>
                <c:ptCount val="5"/>
                <c:pt idx="0">
                  <c:v>131.52426567297641</c:v>
                </c:pt>
                <c:pt idx="1">
                  <c:v>146.63756428182322</c:v>
                </c:pt>
                <c:pt idx="2">
                  <c:v>218.39122325343422</c:v>
                </c:pt>
                <c:pt idx="3">
                  <c:v>77.606589608049788</c:v>
                </c:pt>
                <c:pt idx="4">
                  <c:v>271.41573049050805</c:v>
                </c:pt>
              </c:numCache>
            </c:numRef>
          </c:val>
        </c:ser>
        <c:ser>
          <c:idx val="1"/>
          <c:order val="1"/>
          <c:tx>
            <c:v>思考</c:v>
          </c:tx>
          <c:spPr>
            <a:solidFill>
              <a:schemeClr val="accent2"/>
            </a:solidFill>
            <a:ln>
              <a:noFill/>
            </a:ln>
            <a:effectLst/>
          </c:spPr>
          <c:invertIfNegative val="0"/>
          <c:cat>
            <c:strRef>
              <c:f>关卡!$B$3:$B$7</c:f>
              <c:strCache>
                <c:ptCount val="5"/>
                <c:pt idx="0">
                  <c:v>1-1-b1</c:v>
                </c:pt>
                <c:pt idx="1">
                  <c:v>1-2-b2</c:v>
                </c:pt>
                <c:pt idx="2">
                  <c:v>1-3-b3</c:v>
                </c:pt>
                <c:pt idx="3">
                  <c:v>1-5-b5</c:v>
                </c:pt>
                <c:pt idx="4">
                  <c:v>1-5-f-b5</c:v>
                </c:pt>
              </c:strCache>
            </c:strRef>
          </c:cat>
          <c:val>
            <c:numRef>
              <c:f>关卡!$F$3:$F$7</c:f>
              <c:numCache>
                <c:formatCode>General</c:formatCode>
                <c:ptCount val="5"/>
                <c:pt idx="0">
                  <c:v>-88.061786886099128</c:v>
                </c:pt>
                <c:pt idx="1">
                  <c:v>-127.63253696801004</c:v>
                </c:pt>
                <c:pt idx="2">
                  <c:v>-103.56749871272699</c:v>
                </c:pt>
                <c:pt idx="3">
                  <c:v>-126.69661501719038</c:v>
                </c:pt>
                <c:pt idx="4">
                  <c:v>-45.924155238799166</c:v>
                </c:pt>
              </c:numCache>
            </c:numRef>
          </c:val>
        </c:ser>
        <c:dLbls>
          <c:showLegendKey val="0"/>
          <c:showVal val="0"/>
          <c:showCatName val="0"/>
          <c:showSerName val="0"/>
          <c:showPercent val="0"/>
          <c:showBubbleSize val="0"/>
        </c:dLbls>
        <c:gapWidth val="219"/>
        <c:overlap val="-27"/>
        <c:axId val="-1360398032"/>
        <c:axId val="-1360401296"/>
      </c:barChart>
      <c:catAx>
        <c:axId val="-1360398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0401296"/>
        <c:crosses val="autoZero"/>
        <c:auto val="1"/>
        <c:lblAlgn val="ctr"/>
        <c:lblOffset val="100"/>
        <c:noMultiLvlLbl val="0"/>
      </c:catAx>
      <c:valAx>
        <c:axId val="-1360401296"/>
        <c:scaling>
          <c:orientation val="minMax"/>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03980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dirty="0">
                <a:effectLst/>
              </a:rPr>
              <a:t>Thinking power-</a:t>
            </a:r>
            <a:endParaRPr lang="zh-CN" altLang="zh-CN" dirty="0">
              <a:effectLst/>
            </a:endParaRPr>
          </a:p>
          <a:p>
            <a:pPr>
              <a:defRPr/>
            </a:pPr>
            <a:r>
              <a:rPr lang="zh-CN" altLang="zh-CN" sz="1800" b="0" i="0" baseline="0" dirty="0">
                <a:effectLst/>
              </a:rPr>
              <a:t>低级体验关卡</a:t>
            </a:r>
            <a:r>
              <a:rPr lang="en-US" altLang="zh-CN" sz="1800" b="0" i="0" baseline="0" dirty="0">
                <a:effectLst/>
              </a:rPr>
              <a:t>_low</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1"/>
            </a:solidFill>
            <a:ln>
              <a:noFill/>
            </a:ln>
            <a:effectLst/>
          </c:spPr>
          <c:invertIfNegative val="0"/>
          <c:cat>
            <c:strRef>
              <c:f>关卡!$H$3:$H$7</c:f>
              <c:strCache>
                <c:ptCount val="5"/>
                <c:pt idx="0">
                  <c:v>1-1-b1</c:v>
                </c:pt>
                <c:pt idx="1">
                  <c:v>1-2-b2</c:v>
                </c:pt>
                <c:pt idx="2">
                  <c:v>1-3-b3</c:v>
                </c:pt>
                <c:pt idx="3">
                  <c:v>1-5-b5</c:v>
                </c:pt>
                <c:pt idx="4">
                  <c:v>1-5-f-b5</c:v>
                </c:pt>
              </c:strCache>
            </c:strRef>
          </c:cat>
          <c:val>
            <c:numRef>
              <c:f>关卡!$K$3:$K$7</c:f>
              <c:numCache>
                <c:formatCode>General</c:formatCode>
                <c:ptCount val="5"/>
                <c:pt idx="0">
                  <c:v>92.396231666435114</c:v>
                </c:pt>
                <c:pt idx="1">
                  <c:v>142.75699067802813</c:v>
                </c:pt>
                <c:pt idx="2">
                  <c:v>156.32806443685507</c:v>
                </c:pt>
                <c:pt idx="3">
                  <c:v>165.61941973015848</c:v>
                </c:pt>
                <c:pt idx="4">
                  <c:v>44.013029547128369</c:v>
                </c:pt>
              </c:numCache>
            </c:numRef>
          </c:val>
        </c:ser>
        <c:ser>
          <c:idx val="1"/>
          <c:order val="1"/>
          <c:tx>
            <c:v>思考</c:v>
          </c:tx>
          <c:spPr>
            <a:solidFill>
              <a:schemeClr val="accent2"/>
            </a:solidFill>
            <a:ln>
              <a:noFill/>
            </a:ln>
            <a:effectLst/>
          </c:spPr>
          <c:invertIfNegative val="0"/>
          <c:cat>
            <c:strRef>
              <c:f>关卡!$H$3:$H$7</c:f>
              <c:strCache>
                <c:ptCount val="5"/>
                <c:pt idx="0">
                  <c:v>1-1-b1</c:v>
                </c:pt>
                <c:pt idx="1">
                  <c:v>1-2-b2</c:v>
                </c:pt>
                <c:pt idx="2">
                  <c:v>1-3-b3</c:v>
                </c:pt>
                <c:pt idx="3">
                  <c:v>1-5-b5</c:v>
                </c:pt>
                <c:pt idx="4">
                  <c:v>1-5-f-b5</c:v>
                </c:pt>
              </c:strCache>
            </c:strRef>
          </c:cat>
          <c:val>
            <c:numRef>
              <c:f>关卡!$L$3:$L$7</c:f>
              <c:numCache>
                <c:formatCode>General</c:formatCode>
                <c:ptCount val="5"/>
                <c:pt idx="0">
                  <c:v>-101.89299047639427</c:v>
                </c:pt>
                <c:pt idx="1">
                  <c:v>-87.612892710241539</c:v>
                </c:pt>
                <c:pt idx="2">
                  <c:v>-87.178406379570518</c:v>
                </c:pt>
                <c:pt idx="3">
                  <c:v>-142.45954205711735</c:v>
                </c:pt>
                <c:pt idx="4">
                  <c:v>-8.2309544882368932</c:v>
                </c:pt>
              </c:numCache>
            </c:numRef>
          </c:val>
        </c:ser>
        <c:dLbls>
          <c:showLegendKey val="0"/>
          <c:showVal val="0"/>
          <c:showCatName val="0"/>
          <c:showSerName val="0"/>
          <c:showPercent val="0"/>
          <c:showBubbleSize val="0"/>
        </c:dLbls>
        <c:gapWidth val="219"/>
        <c:overlap val="-27"/>
        <c:axId val="-1362766960"/>
        <c:axId val="-1362765872"/>
      </c:barChart>
      <c:catAx>
        <c:axId val="-1362766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2765872"/>
        <c:crosses val="autoZero"/>
        <c:auto val="1"/>
        <c:lblAlgn val="ctr"/>
        <c:lblOffset val="100"/>
        <c:noMultiLvlLbl val="0"/>
      </c:catAx>
      <c:valAx>
        <c:axId val="-1362765872"/>
        <c:scaling>
          <c:orientation val="minMax"/>
          <c:max val="3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27669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altLang="zh-CN" sz="1800" b="0" i="0" baseline="0">
                <a:effectLst/>
              </a:rPr>
              <a:t>Thinking power-</a:t>
            </a:r>
            <a:endParaRPr lang="zh-CN" altLang="zh-CN">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zh-CN" altLang="en-US"/>
              <a:t>高级体验关卡</a:t>
            </a:r>
            <a:r>
              <a:rPr lang="en-US" altLang="zh-CN"/>
              <a:t>_high</a:t>
            </a:r>
            <a:endParaRPr lang="zh-CN" altLang="en-US"/>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1"/>
            </a:solidFill>
            <a:ln>
              <a:noFill/>
            </a:ln>
            <a:effectLst/>
          </c:spPr>
          <c:invertIfNegative val="0"/>
          <c:cat>
            <c:strRef>
              <c:f>关卡!$B$17:$B$22</c:f>
              <c:strCache>
                <c:ptCount val="6"/>
                <c:pt idx="0">
                  <c:v>2-1-b1</c:v>
                </c:pt>
                <c:pt idx="1">
                  <c:v>2-3-b3</c:v>
                </c:pt>
                <c:pt idx="2">
                  <c:v>2-3-f-b3</c:v>
                </c:pt>
                <c:pt idx="3">
                  <c:v>2-5-b5</c:v>
                </c:pt>
                <c:pt idx="4">
                  <c:v>boss变身</c:v>
                </c:pt>
                <c:pt idx="5">
                  <c:v>2-5-f-b5</c:v>
                </c:pt>
              </c:strCache>
            </c:strRef>
          </c:cat>
          <c:val>
            <c:numRef>
              <c:f>关卡!$E$17:$E$22</c:f>
              <c:numCache>
                <c:formatCode>General</c:formatCode>
                <c:ptCount val="6"/>
                <c:pt idx="0">
                  <c:v>15.580041029030717</c:v>
                </c:pt>
                <c:pt idx="1">
                  <c:v>76.478312118909102</c:v>
                </c:pt>
                <c:pt idx="2">
                  <c:v>88.080741736422922</c:v>
                </c:pt>
                <c:pt idx="3">
                  <c:v>28.296991051994613</c:v>
                </c:pt>
                <c:pt idx="4">
                  <c:v>37.809570282393402</c:v>
                </c:pt>
                <c:pt idx="5">
                  <c:v>148.47995374579756</c:v>
                </c:pt>
              </c:numCache>
            </c:numRef>
          </c:val>
        </c:ser>
        <c:ser>
          <c:idx val="1"/>
          <c:order val="1"/>
          <c:tx>
            <c:v>思考</c:v>
          </c:tx>
          <c:spPr>
            <a:solidFill>
              <a:schemeClr val="accent2"/>
            </a:solidFill>
            <a:ln>
              <a:noFill/>
            </a:ln>
            <a:effectLst/>
          </c:spPr>
          <c:invertIfNegative val="0"/>
          <c:cat>
            <c:strRef>
              <c:f>关卡!$B$17:$B$22</c:f>
              <c:strCache>
                <c:ptCount val="6"/>
                <c:pt idx="0">
                  <c:v>2-1-b1</c:v>
                </c:pt>
                <c:pt idx="1">
                  <c:v>2-3-b3</c:v>
                </c:pt>
                <c:pt idx="2">
                  <c:v>2-3-f-b3</c:v>
                </c:pt>
                <c:pt idx="3">
                  <c:v>2-5-b5</c:v>
                </c:pt>
                <c:pt idx="4">
                  <c:v>boss变身</c:v>
                </c:pt>
                <c:pt idx="5">
                  <c:v>2-5-f-b5</c:v>
                </c:pt>
              </c:strCache>
            </c:strRef>
          </c:cat>
          <c:val>
            <c:numRef>
              <c:f>关卡!$F$17:$F$22</c:f>
              <c:numCache>
                <c:formatCode>General</c:formatCode>
                <c:ptCount val="6"/>
                <c:pt idx="0">
                  <c:v>-128.94438251220669</c:v>
                </c:pt>
                <c:pt idx="1">
                  <c:v>-87.572233789961444</c:v>
                </c:pt>
                <c:pt idx="2">
                  <c:v>-205.65933388319158</c:v>
                </c:pt>
                <c:pt idx="3">
                  <c:v>-162.47800249699429</c:v>
                </c:pt>
                <c:pt idx="4">
                  <c:v>-225.14486767081362</c:v>
                </c:pt>
                <c:pt idx="5">
                  <c:v>-23.045793165647208</c:v>
                </c:pt>
              </c:numCache>
            </c:numRef>
          </c:val>
        </c:ser>
        <c:dLbls>
          <c:showLegendKey val="0"/>
          <c:showVal val="0"/>
          <c:showCatName val="0"/>
          <c:showSerName val="0"/>
          <c:showPercent val="0"/>
          <c:showBubbleSize val="0"/>
        </c:dLbls>
        <c:gapWidth val="219"/>
        <c:overlap val="-27"/>
        <c:axId val="-1604040592"/>
        <c:axId val="-1604044400"/>
      </c:barChart>
      <c:catAx>
        <c:axId val="-160404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04044400"/>
        <c:crosses val="autoZero"/>
        <c:auto val="1"/>
        <c:lblAlgn val="ctr"/>
        <c:lblOffset val="100"/>
        <c:noMultiLvlLbl val="0"/>
      </c:catAx>
      <c:valAx>
        <c:axId val="-1604044400"/>
        <c:scaling>
          <c:orientation val="minMax"/>
          <c:max val="300"/>
          <c:min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040405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altLang="zh-CN" sz="1800" b="0" i="0" baseline="0">
                <a:effectLst/>
              </a:rPr>
              <a:t>Thinking power-</a:t>
            </a:r>
            <a:endParaRPr lang="zh-CN" altLang="zh-CN">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zh-CN" altLang="en-US"/>
              <a:t>高级体验关卡</a:t>
            </a:r>
            <a:r>
              <a:rPr lang="en-US" altLang="zh-CN"/>
              <a:t>_low</a:t>
            </a:r>
            <a:endParaRPr lang="zh-CN" altLang="en-US"/>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zh-CN"/>
        </a:p>
      </c:txPr>
    </c:title>
    <c:autoTitleDeleted val="0"/>
    <c:plotArea>
      <c:layout/>
      <c:barChart>
        <c:barDir val="col"/>
        <c:grouping val="clustered"/>
        <c:varyColors val="0"/>
        <c:ser>
          <c:idx val="0"/>
          <c:order val="0"/>
          <c:tx>
            <c:v>决策</c:v>
          </c:tx>
          <c:spPr>
            <a:solidFill>
              <a:schemeClr val="accent1"/>
            </a:solidFill>
            <a:ln>
              <a:noFill/>
            </a:ln>
            <a:effectLst/>
          </c:spPr>
          <c:invertIfNegative val="0"/>
          <c:cat>
            <c:strRef>
              <c:f>关卡!$H$17:$H$22</c:f>
              <c:strCache>
                <c:ptCount val="6"/>
                <c:pt idx="0">
                  <c:v>2-1-b1</c:v>
                </c:pt>
                <c:pt idx="1">
                  <c:v>2-3-b3</c:v>
                </c:pt>
                <c:pt idx="2">
                  <c:v>2-3-f-b3</c:v>
                </c:pt>
                <c:pt idx="3">
                  <c:v>2-5-b5</c:v>
                </c:pt>
                <c:pt idx="4">
                  <c:v>boss变身</c:v>
                </c:pt>
                <c:pt idx="5">
                  <c:v>2-5-f-b5</c:v>
                </c:pt>
              </c:strCache>
            </c:strRef>
          </c:cat>
          <c:val>
            <c:numRef>
              <c:f>关卡!$K$17:$K$22</c:f>
              <c:numCache>
                <c:formatCode>General</c:formatCode>
                <c:ptCount val="6"/>
                <c:pt idx="0">
                  <c:v>74.962669445704918</c:v>
                </c:pt>
                <c:pt idx="1">
                  <c:v>45.309295964870067</c:v>
                </c:pt>
                <c:pt idx="2">
                  <c:v>82.144066287276701</c:v>
                </c:pt>
                <c:pt idx="3">
                  <c:v>304.09596678704463</c:v>
                </c:pt>
                <c:pt idx="4">
                  <c:v>140.13408705106039</c:v>
                </c:pt>
                <c:pt idx="5">
                  <c:v>57.055370170765038</c:v>
                </c:pt>
              </c:numCache>
            </c:numRef>
          </c:val>
        </c:ser>
        <c:ser>
          <c:idx val="1"/>
          <c:order val="1"/>
          <c:tx>
            <c:v>思考</c:v>
          </c:tx>
          <c:spPr>
            <a:solidFill>
              <a:schemeClr val="accent2"/>
            </a:solidFill>
            <a:ln>
              <a:noFill/>
            </a:ln>
            <a:effectLst/>
          </c:spPr>
          <c:invertIfNegative val="0"/>
          <c:cat>
            <c:strRef>
              <c:f>关卡!$H$17:$H$22</c:f>
              <c:strCache>
                <c:ptCount val="6"/>
                <c:pt idx="0">
                  <c:v>2-1-b1</c:v>
                </c:pt>
                <c:pt idx="1">
                  <c:v>2-3-b3</c:v>
                </c:pt>
                <c:pt idx="2">
                  <c:v>2-3-f-b3</c:v>
                </c:pt>
                <c:pt idx="3">
                  <c:v>2-5-b5</c:v>
                </c:pt>
                <c:pt idx="4">
                  <c:v>boss变身</c:v>
                </c:pt>
                <c:pt idx="5">
                  <c:v>2-5-f-b5</c:v>
                </c:pt>
              </c:strCache>
            </c:strRef>
          </c:cat>
          <c:val>
            <c:numRef>
              <c:f>关卡!$L$17:$L$22</c:f>
              <c:numCache>
                <c:formatCode>General</c:formatCode>
                <c:ptCount val="6"/>
                <c:pt idx="0">
                  <c:v>-119.71920919132509</c:v>
                </c:pt>
                <c:pt idx="1">
                  <c:v>-58.756004640983775</c:v>
                </c:pt>
                <c:pt idx="2">
                  <c:v>-86.783031836395622</c:v>
                </c:pt>
                <c:pt idx="3">
                  <c:v>-214.54914779556597</c:v>
                </c:pt>
                <c:pt idx="4">
                  <c:v>-69.799612165357573</c:v>
                </c:pt>
                <c:pt idx="5">
                  <c:v>-49.457366941372982</c:v>
                </c:pt>
              </c:numCache>
            </c:numRef>
          </c:val>
        </c:ser>
        <c:dLbls>
          <c:showLegendKey val="0"/>
          <c:showVal val="0"/>
          <c:showCatName val="0"/>
          <c:showSerName val="0"/>
          <c:showPercent val="0"/>
          <c:showBubbleSize val="0"/>
        </c:dLbls>
        <c:gapWidth val="219"/>
        <c:overlap val="-27"/>
        <c:axId val="-1183436880"/>
        <c:axId val="-1187382064"/>
      </c:barChart>
      <c:catAx>
        <c:axId val="-118343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7382064"/>
        <c:crosses val="autoZero"/>
        <c:auto val="1"/>
        <c:lblAlgn val="ctr"/>
        <c:lblOffset val="100"/>
        <c:noMultiLvlLbl val="0"/>
      </c:catAx>
      <c:valAx>
        <c:axId val="-1187382064"/>
        <c:scaling>
          <c:orientation val="minMax"/>
          <c:max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34368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情绪</a:t>
            </a:r>
            <a:r>
              <a:rPr lang="en-US" altLang="zh-CN"/>
              <a:t>-</a:t>
            </a:r>
            <a:r>
              <a:rPr lang="zh-CN" altLang="en-US"/>
              <a:t>低级体验关卡</a:t>
            </a:r>
            <a:r>
              <a:rPr lang="en-US" altLang="zh-CN"/>
              <a:t>_low</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关卡!$H$8:$H$11</c:f>
              <c:strCache>
                <c:ptCount val="4"/>
                <c:pt idx="0">
                  <c:v>1-1-zr</c:v>
                </c:pt>
                <c:pt idx="1">
                  <c:v>1-2-zr</c:v>
                </c:pt>
                <c:pt idx="2">
                  <c:v>1-3-zr</c:v>
                </c:pt>
                <c:pt idx="3">
                  <c:v>1-5-zr</c:v>
                </c:pt>
              </c:strCache>
            </c:strRef>
          </c:cat>
          <c:val>
            <c:numRef>
              <c:f>关卡!$I$8:$I$11</c:f>
              <c:numCache>
                <c:formatCode>General</c:formatCode>
                <c:ptCount val="4"/>
                <c:pt idx="0">
                  <c:v>3.2141390365557519E-3</c:v>
                </c:pt>
                <c:pt idx="1">
                  <c:v>3.9562240137908551E-2</c:v>
                </c:pt>
                <c:pt idx="2">
                  <c:v>2.4137074931405034E-2</c:v>
                </c:pt>
                <c:pt idx="3">
                  <c:v>-1.744146628682855E-2</c:v>
                </c:pt>
              </c:numCache>
            </c:numRef>
          </c:val>
        </c:ser>
        <c:dLbls>
          <c:showLegendKey val="0"/>
          <c:showVal val="0"/>
          <c:showCatName val="0"/>
          <c:showSerName val="0"/>
          <c:showPercent val="0"/>
          <c:showBubbleSize val="0"/>
        </c:dLbls>
        <c:gapWidth val="219"/>
        <c:overlap val="-27"/>
        <c:axId val="-1362768048"/>
        <c:axId val="-1362765328"/>
      </c:barChart>
      <c:catAx>
        <c:axId val="-136276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2765328"/>
        <c:crosses val="autoZero"/>
        <c:auto val="1"/>
        <c:lblAlgn val="ctr"/>
        <c:lblOffset val="100"/>
        <c:noMultiLvlLbl val="0"/>
      </c:catAx>
      <c:valAx>
        <c:axId val="-1362765328"/>
        <c:scaling>
          <c:orientation val="minMax"/>
          <c:min val="-5.000000000000001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62768048"/>
        <c:crosses val="autoZero"/>
        <c:crossBetween val="between"/>
        <c:majorUnit val="2.0000000000000004E-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DC6DD77-B916-4E2A-8054-062834F30146}" type="datetimeFigureOut">
              <a:rPr lang="zh-CN" altLang="en-US" smtClean="0"/>
              <a:t>2015/10/24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663267-F22F-41BB-A371-BE0851D5CF5D}" type="slidenum">
              <a:rPr lang="zh-CN" altLang="en-US" smtClean="0"/>
              <a:t>‹#›</a:t>
            </a:fld>
            <a:endParaRPr lang="zh-CN" altLang="en-US"/>
          </a:p>
        </p:txBody>
      </p:sp>
    </p:spTree>
    <p:extLst>
      <p:ext uri="{BB962C8B-B14F-4D97-AF65-F5344CB8AC3E}">
        <p14:creationId xmlns:p14="http://schemas.microsoft.com/office/powerpoint/2010/main" val="162583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C6DD77-B916-4E2A-8054-062834F30146}" type="datetimeFigureOut">
              <a:rPr lang="zh-CN" altLang="en-US" smtClean="0"/>
              <a:t>2015/10/24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663267-F22F-41BB-A371-BE0851D5CF5D}" type="slidenum">
              <a:rPr lang="zh-CN" altLang="en-US" smtClean="0"/>
              <a:t>‹#›</a:t>
            </a:fld>
            <a:endParaRPr lang="zh-CN" altLang="en-US"/>
          </a:p>
        </p:txBody>
      </p:sp>
    </p:spTree>
    <p:extLst>
      <p:ext uri="{BB962C8B-B14F-4D97-AF65-F5344CB8AC3E}">
        <p14:creationId xmlns:p14="http://schemas.microsoft.com/office/powerpoint/2010/main" val="2934240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C6DD77-B916-4E2A-8054-062834F30146}" type="datetimeFigureOut">
              <a:rPr lang="zh-CN" altLang="en-US" smtClean="0"/>
              <a:t>2015/10/24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663267-F22F-41BB-A371-BE0851D5CF5D}" type="slidenum">
              <a:rPr lang="zh-CN" altLang="en-US" smtClean="0"/>
              <a:t>‹#›</a:t>
            </a:fld>
            <a:endParaRPr lang="zh-CN" altLang="en-US"/>
          </a:p>
        </p:txBody>
      </p:sp>
    </p:spTree>
    <p:extLst>
      <p:ext uri="{BB962C8B-B14F-4D97-AF65-F5344CB8AC3E}">
        <p14:creationId xmlns:p14="http://schemas.microsoft.com/office/powerpoint/2010/main" val="652037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C6DD77-B916-4E2A-8054-062834F30146}" type="datetimeFigureOut">
              <a:rPr lang="zh-CN" altLang="en-US" smtClean="0"/>
              <a:t>2015/10/24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663267-F22F-41BB-A371-BE0851D5CF5D}" type="slidenum">
              <a:rPr lang="zh-CN" altLang="en-US" smtClean="0"/>
              <a:t>‹#›</a:t>
            </a:fld>
            <a:endParaRPr lang="zh-CN" altLang="en-US"/>
          </a:p>
        </p:txBody>
      </p:sp>
    </p:spTree>
    <p:extLst>
      <p:ext uri="{BB962C8B-B14F-4D97-AF65-F5344CB8AC3E}">
        <p14:creationId xmlns:p14="http://schemas.microsoft.com/office/powerpoint/2010/main" val="423741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C6DD77-B916-4E2A-8054-062834F30146}" type="datetimeFigureOut">
              <a:rPr lang="zh-CN" altLang="en-US" smtClean="0"/>
              <a:t>2015/10/24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663267-F22F-41BB-A371-BE0851D5CF5D}" type="slidenum">
              <a:rPr lang="zh-CN" altLang="en-US" smtClean="0"/>
              <a:t>‹#›</a:t>
            </a:fld>
            <a:endParaRPr lang="zh-CN" altLang="en-US"/>
          </a:p>
        </p:txBody>
      </p:sp>
    </p:spTree>
    <p:extLst>
      <p:ext uri="{BB962C8B-B14F-4D97-AF65-F5344CB8AC3E}">
        <p14:creationId xmlns:p14="http://schemas.microsoft.com/office/powerpoint/2010/main" val="3936968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DC6DD77-B916-4E2A-8054-062834F30146}" type="datetimeFigureOut">
              <a:rPr lang="zh-CN" altLang="en-US" smtClean="0"/>
              <a:t>2015/10/24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663267-F22F-41BB-A371-BE0851D5CF5D}" type="slidenum">
              <a:rPr lang="zh-CN" altLang="en-US" smtClean="0"/>
              <a:t>‹#›</a:t>
            </a:fld>
            <a:endParaRPr lang="zh-CN" altLang="en-US"/>
          </a:p>
        </p:txBody>
      </p:sp>
    </p:spTree>
    <p:extLst>
      <p:ext uri="{BB962C8B-B14F-4D97-AF65-F5344CB8AC3E}">
        <p14:creationId xmlns:p14="http://schemas.microsoft.com/office/powerpoint/2010/main" val="198704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DC6DD77-B916-4E2A-8054-062834F30146}" type="datetimeFigureOut">
              <a:rPr lang="zh-CN" altLang="en-US" smtClean="0"/>
              <a:t>2015/10/24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663267-F22F-41BB-A371-BE0851D5CF5D}" type="slidenum">
              <a:rPr lang="zh-CN" altLang="en-US" smtClean="0"/>
              <a:t>‹#›</a:t>
            </a:fld>
            <a:endParaRPr lang="zh-CN" altLang="en-US"/>
          </a:p>
        </p:txBody>
      </p:sp>
    </p:spTree>
    <p:extLst>
      <p:ext uri="{BB962C8B-B14F-4D97-AF65-F5344CB8AC3E}">
        <p14:creationId xmlns:p14="http://schemas.microsoft.com/office/powerpoint/2010/main" val="181473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DC6DD77-B916-4E2A-8054-062834F30146}" type="datetimeFigureOut">
              <a:rPr lang="zh-CN" altLang="en-US" smtClean="0"/>
              <a:t>2015/10/24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663267-F22F-41BB-A371-BE0851D5CF5D}" type="slidenum">
              <a:rPr lang="zh-CN" altLang="en-US" smtClean="0"/>
              <a:t>‹#›</a:t>
            </a:fld>
            <a:endParaRPr lang="zh-CN" altLang="en-US"/>
          </a:p>
        </p:txBody>
      </p:sp>
    </p:spTree>
    <p:extLst>
      <p:ext uri="{BB962C8B-B14F-4D97-AF65-F5344CB8AC3E}">
        <p14:creationId xmlns:p14="http://schemas.microsoft.com/office/powerpoint/2010/main" val="38645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C6DD77-B916-4E2A-8054-062834F30146}" type="datetimeFigureOut">
              <a:rPr lang="zh-CN" altLang="en-US" smtClean="0"/>
              <a:t>2015/10/24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663267-F22F-41BB-A371-BE0851D5CF5D}" type="slidenum">
              <a:rPr lang="zh-CN" altLang="en-US" smtClean="0"/>
              <a:t>‹#›</a:t>
            </a:fld>
            <a:endParaRPr lang="zh-CN" altLang="en-US"/>
          </a:p>
        </p:txBody>
      </p:sp>
    </p:spTree>
    <p:extLst>
      <p:ext uri="{BB962C8B-B14F-4D97-AF65-F5344CB8AC3E}">
        <p14:creationId xmlns:p14="http://schemas.microsoft.com/office/powerpoint/2010/main" val="355393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C6DD77-B916-4E2A-8054-062834F30146}" type="datetimeFigureOut">
              <a:rPr lang="zh-CN" altLang="en-US" smtClean="0"/>
              <a:t>2015/10/24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663267-F22F-41BB-A371-BE0851D5CF5D}" type="slidenum">
              <a:rPr lang="zh-CN" altLang="en-US" smtClean="0"/>
              <a:t>‹#›</a:t>
            </a:fld>
            <a:endParaRPr lang="zh-CN" altLang="en-US"/>
          </a:p>
        </p:txBody>
      </p:sp>
    </p:spTree>
    <p:extLst>
      <p:ext uri="{BB962C8B-B14F-4D97-AF65-F5344CB8AC3E}">
        <p14:creationId xmlns:p14="http://schemas.microsoft.com/office/powerpoint/2010/main" val="4072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C6DD77-B916-4E2A-8054-062834F30146}" type="datetimeFigureOut">
              <a:rPr lang="zh-CN" altLang="en-US" smtClean="0"/>
              <a:t>2015/10/24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663267-F22F-41BB-A371-BE0851D5CF5D}" type="slidenum">
              <a:rPr lang="zh-CN" altLang="en-US" smtClean="0"/>
              <a:t>‹#›</a:t>
            </a:fld>
            <a:endParaRPr lang="zh-CN" altLang="en-US"/>
          </a:p>
        </p:txBody>
      </p:sp>
    </p:spTree>
    <p:extLst>
      <p:ext uri="{BB962C8B-B14F-4D97-AF65-F5344CB8AC3E}">
        <p14:creationId xmlns:p14="http://schemas.microsoft.com/office/powerpoint/2010/main" val="348964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6DD77-B916-4E2A-8054-062834F30146}" type="datetimeFigureOut">
              <a:rPr lang="zh-CN" altLang="en-US" smtClean="0"/>
              <a:t>2015/10/24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63267-F22F-41BB-A371-BE0851D5CF5D}" type="slidenum">
              <a:rPr lang="zh-CN" altLang="en-US" smtClean="0"/>
              <a:t>‹#›</a:t>
            </a:fld>
            <a:endParaRPr lang="zh-CN" altLang="en-US"/>
          </a:p>
        </p:txBody>
      </p:sp>
    </p:spTree>
    <p:extLst>
      <p:ext uri="{BB962C8B-B14F-4D97-AF65-F5344CB8AC3E}">
        <p14:creationId xmlns:p14="http://schemas.microsoft.com/office/powerpoint/2010/main" val="3057139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chart" Target="../charts/chart35.xml"/><Relationship Id="rId1" Type="http://schemas.openxmlformats.org/officeDocument/2006/relationships/slideLayout" Target="../slideLayouts/slideLayout7.xml"/><Relationship Id="rId5" Type="http://schemas.openxmlformats.org/officeDocument/2006/relationships/chart" Target="../charts/chart38.xml"/><Relationship Id="rId4" Type="http://schemas.openxmlformats.org/officeDocument/2006/relationships/chart" Target="../charts/chart37.xml"/></Relationships>
</file>

<file path=ppt/slides/_rels/slide11.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7.xml"/><Relationship Id="rId5" Type="http://schemas.openxmlformats.org/officeDocument/2006/relationships/chart" Target="../charts/chart42.xml"/><Relationship Id="rId4" Type="http://schemas.openxmlformats.org/officeDocument/2006/relationships/chart" Target="../charts/chart4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5" Type="http://schemas.openxmlformats.org/officeDocument/2006/relationships/chart" Target="../charts/chart8.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5" Type="http://schemas.openxmlformats.org/officeDocument/2006/relationships/chart" Target="../charts/chart12.xml"/><Relationship Id="rId4" Type="http://schemas.openxmlformats.org/officeDocument/2006/relationships/chart" Target="../charts/chart11.xml"/></Relationships>
</file>

<file path=ppt/slides/_rels/slide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 Id="rId5" Type="http://schemas.openxmlformats.org/officeDocument/2006/relationships/chart" Target="../charts/chart16.xml"/><Relationship Id="rId4" Type="http://schemas.openxmlformats.org/officeDocument/2006/relationships/chart" Target="../charts/chart15.xml"/></Relationships>
</file>

<file path=ppt/slides/_rels/slide6.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7.xml"/><Relationship Id="rId5" Type="http://schemas.openxmlformats.org/officeDocument/2006/relationships/chart" Target="../charts/chart20.xml"/><Relationship Id="rId4" Type="http://schemas.openxmlformats.org/officeDocument/2006/relationships/chart" Target="../charts/chart19.xml"/></Relationships>
</file>

<file path=ppt/slides/_rels/slide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7.xml"/><Relationship Id="rId5" Type="http://schemas.openxmlformats.org/officeDocument/2006/relationships/chart" Target="../charts/chart24.xml"/><Relationship Id="rId4" Type="http://schemas.openxmlformats.org/officeDocument/2006/relationships/chart" Target="../charts/chart23.xml"/></Relationships>
</file>

<file path=ppt/slides/_rels/slide8.xml.rels><?xml version="1.0" encoding="UTF-8" standalone="yes"?>
<Relationships xmlns="http://schemas.openxmlformats.org/package/2006/relationships"><Relationship Id="rId3" Type="http://schemas.openxmlformats.org/officeDocument/2006/relationships/chart" Target="../charts/chart26.xml"/><Relationship Id="rId7" Type="http://schemas.openxmlformats.org/officeDocument/2006/relationships/chart" Target="../charts/chart30.xml"/><Relationship Id="rId2" Type="http://schemas.openxmlformats.org/officeDocument/2006/relationships/chart" Target="../charts/chart25.xml"/><Relationship Id="rId1" Type="http://schemas.openxmlformats.org/officeDocument/2006/relationships/slideLayout" Target="../slideLayouts/slideLayout7.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chart" Target="../charts/chart27.xml"/></Relationships>
</file>

<file path=ppt/slides/_rels/slide9.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7.xml"/><Relationship Id="rId5" Type="http://schemas.openxmlformats.org/officeDocument/2006/relationships/chart" Target="../charts/chart34.xml"/><Relationship Id="rId4" Type="http://schemas.openxmlformats.org/officeDocument/2006/relationships/chart" Target="../charts/char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GU</a:t>
            </a:r>
            <a:endParaRPr lang="zh-CN" altLang="en-US" dirty="0"/>
          </a:p>
        </p:txBody>
      </p:sp>
      <p:sp>
        <p:nvSpPr>
          <p:cNvPr id="3" name="副标题 2"/>
          <p:cNvSpPr>
            <a:spLocks noGrp="1"/>
          </p:cNvSpPr>
          <p:nvPr>
            <p:ph type="subTitle" idx="1"/>
          </p:nvPr>
        </p:nvSpPr>
        <p:spPr/>
        <p:txBody>
          <a:bodyPr/>
          <a:lstStyle/>
          <a:p>
            <a:r>
              <a:rPr lang="en-US" altLang="zh-CN" dirty="0" smtClean="0"/>
              <a:t>High</a:t>
            </a:r>
            <a:r>
              <a:rPr lang="zh-CN" altLang="en-US" dirty="0" smtClean="0"/>
              <a:t>（</a:t>
            </a:r>
            <a:r>
              <a:rPr lang="zh-CN" altLang="en-US" dirty="0"/>
              <a:t>玩懂</a:t>
            </a:r>
            <a:r>
              <a:rPr lang="zh-CN" altLang="en-US" dirty="0" smtClean="0"/>
              <a:t>）</a:t>
            </a:r>
            <a:r>
              <a:rPr lang="en-US" altLang="zh-CN" dirty="0" smtClean="0"/>
              <a:t> vs  Low</a:t>
            </a:r>
            <a:r>
              <a:rPr lang="zh-CN" altLang="en-US" dirty="0" smtClean="0"/>
              <a:t>（未玩懂）</a:t>
            </a:r>
            <a:endParaRPr lang="zh-CN" altLang="en-US" dirty="0"/>
          </a:p>
        </p:txBody>
      </p:sp>
    </p:spTree>
    <p:extLst>
      <p:ext uri="{BB962C8B-B14F-4D97-AF65-F5344CB8AC3E}">
        <p14:creationId xmlns:p14="http://schemas.microsoft.com/office/powerpoint/2010/main" val="2365568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2854850082"/>
              </p:ext>
            </p:extLst>
          </p:nvPr>
        </p:nvGraphicFramePr>
        <p:xfrm>
          <a:off x="6654800" y="3385128"/>
          <a:ext cx="4826000" cy="22028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572048811"/>
              </p:ext>
            </p:extLst>
          </p:nvPr>
        </p:nvGraphicFramePr>
        <p:xfrm>
          <a:off x="6654800" y="768928"/>
          <a:ext cx="4715164" cy="24407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155588103"/>
              </p:ext>
            </p:extLst>
          </p:nvPr>
        </p:nvGraphicFramePr>
        <p:xfrm>
          <a:off x="1473199" y="768928"/>
          <a:ext cx="4724400" cy="25723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4004507014"/>
              </p:ext>
            </p:extLst>
          </p:nvPr>
        </p:nvGraphicFramePr>
        <p:xfrm>
          <a:off x="1473199" y="3461327"/>
          <a:ext cx="4650509" cy="2126673"/>
        </p:xfrm>
        <a:graphic>
          <a:graphicData uri="http://schemas.openxmlformats.org/drawingml/2006/chart">
            <c:chart xmlns:c="http://schemas.openxmlformats.org/drawingml/2006/chart" xmlns:r="http://schemas.openxmlformats.org/officeDocument/2006/relationships" r:id="rId5"/>
          </a:graphicData>
        </a:graphic>
      </p:graphicFrame>
      <p:sp>
        <p:nvSpPr>
          <p:cNvPr id="6" name="文本框 5"/>
          <p:cNvSpPr txBox="1"/>
          <p:nvPr/>
        </p:nvSpPr>
        <p:spPr>
          <a:xfrm>
            <a:off x="1293091" y="5588000"/>
            <a:ext cx="9873673" cy="1200329"/>
          </a:xfrm>
          <a:prstGeom prst="rect">
            <a:avLst/>
          </a:prstGeom>
          <a:noFill/>
        </p:spPr>
        <p:txBody>
          <a:bodyPr wrap="square" rtlCol="0">
            <a:spAutoFit/>
          </a:bodyPr>
          <a:lstStyle/>
          <a:p>
            <a:r>
              <a:rPr lang="en-US" altLang="zh-CN" dirty="0" smtClean="0"/>
              <a:t>N</a:t>
            </a:r>
            <a:r>
              <a:rPr lang="zh-CN" altLang="en-US" dirty="0" smtClean="0"/>
              <a:t>技能：高水平玩家最喜欢的技能时</a:t>
            </a:r>
            <a:r>
              <a:rPr lang="en-US" altLang="zh-CN" dirty="0" smtClean="0"/>
              <a:t>N</a:t>
            </a:r>
            <a:r>
              <a:rPr lang="zh-CN" altLang="en-US" dirty="0" smtClean="0"/>
              <a:t>技能，可能由于它既是物理技能又有毒</a:t>
            </a:r>
            <a:r>
              <a:rPr lang="en-US" altLang="zh-CN" dirty="0" smtClean="0"/>
              <a:t>buff</a:t>
            </a:r>
            <a:r>
              <a:rPr lang="zh-CN" altLang="en-US" dirty="0" smtClean="0"/>
              <a:t>伤害较大。而低水平玩家对</a:t>
            </a:r>
            <a:r>
              <a:rPr lang="en-US" altLang="zh-CN" dirty="0" smtClean="0"/>
              <a:t>N</a:t>
            </a:r>
            <a:r>
              <a:rPr lang="zh-CN" altLang="en-US" dirty="0" smtClean="0"/>
              <a:t>技能体验较低，</a:t>
            </a:r>
            <a:r>
              <a:rPr lang="zh-CN" altLang="en-US" b="1" dirty="0" smtClean="0">
                <a:solidFill>
                  <a:srgbClr val="002060"/>
                </a:solidFill>
              </a:rPr>
              <a:t>可能是由于他们没有注意到毒</a:t>
            </a:r>
            <a:r>
              <a:rPr lang="en-US" altLang="zh-CN" b="1" dirty="0" smtClean="0">
                <a:solidFill>
                  <a:srgbClr val="002060"/>
                </a:solidFill>
              </a:rPr>
              <a:t>buff</a:t>
            </a:r>
            <a:r>
              <a:rPr lang="zh-CN" altLang="en-US" b="1" dirty="0" smtClean="0">
                <a:solidFill>
                  <a:srgbClr val="002060"/>
                </a:solidFill>
              </a:rPr>
              <a:t>而物理伤害也不大。</a:t>
            </a:r>
            <a:endParaRPr lang="en-US" altLang="zh-CN" b="1" dirty="0">
              <a:solidFill>
                <a:srgbClr val="002060"/>
              </a:solidFill>
            </a:endParaRPr>
          </a:p>
          <a:p>
            <a:r>
              <a:rPr lang="en-US" altLang="zh-CN" dirty="0" smtClean="0"/>
              <a:t>F</a:t>
            </a:r>
            <a:r>
              <a:rPr lang="zh-CN" altLang="en-US" dirty="0" smtClean="0"/>
              <a:t>技能：低水平玩家最喜欢</a:t>
            </a:r>
            <a:r>
              <a:rPr lang="en-US" altLang="zh-CN" dirty="0" smtClean="0"/>
              <a:t>F</a:t>
            </a:r>
            <a:r>
              <a:rPr lang="zh-CN" altLang="en-US" dirty="0" smtClean="0"/>
              <a:t>技能，这是有与</a:t>
            </a:r>
            <a:r>
              <a:rPr lang="en-US" altLang="zh-CN" dirty="0" smtClean="0"/>
              <a:t>F</a:t>
            </a:r>
            <a:r>
              <a:rPr lang="zh-CN" altLang="en-US" dirty="0" smtClean="0"/>
              <a:t>技能伤害大，使用起来爽快。而高水平玩家在高级体验时情绪体验较差，</a:t>
            </a:r>
            <a:r>
              <a:rPr lang="zh-CN" altLang="en-US" b="1" dirty="0" smtClean="0">
                <a:solidFill>
                  <a:srgbClr val="002060"/>
                </a:solidFill>
              </a:rPr>
              <a:t>可能是由于高级体验中怪物血厚</a:t>
            </a:r>
            <a:r>
              <a:rPr lang="en-US" altLang="zh-CN" b="1" dirty="0" smtClean="0">
                <a:solidFill>
                  <a:srgbClr val="002060"/>
                </a:solidFill>
              </a:rPr>
              <a:t>F</a:t>
            </a:r>
            <a:r>
              <a:rPr lang="zh-CN" altLang="en-US" b="1" dirty="0" smtClean="0">
                <a:solidFill>
                  <a:srgbClr val="002060"/>
                </a:solidFill>
              </a:rPr>
              <a:t>技能效果不显著造成的。</a:t>
            </a:r>
            <a:endParaRPr lang="en-US" altLang="zh-CN" b="1" dirty="0" smtClean="0">
              <a:solidFill>
                <a:srgbClr val="002060"/>
              </a:solidFill>
            </a:endParaRPr>
          </a:p>
        </p:txBody>
      </p:sp>
    </p:spTree>
    <p:extLst>
      <p:ext uri="{BB962C8B-B14F-4D97-AF65-F5344CB8AC3E}">
        <p14:creationId xmlns:p14="http://schemas.microsoft.com/office/powerpoint/2010/main" val="2395080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3766831445"/>
              </p:ext>
            </p:extLst>
          </p:nvPr>
        </p:nvGraphicFramePr>
        <p:xfrm>
          <a:off x="6313055" y="12699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3761514209"/>
              </p:ext>
            </p:extLst>
          </p:nvPr>
        </p:nvGraphicFramePr>
        <p:xfrm>
          <a:off x="1048327" y="2286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p:cNvGraphicFramePr>
            <a:graphicFrameLocks/>
          </p:cNvGraphicFramePr>
          <p:nvPr>
            <p:extLst>
              <p:ext uri="{D42A27DB-BD31-4B8C-83A1-F6EECF244321}">
                <p14:modId xmlns:p14="http://schemas.microsoft.com/office/powerpoint/2010/main" val="985831280"/>
              </p:ext>
            </p:extLst>
          </p:nvPr>
        </p:nvGraphicFramePr>
        <p:xfrm>
          <a:off x="863600" y="287019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图表 5"/>
          <p:cNvGraphicFramePr>
            <a:graphicFrameLocks/>
          </p:cNvGraphicFramePr>
          <p:nvPr>
            <p:extLst>
              <p:ext uri="{D42A27DB-BD31-4B8C-83A1-F6EECF244321}">
                <p14:modId xmlns:p14="http://schemas.microsoft.com/office/powerpoint/2010/main" val="2181594544"/>
              </p:ext>
            </p:extLst>
          </p:nvPr>
        </p:nvGraphicFramePr>
        <p:xfrm>
          <a:off x="6313055" y="2796308"/>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7" name="文本框 6"/>
          <p:cNvSpPr txBox="1"/>
          <p:nvPr/>
        </p:nvSpPr>
        <p:spPr>
          <a:xfrm>
            <a:off x="1048327" y="5539508"/>
            <a:ext cx="9873673" cy="1477328"/>
          </a:xfrm>
          <a:prstGeom prst="rect">
            <a:avLst/>
          </a:prstGeom>
          <a:noFill/>
        </p:spPr>
        <p:txBody>
          <a:bodyPr wrap="square" rtlCol="0">
            <a:spAutoFit/>
          </a:bodyPr>
          <a:lstStyle/>
          <a:p>
            <a:r>
              <a:rPr lang="zh-CN" altLang="en-US" dirty="0" smtClean="0"/>
              <a:t>高水平玩家在使用物理技能时思考水平都较低。低水平玩家在使用</a:t>
            </a:r>
            <a:r>
              <a:rPr lang="en-US" altLang="zh-CN" dirty="0" smtClean="0"/>
              <a:t>N</a:t>
            </a:r>
            <a:r>
              <a:rPr lang="zh-CN" altLang="en-US" dirty="0" smtClean="0"/>
              <a:t>技能时思考水平相对较高。</a:t>
            </a:r>
            <a:endParaRPr lang="en-US" altLang="zh-CN" dirty="0" smtClean="0"/>
          </a:p>
          <a:p>
            <a:r>
              <a:rPr lang="zh-CN" altLang="en-US" b="1" dirty="0" smtClean="0">
                <a:solidFill>
                  <a:srgbClr val="002060"/>
                </a:solidFill>
              </a:rPr>
              <a:t>高水平玩家在高级体验时使用</a:t>
            </a:r>
            <a:r>
              <a:rPr lang="en-US" altLang="zh-CN" b="1" dirty="0" smtClean="0">
                <a:solidFill>
                  <a:srgbClr val="002060"/>
                </a:solidFill>
              </a:rPr>
              <a:t>H/P/L</a:t>
            </a:r>
            <a:r>
              <a:rPr lang="zh-CN" altLang="en-US" b="1" dirty="0">
                <a:solidFill>
                  <a:srgbClr val="002060"/>
                </a:solidFill>
              </a:rPr>
              <a:t>技能</a:t>
            </a:r>
            <a:r>
              <a:rPr lang="zh-CN" altLang="en-US" b="1" dirty="0" smtClean="0">
                <a:solidFill>
                  <a:srgbClr val="002060"/>
                </a:solidFill>
              </a:rPr>
              <a:t>时</a:t>
            </a:r>
            <a:r>
              <a:rPr lang="en-US" altLang="zh-CN" b="1" dirty="0">
                <a:solidFill>
                  <a:srgbClr val="002060"/>
                </a:solidFill>
              </a:rPr>
              <a:t>Thinking </a:t>
            </a:r>
            <a:r>
              <a:rPr lang="en-US" altLang="zh-CN" b="1" dirty="0" smtClean="0">
                <a:solidFill>
                  <a:srgbClr val="002060"/>
                </a:solidFill>
              </a:rPr>
              <a:t>power</a:t>
            </a:r>
            <a:r>
              <a:rPr lang="zh-CN" altLang="en-US" b="1" dirty="0" smtClean="0">
                <a:solidFill>
                  <a:srgbClr val="002060"/>
                </a:solidFill>
              </a:rPr>
              <a:t>为负说明他们是在无脑使用。</a:t>
            </a:r>
            <a:endParaRPr lang="en-US" altLang="zh-CN" b="1" dirty="0" smtClean="0">
              <a:solidFill>
                <a:srgbClr val="002060"/>
              </a:solidFill>
            </a:endParaRPr>
          </a:p>
          <a:p>
            <a:r>
              <a:rPr lang="zh-CN" altLang="en-US" dirty="0" smtClean="0"/>
              <a:t>低水平玩家使用</a:t>
            </a:r>
            <a:r>
              <a:rPr lang="en-US" altLang="zh-CN" dirty="0" smtClean="0"/>
              <a:t>K</a:t>
            </a:r>
            <a:r>
              <a:rPr lang="zh-CN" altLang="en-US" dirty="0" smtClean="0"/>
              <a:t>技能时</a:t>
            </a:r>
            <a:r>
              <a:rPr lang="en-US" altLang="zh-CN" dirty="0" smtClean="0"/>
              <a:t>Thinking power</a:t>
            </a:r>
            <a:r>
              <a:rPr lang="zh-CN" altLang="en-US" dirty="0" smtClean="0"/>
              <a:t>为负说明他们是在无脑使用。</a:t>
            </a:r>
            <a:r>
              <a:rPr lang="zh-CN" altLang="en-US" b="1" dirty="0" smtClean="0">
                <a:solidFill>
                  <a:srgbClr val="002060"/>
                </a:solidFill>
              </a:rPr>
              <a:t>这可能时由于他们没有注意到</a:t>
            </a:r>
            <a:r>
              <a:rPr lang="en-US" altLang="zh-CN" b="1" dirty="0" smtClean="0">
                <a:solidFill>
                  <a:srgbClr val="002060"/>
                </a:solidFill>
              </a:rPr>
              <a:t>K</a:t>
            </a:r>
            <a:r>
              <a:rPr lang="zh-CN" altLang="en-US" b="1" dirty="0" smtClean="0">
                <a:solidFill>
                  <a:srgbClr val="002060"/>
                </a:solidFill>
              </a:rPr>
              <a:t>技能时群攻技能，每回使用都是在只剩一个怪时使用。</a:t>
            </a:r>
            <a:endParaRPr lang="en-US" altLang="zh-CN" b="1" dirty="0">
              <a:solidFill>
                <a:srgbClr val="002060"/>
              </a:solidFill>
            </a:endParaRPr>
          </a:p>
          <a:p>
            <a:endParaRPr lang="en-US" altLang="zh-CN" b="1" dirty="0" smtClean="0">
              <a:solidFill>
                <a:srgbClr val="002060"/>
              </a:solidFill>
            </a:endParaRPr>
          </a:p>
        </p:txBody>
      </p:sp>
    </p:spTree>
    <p:extLst>
      <p:ext uri="{BB962C8B-B14F-4D97-AF65-F5344CB8AC3E}">
        <p14:creationId xmlns:p14="http://schemas.microsoft.com/office/powerpoint/2010/main" val="342187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2189471838"/>
              </p:ext>
            </p:extLst>
          </p:nvPr>
        </p:nvGraphicFramePr>
        <p:xfrm>
          <a:off x="1415143" y="620486"/>
          <a:ext cx="4283693" cy="21504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3826818774"/>
              </p:ext>
            </p:extLst>
          </p:nvPr>
        </p:nvGraphicFramePr>
        <p:xfrm>
          <a:off x="1415143" y="2770909"/>
          <a:ext cx="4283693" cy="18472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p:cNvGraphicFramePr>
            <a:graphicFrameLocks/>
          </p:cNvGraphicFramePr>
          <p:nvPr>
            <p:extLst>
              <p:ext uri="{D42A27DB-BD31-4B8C-83A1-F6EECF244321}">
                <p14:modId xmlns:p14="http://schemas.microsoft.com/office/powerpoint/2010/main" val="758468856"/>
              </p:ext>
            </p:extLst>
          </p:nvPr>
        </p:nvGraphicFramePr>
        <p:xfrm>
          <a:off x="5698836" y="620486"/>
          <a:ext cx="4550229" cy="20580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图表 5"/>
          <p:cNvGraphicFramePr>
            <a:graphicFrameLocks/>
          </p:cNvGraphicFramePr>
          <p:nvPr>
            <p:extLst>
              <p:ext uri="{D42A27DB-BD31-4B8C-83A1-F6EECF244321}">
                <p14:modId xmlns:p14="http://schemas.microsoft.com/office/powerpoint/2010/main" val="4201630897"/>
              </p:ext>
            </p:extLst>
          </p:nvPr>
        </p:nvGraphicFramePr>
        <p:xfrm>
          <a:off x="5698836" y="2770909"/>
          <a:ext cx="4618182" cy="1832165"/>
        </p:xfrm>
        <a:graphic>
          <a:graphicData uri="http://schemas.openxmlformats.org/drawingml/2006/chart">
            <c:chart xmlns:c="http://schemas.openxmlformats.org/drawingml/2006/chart" xmlns:r="http://schemas.openxmlformats.org/officeDocument/2006/relationships" r:id="rId5"/>
          </a:graphicData>
        </a:graphic>
      </p:graphicFrame>
      <p:sp>
        <p:nvSpPr>
          <p:cNvPr id="7" name="文本框 6"/>
          <p:cNvSpPr txBox="1"/>
          <p:nvPr/>
        </p:nvSpPr>
        <p:spPr>
          <a:xfrm>
            <a:off x="1173019" y="4828968"/>
            <a:ext cx="10012218" cy="1569660"/>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高水平玩家：低级体验情绪体验较好，尤其是</a:t>
            </a:r>
            <a:r>
              <a:rPr lang="en-US" altLang="zh-CN" sz="1600" b="1" dirty="0" smtClean="0">
                <a:solidFill>
                  <a:srgbClr val="002060"/>
                </a:solidFill>
                <a:latin typeface="微软雅黑" panose="020B0503020204020204" pitchFamily="34" charset="-122"/>
                <a:ea typeface="微软雅黑" panose="020B0503020204020204" pitchFamily="34" charset="-122"/>
              </a:rPr>
              <a:t>5</a:t>
            </a:r>
            <a:r>
              <a:rPr lang="zh-CN" altLang="en-US" sz="1600" b="1" dirty="0" smtClean="0">
                <a:solidFill>
                  <a:srgbClr val="002060"/>
                </a:solidFill>
                <a:latin typeface="微软雅黑" panose="020B0503020204020204" pitchFamily="34" charset="-122"/>
                <a:ea typeface="微软雅黑" panose="020B0503020204020204" pitchFamily="34" charset="-122"/>
              </a:rPr>
              <a:t>关</a:t>
            </a:r>
            <a:r>
              <a:rPr lang="en-US" altLang="zh-CN" sz="1600" b="1" dirty="0" smtClean="0">
                <a:solidFill>
                  <a:srgbClr val="002060"/>
                </a:solidFill>
                <a:latin typeface="微软雅黑" panose="020B0503020204020204" pitchFamily="34" charset="-122"/>
                <a:ea typeface="微软雅黑" panose="020B0503020204020204" pitchFamily="34" charset="-122"/>
              </a:rPr>
              <a:t>boss</a:t>
            </a:r>
            <a:r>
              <a:rPr lang="zh-CN" altLang="en-US" sz="1600" b="1" dirty="0" smtClean="0">
                <a:solidFill>
                  <a:srgbClr val="002060"/>
                </a:solidFill>
                <a:latin typeface="微软雅黑" panose="020B0503020204020204" pitchFamily="34" charset="-122"/>
                <a:ea typeface="微软雅黑" panose="020B0503020204020204" pitchFamily="34" charset="-122"/>
              </a:rPr>
              <a:t>胜利带来积极情绪体验失败带来消极体验</a:t>
            </a:r>
            <a:r>
              <a:rPr lang="zh-CN" altLang="en-US" sz="1600" dirty="0" smtClean="0">
                <a:latin typeface="微软雅黑" panose="020B0503020204020204" pitchFamily="34" charset="-122"/>
                <a:ea typeface="微软雅黑" panose="020B0503020204020204" pitchFamily="34" charset="-122"/>
              </a:rPr>
              <a:t>。高级体验时情绪消极，</a:t>
            </a:r>
            <a:r>
              <a:rPr lang="zh-CN" altLang="en-US" sz="1600" b="1" dirty="0" smtClean="0">
                <a:solidFill>
                  <a:srgbClr val="002060"/>
                </a:solidFill>
                <a:latin typeface="微软雅黑" panose="020B0503020204020204" pitchFamily="34" charset="-122"/>
                <a:ea typeface="微软雅黑" panose="020B0503020204020204" pitchFamily="34" charset="-122"/>
              </a:rPr>
              <a:t>第三关</a:t>
            </a:r>
            <a:r>
              <a:rPr lang="en-US" altLang="zh-CN" sz="1600" b="1" dirty="0" smtClean="0">
                <a:solidFill>
                  <a:srgbClr val="002060"/>
                </a:solidFill>
                <a:latin typeface="微软雅黑" panose="020B0503020204020204" pitchFamily="34" charset="-122"/>
                <a:ea typeface="微软雅黑" panose="020B0503020204020204" pitchFamily="34" charset="-122"/>
              </a:rPr>
              <a:t>boss</a:t>
            </a:r>
            <a:r>
              <a:rPr lang="zh-CN" altLang="en-US" sz="1600" b="1" dirty="0" smtClean="0">
                <a:solidFill>
                  <a:srgbClr val="002060"/>
                </a:solidFill>
                <a:latin typeface="微软雅黑" panose="020B0503020204020204" pitchFamily="34" charset="-122"/>
                <a:ea typeface="微软雅黑" panose="020B0503020204020204" pitchFamily="34" charset="-122"/>
              </a:rPr>
              <a:t>难度大但是是玩家有的怪物，这样产生矛盾感体验消极</a:t>
            </a:r>
            <a:r>
              <a:rPr lang="zh-CN" altLang="en-US" sz="1600" dirty="0" smtClean="0">
                <a:latin typeface="微软雅黑" panose="020B0503020204020204" pitchFamily="34" charset="-122"/>
                <a:ea typeface="微软雅黑" panose="020B0503020204020204" pitchFamily="34" charset="-122"/>
              </a:rPr>
              <a:t>。最后一关</a:t>
            </a:r>
            <a:r>
              <a:rPr lang="en-US" altLang="zh-CN" sz="1600" dirty="0" smtClean="0">
                <a:latin typeface="微软雅黑" panose="020B0503020204020204" pitchFamily="34" charset="-122"/>
                <a:ea typeface="微软雅黑" panose="020B0503020204020204" pitchFamily="34" charset="-122"/>
              </a:rPr>
              <a:t>boss</a:t>
            </a:r>
            <a:r>
              <a:rPr lang="zh-CN" altLang="en-US" sz="1600" dirty="0" smtClean="0">
                <a:latin typeface="微软雅黑" panose="020B0503020204020204" pitchFamily="34" charset="-122"/>
                <a:ea typeface="微软雅黑" panose="020B0503020204020204" pitchFamily="34" charset="-122"/>
              </a:rPr>
              <a:t>在整个高级体验中体验较好，</a:t>
            </a:r>
            <a:r>
              <a:rPr lang="en-US" altLang="zh-CN" sz="1600" dirty="0" smtClean="0">
                <a:latin typeface="微软雅黑" panose="020B0503020204020204" pitchFamily="34" charset="-122"/>
                <a:ea typeface="微软雅黑" panose="020B0503020204020204" pitchFamily="34" charset="-122"/>
              </a:rPr>
              <a:t>boss</a:t>
            </a:r>
            <a:r>
              <a:rPr lang="zh-CN" altLang="en-US" sz="1600" dirty="0">
                <a:latin typeface="微软雅黑" panose="020B0503020204020204" pitchFamily="34" charset="-122"/>
                <a:ea typeface="微软雅黑" panose="020B0503020204020204" pitchFamily="34" charset="-122"/>
              </a:rPr>
              <a:t>变</a:t>
            </a:r>
            <a:r>
              <a:rPr lang="zh-CN" altLang="en-US" sz="1600" dirty="0" smtClean="0">
                <a:latin typeface="微软雅黑" panose="020B0503020204020204" pitchFamily="34" charset="-122"/>
                <a:ea typeface="微软雅黑" panose="020B0503020204020204" pitchFamily="34" charset="-122"/>
              </a:rPr>
              <a:t>身提高玩家情绪，</a:t>
            </a:r>
            <a:r>
              <a:rPr lang="en-US" altLang="zh-CN" sz="1600" dirty="0" smtClean="0">
                <a:latin typeface="微软雅黑" panose="020B0503020204020204" pitchFamily="34" charset="-122"/>
                <a:ea typeface="微软雅黑" panose="020B0503020204020204" pitchFamily="34" charset="-122"/>
              </a:rPr>
              <a:t>boss</a:t>
            </a:r>
            <a:r>
              <a:rPr lang="zh-CN" altLang="en-US" sz="1600" dirty="0" smtClean="0">
                <a:latin typeface="微软雅黑" panose="020B0503020204020204" pitchFamily="34" charset="-122"/>
                <a:ea typeface="微软雅黑" panose="020B0503020204020204" pitchFamily="34" charset="-122"/>
              </a:rPr>
              <a:t>失败提高玩家情绪，</a:t>
            </a:r>
            <a:r>
              <a:rPr lang="zh-CN" altLang="en-US" sz="1600" b="1" dirty="0" smtClean="0">
                <a:solidFill>
                  <a:srgbClr val="002060"/>
                </a:solidFill>
                <a:latin typeface="微软雅黑" panose="020B0503020204020204" pitchFamily="34" charset="-122"/>
                <a:ea typeface="微软雅黑" panose="020B0503020204020204" pitchFamily="34" charset="-122"/>
              </a:rPr>
              <a:t>这表明玩懂玩家在高级体验时已经产生厌烦感。</a:t>
            </a:r>
            <a:endParaRPr lang="en-US" altLang="zh-CN" sz="1600" b="1" dirty="0" smtClean="0">
              <a:solidFill>
                <a:srgbClr val="002060"/>
              </a:solidFill>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低水平玩家：低级体验时</a:t>
            </a:r>
            <a:r>
              <a:rPr lang="en-US" altLang="zh-CN" sz="1600" dirty="0" smtClean="0">
                <a:latin typeface="微软雅黑" panose="020B0503020204020204" pitchFamily="34" charset="-122"/>
                <a:ea typeface="微软雅黑" panose="020B0503020204020204" pitchFamily="34" charset="-122"/>
              </a:rPr>
              <a:t>5</a:t>
            </a:r>
            <a:r>
              <a:rPr lang="zh-CN" altLang="en-US" sz="1600" dirty="0" smtClean="0">
                <a:latin typeface="微软雅黑" panose="020B0503020204020204" pitchFamily="34" charset="-122"/>
                <a:ea typeface="微软雅黑" panose="020B0503020204020204" pitchFamily="34" charset="-122"/>
              </a:rPr>
              <a:t>关</a:t>
            </a:r>
            <a:r>
              <a:rPr lang="en-US" altLang="zh-CN" sz="1600" dirty="0" smtClean="0">
                <a:latin typeface="微软雅黑" panose="020B0503020204020204" pitchFamily="34" charset="-122"/>
                <a:ea typeface="微软雅黑" panose="020B0503020204020204" pitchFamily="34" charset="-122"/>
              </a:rPr>
              <a:t>boss</a:t>
            </a:r>
            <a:r>
              <a:rPr lang="zh-CN" altLang="en-US" sz="1600" dirty="0" smtClean="0">
                <a:latin typeface="微软雅黑" panose="020B0503020204020204" pitchFamily="34" charset="-122"/>
                <a:ea typeface="微软雅黑" panose="020B0503020204020204" pitchFamily="34" charset="-122"/>
              </a:rPr>
              <a:t>失败会情绪体验积极，高级体验时</a:t>
            </a:r>
            <a:r>
              <a:rPr lang="en-US" altLang="zh-CN" sz="1600" dirty="0" smtClean="0">
                <a:latin typeface="微软雅黑" panose="020B0503020204020204" pitchFamily="34" charset="-122"/>
                <a:ea typeface="微软雅黑" panose="020B0503020204020204" pitchFamily="34" charset="-122"/>
              </a:rPr>
              <a:t>boss5</a:t>
            </a:r>
            <a:r>
              <a:rPr lang="zh-CN" altLang="en-US" sz="1600" dirty="0" smtClean="0">
                <a:latin typeface="微软雅黑" panose="020B0503020204020204" pitchFamily="34" charset="-122"/>
                <a:ea typeface="微软雅黑" panose="020B0503020204020204" pitchFamily="34" charset="-122"/>
              </a:rPr>
              <a:t>胜利情绪上升。</a:t>
            </a:r>
            <a:r>
              <a:rPr lang="zh-CN" altLang="en-US" sz="1600" b="1" dirty="0" smtClean="0">
                <a:solidFill>
                  <a:srgbClr val="002060"/>
                </a:solidFill>
                <a:latin typeface="微软雅黑" panose="020B0503020204020204" pitchFamily="34" charset="-122"/>
                <a:ea typeface="微软雅黑" panose="020B0503020204020204" pitchFamily="34" charset="-122"/>
              </a:rPr>
              <a:t>说明玩家在低级体验第二个</a:t>
            </a:r>
            <a:r>
              <a:rPr lang="en-US" altLang="zh-CN" sz="1600" b="1" dirty="0" smtClean="0">
                <a:solidFill>
                  <a:srgbClr val="002060"/>
                </a:solidFill>
                <a:latin typeface="微软雅黑" panose="020B0503020204020204" pitchFamily="34" charset="-122"/>
                <a:ea typeface="微软雅黑" panose="020B0503020204020204" pitchFamily="34" charset="-122"/>
              </a:rPr>
              <a:t>boss</a:t>
            </a:r>
            <a:r>
              <a:rPr lang="zh-CN" altLang="en-US" sz="1600" b="1" dirty="0" smtClean="0">
                <a:solidFill>
                  <a:srgbClr val="002060"/>
                </a:solidFill>
                <a:latin typeface="微软雅黑" panose="020B0503020204020204" pitchFamily="34" charset="-122"/>
                <a:ea typeface="微软雅黑" panose="020B0503020204020204" pitchFamily="34" charset="-122"/>
              </a:rPr>
              <a:t>胜利开始产生厌烦感。</a:t>
            </a:r>
            <a:endParaRPr lang="en-US" altLang="zh-CN" sz="1600" b="1" dirty="0" smtClean="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90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2282955145"/>
              </p:ext>
            </p:extLst>
          </p:nvPr>
        </p:nvGraphicFramePr>
        <p:xfrm>
          <a:off x="715818" y="2286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4238131204"/>
              </p:ext>
            </p:extLst>
          </p:nvPr>
        </p:nvGraphicFramePr>
        <p:xfrm>
          <a:off x="604982" y="2798617"/>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2179639437"/>
              </p:ext>
            </p:extLst>
          </p:nvPr>
        </p:nvGraphicFramePr>
        <p:xfrm>
          <a:off x="5661891" y="228600"/>
          <a:ext cx="4341091" cy="27431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2513769658"/>
              </p:ext>
            </p:extLst>
          </p:nvPr>
        </p:nvGraphicFramePr>
        <p:xfrm>
          <a:off x="5502563" y="2672771"/>
          <a:ext cx="4659745" cy="2994891"/>
        </p:xfrm>
        <a:graphic>
          <a:graphicData uri="http://schemas.openxmlformats.org/drawingml/2006/chart">
            <c:chart xmlns:c="http://schemas.openxmlformats.org/drawingml/2006/chart" xmlns:r="http://schemas.openxmlformats.org/officeDocument/2006/relationships" r:id="rId5"/>
          </a:graphicData>
        </a:graphic>
      </p:graphicFrame>
      <p:sp>
        <p:nvSpPr>
          <p:cNvPr id="6" name="文本框 5"/>
          <p:cNvSpPr txBox="1"/>
          <p:nvPr/>
        </p:nvSpPr>
        <p:spPr>
          <a:xfrm>
            <a:off x="604982" y="5541816"/>
            <a:ext cx="10012218" cy="1107996"/>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高水平玩家：</a:t>
            </a:r>
            <a:r>
              <a:rPr lang="zh-CN" altLang="en-US" sz="1600" b="1" dirty="0" smtClean="0">
                <a:solidFill>
                  <a:srgbClr val="002060"/>
                </a:solidFill>
                <a:latin typeface="微软雅黑" panose="020B0503020204020204" pitchFamily="34" charset="-122"/>
                <a:ea typeface="微软雅黑" panose="020B0503020204020204" pitchFamily="34" charset="-122"/>
              </a:rPr>
              <a:t>最终</a:t>
            </a:r>
            <a:r>
              <a:rPr lang="en-US" altLang="zh-CN" sz="1600" b="1" dirty="0" smtClean="0">
                <a:solidFill>
                  <a:srgbClr val="002060"/>
                </a:solidFill>
                <a:latin typeface="微软雅黑" panose="020B0503020204020204" pitchFamily="34" charset="-122"/>
                <a:ea typeface="微软雅黑" panose="020B0503020204020204" pitchFamily="34" charset="-122"/>
              </a:rPr>
              <a:t>boss</a:t>
            </a:r>
            <a:r>
              <a:rPr lang="zh-CN" altLang="en-US" sz="1600" b="1" dirty="0" smtClean="0">
                <a:solidFill>
                  <a:srgbClr val="002060"/>
                </a:solidFill>
                <a:latin typeface="微软雅黑" panose="020B0503020204020204" pitchFamily="34" charset="-122"/>
                <a:ea typeface="微软雅黑" panose="020B0503020204020204" pitchFamily="34" charset="-122"/>
              </a:rPr>
              <a:t>战失败导致玩家</a:t>
            </a:r>
            <a:r>
              <a:rPr lang="en-US" altLang="zh-CN" sz="1600" b="1" dirty="0" smtClean="0">
                <a:solidFill>
                  <a:srgbClr val="002060"/>
                </a:solidFill>
                <a:latin typeface="微软雅黑" panose="020B0503020204020204" pitchFamily="34" charset="-122"/>
                <a:ea typeface="微软雅黑" panose="020B0503020204020204" pitchFamily="34" charset="-122"/>
              </a:rPr>
              <a:t>Thinking power</a:t>
            </a:r>
            <a:r>
              <a:rPr lang="zh-CN" altLang="en-US" sz="1600" b="1" dirty="0" smtClean="0">
                <a:solidFill>
                  <a:srgbClr val="002060"/>
                </a:solidFill>
                <a:latin typeface="微软雅黑" panose="020B0503020204020204" pitchFamily="34" charset="-122"/>
                <a:ea typeface="微软雅黑" panose="020B0503020204020204" pitchFamily="34" charset="-122"/>
              </a:rPr>
              <a:t>上升</a:t>
            </a:r>
            <a:r>
              <a:rPr lang="zh-CN" altLang="en-US" sz="1600" dirty="0" smtClean="0">
                <a:latin typeface="微软雅黑" panose="020B0503020204020204" pitchFamily="34" charset="-122"/>
                <a:ea typeface="微软雅黑" panose="020B0503020204020204" pitchFamily="34" charset="-122"/>
              </a:rPr>
              <a:t>，高级体验</a:t>
            </a: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关</a:t>
            </a:r>
            <a:r>
              <a:rPr lang="en-US" altLang="zh-CN" sz="1600" dirty="0" smtClean="0">
                <a:latin typeface="微软雅黑" panose="020B0503020204020204" pitchFamily="34" charset="-122"/>
                <a:ea typeface="微软雅黑" panose="020B0503020204020204" pitchFamily="34" charset="-122"/>
              </a:rPr>
              <a:t>boss</a:t>
            </a:r>
            <a:r>
              <a:rPr lang="zh-CN" altLang="en-US" sz="1600" dirty="0" smtClean="0">
                <a:latin typeface="微软雅黑" panose="020B0503020204020204" pitchFamily="34" charset="-122"/>
                <a:ea typeface="微软雅黑" panose="020B0503020204020204" pitchFamily="34" charset="-122"/>
              </a:rPr>
              <a:t>失败思考水平下降可能是由于玩家情敌的原因。</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低水平玩家：</a:t>
            </a:r>
            <a:r>
              <a:rPr lang="en-US" altLang="zh-CN" sz="1600" dirty="0" smtClean="0">
                <a:latin typeface="微软雅黑" panose="020B0503020204020204" pitchFamily="34" charset="-122"/>
                <a:ea typeface="微软雅黑" panose="020B0503020204020204" pitchFamily="34" charset="-122"/>
              </a:rPr>
              <a:t>boss</a:t>
            </a:r>
            <a:r>
              <a:rPr lang="zh-CN" altLang="en-US" sz="1600" dirty="0" smtClean="0">
                <a:latin typeface="微软雅黑" panose="020B0503020204020204" pitchFamily="34" charset="-122"/>
                <a:ea typeface="微软雅黑" panose="020B0503020204020204" pitchFamily="34" charset="-122"/>
              </a:rPr>
              <a:t>战失败使玩家思考水平上升，</a:t>
            </a:r>
            <a:r>
              <a:rPr lang="en-US" altLang="zh-CN" sz="1600" dirty="0" smtClean="0">
                <a:latin typeface="微软雅黑" panose="020B0503020204020204" pitchFamily="34" charset="-122"/>
                <a:ea typeface="微软雅黑" panose="020B0503020204020204" pitchFamily="34" charset="-122"/>
              </a:rPr>
              <a:t>boss</a:t>
            </a:r>
            <a:r>
              <a:rPr lang="zh-CN" altLang="en-US" sz="1600" dirty="0" smtClean="0">
                <a:latin typeface="微软雅黑" panose="020B0503020204020204" pitchFamily="34" charset="-122"/>
                <a:ea typeface="微软雅黑" panose="020B0503020204020204" pitchFamily="34" charset="-122"/>
              </a:rPr>
              <a:t>变身提高玩家</a:t>
            </a:r>
            <a:r>
              <a:rPr lang="en-US" altLang="zh-CN" sz="1600" b="0" i="0" baseline="0" dirty="0" smtClean="0">
                <a:effectLst/>
              </a:rPr>
              <a:t>Thinking power</a:t>
            </a:r>
            <a:r>
              <a:rPr lang="zh-CN" altLang="en-US" sz="1600" b="0" i="0" baseline="0" dirty="0" smtClean="0">
                <a:effectLst/>
              </a:rPr>
              <a:t>。</a:t>
            </a:r>
            <a:endParaRPr lang="zh-CN" altLang="zh-CN" sz="1600" dirty="0" smtClean="0">
              <a:effectLst/>
            </a:endParaRPr>
          </a:p>
          <a:p>
            <a:endParaRPr lang="en-US" altLang="zh-CN" sz="1600" b="1" dirty="0" smtClean="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374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233494576"/>
              </p:ext>
            </p:extLst>
          </p:nvPr>
        </p:nvGraphicFramePr>
        <p:xfrm>
          <a:off x="2738582" y="2933700"/>
          <a:ext cx="3749964" cy="18969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1545103186"/>
              </p:ext>
            </p:extLst>
          </p:nvPr>
        </p:nvGraphicFramePr>
        <p:xfrm>
          <a:off x="6751782" y="2933700"/>
          <a:ext cx="3749964" cy="18969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2226487198"/>
              </p:ext>
            </p:extLst>
          </p:nvPr>
        </p:nvGraphicFramePr>
        <p:xfrm>
          <a:off x="6848763" y="1036781"/>
          <a:ext cx="3749964" cy="18969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531948658"/>
              </p:ext>
            </p:extLst>
          </p:nvPr>
        </p:nvGraphicFramePr>
        <p:xfrm>
          <a:off x="2738582" y="1036780"/>
          <a:ext cx="3749964" cy="1896919"/>
        </p:xfrm>
        <a:graphic>
          <a:graphicData uri="http://schemas.openxmlformats.org/drawingml/2006/chart">
            <c:chart xmlns:c="http://schemas.openxmlformats.org/drawingml/2006/chart" xmlns:r="http://schemas.openxmlformats.org/officeDocument/2006/relationships" r:id="rId5"/>
          </a:graphicData>
        </a:graphic>
      </p:graphicFrame>
      <p:sp>
        <p:nvSpPr>
          <p:cNvPr id="6" name="文本框 5"/>
          <p:cNvSpPr txBox="1"/>
          <p:nvPr/>
        </p:nvSpPr>
        <p:spPr>
          <a:xfrm>
            <a:off x="1182255" y="5179950"/>
            <a:ext cx="10012218" cy="1077218"/>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高水平玩家：低及体验时布阵情绪体验积极，但有下降趋势，高级体验时全部为消极情绪，最终</a:t>
            </a:r>
            <a:r>
              <a:rPr lang="en-US" altLang="zh-CN" sz="1600" dirty="0" smtClean="0">
                <a:latin typeface="微软雅黑" panose="020B0503020204020204" pitchFamily="34" charset="-122"/>
                <a:ea typeface="微软雅黑" panose="020B0503020204020204" pitchFamily="34" charset="-122"/>
              </a:rPr>
              <a:t>boss</a:t>
            </a:r>
            <a:r>
              <a:rPr lang="zh-CN" altLang="en-US" sz="1600" dirty="0" smtClean="0">
                <a:latin typeface="微软雅黑" panose="020B0503020204020204" pitchFamily="34" charset="-122"/>
                <a:ea typeface="微软雅黑" panose="020B0503020204020204" pitchFamily="34" charset="-122"/>
              </a:rPr>
              <a:t>失败后再进行布阵时情绪有所提升。</a:t>
            </a:r>
            <a:r>
              <a:rPr lang="zh-CN" altLang="en-US" sz="1600" b="1" dirty="0" smtClean="0">
                <a:solidFill>
                  <a:srgbClr val="002060"/>
                </a:solidFill>
                <a:latin typeface="微软雅黑" panose="020B0503020204020204" pitchFamily="34" charset="-122"/>
                <a:ea typeface="微软雅黑" panose="020B0503020204020204" pitchFamily="34" charset="-122"/>
              </a:rPr>
              <a:t>可能是由于高水平玩家会逐渐认为布阵作用不大造成的。</a:t>
            </a:r>
            <a:endParaRPr lang="en-US" altLang="zh-CN" sz="1600" b="1" dirty="0" smtClean="0">
              <a:solidFill>
                <a:srgbClr val="002060"/>
              </a:solidFill>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低水平</a:t>
            </a:r>
            <a:r>
              <a:rPr lang="zh-CN" altLang="en-US" sz="1600" dirty="0" smtClean="0">
                <a:latin typeface="微软雅黑" panose="020B0503020204020204" pitchFamily="34" charset="-122"/>
                <a:ea typeface="微软雅黑" panose="020B0503020204020204" pitchFamily="34" charset="-122"/>
              </a:rPr>
              <a:t>玩家：低级体验第二关看到新怪时情绪体验积极然后开始逐步下降，在高级体验中第一次看到新增怪物时的情绪体验最好。</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432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3526327984"/>
              </p:ext>
            </p:extLst>
          </p:nvPr>
        </p:nvGraphicFramePr>
        <p:xfrm>
          <a:off x="6433127" y="290714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4043924449"/>
              </p:ext>
            </p:extLst>
          </p:nvPr>
        </p:nvGraphicFramePr>
        <p:xfrm>
          <a:off x="1242291" y="2826328"/>
          <a:ext cx="4572000" cy="29146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3723900285"/>
              </p:ext>
            </p:extLst>
          </p:nvPr>
        </p:nvGraphicFramePr>
        <p:xfrm>
          <a:off x="1242291" y="387928"/>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2231984404"/>
              </p:ext>
            </p:extLst>
          </p:nvPr>
        </p:nvGraphicFramePr>
        <p:xfrm>
          <a:off x="6359236" y="387928"/>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6" name="文本框 5"/>
          <p:cNvSpPr txBox="1"/>
          <p:nvPr/>
        </p:nvSpPr>
        <p:spPr>
          <a:xfrm>
            <a:off x="1099128" y="5740978"/>
            <a:ext cx="10012218" cy="584775"/>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高水平玩家：</a:t>
            </a:r>
            <a:r>
              <a:rPr lang="en-US" altLang="zh-CN" sz="1600" dirty="0" smtClean="0">
                <a:latin typeface="微软雅黑" panose="020B0503020204020204" pitchFamily="34" charset="-122"/>
                <a:ea typeface="微软雅黑" panose="020B0503020204020204" pitchFamily="34" charset="-122"/>
              </a:rPr>
              <a:t>Thinking power</a:t>
            </a:r>
            <a:r>
              <a:rPr lang="zh-CN" altLang="en-US" sz="1600" dirty="0" smtClean="0">
                <a:latin typeface="微软雅黑" panose="020B0503020204020204" pitchFamily="34" charset="-122"/>
                <a:ea typeface="微软雅黑" panose="020B0503020204020204" pitchFamily="34" charset="-122"/>
              </a:rPr>
              <a:t>在布阵时变化不大，在两次体验的最终</a:t>
            </a:r>
            <a:r>
              <a:rPr lang="en-US" altLang="zh-CN" sz="1600" dirty="0" smtClean="0">
                <a:latin typeface="微软雅黑" panose="020B0503020204020204" pitchFamily="34" charset="-122"/>
                <a:ea typeface="微软雅黑" panose="020B0503020204020204" pitchFamily="34" charset="-122"/>
              </a:rPr>
              <a:t>boss</a:t>
            </a:r>
            <a:r>
              <a:rPr lang="zh-CN" altLang="en-US" sz="1600" dirty="0" smtClean="0">
                <a:latin typeface="微软雅黑" panose="020B0503020204020204" pitchFamily="34" charset="-122"/>
                <a:ea typeface="微软雅黑" panose="020B0503020204020204" pitchFamily="34" charset="-122"/>
              </a:rPr>
              <a:t>战前的布阵思考水平稍有上升。</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低水平玩家：最终</a:t>
            </a:r>
            <a:r>
              <a:rPr lang="en-US" altLang="zh-CN" sz="1600" dirty="0" smtClean="0">
                <a:latin typeface="微软雅黑" panose="020B0503020204020204" pitchFamily="34" charset="-122"/>
                <a:ea typeface="微软雅黑" panose="020B0503020204020204" pitchFamily="34" charset="-122"/>
              </a:rPr>
              <a:t>boss</a:t>
            </a:r>
            <a:r>
              <a:rPr lang="zh-CN" altLang="en-US" sz="1600" dirty="0" smtClean="0">
                <a:latin typeface="微软雅黑" panose="020B0503020204020204" pitchFamily="34" charset="-122"/>
                <a:ea typeface="微软雅黑" panose="020B0503020204020204" pitchFamily="34" charset="-122"/>
              </a:rPr>
              <a:t>和战斗失败后的布阵时玩家思考水平上升。</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465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4186022569"/>
              </p:ext>
            </p:extLst>
          </p:nvPr>
        </p:nvGraphicFramePr>
        <p:xfrm>
          <a:off x="1500910" y="330199"/>
          <a:ext cx="4133272" cy="23668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3261338434"/>
              </p:ext>
            </p:extLst>
          </p:nvPr>
        </p:nvGraphicFramePr>
        <p:xfrm>
          <a:off x="1445492" y="2839026"/>
          <a:ext cx="4188690" cy="25827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3391150901"/>
              </p:ext>
            </p:extLst>
          </p:nvPr>
        </p:nvGraphicFramePr>
        <p:xfrm>
          <a:off x="6008255" y="296717"/>
          <a:ext cx="3939308" cy="25423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1539030416"/>
              </p:ext>
            </p:extLst>
          </p:nvPr>
        </p:nvGraphicFramePr>
        <p:xfrm>
          <a:off x="5934364" y="2839026"/>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6" name="文本框 5"/>
          <p:cNvSpPr txBox="1"/>
          <p:nvPr/>
        </p:nvSpPr>
        <p:spPr>
          <a:xfrm>
            <a:off x="1154546" y="5563753"/>
            <a:ext cx="10012218" cy="1323439"/>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高水平玩家：低级体验时查看我方和敌方信息情绪体验积极，高级体验时变为消极情绪。从</a:t>
            </a:r>
            <a:r>
              <a:rPr lang="en-US" altLang="zh-CN" sz="1600" dirty="0" smtClean="0">
                <a:latin typeface="微软雅黑" panose="020B0503020204020204" pitchFamily="34" charset="-122"/>
                <a:ea typeface="微软雅黑" panose="020B0503020204020204" pitchFamily="34" charset="-122"/>
              </a:rPr>
              <a:t>thinking power</a:t>
            </a:r>
            <a:r>
              <a:rPr lang="zh-CN" altLang="en-US" sz="1600" dirty="0" smtClean="0">
                <a:latin typeface="微软雅黑" panose="020B0503020204020204" pitchFamily="34" charset="-122"/>
                <a:ea typeface="微软雅黑" panose="020B0503020204020204" pitchFamily="34" charset="-122"/>
              </a:rPr>
              <a:t>上来看，</a:t>
            </a:r>
            <a:r>
              <a:rPr lang="zh-CN" altLang="en-US" sz="1600" b="1" dirty="0" smtClean="0">
                <a:solidFill>
                  <a:srgbClr val="002060"/>
                </a:solidFill>
                <a:latin typeface="微软雅黑" panose="020B0503020204020204" pitchFamily="34" charset="-122"/>
                <a:ea typeface="微软雅黑" panose="020B0503020204020204" pitchFamily="34" charset="-122"/>
              </a:rPr>
              <a:t>玩家开始时查看敌方信息时决策和思考水平更高，说明玩家认为敌方信息更有用，但到了高级体验时查看信息时</a:t>
            </a:r>
            <a:r>
              <a:rPr lang="en-US" altLang="zh-CN" sz="1600" b="1" dirty="0" smtClean="0">
                <a:solidFill>
                  <a:srgbClr val="002060"/>
                </a:solidFill>
                <a:latin typeface="微软雅黑" panose="020B0503020204020204" pitchFamily="34" charset="-122"/>
                <a:ea typeface="微软雅黑" panose="020B0503020204020204" pitchFamily="34" charset="-122"/>
              </a:rPr>
              <a:t>thinking power</a:t>
            </a:r>
            <a:r>
              <a:rPr lang="zh-CN" altLang="en-US" sz="1600" b="1" dirty="0" smtClean="0">
                <a:solidFill>
                  <a:srgbClr val="002060"/>
                </a:solidFill>
                <a:latin typeface="微软雅黑" panose="020B0503020204020204" pitchFamily="34" charset="-122"/>
                <a:ea typeface="微软雅黑" panose="020B0503020204020204" pitchFamily="34" charset="-122"/>
              </a:rPr>
              <a:t>严重下降，查看我方信息甚至变为无脑查看。</a:t>
            </a:r>
            <a:endParaRPr lang="en-US" altLang="zh-CN" sz="1600" b="1" dirty="0" smtClean="0">
              <a:solidFill>
                <a:srgbClr val="002060"/>
              </a:solidFill>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低水平</a:t>
            </a:r>
            <a:r>
              <a:rPr lang="zh-CN" altLang="en-US" sz="1600" dirty="0" smtClean="0">
                <a:latin typeface="微软雅黑" panose="020B0503020204020204" pitchFamily="34" charset="-122"/>
                <a:ea typeface="微软雅黑" panose="020B0503020204020204" pitchFamily="34" charset="-122"/>
              </a:rPr>
              <a:t>玩家：低级体验时没有查看我方信息的玩家，在查看敌方信息时情绪体验为积极体验，思考水平为正向波动，</a:t>
            </a:r>
            <a:r>
              <a:rPr lang="zh-CN" altLang="en-US" sz="1600" b="1" dirty="0" smtClean="0">
                <a:solidFill>
                  <a:srgbClr val="002060"/>
                </a:solidFill>
                <a:latin typeface="微软雅黑" panose="020B0503020204020204" pitchFamily="34" charset="-122"/>
                <a:ea typeface="微软雅黑" panose="020B0503020204020204" pitchFamily="34" charset="-122"/>
              </a:rPr>
              <a:t>说明低水平玩家认为查看敌方信息对战斗胜利有一定影响。</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778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2252204853"/>
              </p:ext>
            </p:extLst>
          </p:nvPr>
        </p:nvGraphicFramePr>
        <p:xfrm>
          <a:off x="6119091" y="44103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1415347064"/>
              </p:ext>
            </p:extLst>
          </p:nvPr>
        </p:nvGraphicFramePr>
        <p:xfrm>
          <a:off x="1325418" y="441037"/>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907925020"/>
              </p:ext>
            </p:extLst>
          </p:nvPr>
        </p:nvGraphicFramePr>
        <p:xfrm>
          <a:off x="1325418" y="2799775"/>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1342133352"/>
              </p:ext>
            </p:extLst>
          </p:nvPr>
        </p:nvGraphicFramePr>
        <p:xfrm>
          <a:off x="6119091" y="2824019"/>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6" name="文本框 5"/>
          <p:cNvSpPr txBox="1"/>
          <p:nvPr/>
        </p:nvSpPr>
        <p:spPr>
          <a:xfrm>
            <a:off x="628072" y="5542975"/>
            <a:ext cx="10982037" cy="1384995"/>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高水平玩家：</a:t>
            </a:r>
            <a:r>
              <a:rPr lang="zh-CN" altLang="en-US" sz="1400" b="1" dirty="0" smtClean="0">
                <a:solidFill>
                  <a:srgbClr val="002060"/>
                </a:solidFill>
                <a:latin typeface="微软雅黑" panose="020B0503020204020204" pitchFamily="34" charset="-122"/>
                <a:ea typeface="微软雅黑" panose="020B0503020204020204" pitchFamily="34" charset="-122"/>
              </a:rPr>
              <a:t>换怪功能由积极情绪到消极情绪转变可能是由于换怪节奏慢且重复造成，</a:t>
            </a:r>
            <a:r>
              <a:rPr lang="en-US" altLang="zh-CN" sz="1400" dirty="0" smtClean="0">
                <a:latin typeface="微软雅黑" panose="020B0503020204020204" pitchFamily="34" charset="-122"/>
                <a:ea typeface="微软雅黑" panose="020B0503020204020204" pitchFamily="34" charset="-122"/>
              </a:rPr>
              <a:t>thinking power</a:t>
            </a:r>
            <a:r>
              <a:rPr lang="zh-CN" altLang="en-US" sz="1400" dirty="0" smtClean="0">
                <a:latin typeface="微软雅黑" panose="020B0503020204020204" pitchFamily="34" charset="-122"/>
                <a:ea typeface="微软雅黑" panose="020B0503020204020204" pitchFamily="34" charset="-122"/>
              </a:rPr>
              <a:t>无变化。使用照妖镜时低级体验时</a:t>
            </a:r>
            <a:r>
              <a:rPr lang="en-US" altLang="zh-CN" sz="1400" dirty="0" smtClean="0">
                <a:latin typeface="微软雅黑" panose="020B0503020204020204" pitchFamily="34" charset="-122"/>
                <a:ea typeface="微软雅黑" panose="020B0503020204020204" pitchFamily="34" charset="-122"/>
              </a:rPr>
              <a:t>thinking</a:t>
            </a:r>
            <a:r>
              <a:rPr lang="zh-CN" altLang="en-US"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power</a:t>
            </a:r>
            <a:r>
              <a:rPr lang="zh-CN" altLang="en-US" sz="1400" dirty="0" smtClean="0">
                <a:latin typeface="微软雅黑" panose="020B0503020204020204" pitchFamily="34" charset="-122"/>
                <a:ea typeface="微软雅黑" panose="020B0503020204020204" pitchFamily="34" charset="-122"/>
              </a:rPr>
              <a:t>活跃尤其决策水平，但到了高级体验时</a:t>
            </a:r>
            <a:r>
              <a:rPr lang="en-US" altLang="zh-CN" sz="1400" dirty="0" smtClean="0">
                <a:latin typeface="微软雅黑" panose="020B0503020204020204" pitchFamily="34" charset="-122"/>
                <a:ea typeface="微软雅黑" panose="020B0503020204020204" pitchFamily="34" charset="-122"/>
              </a:rPr>
              <a:t>thinking</a:t>
            </a:r>
            <a:r>
              <a:rPr lang="zh-CN" altLang="en-US" sz="1400" dirty="0" smtClean="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power</a:t>
            </a:r>
            <a:r>
              <a:rPr lang="zh-CN" altLang="en-US" sz="1400" dirty="0" smtClean="0">
                <a:latin typeface="微软雅黑" panose="020B0503020204020204" pitchFamily="34" charset="-122"/>
                <a:ea typeface="微软雅黑" panose="020B0503020204020204" pitchFamily="34" charset="-122"/>
              </a:rPr>
              <a:t>下降剧烈，</a:t>
            </a:r>
            <a:r>
              <a:rPr lang="zh-CN" altLang="en-US" sz="1400" b="1" dirty="0" smtClean="0">
                <a:solidFill>
                  <a:srgbClr val="002060"/>
                </a:solidFill>
                <a:latin typeface="微软雅黑" panose="020B0503020204020204" pitchFamily="34" charset="-122"/>
                <a:ea typeface="微软雅黑" panose="020B0503020204020204" pitchFamily="34" charset="-122"/>
              </a:rPr>
              <a:t>说明玩家学会使用后认为其作用不大，使用时不需要思考。</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低水平玩家</a:t>
            </a:r>
            <a:r>
              <a:rPr lang="zh-CN" altLang="en-US" sz="1400" dirty="0" smtClean="0">
                <a:latin typeface="微软雅黑" panose="020B0503020204020204" pitchFamily="34" charset="-122"/>
                <a:ea typeface="微软雅黑" panose="020B0503020204020204" pitchFamily="34" charset="-122"/>
              </a:rPr>
              <a:t>：换怪功能由积极情绪体验到消极情绪情绪体验情绪下降较大，</a:t>
            </a:r>
            <a:r>
              <a:rPr lang="en-US" altLang="zh-CN" sz="1400" dirty="0" smtClean="0">
                <a:latin typeface="微软雅黑" panose="020B0503020204020204" pitchFamily="34" charset="-122"/>
                <a:ea typeface="微软雅黑" panose="020B0503020204020204" pitchFamily="34" charset="-122"/>
              </a:rPr>
              <a:t> thinking power</a:t>
            </a:r>
            <a:r>
              <a:rPr lang="zh-CN" altLang="en-US" sz="1400" dirty="0" smtClean="0">
                <a:latin typeface="微软雅黑" panose="020B0503020204020204" pitchFamily="34" charset="-122"/>
                <a:ea typeface="微软雅黑" panose="020B0503020204020204" pitchFamily="34" charset="-122"/>
              </a:rPr>
              <a:t>则略有上升，说明他们逐渐会刺激玩家的策略点。照妖镜功能情绪体验有上升趋势但还是为消极情绪，</a:t>
            </a:r>
            <a:r>
              <a:rPr lang="en-US" altLang="zh-CN" sz="1400" dirty="0" smtClean="0">
                <a:latin typeface="微软雅黑" panose="020B0503020204020204" pitchFamily="34" charset="-122"/>
                <a:ea typeface="微软雅黑" panose="020B0503020204020204" pitchFamily="34" charset="-122"/>
              </a:rPr>
              <a:t> </a:t>
            </a:r>
            <a:r>
              <a:rPr lang="en-US" altLang="zh-CN" sz="1400" b="1" dirty="0" smtClean="0">
                <a:solidFill>
                  <a:srgbClr val="002060"/>
                </a:solidFill>
                <a:latin typeface="微软雅黑" panose="020B0503020204020204" pitchFamily="34" charset="-122"/>
                <a:ea typeface="微软雅黑" panose="020B0503020204020204" pitchFamily="34" charset="-122"/>
              </a:rPr>
              <a:t>thinking power</a:t>
            </a:r>
            <a:r>
              <a:rPr lang="zh-CN" altLang="en-US" sz="1400" b="1" dirty="0" smtClean="0">
                <a:solidFill>
                  <a:srgbClr val="002060"/>
                </a:solidFill>
                <a:latin typeface="微软雅黑" panose="020B0503020204020204" pitchFamily="34" charset="-122"/>
                <a:ea typeface="微软雅黑" panose="020B0503020204020204" pitchFamily="34" charset="-122"/>
              </a:rPr>
              <a:t>变为无脑使用，可能是在游戏后期在等待战斗中没有事情做事照妖镜还有一定动画效果，可以进行操作来打发时间。</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037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1997233991"/>
              </p:ext>
            </p:extLst>
          </p:nvPr>
        </p:nvGraphicFramePr>
        <p:xfrm>
          <a:off x="434110" y="579581"/>
          <a:ext cx="3301998" cy="23021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2626034675"/>
              </p:ext>
            </p:extLst>
          </p:nvPr>
        </p:nvGraphicFramePr>
        <p:xfrm>
          <a:off x="7781636" y="572076"/>
          <a:ext cx="3588328" cy="23096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520154511"/>
              </p:ext>
            </p:extLst>
          </p:nvPr>
        </p:nvGraphicFramePr>
        <p:xfrm>
          <a:off x="3953162" y="572076"/>
          <a:ext cx="3611419" cy="23096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1692487353"/>
              </p:ext>
            </p:extLst>
          </p:nvPr>
        </p:nvGraphicFramePr>
        <p:xfrm>
          <a:off x="304799" y="3112656"/>
          <a:ext cx="3431309" cy="227214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图表 5"/>
          <p:cNvGraphicFramePr>
            <a:graphicFrameLocks/>
          </p:cNvGraphicFramePr>
          <p:nvPr>
            <p:extLst>
              <p:ext uri="{D42A27DB-BD31-4B8C-83A1-F6EECF244321}">
                <p14:modId xmlns:p14="http://schemas.microsoft.com/office/powerpoint/2010/main" val="238122807"/>
              </p:ext>
            </p:extLst>
          </p:nvPr>
        </p:nvGraphicFramePr>
        <p:xfrm>
          <a:off x="3953162" y="2992581"/>
          <a:ext cx="3611419" cy="23922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图表 6"/>
          <p:cNvGraphicFramePr>
            <a:graphicFrameLocks/>
          </p:cNvGraphicFramePr>
          <p:nvPr>
            <p:extLst>
              <p:ext uri="{D42A27DB-BD31-4B8C-83A1-F6EECF244321}">
                <p14:modId xmlns:p14="http://schemas.microsoft.com/office/powerpoint/2010/main" val="1740192202"/>
              </p:ext>
            </p:extLst>
          </p:nvPr>
        </p:nvGraphicFramePr>
        <p:xfrm>
          <a:off x="7781635" y="2992581"/>
          <a:ext cx="3588329" cy="2392220"/>
        </p:xfrm>
        <a:graphic>
          <a:graphicData uri="http://schemas.openxmlformats.org/drawingml/2006/chart">
            <c:chart xmlns:c="http://schemas.openxmlformats.org/drawingml/2006/chart" xmlns:r="http://schemas.openxmlformats.org/officeDocument/2006/relationships" r:id="rId7"/>
          </a:graphicData>
        </a:graphic>
      </p:graphicFrame>
      <p:sp>
        <p:nvSpPr>
          <p:cNvPr id="8" name="文本框 7"/>
          <p:cNvSpPr txBox="1"/>
          <p:nvPr/>
        </p:nvSpPr>
        <p:spPr>
          <a:xfrm>
            <a:off x="628072" y="5542975"/>
            <a:ext cx="10982037" cy="738664"/>
          </a:xfrm>
          <a:prstGeom prst="rect">
            <a:avLst/>
          </a:prstGeom>
          <a:noFill/>
        </p:spPr>
        <p:txBody>
          <a:bodyPr wrap="square" rtlCol="0">
            <a:spAutoFit/>
          </a:bodyPr>
          <a:lstStyle/>
          <a:p>
            <a:r>
              <a:rPr lang="zh-CN" altLang="en-US" sz="1400" b="1" dirty="0" smtClean="0">
                <a:solidFill>
                  <a:srgbClr val="002060"/>
                </a:solidFill>
                <a:latin typeface="微软雅黑" panose="020B0503020204020204" pitchFamily="34" charset="-122"/>
                <a:ea typeface="微软雅黑" panose="020B0503020204020204" pitchFamily="34" charset="-122"/>
              </a:rPr>
              <a:t>所有玩家在低级体验时使用技能和观看技能动画时情绪体验积极，但到了高级体验时都变为消极体验，</a:t>
            </a:r>
            <a:r>
              <a:rPr lang="zh-CN" altLang="en-US" sz="1400" dirty="0" smtClean="0">
                <a:latin typeface="微软雅黑" panose="020B0503020204020204" pitchFamily="34" charset="-122"/>
                <a:ea typeface="微软雅黑" panose="020B0503020204020204" pitchFamily="34" charset="-122"/>
              </a:rPr>
              <a:t>高级玩家在技能使用失败时情绪下降较大，而低水平玩家在高级体验时技能使用失败情绪体验责会出现上升</a:t>
            </a:r>
            <a:r>
              <a:rPr lang="zh-CN" altLang="en-US" sz="1400" b="1" dirty="0" smtClean="0">
                <a:solidFill>
                  <a:srgbClr val="002060"/>
                </a:solidFill>
                <a:latin typeface="微软雅黑" panose="020B0503020204020204" pitchFamily="34" charset="-122"/>
                <a:ea typeface="微软雅黑" panose="020B0503020204020204" pitchFamily="34" charset="-122"/>
              </a:rPr>
              <a:t>，可能是由于玩家已经习惯了失败释放技能。</a:t>
            </a:r>
            <a:endParaRPr lang="en-US" altLang="zh-CN" sz="1400" b="1" dirty="0" smtClean="0">
              <a:solidFill>
                <a:srgbClr val="002060"/>
              </a:solidFill>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Thinking power </a:t>
            </a:r>
            <a:r>
              <a:rPr lang="zh-CN" altLang="en-US" sz="1400" dirty="0" smtClean="0">
                <a:latin typeface="微软雅黑" panose="020B0503020204020204" pitchFamily="34" charset="-122"/>
                <a:ea typeface="微软雅黑" panose="020B0503020204020204" pitchFamily="34" charset="-122"/>
              </a:rPr>
              <a:t>高水平玩家决策水平稍有下降，</a:t>
            </a:r>
            <a:r>
              <a:rPr lang="zh-CN" altLang="en-US" sz="1400" b="1" dirty="0" smtClean="0">
                <a:solidFill>
                  <a:srgbClr val="002060"/>
                </a:solidFill>
                <a:latin typeface="微软雅黑" panose="020B0503020204020204" pitchFamily="34" charset="-122"/>
                <a:ea typeface="微软雅黑" panose="020B0503020204020204" pitchFamily="34" charset="-122"/>
              </a:rPr>
              <a:t>可能是高水平玩家在高级体验时以较熟练使用技能释放。</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393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3816669801"/>
              </p:ext>
            </p:extLst>
          </p:nvPr>
        </p:nvGraphicFramePr>
        <p:xfrm>
          <a:off x="919018" y="49645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2445637507"/>
              </p:ext>
            </p:extLst>
          </p:nvPr>
        </p:nvGraphicFramePr>
        <p:xfrm>
          <a:off x="6183745" y="49645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a:graphicFrameLocks/>
          </p:cNvGraphicFramePr>
          <p:nvPr>
            <p:extLst>
              <p:ext uri="{D42A27DB-BD31-4B8C-83A1-F6EECF244321}">
                <p14:modId xmlns:p14="http://schemas.microsoft.com/office/powerpoint/2010/main" val="1137002183"/>
              </p:ext>
            </p:extLst>
          </p:nvPr>
        </p:nvGraphicFramePr>
        <p:xfrm>
          <a:off x="919018" y="3239654"/>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a:graphicFrameLocks/>
          </p:cNvGraphicFramePr>
          <p:nvPr>
            <p:extLst>
              <p:ext uri="{D42A27DB-BD31-4B8C-83A1-F6EECF244321}">
                <p14:modId xmlns:p14="http://schemas.microsoft.com/office/powerpoint/2010/main" val="2174953322"/>
              </p:ext>
            </p:extLst>
          </p:nvPr>
        </p:nvGraphicFramePr>
        <p:xfrm>
          <a:off x="6183745" y="3239654"/>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6" name="文本框 5"/>
          <p:cNvSpPr txBox="1"/>
          <p:nvPr/>
        </p:nvSpPr>
        <p:spPr>
          <a:xfrm>
            <a:off x="692726" y="5982854"/>
            <a:ext cx="10982037" cy="307777"/>
          </a:xfrm>
          <a:prstGeom prst="rect">
            <a:avLst/>
          </a:prstGeom>
          <a:noFill/>
        </p:spPr>
        <p:txBody>
          <a:bodyPr wrap="square" rtlCol="0">
            <a:spAutoFit/>
          </a:bodyPr>
          <a:lstStyle/>
          <a:p>
            <a:r>
              <a:rPr lang="zh-CN" altLang="en-US" sz="1400" b="1" dirty="0" smtClean="0">
                <a:solidFill>
                  <a:srgbClr val="002060"/>
                </a:solidFill>
                <a:latin typeface="微软雅黑" panose="020B0503020204020204" pitchFamily="34" charset="-122"/>
                <a:ea typeface="微软雅黑" panose="020B0503020204020204" pitchFamily="34" charset="-122"/>
              </a:rPr>
              <a:t>所有玩家都更喜欢物理技能，高水平玩家在使用魔法技能时思考水平相对较高，低水平玩家使用物理技能时思考水平相对较高。</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41576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106</TotalTime>
  <Words>1133</Words>
  <Application>Microsoft Office PowerPoint</Application>
  <PresentationFormat>宽屏</PresentationFormat>
  <Paragraphs>77</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宋体</vt:lpstr>
      <vt:lpstr>微软雅黑</vt:lpstr>
      <vt:lpstr>Arial</vt:lpstr>
      <vt:lpstr>Calibri</vt:lpstr>
      <vt:lpstr>Calibri Light</vt:lpstr>
      <vt:lpstr>Office 主题</vt:lpstr>
      <vt:lpstr>GU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dc:title>
  <dc:creator>安杰</dc:creator>
  <cp:lastModifiedBy>安杰</cp:lastModifiedBy>
  <cp:revision>12</cp:revision>
  <dcterms:created xsi:type="dcterms:W3CDTF">2015-10-23T16:49:46Z</dcterms:created>
  <dcterms:modified xsi:type="dcterms:W3CDTF">2015-10-23T18:36:19Z</dcterms:modified>
</cp:coreProperties>
</file>