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3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4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5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6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7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10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11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12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13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14.xml" ContentType="application/vnd.openxmlformats-officedocument.themeOverr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theme/themeOverride15.xml" ContentType="application/vnd.openxmlformats-officedocument.themeOverr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theme/themeOverride16.xml" ContentType="application/vnd.openxmlformats-officedocument.themeOverr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theme/themeOverride17.xml" ContentType="application/vnd.openxmlformats-officedocument.themeOverr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3" r:id="rId5"/>
    <p:sldId id="274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47.xml"/><Relationship Id="rId1" Type="http://schemas.microsoft.com/office/2011/relationships/chartStyle" Target="style47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48.xml"/><Relationship Id="rId1" Type="http://schemas.microsoft.com/office/2011/relationships/chartStyle" Target="style48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49.xml"/><Relationship Id="rId1" Type="http://schemas.microsoft.com/office/2011/relationships/chartStyle" Target="style49.xml"/><Relationship Id="rId4" Type="http://schemas.openxmlformats.org/officeDocument/2006/relationships/oleObject" Target="file:///C:\Users\AJ\Desktop\GU-&#22343;&#20540;&#25972;&#29702;\more%20vs%20less\more%20and%20les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-&#22343;&#20540;&#25972;&#29702;\more%20vs%20less\more%20and%20les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</a:t>
            </a:r>
            <a:r>
              <a:rPr lang="en-US" altLang="zh-CN" sz="1400" b="0" i="0" u="none" strike="noStrike" baseline="0" dirty="0" smtClean="0">
                <a:effectLst/>
              </a:rPr>
              <a:t>-</a:t>
            </a: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Sheet2!$B$106:$B$109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Sheet2!$C$106:$C$109</c:f>
              <c:numCache>
                <c:formatCode>General</c:formatCode>
                <c:ptCount val="4"/>
                <c:pt idx="0">
                  <c:v>-3.2370331159116646E-2</c:v>
                </c:pt>
                <c:pt idx="1">
                  <c:v>1.470976453303411E-2</c:v>
                </c:pt>
                <c:pt idx="2">
                  <c:v>3.1072906887423785E-2</c:v>
                </c:pt>
                <c:pt idx="3">
                  <c:v>-7.4764071101438333E-3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7995760"/>
        <c:axId val="1767996304"/>
      </c:barChart>
      <c:catAx>
        <c:axId val="176799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7996304"/>
        <c:crosses val="autoZero"/>
        <c:auto val="1"/>
        <c:lblAlgn val="ctr"/>
        <c:lblOffset val="100"/>
        <c:noMultiLvlLbl val="0"/>
      </c:catAx>
      <c:valAx>
        <c:axId val="1767996304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799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情绪</a:t>
            </a:r>
            <a:r>
              <a:rPr lang="en-US" altLang="zh-CN" sz="1400" b="0" i="0" u="none" strike="noStrike" baseline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0" i="0" u="none" strike="noStrike" baseline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低级</a:t>
            </a:r>
            <a:r>
              <a:rPr lang="zh-CN" altLang="en-US" sz="14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体验关卡</a:t>
            </a:r>
            <a:r>
              <a:rPr lang="en-US" altLang="zh-CN" sz="14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_more</a:t>
            </a:r>
            <a:r>
              <a:rPr lang="en-US" altLang="zh-CN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Sheet2!$B$45:$B$49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Sheet2!$C$45:$C$49</c:f>
              <c:numCache>
                <c:formatCode>General</c:formatCode>
                <c:ptCount val="5"/>
                <c:pt idx="0">
                  <c:v>8.7787054559873325E-3</c:v>
                </c:pt>
                <c:pt idx="1">
                  <c:v>-1.0063900069646414E-2</c:v>
                </c:pt>
                <c:pt idx="2">
                  <c:v>-2.2199606763949847E-3</c:v>
                </c:pt>
                <c:pt idx="3">
                  <c:v>1.1129727515947707E-2</c:v>
                </c:pt>
                <c:pt idx="4">
                  <c:v>-7.7922395404806085E-3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050480"/>
        <c:axId val="1919049936"/>
      </c:barChart>
      <c:catAx>
        <c:axId val="191905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49936"/>
        <c:crosses val="autoZero"/>
        <c:auto val="1"/>
        <c:lblAlgn val="ctr"/>
        <c:lblOffset val="100"/>
        <c:noMultiLvlLbl val="0"/>
      </c:catAx>
      <c:valAx>
        <c:axId val="1919049936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5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</a:t>
            </a:r>
            <a:r>
              <a:rPr lang="en-US" altLang="zh-CN" sz="1400" b="0" i="0" u="none" strike="noStrike" baseline="0" dirty="0" smtClean="0">
                <a:effectLst/>
              </a:rPr>
              <a:t>-</a:t>
            </a: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Sheet4!$B$36:$B$40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Sheet4!$C$36:$C$40</c:f>
              <c:numCache>
                <c:formatCode>General</c:formatCode>
                <c:ptCount val="5"/>
                <c:pt idx="0">
                  <c:v>-3.7955001164825517E-3</c:v>
                </c:pt>
                <c:pt idx="1">
                  <c:v>-1.307485562513913E-2</c:v>
                </c:pt>
                <c:pt idx="2">
                  <c:v>6.0643750555344281E-3</c:v>
                </c:pt>
                <c:pt idx="3">
                  <c:v>-1.4910423322817492E-2</c:v>
                </c:pt>
                <c:pt idx="4">
                  <c:v>3.0045315550921502E-3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59904"/>
        <c:axId val="1917253376"/>
      </c:barChart>
      <c:catAx>
        <c:axId val="19172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3376"/>
        <c:crosses val="autoZero"/>
        <c:auto val="1"/>
        <c:lblAlgn val="ctr"/>
        <c:lblOffset val="100"/>
        <c:noMultiLvlLbl val="0"/>
      </c:catAx>
      <c:valAx>
        <c:axId val="1917253376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</a:t>
            </a:r>
            <a:r>
              <a:rPr lang="en-US" altLang="zh-CN" sz="1400" b="0" i="0" u="none" strike="noStrike" baseline="0" dirty="0" smtClean="0">
                <a:effectLst/>
              </a:rPr>
              <a:t>-</a:t>
            </a: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Sheet4!$B$41:$B$45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Sheet4!$C$41:$C$45</c:f>
              <c:numCache>
                <c:formatCode>General</c:formatCode>
                <c:ptCount val="5"/>
                <c:pt idx="0">
                  <c:v>-2.3764298473983467E-2</c:v>
                </c:pt>
                <c:pt idx="1">
                  <c:v>-3.4466932774014122E-2</c:v>
                </c:pt>
                <c:pt idx="2">
                  <c:v>-4.4585176746297757E-2</c:v>
                </c:pt>
                <c:pt idx="3">
                  <c:v>-1.2867106667743666E-2</c:v>
                </c:pt>
                <c:pt idx="4">
                  <c:v>-9.3555904424020668E-3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70240"/>
        <c:axId val="1917270784"/>
      </c:barChart>
      <c:catAx>
        <c:axId val="191727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0784"/>
        <c:crosses val="autoZero"/>
        <c:auto val="1"/>
        <c:lblAlgn val="ctr"/>
        <c:lblOffset val="100"/>
        <c:noMultiLvlLbl val="0"/>
      </c:catAx>
      <c:valAx>
        <c:axId val="1917270784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024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</a:p>
          <a:p>
            <a:pPr>
              <a:defRPr/>
            </a:pPr>
            <a:r>
              <a:rPr lang="zh-CN" altLang="zh-CN" sz="1800" b="0" i="0" baseline="0" dirty="0" smtClean="0">
                <a:effectLst/>
              </a:rPr>
              <a:t>低级</a:t>
            </a:r>
            <a:r>
              <a:rPr lang="zh-CN" altLang="zh-CN" sz="1800" b="0" i="0" baseline="0" dirty="0">
                <a:effectLst/>
              </a:rPr>
              <a:t>体验关卡</a:t>
            </a:r>
            <a:r>
              <a:rPr lang="en-US" altLang="zh-CN" sz="1800" b="0" i="0" baseline="0" dirty="0">
                <a:effectLst/>
              </a:rPr>
              <a:t>_less </a:t>
            </a:r>
            <a:endParaRPr lang="zh-CN" altLang="zh-CN" dirty="0">
              <a:effectLst/>
            </a:endParaRPr>
          </a:p>
        </c:rich>
      </c:tx>
      <c:layout>
        <c:manualLayout>
          <c:xMode val="edge"/>
          <c:yMode val="edge"/>
          <c:x val="0.24212045700213267"/>
          <c:y val="6.0821477426393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Sheet2!$B$40:$B$44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Sheet2!$E$40:$E$44</c:f>
              <c:numCache>
                <c:formatCode>General</c:formatCode>
                <c:ptCount val="5"/>
                <c:pt idx="0">
                  <c:v>24.632002448678058</c:v>
                </c:pt>
                <c:pt idx="1">
                  <c:v>24.207440314139941</c:v>
                </c:pt>
                <c:pt idx="2">
                  <c:v>-11.296772846630597</c:v>
                </c:pt>
                <c:pt idx="3">
                  <c:v>42.212256105531004</c:v>
                </c:pt>
                <c:pt idx="4">
                  <c:v>42.220527602134304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Sheet2!$B$40:$B$44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Sheet2!$F$40:$F$44</c:f>
              <c:numCache>
                <c:formatCode>General</c:formatCode>
                <c:ptCount val="5"/>
                <c:pt idx="0">
                  <c:v>-102.23654785472721</c:v>
                </c:pt>
                <c:pt idx="1">
                  <c:v>-94.042595374598577</c:v>
                </c:pt>
                <c:pt idx="2">
                  <c:v>-105.62650818909796</c:v>
                </c:pt>
                <c:pt idx="3">
                  <c:v>-108.63963409810393</c:v>
                </c:pt>
                <c:pt idx="4">
                  <c:v>-67.85359642121729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039056"/>
        <c:axId val="1919047216"/>
      </c:barChart>
      <c:catAx>
        <c:axId val="19190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47216"/>
        <c:crosses val="autoZero"/>
        <c:auto val="1"/>
        <c:lblAlgn val="ctr"/>
        <c:lblOffset val="100"/>
        <c:noMultiLvlLbl val="0"/>
      </c:catAx>
      <c:valAx>
        <c:axId val="1919047216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3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Sheet2!$B$45:$B$49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Sheet2!$E$45:$E$49</c:f>
              <c:numCache>
                <c:formatCode>General</c:formatCode>
                <c:ptCount val="5"/>
                <c:pt idx="0">
                  <c:v>137.53923025598917</c:v>
                </c:pt>
                <c:pt idx="1">
                  <c:v>208.33914268908813</c:v>
                </c:pt>
                <c:pt idx="2">
                  <c:v>265.90604716630577</c:v>
                </c:pt>
                <c:pt idx="3">
                  <c:v>212.70675248147501</c:v>
                </c:pt>
                <c:pt idx="4">
                  <c:v>197.40733212104223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Sheet2!$B$45:$B$49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Sheet2!$F$45:$F$49</c:f>
              <c:numCache>
                <c:formatCode>General</c:formatCode>
                <c:ptCount val="5"/>
                <c:pt idx="0">
                  <c:v>-92.034507175754712</c:v>
                </c:pt>
                <c:pt idx="1">
                  <c:v>-99.561625438896328</c:v>
                </c:pt>
                <c:pt idx="2">
                  <c:v>-80.937593614944731</c:v>
                </c:pt>
                <c:pt idx="3">
                  <c:v>-160.00673322527948</c:v>
                </c:pt>
                <c:pt idx="4">
                  <c:v>26.26288694436866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846000"/>
        <c:axId val="1904848720"/>
      </c:barChart>
      <c:catAx>
        <c:axId val="190484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848720"/>
        <c:crosses val="autoZero"/>
        <c:auto val="1"/>
        <c:lblAlgn val="ctr"/>
        <c:lblOffset val="100"/>
        <c:noMultiLvlLbl val="0"/>
      </c:catAx>
      <c:valAx>
        <c:axId val="1904848720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84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Sheet4!$B$36:$B$40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Sheet4!$E$36:$E$40</c:f>
              <c:numCache>
                <c:formatCode>General</c:formatCode>
                <c:ptCount val="5"/>
                <c:pt idx="0">
                  <c:v>8.1156334389274178</c:v>
                </c:pt>
                <c:pt idx="1">
                  <c:v>16.805305939453607</c:v>
                </c:pt>
                <c:pt idx="2">
                  <c:v>-55.770265980333555</c:v>
                </c:pt>
                <c:pt idx="3">
                  <c:v>67.201926979559545</c:v>
                </c:pt>
                <c:pt idx="4">
                  <c:v>64.932801246459633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Sheet4!$B$36:$B$40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Sheet4!$F$36:$F$40</c:f>
              <c:numCache>
                <c:formatCode>General</c:formatCode>
                <c:ptCount val="5"/>
                <c:pt idx="0">
                  <c:v>-89.560402890875778</c:v>
                </c:pt>
                <c:pt idx="1">
                  <c:v>-88.913127061788401</c:v>
                </c:pt>
                <c:pt idx="2">
                  <c:v>-3.7022299761116173</c:v>
                </c:pt>
                <c:pt idx="3">
                  <c:v>14.740598965290403</c:v>
                </c:pt>
                <c:pt idx="4">
                  <c:v>-87.214094723624513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79488"/>
        <c:axId val="1917276224"/>
      </c:barChart>
      <c:catAx>
        <c:axId val="191727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6224"/>
        <c:crosses val="autoZero"/>
        <c:auto val="1"/>
        <c:lblAlgn val="ctr"/>
        <c:lblOffset val="100"/>
        <c:noMultiLvlLbl val="0"/>
      </c:catAx>
      <c:valAx>
        <c:axId val="1917276224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Sheet4!$B$41:$B$45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Sheet4!$E$41:$E$45</c:f>
              <c:numCache>
                <c:formatCode>General</c:formatCode>
                <c:ptCount val="5"/>
                <c:pt idx="0">
                  <c:v>52.019037054622189</c:v>
                </c:pt>
                <c:pt idx="1">
                  <c:v>64.071910167753003</c:v>
                </c:pt>
                <c:pt idx="2">
                  <c:v>83.202546274816683</c:v>
                </c:pt>
                <c:pt idx="3">
                  <c:v>203.06486747556465</c:v>
                </c:pt>
                <c:pt idx="4">
                  <c:v>85.528427189724184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Sheet4!$B$41:$B$45</c:f>
              <c:strCache>
                <c:ptCount val="5"/>
                <c:pt idx="0">
                  <c:v>2-1-b1</c:v>
                </c:pt>
                <c:pt idx="1">
                  <c:v>2-3-b3</c:v>
                </c:pt>
                <c:pt idx="2">
                  <c:v>2-3-f-b3</c:v>
                </c:pt>
                <c:pt idx="3">
                  <c:v>2-5-b5</c:v>
                </c:pt>
                <c:pt idx="4">
                  <c:v>2-5-f-b5</c:v>
                </c:pt>
              </c:strCache>
            </c:strRef>
          </c:cat>
          <c:val>
            <c:numRef>
              <c:f>Sheet4!$F$41:$F$45</c:f>
              <c:numCache>
                <c:formatCode>General</c:formatCode>
                <c:ptCount val="5"/>
                <c:pt idx="0">
                  <c:v>-133.38913202772662</c:v>
                </c:pt>
                <c:pt idx="1">
                  <c:v>-43.137139644599699</c:v>
                </c:pt>
                <c:pt idx="2">
                  <c:v>-174.07315969114421</c:v>
                </c:pt>
                <c:pt idx="3">
                  <c:v>-300.93944997442247</c:v>
                </c:pt>
                <c:pt idx="4">
                  <c:v>19.613483298971204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040144"/>
        <c:axId val="1919051024"/>
      </c:barChart>
      <c:catAx>
        <c:axId val="191904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51024"/>
        <c:crosses val="autoZero"/>
        <c:auto val="1"/>
        <c:lblAlgn val="ctr"/>
        <c:lblOffset val="100"/>
        <c:noMultiLvlLbl val="0"/>
      </c:catAx>
      <c:valAx>
        <c:axId val="1919051024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4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查看我方信息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Sheet7!$D$24:$D$27</c:f>
              <c:numCache>
                <c:formatCode>General</c:formatCode>
                <c:ptCount val="4"/>
                <c:pt idx="0">
                  <c:v>8.1671170793220477E-2</c:v>
                </c:pt>
                <c:pt idx="1">
                  <c:v>1.2789336586610937E-2</c:v>
                </c:pt>
                <c:pt idx="2">
                  <c:v>-3.5110130273502634E-2</c:v>
                </c:pt>
                <c:pt idx="3">
                  <c:v>5.2270994016086446E-3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677024"/>
        <c:axId val="1818684640"/>
      </c:barChart>
      <c:catAx>
        <c:axId val="18186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84640"/>
        <c:crosses val="autoZero"/>
        <c:auto val="1"/>
        <c:lblAlgn val="ctr"/>
        <c:lblOffset val="100"/>
        <c:noMultiLvlLbl val="0"/>
      </c:catAx>
      <c:valAx>
        <c:axId val="1818684640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查看敌方信息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Sheet7!$E$24:$E$27</c:f>
              <c:numCache>
                <c:formatCode>General</c:formatCode>
                <c:ptCount val="4"/>
                <c:pt idx="0">
                  <c:v>2.0886098299051952E-2</c:v>
                </c:pt>
                <c:pt idx="1">
                  <c:v>3.5031799965677526E-2</c:v>
                </c:pt>
                <c:pt idx="2">
                  <c:v>-5.218326283891439E-2</c:v>
                </c:pt>
                <c:pt idx="3">
                  <c:v>6.4953033677963611E-3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673760"/>
        <c:axId val="1818678112"/>
      </c:barChart>
      <c:catAx>
        <c:axId val="18186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8112"/>
        <c:crosses val="autoZero"/>
        <c:auto val="1"/>
        <c:lblAlgn val="ctr"/>
        <c:lblOffset val="100"/>
        <c:noMultiLvlLbl val="0"/>
      </c:catAx>
      <c:valAx>
        <c:axId val="1818678112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zh-CN" sz="1800" b="0" i="0" baseline="0">
                <a:effectLst/>
              </a:rPr>
              <a:t>查看我方阵容信息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Sheet8!$C$13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Sheet8!$B$14:$B$17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Sheet8!$C$14:$C$17</c:f>
              <c:numCache>
                <c:formatCode>General</c:formatCode>
                <c:ptCount val="4"/>
                <c:pt idx="0">
                  <c:v>142.28107167080239</c:v>
                </c:pt>
                <c:pt idx="1">
                  <c:v>47.323527563639608</c:v>
                </c:pt>
                <c:pt idx="2">
                  <c:v>64.203718134253961</c:v>
                </c:pt>
                <c:pt idx="3">
                  <c:v>13.546866283592056</c:v>
                </c:pt>
              </c:numCache>
            </c:numRef>
          </c:val>
        </c:ser>
        <c:ser>
          <c:idx val="1"/>
          <c:order val="1"/>
          <c:tx>
            <c:strRef>
              <c:f>Sheet8!$D$13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Sheet8!$B$14:$B$17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Sheet8!$D$14:$D$17</c:f>
              <c:numCache>
                <c:formatCode>General</c:formatCode>
                <c:ptCount val="4"/>
                <c:pt idx="0">
                  <c:v>-137.8086682574874</c:v>
                </c:pt>
                <c:pt idx="1">
                  <c:v>-305.86338986616323</c:v>
                </c:pt>
                <c:pt idx="2">
                  <c:v>-113.72576083018281</c:v>
                </c:pt>
                <c:pt idx="3">
                  <c:v>-161.26677653675017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678656"/>
        <c:axId val="1818679200"/>
      </c:barChart>
      <c:catAx>
        <c:axId val="181867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9200"/>
        <c:crosses val="autoZero"/>
        <c:auto val="1"/>
        <c:lblAlgn val="ctr"/>
        <c:lblOffset val="100"/>
        <c:noMultiLvlLbl val="0"/>
      </c:catAx>
      <c:valAx>
        <c:axId val="1818679200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Sheet4!$B$103:$B$107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Sheet4!$C$103:$C$107</c:f>
              <c:numCache>
                <c:formatCode>General</c:formatCode>
                <c:ptCount val="5"/>
                <c:pt idx="0">
                  <c:v>3.7453488659712403E-2</c:v>
                </c:pt>
                <c:pt idx="1">
                  <c:v>-4.5552806310739531E-4</c:v>
                </c:pt>
                <c:pt idx="2">
                  <c:v>-2.4804698238427288E-2</c:v>
                </c:pt>
                <c:pt idx="3">
                  <c:v>8.5310734585444473E-3</c:v>
                </c:pt>
                <c:pt idx="4">
                  <c:v>-1.4071040975401558E-3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01200"/>
        <c:axId val="1768005008"/>
      </c:barChart>
      <c:catAx>
        <c:axId val="176800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05008"/>
        <c:crosses val="autoZero"/>
        <c:auto val="1"/>
        <c:lblAlgn val="ctr"/>
        <c:lblOffset val="100"/>
        <c:noMultiLvlLbl val="0"/>
      </c:catAx>
      <c:valAx>
        <c:axId val="1768005008"/>
        <c:scaling>
          <c:orientation val="minMax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0120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zh-CN" sz="1800" b="0" i="0" baseline="0">
                <a:effectLst/>
              </a:rPr>
              <a:t>查看</a:t>
            </a:r>
            <a:r>
              <a:rPr lang="zh-CN" altLang="en-US" sz="1800" b="0" i="0" baseline="0">
                <a:effectLst/>
              </a:rPr>
              <a:t>敌</a:t>
            </a:r>
            <a:r>
              <a:rPr lang="zh-CN" altLang="zh-CN" sz="1800" b="0" i="0" baseline="0">
                <a:effectLst/>
              </a:rPr>
              <a:t>方阵容信息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Sheet8!$K$13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Sheet8!$J$14:$J$17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Sheet8!$K$14:$K$17</c:f>
              <c:numCache>
                <c:formatCode>General</c:formatCode>
                <c:ptCount val="4"/>
                <c:pt idx="0">
                  <c:v>228.16260444419598</c:v>
                </c:pt>
                <c:pt idx="1">
                  <c:v>74.579745080377705</c:v>
                </c:pt>
                <c:pt idx="2">
                  <c:v>138.95100380309376</c:v>
                </c:pt>
                <c:pt idx="3">
                  <c:v>-23.94535529832697</c:v>
                </c:pt>
              </c:numCache>
            </c:numRef>
          </c:val>
        </c:ser>
        <c:ser>
          <c:idx val="1"/>
          <c:order val="1"/>
          <c:tx>
            <c:strRef>
              <c:f>Sheet8!$L$13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Sheet8!$J$14:$J$17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Sheet8!$L$14:$L$17</c:f>
              <c:numCache>
                <c:formatCode>General</c:formatCode>
                <c:ptCount val="4"/>
                <c:pt idx="0">
                  <c:v>-132.94963711200995</c:v>
                </c:pt>
                <c:pt idx="1">
                  <c:v>49.406626327031042</c:v>
                </c:pt>
                <c:pt idx="2">
                  <c:v>-191.46431858866757</c:v>
                </c:pt>
                <c:pt idx="3">
                  <c:v>-101.81814165622119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675392"/>
        <c:axId val="1818675936"/>
      </c:barChart>
      <c:catAx>
        <c:axId val="181867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5936"/>
        <c:crosses val="autoZero"/>
        <c:auto val="1"/>
        <c:lblAlgn val="ctr"/>
        <c:lblOffset val="100"/>
        <c:noMultiLvlLbl val="0"/>
      </c:catAx>
      <c:valAx>
        <c:axId val="181867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换怪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Sheet7!$F$24:$F$27</c:f>
              <c:numCache>
                <c:formatCode>General</c:formatCode>
                <c:ptCount val="4"/>
                <c:pt idx="0">
                  <c:v>2.1688459122950077E-2</c:v>
                </c:pt>
                <c:pt idx="1">
                  <c:v>2.5207514916433225E-2</c:v>
                </c:pt>
                <c:pt idx="2">
                  <c:v>-3.5927709577373672E-2</c:v>
                </c:pt>
                <c:pt idx="3">
                  <c:v>-2.4364605119203627E-2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686816"/>
        <c:axId val="1818687360"/>
      </c:barChart>
      <c:catAx>
        <c:axId val="18186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87360"/>
        <c:crosses val="autoZero"/>
        <c:auto val="1"/>
        <c:lblAlgn val="ctr"/>
        <c:lblOffset val="100"/>
        <c:noMultiLvlLbl val="0"/>
      </c:catAx>
      <c:valAx>
        <c:axId val="1818687360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868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照妖镜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Sheet7!$O$24:$O$27</c:f>
              <c:numCache>
                <c:formatCode>General</c:formatCode>
                <c:ptCount val="4"/>
                <c:pt idx="0">
                  <c:v>-2.8462406624232259E-2</c:v>
                </c:pt>
                <c:pt idx="1">
                  <c:v>-2.6704845740011019E-2</c:v>
                </c:pt>
                <c:pt idx="2">
                  <c:v>-3.0592995883438608E-2</c:v>
                </c:pt>
                <c:pt idx="3">
                  <c:v>-1.4011689196719678E-2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40320"/>
        <c:axId val="1821736512"/>
      </c:barChart>
      <c:catAx>
        <c:axId val="182174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6512"/>
        <c:crosses val="autoZero"/>
        <c:auto val="1"/>
        <c:lblAlgn val="ctr"/>
        <c:lblOffset val="100"/>
        <c:noMultiLvlLbl val="0"/>
      </c:catAx>
      <c:valAx>
        <c:axId val="1821736512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4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en-US" sz="1800" b="0" i="0" baseline="0">
                <a:effectLst/>
              </a:rPr>
              <a:t>换怪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Sheet8!$R$13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Sheet8!$Q$14:$Q$17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Sheet8!$R$14:$R$17</c:f>
              <c:numCache>
                <c:formatCode>General</c:formatCode>
                <c:ptCount val="4"/>
                <c:pt idx="0">
                  <c:v>192.96014815631418</c:v>
                </c:pt>
                <c:pt idx="1">
                  <c:v>-4.4811597553691511</c:v>
                </c:pt>
                <c:pt idx="2">
                  <c:v>30.098317033333998</c:v>
                </c:pt>
                <c:pt idx="3">
                  <c:v>106.64469839337909</c:v>
                </c:pt>
              </c:numCache>
            </c:numRef>
          </c:val>
        </c:ser>
        <c:ser>
          <c:idx val="1"/>
          <c:order val="1"/>
          <c:tx>
            <c:strRef>
              <c:f>Sheet8!$S$13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Sheet8!$Q$14:$Q$17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Sheet8!$S$14:$S$17</c:f>
              <c:numCache>
                <c:formatCode>General</c:formatCode>
                <c:ptCount val="4"/>
                <c:pt idx="0">
                  <c:v>-120.71646170840734</c:v>
                </c:pt>
                <c:pt idx="1">
                  <c:v>-81.405007401927861</c:v>
                </c:pt>
                <c:pt idx="2">
                  <c:v>-195.27122419565947</c:v>
                </c:pt>
                <c:pt idx="3">
                  <c:v>-51.310292888699003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31072"/>
        <c:axId val="1821739232"/>
      </c:barChart>
      <c:catAx>
        <c:axId val="182173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9232"/>
        <c:crosses val="autoZero"/>
        <c:auto val="1"/>
        <c:lblAlgn val="ctr"/>
        <c:lblOffset val="100"/>
        <c:noMultiLvlLbl val="0"/>
      </c:catAx>
      <c:valAx>
        <c:axId val="18217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en-US" sz="1800" b="0" i="0" baseline="0">
                <a:effectLst/>
              </a:rPr>
              <a:t>照妖镜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Sheet8!$C$66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Sheet8!$B$67:$B$70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Sheet8!$C$67:$C$70</c:f>
              <c:numCache>
                <c:formatCode>General</c:formatCode>
                <c:ptCount val="4"/>
                <c:pt idx="0">
                  <c:v>145.04992859890828</c:v>
                </c:pt>
                <c:pt idx="1">
                  <c:v>-105.51377519322826</c:v>
                </c:pt>
                <c:pt idx="2">
                  <c:v>8.4281983977000614</c:v>
                </c:pt>
                <c:pt idx="3">
                  <c:v>-30.152021981381203</c:v>
                </c:pt>
              </c:numCache>
            </c:numRef>
          </c:val>
        </c:ser>
        <c:ser>
          <c:idx val="1"/>
          <c:order val="1"/>
          <c:tx>
            <c:strRef>
              <c:f>Sheet8!$D$66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Sheet8!$B$67:$B$70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Sheet8!$D$67:$D$70</c:f>
              <c:numCache>
                <c:formatCode>General</c:formatCode>
                <c:ptCount val="4"/>
                <c:pt idx="0">
                  <c:v>-56.897246360115133</c:v>
                </c:pt>
                <c:pt idx="1">
                  <c:v>-103.79277342126058</c:v>
                </c:pt>
                <c:pt idx="2">
                  <c:v>-35.727944392990473</c:v>
                </c:pt>
                <c:pt idx="3">
                  <c:v>-151.70445893203197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39776"/>
        <c:axId val="1821727264"/>
      </c:barChart>
      <c:catAx>
        <c:axId val="182173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27264"/>
        <c:crosses val="autoZero"/>
        <c:auto val="1"/>
        <c:lblAlgn val="ctr"/>
        <c:lblOffset val="100"/>
        <c:noMultiLvlLbl val="0"/>
      </c:catAx>
      <c:valAx>
        <c:axId val="1821727264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97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Sheet7!$G$24:$G$27</c:f>
              <c:numCache>
                <c:formatCode>General</c:formatCode>
                <c:ptCount val="4"/>
                <c:pt idx="0">
                  <c:v>-2.4823166717382762E-3</c:v>
                </c:pt>
                <c:pt idx="1">
                  <c:v>2.5104542414972592E-2</c:v>
                </c:pt>
                <c:pt idx="2">
                  <c:v>-2.7990018435057235E-2</c:v>
                </c:pt>
                <c:pt idx="3">
                  <c:v>-1.4794173310197932E-2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38144"/>
        <c:axId val="1821730528"/>
      </c:barChart>
      <c:catAx>
        <c:axId val="182173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0528"/>
        <c:crosses val="autoZero"/>
        <c:auto val="1"/>
        <c:lblAlgn val="ctr"/>
        <c:lblOffset val="100"/>
        <c:noMultiLvlLbl val="0"/>
      </c:catAx>
      <c:valAx>
        <c:axId val="182173052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技能失败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Sheet7!$M$24:$M$27</c:f>
              <c:numCache>
                <c:formatCode>General</c:formatCode>
                <c:ptCount val="4"/>
                <c:pt idx="0">
                  <c:v>-2.3019996429768742E-2</c:v>
                </c:pt>
                <c:pt idx="1">
                  <c:v>-5.2014764306315256E-2</c:v>
                </c:pt>
                <c:pt idx="2">
                  <c:v>-8.1851753842641407E-3</c:v>
                </c:pt>
                <c:pt idx="3">
                  <c:v>-1.5907197726729549E-2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35424"/>
        <c:axId val="1821735968"/>
      </c:barChart>
      <c:catAx>
        <c:axId val="18217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5968"/>
        <c:crosses val="autoZero"/>
        <c:auto val="1"/>
        <c:lblAlgn val="ctr"/>
        <c:lblOffset val="100"/>
        <c:noMultiLvlLbl val="0"/>
      </c:catAx>
      <c:valAx>
        <c:axId val="182173596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en-US" sz="1800" b="0" i="0" baseline="0">
                <a:effectLst/>
              </a:rPr>
              <a:t>技能释放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Sheet8!$C$42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Sheet8!$B$43:$B$46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Sheet8!$C$43:$C$46</c:f>
              <c:numCache>
                <c:formatCode>General</c:formatCode>
                <c:ptCount val="4"/>
                <c:pt idx="0">
                  <c:v>216.71176573148986</c:v>
                </c:pt>
                <c:pt idx="1">
                  <c:v>19.612814420704762</c:v>
                </c:pt>
                <c:pt idx="2">
                  <c:v>147.51809399972913</c:v>
                </c:pt>
                <c:pt idx="3">
                  <c:v>26.915710540408526</c:v>
                </c:pt>
              </c:numCache>
            </c:numRef>
          </c:val>
        </c:ser>
        <c:ser>
          <c:idx val="1"/>
          <c:order val="1"/>
          <c:tx>
            <c:strRef>
              <c:f>Sheet8!$D$42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Sheet8!$B$43:$B$46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Sheet8!$D$43:$D$46</c:f>
              <c:numCache>
                <c:formatCode>General</c:formatCode>
                <c:ptCount val="4"/>
                <c:pt idx="0">
                  <c:v>-86.219740302635827</c:v>
                </c:pt>
                <c:pt idx="1">
                  <c:v>-135.7662949775829</c:v>
                </c:pt>
                <c:pt idx="2">
                  <c:v>-153.63808747058769</c:v>
                </c:pt>
                <c:pt idx="3">
                  <c:v>-114.66800951805622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46960"/>
        <c:axId val="1820754576"/>
      </c:barChart>
      <c:catAx>
        <c:axId val="182074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4576"/>
        <c:crosses val="autoZero"/>
        <c:auto val="1"/>
        <c:lblAlgn val="ctr"/>
        <c:lblOffset val="100"/>
        <c:noMultiLvlLbl val="0"/>
      </c:catAx>
      <c:valAx>
        <c:axId val="1820754576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zh-CN" sz="1800" b="0" i="0" baseline="0">
                <a:effectLst/>
              </a:rPr>
              <a:t>技能释放</a:t>
            </a:r>
            <a:r>
              <a:rPr lang="zh-CN" altLang="en-US" sz="1800" b="0" i="0" baseline="0">
                <a:effectLst/>
              </a:rPr>
              <a:t>失败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Sheet8!$K$42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Sheet8!$J$43:$J$46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Sheet8!$K$43:$K$46</c:f>
              <c:numCache>
                <c:formatCode>General</c:formatCode>
                <c:ptCount val="4"/>
                <c:pt idx="0">
                  <c:v>347.90782110540613</c:v>
                </c:pt>
                <c:pt idx="1">
                  <c:v>6.2479392397924602</c:v>
                </c:pt>
                <c:pt idx="2">
                  <c:v>200.50635234408981</c:v>
                </c:pt>
                <c:pt idx="3">
                  <c:v>59.690613991327389</c:v>
                </c:pt>
              </c:numCache>
            </c:numRef>
          </c:val>
        </c:ser>
        <c:ser>
          <c:idx val="1"/>
          <c:order val="1"/>
          <c:tx>
            <c:strRef>
              <c:f>Sheet8!$L$42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Sheet8!$J$43:$J$46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Sheet8!$L$43:$L$46</c:f>
              <c:numCache>
                <c:formatCode>General</c:formatCode>
                <c:ptCount val="4"/>
                <c:pt idx="0">
                  <c:v>-19.155794526123003</c:v>
                </c:pt>
                <c:pt idx="1">
                  <c:v>-71.64107625813773</c:v>
                </c:pt>
                <c:pt idx="2">
                  <c:v>-57.109041680891636</c:v>
                </c:pt>
                <c:pt idx="3">
                  <c:v>-190.06510429571009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52400"/>
        <c:axId val="1820746416"/>
      </c:barChart>
      <c:catAx>
        <c:axId val="18207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6416"/>
        <c:crosses val="autoZero"/>
        <c:auto val="1"/>
        <c:lblAlgn val="ctr"/>
        <c:lblOffset val="100"/>
        <c:noMultiLvlLbl val="0"/>
      </c:catAx>
      <c:valAx>
        <c:axId val="182074641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技能动画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Sheet7!$N$24:$N$27</c:f>
              <c:numCache>
                <c:formatCode>General</c:formatCode>
                <c:ptCount val="4"/>
                <c:pt idx="0">
                  <c:v>5.5079235106091163E-3</c:v>
                </c:pt>
                <c:pt idx="1">
                  <c:v>2.539306473423859E-2</c:v>
                </c:pt>
                <c:pt idx="2">
                  <c:v>-2.808709076890838E-2</c:v>
                </c:pt>
                <c:pt idx="3">
                  <c:v>-9.4006325832739664E-3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42608"/>
        <c:axId val="1820748592"/>
      </c:barChart>
      <c:catAx>
        <c:axId val="18207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8592"/>
        <c:crosses val="autoZero"/>
        <c:auto val="1"/>
        <c:lblAlgn val="ctr"/>
        <c:lblOffset val="100"/>
        <c:noMultiLvlLbl val="0"/>
      </c:catAx>
      <c:valAx>
        <c:axId val="1820748592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</a:t>
            </a:r>
            <a:r>
              <a:rPr lang="en-US" altLang="zh-CN" sz="1400" b="0" i="0" u="none" strike="noStrike" baseline="0" dirty="0" smtClean="0">
                <a:effectLst/>
              </a:rPr>
              <a:t>-</a:t>
            </a: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Sheet2!$B$110:$B$113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Sheet2!$C$110:$C$113</c:f>
              <c:numCache>
                <c:formatCode>General</c:formatCode>
                <c:ptCount val="4"/>
                <c:pt idx="0">
                  <c:v>5.0714660789909348E-2</c:v>
                </c:pt>
                <c:pt idx="1">
                  <c:v>4.7786308393117823E-2</c:v>
                </c:pt>
                <c:pt idx="2">
                  <c:v>1.8321807957950176E-2</c:v>
                </c:pt>
                <c:pt idx="3">
                  <c:v>2.6215895795545532E-4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54464"/>
        <c:axId val="1917271328"/>
      </c:barChart>
      <c:catAx>
        <c:axId val="191725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1328"/>
        <c:crosses val="autoZero"/>
        <c:auto val="1"/>
        <c:lblAlgn val="ctr"/>
        <c:lblOffset val="100"/>
        <c:noMultiLvlLbl val="0"/>
      </c:catAx>
      <c:valAx>
        <c:axId val="191727132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zh-CN" sz="1800" b="0" i="0" baseline="0">
                <a:effectLst/>
              </a:rPr>
              <a:t>技能</a:t>
            </a:r>
            <a:r>
              <a:rPr lang="zh-CN" altLang="en-US" sz="1800" b="0" i="0" baseline="0">
                <a:effectLst/>
              </a:rPr>
              <a:t>动画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Sheet8!$Q$42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Sheet8!$P$43:$P$46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Sheet8!$Q$43:$Q$46</c:f>
              <c:numCache>
                <c:formatCode>General</c:formatCode>
                <c:ptCount val="4"/>
                <c:pt idx="0">
                  <c:v>222.22210014015175</c:v>
                </c:pt>
                <c:pt idx="1">
                  <c:v>5.856494170926716</c:v>
                </c:pt>
                <c:pt idx="2">
                  <c:v>147.63236119712872</c:v>
                </c:pt>
                <c:pt idx="3">
                  <c:v>14.154598737305577</c:v>
                </c:pt>
              </c:numCache>
            </c:numRef>
          </c:val>
        </c:ser>
        <c:ser>
          <c:idx val="1"/>
          <c:order val="1"/>
          <c:tx>
            <c:strRef>
              <c:f>Sheet8!$R$42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Sheet8!$P$43:$P$46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Sheet8!$R$43:$R$46</c:f>
              <c:numCache>
                <c:formatCode>General</c:formatCode>
                <c:ptCount val="4"/>
                <c:pt idx="0">
                  <c:v>-29.930440852553133</c:v>
                </c:pt>
                <c:pt idx="1">
                  <c:v>-164.49193114477106</c:v>
                </c:pt>
                <c:pt idx="2">
                  <c:v>-115.27925005889051</c:v>
                </c:pt>
                <c:pt idx="3">
                  <c:v>-69.436653871885284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49136"/>
        <c:axId val="1820750224"/>
      </c:barChart>
      <c:catAx>
        <c:axId val="182074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0224"/>
        <c:crosses val="autoZero"/>
        <c:auto val="1"/>
        <c:lblAlgn val="ctr"/>
        <c:lblOffset val="100"/>
        <c:noMultiLvlLbl val="0"/>
      </c:catAx>
      <c:valAx>
        <c:axId val="1820750224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物理技能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Sheet7!$P$24:$P$27</c:f>
              <c:numCache>
                <c:formatCode>General</c:formatCode>
                <c:ptCount val="4"/>
                <c:pt idx="0">
                  <c:v>7.3853783442719822E-3</c:v>
                </c:pt>
                <c:pt idx="1">
                  <c:v>1.787292652684274E-2</c:v>
                </c:pt>
                <c:pt idx="2">
                  <c:v>-1.5329896395018703E-2</c:v>
                </c:pt>
                <c:pt idx="3">
                  <c:v>-2.4101008665141598E-2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55664"/>
        <c:axId val="1820748048"/>
      </c:barChart>
      <c:catAx>
        <c:axId val="182075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8048"/>
        <c:crosses val="autoZero"/>
        <c:auto val="1"/>
        <c:lblAlgn val="ctr"/>
        <c:lblOffset val="100"/>
        <c:noMultiLvlLbl val="0"/>
      </c:catAx>
      <c:valAx>
        <c:axId val="182074804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魔法技能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Sheet7!$Q$24:$Q$27</c:f>
              <c:numCache>
                <c:formatCode>General</c:formatCode>
                <c:ptCount val="4"/>
                <c:pt idx="0">
                  <c:v>-4.7790768017174903E-3</c:v>
                </c:pt>
                <c:pt idx="1">
                  <c:v>3.0305651431478075E-2</c:v>
                </c:pt>
                <c:pt idx="2">
                  <c:v>-3.2225371672621163E-2</c:v>
                </c:pt>
                <c:pt idx="3">
                  <c:v>-3.8376299196253537E-2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246336"/>
        <c:axId val="1814233216"/>
      </c:barChart>
      <c:catAx>
        <c:axId val="13502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4233216"/>
        <c:crosses val="autoZero"/>
        <c:auto val="1"/>
        <c:lblAlgn val="ctr"/>
        <c:lblOffset val="100"/>
        <c:noMultiLvlLbl val="0"/>
      </c:catAx>
      <c:valAx>
        <c:axId val="1814233216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246336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 sz="140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zh-CN" altLang="en-US" sz="1400" b="0" i="0" u="none" strike="noStrike" baseline="0">
                <a:effectLst/>
              </a:rPr>
              <a:t>物理技能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Sheet8!$J$66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Sheet8!$I$67:$I$70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Sheet8!$J$67:$J$70</c:f>
              <c:numCache>
                <c:formatCode>General</c:formatCode>
                <c:ptCount val="4"/>
                <c:pt idx="0">
                  <c:v>169.78308604091367</c:v>
                </c:pt>
                <c:pt idx="1">
                  <c:v>29.5621458194491</c:v>
                </c:pt>
                <c:pt idx="2">
                  <c:v>140.05637985790062</c:v>
                </c:pt>
                <c:pt idx="3">
                  <c:v>106.80412480524156</c:v>
                </c:pt>
              </c:numCache>
            </c:numRef>
          </c:val>
        </c:ser>
        <c:ser>
          <c:idx val="1"/>
          <c:order val="1"/>
          <c:tx>
            <c:strRef>
              <c:f>Sheet8!$K$66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Sheet8!$I$67:$I$70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Sheet8!$K$67:$K$70</c:f>
              <c:numCache>
                <c:formatCode>General</c:formatCode>
                <c:ptCount val="4"/>
                <c:pt idx="0">
                  <c:v>-53.399201580905327</c:v>
                </c:pt>
                <c:pt idx="1">
                  <c:v>-243.90299352943467</c:v>
                </c:pt>
                <c:pt idx="2">
                  <c:v>-176.8693291649864</c:v>
                </c:pt>
                <c:pt idx="3">
                  <c:v>-63.30077080731904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32160"/>
        <c:axId val="1821733248"/>
      </c:barChart>
      <c:catAx>
        <c:axId val="182173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3248"/>
        <c:crosses val="autoZero"/>
        <c:auto val="1"/>
        <c:lblAlgn val="ctr"/>
        <c:lblOffset val="100"/>
        <c:noMultiLvlLbl val="0"/>
      </c:catAx>
      <c:valAx>
        <c:axId val="18217332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73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en-US" sz="1800" b="0" i="0" baseline="0">
                <a:effectLst/>
              </a:rPr>
              <a:t>魔法</a:t>
            </a:r>
            <a:r>
              <a:rPr lang="zh-CN" altLang="zh-CN" sz="1800" b="0" i="0" baseline="0">
                <a:effectLst/>
              </a:rPr>
              <a:t>技能 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Sheet8!$P$66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Sheet8!$O$67:$O$70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Sheet8!$P$67:$P$70</c:f>
              <c:numCache>
                <c:formatCode>General</c:formatCode>
                <c:ptCount val="4"/>
                <c:pt idx="0">
                  <c:v>235.30404931134285</c:v>
                </c:pt>
                <c:pt idx="1">
                  <c:v>12.455002316006786</c:v>
                </c:pt>
                <c:pt idx="2">
                  <c:v>149.2290797712248</c:v>
                </c:pt>
                <c:pt idx="3">
                  <c:v>124.1397974581012</c:v>
                </c:pt>
              </c:numCache>
            </c:numRef>
          </c:val>
        </c:ser>
        <c:ser>
          <c:idx val="1"/>
          <c:order val="1"/>
          <c:tx>
            <c:strRef>
              <c:f>Sheet8!$Q$66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Sheet8!$O$67:$O$70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Sheet8!$Q$67:$Q$70</c:f>
              <c:numCache>
                <c:formatCode>General</c:formatCode>
                <c:ptCount val="4"/>
                <c:pt idx="0">
                  <c:v>-106.58611850340016</c:v>
                </c:pt>
                <c:pt idx="1">
                  <c:v>-82.334356157655279</c:v>
                </c:pt>
                <c:pt idx="2">
                  <c:v>-150.98794888504534</c:v>
                </c:pt>
                <c:pt idx="3">
                  <c:v>-304.0727186265924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856880"/>
        <c:axId val="1904850896"/>
      </c:barChart>
      <c:catAx>
        <c:axId val="190485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850896"/>
        <c:crosses val="autoZero"/>
        <c:auto val="1"/>
        <c:lblAlgn val="ctr"/>
        <c:lblOffset val="100"/>
        <c:noMultiLvlLbl val="0"/>
      </c:catAx>
      <c:valAx>
        <c:axId val="1904850896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85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Sheet7!$H$24:$H$27</c:f>
              <c:numCache>
                <c:formatCode>General</c:formatCode>
                <c:ptCount val="4"/>
                <c:pt idx="0">
                  <c:v>-1.4410783702782908E-2</c:v>
                </c:pt>
                <c:pt idx="1">
                  <c:v>3.1201170022835626E-2</c:v>
                </c:pt>
                <c:pt idx="2">
                  <c:v>-4.426978263095642E-2</c:v>
                </c:pt>
                <c:pt idx="3">
                  <c:v>-1.4053062872509415E-2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4234848"/>
        <c:axId val="1820751312"/>
      </c:barChart>
      <c:catAx>
        <c:axId val="181423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1312"/>
        <c:crosses val="autoZero"/>
        <c:auto val="1"/>
        <c:lblAlgn val="ctr"/>
        <c:lblOffset val="100"/>
        <c:noMultiLvlLbl val="0"/>
      </c:catAx>
      <c:valAx>
        <c:axId val="1820751312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423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en-US" altLang="zh-CN" sz="1800" b="0" i="0" baseline="0">
                <a:effectLst/>
              </a:rPr>
              <a:t>A</a:t>
            </a:r>
            <a:r>
              <a:rPr lang="zh-CN" altLang="en-US" sz="1800" b="0" i="0" baseline="0">
                <a:effectLst/>
              </a:rPr>
              <a:t>技能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Sheet8!$X$13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Sheet8!$W$14:$W$17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Sheet8!$X$14:$X$17</c:f>
              <c:numCache>
                <c:formatCode>General</c:formatCode>
                <c:ptCount val="4"/>
                <c:pt idx="0">
                  <c:v>287.85693539275547</c:v>
                </c:pt>
                <c:pt idx="1">
                  <c:v>5.8767602058861375</c:v>
                </c:pt>
                <c:pt idx="2">
                  <c:v>189.93881636777641</c:v>
                </c:pt>
                <c:pt idx="3">
                  <c:v>37.451371407855703</c:v>
                </c:pt>
              </c:numCache>
            </c:numRef>
          </c:val>
        </c:ser>
        <c:ser>
          <c:idx val="1"/>
          <c:order val="1"/>
          <c:tx>
            <c:strRef>
              <c:f>Sheet8!$Y$13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Sheet8!$W$14:$W$17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Sheet8!$Y$14:$Y$17</c:f>
              <c:numCache>
                <c:formatCode>General</c:formatCode>
                <c:ptCount val="4"/>
                <c:pt idx="0">
                  <c:v>-39.948202167000019</c:v>
                </c:pt>
                <c:pt idx="1">
                  <c:v>-103.13147852007941</c:v>
                </c:pt>
                <c:pt idx="2">
                  <c:v>-193.94108411565716</c:v>
                </c:pt>
                <c:pt idx="3">
                  <c:v>16.386072953809542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755120"/>
        <c:axId val="1820743696"/>
      </c:barChart>
      <c:catAx>
        <c:axId val="182075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43696"/>
        <c:crosses val="autoZero"/>
        <c:auto val="1"/>
        <c:lblAlgn val="ctr"/>
        <c:lblOffset val="100"/>
        <c:noMultiLvlLbl val="0"/>
      </c:catAx>
      <c:valAx>
        <c:axId val="182074369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075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Sheet7!$K$24:$K$27</c:f>
              <c:numCache>
                <c:formatCode>General</c:formatCode>
                <c:ptCount val="4"/>
                <c:pt idx="0">
                  <c:v>-5.0358010457663277E-3</c:v>
                </c:pt>
                <c:pt idx="1">
                  <c:v>6.4654223897359486E-3</c:v>
                </c:pt>
                <c:pt idx="2">
                  <c:v>-2.3523722436897213E-2</c:v>
                </c:pt>
                <c:pt idx="3">
                  <c:v>-1.3952206843421151E-2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250944"/>
        <c:axId val="1816916848"/>
      </c:barChart>
      <c:catAx>
        <c:axId val="15202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6848"/>
        <c:crosses val="autoZero"/>
        <c:auto val="1"/>
        <c:lblAlgn val="ctr"/>
        <c:lblOffset val="100"/>
        <c:noMultiLvlLbl val="0"/>
      </c:catAx>
      <c:valAx>
        <c:axId val="181691684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02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en-US" altLang="zh-CN" sz="1800" b="0" i="0" baseline="0">
                <a:effectLst/>
              </a:rPr>
              <a:t>D</a:t>
            </a:r>
            <a:r>
              <a:rPr lang="zh-CN" altLang="zh-CN" sz="1800" b="0" i="0" baseline="0">
                <a:effectLst/>
              </a:rPr>
              <a:t>技能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Sheet8!$AC$38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Sheet8!$AB$39:$AB$42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Sheet8!$AC$39:$AC$42</c:f>
              <c:numCache>
                <c:formatCode>General</c:formatCode>
                <c:ptCount val="4"/>
                <c:pt idx="0">
                  <c:v>220.38396211279132</c:v>
                </c:pt>
                <c:pt idx="1">
                  <c:v>73.651095337063254</c:v>
                </c:pt>
                <c:pt idx="2">
                  <c:v>103.01087346660151</c:v>
                </c:pt>
                <c:pt idx="3">
                  <c:v>40.439771293486174</c:v>
                </c:pt>
              </c:numCache>
            </c:numRef>
          </c:val>
        </c:ser>
        <c:ser>
          <c:idx val="1"/>
          <c:order val="1"/>
          <c:tx>
            <c:strRef>
              <c:f>Sheet8!$AD$38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Sheet8!$AB$39:$AB$42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Sheet8!$AD$39:$AD$42</c:f>
              <c:numCache>
                <c:formatCode>General</c:formatCode>
                <c:ptCount val="4"/>
                <c:pt idx="0">
                  <c:v>-94.854814658836872</c:v>
                </c:pt>
                <c:pt idx="1">
                  <c:v>-54.777211327826393</c:v>
                </c:pt>
                <c:pt idx="2">
                  <c:v>5.1203161785963172</c:v>
                </c:pt>
                <c:pt idx="3">
                  <c:v>-66.400834314357141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914128"/>
        <c:axId val="1816910864"/>
      </c:barChart>
      <c:catAx>
        <c:axId val="181691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0864"/>
        <c:crosses val="autoZero"/>
        <c:auto val="1"/>
        <c:lblAlgn val="ctr"/>
        <c:lblOffset val="100"/>
        <c:noMultiLvlLbl val="0"/>
      </c:catAx>
      <c:valAx>
        <c:axId val="1816910864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en-US" altLang="zh-CN" sz="1800" b="0" i="0" baseline="0">
                <a:effectLst/>
              </a:rPr>
              <a:t>H</a:t>
            </a:r>
            <a:r>
              <a:rPr lang="zh-CN" altLang="zh-CN" sz="1800" b="0" i="0" baseline="0">
                <a:effectLst/>
              </a:rPr>
              <a:t>技能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Sheet8!$AD$12:$AD$13</c:f>
              <c:strCache>
                <c:ptCount val="2"/>
                <c:pt idx="1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Sheet8!$AC$14:$AC$17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Sheet8!$AD$14:$AD$17</c:f>
              <c:numCache>
                <c:formatCode>General</c:formatCode>
                <c:ptCount val="4"/>
                <c:pt idx="0">
                  <c:v>197.67125042848178</c:v>
                </c:pt>
                <c:pt idx="1">
                  <c:v>-42.162848594929031</c:v>
                </c:pt>
                <c:pt idx="2">
                  <c:v>240.1716113902778</c:v>
                </c:pt>
                <c:pt idx="3">
                  <c:v>83.81104793366076</c:v>
                </c:pt>
              </c:numCache>
            </c:numRef>
          </c:val>
        </c:ser>
        <c:ser>
          <c:idx val="1"/>
          <c:order val="1"/>
          <c:tx>
            <c:strRef>
              <c:f>Sheet8!$AE$12:$AE$13</c:f>
              <c:strCache>
                <c:ptCount val="2"/>
                <c:pt idx="1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Sheet8!$AC$14:$AC$17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Sheet8!$AE$14:$AE$17</c:f>
              <c:numCache>
                <c:formatCode>General</c:formatCode>
                <c:ptCount val="4"/>
                <c:pt idx="0">
                  <c:v>-184.95533868436362</c:v>
                </c:pt>
                <c:pt idx="1">
                  <c:v>-89.094378625060031</c:v>
                </c:pt>
                <c:pt idx="2">
                  <c:v>-264.15777618914007</c:v>
                </c:pt>
                <c:pt idx="3">
                  <c:v>-72.843146976906468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904336"/>
        <c:axId val="1816910320"/>
      </c:barChart>
      <c:catAx>
        <c:axId val="181690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0320"/>
        <c:crosses val="autoZero"/>
        <c:auto val="1"/>
        <c:lblAlgn val="ctr"/>
        <c:lblOffset val="100"/>
        <c:noMultiLvlLbl val="0"/>
      </c:catAx>
      <c:valAx>
        <c:axId val="18169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0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高级体验关卡</a:t>
            </a:r>
            <a:r>
              <a:rPr lang="en-US" altLang="zh-CN" sz="1400" b="0" i="0" u="none" strike="noStrike" baseline="0">
                <a:effectLst/>
              </a:rPr>
              <a:t>_more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Sheet4!$B$108:$B$112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Sheet4!$C$108:$C$112</c:f>
              <c:numCache>
                <c:formatCode>General</c:formatCode>
                <c:ptCount val="5"/>
                <c:pt idx="0">
                  <c:v>-1.1965572164634326E-2</c:v>
                </c:pt>
                <c:pt idx="1">
                  <c:v>-2.4769051867451618E-2</c:v>
                </c:pt>
                <c:pt idx="2">
                  <c:v>-5.700612446964725E-2</c:v>
                </c:pt>
                <c:pt idx="3">
                  <c:v>-4.7016721913586031E-2</c:v>
                </c:pt>
                <c:pt idx="4">
                  <c:v>-2.8464983906191642E-2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24592"/>
        <c:axId val="1768026768"/>
      </c:barChart>
      <c:catAx>
        <c:axId val="176802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26768"/>
        <c:crosses val="autoZero"/>
        <c:auto val="1"/>
        <c:lblAlgn val="ctr"/>
        <c:lblOffset val="100"/>
        <c:noMultiLvlLbl val="0"/>
      </c:catAx>
      <c:valAx>
        <c:axId val="176802676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2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Sheet7!$J$24:$J$27</c:f>
              <c:numCache>
                <c:formatCode>General</c:formatCode>
                <c:ptCount val="4"/>
                <c:pt idx="0">
                  <c:v>5.1093543433967641E-3</c:v>
                </c:pt>
                <c:pt idx="1">
                  <c:v>5.3250361881862648E-2</c:v>
                </c:pt>
                <c:pt idx="2">
                  <c:v>-3.0975824324969346E-2</c:v>
                </c:pt>
                <c:pt idx="3">
                  <c:v>-2.4835484467934491E-2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915760"/>
        <c:axId val="1816915216"/>
      </c:barChart>
      <c:catAx>
        <c:axId val="181691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5216"/>
        <c:crosses val="autoZero"/>
        <c:auto val="1"/>
        <c:lblAlgn val="ctr"/>
        <c:lblOffset val="100"/>
        <c:noMultiLvlLbl val="0"/>
      </c:catAx>
      <c:valAx>
        <c:axId val="1816915216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F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Sheet7!$L$24:$L$27</c:f>
              <c:numCache>
                <c:formatCode>General</c:formatCode>
                <c:ptCount val="4"/>
                <c:pt idx="0">
                  <c:v>1.6973105990204598E-2</c:v>
                </c:pt>
                <c:pt idx="1">
                  <c:v>2.4999400424707694E-2</c:v>
                </c:pt>
                <c:pt idx="2">
                  <c:v>1.0529336698598419E-2</c:v>
                </c:pt>
                <c:pt idx="3">
                  <c:v>2.3010999390881696E-2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907600"/>
        <c:axId val="1816908688"/>
      </c:barChart>
      <c:catAx>
        <c:axId val="181690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08688"/>
        <c:crosses val="autoZero"/>
        <c:auto val="1"/>
        <c:lblAlgn val="ctr"/>
        <c:lblOffset val="100"/>
        <c:noMultiLvlLbl val="0"/>
      </c:catAx>
      <c:valAx>
        <c:axId val="1816908688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0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Sheet7!$A$24:$A$27</c:f>
              <c:strCache>
                <c:ptCount val="4"/>
                <c:pt idx="0">
                  <c:v>低级体验-more</c:v>
                </c:pt>
                <c:pt idx="1">
                  <c:v>低级体验-less</c:v>
                </c:pt>
                <c:pt idx="2">
                  <c:v>高级体验-more</c:v>
                </c:pt>
                <c:pt idx="3">
                  <c:v>高级体验-less</c:v>
                </c:pt>
              </c:strCache>
            </c:strRef>
          </c:cat>
          <c:val>
            <c:numRef>
              <c:f>Sheet7!$I$24:$I$27</c:f>
              <c:numCache>
                <c:formatCode>General</c:formatCode>
                <c:ptCount val="4"/>
                <c:pt idx="0">
                  <c:v>-2.2023493016606328E-3</c:v>
                </c:pt>
                <c:pt idx="1">
                  <c:v>1.0746452628977785E-2</c:v>
                </c:pt>
                <c:pt idx="2">
                  <c:v>-4.1642493198643243E-2</c:v>
                </c:pt>
                <c:pt idx="3">
                  <c:v>4.6663952127845689E-3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64800"/>
        <c:axId val="1917258816"/>
      </c:barChart>
      <c:catAx>
        <c:axId val="191726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8816"/>
        <c:crosses val="autoZero"/>
        <c:auto val="1"/>
        <c:lblAlgn val="ctr"/>
        <c:lblOffset val="100"/>
        <c:noMultiLvlLbl val="0"/>
      </c:catAx>
      <c:valAx>
        <c:axId val="1917258816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6480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en-US" altLang="zh-CN" sz="1800" b="0" i="0" baseline="0">
                <a:effectLst/>
              </a:rPr>
              <a:t>N</a:t>
            </a:r>
            <a:r>
              <a:rPr lang="zh-CN" altLang="zh-CN" sz="1800" b="0" i="0" baseline="0">
                <a:effectLst/>
              </a:rPr>
              <a:t>技能</a:t>
            </a:r>
            <a:endParaRPr lang="zh-CN" altLang="zh-CN">
              <a:effectLst/>
            </a:endParaRPr>
          </a:p>
          <a:p>
            <a:pPr>
              <a:defRPr/>
            </a:pP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Sheet8!$Y$38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Sheet8!$X$39:$X$42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Sheet8!$Y$39:$Y$42</c:f>
              <c:numCache>
                <c:formatCode>General</c:formatCode>
                <c:ptCount val="4"/>
                <c:pt idx="0">
                  <c:v>228.69223828970397</c:v>
                </c:pt>
                <c:pt idx="1">
                  <c:v>14.017984346481143</c:v>
                </c:pt>
                <c:pt idx="2">
                  <c:v>135.94313174946413</c:v>
                </c:pt>
                <c:pt idx="3">
                  <c:v>85.084066497262185</c:v>
                </c:pt>
              </c:numCache>
            </c:numRef>
          </c:val>
        </c:ser>
        <c:ser>
          <c:idx val="1"/>
          <c:order val="1"/>
          <c:tx>
            <c:strRef>
              <c:f>Sheet8!$Z$38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Sheet8!$X$39:$X$42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Sheet8!$Z$39:$Z$42</c:f>
              <c:numCache>
                <c:formatCode>General</c:formatCode>
                <c:ptCount val="4"/>
                <c:pt idx="0">
                  <c:v>1.592264886628493</c:v>
                </c:pt>
                <c:pt idx="1">
                  <c:v>-328.37627116343623</c:v>
                </c:pt>
                <c:pt idx="2">
                  <c:v>-4.8078485792051273</c:v>
                </c:pt>
                <c:pt idx="3">
                  <c:v>-114.4181353285059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66976"/>
        <c:axId val="1917255008"/>
      </c:barChart>
      <c:catAx>
        <c:axId val="191726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5008"/>
        <c:crosses val="autoZero"/>
        <c:auto val="1"/>
        <c:lblAlgn val="ctr"/>
        <c:lblOffset val="100"/>
        <c:noMultiLvlLbl val="0"/>
      </c:catAx>
      <c:valAx>
        <c:axId val="1917255008"/>
        <c:scaling>
          <c:orientation val="minMax"/>
          <c:max val="5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6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en-US" altLang="zh-CN" sz="1800" b="0" i="0" baseline="0">
                <a:effectLst/>
              </a:rPr>
              <a:t>F</a:t>
            </a:r>
            <a:r>
              <a:rPr lang="zh-CN" altLang="zh-CN" sz="1800" b="0" i="0" baseline="0">
                <a:effectLst/>
              </a:rPr>
              <a:t>技能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6900481189851275E-2"/>
          <c:y val="0.30266221930592008"/>
          <c:w val="0.88254396325459317"/>
          <c:h val="0.5405085301837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Sheet8!$X$1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Sheet8!$W$2:$W$5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Sheet8!$X$2:$X$5</c:f>
              <c:numCache>
                <c:formatCode>General</c:formatCode>
                <c:ptCount val="4"/>
                <c:pt idx="0">
                  <c:v>110.87393379212337</c:v>
                </c:pt>
                <c:pt idx="1">
                  <c:v>45.106307292417057</c:v>
                </c:pt>
                <c:pt idx="2">
                  <c:v>219.20395782944863</c:v>
                </c:pt>
                <c:pt idx="3">
                  <c:v>29.907956857960105</c:v>
                </c:pt>
              </c:numCache>
            </c:numRef>
          </c:val>
        </c:ser>
        <c:ser>
          <c:idx val="1"/>
          <c:order val="1"/>
          <c:tx>
            <c:strRef>
              <c:f>Sheet8!$Y$1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Sheet8!$W$2:$W$5</c:f>
              <c:strCache>
                <c:ptCount val="4"/>
                <c:pt idx="0">
                  <c:v>more-低级体验</c:v>
                </c:pt>
                <c:pt idx="1">
                  <c:v>less-低级体验</c:v>
                </c:pt>
                <c:pt idx="2">
                  <c:v>more-高级体验</c:v>
                </c:pt>
                <c:pt idx="3">
                  <c:v>less-高级体验</c:v>
                </c:pt>
              </c:strCache>
            </c:strRef>
          </c:cat>
          <c:val>
            <c:numRef>
              <c:f>Sheet8!$Y$2:$Y$5</c:f>
              <c:numCache>
                <c:formatCode>General</c:formatCode>
                <c:ptCount val="4"/>
                <c:pt idx="0">
                  <c:v>-108.39066804843915</c:v>
                </c:pt>
                <c:pt idx="1">
                  <c:v>-159.42971589543311</c:v>
                </c:pt>
                <c:pt idx="2">
                  <c:v>-481.88469491526752</c:v>
                </c:pt>
                <c:pt idx="3">
                  <c:v>-121.91052576346102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60992"/>
        <c:axId val="1917257184"/>
      </c:barChart>
      <c:catAx>
        <c:axId val="191726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57184"/>
        <c:crosses val="autoZero"/>
        <c:auto val="1"/>
        <c:lblAlgn val="ctr"/>
        <c:lblOffset val="100"/>
        <c:noMultiLvlLbl val="0"/>
      </c:catAx>
      <c:valAx>
        <c:axId val="1917257184"/>
        <c:scaling>
          <c:orientation val="minMax"/>
          <c:max val="5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en-US" sz="1800" b="0" i="0" baseline="0">
                <a:effectLst/>
              </a:rPr>
              <a:t>技能</a:t>
            </a:r>
            <a:r>
              <a:rPr lang="en-US" altLang="zh-CN" sz="1800" b="0" i="0" baseline="0">
                <a:effectLst/>
              </a:rPr>
              <a:t>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Sheet8!$AK$20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Sheet8!$AJ$21:$AJ$22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Sheet8!$AK$21:$AK$22</c:f>
              <c:numCache>
                <c:formatCode>General</c:formatCode>
                <c:ptCount val="2"/>
                <c:pt idx="0">
                  <c:v>139.58924821041288</c:v>
                </c:pt>
                <c:pt idx="1">
                  <c:v>-81.737343016671872</c:v>
                </c:pt>
              </c:numCache>
            </c:numRef>
          </c:val>
        </c:ser>
        <c:ser>
          <c:idx val="1"/>
          <c:order val="1"/>
          <c:tx>
            <c:strRef>
              <c:f>Sheet8!$AL$20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Sheet8!$AJ$21:$AJ$22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Sheet8!$AL$21:$AL$22</c:f>
              <c:numCache>
                <c:formatCode>General</c:formatCode>
                <c:ptCount val="2"/>
                <c:pt idx="0">
                  <c:v>-233.76099597903013</c:v>
                </c:pt>
                <c:pt idx="1">
                  <c:v>-67.884274848160189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72960"/>
        <c:axId val="1917278944"/>
      </c:barChart>
      <c:catAx>
        <c:axId val="191727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8944"/>
        <c:crosses val="autoZero"/>
        <c:auto val="1"/>
        <c:lblAlgn val="ctr"/>
        <c:lblOffset val="100"/>
        <c:noMultiLvlLbl val="0"/>
      </c:catAx>
      <c:valAx>
        <c:axId val="1917278944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Thinking power-</a:t>
            </a:r>
            <a:endParaRPr lang="zh-CN" altLang="zh-CN" dirty="0">
              <a:effectLst/>
            </a:endParaRPr>
          </a:p>
          <a:p>
            <a:pPr>
              <a:defRPr/>
            </a:pPr>
            <a:r>
              <a:rPr lang="zh-CN" altLang="zh-CN" sz="1800" b="0" i="0" baseline="0" dirty="0">
                <a:effectLst/>
              </a:rPr>
              <a:t>技能</a:t>
            </a:r>
            <a:r>
              <a:rPr lang="en-US" altLang="zh-CN" sz="1800" b="0" i="0" baseline="0" dirty="0" smtClean="0">
                <a:effectLst/>
              </a:rPr>
              <a:t>K</a:t>
            </a:r>
            <a:endParaRPr lang="en-US" altLang="zh-CN" sz="1800" b="0" i="0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Sheet8!$AK$25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Sheet8!$AJ$26:$AJ$27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Sheet8!$AK$26:$AK$27</c:f>
              <c:numCache>
                <c:formatCode>General</c:formatCode>
                <c:ptCount val="2"/>
                <c:pt idx="0">
                  <c:v>73.434849421055375</c:v>
                </c:pt>
                <c:pt idx="1">
                  <c:v>-75.556207443558264</c:v>
                </c:pt>
              </c:numCache>
            </c:numRef>
          </c:val>
        </c:ser>
        <c:ser>
          <c:idx val="1"/>
          <c:order val="1"/>
          <c:tx>
            <c:strRef>
              <c:f>Sheet8!$AL$25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Sheet8!$AJ$26:$AJ$27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Sheet8!$AL$26:$AL$27</c:f>
              <c:numCache>
                <c:formatCode>General</c:formatCode>
                <c:ptCount val="2"/>
                <c:pt idx="0">
                  <c:v>-68.200204319995649</c:v>
                </c:pt>
                <c:pt idx="1">
                  <c:v>-159.54114968085025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049392"/>
        <c:axId val="1919042864"/>
      </c:barChart>
      <c:catAx>
        <c:axId val="191904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42864"/>
        <c:crosses val="autoZero"/>
        <c:auto val="1"/>
        <c:lblAlgn val="ctr"/>
        <c:lblOffset val="100"/>
        <c:noMultiLvlLbl val="0"/>
      </c:catAx>
      <c:valAx>
        <c:axId val="1919042864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4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-K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Sheet7!$A$26:$A$27</c:f>
              <c:strCache>
                <c:ptCount val="2"/>
                <c:pt idx="0">
                  <c:v>高级体验-more</c:v>
                </c:pt>
                <c:pt idx="1">
                  <c:v>高级体验-less</c:v>
                </c:pt>
              </c:strCache>
            </c:strRef>
          </c:cat>
          <c:val>
            <c:numRef>
              <c:f>Sheet7!$S$26:$S$27</c:f>
              <c:numCache>
                <c:formatCode>General</c:formatCode>
                <c:ptCount val="2"/>
                <c:pt idx="0">
                  <c:v>-1.5711774136538154E-2</c:v>
                </c:pt>
                <c:pt idx="1">
                  <c:v>-1.0366055504696103E-2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74048"/>
        <c:axId val="1917275136"/>
      </c:barChart>
      <c:catAx>
        <c:axId val="191727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5136"/>
        <c:crosses val="autoZero"/>
        <c:auto val="1"/>
        <c:lblAlgn val="ctr"/>
        <c:lblOffset val="100"/>
        <c:noMultiLvlLbl val="0"/>
      </c:catAx>
      <c:valAx>
        <c:axId val="1917275136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P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Sheet7!$A$26:$A$27</c:f>
              <c:strCache>
                <c:ptCount val="2"/>
                <c:pt idx="0">
                  <c:v>高级体验-more</c:v>
                </c:pt>
                <c:pt idx="1">
                  <c:v>高级体验-less</c:v>
                </c:pt>
              </c:strCache>
            </c:strRef>
          </c:cat>
          <c:val>
            <c:numRef>
              <c:f>Sheet7!$R$26:$R$27</c:f>
              <c:numCache>
                <c:formatCode>General</c:formatCode>
                <c:ptCount val="2"/>
                <c:pt idx="0">
                  <c:v>-4.6645754833744682E-2</c:v>
                </c:pt>
                <c:pt idx="1">
                  <c:v>2.6352448593911774E-2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913584"/>
        <c:axId val="1816916304"/>
      </c:barChart>
      <c:catAx>
        <c:axId val="181691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6304"/>
        <c:crosses val="autoZero"/>
        <c:auto val="1"/>
        <c:lblAlgn val="ctr"/>
        <c:lblOffset val="100"/>
        <c:noMultiLvlLbl val="0"/>
      </c:catAx>
      <c:valAx>
        <c:axId val="1816916304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91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情绪</a:t>
            </a:r>
            <a:r>
              <a:rPr lang="en-US" altLang="zh-CN"/>
              <a:t>-</a:t>
            </a:r>
            <a:r>
              <a:rPr lang="zh-CN" altLang="en-US"/>
              <a:t>技能</a:t>
            </a:r>
            <a:r>
              <a:rPr lang="en-US" altLang="zh-CN"/>
              <a:t>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Sheet7!$A$26:$A$27</c:f>
              <c:strCache>
                <c:ptCount val="2"/>
                <c:pt idx="0">
                  <c:v>高级体验-more</c:v>
                </c:pt>
                <c:pt idx="1">
                  <c:v>高级体验-less</c:v>
                </c:pt>
              </c:strCache>
            </c:strRef>
          </c:cat>
          <c:val>
            <c:numRef>
              <c:f>Sheet7!$T$26:$T$27</c:f>
              <c:numCache>
                <c:formatCode>General</c:formatCode>
                <c:ptCount val="2"/>
                <c:pt idx="0">
                  <c:v>-1.4876532685011278E-2</c:v>
                </c:pt>
                <c:pt idx="1">
                  <c:v>-1.4095586596342609E-2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052112"/>
        <c:axId val="1919053200"/>
      </c:barChart>
      <c:catAx>
        <c:axId val="191905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53200"/>
        <c:crosses val="autoZero"/>
        <c:auto val="1"/>
        <c:lblAlgn val="ctr"/>
        <c:lblOffset val="100"/>
        <c:noMultiLvlLbl val="0"/>
      </c:catAx>
      <c:valAx>
        <c:axId val="1919053200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05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Sheet2!$B$106:$B$109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Sheet2!$E$106:$E$109</c:f>
              <c:numCache>
                <c:formatCode>General</c:formatCode>
                <c:ptCount val="4"/>
                <c:pt idx="0">
                  <c:v>51.717093706391914</c:v>
                </c:pt>
                <c:pt idx="1">
                  <c:v>78.940718602298247</c:v>
                </c:pt>
                <c:pt idx="2">
                  <c:v>126.43395917286988</c:v>
                </c:pt>
                <c:pt idx="3">
                  <c:v>9.5918833514965094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Sheet2!$B$106:$B$109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Sheet2!$F$106:$F$109</c:f>
              <c:numCache>
                <c:formatCode>General</c:formatCode>
                <c:ptCount val="4"/>
                <c:pt idx="0">
                  <c:v>-107.14886279377053</c:v>
                </c:pt>
                <c:pt idx="1">
                  <c:v>-120.27114334133016</c:v>
                </c:pt>
                <c:pt idx="2">
                  <c:v>-77.00440165148305</c:v>
                </c:pt>
                <c:pt idx="3">
                  <c:v>-17.545368092315837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10448"/>
        <c:axId val="1768013712"/>
      </c:barChart>
      <c:catAx>
        <c:axId val="176801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13712"/>
        <c:crosses val="autoZero"/>
        <c:auto val="1"/>
        <c:lblAlgn val="ctr"/>
        <c:lblOffset val="100"/>
        <c:noMultiLvlLbl val="0"/>
      </c:catAx>
      <c:valAx>
        <c:axId val="1768013712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1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Thinking power-</a:t>
            </a:r>
            <a:endParaRPr lang="zh-CN" altLang="zh-CN">
              <a:effectLst/>
            </a:endParaRPr>
          </a:p>
          <a:p>
            <a:pPr>
              <a:defRPr/>
            </a:pPr>
            <a:r>
              <a:rPr lang="zh-CN" altLang="zh-CN" sz="1800" b="0" i="0" baseline="0">
                <a:effectLst/>
              </a:rPr>
              <a:t>技能</a:t>
            </a:r>
            <a:r>
              <a:rPr lang="en-US" altLang="zh-CN" sz="1800" b="0" i="0" baseline="0">
                <a:effectLst/>
              </a:rPr>
              <a:t>L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Sheet8!$AK$29</c:f>
              <c:strCache>
                <c:ptCount val="1"/>
                <c:pt idx="0">
                  <c:v>决策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Sheet8!$AJ$30:$AJ$31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Sheet8!$AK$30:$AK$31</c:f>
              <c:numCache>
                <c:formatCode>General</c:formatCode>
                <c:ptCount val="2"/>
                <c:pt idx="0">
                  <c:v>65.022049994789114</c:v>
                </c:pt>
                <c:pt idx="1">
                  <c:v>62.003589961164359</c:v>
                </c:pt>
              </c:numCache>
            </c:numRef>
          </c:val>
        </c:ser>
        <c:ser>
          <c:idx val="1"/>
          <c:order val="1"/>
          <c:tx>
            <c:strRef>
              <c:f>Sheet8!$AL$29</c:f>
              <c:strCache>
                <c:ptCount val="1"/>
                <c:pt idx="0">
                  <c:v>思考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Sheet8!$AJ$30:$AJ$31</c:f>
              <c:strCache>
                <c:ptCount val="2"/>
                <c:pt idx="0">
                  <c:v>more-高级体验</c:v>
                </c:pt>
                <c:pt idx="1">
                  <c:v>less-高级体验</c:v>
                </c:pt>
              </c:strCache>
            </c:strRef>
          </c:cat>
          <c:val>
            <c:numRef>
              <c:f>Sheet8!$AL$30:$AL$31</c:f>
              <c:numCache>
                <c:formatCode>General</c:formatCode>
                <c:ptCount val="2"/>
                <c:pt idx="0">
                  <c:v>-43.915444000486474</c:v>
                </c:pt>
                <c:pt idx="1">
                  <c:v>-76.560215339828204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240352"/>
        <c:axId val="1350241440"/>
      </c:barChart>
      <c:catAx>
        <c:axId val="13502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241440"/>
        <c:crosses val="autoZero"/>
        <c:auto val="1"/>
        <c:lblAlgn val="ctr"/>
        <c:lblOffset val="100"/>
        <c:noMultiLvlLbl val="0"/>
      </c:catAx>
      <c:valAx>
        <c:axId val="1350241440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2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Sheet2!$B$110:$B$113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Sheet2!$E$110:$E$113</c:f>
              <c:numCache>
                <c:formatCode>General</c:formatCode>
                <c:ptCount val="4"/>
                <c:pt idx="0">
                  <c:v>155.37421772770841</c:v>
                </c:pt>
                <c:pt idx="1">
                  <c:v>246.78286692212993</c:v>
                </c:pt>
                <c:pt idx="2">
                  <c:v>276.86461841795807</c:v>
                </c:pt>
                <c:pt idx="3">
                  <c:v>186.84105271254225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Sheet2!$B$110:$B$113</c:f>
              <c:strCache>
                <c:ptCount val="4"/>
                <c:pt idx="0">
                  <c:v>1-1-zr</c:v>
                </c:pt>
                <c:pt idx="1">
                  <c:v>1-2-zr</c:v>
                </c:pt>
                <c:pt idx="2">
                  <c:v>1-3-zr</c:v>
                </c:pt>
                <c:pt idx="3">
                  <c:v>1-5-zr</c:v>
                </c:pt>
              </c:strCache>
            </c:strRef>
          </c:cat>
          <c:val>
            <c:numRef>
              <c:f>Sheet2!$F$110:$F$113</c:f>
              <c:numCache>
                <c:formatCode>General</c:formatCode>
                <c:ptCount val="4"/>
                <c:pt idx="0">
                  <c:v>-168.84765222718329</c:v>
                </c:pt>
                <c:pt idx="1">
                  <c:v>-50.529032537380289</c:v>
                </c:pt>
                <c:pt idx="2">
                  <c:v>-108.72283913335963</c:v>
                </c:pt>
                <c:pt idx="3">
                  <c:v>-97.192834881241666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07184"/>
        <c:axId val="1768007728"/>
      </c:barChart>
      <c:catAx>
        <c:axId val="176800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07728"/>
        <c:crosses val="autoZero"/>
        <c:auto val="1"/>
        <c:lblAlgn val="ctr"/>
        <c:lblOffset val="100"/>
        <c:noMultiLvlLbl val="0"/>
      </c:catAx>
      <c:valAx>
        <c:axId val="1768007728"/>
        <c:scaling>
          <c:orientation val="minMax"/>
          <c:max val="300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0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Sheet4!$B$103:$B$107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Sheet4!$E$103:$E$107</c:f>
              <c:numCache>
                <c:formatCode>General</c:formatCode>
                <c:ptCount val="5"/>
                <c:pt idx="0">
                  <c:v>14.651586592634262</c:v>
                </c:pt>
                <c:pt idx="1">
                  <c:v>-4.5338768762582919</c:v>
                </c:pt>
                <c:pt idx="2">
                  <c:v>62.694409775819167</c:v>
                </c:pt>
                <c:pt idx="3">
                  <c:v>13.447054894249028</c:v>
                </c:pt>
                <c:pt idx="4">
                  <c:v>16.043864897324216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Sheet4!$B$103:$B$107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Sheet4!$F$103:$F$107</c:f>
              <c:numCache>
                <c:formatCode>General</c:formatCode>
                <c:ptCount val="5"/>
                <c:pt idx="0">
                  <c:v>-64.373568260275903</c:v>
                </c:pt>
                <c:pt idx="1">
                  <c:v>14.065103037485054</c:v>
                </c:pt>
                <c:pt idx="2">
                  <c:v>50.692914083867507</c:v>
                </c:pt>
                <c:pt idx="3">
                  <c:v>-57.452896378998844</c:v>
                </c:pt>
                <c:pt idx="4">
                  <c:v>-235.27399193242363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18608"/>
        <c:axId val="1768016432"/>
      </c:barChart>
      <c:catAx>
        <c:axId val="17680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16432"/>
        <c:crosses val="autoZero"/>
        <c:auto val="1"/>
        <c:lblAlgn val="ctr"/>
        <c:lblOffset val="100"/>
        <c:noMultiLvlLbl val="0"/>
      </c:catAx>
      <c:valAx>
        <c:axId val="1768016432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1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Thinking power-</a:t>
            </a:r>
            <a:endParaRPr lang="zh-CN" altLang="zh-CN" sz="140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高级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_more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决策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Sheet4!$B$108:$B$112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Sheet4!$E$108:$E$112</c:f>
              <c:numCache>
                <c:formatCode>General</c:formatCode>
                <c:ptCount val="5"/>
                <c:pt idx="0">
                  <c:v>114.14202833655902</c:v>
                </c:pt>
                <c:pt idx="1">
                  <c:v>76.902309578661146</c:v>
                </c:pt>
                <c:pt idx="2">
                  <c:v>15.347452226802329</c:v>
                </c:pt>
                <c:pt idx="3">
                  <c:v>98.358901007115136</c:v>
                </c:pt>
                <c:pt idx="4">
                  <c:v>177.4014168862924</c:v>
                </c:pt>
              </c:numCache>
            </c:numRef>
          </c:val>
        </c:ser>
        <c:ser>
          <c:idx val="1"/>
          <c:order val="1"/>
          <c:tx>
            <c:v>思考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Sheet4!$B$108:$B$112</c:f>
              <c:strCache>
                <c:ptCount val="5"/>
                <c:pt idx="0">
                  <c:v>2-1-zr</c:v>
                </c:pt>
                <c:pt idx="1">
                  <c:v>2-3-zr</c:v>
                </c:pt>
                <c:pt idx="2">
                  <c:v>2-3-zr+2</c:v>
                </c:pt>
                <c:pt idx="3">
                  <c:v>2-5-zr</c:v>
                </c:pt>
                <c:pt idx="4">
                  <c:v>2-5-zr+2</c:v>
                </c:pt>
              </c:strCache>
            </c:strRef>
          </c:cat>
          <c:val>
            <c:numRef>
              <c:f>Sheet4!$F$108:$F$112</c:f>
              <c:numCache>
                <c:formatCode>General</c:formatCode>
                <c:ptCount val="5"/>
                <c:pt idx="0">
                  <c:v>-190.17185652003164</c:v>
                </c:pt>
                <c:pt idx="1">
                  <c:v>-133.30346839272698</c:v>
                </c:pt>
                <c:pt idx="2">
                  <c:v>-132.67257922682745</c:v>
                </c:pt>
                <c:pt idx="3">
                  <c:v>-118.10104460882823</c:v>
                </c:pt>
                <c:pt idx="4">
                  <c:v>11.702223263828799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72416"/>
        <c:axId val="1917280032"/>
      </c:barChart>
      <c:catAx>
        <c:axId val="19172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80032"/>
        <c:crosses val="autoZero"/>
        <c:auto val="1"/>
        <c:lblAlgn val="ctr"/>
        <c:lblOffset val="100"/>
        <c:noMultiLvlLbl val="0"/>
      </c:catAx>
      <c:valAx>
        <c:axId val="1917280032"/>
        <c:scaling>
          <c:orientation val="minMax"/>
          <c:min val="-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27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情绪</a:t>
            </a:r>
            <a:r>
              <a:rPr lang="en-US" altLang="zh-CN" sz="1400" b="0" i="0" u="none" strike="noStrike" baseline="0" dirty="0" smtClean="0">
                <a:effectLst/>
              </a:rPr>
              <a:t>-</a:t>
            </a:r>
            <a:r>
              <a:rPr lang="zh-CN" altLang="en-US" sz="1400" b="0" i="0" u="none" strike="noStrike" baseline="0" dirty="0" smtClean="0">
                <a:effectLst/>
              </a:rPr>
              <a:t>低级</a:t>
            </a:r>
            <a:r>
              <a:rPr lang="zh-CN" altLang="en-US" sz="1400" b="0" i="0" u="none" strike="noStrike" baseline="0" dirty="0">
                <a:effectLst/>
              </a:rPr>
              <a:t>体验关卡</a:t>
            </a:r>
            <a:r>
              <a:rPr lang="en-US" altLang="zh-CN" sz="1400" b="0" i="0" u="none" strike="noStrike" baseline="0" dirty="0">
                <a:effectLst/>
              </a:rPr>
              <a:t>_less</a:t>
            </a:r>
            <a:r>
              <a:rPr lang="en-US" altLang="zh-CN" sz="1400" b="0" i="0" u="none" strike="noStrike" baseline="0" dirty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Sheet2!$B$40:$B$44</c:f>
              <c:strCache>
                <c:ptCount val="5"/>
                <c:pt idx="0">
                  <c:v>1-1-b1</c:v>
                </c:pt>
                <c:pt idx="1">
                  <c:v>1-2-b2</c:v>
                </c:pt>
                <c:pt idx="2">
                  <c:v>1-3-b3</c:v>
                </c:pt>
                <c:pt idx="3">
                  <c:v>1-5-b5</c:v>
                </c:pt>
                <c:pt idx="4">
                  <c:v>1-5-f-b5</c:v>
                </c:pt>
              </c:strCache>
            </c:strRef>
          </c:cat>
          <c:val>
            <c:numRef>
              <c:f>Sheet2!$C$40:$C$44</c:f>
              <c:numCache>
                <c:formatCode>General</c:formatCode>
                <c:ptCount val="5"/>
                <c:pt idx="0">
                  <c:v>5.344053045502427E-3</c:v>
                </c:pt>
                <c:pt idx="1">
                  <c:v>1.7720478466618766E-2</c:v>
                </c:pt>
                <c:pt idx="2">
                  <c:v>-6.5651044047415428E-3</c:v>
                </c:pt>
                <c:pt idx="3">
                  <c:v>-7.3278264664323007E-3</c:v>
                </c:pt>
                <c:pt idx="4">
                  <c:v>4.6586234052432944E-3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011536"/>
        <c:axId val="1768006640"/>
      </c:barChart>
      <c:catAx>
        <c:axId val="176801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06640"/>
        <c:crosses val="autoZero"/>
        <c:auto val="1"/>
        <c:lblAlgn val="ctr"/>
        <c:lblOffset val="100"/>
        <c:noMultiLvlLbl val="0"/>
      </c:catAx>
      <c:valAx>
        <c:axId val="1768006640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01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5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4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7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98F7-468E-4C76-8B4B-BC7C80A7F5B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0821-CD07-4540-A3B4-4D6846B84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7" Type="http://schemas.openxmlformats.org/officeDocument/2006/relationships/image" Target="../media/image2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7" Type="http://schemas.openxmlformats.org/officeDocument/2006/relationships/image" Target="../media/image1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More vs 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10170"/>
              </p:ext>
            </p:extLst>
          </p:nvPr>
        </p:nvGraphicFramePr>
        <p:xfrm>
          <a:off x="1310640" y="3439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384046"/>
              </p:ext>
            </p:extLst>
          </p:nvPr>
        </p:nvGraphicFramePr>
        <p:xfrm>
          <a:off x="6343931" y="3174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498231"/>
              </p:ext>
            </p:extLst>
          </p:nvPr>
        </p:nvGraphicFramePr>
        <p:xfrm>
          <a:off x="1310640" y="30456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871613"/>
              </p:ext>
            </p:extLst>
          </p:nvPr>
        </p:nvGraphicFramePr>
        <p:xfrm>
          <a:off x="6422011" y="30871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5366" y="5762312"/>
            <a:ext cx="1027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2060"/>
                </a:solidFill>
              </a:rPr>
              <a:t>高评分玩家更喜欢物理技能，低评分玩家较喜欢魔法技能</a:t>
            </a:r>
            <a:r>
              <a:rPr lang="zh-CN" altLang="en-US" dirty="0" smtClean="0"/>
              <a:t>，在高级体验时所有体验下降，</a:t>
            </a:r>
            <a:r>
              <a:rPr lang="zh-CN" altLang="en-US" b="1" dirty="0" smtClean="0">
                <a:solidFill>
                  <a:srgbClr val="002060"/>
                </a:solidFill>
              </a:rPr>
              <a:t>魔法技能体验下降更多。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、低评分玩家在使用</a:t>
            </a:r>
            <a:r>
              <a:rPr lang="zh-CN" altLang="en-US" b="1" dirty="0" smtClean="0">
                <a:solidFill>
                  <a:srgbClr val="7030A0"/>
                </a:solidFill>
              </a:rPr>
              <a:t>技能时更偏向无脑使用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93769" y="1689001"/>
            <a:ext cx="1978958" cy="9895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754193" y="1715522"/>
            <a:ext cx="1978958" cy="9895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6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576182"/>
              </p:ext>
            </p:extLst>
          </p:nvPr>
        </p:nvGraphicFramePr>
        <p:xfrm>
          <a:off x="1240971" y="6727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843766"/>
              </p:ext>
            </p:extLst>
          </p:nvPr>
        </p:nvGraphicFramePr>
        <p:xfrm>
          <a:off x="1240971" y="33462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023499"/>
              </p:ext>
            </p:extLst>
          </p:nvPr>
        </p:nvGraphicFramePr>
        <p:xfrm>
          <a:off x="6302499" y="6727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249796"/>
              </p:ext>
            </p:extLst>
          </p:nvPr>
        </p:nvGraphicFramePr>
        <p:xfrm>
          <a:off x="6206704" y="3261294"/>
          <a:ext cx="4756860" cy="2828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7237" y="6089468"/>
            <a:ext cx="1081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技能：低评分玩家更喜欢，他们在</a:t>
            </a:r>
            <a:r>
              <a:rPr lang="zh-CN" altLang="en-US" b="1" dirty="0" smtClean="0">
                <a:solidFill>
                  <a:srgbClr val="7030A0"/>
                </a:solidFill>
              </a:rPr>
              <a:t>高级体验时使用</a:t>
            </a:r>
            <a:r>
              <a:rPr lang="en-US" altLang="zh-CN" b="1" dirty="0" smtClean="0">
                <a:solidFill>
                  <a:srgbClr val="7030A0"/>
                </a:solidFill>
              </a:rPr>
              <a:t>A</a:t>
            </a:r>
            <a:r>
              <a:rPr lang="zh-CN" altLang="en-US" b="1" dirty="0" smtClean="0">
                <a:solidFill>
                  <a:srgbClr val="7030A0"/>
                </a:solidFill>
              </a:rPr>
              <a:t>技能时会刺激他们的思考水平上升。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en-US" altLang="zh-CN" dirty="0"/>
              <a:t>D</a:t>
            </a:r>
            <a:r>
              <a:rPr lang="zh-CN" altLang="en-US" dirty="0"/>
              <a:t>技能</a:t>
            </a:r>
            <a:r>
              <a:rPr lang="zh-CN" altLang="en-US" dirty="0" smtClean="0"/>
              <a:t>：所有玩家情绪体验较为一般，</a:t>
            </a:r>
            <a:r>
              <a:rPr lang="zh-CN" altLang="en-US" b="1" dirty="0" smtClean="0">
                <a:solidFill>
                  <a:srgbClr val="7030A0"/>
                </a:solidFill>
              </a:rPr>
              <a:t>高评分玩家在高级体验时使用</a:t>
            </a:r>
            <a:r>
              <a:rPr lang="en-US" altLang="zh-CN" b="1" dirty="0" smtClean="0">
                <a:solidFill>
                  <a:srgbClr val="7030A0"/>
                </a:solidFill>
              </a:rPr>
              <a:t>D</a:t>
            </a:r>
            <a:r>
              <a:rPr lang="zh-CN" altLang="en-US" b="1" dirty="0" smtClean="0">
                <a:solidFill>
                  <a:srgbClr val="7030A0"/>
                </a:solidFill>
              </a:rPr>
              <a:t>技能会</a:t>
            </a:r>
            <a:r>
              <a:rPr lang="zh-CN" altLang="en-US" b="1" dirty="0" smtClean="0">
                <a:solidFill>
                  <a:srgbClr val="7030A0"/>
                </a:solidFill>
              </a:rPr>
              <a:t>刺激他们的思考水平上升。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65395" y="4589978"/>
            <a:ext cx="75795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153" y="4750764"/>
            <a:ext cx="439303" cy="33407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815540" y="4589977"/>
            <a:ext cx="882642" cy="6291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530" y="4188345"/>
            <a:ext cx="439303" cy="3340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858662"/>
              </p:ext>
            </p:extLst>
          </p:nvPr>
        </p:nvGraphicFramePr>
        <p:xfrm>
          <a:off x="7006046" y="1987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022941"/>
              </p:ext>
            </p:extLst>
          </p:nvPr>
        </p:nvGraphicFramePr>
        <p:xfrm>
          <a:off x="1031965" y="1987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31965" y="4904509"/>
            <a:ext cx="102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低评分玩家对</a:t>
            </a:r>
            <a:r>
              <a:rPr lang="en-US" altLang="zh-CN" dirty="0" smtClean="0"/>
              <a:t>H</a:t>
            </a:r>
            <a:r>
              <a:rPr lang="zh-CN" altLang="en-US" dirty="0" smtClean="0"/>
              <a:t>技能体验情绪有较大下降，在低级体验时</a:t>
            </a:r>
            <a:r>
              <a:rPr lang="en-US" altLang="zh-CN" dirty="0" err="1" smtClean="0"/>
              <a:t>tinking</a:t>
            </a:r>
            <a:r>
              <a:rPr lang="en-US" altLang="zh-CN" dirty="0" smtClean="0"/>
              <a:t> power </a:t>
            </a:r>
            <a:r>
              <a:rPr lang="zh-CN" altLang="en-US" dirty="0" smtClean="0"/>
              <a:t>都为负，</a:t>
            </a:r>
            <a:r>
              <a:rPr lang="zh-CN" altLang="en-US" b="1" dirty="0" smtClean="0">
                <a:solidFill>
                  <a:srgbClr val="002060"/>
                </a:solidFill>
              </a:rPr>
              <a:t>说明在使用</a:t>
            </a:r>
            <a:r>
              <a:rPr lang="en-US" altLang="zh-CN" b="1" dirty="0" smtClean="0">
                <a:solidFill>
                  <a:srgbClr val="002060"/>
                </a:solidFill>
              </a:rPr>
              <a:t>H</a:t>
            </a:r>
            <a:r>
              <a:rPr lang="zh-CN" altLang="en-US" b="1" dirty="0" smtClean="0">
                <a:solidFill>
                  <a:srgbClr val="002060"/>
                </a:solidFill>
              </a:rPr>
              <a:t>技能更多出现无脑使用。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25238" y="2377593"/>
            <a:ext cx="692727" cy="17048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64874" y="2880975"/>
            <a:ext cx="692727" cy="17048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11237" y="2978872"/>
            <a:ext cx="257254" cy="25116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599319" y="3408218"/>
            <a:ext cx="692463" cy="4987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66693" y="3282638"/>
            <a:ext cx="257254" cy="2511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9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122859"/>
              </p:ext>
            </p:extLst>
          </p:nvPr>
        </p:nvGraphicFramePr>
        <p:xfrm>
          <a:off x="1058092" y="5246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20862"/>
              </p:ext>
            </p:extLst>
          </p:nvPr>
        </p:nvGraphicFramePr>
        <p:xfrm>
          <a:off x="6516784" y="2920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382390"/>
              </p:ext>
            </p:extLst>
          </p:nvPr>
        </p:nvGraphicFramePr>
        <p:xfrm>
          <a:off x="6516784" y="2921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643272"/>
              </p:ext>
            </p:extLst>
          </p:nvPr>
        </p:nvGraphicFramePr>
        <p:xfrm>
          <a:off x="1180805" y="2921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1492846" y="1381349"/>
            <a:ext cx="4137246" cy="10298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314" y="1663602"/>
            <a:ext cx="409532" cy="3340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5439" y="5664728"/>
            <a:ext cx="1093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技能：所有玩家在使用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技能时都为积极情绪体验，高评分玩家在高级体验时思考水平下降较大，说明</a:t>
            </a:r>
            <a:r>
              <a:rPr lang="zh-CN" altLang="en-US" b="1" dirty="0" smtClean="0">
                <a:solidFill>
                  <a:srgbClr val="7030A0"/>
                </a:solidFill>
              </a:rPr>
              <a:t>高评分玩家在高级体验时使用</a:t>
            </a:r>
            <a:r>
              <a:rPr lang="en-US" altLang="zh-CN" b="1" dirty="0" smtClean="0">
                <a:solidFill>
                  <a:srgbClr val="7030A0"/>
                </a:solidFill>
              </a:rPr>
              <a:t>F</a:t>
            </a:r>
            <a:r>
              <a:rPr lang="zh-CN" altLang="en-US" b="1" dirty="0" smtClean="0">
                <a:solidFill>
                  <a:srgbClr val="7030A0"/>
                </a:solidFill>
              </a:rPr>
              <a:t>技能可能会变为</a:t>
            </a:r>
            <a:r>
              <a:rPr lang="en-US" altLang="zh-CN" b="1" dirty="0" smtClean="0">
                <a:solidFill>
                  <a:srgbClr val="7030A0"/>
                </a:solidFill>
              </a:rPr>
              <a:t>CD</a:t>
            </a:r>
            <a:r>
              <a:rPr lang="zh-CN" altLang="en-US" b="1" dirty="0" smtClean="0">
                <a:solidFill>
                  <a:srgbClr val="7030A0"/>
                </a:solidFill>
              </a:rPr>
              <a:t>好了就用，这肯能时由于</a:t>
            </a:r>
            <a:r>
              <a:rPr lang="en-US" altLang="zh-CN" b="1" dirty="0" smtClean="0">
                <a:solidFill>
                  <a:srgbClr val="7030A0"/>
                </a:solidFill>
              </a:rPr>
              <a:t>F</a:t>
            </a:r>
            <a:r>
              <a:rPr lang="zh-CN" altLang="en-US" b="1" dirty="0" smtClean="0">
                <a:solidFill>
                  <a:srgbClr val="7030A0"/>
                </a:solidFill>
              </a:rPr>
              <a:t>怪较容易死，但技能</a:t>
            </a:r>
            <a:r>
              <a:rPr lang="en-US" altLang="zh-CN" b="1" dirty="0" smtClean="0">
                <a:solidFill>
                  <a:srgbClr val="7030A0"/>
                </a:solidFill>
              </a:rPr>
              <a:t>DPS</a:t>
            </a:r>
            <a:r>
              <a:rPr lang="zh-CN" altLang="en-US" b="1" dirty="0" smtClean="0">
                <a:solidFill>
                  <a:srgbClr val="7030A0"/>
                </a:solidFill>
              </a:rPr>
              <a:t>高造成的。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技能：低评分玩家更喜欢，高评分玩家在高级体验时情绪下降较大，</a:t>
            </a:r>
            <a:r>
              <a:rPr lang="zh-CN" altLang="en-US" b="1" dirty="0" smtClean="0">
                <a:solidFill>
                  <a:srgbClr val="002060"/>
                </a:solidFill>
              </a:rPr>
              <a:t>可能由于</a:t>
            </a:r>
            <a:r>
              <a:rPr lang="en-US" altLang="zh-CN" b="1" dirty="0" smtClean="0">
                <a:solidFill>
                  <a:srgbClr val="002060"/>
                </a:solidFill>
              </a:rPr>
              <a:t>N</a:t>
            </a:r>
            <a:r>
              <a:rPr lang="zh-CN" altLang="en-US" b="1" dirty="0" smtClean="0">
                <a:solidFill>
                  <a:srgbClr val="002060"/>
                </a:solidFill>
              </a:rPr>
              <a:t>技能在使用时点击次数少</a:t>
            </a:r>
            <a:r>
              <a:rPr lang="en-US" altLang="zh-CN" b="1" dirty="0" smtClean="0">
                <a:solidFill>
                  <a:srgbClr val="002060"/>
                </a:solidFill>
              </a:rPr>
              <a:t>DPS</a:t>
            </a:r>
            <a:r>
              <a:rPr lang="zh-CN" altLang="en-US" b="1" dirty="0" smtClean="0">
                <a:solidFill>
                  <a:srgbClr val="002060"/>
                </a:solidFill>
              </a:rPr>
              <a:t>掉血较少，而高评分玩家更投入游戏，在使用时会造成不爽的感觉。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64459" y="4074781"/>
            <a:ext cx="824413" cy="1153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819411" y="4976622"/>
            <a:ext cx="257254" cy="251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76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63100"/>
              </p:ext>
            </p:extLst>
          </p:nvPr>
        </p:nvGraphicFramePr>
        <p:xfrm>
          <a:off x="1134358" y="30451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45480"/>
              </p:ext>
            </p:extLst>
          </p:nvPr>
        </p:nvGraphicFramePr>
        <p:xfrm>
          <a:off x="6073437" y="3045163"/>
          <a:ext cx="46776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663955"/>
              </p:ext>
            </p:extLst>
          </p:nvPr>
        </p:nvGraphicFramePr>
        <p:xfrm>
          <a:off x="6073437" y="495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602485"/>
              </p:ext>
            </p:extLst>
          </p:nvPr>
        </p:nvGraphicFramePr>
        <p:xfrm>
          <a:off x="1134358" y="495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32873" y="5788363"/>
            <a:ext cx="1068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高评分玩家对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两个技能的体验都不高，</a:t>
            </a:r>
            <a:r>
              <a:rPr lang="zh-CN" altLang="en-US" b="1" dirty="0" smtClean="0">
                <a:solidFill>
                  <a:srgbClr val="002060"/>
                </a:solidFill>
              </a:rPr>
              <a:t>相对更喜欢</a:t>
            </a:r>
            <a:r>
              <a:rPr lang="en-US" altLang="zh-CN" b="1" dirty="0" smtClean="0">
                <a:solidFill>
                  <a:srgbClr val="002060"/>
                </a:solidFill>
              </a:rPr>
              <a:t>K</a:t>
            </a:r>
            <a:r>
              <a:rPr lang="zh-CN" altLang="en-US" b="1" dirty="0" smtClean="0">
                <a:solidFill>
                  <a:srgbClr val="002060"/>
                </a:solidFill>
              </a:rPr>
              <a:t>技能，低评分玩家喜欢</a:t>
            </a:r>
            <a:r>
              <a:rPr lang="en-US" altLang="zh-CN" b="1" dirty="0" smtClean="0">
                <a:solidFill>
                  <a:srgbClr val="002060"/>
                </a:solidFill>
              </a:rPr>
              <a:t>P</a:t>
            </a:r>
            <a:r>
              <a:rPr lang="zh-CN" altLang="en-US" b="1" dirty="0" smtClean="0">
                <a:solidFill>
                  <a:srgbClr val="002060"/>
                </a:solidFill>
              </a:rPr>
              <a:t>技能。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/>
              <a:t>低</a:t>
            </a:r>
            <a:r>
              <a:rPr lang="zh-CN" altLang="en-US" dirty="0" smtClean="0"/>
              <a:t>评分玩家在使用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技能时</a:t>
            </a:r>
            <a:r>
              <a:rPr lang="en-US" altLang="zh-CN" dirty="0" smtClean="0"/>
              <a:t>Thinking power</a:t>
            </a:r>
            <a:r>
              <a:rPr lang="zh-CN" altLang="en-US" dirty="0" smtClean="0"/>
              <a:t>都为负，</a:t>
            </a:r>
            <a:r>
              <a:rPr lang="zh-CN" altLang="en-US" b="1" dirty="0" smtClean="0">
                <a:solidFill>
                  <a:srgbClr val="002060"/>
                </a:solidFill>
              </a:rPr>
              <a:t>说明他们在使用时都是无脑释放的方式。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58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020742"/>
              </p:ext>
            </p:extLst>
          </p:nvPr>
        </p:nvGraphicFramePr>
        <p:xfrm>
          <a:off x="979714" y="1813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219470"/>
              </p:ext>
            </p:extLst>
          </p:nvPr>
        </p:nvGraphicFramePr>
        <p:xfrm>
          <a:off x="6230983" y="1813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7746" y="5400435"/>
            <a:ext cx="1068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玩家对</a:t>
            </a:r>
            <a:r>
              <a:rPr lang="en-US" altLang="zh-CN" dirty="0" smtClean="0"/>
              <a:t>L</a:t>
            </a:r>
            <a:r>
              <a:rPr lang="zh-CN" altLang="en-US" dirty="0" smtClean="0"/>
              <a:t>技能的使用体验皆为消极情绪，思考和决策水平差别不大。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30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96413"/>
              </p:ext>
            </p:extLst>
          </p:nvPr>
        </p:nvGraphicFramePr>
        <p:xfrm>
          <a:off x="2304472" y="1096820"/>
          <a:ext cx="3667791" cy="250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594237"/>
              </p:ext>
            </p:extLst>
          </p:nvPr>
        </p:nvGraphicFramePr>
        <p:xfrm>
          <a:off x="6447640" y="1096820"/>
          <a:ext cx="3934033" cy="2448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79206"/>
              </p:ext>
            </p:extLst>
          </p:nvPr>
        </p:nvGraphicFramePr>
        <p:xfrm>
          <a:off x="2304472" y="3604888"/>
          <a:ext cx="3572419" cy="229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406271"/>
              </p:ext>
            </p:extLst>
          </p:nvPr>
        </p:nvGraphicFramePr>
        <p:xfrm>
          <a:off x="6352268" y="3545514"/>
          <a:ext cx="3934033" cy="229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01456" y="335467"/>
            <a:ext cx="802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zr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布阵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,1-1=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低级体验第一关，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+2=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失败后第二次布阵，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1-1-zr+2=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关第二次布阵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329" y="5898080"/>
            <a:ext cx="11088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、游戏中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新内容的体验刺激低评分玩家布阵时情绪体验上升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、高评分玩家的布阵体验呈下降趋势，最后的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布阵时情绪稍有上升。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3095" y="179548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第一次看到不同的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8368" y="1485524"/>
            <a:ext cx="118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使玩家形成期待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5895" y="1891257"/>
            <a:ext cx="138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为自己拥有效果使玩家布阵时情绪下降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7640" y="2760684"/>
            <a:ext cx="138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体验新怪物使玩家布阵时情绪体验积极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22167" y="1819527"/>
            <a:ext cx="138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为自己所有小怪，布阵情绪体验下降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24405" y="2718386"/>
            <a:ext cx="138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为不同怪物，布阵情绪体验上升。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7018" y="155353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阵容</a:t>
            </a:r>
            <a:r>
              <a:rPr lang="en-US" altLang="zh-CN" dirty="0" smtClean="0"/>
              <a:t>-</a:t>
            </a:r>
            <a:r>
              <a:rPr lang="zh-CN" altLang="en-US" dirty="0" smtClean="0"/>
              <a:t>情绪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5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609181"/>
              </p:ext>
            </p:extLst>
          </p:nvPr>
        </p:nvGraphicFramePr>
        <p:xfrm>
          <a:off x="1711497" y="423091"/>
          <a:ext cx="44149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48121"/>
              </p:ext>
            </p:extLst>
          </p:nvPr>
        </p:nvGraphicFramePr>
        <p:xfrm>
          <a:off x="1711496" y="2935382"/>
          <a:ext cx="44149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497076"/>
              </p:ext>
            </p:extLst>
          </p:nvPr>
        </p:nvGraphicFramePr>
        <p:xfrm>
          <a:off x="6126480" y="4230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758386"/>
              </p:ext>
            </p:extLst>
          </p:nvPr>
        </p:nvGraphicFramePr>
        <p:xfrm>
          <a:off x="6126480" y="29353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68801" y="84665"/>
            <a:ext cx="802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zr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布阵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,1-1=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低级体验第一关，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+2=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失败后第二次布阵，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1-1-zr+2=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关第二次布阵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018" y="155353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阵容</a:t>
            </a:r>
            <a:r>
              <a:rPr lang="en-US" altLang="zh-CN" dirty="0" smtClean="0"/>
              <a:t>-</a:t>
            </a:r>
            <a:r>
              <a:rPr lang="en-US" altLang="zh-CN" dirty="0" smtClean="0"/>
              <a:t>thinking power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5001" y="5576988"/>
            <a:ext cx="112706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、低评分玩家在高级体验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关布阵时思考水平为正向波动，在失败后的布阵时思考水平升高。原因：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关是玩家使用过新怪物后，玩家会思考如何进行阵容搭配。而在搭配后战斗失败，更刺激玩家思考如何搭配阵容。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即新游戏内容会刺激低评分玩家思考。</a:t>
            </a:r>
            <a:endParaRPr lang="en-US" altLang="zh-CN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高评分玩家在最后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失败后再次战斗前的布阵时思考水平提高，说玩家希望同过布阵来获得战斗胜利，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即高评分玩家更关注游戏的胜负。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24648" y="1571057"/>
            <a:ext cx="1423787" cy="7195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669" y="2154230"/>
            <a:ext cx="409532" cy="3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0446"/>
              </p:ext>
            </p:extLst>
          </p:nvPr>
        </p:nvGraphicFramePr>
        <p:xfrm>
          <a:off x="1317501" y="553740"/>
          <a:ext cx="3696788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37700"/>
              </p:ext>
            </p:extLst>
          </p:nvPr>
        </p:nvGraphicFramePr>
        <p:xfrm>
          <a:off x="1385652" y="2796289"/>
          <a:ext cx="3696788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76836"/>
              </p:ext>
            </p:extLst>
          </p:nvPr>
        </p:nvGraphicFramePr>
        <p:xfrm>
          <a:off x="5640314" y="643198"/>
          <a:ext cx="4263901" cy="207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93016"/>
              </p:ext>
            </p:extLst>
          </p:nvPr>
        </p:nvGraphicFramePr>
        <p:xfrm>
          <a:off x="5872348" y="2720786"/>
          <a:ext cx="4352307" cy="240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86216" y="224798"/>
            <a:ext cx="647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B=BOSS,1-1=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低级体验第一关，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1-1-f-b1=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744" y="5038837"/>
            <a:ext cx="110651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、低评分玩家低级体验第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战为积极情绪体验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，可能是由于玩家第一次见到不同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而引起的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。本关之后情绪体验呈下降趋势，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战失败时会引起玩家积极情绪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、两次体验的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高评分玩家在两次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战时有相对较好的情绪体验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战失败使他们情绪体验下降。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、高评分玩家对第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体验不好，可能是由于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第三关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为自己所拥有的小怪且厉害，使玩家认知失调，失败后体验更差。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88572" y="1594677"/>
            <a:ext cx="51262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079934" y="1617041"/>
            <a:ext cx="51262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72802" y="3928838"/>
            <a:ext cx="1231541" cy="6070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720474" y="3916170"/>
            <a:ext cx="1231541" cy="6070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982" y="1561820"/>
            <a:ext cx="51262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07781" y="4648371"/>
            <a:ext cx="257254" cy="251160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7930566" y="4007132"/>
            <a:ext cx="465090" cy="9373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309" y="1681992"/>
            <a:ext cx="409532" cy="3340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171" y="3871660"/>
            <a:ext cx="409532" cy="33407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249" y="1434029"/>
            <a:ext cx="409532" cy="33407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736" y="1252892"/>
            <a:ext cx="409532" cy="3340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067" y="3789276"/>
            <a:ext cx="409532" cy="33407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7018" y="155353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情绪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26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43754"/>
              </p:ext>
            </p:extLst>
          </p:nvPr>
        </p:nvGraphicFramePr>
        <p:xfrm>
          <a:off x="1975130" y="1034011"/>
          <a:ext cx="3936142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955096"/>
              </p:ext>
            </p:extLst>
          </p:nvPr>
        </p:nvGraphicFramePr>
        <p:xfrm>
          <a:off x="1975129" y="3330897"/>
          <a:ext cx="3936143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155778"/>
              </p:ext>
            </p:extLst>
          </p:nvPr>
        </p:nvGraphicFramePr>
        <p:xfrm>
          <a:off x="6376390" y="1034011"/>
          <a:ext cx="4263901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493835"/>
              </p:ext>
            </p:extLst>
          </p:nvPr>
        </p:nvGraphicFramePr>
        <p:xfrm>
          <a:off x="6376390" y="3330897"/>
          <a:ext cx="4263901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矩形 6"/>
          <p:cNvSpPr/>
          <p:nvPr/>
        </p:nvSpPr>
        <p:spPr>
          <a:xfrm>
            <a:off x="942110" y="5627783"/>
            <a:ext cx="10150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、高评分玩家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决策水平高于低评分玩家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高评分玩家更专注于游戏过程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、两次体验的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战失败的体验会刺激高评分玩家思考水平正向起伏。低评分玩家在最后一个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战时思考水平正向起伏。</a:t>
            </a:r>
            <a:endParaRPr lang="en-US" altLang="zh-CN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6216" y="224798"/>
            <a:ext cx="647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B=BOSS,1-1=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低级体验第一关，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1-1-f-b1=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919853" y="4368273"/>
            <a:ext cx="397165" cy="5731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86216" y="4247606"/>
            <a:ext cx="51262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088580" y="2011616"/>
            <a:ext cx="512620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786" y="1764699"/>
            <a:ext cx="409532" cy="3340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351" y="4368273"/>
            <a:ext cx="409532" cy="3340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7050" y="4368273"/>
            <a:ext cx="409532" cy="33407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7018" y="155353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战</a:t>
            </a:r>
            <a:r>
              <a:rPr lang="en-US" altLang="zh-CN" dirty="0" smtClean="0"/>
              <a:t>-thinking power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9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224518"/>
              </p:ext>
            </p:extLst>
          </p:nvPr>
        </p:nvGraphicFramePr>
        <p:xfrm>
          <a:off x="1336766" y="4025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61567"/>
              </p:ext>
            </p:extLst>
          </p:nvPr>
        </p:nvGraphicFramePr>
        <p:xfrm>
          <a:off x="6022109" y="335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583219"/>
              </p:ext>
            </p:extLst>
          </p:nvPr>
        </p:nvGraphicFramePr>
        <p:xfrm>
          <a:off x="1508420" y="3145707"/>
          <a:ext cx="4228692" cy="278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227381"/>
              </p:ext>
            </p:extLst>
          </p:nvPr>
        </p:nvGraphicFramePr>
        <p:xfrm>
          <a:off x="6247175" y="2840740"/>
          <a:ext cx="4464370" cy="279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8656" y="5755589"/>
            <a:ext cx="1052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高评分玩家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在低级体验时使用查看功能时情绪较好，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在高级体验时情绪体验差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，可能由于高评分玩家在高级体验时觉得查看功能无用。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、低评分玩家在低级体验时查看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敌方阵容信息时情绪体验较好且思考水平呈正向波动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，说明新鲜不同的刺激使他们有较好的体验。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69890" y="4121703"/>
            <a:ext cx="718328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7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17321"/>
              </p:ext>
            </p:extLst>
          </p:nvPr>
        </p:nvGraphicFramePr>
        <p:xfrm>
          <a:off x="1614384" y="710475"/>
          <a:ext cx="4112161" cy="2328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342179"/>
              </p:ext>
            </p:extLst>
          </p:nvPr>
        </p:nvGraphicFramePr>
        <p:xfrm>
          <a:off x="6485620" y="725474"/>
          <a:ext cx="4213761" cy="221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90829"/>
              </p:ext>
            </p:extLst>
          </p:nvPr>
        </p:nvGraphicFramePr>
        <p:xfrm>
          <a:off x="1503097" y="2973251"/>
          <a:ext cx="4431983" cy="272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77987"/>
              </p:ext>
            </p:extLst>
          </p:nvPr>
        </p:nvGraphicFramePr>
        <p:xfrm>
          <a:off x="6188251" y="3180541"/>
          <a:ext cx="4618294" cy="258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8141" y="5735331"/>
            <a:ext cx="1052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、在低级体验时所有玩家对换怪功能的体验为积极情绪体验，但到了高级体验时全部变为消极情绪体验。低评分玩家在高级体验时使用换怪功能时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Thinking power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上升，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说明低评分玩家逐渐重视换怪功能。</a:t>
            </a:r>
            <a:endParaRPr lang="en-US" altLang="zh-CN" sz="16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、高分和低分玩家对照妖镜情绪体验都较差，低评分玩家在两次使用照妖镜时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Thinking power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都为负值。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72398" y="4473347"/>
            <a:ext cx="706584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99780" y="4473347"/>
            <a:ext cx="706584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07781" y="4648371"/>
            <a:ext cx="257254" cy="251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570754" y="4662363"/>
            <a:ext cx="257254" cy="25116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008678" y="4337537"/>
            <a:ext cx="706584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609726" y="4869435"/>
            <a:ext cx="257254" cy="25116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931414" y="4248232"/>
            <a:ext cx="706584" cy="629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173" y="4409018"/>
            <a:ext cx="409532" cy="33407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010423" y="1267949"/>
            <a:ext cx="1813432" cy="12358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373" y="1306898"/>
            <a:ext cx="409532" cy="334073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823854" y="1740285"/>
            <a:ext cx="1708727" cy="10869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23885" y="2556261"/>
            <a:ext cx="257254" cy="25116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6757231" y="1577769"/>
            <a:ext cx="3815608" cy="12691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49110" y="2487406"/>
            <a:ext cx="257254" cy="2511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/>
              <a:t>换</a:t>
            </a:r>
            <a:r>
              <a:rPr lang="zh-CN" altLang="en-US" dirty="0" smtClean="0"/>
              <a:t>怪和照妖镜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76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911778"/>
              </p:ext>
            </p:extLst>
          </p:nvPr>
        </p:nvGraphicFramePr>
        <p:xfrm>
          <a:off x="1162594" y="453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795565"/>
              </p:ext>
            </p:extLst>
          </p:nvPr>
        </p:nvGraphicFramePr>
        <p:xfrm>
          <a:off x="6078037" y="4034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61702"/>
              </p:ext>
            </p:extLst>
          </p:nvPr>
        </p:nvGraphicFramePr>
        <p:xfrm>
          <a:off x="1271584" y="3094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09691"/>
              </p:ext>
            </p:extLst>
          </p:nvPr>
        </p:nvGraphicFramePr>
        <p:xfrm>
          <a:off x="6222275" y="3033234"/>
          <a:ext cx="4572000" cy="270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8141" y="5735331"/>
            <a:ext cx="1052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、在技能释放时低评分玩家情绪体验高于高评分玩家，尤其在低级体验时，在技能释放失败时情绪起伏大。但由于技能释放重复在高级体验时情绪皆为负且无起伏。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说明低分玩家经历了一段有喜欢到无感的体验。</a:t>
            </a:r>
            <a:endParaRPr lang="en-US" altLang="zh-CN" sz="16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、高评分玩家在使用技能时的决策水平高于低评分玩家，可能由于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高评分玩家更专注于游戏。</a:t>
            </a:r>
            <a:endParaRPr lang="zh-CN" altLang="en-US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0471" y="1558385"/>
            <a:ext cx="3815608" cy="1455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102317" y="2646802"/>
            <a:ext cx="257254" cy="2511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39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8481"/>
              </p:ext>
            </p:extLst>
          </p:nvPr>
        </p:nvGraphicFramePr>
        <p:xfrm>
          <a:off x="988423" y="13955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022792"/>
              </p:ext>
            </p:extLst>
          </p:nvPr>
        </p:nvGraphicFramePr>
        <p:xfrm>
          <a:off x="6638702" y="13955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8068" y="4469949"/>
            <a:ext cx="10520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、低评分玩家更喜欢看技能动画，高评分玩家在高级体验时情绪下降较大，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说明高级体验时已经对重复技能动画产生厌烦情绪。</a:t>
            </a:r>
            <a:endParaRPr lang="zh-CN" altLang="en-US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018" y="155353"/>
            <a:ext cx="60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element-</a:t>
            </a:r>
            <a:r>
              <a:rPr lang="zh-CN" altLang="en-US" dirty="0" smtClean="0"/>
              <a:t>技能动画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44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1409</Words>
  <Application>Microsoft Office PowerPoint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GU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</dc:title>
  <dc:creator>安杰</dc:creator>
  <cp:lastModifiedBy>安杰</cp:lastModifiedBy>
  <cp:revision>35</cp:revision>
  <dcterms:created xsi:type="dcterms:W3CDTF">2015-10-22T03:26:27Z</dcterms:created>
  <dcterms:modified xsi:type="dcterms:W3CDTF">2015-10-22T10:44:11Z</dcterms:modified>
</cp:coreProperties>
</file>