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2.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3.xml" ContentType="application/vnd.openxmlformats-officedocument.themeOverr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4.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5.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6.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7.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8.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1.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9.xml" ContentType="application/vnd.openxmlformats-officedocument.themeOverr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10.xml" ContentType="application/vnd.openxmlformats-officedocument.themeOverr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heme/themeOverride11.xml" ContentType="application/vnd.openxmlformats-officedocument.themeOverr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12.xml" ContentType="application/vnd.openxmlformats-officedocument.themeOverr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13.xml" ContentType="application/vnd.openxmlformats-officedocument.themeOverr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heme/themeOverride14.xml" ContentType="application/vnd.openxmlformats-officedocument.themeOverrid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heme/themeOverride15.xml" ContentType="application/vnd.openxmlformats-officedocument.themeOverr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heme/themeOverride16.xml" ContentType="application/vnd.openxmlformats-officedocument.themeOverr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heme/themeOverride17.xml" ContentType="application/vnd.openxmlformats-officedocument.themeOverrid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5" r:id="rId3"/>
    <p:sldId id="276" r:id="rId4"/>
    <p:sldId id="273" r:id="rId5"/>
    <p:sldId id="274" r:id="rId6"/>
    <p:sldId id="263" r:id="rId7"/>
    <p:sldId id="264" r:id="rId8"/>
    <p:sldId id="265" r:id="rId9"/>
    <p:sldId id="266" r:id="rId10"/>
    <p:sldId id="267" r:id="rId11"/>
    <p:sldId id="268" r:id="rId12"/>
    <p:sldId id="269" r:id="rId13"/>
    <p:sldId id="270" r:id="rId14"/>
    <p:sldId id="271" r:id="rId15"/>
    <p:sldId id="272"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AJ\Desktop\GU-&#22343;&#20540;&#25972;&#29702;\target%20vs%20nontarget\target%20vs%20nontarget.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AJ\Desktop\GU-&#22343;&#20540;&#25972;&#29702;\target%20vs%20nontarget\target%20vs%20nontarget.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C:\Users\AJ\Desktop\GU-&#22343;&#20540;&#25972;&#29702;\target%20vs%20nontarget\target%20vs%20nontarget.xlsx" TargetMode="External"/></Relationships>
</file>

<file path=ppt/charts/_rels/chart22.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AJ\Desktop\GU-&#22343;&#20540;&#25972;&#29702;\target%20vs%20nontarget\target%20vs%20nontarget.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AJ\Desktop\GU-&#22343;&#20540;&#25972;&#29702;\target%20vs%20nontarget\target%20vs%20nontarget.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AJ\Desktop\GU-&#22343;&#20540;&#25972;&#29702;\target%20vs%20nontarget\target%20vs%20nontarget.xlsx" TargetMode="External"/></Relationships>
</file>

<file path=ppt/charts/_rels/chart27.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file:///C:\Users\AJ\Desktop\GU-&#22343;&#20540;&#25972;&#29702;\target%20vs%20nontarget\target%20vs%20nontarge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AJ\Desktop\GU-&#22343;&#20540;&#25972;&#29702;\target%20vs%20nontarget\target%20vs%20nontarget.xlsx" TargetMode="External"/></Relationships>
</file>

<file path=ppt/charts/_rels/chart31.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file:///C:\Users\AJ\Desktop\GU-&#22343;&#20540;&#25972;&#29702;\target%20vs%20nontarget\target%20vs%20nontarget.xlsx" TargetMode="External"/></Relationships>
</file>

<file path=ppt/charts/_rels/chart34.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file:///C:\Users\AJ\Desktop\GU-&#22343;&#20540;&#25972;&#29702;\target%20vs%20nontarget\target%20vs%20nontarget.xlsx" TargetMode="External"/></Relationships>
</file>

<file path=ppt/charts/_rels/chart36.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oleObject" Target="file:///C:\Users\AJ\Desktop\GU-&#22343;&#20540;&#25972;&#29702;\target%20vs%20nontarget\target%20vs%20nontarget.xlsx" TargetMode="Externa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file:///C:\Users\AJ\Desktop\GU-&#22343;&#20540;&#25972;&#29702;\target%20vs%20nontarget\target%20vs%20nontarget.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file:///C:\Users\AJ\Desktop\GU-&#22343;&#20540;&#25972;&#29702;\target%20vs%20nontarget\target%20vs%20nontarget.xlsx" TargetMode="External"/></Relationships>
</file>

<file path=ppt/charts/_rels/chart43.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oleObject" Target="file:///C:\Users\AJ\Desktop\GU-&#22343;&#20540;&#25972;&#29702;\target%20vs%20nontarget\target%20vs%20nontarget.xlsx" TargetMode="External"/></Relationships>
</file>

<file path=ppt/charts/_rels/chart4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45.xml"/><Relationship Id="rId1" Type="http://schemas.microsoft.com/office/2011/relationships/chartStyle" Target="style45.xml"/><Relationship Id="rId4" Type="http://schemas.openxmlformats.org/officeDocument/2006/relationships/oleObject" Target="file:///C:\Users\AJ\Desktop\GU-&#22343;&#20540;&#25972;&#29702;\target%20vs%20nontarget\target%20vs%20nontarget.xlsx" TargetMode="External"/></Relationships>
</file>

<file path=ppt/charts/_rels/chart4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46.xml"/><Relationship Id="rId1" Type="http://schemas.microsoft.com/office/2011/relationships/chartStyle" Target="style46.xml"/><Relationship Id="rId4" Type="http://schemas.openxmlformats.org/officeDocument/2006/relationships/oleObject" Target="file:///C:\Users\AJ\Desktop\GU-&#22343;&#20540;&#25972;&#29702;\target%20vs%20nontarget\target%20vs%20nontarget.xlsx" TargetMode="External"/></Relationships>
</file>

<file path=ppt/charts/_rels/chart47.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49.xml"/><Relationship Id="rId1" Type="http://schemas.microsoft.com/office/2011/relationships/chartStyle" Target="style49.xml"/><Relationship Id="rId4" Type="http://schemas.openxmlformats.org/officeDocument/2006/relationships/oleObject" Target="file:///C:\Users\AJ\Desktop\GU-&#22343;&#20540;&#25972;&#29702;\target%20vs%20nontarget\target%20vs%20nontarget.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50.xml"/><Relationship Id="rId1" Type="http://schemas.microsoft.com/office/2011/relationships/chartStyle" Target="style50.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J\Desktop\GU-&#22343;&#20540;&#25972;&#29702;\target%20vs%20nontarget\target%20vs%20nontarg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Sheet4!$B$178:$B$181</c:f>
              <c:strCache>
                <c:ptCount val="4"/>
                <c:pt idx="0">
                  <c:v>1-1-zr</c:v>
                </c:pt>
                <c:pt idx="1">
                  <c:v>1-2-zr</c:v>
                </c:pt>
                <c:pt idx="2">
                  <c:v>1-3-zr</c:v>
                </c:pt>
                <c:pt idx="3">
                  <c:v>1-5-zr</c:v>
                </c:pt>
              </c:strCache>
            </c:strRef>
          </c:cat>
          <c:val>
            <c:numRef>
              <c:f>Sheet4!$C$178:$C$181</c:f>
              <c:numCache>
                <c:formatCode>General</c:formatCode>
                <c:ptCount val="4"/>
                <c:pt idx="0">
                  <c:v>3.2772592591057838E-2</c:v>
                </c:pt>
                <c:pt idx="1">
                  <c:v>5.122878687197651E-2</c:v>
                </c:pt>
                <c:pt idx="2">
                  <c:v>3.3893209616879673E-2</c:v>
                </c:pt>
                <c:pt idx="3">
                  <c:v>3.2640948906637525E-2</c:v>
                </c:pt>
              </c:numCache>
            </c:numRef>
          </c:val>
        </c:ser>
        <c:dLbls>
          <c:showLegendKey val="0"/>
          <c:showVal val="0"/>
          <c:showCatName val="0"/>
          <c:showSerName val="0"/>
          <c:showPercent val="0"/>
          <c:showBubbleSize val="0"/>
        </c:dLbls>
        <c:gapWidth val="219"/>
        <c:overlap val="-27"/>
        <c:axId val="105280688"/>
        <c:axId val="105276336"/>
      </c:barChart>
      <c:catAx>
        <c:axId val="10528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276336"/>
        <c:crosses val="autoZero"/>
        <c:auto val="1"/>
        <c:lblAlgn val="ctr"/>
        <c:lblOffset val="100"/>
        <c:noMultiLvlLbl val="0"/>
      </c:catAx>
      <c:valAx>
        <c:axId val="105276336"/>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280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Sheet4!$B$93:$B$97</c:f>
              <c:strCache>
                <c:ptCount val="5"/>
                <c:pt idx="0">
                  <c:v>2-1-b1</c:v>
                </c:pt>
                <c:pt idx="1">
                  <c:v>2-3-b3</c:v>
                </c:pt>
                <c:pt idx="2">
                  <c:v>2-3-f-b3</c:v>
                </c:pt>
                <c:pt idx="3">
                  <c:v>2-5-b5</c:v>
                </c:pt>
                <c:pt idx="4">
                  <c:v>2-5-f-b5</c:v>
                </c:pt>
              </c:strCache>
            </c:strRef>
          </c:cat>
          <c:val>
            <c:numRef>
              <c:f>Sheet4!$C$93:$C$97</c:f>
              <c:numCache>
                <c:formatCode>General</c:formatCode>
                <c:ptCount val="5"/>
                <c:pt idx="0">
                  <c:v>-1.4075500866522508E-2</c:v>
                </c:pt>
                <c:pt idx="1">
                  <c:v>-1.975841695293943E-2</c:v>
                </c:pt>
                <c:pt idx="2">
                  <c:v>-3.0899011434868513E-2</c:v>
                </c:pt>
                <c:pt idx="3">
                  <c:v>-2.5763276637990606E-2</c:v>
                </c:pt>
                <c:pt idx="4">
                  <c:v>-1.116970124763934E-2</c:v>
                </c:pt>
              </c:numCache>
            </c:numRef>
          </c:val>
        </c:ser>
        <c:dLbls>
          <c:showLegendKey val="0"/>
          <c:showVal val="0"/>
          <c:showCatName val="0"/>
          <c:showSerName val="0"/>
          <c:showPercent val="0"/>
          <c:showBubbleSize val="0"/>
        </c:dLbls>
        <c:gapWidth val="219"/>
        <c:overlap val="-27"/>
        <c:axId val="110082640"/>
        <c:axId val="110076112"/>
      </c:barChart>
      <c:catAx>
        <c:axId val="11008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76112"/>
        <c:crosses val="autoZero"/>
        <c:auto val="1"/>
        <c:lblAlgn val="ctr"/>
        <c:lblOffset val="100"/>
        <c:noMultiLvlLbl val="0"/>
      </c:catAx>
      <c:valAx>
        <c:axId val="11007611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82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Sheet4!$B$79:$B$83</c:f>
              <c:strCache>
                <c:ptCount val="5"/>
                <c:pt idx="0">
                  <c:v>1-1-b1</c:v>
                </c:pt>
                <c:pt idx="1">
                  <c:v>1-2-b2</c:v>
                </c:pt>
                <c:pt idx="2">
                  <c:v>1-3-b3</c:v>
                </c:pt>
                <c:pt idx="3">
                  <c:v>1-5-b5</c:v>
                </c:pt>
                <c:pt idx="4">
                  <c:v>1-5-f-b5</c:v>
                </c:pt>
              </c:strCache>
            </c:strRef>
          </c:cat>
          <c:val>
            <c:numRef>
              <c:f>Sheet4!$C$79:$C$83</c:f>
              <c:numCache>
                <c:formatCode>General</c:formatCode>
                <c:ptCount val="5"/>
                <c:pt idx="0">
                  <c:v>3.2480166865771376E-2</c:v>
                </c:pt>
                <c:pt idx="1">
                  <c:v>3.9950743512421207E-2</c:v>
                </c:pt>
                <c:pt idx="2">
                  <c:v>3.2497188479409383E-2</c:v>
                </c:pt>
                <c:pt idx="3">
                  <c:v>2.8000044388453993E-2</c:v>
                </c:pt>
                <c:pt idx="4">
                  <c:v>4.0925620544932657E-2</c:v>
                </c:pt>
              </c:numCache>
            </c:numRef>
          </c:val>
        </c:ser>
        <c:dLbls>
          <c:showLegendKey val="0"/>
          <c:showVal val="0"/>
          <c:showCatName val="0"/>
          <c:showSerName val="0"/>
          <c:showPercent val="0"/>
          <c:showBubbleSize val="0"/>
        </c:dLbls>
        <c:gapWidth val="219"/>
        <c:overlap val="-27"/>
        <c:axId val="470579792"/>
        <c:axId val="470581968"/>
      </c:barChart>
      <c:catAx>
        <c:axId val="47057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581968"/>
        <c:crosses val="autoZero"/>
        <c:auto val="1"/>
        <c:lblAlgn val="ctr"/>
        <c:lblOffset val="100"/>
        <c:noMultiLvlLbl val="0"/>
      </c:catAx>
      <c:valAx>
        <c:axId val="470581968"/>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579792"/>
        <c:crosses val="autoZero"/>
        <c:crossBetween val="between"/>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Sheet4!$B$84:$B$88</c:f>
              <c:strCache>
                <c:ptCount val="5"/>
                <c:pt idx="0">
                  <c:v>1-1-b1</c:v>
                </c:pt>
                <c:pt idx="1">
                  <c:v>1-2-b2</c:v>
                </c:pt>
                <c:pt idx="2">
                  <c:v>1-3-b3</c:v>
                </c:pt>
                <c:pt idx="3">
                  <c:v>1-5-b5</c:v>
                </c:pt>
                <c:pt idx="4">
                  <c:v>1-5-f-b5</c:v>
                </c:pt>
              </c:strCache>
            </c:strRef>
          </c:cat>
          <c:val>
            <c:numRef>
              <c:f>Sheet4!$C$84:$C$88</c:f>
              <c:numCache>
                <c:formatCode>General</c:formatCode>
                <c:ptCount val="5"/>
                <c:pt idx="0">
                  <c:v>-6.0457732510728881E-3</c:v>
                </c:pt>
                <c:pt idx="1">
                  <c:v>-1.7358853182360568E-2</c:v>
                </c:pt>
                <c:pt idx="2">
                  <c:v>-2.2294250084513762E-2</c:v>
                </c:pt>
                <c:pt idx="3">
                  <c:v>-2.9018233873940379E-2</c:v>
                </c:pt>
                <c:pt idx="4">
                  <c:v>-3.0358613939170505E-2</c:v>
                </c:pt>
              </c:numCache>
            </c:numRef>
          </c:val>
        </c:ser>
        <c:dLbls>
          <c:showLegendKey val="0"/>
          <c:showVal val="0"/>
          <c:showCatName val="0"/>
          <c:showSerName val="0"/>
          <c:showPercent val="0"/>
          <c:showBubbleSize val="0"/>
        </c:dLbls>
        <c:gapWidth val="219"/>
        <c:overlap val="-27"/>
        <c:axId val="470574352"/>
        <c:axId val="470567280"/>
      </c:barChart>
      <c:catAx>
        <c:axId val="470574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567280"/>
        <c:crosses val="autoZero"/>
        <c:auto val="1"/>
        <c:lblAlgn val="ctr"/>
        <c:lblOffset val="100"/>
        <c:noMultiLvlLbl val="0"/>
      </c:catAx>
      <c:valAx>
        <c:axId val="47056728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574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zh-CN" sz="1800" b="0" i="0" baseline="0" dirty="0" smtClean="0">
                <a:effectLst/>
              </a:rPr>
              <a:t>高级</a:t>
            </a:r>
            <a:r>
              <a:rPr lang="zh-CN" altLang="zh-CN" sz="1800" b="0" i="0" baseline="0" dirty="0">
                <a:effectLst/>
              </a:rPr>
              <a:t>体验关卡</a:t>
            </a:r>
            <a:r>
              <a:rPr lang="en-US" altLang="zh-CN" sz="1800" b="0" i="0" baseline="0" dirty="0">
                <a:effectLst/>
              </a:rPr>
              <a:t>_</a:t>
            </a:r>
            <a:r>
              <a:rPr lang="en-US" altLang="zh-CN" sz="1800" b="0" i="0" baseline="0" dirty="0" err="1">
                <a:effectLst/>
              </a:rPr>
              <a:t>nontarget</a:t>
            </a:r>
            <a:r>
              <a:rPr lang="en-US" altLang="zh-CN" sz="1800" b="0" i="0" baseline="0" dirty="0">
                <a:effectLst/>
              </a:rPr>
              <a:t> </a:t>
            </a:r>
            <a:endParaRPr lang="zh-CN" altLang="zh-CN" dirty="0">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Sheet4!$B$88:$B$92</c:f>
              <c:strCache>
                <c:ptCount val="5"/>
                <c:pt idx="0">
                  <c:v>2-1-b1</c:v>
                </c:pt>
                <c:pt idx="1">
                  <c:v>2-3-b3</c:v>
                </c:pt>
                <c:pt idx="2">
                  <c:v>2-3-f-b3</c:v>
                </c:pt>
                <c:pt idx="3">
                  <c:v>2-5-b5</c:v>
                </c:pt>
                <c:pt idx="4">
                  <c:v>2-5-f-b5</c:v>
                </c:pt>
              </c:strCache>
            </c:strRef>
          </c:cat>
          <c:val>
            <c:numRef>
              <c:f>Sheet4!$E$88:$E$92</c:f>
              <c:numCache>
                <c:formatCode>General</c:formatCode>
                <c:ptCount val="5"/>
                <c:pt idx="0">
                  <c:v>-35.322240115853425</c:v>
                </c:pt>
                <c:pt idx="1">
                  <c:v>-24.433013757074676</c:v>
                </c:pt>
                <c:pt idx="2">
                  <c:v>37.141800780996974</c:v>
                </c:pt>
                <c:pt idx="3">
                  <c:v>113.17837742558814</c:v>
                </c:pt>
                <c:pt idx="4">
                  <c:v>14.053184210257527</c:v>
                </c:pt>
              </c:numCache>
            </c:numRef>
          </c:val>
        </c:ser>
        <c:ser>
          <c:idx val="1"/>
          <c:order val="1"/>
          <c:tx>
            <c:v>思考</c:v>
          </c:tx>
          <c:spPr>
            <a:solidFill>
              <a:schemeClr val="accent5"/>
            </a:solidFill>
            <a:ln>
              <a:noFill/>
            </a:ln>
            <a:effectLst/>
          </c:spPr>
          <c:invertIfNegative val="0"/>
          <c:cat>
            <c:strRef>
              <c:f>Sheet4!$B$88:$B$92</c:f>
              <c:strCache>
                <c:ptCount val="5"/>
                <c:pt idx="0">
                  <c:v>2-1-b1</c:v>
                </c:pt>
                <c:pt idx="1">
                  <c:v>2-3-b3</c:v>
                </c:pt>
                <c:pt idx="2">
                  <c:v>2-3-f-b3</c:v>
                </c:pt>
                <c:pt idx="3">
                  <c:v>2-5-b5</c:v>
                </c:pt>
                <c:pt idx="4">
                  <c:v>2-5-f-b5</c:v>
                </c:pt>
              </c:strCache>
            </c:strRef>
          </c:cat>
          <c:val>
            <c:numRef>
              <c:f>Sheet4!$F$88:$F$92</c:f>
              <c:numCache>
                <c:formatCode>General</c:formatCode>
                <c:ptCount val="5"/>
                <c:pt idx="0">
                  <c:v>-261.29246922328042</c:v>
                </c:pt>
                <c:pt idx="1">
                  <c:v>-153.45579113028586</c:v>
                </c:pt>
                <c:pt idx="2">
                  <c:v>-392.53795172292894</c:v>
                </c:pt>
                <c:pt idx="3">
                  <c:v>-392.31232678200229</c:v>
                </c:pt>
                <c:pt idx="4">
                  <c:v>-139.94226244765539</c:v>
                </c:pt>
              </c:numCache>
            </c:numRef>
          </c:val>
        </c:ser>
        <c:dLbls>
          <c:showLegendKey val="0"/>
          <c:showVal val="0"/>
          <c:showCatName val="0"/>
          <c:showSerName val="0"/>
          <c:showPercent val="0"/>
          <c:showBubbleSize val="0"/>
        </c:dLbls>
        <c:gapWidth val="219"/>
        <c:overlap val="-27"/>
        <c:axId val="156557440"/>
        <c:axId val="156550368"/>
      </c:barChart>
      <c:catAx>
        <c:axId val="15655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550368"/>
        <c:crosses val="autoZero"/>
        <c:auto val="1"/>
        <c:lblAlgn val="ctr"/>
        <c:lblOffset val="100"/>
        <c:noMultiLvlLbl val="0"/>
      </c:catAx>
      <c:valAx>
        <c:axId val="156550368"/>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557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sz="14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Sheet4!$B$93:$B$97</c:f>
              <c:strCache>
                <c:ptCount val="5"/>
                <c:pt idx="0">
                  <c:v>2-1-b1</c:v>
                </c:pt>
                <c:pt idx="1">
                  <c:v>2-3-b3</c:v>
                </c:pt>
                <c:pt idx="2">
                  <c:v>2-3-f-b3</c:v>
                </c:pt>
                <c:pt idx="3">
                  <c:v>2-5-b5</c:v>
                </c:pt>
                <c:pt idx="4">
                  <c:v>2-5-f-b5</c:v>
                </c:pt>
              </c:strCache>
            </c:strRef>
          </c:cat>
          <c:val>
            <c:numRef>
              <c:f>Sheet4!$E$93:$E$97</c:f>
              <c:numCache>
                <c:formatCode>General</c:formatCode>
                <c:ptCount val="5"/>
                <c:pt idx="0">
                  <c:v>71.273033072201031</c:v>
                </c:pt>
                <c:pt idx="1">
                  <c:v>78.541659774470517</c:v>
                </c:pt>
                <c:pt idx="2">
                  <c:v>41.908294380892016</c:v>
                </c:pt>
                <c:pt idx="3">
                  <c:v>187.39498218654171</c:v>
                </c:pt>
                <c:pt idx="4">
                  <c:v>106.55488729141139</c:v>
                </c:pt>
              </c:numCache>
            </c:numRef>
          </c:val>
        </c:ser>
        <c:ser>
          <c:idx val="1"/>
          <c:order val="1"/>
          <c:tx>
            <c:v>思考</c:v>
          </c:tx>
          <c:spPr>
            <a:solidFill>
              <a:schemeClr val="accent5"/>
            </a:solidFill>
            <a:ln>
              <a:noFill/>
            </a:ln>
            <a:effectLst/>
          </c:spPr>
          <c:invertIfNegative val="0"/>
          <c:cat>
            <c:strRef>
              <c:f>Sheet4!$B$93:$B$97</c:f>
              <c:strCache>
                <c:ptCount val="5"/>
                <c:pt idx="0">
                  <c:v>2-1-b1</c:v>
                </c:pt>
                <c:pt idx="1">
                  <c:v>2-3-b3</c:v>
                </c:pt>
                <c:pt idx="2">
                  <c:v>2-3-f-b3</c:v>
                </c:pt>
                <c:pt idx="3">
                  <c:v>2-5-b5</c:v>
                </c:pt>
                <c:pt idx="4">
                  <c:v>2-5-f-b5</c:v>
                </c:pt>
              </c:strCache>
            </c:strRef>
          </c:cat>
          <c:val>
            <c:numRef>
              <c:f>Sheet4!$F$93:$F$97</c:f>
              <c:numCache>
                <c:formatCode>General</c:formatCode>
                <c:ptCount val="5"/>
                <c:pt idx="0">
                  <c:v>-33.112569716740637</c:v>
                </c:pt>
                <c:pt idx="1">
                  <c:v>-13.982266544875582</c:v>
                </c:pt>
                <c:pt idx="2">
                  <c:v>-1.25728335922539</c:v>
                </c:pt>
                <c:pt idx="3">
                  <c:v>-14.342020008297361</c:v>
                </c:pt>
                <c:pt idx="4">
                  <c:v>23.085943299001837</c:v>
                </c:pt>
              </c:numCache>
            </c:numRef>
          </c:val>
        </c:ser>
        <c:dLbls>
          <c:showLegendKey val="0"/>
          <c:showVal val="0"/>
          <c:showCatName val="0"/>
          <c:showSerName val="0"/>
          <c:showPercent val="0"/>
          <c:showBubbleSize val="0"/>
        </c:dLbls>
        <c:gapWidth val="219"/>
        <c:overlap val="-27"/>
        <c:axId val="156550912"/>
        <c:axId val="156551456"/>
      </c:barChart>
      <c:catAx>
        <c:axId val="15655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551456"/>
        <c:crosses val="autoZero"/>
        <c:auto val="1"/>
        <c:lblAlgn val="ctr"/>
        <c:lblOffset val="100"/>
        <c:noMultiLvlLbl val="0"/>
      </c:catAx>
      <c:valAx>
        <c:axId val="156551456"/>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550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sz="14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6"/>
            </a:solidFill>
            <a:ln>
              <a:noFill/>
            </a:ln>
            <a:effectLst/>
          </c:spPr>
          <c:invertIfNegative val="0"/>
          <c:cat>
            <c:strRef>
              <c:f>Sheet4!$B$79:$B$83</c:f>
              <c:strCache>
                <c:ptCount val="5"/>
                <c:pt idx="0">
                  <c:v>1-1-b1</c:v>
                </c:pt>
                <c:pt idx="1">
                  <c:v>1-2-b2</c:v>
                </c:pt>
                <c:pt idx="2">
                  <c:v>1-3-b3</c:v>
                </c:pt>
                <c:pt idx="3">
                  <c:v>1-5-b5</c:v>
                </c:pt>
                <c:pt idx="4">
                  <c:v>1-5-f-b5</c:v>
                </c:pt>
              </c:strCache>
            </c:strRef>
          </c:cat>
          <c:val>
            <c:numRef>
              <c:f>Sheet4!$E$79:$E$83</c:f>
              <c:numCache>
                <c:formatCode>General</c:formatCode>
                <c:ptCount val="5"/>
                <c:pt idx="0">
                  <c:v>66.783056273336854</c:v>
                </c:pt>
                <c:pt idx="1">
                  <c:v>132.50266862131608</c:v>
                </c:pt>
                <c:pt idx="2">
                  <c:v>244.54126661012418</c:v>
                </c:pt>
                <c:pt idx="3">
                  <c:v>72.540750988467309</c:v>
                </c:pt>
                <c:pt idx="4">
                  <c:v>50.011781829111285</c:v>
                </c:pt>
              </c:numCache>
            </c:numRef>
          </c:val>
        </c:ser>
        <c:ser>
          <c:idx val="1"/>
          <c:order val="1"/>
          <c:spPr>
            <a:solidFill>
              <a:schemeClr val="accent5"/>
            </a:solidFill>
            <a:ln>
              <a:noFill/>
            </a:ln>
            <a:effectLst/>
          </c:spPr>
          <c:invertIfNegative val="0"/>
          <c:cat>
            <c:strRef>
              <c:f>Sheet4!$B$79:$B$83</c:f>
              <c:strCache>
                <c:ptCount val="5"/>
                <c:pt idx="0">
                  <c:v>1-1-b1</c:v>
                </c:pt>
                <c:pt idx="1">
                  <c:v>1-2-b2</c:v>
                </c:pt>
                <c:pt idx="2">
                  <c:v>1-3-b3</c:v>
                </c:pt>
                <c:pt idx="3">
                  <c:v>1-5-b5</c:v>
                </c:pt>
                <c:pt idx="4">
                  <c:v>1-5-f-b5</c:v>
                </c:pt>
              </c:strCache>
            </c:strRef>
          </c:cat>
          <c:val>
            <c:numRef>
              <c:f>Sheet4!$F$79:$F$83</c:f>
              <c:numCache>
                <c:formatCode>General</c:formatCode>
                <c:ptCount val="5"/>
                <c:pt idx="0">
                  <c:v>-265.21507087931195</c:v>
                </c:pt>
                <c:pt idx="1">
                  <c:v>-240.27378772030175</c:v>
                </c:pt>
                <c:pt idx="2">
                  <c:v>-244.26713385745202</c:v>
                </c:pt>
                <c:pt idx="3">
                  <c:v>-274.25621722592331</c:v>
                </c:pt>
                <c:pt idx="4">
                  <c:v>-140.20078155823691</c:v>
                </c:pt>
              </c:numCache>
            </c:numRef>
          </c:val>
        </c:ser>
        <c:dLbls>
          <c:showLegendKey val="0"/>
          <c:showVal val="0"/>
          <c:showCatName val="0"/>
          <c:showSerName val="0"/>
          <c:showPercent val="0"/>
          <c:showBubbleSize val="0"/>
        </c:dLbls>
        <c:gapWidth val="219"/>
        <c:overlap val="-27"/>
        <c:axId val="470609168"/>
        <c:axId val="470603728"/>
      </c:barChart>
      <c:catAx>
        <c:axId val="47060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603728"/>
        <c:crosses val="autoZero"/>
        <c:auto val="1"/>
        <c:lblAlgn val="ctr"/>
        <c:lblOffset val="100"/>
        <c:noMultiLvlLbl val="0"/>
      </c:catAx>
      <c:valAx>
        <c:axId val="47060372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609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zh-CN" sz="1800" b="0" i="0" baseline="0" dirty="0" smtClean="0">
                <a:effectLst/>
              </a:rPr>
              <a:t>低级</a:t>
            </a:r>
            <a:r>
              <a:rPr lang="zh-CN" altLang="zh-CN" sz="1800" b="0" i="0" baseline="0" dirty="0">
                <a:effectLst/>
              </a:rPr>
              <a:t>体验关卡</a:t>
            </a:r>
            <a:r>
              <a:rPr lang="en-US" altLang="zh-CN" sz="1800" b="0" i="0" baseline="0" dirty="0">
                <a:effectLst/>
              </a:rPr>
              <a:t>_target </a:t>
            </a:r>
            <a:endParaRPr lang="zh-CN" altLang="zh-CN" dirty="0">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Sheet4!$B$84:$B$88</c:f>
              <c:strCache>
                <c:ptCount val="5"/>
                <c:pt idx="0">
                  <c:v>1-1-b1</c:v>
                </c:pt>
                <c:pt idx="1">
                  <c:v>1-2-b2</c:v>
                </c:pt>
                <c:pt idx="2">
                  <c:v>1-3-b3</c:v>
                </c:pt>
                <c:pt idx="3">
                  <c:v>1-5-b5</c:v>
                </c:pt>
                <c:pt idx="4">
                  <c:v>1-5-f-b5</c:v>
                </c:pt>
              </c:strCache>
            </c:strRef>
          </c:cat>
          <c:val>
            <c:numRef>
              <c:f>Sheet4!$E$84:$E$88</c:f>
              <c:numCache>
                <c:formatCode>General</c:formatCode>
                <c:ptCount val="5"/>
                <c:pt idx="0">
                  <c:v>97.527008062909047</c:v>
                </c:pt>
                <c:pt idx="1">
                  <c:v>112.89838257099873</c:v>
                </c:pt>
                <c:pt idx="2">
                  <c:v>103.33667493631134</c:v>
                </c:pt>
                <c:pt idx="3">
                  <c:v>222.42568659654094</c:v>
                </c:pt>
                <c:pt idx="4">
                  <c:v>76.125257107853542</c:v>
                </c:pt>
              </c:numCache>
            </c:numRef>
          </c:val>
        </c:ser>
        <c:ser>
          <c:idx val="1"/>
          <c:order val="1"/>
          <c:tx>
            <c:v>思考</c:v>
          </c:tx>
          <c:spPr>
            <a:solidFill>
              <a:schemeClr val="accent5"/>
            </a:solidFill>
            <a:ln>
              <a:noFill/>
            </a:ln>
            <a:effectLst/>
          </c:spPr>
          <c:invertIfNegative val="0"/>
          <c:cat>
            <c:strRef>
              <c:f>Sheet4!$B$84:$B$88</c:f>
              <c:strCache>
                <c:ptCount val="5"/>
                <c:pt idx="0">
                  <c:v>1-1-b1</c:v>
                </c:pt>
                <c:pt idx="1">
                  <c:v>1-2-b2</c:v>
                </c:pt>
                <c:pt idx="2">
                  <c:v>1-3-b3</c:v>
                </c:pt>
                <c:pt idx="3">
                  <c:v>1-5-b5</c:v>
                </c:pt>
                <c:pt idx="4">
                  <c:v>1-5-f-b5</c:v>
                </c:pt>
              </c:strCache>
            </c:strRef>
          </c:cat>
          <c:val>
            <c:numRef>
              <c:f>Sheet4!$F$84:$F$88</c:f>
              <c:numCache>
                <c:formatCode>General</c:formatCode>
                <c:ptCount val="5"/>
                <c:pt idx="0">
                  <c:v>-7.8671856910741838</c:v>
                </c:pt>
                <c:pt idx="1">
                  <c:v>-16.271761607382452</c:v>
                </c:pt>
                <c:pt idx="2">
                  <c:v>-14.703395102536883</c:v>
                </c:pt>
                <c:pt idx="3">
                  <c:v>38.25255961700951</c:v>
                </c:pt>
                <c:pt idx="4">
                  <c:v>15.908058570787921</c:v>
                </c:pt>
              </c:numCache>
            </c:numRef>
          </c:val>
        </c:ser>
        <c:dLbls>
          <c:showLegendKey val="0"/>
          <c:showVal val="0"/>
          <c:showCatName val="0"/>
          <c:showSerName val="0"/>
          <c:showPercent val="0"/>
          <c:showBubbleSize val="0"/>
        </c:dLbls>
        <c:gapWidth val="219"/>
        <c:overlap val="-27"/>
        <c:axId val="470568368"/>
        <c:axId val="470587952"/>
      </c:barChart>
      <c:catAx>
        <c:axId val="47056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587952"/>
        <c:crosses val="autoZero"/>
        <c:auto val="1"/>
        <c:lblAlgn val="ctr"/>
        <c:lblOffset val="100"/>
        <c:noMultiLvlLbl val="0"/>
      </c:catAx>
      <c:valAx>
        <c:axId val="470587952"/>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0568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查看我方信息</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Sheet2!$C$32:$C$35</c:f>
              <c:numCache>
                <c:formatCode>General</c:formatCode>
                <c:ptCount val="4"/>
                <c:pt idx="0">
                  <c:v>8.1180406964264998E-2</c:v>
                </c:pt>
                <c:pt idx="1">
                  <c:v>3.1499793594509454E-2</c:v>
                </c:pt>
                <c:pt idx="2">
                  <c:v>-3.0296016294172948E-2</c:v>
                </c:pt>
                <c:pt idx="3">
                  <c:v>-4.1780655991835447E-3</c:v>
                </c:pt>
              </c:numCache>
            </c:numRef>
          </c:val>
        </c:ser>
        <c:dLbls>
          <c:showLegendKey val="0"/>
          <c:showVal val="0"/>
          <c:showCatName val="0"/>
          <c:showSerName val="0"/>
          <c:showPercent val="0"/>
          <c:showBubbleSize val="0"/>
        </c:dLbls>
        <c:gapWidth val="219"/>
        <c:overlap val="-27"/>
        <c:axId val="105960672"/>
        <c:axId val="105961760"/>
      </c:barChart>
      <c:catAx>
        <c:axId val="10596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961760"/>
        <c:crosses val="autoZero"/>
        <c:auto val="1"/>
        <c:lblAlgn val="ctr"/>
        <c:lblOffset val="100"/>
        <c:noMultiLvlLbl val="0"/>
      </c:catAx>
      <c:valAx>
        <c:axId val="10596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960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查看敌方信息</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Sheet2!$D$32:$D$35</c:f>
              <c:numCache>
                <c:formatCode>General</c:formatCode>
                <c:ptCount val="4"/>
                <c:pt idx="0">
                  <c:v>-4.8079156384738878E-3</c:v>
                </c:pt>
                <c:pt idx="1">
                  <c:v>8.168335068393949E-2</c:v>
                </c:pt>
                <c:pt idx="2">
                  <c:v>-2.8508534996531776E-2</c:v>
                </c:pt>
                <c:pt idx="3">
                  <c:v>-9.7325218871308593E-3</c:v>
                </c:pt>
              </c:numCache>
            </c:numRef>
          </c:val>
        </c:ser>
        <c:dLbls>
          <c:showLegendKey val="0"/>
          <c:showVal val="0"/>
          <c:showCatName val="0"/>
          <c:showSerName val="0"/>
          <c:showPercent val="0"/>
          <c:showBubbleSize val="0"/>
        </c:dLbls>
        <c:gapWidth val="219"/>
        <c:overlap val="-27"/>
        <c:axId val="105962304"/>
        <c:axId val="105962848"/>
      </c:barChart>
      <c:catAx>
        <c:axId val="1059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962848"/>
        <c:crosses val="autoZero"/>
        <c:auto val="1"/>
        <c:lblAlgn val="ctr"/>
        <c:lblOffset val="100"/>
        <c:noMultiLvlLbl val="0"/>
      </c:catAx>
      <c:valAx>
        <c:axId val="10596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962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查看我方阵容信息</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Sheet3!$B$13</c:f>
              <c:strCache>
                <c:ptCount val="1"/>
                <c:pt idx="0">
                  <c:v>决策</c:v>
                </c:pt>
              </c:strCache>
            </c:strRef>
          </c:tx>
          <c:spPr>
            <a:solidFill>
              <a:schemeClr val="accent6"/>
            </a:solidFill>
            <a:ln>
              <a:noFill/>
            </a:ln>
            <a:effectLst/>
          </c:spPr>
          <c:invertIfNegative val="0"/>
          <c:cat>
            <c:strRef>
              <c:f>Sheet3!$A$14:$A$17</c:f>
              <c:strCache>
                <c:ptCount val="4"/>
                <c:pt idx="0">
                  <c:v>target-低级体验</c:v>
                </c:pt>
                <c:pt idx="1">
                  <c:v>nontarget-低级体验</c:v>
                </c:pt>
                <c:pt idx="2">
                  <c:v>target-高级体验</c:v>
                </c:pt>
                <c:pt idx="3">
                  <c:v>nontarget-高级体验</c:v>
                </c:pt>
              </c:strCache>
            </c:strRef>
          </c:cat>
          <c:val>
            <c:numRef>
              <c:f>Sheet3!$B$14:$B$17</c:f>
              <c:numCache>
                <c:formatCode>General</c:formatCode>
                <c:ptCount val="4"/>
                <c:pt idx="0">
                  <c:v>171.46926287313354</c:v>
                </c:pt>
                <c:pt idx="1">
                  <c:v>56.894792544961483</c:v>
                </c:pt>
                <c:pt idx="2">
                  <c:v>97.407292462933441</c:v>
                </c:pt>
                <c:pt idx="3">
                  <c:v>-20.330656075233122</c:v>
                </c:pt>
              </c:numCache>
            </c:numRef>
          </c:val>
        </c:ser>
        <c:ser>
          <c:idx val="1"/>
          <c:order val="1"/>
          <c:tx>
            <c:strRef>
              <c:f>Sheet3!$C$13</c:f>
              <c:strCache>
                <c:ptCount val="1"/>
                <c:pt idx="0">
                  <c:v>思考</c:v>
                </c:pt>
              </c:strCache>
            </c:strRef>
          </c:tx>
          <c:spPr>
            <a:solidFill>
              <a:schemeClr val="accent5"/>
            </a:solidFill>
            <a:ln>
              <a:noFill/>
            </a:ln>
            <a:effectLst/>
          </c:spPr>
          <c:invertIfNegative val="0"/>
          <c:cat>
            <c:strRef>
              <c:f>Sheet3!$A$14:$A$17</c:f>
              <c:strCache>
                <c:ptCount val="4"/>
                <c:pt idx="0">
                  <c:v>target-低级体验</c:v>
                </c:pt>
                <c:pt idx="1">
                  <c:v>nontarget-低级体验</c:v>
                </c:pt>
                <c:pt idx="2">
                  <c:v>target-高级体验</c:v>
                </c:pt>
                <c:pt idx="3">
                  <c:v>nontarget-高级体验</c:v>
                </c:pt>
              </c:strCache>
            </c:strRef>
          </c:cat>
          <c:val>
            <c:numRef>
              <c:f>Sheet3!$C$14:$C$17</c:f>
              <c:numCache>
                <c:formatCode>General</c:formatCode>
                <c:ptCount val="4"/>
                <c:pt idx="0">
                  <c:v>-202.45563752014027</c:v>
                </c:pt>
                <c:pt idx="1">
                  <c:v>-250.92868741791159</c:v>
                </c:pt>
                <c:pt idx="2">
                  <c:v>-2.383050514603386</c:v>
                </c:pt>
                <c:pt idx="3">
                  <c:v>-238.63062890537165</c:v>
                </c:pt>
              </c:numCache>
            </c:numRef>
          </c:val>
        </c:ser>
        <c:dLbls>
          <c:showLegendKey val="0"/>
          <c:showVal val="0"/>
          <c:showCatName val="0"/>
          <c:showSerName val="0"/>
          <c:showPercent val="0"/>
          <c:showBubbleSize val="0"/>
        </c:dLbls>
        <c:gapWidth val="219"/>
        <c:overlap val="-27"/>
        <c:axId val="105953056"/>
        <c:axId val="105954144"/>
      </c:barChart>
      <c:catAx>
        <c:axId val="10595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954144"/>
        <c:crosses val="autoZero"/>
        <c:auto val="1"/>
        <c:lblAlgn val="ctr"/>
        <c:lblOffset val="100"/>
        <c:noMultiLvlLbl val="0"/>
      </c:catAx>
      <c:valAx>
        <c:axId val="105954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9530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Sheet4!$B$182:$B$185</c:f>
              <c:strCache>
                <c:ptCount val="4"/>
                <c:pt idx="0">
                  <c:v>1-1-zr</c:v>
                </c:pt>
                <c:pt idx="1">
                  <c:v>1-2-zr</c:v>
                </c:pt>
                <c:pt idx="2">
                  <c:v>1-3-zr</c:v>
                </c:pt>
                <c:pt idx="3">
                  <c:v>1-5-zr</c:v>
                </c:pt>
              </c:strCache>
            </c:strRef>
          </c:cat>
          <c:val>
            <c:numRef>
              <c:f>Sheet4!$C$182:$C$185</c:f>
              <c:numCache>
                <c:formatCode>General</c:formatCode>
                <c:ptCount val="4"/>
                <c:pt idx="0">
                  <c:v>-3.852905475779482E-4</c:v>
                </c:pt>
                <c:pt idx="1">
                  <c:v>2.1464689141741228E-2</c:v>
                </c:pt>
                <c:pt idx="2">
                  <c:v>2.0099431325590639E-2</c:v>
                </c:pt>
                <c:pt idx="3">
                  <c:v>-2.4238495318508871E-2</c:v>
                </c:pt>
              </c:numCache>
            </c:numRef>
          </c:val>
        </c:ser>
        <c:dLbls>
          <c:showLegendKey val="0"/>
          <c:showVal val="0"/>
          <c:showCatName val="0"/>
          <c:showSerName val="0"/>
          <c:showPercent val="0"/>
          <c:showBubbleSize val="0"/>
        </c:dLbls>
        <c:gapWidth val="219"/>
        <c:overlap val="-27"/>
        <c:axId val="105276880"/>
        <c:axId val="105281776"/>
      </c:barChart>
      <c:catAx>
        <c:axId val="10527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281776"/>
        <c:crosses val="autoZero"/>
        <c:auto val="1"/>
        <c:lblAlgn val="ctr"/>
        <c:lblOffset val="100"/>
        <c:noMultiLvlLbl val="0"/>
      </c:catAx>
      <c:valAx>
        <c:axId val="105281776"/>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276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Thinking power-</a:t>
            </a:r>
            <a:endParaRPr lang="zh-CN" altLang="zh-CN" dirty="0">
              <a:effectLst/>
            </a:endParaRPr>
          </a:p>
          <a:p>
            <a:pPr>
              <a:defRPr/>
            </a:pPr>
            <a:r>
              <a:rPr lang="zh-CN" altLang="zh-CN" sz="1800" b="0" i="0" baseline="0" dirty="0">
                <a:effectLst/>
              </a:rPr>
              <a:t>查看敌方阵容信息</a:t>
            </a:r>
            <a:endParaRPr lang="zh-CN" altLang="zh-CN"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Sheet3!$F$13</c:f>
              <c:strCache>
                <c:ptCount val="1"/>
                <c:pt idx="0">
                  <c:v>决策</c:v>
                </c:pt>
              </c:strCache>
            </c:strRef>
          </c:tx>
          <c:spPr>
            <a:solidFill>
              <a:schemeClr val="accent6"/>
            </a:solidFill>
            <a:ln>
              <a:noFill/>
            </a:ln>
            <a:effectLst/>
          </c:spPr>
          <c:invertIfNegative val="0"/>
          <c:cat>
            <c:strRef>
              <c:f>Sheet3!$E$14:$E$17</c:f>
              <c:strCache>
                <c:ptCount val="4"/>
                <c:pt idx="0">
                  <c:v>target-低级体验</c:v>
                </c:pt>
                <c:pt idx="1">
                  <c:v>nontarget-低级体验</c:v>
                </c:pt>
                <c:pt idx="2">
                  <c:v>target-高级体验</c:v>
                </c:pt>
                <c:pt idx="3">
                  <c:v>nontarget-高级体验</c:v>
                </c:pt>
              </c:strCache>
            </c:strRef>
          </c:cat>
          <c:val>
            <c:numRef>
              <c:f>Sheet3!$F$14:$F$17</c:f>
              <c:numCache>
                <c:formatCode>General</c:formatCode>
                <c:ptCount val="4"/>
                <c:pt idx="0">
                  <c:v>186.39847985944391</c:v>
                </c:pt>
                <c:pt idx="1">
                  <c:v>112.34531887145408</c:v>
                </c:pt>
                <c:pt idx="2">
                  <c:v>106.97462983678935</c:v>
                </c:pt>
                <c:pt idx="3">
                  <c:v>-34.047970509499308</c:v>
                </c:pt>
              </c:numCache>
            </c:numRef>
          </c:val>
        </c:ser>
        <c:ser>
          <c:idx val="1"/>
          <c:order val="1"/>
          <c:tx>
            <c:strRef>
              <c:f>Sheet3!$G$13</c:f>
              <c:strCache>
                <c:ptCount val="1"/>
                <c:pt idx="0">
                  <c:v>思考</c:v>
                </c:pt>
              </c:strCache>
            </c:strRef>
          </c:tx>
          <c:spPr>
            <a:solidFill>
              <a:schemeClr val="accent5"/>
            </a:solidFill>
            <a:ln>
              <a:noFill/>
            </a:ln>
            <a:effectLst/>
          </c:spPr>
          <c:invertIfNegative val="0"/>
          <c:cat>
            <c:strRef>
              <c:f>Sheet3!$E$14:$E$17</c:f>
              <c:strCache>
                <c:ptCount val="4"/>
                <c:pt idx="0">
                  <c:v>target-低级体验</c:v>
                </c:pt>
                <c:pt idx="1">
                  <c:v>nontarget-低级体验</c:v>
                </c:pt>
                <c:pt idx="2">
                  <c:v>target-高级体验</c:v>
                </c:pt>
                <c:pt idx="3">
                  <c:v>nontarget-高级体验</c:v>
                </c:pt>
              </c:strCache>
            </c:strRef>
          </c:cat>
          <c:val>
            <c:numRef>
              <c:f>Sheet3!$G$14:$G$17</c:f>
              <c:numCache>
                <c:formatCode>General</c:formatCode>
                <c:ptCount val="4"/>
                <c:pt idx="0">
                  <c:v>-73.058214509785472</c:v>
                </c:pt>
                <c:pt idx="1">
                  <c:v>42.135199243174313</c:v>
                </c:pt>
                <c:pt idx="2">
                  <c:v>-73.015671906580806</c:v>
                </c:pt>
                <c:pt idx="3">
                  <c:v>-201.57125028366787</c:v>
                </c:pt>
              </c:numCache>
            </c:numRef>
          </c:val>
        </c:ser>
        <c:dLbls>
          <c:showLegendKey val="0"/>
          <c:showVal val="0"/>
          <c:showCatName val="0"/>
          <c:showSerName val="0"/>
          <c:showPercent val="0"/>
          <c:showBubbleSize val="0"/>
        </c:dLbls>
        <c:gapWidth val="219"/>
        <c:overlap val="-27"/>
        <c:axId val="107714288"/>
        <c:axId val="107725168"/>
      </c:barChart>
      <c:catAx>
        <c:axId val="10771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5168"/>
        <c:crosses val="autoZero"/>
        <c:auto val="1"/>
        <c:lblAlgn val="ctr"/>
        <c:lblOffset val="100"/>
        <c:noMultiLvlLbl val="0"/>
      </c:catAx>
      <c:valAx>
        <c:axId val="107725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4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换怪</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Sheet2!$E$32:$E$35</c:f>
              <c:numCache>
                <c:formatCode>General</c:formatCode>
                <c:ptCount val="4"/>
                <c:pt idx="0">
                  <c:v>8.4688970176676134E-3</c:v>
                </c:pt>
                <c:pt idx="1">
                  <c:v>4.8633070524031798E-2</c:v>
                </c:pt>
                <c:pt idx="2">
                  <c:v>2.9435046927428514E-3</c:v>
                </c:pt>
                <c:pt idx="3">
                  <c:v>-8.065093180366642E-2</c:v>
                </c:pt>
              </c:numCache>
            </c:numRef>
          </c:val>
        </c:ser>
        <c:dLbls>
          <c:showLegendKey val="0"/>
          <c:showVal val="0"/>
          <c:showCatName val="0"/>
          <c:showSerName val="0"/>
          <c:showPercent val="0"/>
          <c:showBubbleSize val="0"/>
        </c:dLbls>
        <c:gapWidth val="219"/>
        <c:overlap val="-27"/>
        <c:axId val="107725712"/>
        <c:axId val="107718096"/>
      </c:barChart>
      <c:catAx>
        <c:axId val="10772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8096"/>
        <c:crosses val="autoZero"/>
        <c:auto val="1"/>
        <c:lblAlgn val="ctr"/>
        <c:lblOffset val="100"/>
        <c:noMultiLvlLbl val="0"/>
      </c:catAx>
      <c:valAx>
        <c:axId val="107718096"/>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5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换怪</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Sheet3!$K$13</c:f>
              <c:strCache>
                <c:ptCount val="1"/>
                <c:pt idx="0">
                  <c:v>决策</c:v>
                </c:pt>
              </c:strCache>
            </c:strRef>
          </c:tx>
          <c:spPr>
            <a:solidFill>
              <a:schemeClr val="accent6"/>
            </a:solidFill>
            <a:ln>
              <a:noFill/>
            </a:ln>
            <a:effectLst/>
          </c:spPr>
          <c:invertIfNegative val="0"/>
          <c:cat>
            <c:strRef>
              <c:f>Sheet3!$J$14:$J$17</c:f>
              <c:strCache>
                <c:ptCount val="4"/>
                <c:pt idx="0">
                  <c:v>target-低级体验</c:v>
                </c:pt>
                <c:pt idx="1">
                  <c:v>nontarget-低级体验</c:v>
                </c:pt>
                <c:pt idx="2">
                  <c:v>target-高级体验</c:v>
                </c:pt>
                <c:pt idx="3">
                  <c:v>nontarget-高级体验</c:v>
                </c:pt>
              </c:strCache>
            </c:strRef>
          </c:cat>
          <c:val>
            <c:numRef>
              <c:f>Sheet3!$K$14:$K$17</c:f>
              <c:numCache>
                <c:formatCode>General</c:formatCode>
                <c:ptCount val="4"/>
                <c:pt idx="0">
                  <c:v>35.695818378467806</c:v>
                </c:pt>
                <c:pt idx="1">
                  <c:v>77.759046726431194</c:v>
                </c:pt>
                <c:pt idx="2">
                  <c:v>133.33327354435426</c:v>
                </c:pt>
                <c:pt idx="3">
                  <c:v>-21.395852814161035</c:v>
                </c:pt>
              </c:numCache>
            </c:numRef>
          </c:val>
        </c:ser>
        <c:ser>
          <c:idx val="1"/>
          <c:order val="1"/>
          <c:tx>
            <c:strRef>
              <c:f>Sheet3!$L$13</c:f>
              <c:strCache>
                <c:ptCount val="1"/>
                <c:pt idx="0">
                  <c:v>思考</c:v>
                </c:pt>
              </c:strCache>
            </c:strRef>
          </c:tx>
          <c:spPr>
            <a:solidFill>
              <a:schemeClr val="accent5"/>
            </a:solidFill>
            <a:ln>
              <a:noFill/>
            </a:ln>
            <a:effectLst/>
          </c:spPr>
          <c:invertIfNegative val="0"/>
          <c:cat>
            <c:strRef>
              <c:f>Sheet3!$J$14:$J$17</c:f>
              <c:strCache>
                <c:ptCount val="4"/>
                <c:pt idx="0">
                  <c:v>target-低级体验</c:v>
                </c:pt>
                <c:pt idx="1">
                  <c:v>nontarget-低级体验</c:v>
                </c:pt>
                <c:pt idx="2">
                  <c:v>target-高级体验</c:v>
                </c:pt>
                <c:pt idx="3">
                  <c:v>nontarget-高级体验</c:v>
                </c:pt>
              </c:strCache>
            </c:strRef>
          </c:cat>
          <c:val>
            <c:numRef>
              <c:f>Sheet3!$L$14:$L$17</c:f>
              <c:numCache>
                <c:formatCode>General</c:formatCode>
                <c:ptCount val="4"/>
                <c:pt idx="0">
                  <c:v>9.8457761545186084</c:v>
                </c:pt>
                <c:pt idx="1">
                  <c:v>-220.53831638744293</c:v>
                </c:pt>
                <c:pt idx="2">
                  <c:v>4.4800457077830362</c:v>
                </c:pt>
                <c:pt idx="3">
                  <c:v>-266.62366839588304</c:v>
                </c:pt>
              </c:numCache>
            </c:numRef>
          </c:val>
        </c:ser>
        <c:dLbls>
          <c:showLegendKey val="0"/>
          <c:showVal val="0"/>
          <c:showCatName val="0"/>
          <c:showSerName val="0"/>
          <c:showPercent val="0"/>
          <c:showBubbleSize val="0"/>
        </c:dLbls>
        <c:gapWidth val="219"/>
        <c:overlap val="-27"/>
        <c:axId val="107715376"/>
        <c:axId val="107717008"/>
      </c:barChart>
      <c:catAx>
        <c:axId val="10771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7008"/>
        <c:crosses val="autoZero"/>
        <c:auto val="1"/>
        <c:lblAlgn val="ctr"/>
        <c:lblOffset val="100"/>
        <c:noMultiLvlLbl val="0"/>
      </c:catAx>
      <c:valAx>
        <c:axId val="107717008"/>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5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照妖镜</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Sheet3!$B$34</c:f>
              <c:strCache>
                <c:ptCount val="1"/>
                <c:pt idx="0">
                  <c:v>决策</c:v>
                </c:pt>
              </c:strCache>
            </c:strRef>
          </c:tx>
          <c:spPr>
            <a:solidFill>
              <a:schemeClr val="accent6"/>
            </a:solidFill>
            <a:ln>
              <a:noFill/>
            </a:ln>
            <a:effectLst/>
          </c:spPr>
          <c:invertIfNegative val="0"/>
          <c:cat>
            <c:strRef>
              <c:f>Sheet3!$A$35:$A$38</c:f>
              <c:strCache>
                <c:ptCount val="4"/>
                <c:pt idx="0">
                  <c:v>target-低级体验</c:v>
                </c:pt>
                <c:pt idx="1">
                  <c:v>nontarget-低级体验</c:v>
                </c:pt>
                <c:pt idx="2">
                  <c:v>target-高级体验</c:v>
                </c:pt>
                <c:pt idx="3">
                  <c:v>nontarget-高级体验</c:v>
                </c:pt>
              </c:strCache>
            </c:strRef>
          </c:cat>
          <c:val>
            <c:numRef>
              <c:f>Sheet3!$B$35:$B$38</c:f>
              <c:numCache>
                <c:formatCode>General</c:formatCode>
                <c:ptCount val="4"/>
                <c:pt idx="0">
                  <c:v>77.132563312465578</c:v>
                </c:pt>
                <c:pt idx="1">
                  <c:v>167.25043442927264</c:v>
                </c:pt>
                <c:pt idx="2">
                  <c:v>28.541614940522475</c:v>
                </c:pt>
                <c:pt idx="3">
                  <c:v>-101.23346157336042</c:v>
                </c:pt>
              </c:numCache>
            </c:numRef>
          </c:val>
        </c:ser>
        <c:ser>
          <c:idx val="1"/>
          <c:order val="1"/>
          <c:tx>
            <c:strRef>
              <c:f>Sheet3!$C$34</c:f>
              <c:strCache>
                <c:ptCount val="1"/>
                <c:pt idx="0">
                  <c:v>思考</c:v>
                </c:pt>
              </c:strCache>
            </c:strRef>
          </c:tx>
          <c:spPr>
            <a:solidFill>
              <a:schemeClr val="accent5"/>
            </a:solidFill>
            <a:ln>
              <a:noFill/>
            </a:ln>
            <a:effectLst/>
          </c:spPr>
          <c:invertIfNegative val="0"/>
          <c:cat>
            <c:strRef>
              <c:f>Sheet3!$A$35:$A$38</c:f>
              <c:strCache>
                <c:ptCount val="4"/>
                <c:pt idx="0">
                  <c:v>target-低级体验</c:v>
                </c:pt>
                <c:pt idx="1">
                  <c:v>nontarget-低级体验</c:v>
                </c:pt>
                <c:pt idx="2">
                  <c:v>target-高级体验</c:v>
                </c:pt>
                <c:pt idx="3">
                  <c:v>nontarget-高级体验</c:v>
                </c:pt>
              </c:strCache>
            </c:strRef>
          </c:cat>
          <c:val>
            <c:numRef>
              <c:f>Sheet3!$C$35:$C$38</c:f>
              <c:numCache>
                <c:formatCode>General</c:formatCode>
                <c:ptCount val="4"/>
                <c:pt idx="0">
                  <c:v>-20.384953551244767</c:v>
                </c:pt>
                <c:pt idx="1">
                  <c:v>-245.23602623637598</c:v>
                </c:pt>
                <c:pt idx="2">
                  <c:v>-11.43435236856457</c:v>
                </c:pt>
                <c:pt idx="3">
                  <c:v>-451.19586222491034</c:v>
                </c:pt>
              </c:numCache>
            </c:numRef>
          </c:val>
        </c:ser>
        <c:dLbls>
          <c:showLegendKey val="0"/>
          <c:showVal val="0"/>
          <c:showCatName val="0"/>
          <c:showSerName val="0"/>
          <c:showPercent val="0"/>
          <c:showBubbleSize val="0"/>
        </c:dLbls>
        <c:gapWidth val="219"/>
        <c:overlap val="-27"/>
        <c:axId val="107715920"/>
        <c:axId val="107724624"/>
      </c:barChart>
      <c:catAx>
        <c:axId val="10771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4624"/>
        <c:crosses val="autoZero"/>
        <c:auto val="1"/>
        <c:lblAlgn val="ctr"/>
        <c:lblOffset val="100"/>
        <c:noMultiLvlLbl val="0"/>
      </c:catAx>
      <c:valAx>
        <c:axId val="107724624"/>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5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照妖镜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Sheet2!$N$32:$N$35</c:f>
              <c:numCache>
                <c:formatCode>General</c:formatCode>
                <c:ptCount val="4"/>
                <c:pt idx="0">
                  <c:v>-3.279556282675182E-2</c:v>
                </c:pt>
                <c:pt idx="1">
                  <c:v>-2.2608552711597205E-2</c:v>
                </c:pt>
                <c:pt idx="2">
                  <c:v>-2.8596678205723989E-3</c:v>
                </c:pt>
                <c:pt idx="3">
                  <c:v>-8.2547505404655594E-2</c:v>
                </c:pt>
              </c:numCache>
            </c:numRef>
          </c:val>
        </c:ser>
        <c:dLbls>
          <c:showLegendKey val="0"/>
          <c:showVal val="0"/>
          <c:showCatName val="0"/>
          <c:showSerName val="0"/>
          <c:showPercent val="0"/>
          <c:showBubbleSize val="0"/>
        </c:dLbls>
        <c:gapWidth val="219"/>
        <c:overlap val="-27"/>
        <c:axId val="107722992"/>
        <c:axId val="107713200"/>
      </c:barChart>
      <c:catAx>
        <c:axId val="10772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3200"/>
        <c:crosses val="autoZero"/>
        <c:auto val="1"/>
        <c:lblAlgn val="ctr"/>
        <c:lblOffset val="100"/>
        <c:noMultiLvlLbl val="0"/>
      </c:catAx>
      <c:valAx>
        <c:axId val="10771320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2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技能释放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Sheet2!$F$32:$F$35</c:f>
              <c:numCache>
                <c:formatCode>General</c:formatCode>
                <c:ptCount val="4"/>
                <c:pt idx="0">
                  <c:v>-1.3245460938001883E-2</c:v>
                </c:pt>
                <c:pt idx="1">
                  <c:v>3.7965287167513115E-2</c:v>
                </c:pt>
                <c:pt idx="2">
                  <c:v>-3.3655091474919435E-2</c:v>
                </c:pt>
                <c:pt idx="3">
                  <c:v>-1.0431090638121492E-2</c:v>
                </c:pt>
              </c:numCache>
            </c:numRef>
          </c:val>
        </c:ser>
        <c:dLbls>
          <c:showLegendKey val="0"/>
          <c:showVal val="0"/>
          <c:showCatName val="0"/>
          <c:showSerName val="0"/>
          <c:showPercent val="0"/>
          <c:showBubbleSize val="0"/>
        </c:dLbls>
        <c:gapWidth val="219"/>
        <c:overlap val="-27"/>
        <c:axId val="107726800"/>
        <c:axId val="107717552"/>
      </c:barChart>
      <c:catAx>
        <c:axId val="10772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17552"/>
        <c:crosses val="autoZero"/>
        <c:auto val="1"/>
        <c:lblAlgn val="ctr"/>
        <c:lblOffset val="100"/>
        <c:noMultiLvlLbl val="0"/>
      </c:catAx>
      <c:valAx>
        <c:axId val="107717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6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技能释放失败</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Sheet2!$L$32:$L$35</c:f>
              <c:numCache>
                <c:formatCode>General</c:formatCode>
                <c:ptCount val="4"/>
                <c:pt idx="0">
                  <c:v>-5.2486776916056639E-2</c:v>
                </c:pt>
                <c:pt idx="1">
                  <c:v>3.0805313042142384E-2</c:v>
                </c:pt>
                <c:pt idx="2">
                  <c:v>-7.0621831600310749E-3</c:v>
                </c:pt>
                <c:pt idx="3">
                  <c:v>-7.0964598471903131E-2</c:v>
                </c:pt>
              </c:numCache>
            </c:numRef>
          </c:val>
        </c:ser>
        <c:dLbls>
          <c:showLegendKey val="0"/>
          <c:showVal val="0"/>
          <c:showCatName val="0"/>
          <c:showSerName val="0"/>
          <c:showPercent val="0"/>
          <c:showBubbleSize val="0"/>
        </c:dLbls>
        <c:gapWidth val="219"/>
        <c:overlap val="-27"/>
        <c:axId val="107727888"/>
        <c:axId val="107721904"/>
      </c:barChart>
      <c:catAx>
        <c:axId val="1077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1904"/>
        <c:crosses val="autoZero"/>
        <c:auto val="1"/>
        <c:lblAlgn val="ctr"/>
        <c:lblOffset val="100"/>
        <c:noMultiLvlLbl val="0"/>
      </c:catAx>
      <c:valAx>
        <c:axId val="10772190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技能释放</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Sheet3!$B$20</c:f>
              <c:strCache>
                <c:ptCount val="1"/>
                <c:pt idx="0">
                  <c:v>决策</c:v>
                </c:pt>
              </c:strCache>
            </c:strRef>
          </c:tx>
          <c:spPr>
            <a:solidFill>
              <a:schemeClr val="accent6"/>
            </a:solidFill>
            <a:ln>
              <a:noFill/>
            </a:ln>
            <a:effectLst/>
          </c:spPr>
          <c:invertIfNegative val="0"/>
          <c:cat>
            <c:strRef>
              <c:f>Sheet3!$A$21:$A$24</c:f>
              <c:strCache>
                <c:ptCount val="4"/>
                <c:pt idx="0">
                  <c:v>target-低级体验</c:v>
                </c:pt>
                <c:pt idx="1">
                  <c:v>nontarget-低级体验</c:v>
                </c:pt>
                <c:pt idx="2">
                  <c:v>target-高级体验</c:v>
                </c:pt>
                <c:pt idx="3">
                  <c:v>nontarget-高级体验</c:v>
                </c:pt>
              </c:strCache>
            </c:strRef>
          </c:cat>
          <c:val>
            <c:numRef>
              <c:f>Sheet3!$B$21:$B$24</c:f>
              <c:numCache>
                <c:formatCode>General</c:formatCode>
                <c:ptCount val="4"/>
                <c:pt idx="0">
                  <c:v>178.54321665693587</c:v>
                </c:pt>
                <c:pt idx="1">
                  <c:v>125.40475851138817</c:v>
                </c:pt>
                <c:pt idx="2">
                  <c:v>121.75432306191014</c:v>
                </c:pt>
                <c:pt idx="3">
                  <c:v>40.317947559730484</c:v>
                </c:pt>
              </c:numCache>
            </c:numRef>
          </c:val>
        </c:ser>
        <c:ser>
          <c:idx val="1"/>
          <c:order val="1"/>
          <c:tx>
            <c:strRef>
              <c:f>Sheet3!$C$20</c:f>
              <c:strCache>
                <c:ptCount val="1"/>
                <c:pt idx="0">
                  <c:v>思考</c:v>
                </c:pt>
              </c:strCache>
            </c:strRef>
          </c:tx>
          <c:spPr>
            <a:solidFill>
              <a:schemeClr val="accent5"/>
            </a:solidFill>
            <a:ln>
              <a:noFill/>
            </a:ln>
            <a:effectLst/>
          </c:spPr>
          <c:invertIfNegative val="0"/>
          <c:cat>
            <c:strRef>
              <c:f>Sheet3!$A$21:$A$24</c:f>
              <c:strCache>
                <c:ptCount val="4"/>
                <c:pt idx="0">
                  <c:v>target-低级体验</c:v>
                </c:pt>
                <c:pt idx="1">
                  <c:v>nontarget-低级体验</c:v>
                </c:pt>
                <c:pt idx="2">
                  <c:v>target-高级体验</c:v>
                </c:pt>
                <c:pt idx="3">
                  <c:v>nontarget-高级体验</c:v>
                </c:pt>
              </c:strCache>
            </c:strRef>
          </c:cat>
          <c:val>
            <c:numRef>
              <c:f>Sheet3!$C$21:$C$24</c:f>
              <c:numCache>
                <c:formatCode>General</c:formatCode>
                <c:ptCount val="4"/>
                <c:pt idx="0">
                  <c:v>13.517350388760228</c:v>
                </c:pt>
                <c:pt idx="1">
                  <c:v>-264.48729659802046</c:v>
                </c:pt>
                <c:pt idx="2">
                  <c:v>-10.783871297107945</c:v>
                </c:pt>
                <c:pt idx="3">
                  <c:v>-271.97813230269895</c:v>
                </c:pt>
              </c:numCache>
            </c:numRef>
          </c:val>
        </c:ser>
        <c:dLbls>
          <c:showLegendKey val="0"/>
          <c:showVal val="0"/>
          <c:showCatName val="0"/>
          <c:showSerName val="0"/>
          <c:showPercent val="0"/>
          <c:showBubbleSize val="0"/>
        </c:dLbls>
        <c:gapWidth val="219"/>
        <c:overlap val="-27"/>
        <c:axId val="106544976"/>
        <c:axId val="106547152"/>
      </c:barChart>
      <c:catAx>
        <c:axId val="10654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7152"/>
        <c:crosses val="autoZero"/>
        <c:auto val="1"/>
        <c:lblAlgn val="ctr"/>
        <c:lblOffset val="100"/>
        <c:noMultiLvlLbl val="0"/>
      </c:catAx>
      <c:valAx>
        <c:axId val="106547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4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技能释放</a:t>
            </a:r>
            <a:r>
              <a:rPr lang="zh-CN" altLang="en-US" sz="1800" b="0" i="0" baseline="0">
                <a:effectLst/>
              </a:rPr>
              <a:t>失败</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Sheet3!$K$26</c:f>
              <c:strCache>
                <c:ptCount val="1"/>
                <c:pt idx="0">
                  <c:v>决策</c:v>
                </c:pt>
              </c:strCache>
            </c:strRef>
          </c:tx>
          <c:spPr>
            <a:solidFill>
              <a:schemeClr val="accent6"/>
            </a:solidFill>
            <a:ln>
              <a:noFill/>
            </a:ln>
            <a:effectLst/>
          </c:spPr>
          <c:invertIfNegative val="0"/>
          <c:cat>
            <c:strRef>
              <c:f>Sheet3!$J$27:$J$30</c:f>
              <c:strCache>
                <c:ptCount val="4"/>
                <c:pt idx="0">
                  <c:v>target-低级体验</c:v>
                </c:pt>
                <c:pt idx="1">
                  <c:v>nontarget-低级体验</c:v>
                </c:pt>
                <c:pt idx="2">
                  <c:v>target-高级体验</c:v>
                </c:pt>
                <c:pt idx="3">
                  <c:v>nontarget-高级体验</c:v>
                </c:pt>
              </c:strCache>
            </c:strRef>
          </c:cat>
          <c:val>
            <c:numRef>
              <c:f>Sheet3!$K$27:$K$30</c:f>
              <c:numCache>
                <c:formatCode>General</c:formatCode>
                <c:ptCount val="4"/>
                <c:pt idx="0">
                  <c:v>231.50240631079379</c:v>
                </c:pt>
                <c:pt idx="1">
                  <c:v>100.34692529873183</c:v>
                </c:pt>
                <c:pt idx="2">
                  <c:v>139.99447638386962</c:v>
                </c:pt>
                <c:pt idx="3">
                  <c:v>45.978434398405916</c:v>
                </c:pt>
              </c:numCache>
            </c:numRef>
          </c:val>
        </c:ser>
        <c:ser>
          <c:idx val="1"/>
          <c:order val="1"/>
          <c:tx>
            <c:strRef>
              <c:f>Sheet3!$L$26</c:f>
              <c:strCache>
                <c:ptCount val="1"/>
                <c:pt idx="0">
                  <c:v>思考</c:v>
                </c:pt>
              </c:strCache>
            </c:strRef>
          </c:tx>
          <c:spPr>
            <a:solidFill>
              <a:schemeClr val="accent5"/>
            </a:solidFill>
            <a:ln>
              <a:noFill/>
            </a:ln>
            <a:effectLst/>
          </c:spPr>
          <c:invertIfNegative val="0"/>
          <c:cat>
            <c:strRef>
              <c:f>Sheet3!$J$27:$J$30</c:f>
              <c:strCache>
                <c:ptCount val="4"/>
                <c:pt idx="0">
                  <c:v>target-低级体验</c:v>
                </c:pt>
                <c:pt idx="1">
                  <c:v>nontarget-低级体验</c:v>
                </c:pt>
                <c:pt idx="2">
                  <c:v>target-高级体验</c:v>
                </c:pt>
                <c:pt idx="3">
                  <c:v>nontarget-高级体验</c:v>
                </c:pt>
              </c:strCache>
            </c:strRef>
          </c:cat>
          <c:val>
            <c:numRef>
              <c:f>Sheet3!$L$27:$L$30</c:f>
              <c:numCache>
                <c:formatCode>General</c:formatCode>
                <c:ptCount val="4"/>
                <c:pt idx="0">
                  <c:v>-18.500416599584753</c:v>
                </c:pt>
                <c:pt idx="1">
                  <c:v>-200.46792982143208</c:v>
                </c:pt>
                <c:pt idx="2">
                  <c:v>-55.20321191659697</c:v>
                </c:pt>
                <c:pt idx="3">
                  <c:v>-212.11507610095995</c:v>
                </c:pt>
              </c:numCache>
            </c:numRef>
          </c:val>
        </c:ser>
        <c:dLbls>
          <c:showLegendKey val="0"/>
          <c:showVal val="0"/>
          <c:showCatName val="0"/>
          <c:showSerName val="0"/>
          <c:showPercent val="0"/>
          <c:showBubbleSize val="0"/>
        </c:dLbls>
        <c:gapWidth val="219"/>
        <c:overlap val="-27"/>
        <c:axId val="106545520"/>
        <c:axId val="106544432"/>
      </c:barChart>
      <c:catAx>
        <c:axId val="10654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4432"/>
        <c:crosses val="autoZero"/>
        <c:auto val="1"/>
        <c:lblAlgn val="ctr"/>
        <c:lblOffset val="100"/>
        <c:noMultiLvlLbl val="0"/>
      </c:catAx>
      <c:valAx>
        <c:axId val="106544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5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物理技能</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Sheet2!$O$32:$O$35</c:f>
              <c:numCache>
                <c:formatCode>General</c:formatCode>
                <c:ptCount val="4"/>
                <c:pt idx="0">
                  <c:v>-4.848997200002968E-3</c:v>
                </c:pt>
                <c:pt idx="1">
                  <c:v>3.4743292429598102E-2</c:v>
                </c:pt>
                <c:pt idx="2">
                  <c:v>-2.8112668566246977E-2</c:v>
                </c:pt>
                <c:pt idx="3">
                  <c:v>-2.7921114655745996E-3</c:v>
                </c:pt>
              </c:numCache>
            </c:numRef>
          </c:val>
        </c:ser>
        <c:dLbls>
          <c:showLegendKey val="0"/>
          <c:showVal val="0"/>
          <c:showCatName val="0"/>
          <c:showSerName val="0"/>
          <c:showPercent val="0"/>
          <c:showBubbleSize val="0"/>
        </c:dLbls>
        <c:gapWidth val="219"/>
        <c:overlap val="-27"/>
        <c:axId val="106556400"/>
        <c:axId val="106552592"/>
      </c:barChart>
      <c:catAx>
        <c:axId val="10655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52592"/>
        <c:crosses val="autoZero"/>
        <c:auto val="1"/>
        <c:lblAlgn val="ctr"/>
        <c:lblOffset val="100"/>
        <c:noMultiLvlLbl val="0"/>
      </c:catAx>
      <c:valAx>
        <c:axId val="10655259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56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Sheet4!$B$186:$B$190</c:f>
              <c:strCache>
                <c:ptCount val="5"/>
                <c:pt idx="0">
                  <c:v>2-1-zr</c:v>
                </c:pt>
                <c:pt idx="1">
                  <c:v>2-3-zr</c:v>
                </c:pt>
                <c:pt idx="2">
                  <c:v>2-3-zr+2</c:v>
                </c:pt>
                <c:pt idx="3">
                  <c:v>2-5-zr</c:v>
                </c:pt>
                <c:pt idx="4">
                  <c:v>2-5-zr+2</c:v>
                </c:pt>
              </c:strCache>
            </c:strRef>
          </c:cat>
          <c:val>
            <c:numRef>
              <c:f>Sheet4!$C$186:$C$190</c:f>
              <c:numCache>
                <c:formatCode>General</c:formatCode>
                <c:ptCount val="5"/>
                <c:pt idx="0">
                  <c:v>7.3996475827186065E-3</c:v>
                </c:pt>
                <c:pt idx="1">
                  <c:v>-2.9275822945436989E-2</c:v>
                </c:pt>
                <c:pt idx="2">
                  <c:v>-1.0801812036890946E-2</c:v>
                </c:pt>
                <c:pt idx="3">
                  <c:v>-3.4670384794745518E-2</c:v>
                </c:pt>
                <c:pt idx="4">
                  <c:v>3.1263678626592531E-2</c:v>
                </c:pt>
              </c:numCache>
            </c:numRef>
          </c:val>
        </c:ser>
        <c:dLbls>
          <c:showLegendKey val="0"/>
          <c:showVal val="0"/>
          <c:showCatName val="0"/>
          <c:showSerName val="0"/>
          <c:showPercent val="0"/>
          <c:showBubbleSize val="0"/>
        </c:dLbls>
        <c:gapWidth val="219"/>
        <c:overlap val="-27"/>
        <c:axId val="105280144"/>
        <c:axId val="105281232"/>
      </c:barChart>
      <c:catAx>
        <c:axId val="10528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281232"/>
        <c:crosses val="autoZero"/>
        <c:auto val="1"/>
        <c:lblAlgn val="ctr"/>
        <c:lblOffset val="100"/>
        <c:noMultiLvlLbl val="0"/>
      </c:catAx>
      <c:valAx>
        <c:axId val="10528123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5280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魔法技能</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Sheet2!$P$32:$P$35</c:f>
              <c:numCache>
                <c:formatCode>General</c:formatCode>
                <c:ptCount val="4"/>
                <c:pt idx="0">
                  <c:v>-1.5104719681292317E-2</c:v>
                </c:pt>
                <c:pt idx="1">
                  <c:v>4.041572728710751E-2</c:v>
                </c:pt>
                <c:pt idx="2">
                  <c:v>-3.7724716082144484E-2</c:v>
                </c:pt>
                <c:pt idx="3">
                  <c:v>-9.0807145098839338E-3</c:v>
                </c:pt>
              </c:numCache>
            </c:numRef>
          </c:val>
        </c:ser>
        <c:dLbls>
          <c:showLegendKey val="0"/>
          <c:showVal val="0"/>
          <c:showCatName val="0"/>
          <c:showSerName val="0"/>
          <c:showPercent val="0"/>
          <c:showBubbleSize val="0"/>
        </c:dLbls>
        <c:gapWidth val="219"/>
        <c:overlap val="-27"/>
        <c:axId val="106547696"/>
        <c:axId val="106548240"/>
      </c:barChart>
      <c:catAx>
        <c:axId val="10654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8240"/>
        <c:crosses val="autoZero"/>
        <c:auto val="1"/>
        <c:lblAlgn val="ctr"/>
        <c:lblOffset val="100"/>
        <c:noMultiLvlLbl val="0"/>
      </c:catAx>
      <c:valAx>
        <c:axId val="106548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7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物理技能</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Sheet3!$G$34</c:f>
              <c:strCache>
                <c:ptCount val="1"/>
                <c:pt idx="0">
                  <c:v>决策</c:v>
                </c:pt>
              </c:strCache>
            </c:strRef>
          </c:tx>
          <c:spPr>
            <a:solidFill>
              <a:schemeClr val="accent6"/>
            </a:solidFill>
            <a:ln>
              <a:noFill/>
            </a:ln>
            <a:effectLst/>
          </c:spPr>
          <c:invertIfNegative val="0"/>
          <c:cat>
            <c:strRef>
              <c:f>Sheet3!$F$35:$F$38</c:f>
              <c:strCache>
                <c:ptCount val="4"/>
                <c:pt idx="0">
                  <c:v>target-低级体验</c:v>
                </c:pt>
                <c:pt idx="1">
                  <c:v>nontarget-低级体验</c:v>
                </c:pt>
                <c:pt idx="2">
                  <c:v>target-高级体验</c:v>
                </c:pt>
                <c:pt idx="3">
                  <c:v>nontarget-高级体验</c:v>
                </c:pt>
              </c:strCache>
            </c:strRef>
          </c:cat>
          <c:val>
            <c:numRef>
              <c:f>Sheet3!$G$35:$G$38</c:f>
              <c:numCache>
                <c:formatCode>General</c:formatCode>
                <c:ptCount val="4"/>
                <c:pt idx="0">
                  <c:v>212.57331825570373</c:v>
                </c:pt>
                <c:pt idx="1">
                  <c:v>37.848895088115157</c:v>
                </c:pt>
                <c:pt idx="2">
                  <c:v>143.5002922571625</c:v>
                </c:pt>
                <c:pt idx="3">
                  <c:v>-20.501820409785164</c:v>
                </c:pt>
              </c:numCache>
            </c:numRef>
          </c:val>
        </c:ser>
        <c:ser>
          <c:idx val="1"/>
          <c:order val="1"/>
          <c:tx>
            <c:strRef>
              <c:f>Sheet3!$H$34</c:f>
              <c:strCache>
                <c:ptCount val="1"/>
                <c:pt idx="0">
                  <c:v>思考</c:v>
                </c:pt>
              </c:strCache>
            </c:strRef>
          </c:tx>
          <c:spPr>
            <a:solidFill>
              <a:schemeClr val="accent5"/>
            </a:solidFill>
            <a:ln>
              <a:noFill/>
            </a:ln>
            <a:effectLst/>
          </c:spPr>
          <c:invertIfNegative val="0"/>
          <c:cat>
            <c:strRef>
              <c:f>Sheet3!$F$35:$F$38</c:f>
              <c:strCache>
                <c:ptCount val="4"/>
                <c:pt idx="0">
                  <c:v>target-低级体验</c:v>
                </c:pt>
                <c:pt idx="1">
                  <c:v>nontarget-低级体验</c:v>
                </c:pt>
                <c:pt idx="2">
                  <c:v>target-高级体验</c:v>
                </c:pt>
                <c:pt idx="3">
                  <c:v>nontarget-高级体验</c:v>
                </c:pt>
              </c:strCache>
            </c:strRef>
          </c:cat>
          <c:val>
            <c:numRef>
              <c:f>Sheet3!$H$35:$H$38</c:f>
              <c:numCache>
                <c:formatCode>General</c:formatCode>
                <c:ptCount val="4"/>
                <c:pt idx="0">
                  <c:v>-24.72208276916211</c:v>
                </c:pt>
                <c:pt idx="1">
                  <c:v>-212.64210364826789</c:v>
                </c:pt>
                <c:pt idx="2">
                  <c:v>24.454207712831732</c:v>
                </c:pt>
                <c:pt idx="3">
                  <c:v>-355.29830673313285</c:v>
                </c:pt>
              </c:numCache>
            </c:numRef>
          </c:val>
        </c:ser>
        <c:dLbls>
          <c:showLegendKey val="0"/>
          <c:showVal val="0"/>
          <c:showCatName val="0"/>
          <c:showSerName val="0"/>
          <c:showPercent val="0"/>
          <c:showBubbleSize val="0"/>
        </c:dLbls>
        <c:gapWidth val="219"/>
        <c:overlap val="-27"/>
        <c:axId val="106553680"/>
        <c:axId val="106549328"/>
      </c:barChart>
      <c:catAx>
        <c:axId val="10655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9328"/>
        <c:crosses val="autoZero"/>
        <c:auto val="1"/>
        <c:lblAlgn val="ctr"/>
        <c:lblOffset val="100"/>
        <c:noMultiLvlLbl val="0"/>
      </c:catAx>
      <c:valAx>
        <c:axId val="10654932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5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魔法技能</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Sheet3!$L$34</c:f>
              <c:strCache>
                <c:ptCount val="1"/>
                <c:pt idx="0">
                  <c:v>决策</c:v>
                </c:pt>
              </c:strCache>
            </c:strRef>
          </c:tx>
          <c:spPr>
            <a:solidFill>
              <a:schemeClr val="accent6"/>
            </a:solidFill>
            <a:ln>
              <a:noFill/>
            </a:ln>
            <a:effectLst/>
          </c:spPr>
          <c:invertIfNegative val="0"/>
          <c:cat>
            <c:strRef>
              <c:f>Sheet3!$K$35:$K$38</c:f>
              <c:strCache>
                <c:ptCount val="4"/>
                <c:pt idx="0">
                  <c:v>target-低级体验</c:v>
                </c:pt>
                <c:pt idx="1">
                  <c:v>nontarget-低级体验</c:v>
                </c:pt>
                <c:pt idx="2">
                  <c:v>target-高级体验</c:v>
                </c:pt>
                <c:pt idx="3">
                  <c:v>nontarget-高级体验</c:v>
                </c:pt>
              </c:strCache>
            </c:strRef>
          </c:cat>
          <c:val>
            <c:numRef>
              <c:f>Sheet3!$L$35:$L$38</c:f>
              <c:numCache>
                <c:formatCode>General</c:formatCode>
                <c:ptCount val="4"/>
                <c:pt idx="0">
                  <c:v>165.83603329658271</c:v>
                </c:pt>
                <c:pt idx="1">
                  <c:v>154.27315666551394</c:v>
                </c:pt>
                <c:pt idx="2">
                  <c:v>120.37237131380516</c:v>
                </c:pt>
                <c:pt idx="3">
                  <c:v>74.096493306236127</c:v>
                </c:pt>
              </c:numCache>
            </c:numRef>
          </c:val>
        </c:ser>
        <c:ser>
          <c:idx val="1"/>
          <c:order val="1"/>
          <c:tx>
            <c:strRef>
              <c:f>Sheet3!$M$34</c:f>
              <c:strCache>
                <c:ptCount val="1"/>
                <c:pt idx="0">
                  <c:v>思考</c:v>
                </c:pt>
              </c:strCache>
            </c:strRef>
          </c:tx>
          <c:spPr>
            <a:solidFill>
              <a:schemeClr val="accent5"/>
            </a:solidFill>
            <a:ln>
              <a:noFill/>
            </a:ln>
            <a:effectLst/>
          </c:spPr>
          <c:invertIfNegative val="0"/>
          <c:cat>
            <c:strRef>
              <c:f>Sheet3!$K$35:$K$38</c:f>
              <c:strCache>
                <c:ptCount val="4"/>
                <c:pt idx="0">
                  <c:v>target-低级体验</c:v>
                </c:pt>
                <c:pt idx="1">
                  <c:v>nontarget-低级体验</c:v>
                </c:pt>
                <c:pt idx="2">
                  <c:v>target-高级体验</c:v>
                </c:pt>
                <c:pt idx="3">
                  <c:v>nontarget-高级体验</c:v>
                </c:pt>
              </c:strCache>
            </c:strRef>
          </c:cat>
          <c:val>
            <c:numRef>
              <c:f>Sheet3!$M$35:$M$38</c:f>
              <c:numCache>
                <c:formatCode>General</c:formatCode>
                <c:ptCount val="4"/>
                <c:pt idx="0">
                  <c:v>21.934407604680938</c:v>
                </c:pt>
                <c:pt idx="1">
                  <c:v>-280.97671608399196</c:v>
                </c:pt>
                <c:pt idx="2">
                  <c:v>-22.448971492908857</c:v>
                </c:pt>
                <c:pt idx="3">
                  <c:v>-282.80807174561426</c:v>
                </c:pt>
              </c:numCache>
            </c:numRef>
          </c:val>
        </c:ser>
        <c:dLbls>
          <c:showLegendKey val="0"/>
          <c:showVal val="0"/>
          <c:showCatName val="0"/>
          <c:showSerName val="0"/>
          <c:showPercent val="0"/>
          <c:showBubbleSize val="0"/>
        </c:dLbls>
        <c:gapWidth val="219"/>
        <c:overlap val="-27"/>
        <c:axId val="106551504"/>
        <c:axId val="106554224"/>
      </c:barChart>
      <c:catAx>
        <c:axId val="10655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54224"/>
        <c:crosses val="autoZero"/>
        <c:auto val="1"/>
        <c:lblAlgn val="ctr"/>
        <c:lblOffset val="100"/>
        <c:noMultiLvlLbl val="0"/>
      </c:catAx>
      <c:valAx>
        <c:axId val="106554224"/>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51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技能动画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Sheet2!$M$32:$M$35</c:f>
              <c:numCache>
                <c:formatCode>General</c:formatCode>
                <c:ptCount val="4"/>
                <c:pt idx="0">
                  <c:v>-8.5333592637123271E-3</c:v>
                </c:pt>
                <c:pt idx="1">
                  <c:v>4.2081354604532481E-2</c:v>
                </c:pt>
                <c:pt idx="2">
                  <c:v>-2.3159362556080695E-2</c:v>
                </c:pt>
                <c:pt idx="3">
                  <c:v>-2.2343672053141656E-2</c:v>
                </c:pt>
              </c:numCache>
            </c:numRef>
          </c:val>
        </c:ser>
        <c:dLbls>
          <c:showLegendKey val="0"/>
          <c:showVal val="0"/>
          <c:showCatName val="0"/>
          <c:showSerName val="0"/>
          <c:showPercent val="0"/>
          <c:showBubbleSize val="0"/>
        </c:dLbls>
        <c:gapWidth val="219"/>
        <c:overlap val="-27"/>
        <c:axId val="106555856"/>
        <c:axId val="106542800"/>
      </c:barChart>
      <c:catAx>
        <c:axId val="106555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42800"/>
        <c:crosses val="autoZero"/>
        <c:auto val="1"/>
        <c:lblAlgn val="ctr"/>
        <c:lblOffset val="100"/>
        <c:noMultiLvlLbl val="0"/>
      </c:catAx>
      <c:valAx>
        <c:axId val="106542800"/>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555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zh-CN" altLang="en-US" sz="1800" b="0" i="0" baseline="0">
                <a:effectLst/>
              </a:rPr>
              <a:t>动画</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Sheet3!$O$26</c:f>
              <c:strCache>
                <c:ptCount val="1"/>
                <c:pt idx="0">
                  <c:v>决策</c:v>
                </c:pt>
              </c:strCache>
            </c:strRef>
          </c:tx>
          <c:spPr>
            <a:solidFill>
              <a:schemeClr val="accent1"/>
            </a:solidFill>
            <a:ln>
              <a:noFill/>
            </a:ln>
            <a:effectLst/>
          </c:spPr>
          <c:invertIfNegative val="0"/>
          <c:cat>
            <c:strRef>
              <c:f>Sheet3!$N$27:$N$30</c:f>
              <c:strCache>
                <c:ptCount val="4"/>
                <c:pt idx="0">
                  <c:v>target-低级体验</c:v>
                </c:pt>
                <c:pt idx="1">
                  <c:v>nontarget-低级体验</c:v>
                </c:pt>
                <c:pt idx="2">
                  <c:v>target-高级体验</c:v>
                </c:pt>
                <c:pt idx="3">
                  <c:v>nontarget-高级体验</c:v>
                </c:pt>
              </c:strCache>
            </c:strRef>
          </c:cat>
          <c:val>
            <c:numRef>
              <c:f>Sheet3!$O$27:$O$30</c:f>
              <c:numCache>
                <c:formatCode>General</c:formatCode>
                <c:ptCount val="4"/>
                <c:pt idx="0">
                  <c:v>183.94778201315796</c:v>
                </c:pt>
                <c:pt idx="1">
                  <c:v>100.96514861647472</c:v>
                </c:pt>
                <c:pt idx="2">
                  <c:v>123.14753051912498</c:v>
                </c:pt>
                <c:pt idx="3">
                  <c:v>55.168226945590852</c:v>
                </c:pt>
              </c:numCache>
            </c:numRef>
          </c:val>
        </c:ser>
        <c:ser>
          <c:idx val="1"/>
          <c:order val="1"/>
          <c:tx>
            <c:strRef>
              <c:f>Sheet3!$P$26</c:f>
              <c:strCache>
                <c:ptCount val="1"/>
                <c:pt idx="0">
                  <c:v>思考</c:v>
                </c:pt>
              </c:strCache>
            </c:strRef>
          </c:tx>
          <c:spPr>
            <a:solidFill>
              <a:schemeClr val="accent2"/>
            </a:solidFill>
            <a:ln>
              <a:noFill/>
            </a:ln>
            <a:effectLst/>
          </c:spPr>
          <c:invertIfNegative val="0"/>
          <c:cat>
            <c:strRef>
              <c:f>Sheet3!$N$27:$N$30</c:f>
              <c:strCache>
                <c:ptCount val="4"/>
                <c:pt idx="0">
                  <c:v>target-低级体验</c:v>
                </c:pt>
                <c:pt idx="1">
                  <c:v>nontarget-低级体验</c:v>
                </c:pt>
                <c:pt idx="2">
                  <c:v>target-高级体验</c:v>
                </c:pt>
                <c:pt idx="3">
                  <c:v>nontarget-高级体验</c:v>
                </c:pt>
              </c:strCache>
            </c:strRef>
          </c:cat>
          <c:val>
            <c:numRef>
              <c:f>Sheet3!$P$27:$P$30</c:f>
              <c:numCache>
                <c:formatCode>General</c:formatCode>
                <c:ptCount val="4"/>
                <c:pt idx="0">
                  <c:v>28.959553453635159</c:v>
                </c:pt>
                <c:pt idx="1">
                  <c:v>-222.09090746937511</c:v>
                </c:pt>
                <c:pt idx="2">
                  <c:v>6.3543617611165484</c:v>
                </c:pt>
                <c:pt idx="3">
                  <c:v>-205.06467696311992</c:v>
                </c:pt>
              </c:numCache>
            </c:numRef>
          </c:val>
        </c:ser>
        <c:dLbls>
          <c:showLegendKey val="0"/>
          <c:showVal val="0"/>
          <c:showCatName val="0"/>
          <c:showSerName val="0"/>
          <c:showPercent val="0"/>
          <c:showBubbleSize val="0"/>
        </c:dLbls>
        <c:gapWidth val="219"/>
        <c:overlap val="-27"/>
        <c:axId val="2069285936"/>
        <c:axId val="108260480"/>
      </c:barChart>
      <c:catAx>
        <c:axId val="20692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0480"/>
        <c:crosses val="autoZero"/>
        <c:auto val="1"/>
        <c:lblAlgn val="ctr"/>
        <c:lblOffset val="100"/>
        <c:noMultiLvlLbl val="0"/>
      </c:catAx>
      <c:valAx>
        <c:axId val="10826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92859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A</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Sheet2!$G$32:$G$35</c:f>
              <c:numCache>
                <c:formatCode>General</c:formatCode>
                <c:ptCount val="4"/>
                <c:pt idx="0">
                  <c:v>-2.006852051126156E-2</c:v>
                </c:pt>
                <c:pt idx="1">
                  <c:v>3.2277868970746429E-2</c:v>
                </c:pt>
                <c:pt idx="2">
                  <c:v>-4.8009346593766253E-2</c:v>
                </c:pt>
                <c:pt idx="3">
                  <c:v>-1.2745926517334262E-2</c:v>
                </c:pt>
              </c:numCache>
            </c:numRef>
          </c:val>
        </c:ser>
        <c:dLbls>
          <c:showLegendKey val="0"/>
          <c:showVal val="0"/>
          <c:showCatName val="0"/>
          <c:showSerName val="0"/>
          <c:showPercent val="0"/>
          <c:showBubbleSize val="0"/>
        </c:dLbls>
        <c:gapWidth val="219"/>
        <c:overlap val="-27"/>
        <c:axId val="108253408"/>
        <c:axId val="108253952"/>
      </c:barChart>
      <c:catAx>
        <c:axId val="10825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3952"/>
        <c:crosses val="autoZero"/>
        <c:auto val="1"/>
        <c:lblAlgn val="ctr"/>
        <c:lblOffset val="100"/>
        <c:noMultiLvlLbl val="0"/>
      </c:catAx>
      <c:valAx>
        <c:axId val="10825395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3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en-US" sz="1800" b="0" i="0" baseline="0">
                <a:effectLst/>
              </a:rPr>
              <a:t>技能</a:t>
            </a:r>
            <a:r>
              <a:rPr lang="en-US" altLang="zh-CN" sz="1800" b="0" i="0" baseline="0">
                <a:effectLst/>
              </a:rPr>
              <a:t>A</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Sheet3!$F$20</c:f>
              <c:strCache>
                <c:ptCount val="1"/>
                <c:pt idx="0">
                  <c:v>决策</c:v>
                </c:pt>
              </c:strCache>
            </c:strRef>
          </c:tx>
          <c:spPr>
            <a:solidFill>
              <a:schemeClr val="accent6"/>
            </a:solidFill>
            <a:ln>
              <a:noFill/>
            </a:ln>
            <a:effectLst/>
          </c:spPr>
          <c:invertIfNegative val="0"/>
          <c:cat>
            <c:strRef>
              <c:f>Sheet3!$E$21:$E$24</c:f>
              <c:strCache>
                <c:ptCount val="4"/>
                <c:pt idx="0">
                  <c:v>target-低级体验</c:v>
                </c:pt>
                <c:pt idx="1">
                  <c:v>nontarget-低级体验</c:v>
                </c:pt>
                <c:pt idx="2">
                  <c:v>target-高级体验</c:v>
                </c:pt>
                <c:pt idx="3">
                  <c:v>nontarget-高级体验</c:v>
                </c:pt>
              </c:strCache>
            </c:strRef>
          </c:cat>
          <c:val>
            <c:numRef>
              <c:f>Sheet3!$F$21:$F$24</c:f>
              <c:numCache>
                <c:formatCode>General</c:formatCode>
                <c:ptCount val="4"/>
                <c:pt idx="0">
                  <c:v>223.78290361582481</c:v>
                </c:pt>
                <c:pt idx="1">
                  <c:v>183.05290433511394</c:v>
                </c:pt>
                <c:pt idx="2">
                  <c:v>130.81188916267232</c:v>
                </c:pt>
                <c:pt idx="3">
                  <c:v>232.01639934484513</c:v>
                </c:pt>
              </c:numCache>
            </c:numRef>
          </c:val>
        </c:ser>
        <c:ser>
          <c:idx val="1"/>
          <c:order val="1"/>
          <c:tx>
            <c:strRef>
              <c:f>Sheet3!$G$20</c:f>
              <c:strCache>
                <c:ptCount val="1"/>
                <c:pt idx="0">
                  <c:v>思考</c:v>
                </c:pt>
              </c:strCache>
            </c:strRef>
          </c:tx>
          <c:spPr>
            <a:solidFill>
              <a:schemeClr val="accent5"/>
            </a:solidFill>
            <a:ln>
              <a:noFill/>
            </a:ln>
            <a:effectLst/>
          </c:spPr>
          <c:invertIfNegative val="0"/>
          <c:cat>
            <c:strRef>
              <c:f>Sheet3!$E$21:$E$24</c:f>
              <c:strCache>
                <c:ptCount val="4"/>
                <c:pt idx="0">
                  <c:v>target-低级体验</c:v>
                </c:pt>
                <c:pt idx="1">
                  <c:v>nontarget-低级体验</c:v>
                </c:pt>
                <c:pt idx="2">
                  <c:v>target-高级体验</c:v>
                </c:pt>
                <c:pt idx="3">
                  <c:v>nontarget-高级体验</c:v>
                </c:pt>
              </c:strCache>
            </c:strRef>
          </c:cat>
          <c:val>
            <c:numRef>
              <c:f>Sheet3!$G$21:$G$24</c:f>
              <c:numCache>
                <c:formatCode>General</c:formatCode>
                <c:ptCount val="4"/>
                <c:pt idx="0">
                  <c:v>20.807029418319225</c:v>
                </c:pt>
                <c:pt idx="1">
                  <c:v>-182.66561540501107</c:v>
                </c:pt>
                <c:pt idx="2">
                  <c:v>-16.840743726869565</c:v>
                </c:pt>
                <c:pt idx="3">
                  <c:v>-578.59898451117817</c:v>
                </c:pt>
              </c:numCache>
            </c:numRef>
          </c:val>
        </c:ser>
        <c:dLbls>
          <c:showLegendKey val="0"/>
          <c:showVal val="0"/>
          <c:showCatName val="0"/>
          <c:showSerName val="0"/>
          <c:showPercent val="0"/>
          <c:showBubbleSize val="0"/>
        </c:dLbls>
        <c:gapWidth val="219"/>
        <c:overlap val="-27"/>
        <c:axId val="108254496"/>
        <c:axId val="108250688"/>
      </c:barChart>
      <c:catAx>
        <c:axId val="10825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0688"/>
        <c:crosses val="autoZero"/>
        <c:auto val="1"/>
        <c:lblAlgn val="ctr"/>
        <c:lblOffset val="100"/>
        <c:noMultiLvlLbl val="0"/>
      </c:catAx>
      <c:valAx>
        <c:axId val="10825068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4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D</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Sheet3!$B$26</c:f>
              <c:strCache>
                <c:ptCount val="1"/>
                <c:pt idx="0">
                  <c:v>决策</c:v>
                </c:pt>
              </c:strCache>
            </c:strRef>
          </c:tx>
          <c:spPr>
            <a:solidFill>
              <a:schemeClr val="accent6"/>
            </a:solidFill>
            <a:ln>
              <a:noFill/>
            </a:ln>
            <a:effectLst/>
          </c:spPr>
          <c:invertIfNegative val="0"/>
          <c:cat>
            <c:strRef>
              <c:f>Sheet3!$A$27:$A$30</c:f>
              <c:strCache>
                <c:ptCount val="4"/>
                <c:pt idx="0">
                  <c:v>target-低级体验</c:v>
                </c:pt>
                <c:pt idx="1">
                  <c:v>nontarget-低级体验</c:v>
                </c:pt>
                <c:pt idx="2">
                  <c:v>target-高级体验</c:v>
                </c:pt>
                <c:pt idx="3">
                  <c:v>nontarget-高级体验</c:v>
                </c:pt>
              </c:strCache>
            </c:strRef>
          </c:cat>
          <c:val>
            <c:numRef>
              <c:f>Sheet3!$B$27:$B$30</c:f>
              <c:numCache>
                <c:formatCode>General</c:formatCode>
                <c:ptCount val="4"/>
                <c:pt idx="0">
                  <c:v>188.49193174784767</c:v>
                </c:pt>
                <c:pt idx="1">
                  <c:v>106.39615125513777</c:v>
                </c:pt>
                <c:pt idx="2">
                  <c:v>140.9060283056516</c:v>
                </c:pt>
                <c:pt idx="3">
                  <c:v>11.253602157206146</c:v>
                </c:pt>
              </c:numCache>
            </c:numRef>
          </c:val>
        </c:ser>
        <c:ser>
          <c:idx val="1"/>
          <c:order val="1"/>
          <c:tx>
            <c:strRef>
              <c:f>Sheet3!$C$26</c:f>
              <c:strCache>
                <c:ptCount val="1"/>
                <c:pt idx="0">
                  <c:v>思考</c:v>
                </c:pt>
              </c:strCache>
            </c:strRef>
          </c:tx>
          <c:spPr>
            <a:solidFill>
              <a:schemeClr val="accent5"/>
            </a:solidFill>
            <a:ln>
              <a:noFill/>
            </a:ln>
            <a:effectLst/>
          </c:spPr>
          <c:invertIfNegative val="0"/>
          <c:cat>
            <c:strRef>
              <c:f>Sheet3!$A$27:$A$30</c:f>
              <c:strCache>
                <c:ptCount val="4"/>
                <c:pt idx="0">
                  <c:v>target-低级体验</c:v>
                </c:pt>
                <c:pt idx="1">
                  <c:v>nontarget-低级体验</c:v>
                </c:pt>
                <c:pt idx="2">
                  <c:v>target-高级体验</c:v>
                </c:pt>
                <c:pt idx="3">
                  <c:v>nontarget-高级体验</c:v>
                </c:pt>
              </c:strCache>
            </c:strRef>
          </c:cat>
          <c:val>
            <c:numRef>
              <c:f>Sheet3!$C$27:$C$30</c:f>
              <c:numCache>
                <c:formatCode>General</c:formatCode>
                <c:ptCount val="4"/>
                <c:pt idx="0">
                  <c:v>34.888850390510996</c:v>
                </c:pt>
                <c:pt idx="1">
                  <c:v>-206.48820166743252</c:v>
                </c:pt>
                <c:pt idx="2">
                  <c:v>-4.837054831261014</c:v>
                </c:pt>
                <c:pt idx="3">
                  <c:v>-100.66978449396152</c:v>
                </c:pt>
              </c:numCache>
            </c:numRef>
          </c:val>
        </c:ser>
        <c:dLbls>
          <c:showLegendKey val="0"/>
          <c:showVal val="0"/>
          <c:showCatName val="0"/>
          <c:showSerName val="0"/>
          <c:showPercent val="0"/>
          <c:showBubbleSize val="0"/>
        </c:dLbls>
        <c:gapWidth val="219"/>
        <c:overlap val="-27"/>
        <c:axId val="108255040"/>
        <c:axId val="108257216"/>
      </c:barChart>
      <c:catAx>
        <c:axId val="10825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7216"/>
        <c:crosses val="autoZero"/>
        <c:auto val="1"/>
        <c:lblAlgn val="ctr"/>
        <c:lblOffset val="100"/>
        <c:noMultiLvlLbl val="0"/>
      </c:catAx>
      <c:valAx>
        <c:axId val="108257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5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D</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Sheet2!$J$32:$J$35</c:f>
              <c:numCache>
                <c:formatCode>General</c:formatCode>
                <c:ptCount val="4"/>
                <c:pt idx="0">
                  <c:v>-2.7475124007162594E-2</c:v>
                </c:pt>
                <c:pt idx="1">
                  <c:v>3.0476797622620837E-2</c:v>
                </c:pt>
                <c:pt idx="2">
                  <c:v>-4.0174506720915173E-2</c:v>
                </c:pt>
                <c:pt idx="3">
                  <c:v>-7.2436529524102615E-3</c:v>
                </c:pt>
              </c:numCache>
            </c:numRef>
          </c:val>
        </c:ser>
        <c:dLbls>
          <c:showLegendKey val="0"/>
          <c:showVal val="0"/>
          <c:showCatName val="0"/>
          <c:showSerName val="0"/>
          <c:showPercent val="0"/>
          <c:showBubbleSize val="0"/>
        </c:dLbls>
        <c:gapWidth val="219"/>
        <c:overlap val="-27"/>
        <c:axId val="108262112"/>
        <c:axId val="108263200"/>
      </c:barChart>
      <c:catAx>
        <c:axId val="1082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3200"/>
        <c:crosses val="autoZero"/>
        <c:auto val="1"/>
        <c:lblAlgn val="ctr"/>
        <c:lblOffset val="100"/>
        <c:noMultiLvlLbl val="0"/>
      </c:catAx>
      <c:valAx>
        <c:axId val="108263200"/>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2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Sheet2!$I$32:$I$35</c:f>
              <c:numCache>
                <c:formatCode>General</c:formatCode>
                <c:ptCount val="4"/>
                <c:pt idx="0">
                  <c:v>2.2294854745471991E-3</c:v>
                </c:pt>
                <c:pt idx="1">
                  <c:v>5.8492515267955257E-2</c:v>
                </c:pt>
                <c:pt idx="2">
                  <c:v>-5.4508473963037943E-2</c:v>
                </c:pt>
                <c:pt idx="3">
                  <c:v>-1.8819921915676885E-2</c:v>
                </c:pt>
              </c:numCache>
            </c:numRef>
          </c:val>
        </c:ser>
        <c:dLbls>
          <c:showLegendKey val="0"/>
          <c:showVal val="0"/>
          <c:showCatName val="0"/>
          <c:showSerName val="0"/>
          <c:showPercent val="0"/>
          <c:showBubbleSize val="0"/>
        </c:dLbls>
        <c:gapWidth val="219"/>
        <c:overlap val="-27"/>
        <c:axId val="108251776"/>
        <c:axId val="108252320"/>
      </c:barChart>
      <c:catAx>
        <c:axId val="10825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2320"/>
        <c:crosses val="autoZero"/>
        <c:auto val="1"/>
        <c:lblAlgn val="ctr"/>
        <c:lblOffset val="100"/>
        <c:noMultiLvlLbl val="0"/>
      </c:catAx>
      <c:valAx>
        <c:axId val="10825232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1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Sheet4!$B$191:$B$195</c:f>
              <c:strCache>
                <c:ptCount val="5"/>
                <c:pt idx="0">
                  <c:v>2-1-zr</c:v>
                </c:pt>
                <c:pt idx="1">
                  <c:v>2-3-zr</c:v>
                </c:pt>
                <c:pt idx="2">
                  <c:v>2-3-zr+2</c:v>
                </c:pt>
                <c:pt idx="3">
                  <c:v>2-5-zr</c:v>
                </c:pt>
                <c:pt idx="4">
                  <c:v>2-5-zr+2</c:v>
                </c:pt>
              </c:strCache>
            </c:strRef>
          </c:cat>
          <c:val>
            <c:numRef>
              <c:f>Sheet4!$C$191:$C$195</c:f>
              <c:numCache>
                <c:formatCode>General</c:formatCode>
                <c:ptCount val="5"/>
                <c:pt idx="0">
                  <c:v>1.2674470624330464E-2</c:v>
                </c:pt>
                <c:pt idx="1">
                  <c:v>-5.9986966485914509E-3</c:v>
                </c:pt>
                <c:pt idx="2">
                  <c:v>-6.4007567570415425E-2</c:v>
                </c:pt>
                <c:pt idx="3">
                  <c:v>-1.4342809537350671E-2</c:v>
                </c:pt>
                <c:pt idx="4">
                  <c:v>-4.07165274277414E-2</c:v>
                </c:pt>
              </c:numCache>
            </c:numRef>
          </c:val>
        </c:ser>
        <c:dLbls>
          <c:showLegendKey val="0"/>
          <c:showVal val="0"/>
          <c:showCatName val="0"/>
          <c:showSerName val="0"/>
          <c:showPercent val="0"/>
          <c:showBubbleSize val="0"/>
        </c:dLbls>
        <c:gapWidth val="219"/>
        <c:overlap val="-27"/>
        <c:axId val="1874578960"/>
        <c:axId val="1874563728"/>
      </c:barChart>
      <c:catAx>
        <c:axId val="187457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563728"/>
        <c:crosses val="autoZero"/>
        <c:auto val="1"/>
        <c:lblAlgn val="ctr"/>
        <c:lblOffset val="100"/>
        <c:noMultiLvlLbl val="0"/>
      </c:catAx>
      <c:valAx>
        <c:axId val="1874563728"/>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578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H</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Sheet3!$O$20</c:f>
              <c:strCache>
                <c:ptCount val="1"/>
                <c:pt idx="0">
                  <c:v>决策</c:v>
                </c:pt>
              </c:strCache>
            </c:strRef>
          </c:tx>
          <c:spPr>
            <a:solidFill>
              <a:schemeClr val="accent6"/>
            </a:solidFill>
            <a:ln>
              <a:noFill/>
            </a:ln>
            <a:effectLst/>
          </c:spPr>
          <c:invertIfNegative val="0"/>
          <c:cat>
            <c:strRef>
              <c:f>Sheet3!$N$21:$N$24</c:f>
              <c:strCache>
                <c:ptCount val="4"/>
                <c:pt idx="0">
                  <c:v>target-低级体验</c:v>
                </c:pt>
                <c:pt idx="1">
                  <c:v>nontarget-低级体验</c:v>
                </c:pt>
                <c:pt idx="2">
                  <c:v>target-高级体验</c:v>
                </c:pt>
                <c:pt idx="3">
                  <c:v>nontarget-高级体验</c:v>
                </c:pt>
              </c:strCache>
            </c:strRef>
          </c:cat>
          <c:val>
            <c:numRef>
              <c:f>Sheet3!$O$21:$O$24</c:f>
              <c:numCache>
                <c:formatCode>General</c:formatCode>
                <c:ptCount val="4"/>
                <c:pt idx="0">
                  <c:v>85.233264526075715</c:v>
                </c:pt>
                <c:pt idx="1">
                  <c:v>173.37041440629014</c:v>
                </c:pt>
                <c:pt idx="2">
                  <c:v>192.45227021490558</c:v>
                </c:pt>
                <c:pt idx="3">
                  <c:v>160.31927259408684</c:v>
                </c:pt>
              </c:numCache>
            </c:numRef>
          </c:val>
        </c:ser>
        <c:ser>
          <c:idx val="1"/>
          <c:order val="1"/>
          <c:tx>
            <c:strRef>
              <c:f>Sheet3!$P$20</c:f>
              <c:strCache>
                <c:ptCount val="1"/>
                <c:pt idx="0">
                  <c:v>思考</c:v>
                </c:pt>
              </c:strCache>
            </c:strRef>
          </c:tx>
          <c:spPr>
            <a:solidFill>
              <a:schemeClr val="accent5"/>
            </a:solidFill>
            <a:ln>
              <a:noFill/>
            </a:ln>
            <a:effectLst/>
          </c:spPr>
          <c:invertIfNegative val="0"/>
          <c:cat>
            <c:strRef>
              <c:f>Sheet3!$N$21:$N$24</c:f>
              <c:strCache>
                <c:ptCount val="4"/>
                <c:pt idx="0">
                  <c:v>target-低级体验</c:v>
                </c:pt>
                <c:pt idx="1">
                  <c:v>nontarget-低级体验</c:v>
                </c:pt>
                <c:pt idx="2">
                  <c:v>target-高级体验</c:v>
                </c:pt>
                <c:pt idx="3">
                  <c:v>nontarget-高级体验</c:v>
                </c:pt>
              </c:strCache>
            </c:strRef>
          </c:cat>
          <c:val>
            <c:numRef>
              <c:f>Sheet3!$P$21:$P$24</c:f>
              <c:numCache>
                <c:formatCode>General</c:formatCode>
                <c:ptCount val="4"/>
                <c:pt idx="0">
                  <c:v>10.1073430052126</c:v>
                </c:pt>
                <c:pt idx="1">
                  <c:v>-453.77633117953218</c:v>
                </c:pt>
                <c:pt idx="2">
                  <c:v>36.756776518007506</c:v>
                </c:pt>
                <c:pt idx="3">
                  <c:v>-302.10012452444596</c:v>
                </c:pt>
              </c:numCache>
            </c:numRef>
          </c:val>
        </c:ser>
        <c:dLbls>
          <c:showLegendKey val="0"/>
          <c:showVal val="0"/>
          <c:showCatName val="0"/>
          <c:showSerName val="0"/>
          <c:showPercent val="0"/>
          <c:showBubbleSize val="0"/>
        </c:dLbls>
        <c:gapWidth val="219"/>
        <c:overlap val="-27"/>
        <c:axId val="108247968"/>
        <c:axId val="108259392"/>
      </c:barChart>
      <c:catAx>
        <c:axId val="10824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59392"/>
        <c:crosses val="autoZero"/>
        <c:auto val="1"/>
        <c:lblAlgn val="ctr"/>
        <c:lblOffset val="100"/>
        <c:noMultiLvlLbl val="0"/>
      </c:catAx>
      <c:valAx>
        <c:axId val="108259392"/>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47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N</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Sheet3!$K$20</c:f>
              <c:strCache>
                <c:ptCount val="1"/>
                <c:pt idx="0">
                  <c:v>决策</c:v>
                </c:pt>
              </c:strCache>
            </c:strRef>
          </c:tx>
          <c:spPr>
            <a:solidFill>
              <a:schemeClr val="accent6"/>
            </a:solidFill>
            <a:ln>
              <a:noFill/>
            </a:ln>
            <a:effectLst/>
          </c:spPr>
          <c:invertIfNegative val="0"/>
          <c:cat>
            <c:strRef>
              <c:f>Sheet3!$J$21:$J$24</c:f>
              <c:strCache>
                <c:ptCount val="4"/>
                <c:pt idx="0">
                  <c:v>target-低级体验</c:v>
                </c:pt>
                <c:pt idx="1">
                  <c:v>nontarget-低级体验</c:v>
                </c:pt>
                <c:pt idx="2">
                  <c:v>target-高级体验</c:v>
                </c:pt>
                <c:pt idx="3">
                  <c:v>nontarget-高级体验</c:v>
                </c:pt>
              </c:strCache>
            </c:strRef>
          </c:cat>
          <c:val>
            <c:numRef>
              <c:f>Sheet3!$K$21:$K$24</c:f>
              <c:numCache>
                <c:formatCode>General</c:formatCode>
                <c:ptCount val="4"/>
                <c:pt idx="0">
                  <c:v>333.80716891939142</c:v>
                </c:pt>
                <c:pt idx="1">
                  <c:v>28.058040043311948</c:v>
                </c:pt>
                <c:pt idx="2">
                  <c:v>141.99116938682764</c:v>
                </c:pt>
                <c:pt idx="3">
                  <c:v>-64.868305709931789</c:v>
                </c:pt>
              </c:numCache>
            </c:numRef>
          </c:val>
        </c:ser>
        <c:ser>
          <c:idx val="1"/>
          <c:order val="1"/>
          <c:tx>
            <c:strRef>
              <c:f>Sheet3!$L$20</c:f>
              <c:strCache>
                <c:ptCount val="1"/>
                <c:pt idx="0">
                  <c:v>思考</c:v>
                </c:pt>
              </c:strCache>
            </c:strRef>
          </c:tx>
          <c:spPr>
            <a:solidFill>
              <a:schemeClr val="accent5"/>
            </a:solidFill>
            <a:ln>
              <a:noFill/>
            </a:ln>
            <a:effectLst/>
          </c:spPr>
          <c:invertIfNegative val="0"/>
          <c:cat>
            <c:strRef>
              <c:f>Sheet3!$J$21:$J$24</c:f>
              <c:strCache>
                <c:ptCount val="4"/>
                <c:pt idx="0">
                  <c:v>target-低级体验</c:v>
                </c:pt>
                <c:pt idx="1">
                  <c:v>nontarget-低级体验</c:v>
                </c:pt>
                <c:pt idx="2">
                  <c:v>target-高级体验</c:v>
                </c:pt>
                <c:pt idx="3">
                  <c:v>nontarget-高级体验</c:v>
                </c:pt>
              </c:strCache>
            </c:strRef>
          </c:cat>
          <c:val>
            <c:numRef>
              <c:f>Sheet3!$L$21:$L$24</c:f>
              <c:numCache>
                <c:formatCode>General</c:formatCode>
                <c:ptCount val="4"/>
                <c:pt idx="0">
                  <c:v>47.621762386718054</c:v>
                </c:pt>
                <c:pt idx="1">
                  <c:v>-283.03266804776626</c:v>
                </c:pt>
                <c:pt idx="2">
                  <c:v>19.780407933921236</c:v>
                </c:pt>
                <c:pt idx="3">
                  <c:v>-420.65431018399562</c:v>
                </c:pt>
              </c:numCache>
            </c:numRef>
          </c:val>
        </c:ser>
        <c:dLbls>
          <c:showLegendKey val="0"/>
          <c:showVal val="0"/>
          <c:showCatName val="0"/>
          <c:showSerName val="0"/>
          <c:showPercent val="0"/>
          <c:showBubbleSize val="0"/>
        </c:dLbls>
        <c:gapWidth val="219"/>
        <c:overlap val="-27"/>
        <c:axId val="108249056"/>
        <c:axId val="108262656"/>
      </c:barChart>
      <c:catAx>
        <c:axId val="10824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2656"/>
        <c:crosses val="autoZero"/>
        <c:auto val="1"/>
        <c:lblAlgn val="ctr"/>
        <c:lblOffset val="100"/>
        <c:noMultiLvlLbl val="0"/>
      </c:catAx>
      <c:valAx>
        <c:axId val="108262656"/>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490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N</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Sheet2!$H$32:$H$35</c:f>
              <c:numCache>
                <c:formatCode>General</c:formatCode>
                <c:ptCount val="4"/>
                <c:pt idx="0">
                  <c:v>-3.0060349706773622E-2</c:v>
                </c:pt>
                <c:pt idx="1">
                  <c:v>3.6864051924999489E-2</c:v>
                </c:pt>
                <c:pt idx="2">
                  <c:v>-4.1541056687074675E-2</c:v>
                </c:pt>
                <c:pt idx="3">
                  <c:v>2.1808278774768278E-2</c:v>
                </c:pt>
              </c:numCache>
            </c:numRef>
          </c:val>
        </c:ser>
        <c:dLbls>
          <c:showLegendKey val="0"/>
          <c:showVal val="0"/>
          <c:showCatName val="0"/>
          <c:showSerName val="0"/>
          <c:showPercent val="0"/>
          <c:showBubbleSize val="0"/>
        </c:dLbls>
        <c:gapWidth val="219"/>
        <c:overlap val="-27"/>
        <c:axId val="110058704"/>
        <c:axId val="110059792"/>
      </c:barChart>
      <c:catAx>
        <c:axId val="11005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59792"/>
        <c:crosses val="autoZero"/>
        <c:auto val="1"/>
        <c:lblAlgn val="ctr"/>
        <c:lblOffset val="100"/>
        <c:noMultiLvlLbl val="0"/>
      </c:catAx>
      <c:valAx>
        <c:axId val="11005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58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F</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Sheet3!$F$26</c:f>
              <c:strCache>
                <c:ptCount val="1"/>
                <c:pt idx="0">
                  <c:v>决策</c:v>
                </c:pt>
              </c:strCache>
            </c:strRef>
          </c:tx>
          <c:spPr>
            <a:solidFill>
              <a:schemeClr val="accent6"/>
            </a:solidFill>
            <a:ln>
              <a:noFill/>
            </a:ln>
            <a:effectLst/>
          </c:spPr>
          <c:invertIfNegative val="0"/>
          <c:cat>
            <c:strRef>
              <c:f>Sheet3!$E$27:$E$30</c:f>
              <c:strCache>
                <c:ptCount val="4"/>
                <c:pt idx="0">
                  <c:v>target-低级体验</c:v>
                </c:pt>
                <c:pt idx="1">
                  <c:v>nontarget-低级体验</c:v>
                </c:pt>
                <c:pt idx="2">
                  <c:v>target-高级体验</c:v>
                </c:pt>
                <c:pt idx="3">
                  <c:v>nontarget-高级体验</c:v>
                </c:pt>
              </c:strCache>
            </c:strRef>
          </c:cat>
          <c:val>
            <c:numRef>
              <c:f>Sheet3!$F$27:$F$30</c:f>
              <c:numCache>
                <c:formatCode>General</c:formatCode>
                <c:ptCount val="4"/>
                <c:pt idx="0">
                  <c:v>91.339467592016035</c:v>
                </c:pt>
                <c:pt idx="1">
                  <c:v>47.639750132918373</c:v>
                </c:pt>
                <c:pt idx="2">
                  <c:v>189.67188705223197</c:v>
                </c:pt>
                <c:pt idx="3">
                  <c:v>71.860255537453781</c:v>
                </c:pt>
              </c:numCache>
            </c:numRef>
          </c:val>
        </c:ser>
        <c:ser>
          <c:idx val="1"/>
          <c:order val="1"/>
          <c:tx>
            <c:strRef>
              <c:f>Sheet3!$G$26</c:f>
              <c:strCache>
                <c:ptCount val="1"/>
                <c:pt idx="0">
                  <c:v>思考</c:v>
                </c:pt>
              </c:strCache>
            </c:strRef>
          </c:tx>
          <c:spPr>
            <a:solidFill>
              <a:schemeClr val="accent5"/>
            </a:solidFill>
            <a:ln>
              <a:noFill/>
            </a:ln>
            <a:effectLst/>
          </c:spPr>
          <c:invertIfNegative val="0"/>
          <c:cat>
            <c:strRef>
              <c:f>Sheet3!$E$27:$E$30</c:f>
              <c:strCache>
                <c:ptCount val="4"/>
                <c:pt idx="0">
                  <c:v>target-低级体验</c:v>
                </c:pt>
                <c:pt idx="1">
                  <c:v>nontarget-低级体验</c:v>
                </c:pt>
                <c:pt idx="2">
                  <c:v>target-高级体验</c:v>
                </c:pt>
                <c:pt idx="3">
                  <c:v>nontarget-高级体验</c:v>
                </c:pt>
              </c:strCache>
            </c:strRef>
          </c:cat>
          <c:val>
            <c:numRef>
              <c:f>Sheet3!$G$27:$G$30</c:f>
              <c:numCache>
                <c:formatCode>General</c:formatCode>
                <c:ptCount val="4"/>
                <c:pt idx="0">
                  <c:v>-97.065927925042274</c:v>
                </c:pt>
                <c:pt idx="1">
                  <c:v>-142.25153924876949</c:v>
                </c:pt>
                <c:pt idx="2">
                  <c:v>61.395765871718154</c:v>
                </c:pt>
                <c:pt idx="3">
                  <c:v>-476.73086857425841</c:v>
                </c:pt>
              </c:numCache>
            </c:numRef>
          </c:val>
        </c:ser>
        <c:dLbls>
          <c:showLegendKey val="0"/>
          <c:showVal val="0"/>
          <c:showCatName val="0"/>
          <c:showSerName val="0"/>
          <c:showPercent val="0"/>
          <c:showBubbleSize val="0"/>
        </c:dLbls>
        <c:gapWidth val="219"/>
        <c:overlap val="-27"/>
        <c:axId val="110060336"/>
        <c:axId val="110055984"/>
      </c:barChart>
      <c:catAx>
        <c:axId val="110060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55984"/>
        <c:crosses val="autoZero"/>
        <c:auto val="1"/>
        <c:lblAlgn val="ctr"/>
        <c:lblOffset val="100"/>
        <c:noMultiLvlLbl val="0"/>
      </c:catAx>
      <c:valAx>
        <c:axId val="110055984"/>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03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F</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Sheet2!$A$32:$A$35</c:f>
              <c:strCache>
                <c:ptCount val="4"/>
                <c:pt idx="0">
                  <c:v>target低级体验</c:v>
                </c:pt>
                <c:pt idx="1">
                  <c:v>nontarget低级体验</c:v>
                </c:pt>
                <c:pt idx="2">
                  <c:v>target高级体验</c:v>
                </c:pt>
                <c:pt idx="3">
                  <c:v>nontarget高级体验</c:v>
                </c:pt>
              </c:strCache>
            </c:strRef>
          </c:cat>
          <c:val>
            <c:numRef>
              <c:f>Sheet2!$K$32:$K$35</c:f>
              <c:numCache>
                <c:formatCode>General</c:formatCode>
                <c:ptCount val="4"/>
                <c:pt idx="0">
                  <c:v>2.0362355306767686E-2</c:v>
                </c:pt>
                <c:pt idx="1">
                  <c:v>3.2622532934196716E-2</c:v>
                </c:pt>
                <c:pt idx="2">
                  <c:v>-2.6665071590535269E-2</c:v>
                </c:pt>
                <c:pt idx="3">
                  <c:v>-1.7999195632758903E-2</c:v>
                </c:pt>
              </c:numCache>
            </c:numRef>
          </c:val>
        </c:ser>
        <c:dLbls>
          <c:showLegendKey val="0"/>
          <c:showVal val="0"/>
          <c:showCatName val="0"/>
          <c:showSerName val="0"/>
          <c:showPercent val="0"/>
          <c:showBubbleSize val="0"/>
        </c:dLbls>
        <c:gapWidth val="219"/>
        <c:overlap val="-27"/>
        <c:axId val="110063056"/>
        <c:axId val="110059248"/>
      </c:barChart>
      <c:catAx>
        <c:axId val="11006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59248"/>
        <c:crosses val="autoZero"/>
        <c:auto val="1"/>
        <c:lblAlgn val="ctr"/>
        <c:lblOffset val="100"/>
        <c:noMultiLvlLbl val="0"/>
      </c:catAx>
      <c:valAx>
        <c:axId val="110059248"/>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3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K</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Sheet2!$A$34:$A$35</c:f>
              <c:strCache>
                <c:ptCount val="2"/>
                <c:pt idx="0">
                  <c:v>target高级体验</c:v>
                </c:pt>
                <c:pt idx="1">
                  <c:v>nontarget高级体验</c:v>
                </c:pt>
              </c:strCache>
            </c:strRef>
          </c:cat>
          <c:val>
            <c:numRef>
              <c:f>Sheet2!$Q$34:$Q$35</c:f>
              <c:numCache>
                <c:formatCode>General</c:formatCode>
                <c:ptCount val="2"/>
                <c:pt idx="0">
                  <c:v>-1.7648655356937975E-2</c:v>
                </c:pt>
                <c:pt idx="1">
                  <c:v>-1.0239235131279674E-2</c:v>
                </c:pt>
              </c:numCache>
            </c:numRef>
          </c:val>
        </c:ser>
        <c:dLbls>
          <c:showLegendKey val="0"/>
          <c:showVal val="0"/>
          <c:showCatName val="0"/>
          <c:showSerName val="0"/>
          <c:showPercent val="0"/>
          <c:showBubbleSize val="0"/>
        </c:dLbls>
        <c:gapWidth val="219"/>
        <c:overlap val="-27"/>
        <c:axId val="110064144"/>
        <c:axId val="110065232"/>
      </c:barChart>
      <c:catAx>
        <c:axId val="11006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5232"/>
        <c:crosses val="autoZero"/>
        <c:auto val="1"/>
        <c:lblAlgn val="ctr"/>
        <c:lblOffset val="100"/>
        <c:noMultiLvlLbl val="0"/>
      </c:catAx>
      <c:valAx>
        <c:axId val="11006523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情绪</a:t>
            </a:r>
            <a:r>
              <a:rPr lang="en-US" altLang="zh-CN" dirty="0" smtClean="0"/>
              <a:t>-</a:t>
            </a:r>
            <a:r>
              <a:rPr lang="zh-CN" altLang="en-US" dirty="0" smtClean="0"/>
              <a:t>技能</a:t>
            </a:r>
            <a:r>
              <a:rPr lang="en-US" altLang="zh-CN" dirty="0"/>
              <a:t>p</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Sheet2!$A$34:$A$35</c:f>
              <c:strCache>
                <c:ptCount val="2"/>
                <c:pt idx="0">
                  <c:v>target高级体验</c:v>
                </c:pt>
                <c:pt idx="1">
                  <c:v>nontarget高级体验</c:v>
                </c:pt>
              </c:strCache>
            </c:strRef>
          </c:cat>
          <c:val>
            <c:numRef>
              <c:f>Sheet2!$S$34:$S$35</c:f>
              <c:numCache>
                <c:formatCode>General</c:formatCode>
                <c:ptCount val="2"/>
                <c:pt idx="0">
                  <c:v>-2.8282597776065066E-2</c:v>
                </c:pt>
                <c:pt idx="1">
                  <c:v>3.6451639672814198E-3</c:v>
                </c:pt>
              </c:numCache>
            </c:numRef>
          </c:val>
        </c:ser>
        <c:dLbls>
          <c:showLegendKey val="0"/>
          <c:showVal val="0"/>
          <c:showCatName val="0"/>
          <c:showSerName val="0"/>
          <c:showPercent val="0"/>
          <c:showBubbleSize val="0"/>
        </c:dLbls>
        <c:gapWidth val="219"/>
        <c:overlap val="-27"/>
        <c:axId val="110054896"/>
        <c:axId val="110061424"/>
      </c:barChart>
      <c:catAx>
        <c:axId val="11005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1424"/>
        <c:crosses val="autoZero"/>
        <c:auto val="1"/>
        <c:lblAlgn val="ctr"/>
        <c:lblOffset val="100"/>
        <c:noMultiLvlLbl val="0"/>
      </c:catAx>
      <c:valAx>
        <c:axId val="11006142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54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K</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Sheet3!$V$4</c:f>
              <c:strCache>
                <c:ptCount val="1"/>
                <c:pt idx="0">
                  <c:v>决策</c:v>
                </c:pt>
              </c:strCache>
            </c:strRef>
          </c:tx>
          <c:spPr>
            <a:solidFill>
              <a:schemeClr val="accent1"/>
            </a:solidFill>
            <a:ln>
              <a:noFill/>
            </a:ln>
            <a:effectLst/>
          </c:spPr>
          <c:invertIfNegative val="0"/>
          <c:cat>
            <c:strRef>
              <c:f>Sheet3!$U$5:$U$6</c:f>
              <c:strCache>
                <c:ptCount val="2"/>
                <c:pt idx="0">
                  <c:v>target-高级体验</c:v>
                </c:pt>
                <c:pt idx="1">
                  <c:v>nontarget-高级体验</c:v>
                </c:pt>
              </c:strCache>
            </c:strRef>
          </c:cat>
          <c:val>
            <c:numRef>
              <c:f>Sheet3!$V$5:$V$6</c:f>
              <c:numCache>
                <c:formatCode>General</c:formatCode>
                <c:ptCount val="2"/>
                <c:pt idx="0">
                  <c:v>28.290677344255265</c:v>
                </c:pt>
                <c:pt idx="1">
                  <c:v>-41.085665970606563</c:v>
                </c:pt>
              </c:numCache>
            </c:numRef>
          </c:val>
        </c:ser>
        <c:ser>
          <c:idx val="1"/>
          <c:order val="1"/>
          <c:tx>
            <c:strRef>
              <c:f>Sheet3!$W$4</c:f>
              <c:strCache>
                <c:ptCount val="1"/>
                <c:pt idx="0">
                  <c:v>思考</c:v>
                </c:pt>
              </c:strCache>
            </c:strRef>
          </c:tx>
          <c:spPr>
            <a:solidFill>
              <a:schemeClr val="accent2"/>
            </a:solidFill>
            <a:ln>
              <a:noFill/>
            </a:ln>
            <a:effectLst/>
          </c:spPr>
          <c:invertIfNegative val="0"/>
          <c:cat>
            <c:strRef>
              <c:f>Sheet3!$U$5:$U$6</c:f>
              <c:strCache>
                <c:ptCount val="2"/>
                <c:pt idx="0">
                  <c:v>target-高级体验</c:v>
                </c:pt>
                <c:pt idx="1">
                  <c:v>nontarget-高级体验</c:v>
                </c:pt>
              </c:strCache>
            </c:strRef>
          </c:cat>
          <c:val>
            <c:numRef>
              <c:f>Sheet3!$W$5:$W$6</c:f>
              <c:numCache>
                <c:formatCode>General</c:formatCode>
                <c:ptCount val="2"/>
                <c:pt idx="0">
                  <c:v>-83.654828501671773</c:v>
                </c:pt>
                <c:pt idx="1">
                  <c:v>-145.25818799286438</c:v>
                </c:pt>
              </c:numCache>
            </c:numRef>
          </c:val>
        </c:ser>
        <c:dLbls>
          <c:showLegendKey val="0"/>
          <c:showVal val="0"/>
          <c:showCatName val="0"/>
          <c:showSerName val="0"/>
          <c:showPercent val="0"/>
          <c:showBubbleSize val="0"/>
        </c:dLbls>
        <c:gapWidth val="219"/>
        <c:overlap val="-27"/>
        <c:axId val="110057616"/>
        <c:axId val="110067408"/>
      </c:barChart>
      <c:catAx>
        <c:axId val="11005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7408"/>
        <c:crosses val="autoZero"/>
        <c:auto val="1"/>
        <c:lblAlgn val="ctr"/>
        <c:lblOffset val="100"/>
        <c:noMultiLvlLbl val="0"/>
      </c:catAx>
      <c:valAx>
        <c:axId val="110067408"/>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57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P</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Sheet3!$AD$4</c:f>
              <c:strCache>
                <c:ptCount val="1"/>
                <c:pt idx="0">
                  <c:v>决策</c:v>
                </c:pt>
              </c:strCache>
            </c:strRef>
          </c:tx>
          <c:spPr>
            <a:solidFill>
              <a:schemeClr val="accent1"/>
            </a:solidFill>
            <a:ln>
              <a:noFill/>
            </a:ln>
            <a:effectLst/>
          </c:spPr>
          <c:invertIfNegative val="0"/>
          <c:cat>
            <c:strRef>
              <c:f>Sheet3!$AC$5:$AC$6</c:f>
              <c:strCache>
                <c:ptCount val="2"/>
                <c:pt idx="0">
                  <c:v>target-高级体验</c:v>
                </c:pt>
                <c:pt idx="1">
                  <c:v>nontarget-高级体验</c:v>
                </c:pt>
              </c:strCache>
            </c:strRef>
          </c:cat>
          <c:val>
            <c:numRef>
              <c:f>Sheet3!$AD$5:$AD$6</c:f>
              <c:numCache>
                <c:formatCode>General</c:formatCode>
                <c:ptCount val="2"/>
                <c:pt idx="0">
                  <c:v>109.40099154154115</c:v>
                </c:pt>
                <c:pt idx="1">
                  <c:v>7.9788584056490386</c:v>
                </c:pt>
              </c:numCache>
            </c:numRef>
          </c:val>
        </c:ser>
        <c:ser>
          <c:idx val="1"/>
          <c:order val="1"/>
          <c:tx>
            <c:strRef>
              <c:f>Sheet3!$AE$4</c:f>
              <c:strCache>
                <c:ptCount val="1"/>
                <c:pt idx="0">
                  <c:v>思考</c:v>
                </c:pt>
              </c:strCache>
            </c:strRef>
          </c:tx>
          <c:spPr>
            <a:solidFill>
              <a:schemeClr val="accent2"/>
            </a:solidFill>
            <a:ln>
              <a:noFill/>
            </a:ln>
            <a:effectLst/>
          </c:spPr>
          <c:invertIfNegative val="0"/>
          <c:cat>
            <c:strRef>
              <c:f>Sheet3!$AC$5:$AC$6</c:f>
              <c:strCache>
                <c:ptCount val="2"/>
                <c:pt idx="0">
                  <c:v>target-高级体验</c:v>
                </c:pt>
                <c:pt idx="1">
                  <c:v>nontarget-高级体验</c:v>
                </c:pt>
              </c:strCache>
            </c:strRef>
          </c:cat>
          <c:val>
            <c:numRef>
              <c:f>Sheet3!$AE$5:$AE$6</c:f>
              <c:numCache>
                <c:formatCode>General</c:formatCode>
                <c:ptCount val="2"/>
                <c:pt idx="0">
                  <c:v>-43.669006922749446</c:v>
                </c:pt>
                <c:pt idx="1">
                  <c:v>-287.41327720562157</c:v>
                </c:pt>
              </c:numCache>
            </c:numRef>
          </c:val>
        </c:ser>
        <c:dLbls>
          <c:showLegendKey val="0"/>
          <c:showVal val="0"/>
          <c:showCatName val="0"/>
          <c:showSerName val="0"/>
          <c:showPercent val="0"/>
          <c:showBubbleSize val="0"/>
        </c:dLbls>
        <c:gapWidth val="219"/>
        <c:overlap val="-27"/>
        <c:axId val="110066320"/>
        <c:axId val="110066864"/>
      </c:barChart>
      <c:catAx>
        <c:axId val="11006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6864"/>
        <c:crosses val="autoZero"/>
        <c:auto val="1"/>
        <c:lblAlgn val="ctr"/>
        <c:lblOffset val="100"/>
        <c:noMultiLvlLbl val="0"/>
      </c:catAx>
      <c:valAx>
        <c:axId val="110066864"/>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6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r>
              <a:rPr lang="en-US" altLang="zh-CN"/>
              <a:t>L</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Sheet2!$A$34:$A$35</c:f>
              <c:strCache>
                <c:ptCount val="2"/>
                <c:pt idx="0">
                  <c:v>target高级体验</c:v>
                </c:pt>
                <c:pt idx="1">
                  <c:v>nontarget高级体验</c:v>
                </c:pt>
              </c:strCache>
            </c:strRef>
          </c:cat>
          <c:val>
            <c:numRef>
              <c:f>Sheet2!$R$34:$R$35</c:f>
              <c:numCache>
                <c:formatCode>General</c:formatCode>
                <c:ptCount val="2"/>
                <c:pt idx="0">
                  <c:v>-1.6131877421130987E-2</c:v>
                </c:pt>
                <c:pt idx="1">
                  <c:v>-1.2185417538733173E-2</c:v>
                </c:pt>
              </c:numCache>
            </c:numRef>
          </c:val>
        </c:ser>
        <c:dLbls>
          <c:showLegendKey val="0"/>
          <c:showVal val="0"/>
          <c:showCatName val="0"/>
          <c:showSerName val="0"/>
          <c:showPercent val="0"/>
          <c:showBubbleSize val="0"/>
        </c:dLbls>
        <c:gapWidth val="219"/>
        <c:overlap val="-27"/>
        <c:axId val="110068496"/>
        <c:axId val="110069040"/>
      </c:barChart>
      <c:catAx>
        <c:axId val="11006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9040"/>
        <c:crosses val="autoZero"/>
        <c:auto val="1"/>
        <c:lblAlgn val="ctr"/>
        <c:lblOffset val="100"/>
        <c:noMultiLvlLbl val="0"/>
      </c:catAx>
      <c:valAx>
        <c:axId val="11006904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6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sz="14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manualLayout>
          <c:xMode val="edge"/>
          <c:yMode val="edge"/>
          <c:x val="0.28668911131014319"/>
          <c:y val="0"/>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manualLayout>
          <c:layoutTarget val="inner"/>
          <c:xMode val="edge"/>
          <c:yMode val="edge"/>
          <c:x val="8.9678258967629057E-2"/>
          <c:y val="0.18611111111111112"/>
          <c:w val="0.88254396325459317"/>
          <c:h val="0.66631889763779528"/>
        </c:manualLayout>
      </c:layout>
      <c:barChart>
        <c:barDir val="col"/>
        <c:grouping val="clustered"/>
        <c:varyColors val="0"/>
        <c:ser>
          <c:idx val="0"/>
          <c:order val="0"/>
          <c:tx>
            <c:v>决策</c:v>
          </c:tx>
          <c:spPr>
            <a:solidFill>
              <a:schemeClr val="accent6"/>
            </a:solidFill>
            <a:ln>
              <a:noFill/>
            </a:ln>
            <a:effectLst/>
          </c:spPr>
          <c:invertIfNegative val="0"/>
          <c:cat>
            <c:strRef>
              <c:f>Sheet4!$B$178:$B$181</c:f>
              <c:strCache>
                <c:ptCount val="4"/>
                <c:pt idx="0">
                  <c:v>1-1-zr</c:v>
                </c:pt>
                <c:pt idx="1">
                  <c:v>1-2-zr</c:v>
                </c:pt>
                <c:pt idx="2">
                  <c:v>1-3-zr</c:v>
                </c:pt>
                <c:pt idx="3">
                  <c:v>1-5-zr</c:v>
                </c:pt>
              </c:strCache>
            </c:strRef>
          </c:cat>
          <c:val>
            <c:numRef>
              <c:f>Sheet4!$E$178:$E$181</c:f>
              <c:numCache>
                <c:formatCode>General</c:formatCode>
                <c:ptCount val="4"/>
                <c:pt idx="0">
                  <c:v>113.67886670830235</c:v>
                </c:pt>
                <c:pt idx="1">
                  <c:v>145.27207094418029</c:v>
                </c:pt>
                <c:pt idx="2">
                  <c:v>143.27515718429035</c:v>
                </c:pt>
                <c:pt idx="3">
                  <c:v>49.894980407759398</c:v>
                </c:pt>
              </c:numCache>
            </c:numRef>
          </c:val>
        </c:ser>
        <c:ser>
          <c:idx val="1"/>
          <c:order val="1"/>
          <c:tx>
            <c:v>思考</c:v>
          </c:tx>
          <c:spPr>
            <a:solidFill>
              <a:schemeClr val="accent5"/>
            </a:solidFill>
            <a:ln>
              <a:noFill/>
            </a:ln>
            <a:effectLst/>
          </c:spPr>
          <c:invertIfNegative val="0"/>
          <c:cat>
            <c:strRef>
              <c:f>Sheet4!$B$178:$B$181</c:f>
              <c:strCache>
                <c:ptCount val="4"/>
                <c:pt idx="0">
                  <c:v>1-1-zr</c:v>
                </c:pt>
                <c:pt idx="1">
                  <c:v>1-2-zr</c:v>
                </c:pt>
                <c:pt idx="2">
                  <c:v>1-3-zr</c:v>
                </c:pt>
                <c:pt idx="3">
                  <c:v>1-5-zr</c:v>
                </c:pt>
              </c:strCache>
            </c:strRef>
          </c:cat>
          <c:val>
            <c:numRef>
              <c:f>Sheet4!$F$178:$F$181</c:f>
              <c:numCache>
                <c:formatCode>General</c:formatCode>
                <c:ptCount val="4"/>
                <c:pt idx="0">
                  <c:v>-290.6598240433654</c:v>
                </c:pt>
                <c:pt idx="1">
                  <c:v>-279.63255365480273</c:v>
                </c:pt>
                <c:pt idx="2">
                  <c:v>-334.50489661193092</c:v>
                </c:pt>
                <c:pt idx="3">
                  <c:v>-219.40213710082128</c:v>
                </c:pt>
              </c:numCache>
            </c:numRef>
          </c:val>
        </c:ser>
        <c:dLbls>
          <c:showLegendKey val="0"/>
          <c:showVal val="0"/>
          <c:showCatName val="0"/>
          <c:showSerName val="0"/>
          <c:showPercent val="0"/>
          <c:showBubbleSize val="0"/>
        </c:dLbls>
        <c:gapWidth val="219"/>
        <c:overlap val="-27"/>
        <c:axId val="1874564816"/>
        <c:axId val="1874571888"/>
      </c:barChart>
      <c:catAx>
        <c:axId val="187456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571888"/>
        <c:crosses val="autoZero"/>
        <c:auto val="1"/>
        <c:lblAlgn val="ctr"/>
        <c:lblOffset val="100"/>
        <c:noMultiLvlLbl val="0"/>
      </c:catAx>
      <c:valAx>
        <c:axId val="1874571888"/>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564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技能</a:t>
            </a:r>
            <a:r>
              <a:rPr lang="en-US" altLang="zh-CN" sz="1800" b="0" i="0" baseline="0">
                <a:effectLst/>
              </a:rPr>
              <a:t>L</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Sheet3!$Z$4</c:f>
              <c:strCache>
                <c:ptCount val="1"/>
                <c:pt idx="0">
                  <c:v>决策</c:v>
                </c:pt>
              </c:strCache>
            </c:strRef>
          </c:tx>
          <c:spPr>
            <a:solidFill>
              <a:schemeClr val="accent6"/>
            </a:solidFill>
            <a:ln>
              <a:noFill/>
            </a:ln>
            <a:effectLst/>
          </c:spPr>
          <c:invertIfNegative val="0"/>
          <c:cat>
            <c:strRef>
              <c:f>Sheet3!$Y$5:$Y$6</c:f>
              <c:strCache>
                <c:ptCount val="2"/>
                <c:pt idx="0">
                  <c:v>target-高级体验</c:v>
                </c:pt>
                <c:pt idx="1">
                  <c:v>nontarget-高级体验</c:v>
                </c:pt>
              </c:strCache>
            </c:strRef>
          </c:cat>
          <c:val>
            <c:numRef>
              <c:f>Sheet3!$Z$5:$Z$6</c:f>
              <c:numCache>
                <c:formatCode>General</c:formatCode>
                <c:ptCount val="2"/>
                <c:pt idx="0">
                  <c:v>98.837820332427867</c:v>
                </c:pt>
                <c:pt idx="1">
                  <c:v>-68.497411056877496</c:v>
                </c:pt>
              </c:numCache>
            </c:numRef>
          </c:val>
        </c:ser>
        <c:ser>
          <c:idx val="1"/>
          <c:order val="1"/>
          <c:tx>
            <c:strRef>
              <c:f>Sheet3!$AA$4</c:f>
              <c:strCache>
                <c:ptCount val="1"/>
                <c:pt idx="0">
                  <c:v>思考</c:v>
                </c:pt>
              </c:strCache>
            </c:strRef>
          </c:tx>
          <c:spPr>
            <a:solidFill>
              <a:schemeClr val="accent5"/>
            </a:solidFill>
            <a:ln>
              <a:noFill/>
            </a:ln>
            <a:effectLst/>
          </c:spPr>
          <c:invertIfNegative val="0"/>
          <c:cat>
            <c:strRef>
              <c:f>Sheet3!$Y$5:$Y$6</c:f>
              <c:strCache>
                <c:ptCount val="2"/>
                <c:pt idx="0">
                  <c:v>target-高级体验</c:v>
                </c:pt>
                <c:pt idx="1">
                  <c:v>nontarget-高级体验</c:v>
                </c:pt>
              </c:strCache>
            </c:strRef>
          </c:cat>
          <c:val>
            <c:numRef>
              <c:f>Sheet3!$AA$5:$AA$6</c:f>
              <c:numCache>
                <c:formatCode>General</c:formatCode>
                <c:ptCount val="2"/>
                <c:pt idx="0">
                  <c:v>-7.8135506671441926</c:v>
                </c:pt>
                <c:pt idx="1">
                  <c:v>-168.50974144114434</c:v>
                </c:pt>
              </c:numCache>
            </c:numRef>
          </c:val>
        </c:ser>
        <c:dLbls>
          <c:showLegendKey val="0"/>
          <c:showVal val="0"/>
          <c:showCatName val="0"/>
          <c:showSerName val="0"/>
          <c:showPercent val="0"/>
          <c:showBubbleSize val="0"/>
        </c:dLbls>
        <c:gapWidth val="219"/>
        <c:overlap val="-27"/>
        <c:axId val="110073392"/>
        <c:axId val="110070128"/>
      </c:barChart>
      <c:catAx>
        <c:axId val="11007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70128"/>
        <c:crosses val="autoZero"/>
        <c:auto val="1"/>
        <c:lblAlgn val="ctr"/>
        <c:lblOffset val="100"/>
        <c:noMultiLvlLbl val="0"/>
      </c:catAx>
      <c:valAx>
        <c:axId val="110070128"/>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7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sz="14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Sheet4!$B$191:$B$195</c:f>
              <c:strCache>
                <c:ptCount val="5"/>
                <c:pt idx="0">
                  <c:v>2-1-zr</c:v>
                </c:pt>
                <c:pt idx="1">
                  <c:v>2-3-zr</c:v>
                </c:pt>
                <c:pt idx="2">
                  <c:v>2-3-zr+2</c:v>
                </c:pt>
                <c:pt idx="3">
                  <c:v>2-5-zr</c:v>
                </c:pt>
                <c:pt idx="4">
                  <c:v>2-5-zr+2</c:v>
                </c:pt>
              </c:strCache>
            </c:strRef>
          </c:cat>
          <c:val>
            <c:numRef>
              <c:f>Sheet4!$E$191:$E$195</c:f>
              <c:numCache>
                <c:formatCode>General</c:formatCode>
                <c:ptCount val="5"/>
                <c:pt idx="0">
                  <c:v>118.52010706174342</c:v>
                </c:pt>
                <c:pt idx="1">
                  <c:v>66.116676118389634</c:v>
                </c:pt>
                <c:pt idx="2">
                  <c:v>105.08490481066237</c:v>
                </c:pt>
                <c:pt idx="3">
                  <c:v>89.674864922266622</c:v>
                </c:pt>
                <c:pt idx="4">
                  <c:v>200.11254117961721</c:v>
                </c:pt>
              </c:numCache>
            </c:numRef>
          </c:val>
        </c:ser>
        <c:ser>
          <c:idx val="1"/>
          <c:order val="1"/>
          <c:tx>
            <c:v>思考</c:v>
          </c:tx>
          <c:spPr>
            <a:solidFill>
              <a:schemeClr val="accent5"/>
            </a:solidFill>
            <a:ln>
              <a:noFill/>
            </a:ln>
            <a:effectLst/>
          </c:spPr>
          <c:invertIfNegative val="0"/>
          <c:cat>
            <c:strRef>
              <c:f>Sheet4!$B$191:$B$195</c:f>
              <c:strCache>
                <c:ptCount val="5"/>
                <c:pt idx="0">
                  <c:v>2-1-zr</c:v>
                </c:pt>
                <c:pt idx="1">
                  <c:v>2-3-zr</c:v>
                </c:pt>
                <c:pt idx="2">
                  <c:v>2-3-zr+2</c:v>
                </c:pt>
                <c:pt idx="3">
                  <c:v>2-5-zr</c:v>
                </c:pt>
                <c:pt idx="4">
                  <c:v>2-5-zr+2</c:v>
                </c:pt>
              </c:strCache>
            </c:strRef>
          </c:cat>
          <c:val>
            <c:numRef>
              <c:f>Sheet4!$F$191:$F$195</c:f>
              <c:numCache>
                <c:formatCode>General</c:formatCode>
                <c:ptCount val="5"/>
                <c:pt idx="0">
                  <c:v>-13.601559959679856</c:v>
                </c:pt>
                <c:pt idx="1">
                  <c:v>30.124384302944339</c:v>
                </c:pt>
                <c:pt idx="2">
                  <c:v>-27.586176108113378</c:v>
                </c:pt>
                <c:pt idx="3">
                  <c:v>64.422109884560953</c:v>
                </c:pt>
                <c:pt idx="4">
                  <c:v>34.759816489846799</c:v>
                </c:pt>
              </c:numCache>
            </c:numRef>
          </c:val>
        </c:ser>
        <c:dLbls>
          <c:showLegendKey val="0"/>
          <c:showVal val="0"/>
          <c:showCatName val="0"/>
          <c:showSerName val="0"/>
          <c:showPercent val="0"/>
          <c:showBubbleSize val="0"/>
        </c:dLbls>
        <c:gapWidth val="219"/>
        <c:overlap val="-27"/>
        <c:axId val="1874566448"/>
        <c:axId val="226706304"/>
      </c:barChart>
      <c:catAx>
        <c:axId val="187456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706304"/>
        <c:crosses val="autoZero"/>
        <c:auto val="1"/>
        <c:lblAlgn val="ctr"/>
        <c:lblOffset val="100"/>
        <c:noMultiLvlLbl val="0"/>
      </c:catAx>
      <c:valAx>
        <c:axId val="226706304"/>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5664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sz="14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en-US" sz="1400" b="0" i="0" u="none" strike="noStrike" baseline="0" dirty="0" smtClean="0">
                <a:effectLst/>
              </a:rPr>
              <a:t>低级</a:t>
            </a:r>
            <a:r>
              <a:rPr lang="zh-CN" altLang="en-US" sz="1400" b="0" i="0" u="none" strike="noStrike" baseline="0" dirty="0">
                <a:effectLst/>
              </a:rPr>
              <a:t>体验关卡</a:t>
            </a:r>
            <a:r>
              <a:rPr lang="en-US" altLang="zh-CN" sz="1400" b="0" i="0" u="none" strike="noStrike" baseline="0" dirty="0">
                <a:effectLst/>
              </a:rPr>
              <a:t>_target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Sheet4!$B$182:$B$185</c:f>
              <c:strCache>
                <c:ptCount val="4"/>
                <c:pt idx="0">
                  <c:v>1-1-zr</c:v>
                </c:pt>
                <c:pt idx="1">
                  <c:v>1-2-zr</c:v>
                </c:pt>
                <c:pt idx="2">
                  <c:v>1-3-zr</c:v>
                </c:pt>
                <c:pt idx="3">
                  <c:v>1-5-zr</c:v>
                </c:pt>
              </c:strCache>
            </c:strRef>
          </c:cat>
          <c:val>
            <c:numRef>
              <c:f>Sheet4!$E$182:$E$185</c:f>
              <c:numCache>
                <c:formatCode>General</c:formatCode>
                <c:ptCount val="4"/>
                <c:pt idx="0">
                  <c:v>103.69096909884985</c:v>
                </c:pt>
                <c:pt idx="1">
                  <c:v>184.60510240768983</c:v>
                </c:pt>
                <c:pt idx="2">
                  <c:v>230.83635460097577</c:v>
                </c:pt>
                <c:pt idx="3">
                  <c:v>119.85826827813295</c:v>
                </c:pt>
              </c:numCache>
            </c:numRef>
          </c:val>
        </c:ser>
        <c:ser>
          <c:idx val="1"/>
          <c:order val="1"/>
          <c:tx>
            <c:v>思考</c:v>
          </c:tx>
          <c:spPr>
            <a:solidFill>
              <a:schemeClr val="accent5"/>
            </a:solidFill>
            <a:ln>
              <a:noFill/>
            </a:ln>
            <a:effectLst/>
          </c:spPr>
          <c:invertIfNegative val="0"/>
          <c:cat>
            <c:strRef>
              <c:f>Sheet4!$B$182:$B$185</c:f>
              <c:strCache>
                <c:ptCount val="4"/>
                <c:pt idx="0">
                  <c:v>1-1-zr</c:v>
                </c:pt>
                <c:pt idx="1">
                  <c:v>1-2-zr</c:v>
                </c:pt>
                <c:pt idx="2">
                  <c:v>1-3-zr</c:v>
                </c:pt>
                <c:pt idx="3">
                  <c:v>1-5-zr</c:v>
                </c:pt>
              </c:strCache>
            </c:strRef>
          </c:cat>
          <c:val>
            <c:numRef>
              <c:f>Sheet4!$F$182:$F$185</c:f>
              <c:numCache>
                <c:formatCode>General</c:formatCode>
                <c:ptCount val="4"/>
                <c:pt idx="0">
                  <c:v>-46.44095276700984</c:v>
                </c:pt>
                <c:pt idx="1">
                  <c:v>35.788865543509957</c:v>
                </c:pt>
                <c:pt idx="2">
                  <c:v>27.957017717333414</c:v>
                </c:pt>
                <c:pt idx="3">
                  <c:v>36.263464383274098</c:v>
                </c:pt>
              </c:numCache>
            </c:numRef>
          </c:val>
        </c:ser>
        <c:dLbls>
          <c:showLegendKey val="0"/>
          <c:showVal val="0"/>
          <c:showCatName val="0"/>
          <c:showSerName val="0"/>
          <c:showPercent val="0"/>
          <c:showBubbleSize val="0"/>
        </c:dLbls>
        <c:gapWidth val="219"/>
        <c:overlap val="-27"/>
        <c:axId val="226703584"/>
        <c:axId val="226712832"/>
      </c:barChart>
      <c:catAx>
        <c:axId val="22670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712832"/>
        <c:crosses val="autoZero"/>
        <c:auto val="1"/>
        <c:lblAlgn val="ctr"/>
        <c:lblOffset val="100"/>
        <c:noMultiLvlLbl val="0"/>
      </c:catAx>
      <c:valAx>
        <c:axId val="226712832"/>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703584"/>
        <c:crosses val="autoZero"/>
        <c:crossBetween val="between"/>
        <c:majorUnit val="1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altLang="zh-CN" sz="1800" b="0" i="0" baseline="0" dirty="0" smtClean="0">
                <a:effectLst/>
              </a:rPr>
              <a:t>Thinking power-</a:t>
            </a:r>
            <a:endParaRPr lang="zh-CN" altLang="zh-CN" sz="14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manualLayout>
          <c:layoutTarget val="inner"/>
          <c:xMode val="edge"/>
          <c:yMode val="edge"/>
          <c:x val="0.10073944066408937"/>
          <c:y val="0.18374174899328408"/>
          <c:w val="0.86383901121902107"/>
          <c:h val="0.63412902559378459"/>
        </c:manualLayout>
      </c:layout>
      <c:barChart>
        <c:barDir val="col"/>
        <c:grouping val="clustered"/>
        <c:varyColors val="0"/>
        <c:ser>
          <c:idx val="0"/>
          <c:order val="0"/>
          <c:tx>
            <c:v>决策</c:v>
          </c:tx>
          <c:spPr>
            <a:solidFill>
              <a:schemeClr val="accent6"/>
            </a:solidFill>
            <a:ln>
              <a:noFill/>
            </a:ln>
            <a:effectLst/>
          </c:spPr>
          <c:invertIfNegative val="0"/>
          <c:cat>
            <c:strRef>
              <c:f>Sheet4!$B$186:$B$190</c:f>
              <c:strCache>
                <c:ptCount val="5"/>
                <c:pt idx="0">
                  <c:v>2-1-zr</c:v>
                </c:pt>
                <c:pt idx="1">
                  <c:v>2-3-zr</c:v>
                </c:pt>
                <c:pt idx="2">
                  <c:v>2-3-zr+2</c:v>
                </c:pt>
                <c:pt idx="3">
                  <c:v>2-5-zr</c:v>
                </c:pt>
                <c:pt idx="4">
                  <c:v>2-5-zr+2</c:v>
                </c:pt>
              </c:strCache>
            </c:strRef>
          </c:cat>
          <c:val>
            <c:numRef>
              <c:f>Sheet4!$E$186:$E$190</c:f>
              <c:numCache>
                <c:formatCode>General</c:formatCode>
                <c:ptCount val="5"/>
                <c:pt idx="0">
                  <c:v>-38.808998157832583</c:v>
                </c:pt>
                <c:pt idx="1">
                  <c:v>-17.958066884538155</c:v>
                </c:pt>
                <c:pt idx="2">
                  <c:v>-116.78049539190093</c:v>
                </c:pt>
                <c:pt idx="3">
                  <c:v>1.5462854613408328</c:v>
                </c:pt>
                <c:pt idx="4">
                  <c:v>-44.519133218208651</c:v>
                </c:pt>
              </c:numCache>
            </c:numRef>
          </c:val>
        </c:ser>
        <c:ser>
          <c:idx val="1"/>
          <c:order val="1"/>
          <c:tx>
            <c:v>思考</c:v>
          </c:tx>
          <c:spPr>
            <a:solidFill>
              <a:schemeClr val="accent5"/>
            </a:solidFill>
            <a:ln>
              <a:noFill/>
            </a:ln>
            <a:effectLst/>
          </c:spPr>
          <c:invertIfNegative val="0"/>
          <c:cat>
            <c:strRef>
              <c:f>Sheet4!$B$186:$B$190</c:f>
              <c:strCache>
                <c:ptCount val="5"/>
                <c:pt idx="0">
                  <c:v>2-1-zr</c:v>
                </c:pt>
                <c:pt idx="1">
                  <c:v>2-3-zr</c:v>
                </c:pt>
                <c:pt idx="2">
                  <c:v>2-3-zr+2</c:v>
                </c:pt>
                <c:pt idx="3">
                  <c:v>2-5-zr</c:v>
                </c:pt>
                <c:pt idx="4">
                  <c:v>2-5-zr+2</c:v>
                </c:pt>
              </c:strCache>
            </c:strRef>
          </c:cat>
          <c:val>
            <c:numRef>
              <c:f>Sheet4!$F$186:$F$190</c:f>
              <c:numCache>
                <c:formatCode>General</c:formatCode>
                <c:ptCount val="5"/>
                <c:pt idx="0">
                  <c:v>-381.22273288334935</c:v>
                </c:pt>
                <c:pt idx="1">
                  <c:v>-265.45210979550461</c:v>
                </c:pt>
                <c:pt idx="2">
                  <c:v>-159.47989215356063</c:v>
                </c:pt>
                <c:pt idx="3">
                  <c:v>-382.00280545656858</c:v>
                </c:pt>
                <c:pt idx="4">
                  <c:v>-296.76090720180497</c:v>
                </c:pt>
              </c:numCache>
            </c:numRef>
          </c:val>
        </c:ser>
        <c:dLbls>
          <c:showLegendKey val="0"/>
          <c:showVal val="0"/>
          <c:showCatName val="0"/>
          <c:showSerName val="0"/>
          <c:showPercent val="0"/>
          <c:showBubbleSize val="0"/>
        </c:dLbls>
        <c:gapWidth val="219"/>
        <c:overlap val="-27"/>
        <c:axId val="226716640"/>
        <c:axId val="156546016"/>
      </c:barChart>
      <c:catAx>
        <c:axId val="22671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546016"/>
        <c:crosses val="autoZero"/>
        <c:auto val="1"/>
        <c:lblAlgn val="ctr"/>
        <c:lblOffset val="100"/>
        <c:noMultiLvlLbl val="0"/>
      </c:catAx>
      <c:valAx>
        <c:axId val="156546016"/>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716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dirty="0" smtClean="0">
                <a:effectLst/>
              </a:rPr>
              <a:t>情绪</a:t>
            </a:r>
            <a:r>
              <a:rPr lang="en-US" altLang="zh-CN" sz="1400" b="0" i="0" u="none" strike="noStrike" baseline="0" dirty="0" smtClean="0">
                <a:effectLst/>
              </a:rPr>
              <a:t>-</a:t>
            </a:r>
            <a:r>
              <a:rPr lang="zh-CN" altLang="en-US" sz="1400" b="0" i="0" u="none" strike="noStrike" baseline="0" dirty="0" smtClean="0">
                <a:effectLst/>
              </a:rPr>
              <a:t>高级</a:t>
            </a:r>
            <a:r>
              <a:rPr lang="zh-CN" altLang="en-US" sz="1400" b="0" i="0" u="none" strike="noStrike" baseline="0" dirty="0">
                <a:effectLst/>
              </a:rPr>
              <a:t>体验关卡</a:t>
            </a:r>
            <a:r>
              <a:rPr lang="en-US" altLang="zh-CN" sz="1400" b="0" i="0" u="none" strike="noStrike" baseline="0" dirty="0">
                <a:effectLst/>
              </a:rPr>
              <a:t>_</a:t>
            </a:r>
            <a:r>
              <a:rPr lang="en-US" altLang="zh-CN" sz="1400" b="0" i="0" u="none" strike="noStrike" baseline="0" dirty="0" err="1">
                <a:effectLst/>
              </a:rPr>
              <a:t>nontarget</a:t>
            </a:r>
            <a:r>
              <a:rPr lang="en-US" altLang="zh-CN"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2394949729449796E-2"/>
          <c:y val="0.2067279931908608"/>
          <c:w val="0.86526944895857516"/>
          <c:h val="0.74698962027387183"/>
        </c:manualLayout>
      </c:layout>
      <c:barChart>
        <c:barDir val="col"/>
        <c:grouping val="clustered"/>
        <c:varyColors val="0"/>
        <c:ser>
          <c:idx val="0"/>
          <c:order val="0"/>
          <c:spPr>
            <a:solidFill>
              <a:schemeClr val="accent1"/>
            </a:solidFill>
            <a:ln>
              <a:noFill/>
            </a:ln>
            <a:effectLst/>
          </c:spPr>
          <c:invertIfNegative val="0"/>
          <c:cat>
            <c:strRef>
              <c:f>Sheet4!$B$88:$B$92</c:f>
              <c:strCache>
                <c:ptCount val="5"/>
                <c:pt idx="0">
                  <c:v>2-1-b1</c:v>
                </c:pt>
                <c:pt idx="1">
                  <c:v>2-3-b3</c:v>
                </c:pt>
                <c:pt idx="2">
                  <c:v>2-3-f-b3</c:v>
                </c:pt>
                <c:pt idx="3">
                  <c:v>2-5-b5</c:v>
                </c:pt>
                <c:pt idx="4">
                  <c:v>2-5-f-b5</c:v>
                </c:pt>
              </c:strCache>
            </c:strRef>
          </c:cat>
          <c:val>
            <c:numRef>
              <c:f>Sheet4!$C$88:$C$92</c:f>
              <c:numCache>
                <c:formatCode>General</c:formatCode>
                <c:ptCount val="5"/>
                <c:pt idx="0">
                  <c:v>-1.7241576138412089E-2</c:v>
                </c:pt>
                <c:pt idx="1">
                  <c:v>-2.8954164903557383E-2</c:v>
                </c:pt>
                <c:pt idx="2">
                  <c:v>-2.4729496895181381E-2</c:v>
                </c:pt>
                <c:pt idx="3">
                  <c:v>9.7364397249359992E-4</c:v>
                </c:pt>
                <c:pt idx="4">
                  <c:v>1.1929948307349929E-2</c:v>
                </c:pt>
              </c:numCache>
            </c:numRef>
          </c:val>
        </c:ser>
        <c:dLbls>
          <c:showLegendKey val="0"/>
          <c:showVal val="0"/>
          <c:showCatName val="0"/>
          <c:showSerName val="0"/>
          <c:showPercent val="0"/>
          <c:showBubbleSize val="0"/>
        </c:dLbls>
        <c:gapWidth val="219"/>
        <c:overlap val="-27"/>
        <c:axId val="110072304"/>
        <c:axId val="110081008"/>
      </c:barChart>
      <c:catAx>
        <c:axId val="11007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81008"/>
        <c:crosses val="autoZero"/>
        <c:auto val="1"/>
        <c:lblAlgn val="ctr"/>
        <c:lblOffset val="100"/>
        <c:noMultiLvlLbl val="0"/>
      </c:catAx>
      <c:valAx>
        <c:axId val="110081008"/>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0072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0.62061</cdr:x>
      <cdr:y>0.34932</cdr:y>
    </cdr:from>
    <cdr:to>
      <cdr:x>0.93893</cdr:x>
      <cdr:y>0.64382</cdr:y>
    </cdr:to>
    <cdr:sp macro="" textlink="">
      <cdr:nvSpPr>
        <cdr:cNvPr id="2" name="圆角矩形 1"/>
        <cdr:cNvSpPr/>
      </cdr:nvSpPr>
      <cdr:spPr>
        <a:xfrm xmlns:a="http://schemas.openxmlformats.org/drawingml/2006/main">
          <a:off x="2721853" y="979107"/>
          <a:ext cx="1396080" cy="825468"/>
        </a:xfrm>
        <a:prstGeom xmlns:a="http://schemas.openxmlformats.org/drawingml/2006/main" prst="roundRect">
          <a:avLst/>
        </a:prstGeom>
        <a:noFill xmlns:a="http://schemas.openxmlformats.org/drawingml/2006/main"/>
        <a:ln xmlns:a="http://schemas.openxmlformats.org/drawingml/2006/main">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zh-CN" alt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5977F-D57D-425D-94DA-D211968E128B}"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55911-EC06-4ECC-B8E2-972E685924B8}" type="slidenum">
              <a:rPr lang="zh-CN" altLang="en-US" smtClean="0"/>
              <a:t>‹#›</a:t>
            </a:fld>
            <a:endParaRPr lang="zh-CN" altLang="en-US"/>
          </a:p>
        </p:txBody>
      </p:sp>
    </p:spTree>
    <p:extLst>
      <p:ext uri="{BB962C8B-B14F-4D97-AF65-F5344CB8AC3E}">
        <p14:creationId xmlns:p14="http://schemas.microsoft.com/office/powerpoint/2010/main" val="241554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55911-EC06-4ECC-B8E2-972E685924B8}" type="slidenum">
              <a:rPr lang="zh-CN" altLang="en-US" smtClean="0"/>
              <a:t>10</a:t>
            </a:fld>
            <a:endParaRPr lang="zh-CN" altLang="en-US"/>
          </a:p>
        </p:txBody>
      </p:sp>
    </p:spTree>
    <p:extLst>
      <p:ext uri="{BB962C8B-B14F-4D97-AF65-F5344CB8AC3E}">
        <p14:creationId xmlns:p14="http://schemas.microsoft.com/office/powerpoint/2010/main" val="275650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97158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197583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409600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310319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332847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117174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128189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21680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375364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88257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1C36ED-CEC9-464A-B262-02A794B773B6}"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125399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C36ED-CEC9-464A-B262-02A794B773B6}" type="datetimeFigureOut">
              <a:rPr lang="zh-CN" altLang="en-US" smtClean="0"/>
              <a:t>2015/10/22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04F4E-675B-48B2-B32C-F99CEAA97F52}" type="slidenum">
              <a:rPr lang="zh-CN" altLang="en-US" smtClean="0"/>
              <a:t>‹#›</a:t>
            </a:fld>
            <a:endParaRPr lang="zh-CN" altLang="en-US"/>
          </a:p>
        </p:txBody>
      </p:sp>
    </p:spTree>
    <p:extLst>
      <p:ext uri="{BB962C8B-B14F-4D97-AF65-F5344CB8AC3E}">
        <p14:creationId xmlns:p14="http://schemas.microsoft.com/office/powerpoint/2010/main" val="3664621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34.xml"/></Relationships>
</file>

<file path=ppt/slides/_rels/slide11.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38.xml"/><Relationship Id="rId4" Type="http://schemas.openxmlformats.org/officeDocument/2006/relationships/chart" Target="../charts/chart37.xml"/></Relationships>
</file>

<file path=ppt/slides/_rels/slide1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chart" Target="../charts/chart42.xml"/><Relationship Id="rId7" Type="http://schemas.openxmlformats.org/officeDocument/2006/relationships/image" Target="../media/image2.png"/><Relationship Id="rId2" Type="http://schemas.openxmlformats.org/officeDocument/2006/relationships/chart" Target="../charts/chart4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44.xml"/><Relationship Id="rId4" Type="http://schemas.openxmlformats.org/officeDocument/2006/relationships/chart" Target="../charts/chart43.xml"/></Relationships>
</file>

<file path=ppt/slides/_rels/slide14.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chart" Target="../charts/chart48.xml"/><Relationship Id="rId4" Type="http://schemas.openxmlformats.org/officeDocument/2006/relationships/chart" Target="../charts/chart47.xml"/></Relationships>
</file>

<file path=ppt/slides/_rels/slide15.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chart" Target="../charts/chart4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image" Target="../media/image2.png"/><Relationship Id="rId2"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12.xml"/><Relationship Id="rId4" Type="http://schemas.openxmlformats.org/officeDocument/2006/relationships/chart" Target="../charts/chart11.xml"/></Relationships>
</file>

<file path=ppt/slides/_rels/slide5.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image" Target="../media/image2.png"/><Relationship Id="rId2" Type="http://schemas.openxmlformats.org/officeDocument/2006/relationships/chart" Target="../charts/chart13.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16.xml"/><Relationship Id="rId4" Type="http://schemas.openxmlformats.org/officeDocument/2006/relationships/chart" Target="../charts/char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8.xml"/><Relationship Id="rId7" Type="http://schemas.openxmlformats.org/officeDocument/2006/relationships/image" Target="../media/image2.png"/><Relationship Id="rId2" Type="http://schemas.openxmlformats.org/officeDocument/2006/relationships/chart" Target="../charts/chart1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20.xml"/><Relationship Id="rId4" Type="http://schemas.openxmlformats.org/officeDocument/2006/relationships/chart" Target="../charts/chart19.xml"/></Relationships>
</file>

<file path=ppt/slides/_rels/slide7.xml.rels><?xml version="1.0" encoding="UTF-8" standalone="yes"?>
<Relationships xmlns="http://schemas.openxmlformats.org/package/2006/relationships"><Relationship Id="rId3" Type="http://schemas.openxmlformats.org/officeDocument/2006/relationships/chart" Target="../charts/chart22.xml"/><Relationship Id="rId7" Type="http://schemas.openxmlformats.org/officeDocument/2006/relationships/image" Target="../media/image2.png"/><Relationship Id="rId2" Type="http://schemas.openxmlformats.org/officeDocument/2006/relationships/chart" Target="../charts/chart2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24.xml"/><Relationship Id="rId4" Type="http://schemas.openxmlformats.org/officeDocument/2006/relationships/chart" Target="../charts/chart23.xml"/></Relationships>
</file>

<file path=ppt/slides/_rels/slide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_rels/slide9.xml.rels><?xml version="1.0" encoding="UTF-8" standalone="yes"?>
<Relationships xmlns="http://schemas.openxmlformats.org/package/2006/relationships"><Relationship Id="rId3" Type="http://schemas.openxmlformats.org/officeDocument/2006/relationships/chart" Target="../charts/chart30.xml"/><Relationship Id="rId7" Type="http://schemas.openxmlformats.org/officeDocument/2006/relationships/image" Target="../media/image2.png"/><Relationship Id="rId2" Type="http://schemas.openxmlformats.org/officeDocument/2006/relationships/chart" Target="../charts/chart29.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chart" Target="../charts/chart32.xml"/><Relationship Id="rId4" Type="http://schemas.openxmlformats.org/officeDocument/2006/relationships/chart" Target="../charts/char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GU</a:t>
            </a:r>
            <a:endParaRPr lang="zh-CN" altLang="en-US" dirty="0"/>
          </a:p>
        </p:txBody>
      </p:sp>
      <p:sp>
        <p:nvSpPr>
          <p:cNvPr id="3" name="副标题 2"/>
          <p:cNvSpPr>
            <a:spLocks noGrp="1"/>
          </p:cNvSpPr>
          <p:nvPr>
            <p:ph type="subTitle" idx="1"/>
          </p:nvPr>
        </p:nvSpPr>
        <p:spPr/>
        <p:txBody>
          <a:bodyPr/>
          <a:lstStyle/>
          <a:p>
            <a:r>
              <a:rPr lang="en-US" altLang="zh-CN" dirty="0" smtClean="0"/>
              <a:t>Target vs </a:t>
            </a:r>
            <a:r>
              <a:rPr lang="en-US" altLang="zh-CN" dirty="0" err="1" smtClean="0"/>
              <a:t>Nontarget</a:t>
            </a:r>
            <a:endParaRPr lang="zh-CN" altLang="en-US" dirty="0"/>
          </a:p>
        </p:txBody>
      </p:sp>
    </p:spTree>
    <p:extLst>
      <p:ext uri="{BB962C8B-B14F-4D97-AF65-F5344CB8AC3E}">
        <p14:creationId xmlns:p14="http://schemas.microsoft.com/office/powerpoint/2010/main" val="257901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504623956"/>
              </p:ext>
            </p:extLst>
          </p:nvPr>
        </p:nvGraphicFramePr>
        <p:xfrm>
          <a:off x="1197428" y="151746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图表 2"/>
          <p:cNvGraphicFramePr>
            <a:graphicFrameLocks/>
          </p:cNvGraphicFramePr>
          <p:nvPr>
            <p:extLst>
              <p:ext uri="{D42A27DB-BD31-4B8C-83A1-F6EECF244321}">
                <p14:modId xmlns:p14="http://schemas.microsoft.com/office/powerpoint/2010/main" val="84148976"/>
              </p:ext>
            </p:extLst>
          </p:nvPr>
        </p:nvGraphicFramePr>
        <p:xfrm>
          <a:off x="6352903" y="151746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文本框 3"/>
          <p:cNvSpPr txBox="1"/>
          <p:nvPr/>
        </p:nvSpPr>
        <p:spPr>
          <a:xfrm>
            <a:off x="1376218" y="4535055"/>
            <a:ext cx="9548685" cy="646331"/>
          </a:xfrm>
          <a:prstGeom prst="rect">
            <a:avLst/>
          </a:prstGeom>
          <a:noFill/>
        </p:spPr>
        <p:txBody>
          <a:bodyPr wrap="square" rtlCol="0">
            <a:spAutoFit/>
          </a:bodyPr>
          <a:lstStyle/>
          <a:p>
            <a:r>
              <a:rPr lang="zh-CN" altLang="en-US" dirty="0" smtClean="0"/>
              <a:t>非目标用户更喜欢技能动画，随着游戏进程，</a:t>
            </a:r>
            <a:r>
              <a:rPr lang="zh-CN" altLang="en-US" b="1" dirty="0" smtClean="0">
                <a:solidFill>
                  <a:srgbClr val="002060"/>
                </a:solidFill>
              </a:rPr>
              <a:t>目标用户和非目标用户观看技能动画时情绪都会下降。</a:t>
            </a:r>
            <a:endParaRPr lang="zh-CN" altLang="en-US" b="1" dirty="0">
              <a:solidFill>
                <a:srgbClr val="002060"/>
              </a:solidFill>
            </a:endParaRPr>
          </a:p>
        </p:txBody>
      </p:sp>
    </p:spTree>
    <p:extLst>
      <p:ext uri="{BB962C8B-B14F-4D97-AF65-F5344CB8AC3E}">
        <p14:creationId xmlns:p14="http://schemas.microsoft.com/office/powerpoint/2010/main" val="108273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970791485"/>
              </p:ext>
            </p:extLst>
          </p:nvPr>
        </p:nvGraphicFramePr>
        <p:xfrm>
          <a:off x="910046" y="61177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4252815866"/>
              </p:ext>
            </p:extLst>
          </p:nvPr>
        </p:nvGraphicFramePr>
        <p:xfrm>
          <a:off x="1020090" y="335497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2510991763"/>
              </p:ext>
            </p:extLst>
          </p:nvPr>
        </p:nvGraphicFramePr>
        <p:xfrm>
          <a:off x="5897683" y="335497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3432337413"/>
              </p:ext>
            </p:extLst>
          </p:nvPr>
        </p:nvGraphicFramePr>
        <p:xfrm>
          <a:off x="5897683" y="611777"/>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圆角矩形 5"/>
          <p:cNvSpPr/>
          <p:nvPr/>
        </p:nvSpPr>
        <p:spPr>
          <a:xfrm>
            <a:off x="6226298" y="4418069"/>
            <a:ext cx="1063288" cy="7358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7" name="图片 6"/>
          <p:cNvPicPr>
            <a:picLocks noChangeAspect="1"/>
          </p:cNvPicPr>
          <p:nvPr/>
        </p:nvPicPr>
        <p:blipFill>
          <a:blip r:embed="rId6"/>
          <a:stretch>
            <a:fillRect/>
          </a:stretch>
        </p:blipFill>
        <p:spPr>
          <a:xfrm>
            <a:off x="6963956" y="4157451"/>
            <a:ext cx="409532" cy="358158"/>
          </a:xfrm>
          <a:prstGeom prst="rect">
            <a:avLst/>
          </a:prstGeom>
        </p:spPr>
      </p:pic>
      <p:sp>
        <p:nvSpPr>
          <p:cNvPr id="8" name="文本框 7"/>
          <p:cNvSpPr txBox="1"/>
          <p:nvPr/>
        </p:nvSpPr>
        <p:spPr>
          <a:xfrm>
            <a:off x="6133673" y="5318083"/>
            <a:ext cx="1464480"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思考使用效果如何或什么时候使用</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30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979684587"/>
              </p:ext>
            </p:extLst>
          </p:nvPr>
        </p:nvGraphicFramePr>
        <p:xfrm>
          <a:off x="1005840" y="138684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2391748388"/>
              </p:ext>
            </p:extLst>
          </p:nvPr>
        </p:nvGraphicFramePr>
        <p:xfrm>
          <a:off x="6492240" y="138684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 3"/>
          <p:cNvSpPr/>
          <p:nvPr/>
        </p:nvSpPr>
        <p:spPr>
          <a:xfrm>
            <a:off x="1442196" y="2662431"/>
            <a:ext cx="1063288" cy="6863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5" name="图片 4"/>
          <p:cNvPicPr>
            <a:picLocks noChangeAspect="1"/>
          </p:cNvPicPr>
          <p:nvPr/>
        </p:nvPicPr>
        <p:blipFill>
          <a:blip r:embed="rId4"/>
          <a:stretch>
            <a:fillRect/>
          </a:stretch>
        </p:blipFill>
        <p:spPr>
          <a:xfrm>
            <a:off x="2179854" y="2401813"/>
            <a:ext cx="409532" cy="334073"/>
          </a:xfrm>
          <a:prstGeom prst="rect">
            <a:avLst/>
          </a:prstGeom>
        </p:spPr>
      </p:pic>
      <p:sp>
        <p:nvSpPr>
          <p:cNvPr id="6" name="文本框 5"/>
          <p:cNvSpPr txBox="1"/>
          <p:nvPr/>
        </p:nvSpPr>
        <p:spPr>
          <a:xfrm>
            <a:off x="1155273" y="2153031"/>
            <a:ext cx="1464480"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目标用户体验积极</a:t>
            </a:r>
            <a:endParaRPr lang="zh-CN" altLang="en-US" sz="1200" dirty="0">
              <a:latin typeface="微软雅黑" panose="020B0503020204020204" pitchFamily="34" charset="-122"/>
              <a:ea typeface="微软雅黑" panose="020B0503020204020204" pitchFamily="34" charset="-122"/>
            </a:endParaRPr>
          </a:p>
        </p:txBody>
      </p:sp>
      <p:sp>
        <p:nvSpPr>
          <p:cNvPr id="7" name="圆角矩形 6"/>
          <p:cNvSpPr/>
          <p:nvPr/>
        </p:nvSpPr>
        <p:spPr>
          <a:xfrm>
            <a:off x="3327044" y="2735886"/>
            <a:ext cx="1182886" cy="12726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8" name="图片 7"/>
          <p:cNvPicPr>
            <a:picLocks noChangeAspect="1"/>
          </p:cNvPicPr>
          <p:nvPr/>
        </p:nvPicPr>
        <p:blipFill>
          <a:blip r:embed="rId5"/>
          <a:stretch>
            <a:fillRect/>
          </a:stretch>
        </p:blipFill>
        <p:spPr>
          <a:xfrm flipH="1">
            <a:off x="4184073" y="2354720"/>
            <a:ext cx="240130" cy="403720"/>
          </a:xfrm>
          <a:prstGeom prst="rect">
            <a:avLst/>
          </a:prstGeom>
        </p:spPr>
      </p:pic>
      <p:sp>
        <p:nvSpPr>
          <p:cNvPr id="9" name="文本框 8"/>
          <p:cNvSpPr txBox="1"/>
          <p:nvPr/>
        </p:nvSpPr>
        <p:spPr>
          <a:xfrm>
            <a:off x="3260312" y="2083638"/>
            <a:ext cx="1316349"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高级体验时情绪体验剧烈下降</a:t>
            </a:r>
            <a:endParaRPr lang="zh-CN" altLang="en-US" sz="1200" dirty="0">
              <a:latin typeface="微软雅黑" panose="020B0503020204020204" pitchFamily="34" charset="-122"/>
              <a:ea typeface="微软雅黑" panose="020B0503020204020204" pitchFamily="34" charset="-122"/>
            </a:endParaRPr>
          </a:p>
        </p:txBody>
      </p:sp>
      <p:sp>
        <p:nvSpPr>
          <p:cNvPr id="10" name="圆角矩形 9"/>
          <p:cNvSpPr/>
          <p:nvPr/>
        </p:nvSpPr>
        <p:spPr>
          <a:xfrm>
            <a:off x="6821633" y="2615338"/>
            <a:ext cx="1063288" cy="6863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1" name="图片 10"/>
          <p:cNvPicPr>
            <a:picLocks noChangeAspect="1"/>
          </p:cNvPicPr>
          <p:nvPr/>
        </p:nvPicPr>
        <p:blipFill>
          <a:blip r:embed="rId4"/>
          <a:stretch>
            <a:fillRect/>
          </a:stretch>
        </p:blipFill>
        <p:spPr>
          <a:xfrm>
            <a:off x="7559291" y="2354720"/>
            <a:ext cx="409532" cy="334073"/>
          </a:xfrm>
          <a:prstGeom prst="rect">
            <a:avLst/>
          </a:prstGeom>
        </p:spPr>
      </p:pic>
      <p:sp>
        <p:nvSpPr>
          <p:cNvPr id="12" name="圆角矩形 11"/>
          <p:cNvSpPr/>
          <p:nvPr/>
        </p:nvSpPr>
        <p:spPr>
          <a:xfrm>
            <a:off x="8883223" y="2456170"/>
            <a:ext cx="1063288" cy="77547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3" name="图片 12"/>
          <p:cNvPicPr>
            <a:picLocks noChangeAspect="1"/>
          </p:cNvPicPr>
          <p:nvPr/>
        </p:nvPicPr>
        <p:blipFill>
          <a:blip r:embed="rId4"/>
          <a:stretch>
            <a:fillRect/>
          </a:stretch>
        </p:blipFill>
        <p:spPr>
          <a:xfrm>
            <a:off x="9620881" y="2241301"/>
            <a:ext cx="409532" cy="377458"/>
          </a:xfrm>
          <a:prstGeom prst="rect">
            <a:avLst/>
          </a:prstGeom>
        </p:spPr>
      </p:pic>
      <p:sp>
        <p:nvSpPr>
          <p:cNvPr id="14" name="文本框 13"/>
          <p:cNvSpPr txBox="1"/>
          <p:nvPr/>
        </p:nvSpPr>
        <p:spPr>
          <a:xfrm>
            <a:off x="8831469" y="3301678"/>
            <a:ext cx="1316349" cy="646331"/>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可能在思考技能有什么用或思考使用时机。</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013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182649919"/>
              </p:ext>
            </p:extLst>
          </p:nvPr>
        </p:nvGraphicFramePr>
        <p:xfrm>
          <a:off x="875211" y="344206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2966808586"/>
              </p:ext>
            </p:extLst>
          </p:nvPr>
        </p:nvGraphicFramePr>
        <p:xfrm>
          <a:off x="875211" y="69886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394787628"/>
              </p:ext>
            </p:extLst>
          </p:nvPr>
        </p:nvGraphicFramePr>
        <p:xfrm>
          <a:off x="6085840" y="344206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p:cNvGraphicFramePr>
            <a:graphicFrameLocks/>
          </p:cNvGraphicFramePr>
          <p:nvPr>
            <p:extLst>
              <p:ext uri="{D42A27DB-BD31-4B8C-83A1-F6EECF244321}">
                <p14:modId xmlns:p14="http://schemas.microsoft.com/office/powerpoint/2010/main" val="3026152773"/>
              </p:ext>
            </p:extLst>
          </p:nvPr>
        </p:nvGraphicFramePr>
        <p:xfrm>
          <a:off x="6186121" y="698863"/>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圆角矩形 7"/>
          <p:cNvSpPr/>
          <p:nvPr/>
        </p:nvSpPr>
        <p:spPr>
          <a:xfrm>
            <a:off x="1242869" y="4240937"/>
            <a:ext cx="1063288" cy="107920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9" name="图片 8"/>
          <p:cNvPicPr>
            <a:picLocks noChangeAspect="1"/>
          </p:cNvPicPr>
          <p:nvPr/>
        </p:nvPicPr>
        <p:blipFill>
          <a:blip r:embed="rId6"/>
          <a:stretch>
            <a:fillRect/>
          </a:stretch>
        </p:blipFill>
        <p:spPr>
          <a:xfrm>
            <a:off x="1980527" y="3980320"/>
            <a:ext cx="409532" cy="525299"/>
          </a:xfrm>
          <a:prstGeom prst="rect">
            <a:avLst/>
          </a:prstGeom>
        </p:spPr>
      </p:pic>
      <p:sp>
        <p:nvSpPr>
          <p:cNvPr id="10" name="圆角矩形 9"/>
          <p:cNvSpPr/>
          <p:nvPr/>
        </p:nvSpPr>
        <p:spPr>
          <a:xfrm>
            <a:off x="3230495" y="4328682"/>
            <a:ext cx="1063288" cy="107920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1" name="图片 10"/>
          <p:cNvPicPr>
            <a:picLocks noChangeAspect="1"/>
          </p:cNvPicPr>
          <p:nvPr/>
        </p:nvPicPr>
        <p:blipFill>
          <a:blip r:embed="rId6"/>
          <a:stretch>
            <a:fillRect/>
          </a:stretch>
        </p:blipFill>
        <p:spPr>
          <a:xfrm>
            <a:off x="3968153" y="4068065"/>
            <a:ext cx="409532" cy="525299"/>
          </a:xfrm>
          <a:prstGeom prst="rect">
            <a:avLst/>
          </a:prstGeom>
        </p:spPr>
      </p:pic>
      <p:sp>
        <p:nvSpPr>
          <p:cNvPr id="12" name="圆角矩形 11"/>
          <p:cNvSpPr/>
          <p:nvPr/>
        </p:nvSpPr>
        <p:spPr>
          <a:xfrm>
            <a:off x="4293783" y="4683796"/>
            <a:ext cx="1182886" cy="12726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3" name="图片 12"/>
          <p:cNvPicPr>
            <a:picLocks noChangeAspect="1"/>
          </p:cNvPicPr>
          <p:nvPr/>
        </p:nvPicPr>
        <p:blipFill>
          <a:blip r:embed="rId7"/>
          <a:stretch>
            <a:fillRect/>
          </a:stretch>
        </p:blipFill>
        <p:spPr>
          <a:xfrm flipH="1">
            <a:off x="5150812" y="4302630"/>
            <a:ext cx="240130" cy="403720"/>
          </a:xfrm>
          <a:prstGeom prst="rect">
            <a:avLst/>
          </a:prstGeom>
        </p:spPr>
      </p:pic>
      <p:sp>
        <p:nvSpPr>
          <p:cNvPr id="14" name="文本框 13"/>
          <p:cNvSpPr txBox="1"/>
          <p:nvPr/>
        </p:nvSpPr>
        <p:spPr>
          <a:xfrm>
            <a:off x="4227051" y="5984215"/>
            <a:ext cx="1316349"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变为无脑使用</a:t>
            </a:r>
            <a:endParaRPr lang="zh-CN" altLang="en-US" sz="1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8490604" y="4429222"/>
            <a:ext cx="1063288" cy="107920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6" name="图片 15"/>
          <p:cNvPicPr>
            <a:picLocks noChangeAspect="1"/>
          </p:cNvPicPr>
          <p:nvPr/>
        </p:nvPicPr>
        <p:blipFill>
          <a:blip r:embed="rId6"/>
          <a:stretch>
            <a:fillRect/>
          </a:stretch>
        </p:blipFill>
        <p:spPr>
          <a:xfrm>
            <a:off x="9228262" y="4168605"/>
            <a:ext cx="409532" cy="525299"/>
          </a:xfrm>
          <a:prstGeom prst="rect">
            <a:avLst/>
          </a:prstGeom>
        </p:spPr>
      </p:pic>
      <p:sp>
        <p:nvSpPr>
          <p:cNvPr id="17" name="文本框 16"/>
          <p:cNvSpPr txBox="1"/>
          <p:nvPr/>
        </p:nvSpPr>
        <p:spPr>
          <a:xfrm>
            <a:off x="8490604" y="5569846"/>
            <a:ext cx="1316349"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学会改技能后思考使用时机</a:t>
            </a:r>
            <a:endParaRPr lang="zh-CN" altLang="en-US" sz="1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6568378" y="1768564"/>
            <a:ext cx="1063288" cy="6863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sp>
        <p:nvSpPr>
          <p:cNvPr id="19" name="文本框 18"/>
          <p:cNvSpPr txBox="1"/>
          <p:nvPr/>
        </p:nvSpPr>
        <p:spPr>
          <a:xfrm>
            <a:off x="6441847" y="1100638"/>
            <a:ext cx="1189819"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目标用户体验最好的技能</a:t>
            </a:r>
            <a:endParaRPr lang="zh-CN" altLang="en-US" sz="1200" dirty="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6"/>
          <a:stretch>
            <a:fillRect/>
          </a:stretch>
        </p:blipFill>
        <p:spPr>
          <a:xfrm>
            <a:off x="7322415" y="1402784"/>
            <a:ext cx="409532" cy="525299"/>
          </a:xfrm>
          <a:prstGeom prst="rect">
            <a:avLst/>
          </a:prstGeom>
        </p:spPr>
      </p:pic>
      <p:sp>
        <p:nvSpPr>
          <p:cNvPr id="21" name="文本框 20"/>
          <p:cNvSpPr txBox="1"/>
          <p:nvPr/>
        </p:nvSpPr>
        <p:spPr>
          <a:xfrm>
            <a:off x="1242870" y="5369929"/>
            <a:ext cx="1147190" cy="646331"/>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思考技能效果如何或什么时候使用</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893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a:graphicFrameLocks/>
          </p:cNvGraphicFramePr>
          <p:nvPr>
            <p:extLst>
              <p:ext uri="{D42A27DB-BD31-4B8C-83A1-F6EECF244321}">
                <p14:modId xmlns:p14="http://schemas.microsoft.com/office/powerpoint/2010/main" val="1304369665"/>
              </p:ext>
            </p:extLst>
          </p:nvPr>
        </p:nvGraphicFramePr>
        <p:xfrm>
          <a:off x="788125" y="76800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1260456495"/>
              </p:ext>
            </p:extLst>
          </p:nvPr>
        </p:nvGraphicFramePr>
        <p:xfrm>
          <a:off x="788125" y="340115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3769420865"/>
              </p:ext>
            </p:extLst>
          </p:nvPr>
        </p:nvGraphicFramePr>
        <p:xfrm>
          <a:off x="6477724" y="65795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p:cNvGraphicFramePr>
            <a:graphicFrameLocks/>
          </p:cNvGraphicFramePr>
          <p:nvPr>
            <p:extLst>
              <p:ext uri="{D42A27DB-BD31-4B8C-83A1-F6EECF244321}">
                <p14:modId xmlns:p14="http://schemas.microsoft.com/office/powerpoint/2010/main" val="3996826638"/>
              </p:ext>
            </p:extLst>
          </p:nvPr>
        </p:nvGraphicFramePr>
        <p:xfrm>
          <a:off x="6477724" y="3224877"/>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圆角矩形 7"/>
          <p:cNvSpPr/>
          <p:nvPr/>
        </p:nvSpPr>
        <p:spPr>
          <a:xfrm>
            <a:off x="9346569" y="1998685"/>
            <a:ext cx="1182886" cy="8091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9" name="图片 8"/>
          <p:cNvPicPr>
            <a:picLocks noChangeAspect="1"/>
          </p:cNvPicPr>
          <p:nvPr/>
        </p:nvPicPr>
        <p:blipFill>
          <a:blip r:embed="rId6"/>
          <a:stretch>
            <a:fillRect/>
          </a:stretch>
        </p:blipFill>
        <p:spPr>
          <a:xfrm flipH="1">
            <a:off x="10185247" y="1801828"/>
            <a:ext cx="286190" cy="305917"/>
          </a:xfrm>
          <a:prstGeom prst="rect">
            <a:avLst/>
          </a:prstGeom>
        </p:spPr>
      </p:pic>
      <p:sp>
        <p:nvSpPr>
          <p:cNvPr id="10" name="文本框 9"/>
          <p:cNvSpPr txBox="1"/>
          <p:nvPr/>
        </p:nvSpPr>
        <p:spPr>
          <a:xfrm>
            <a:off x="9360886" y="1581662"/>
            <a:ext cx="1316349"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非目标无脑使用</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147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3807012205"/>
              </p:ext>
            </p:extLst>
          </p:nvPr>
        </p:nvGraphicFramePr>
        <p:xfrm>
          <a:off x="805543" y="209223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036216552"/>
              </p:ext>
            </p:extLst>
          </p:nvPr>
        </p:nvGraphicFramePr>
        <p:xfrm>
          <a:off x="6599381" y="209223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 3"/>
          <p:cNvSpPr/>
          <p:nvPr/>
        </p:nvSpPr>
        <p:spPr>
          <a:xfrm>
            <a:off x="9466642" y="3402613"/>
            <a:ext cx="1182886" cy="8091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5" name="图片 4"/>
          <p:cNvPicPr>
            <a:picLocks noChangeAspect="1"/>
          </p:cNvPicPr>
          <p:nvPr/>
        </p:nvPicPr>
        <p:blipFill>
          <a:blip r:embed="rId4"/>
          <a:stretch>
            <a:fillRect/>
          </a:stretch>
        </p:blipFill>
        <p:spPr>
          <a:xfrm flipH="1">
            <a:off x="10305320" y="3205756"/>
            <a:ext cx="286190" cy="305917"/>
          </a:xfrm>
          <a:prstGeom prst="rect">
            <a:avLst/>
          </a:prstGeom>
        </p:spPr>
      </p:pic>
      <p:sp>
        <p:nvSpPr>
          <p:cNvPr id="6" name="文本框 5"/>
          <p:cNvSpPr txBox="1"/>
          <p:nvPr/>
        </p:nvSpPr>
        <p:spPr>
          <a:xfrm>
            <a:off x="9545614" y="2888686"/>
            <a:ext cx="1316349"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非目标无脑使用</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370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0364" y="1219200"/>
            <a:ext cx="10270836" cy="2862322"/>
          </a:xfrm>
          <a:prstGeom prst="rect">
            <a:avLst/>
          </a:prstGeom>
          <a:noFill/>
        </p:spPr>
        <p:txBody>
          <a:bodyPr wrap="square" rtlCol="0">
            <a:spAutoFit/>
          </a:bodyPr>
          <a:lstStyle/>
          <a:p>
            <a:r>
              <a:rPr lang="zh-CN" altLang="en-US" dirty="0" smtClean="0"/>
              <a:t>总结：</a:t>
            </a:r>
            <a:endParaRPr lang="en-US" altLang="zh-CN" dirty="0" smtClean="0"/>
          </a:p>
          <a:p>
            <a:r>
              <a:rPr lang="zh-CN" altLang="en-US" dirty="0" smtClean="0"/>
              <a:t>目标用户，对整个游戏的</a:t>
            </a:r>
            <a:r>
              <a:rPr lang="zh-CN" altLang="en-US" b="1" dirty="0" smtClean="0">
                <a:solidFill>
                  <a:srgbClr val="002060"/>
                </a:solidFill>
              </a:rPr>
              <a:t>各内容情绪体验为消极体验</a:t>
            </a:r>
            <a:r>
              <a:rPr lang="zh-CN" altLang="en-US" dirty="0" smtClean="0"/>
              <a:t>，在低级体验时部分关卡布阵时</a:t>
            </a:r>
            <a:r>
              <a:rPr lang="zh-CN" altLang="en-US" dirty="0"/>
              <a:t>尤其在查看自己拥有怪物的信息时</a:t>
            </a:r>
            <a:r>
              <a:rPr lang="zh-CN" altLang="en-US" dirty="0" smtClean="0"/>
              <a:t>情绪体验积极，</a:t>
            </a:r>
            <a:r>
              <a:rPr lang="zh-CN" altLang="en-US" b="1" dirty="0" smtClean="0">
                <a:solidFill>
                  <a:srgbClr val="002060"/>
                </a:solidFill>
              </a:rPr>
              <a:t>在使用游戏中个</a:t>
            </a:r>
            <a:r>
              <a:rPr lang="en-US" altLang="zh-CN" b="1" dirty="0" smtClean="0">
                <a:solidFill>
                  <a:srgbClr val="002060"/>
                </a:solidFill>
              </a:rPr>
              <a:t>element</a:t>
            </a:r>
            <a:r>
              <a:rPr lang="zh-CN" altLang="en-US" b="1" dirty="0" smtClean="0">
                <a:solidFill>
                  <a:srgbClr val="002060"/>
                </a:solidFill>
              </a:rPr>
              <a:t>时其</a:t>
            </a:r>
            <a:r>
              <a:rPr lang="en-US" altLang="zh-CN" b="1" dirty="0" smtClean="0">
                <a:solidFill>
                  <a:srgbClr val="002060"/>
                </a:solidFill>
              </a:rPr>
              <a:t>thinking power</a:t>
            </a:r>
            <a:r>
              <a:rPr lang="zh-CN" altLang="en-US" b="1" dirty="0" smtClean="0">
                <a:solidFill>
                  <a:srgbClr val="002060"/>
                </a:solidFill>
              </a:rPr>
              <a:t>较为活跃，尤其思考水平有多处进行正向波动。</a:t>
            </a:r>
            <a:r>
              <a:rPr lang="zh-CN" altLang="en-US" dirty="0" smtClean="0"/>
              <a:t>这说明</a:t>
            </a:r>
            <a:r>
              <a:rPr lang="zh-CN" altLang="en-US" b="1" dirty="0" smtClean="0">
                <a:solidFill>
                  <a:srgbClr val="002060"/>
                </a:solidFill>
              </a:rPr>
              <a:t>不管喜欢与否目标玩家在进行游戏时都会思考如何进行游戏并取得战斗胜利。</a:t>
            </a:r>
            <a:endParaRPr lang="en-US" altLang="zh-CN" b="1" dirty="0" smtClean="0">
              <a:solidFill>
                <a:srgbClr val="002060"/>
              </a:solidFill>
            </a:endParaRPr>
          </a:p>
          <a:p>
            <a:endParaRPr lang="en-US" altLang="zh-CN" dirty="0" smtClean="0"/>
          </a:p>
          <a:p>
            <a:r>
              <a:rPr lang="zh-CN" altLang="en-US" dirty="0" smtClean="0"/>
              <a:t>非目标用户，在低级体验时情绪体验积极，高级体验时情绪体验为消极体验，</a:t>
            </a:r>
            <a:r>
              <a:rPr lang="zh-CN" altLang="en-US" b="1" dirty="0" smtClean="0">
                <a:solidFill>
                  <a:srgbClr val="002060"/>
                </a:solidFill>
              </a:rPr>
              <a:t>说明他们在高级体验时已对游戏产生厌烦</a:t>
            </a:r>
            <a:r>
              <a:rPr lang="zh-CN" altLang="en-US" dirty="0" smtClean="0"/>
              <a:t>，在使用游戏中各</a:t>
            </a:r>
            <a:r>
              <a:rPr lang="en-US" altLang="zh-CN" dirty="0" smtClean="0"/>
              <a:t>element</a:t>
            </a:r>
            <a:r>
              <a:rPr lang="zh-CN" altLang="en-US" dirty="0" smtClean="0"/>
              <a:t>时低级体验时决策水平较高，即会反复“试用”进行学习，而随着游戏时间增加思考水平决策水平都变为负值，变为“无脑使用”。</a:t>
            </a:r>
            <a:r>
              <a:rPr lang="zh-CN" altLang="en-US" b="1" dirty="0" smtClean="0">
                <a:solidFill>
                  <a:srgbClr val="002060"/>
                </a:solidFill>
              </a:rPr>
              <a:t>即“试用</a:t>
            </a:r>
            <a:r>
              <a:rPr lang="en-US" altLang="zh-CN" b="1" dirty="0" smtClean="0">
                <a:solidFill>
                  <a:srgbClr val="002060"/>
                </a:solidFill>
              </a:rPr>
              <a:t>—</a:t>
            </a:r>
            <a:r>
              <a:rPr lang="zh-CN" altLang="en-US" b="1" dirty="0" smtClean="0">
                <a:solidFill>
                  <a:srgbClr val="002060"/>
                </a:solidFill>
              </a:rPr>
              <a:t>无聊”的体验过程。</a:t>
            </a:r>
            <a:endParaRPr lang="zh-CN" altLang="en-US" b="1" dirty="0">
              <a:solidFill>
                <a:srgbClr val="002060"/>
              </a:solidFill>
            </a:endParaRPr>
          </a:p>
        </p:txBody>
      </p:sp>
    </p:spTree>
    <p:extLst>
      <p:ext uri="{BB962C8B-B14F-4D97-AF65-F5344CB8AC3E}">
        <p14:creationId xmlns:p14="http://schemas.microsoft.com/office/powerpoint/2010/main" val="333697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4058523711"/>
              </p:ext>
            </p:extLst>
          </p:nvPr>
        </p:nvGraphicFramePr>
        <p:xfrm>
          <a:off x="1627844" y="698862"/>
          <a:ext cx="4477393" cy="1988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62666142"/>
              </p:ext>
            </p:extLst>
          </p:nvPr>
        </p:nvGraphicFramePr>
        <p:xfrm>
          <a:off x="1627844" y="2754810"/>
          <a:ext cx="4477393" cy="20019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1498626596"/>
              </p:ext>
            </p:extLst>
          </p:nvPr>
        </p:nvGraphicFramePr>
        <p:xfrm>
          <a:off x="6105237" y="698862"/>
          <a:ext cx="3901835" cy="19889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3714355472"/>
              </p:ext>
            </p:extLst>
          </p:nvPr>
        </p:nvGraphicFramePr>
        <p:xfrm>
          <a:off x="6105236" y="2687782"/>
          <a:ext cx="3901835" cy="2032000"/>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886691" y="5043204"/>
            <a:ext cx="10215418"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新敌人和怪物的出现使目标和非目标玩家情绪都上升，</a:t>
            </a:r>
            <a:r>
              <a:rPr lang="zh-CN" altLang="en-US" b="1" dirty="0" smtClean="0">
                <a:solidFill>
                  <a:srgbClr val="002060"/>
                </a:solidFill>
                <a:latin typeface="微软雅黑" panose="020B0503020204020204" pitchFamily="34" charset="-122"/>
                <a:ea typeface="微软雅黑" panose="020B0503020204020204" pitchFamily="34" charset="-122"/>
              </a:rPr>
              <a:t>低级体验非目标玩家在布阵时的情绪高于目标玩家。</a:t>
            </a:r>
            <a:endParaRPr lang="en-US" altLang="zh-CN" b="1" dirty="0" smtClean="0">
              <a:solidFill>
                <a:srgbClr val="00206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非</a:t>
            </a:r>
            <a:r>
              <a:rPr lang="zh-CN" altLang="en-US" dirty="0" smtClean="0">
                <a:latin typeface="微软雅黑" panose="020B0503020204020204" pitchFamily="34" charset="-122"/>
                <a:ea typeface="微软雅黑" panose="020B0503020204020204" pitchFamily="34" charset="-122"/>
              </a:rPr>
              <a:t>目标玩家</a:t>
            </a:r>
            <a:r>
              <a:rPr lang="zh-CN" altLang="en-US" b="1" dirty="0" smtClean="0">
                <a:solidFill>
                  <a:srgbClr val="002060"/>
                </a:solidFill>
                <a:latin typeface="微软雅黑" panose="020B0503020204020204" pitchFamily="34" charset="-122"/>
                <a:ea typeface="微软雅黑" panose="020B0503020204020204" pitchFamily="34" charset="-122"/>
              </a:rPr>
              <a:t>失败过后第二次体验时的布阵情绪会升高</a:t>
            </a:r>
            <a:r>
              <a:rPr lang="zh-CN" altLang="en-US" dirty="0" smtClean="0">
                <a:latin typeface="微软雅黑" panose="020B0503020204020204" pitchFamily="34" charset="-122"/>
                <a:ea typeface="微软雅黑" panose="020B0503020204020204" pitchFamily="34" charset="-122"/>
              </a:rPr>
              <a:t>，目标玩家</a:t>
            </a:r>
            <a:r>
              <a:rPr lang="zh-CN" altLang="en-US" b="1" dirty="0" smtClean="0">
                <a:solidFill>
                  <a:srgbClr val="002060"/>
                </a:solidFill>
                <a:latin typeface="微软雅黑" panose="020B0503020204020204" pitchFamily="34" charset="-122"/>
                <a:ea typeface="微软雅黑" panose="020B0503020204020204" pitchFamily="34" charset="-122"/>
              </a:rPr>
              <a:t>失败过后第二次体验时的布阵情绪会下降。</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641895" y="375665"/>
            <a:ext cx="1154250"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新敌人出现</a:t>
            </a:r>
            <a:endParaRPr lang="zh-CN" altLang="en-US" sz="1200" dirty="0">
              <a:latin typeface="微软雅黑" panose="020B0503020204020204" pitchFamily="34" charset="-122"/>
              <a:ea typeface="微软雅黑" panose="020B0503020204020204" pitchFamily="34" charset="-122"/>
            </a:endParaRPr>
          </a:p>
        </p:txBody>
      </p:sp>
      <p:sp>
        <p:nvSpPr>
          <p:cNvPr id="9" name="右箭头 8"/>
          <p:cNvSpPr/>
          <p:nvPr/>
        </p:nvSpPr>
        <p:spPr>
          <a:xfrm rot="2911078">
            <a:off x="6468079" y="1118846"/>
            <a:ext cx="478643" cy="23274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94787" y="634817"/>
            <a:ext cx="1154250"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新英雄出现</a:t>
            </a:r>
            <a:endParaRPr lang="zh-CN" altLang="en-US" sz="1200" dirty="0">
              <a:latin typeface="微软雅黑" panose="020B0503020204020204" pitchFamily="34" charset="-122"/>
              <a:ea typeface="微软雅黑" panose="020B0503020204020204" pitchFamily="34" charset="-122"/>
            </a:endParaRPr>
          </a:p>
        </p:txBody>
      </p:sp>
      <p:sp>
        <p:nvSpPr>
          <p:cNvPr id="11" name="右箭头 10"/>
          <p:cNvSpPr/>
          <p:nvPr/>
        </p:nvSpPr>
        <p:spPr>
          <a:xfrm rot="2911078">
            <a:off x="3124500" y="771836"/>
            <a:ext cx="478643" cy="23274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7156794" y="3755768"/>
            <a:ext cx="1396080"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8552874" y="3774241"/>
            <a:ext cx="1396080"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2911078">
            <a:off x="8495196" y="3401494"/>
            <a:ext cx="478643" cy="23274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096664" y="3019175"/>
            <a:ext cx="1342900"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失败后情绪下降</a:t>
            </a:r>
            <a:endParaRPr lang="zh-CN" altLang="en-US" sz="12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425214" y="1191629"/>
            <a:ext cx="1342900"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失败后情绪上升</a:t>
            </a:r>
            <a:endParaRPr lang="zh-CN" altLang="en-US" sz="1200" dirty="0">
              <a:latin typeface="微软雅黑" panose="020B0503020204020204" pitchFamily="34" charset="-122"/>
              <a:ea typeface="微软雅黑" panose="020B0503020204020204" pitchFamily="34" charset="-122"/>
            </a:endParaRPr>
          </a:p>
        </p:txBody>
      </p:sp>
      <p:sp>
        <p:nvSpPr>
          <p:cNvPr id="17" name="右箭头 16"/>
          <p:cNvSpPr/>
          <p:nvPr/>
        </p:nvSpPr>
        <p:spPr>
          <a:xfrm rot="2911078">
            <a:off x="7995062" y="1515629"/>
            <a:ext cx="478643" cy="23274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204867" y="1793493"/>
            <a:ext cx="1396080"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8597864" y="1375627"/>
            <a:ext cx="1396080" cy="114645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595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384750246"/>
              </p:ext>
            </p:extLst>
          </p:nvPr>
        </p:nvGraphicFramePr>
        <p:xfrm>
          <a:off x="1719679" y="889064"/>
          <a:ext cx="4016103" cy="23621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3774365216"/>
              </p:ext>
            </p:extLst>
          </p:nvPr>
        </p:nvGraphicFramePr>
        <p:xfrm>
          <a:off x="5855854" y="2918690"/>
          <a:ext cx="3984172" cy="23299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2104770661"/>
              </p:ext>
            </p:extLst>
          </p:nvPr>
        </p:nvGraphicFramePr>
        <p:xfrm>
          <a:off x="1719678" y="2967246"/>
          <a:ext cx="4016103" cy="22328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a:graphicFrameLocks/>
          </p:cNvGraphicFramePr>
          <p:nvPr>
            <p:extLst>
              <p:ext uri="{D42A27DB-BD31-4B8C-83A1-F6EECF244321}">
                <p14:modId xmlns:p14="http://schemas.microsoft.com/office/powerpoint/2010/main" val="2898700037"/>
              </p:ext>
            </p:extLst>
          </p:nvPr>
        </p:nvGraphicFramePr>
        <p:xfrm>
          <a:off x="5735782" y="889064"/>
          <a:ext cx="3943927" cy="2362136"/>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1016000" y="5280826"/>
            <a:ext cx="10215418"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目标用会在布阵时</a:t>
            </a:r>
            <a:r>
              <a:rPr lang="en-US" altLang="zh-CN" dirty="0" smtClean="0">
                <a:latin typeface="微软雅黑" panose="020B0503020204020204" pitchFamily="34" charset="-122"/>
                <a:ea typeface="微软雅黑" panose="020B0503020204020204" pitchFamily="34" charset="-122"/>
              </a:rPr>
              <a:t>thinking power</a:t>
            </a:r>
            <a:r>
              <a:rPr lang="zh-CN" altLang="en-US" dirty="0" smtClean="0">
                <a:latin typeface="微软雅黑" panose="020B0503020204020204" pitchFamily="34" charset="-122"/>
                <a:ea typeface="微软雅黑" panose="020B0503020204020204" pitchFamily="34" charset="-122"/>
              </a:rPr>
              <a:t>水平活跃，尤其大部分关卡布阵时思考水平正向波动，说明</a:t>
            </a:r>
            <a:r>
              <a:rPr lang="zh-CN" altLang="en-US" b="1" dirty="0" smtClean="0">
                <a:solidFill>
                  <a:srgbClr val="002060"/>
                </a:solidFill>
                <a:latin typeface="微软雅黑" panose="020B0503020204020204" pitchFamily="34" charset="-122"/>
                <a:ea typeface="微软雅黑" panose="020B0503020204020204" pitchFamily="34" charset="-122"/>
              </a:rPr>
              <a:t>目标用户玩家在进行布阵时会进行较多思考。</a:t>
            </a:r>
            <a:endParaRPr lang="en-US" altLang="zh-CN" b="1"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非目标玩家在布阵时</a:t>
            </a:r>
            <a:r>
              <a:rPr lang="zh-CN" altLang="en-US" b="1" dirty="0" smtClean="0">
                <a:solidFill>
                  <a:srgbClr val="002060"/>
                </a:solidFill>
                <a:latin typeface="微软雅黑" panose="020B0503020204020204" pitchFamily="34" charset="-122"/>
                <a:ea typeface="微软雅黑" panose="020B0503020204020204" pitchFamily="34" charset="-122"/>
              </a:rPr>
              <a:t>决策水平为下降趋势，思考水平均为负向波动，说明目前游戏的布阵不能刺激非目标用户的</a:t>
            </a:r>
            <a:r>
              <a:rPr lang="en-US" altLang="zh-CN" b="1" dirty="0" smtClean="0">
                <a:solidFill>
                  <a:srgbClr val="002060"/>
                </a:solidFill>
                <a:latin typeface="微软雅黑" panose="020B0503020204020204" pitchFamily="34" charset="-122"/>
                <a:ea typeface="微软雅黑" panose="020B0503020204020204" pitchFamily="34" charset="-122"/>
              </a:rPr>
              <a:t>thinking power</a:t>
            </a:r>
            <a:r>
              <a:rPr lang="zh-CN" altLang="en-US" b="1" dirty="0" smtClean="0">
                <a:solidFill>
                  <a:srgbClr val="002060"/>
                </a:solidFill>
                <a:latin typeface="微软雅黑" panose="020B0503020204020204" pitchFamily="34" charset="-122"/>
                <a:ea typeface="微软雅黑" panose="020B0503020204020204" pitchFamily="34" charset="-122"/>
              </a:rPr>
              <a:t>。</a:t>
            </a:r>
            <a:endParaRPr lang="en-US" altLang="zh-CN" b="1" dirty="0" smtClean="0">
              <a:solidFill>
                <a:srgbClr val="00206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267468" y="3777704"/>
            <a:ext cx="1572558"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9" name="图片 8"/>
          <p:cNvPicPr>
            <a:picLocks noChangeAspect="1"/>
          </p:cNvPicPr>
          <p:nvPr/>
        </p:nvPicPr>
        <p:blipFill>
          <a:blip r:embed="rId6"/>
          <a:stretch>
            <a:fillRect/>
          </a:stretch>
        </p:blipFill>
        <p:spPr>
          <a:xfrm>
            <a:off x="9728366" y="3707308"/>
            <a:ext cx="409532" cy="334073"/>
          </a:xfrm>
          <a:prstGeom prst="rect">
            <a:avLst/>
          </a:prstGeom>
        </p:spPr>
      </p:pic>
      <p:sp>
        <p:nvSpPr>
          <p:cNvPr id="10" name="圆角矩形 9"/>
          <p:cNvSpPr/>
          <p:nvPr/>
        </p:nvSpPr>
        <p:spPr>
          <a:xfrm>
            <a:off x="6138486" y="1897121"/>
            <a:ext cx="3467331" cy="9893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2" name="图片 11"/>
          <p:cNvPicPr>
            <a:picLocks noChangeAspect="1"/>
          </p:cNvPicPr>
          <p:nvPr/>
        </p:nvPicPr>
        <p:blipFill>
          <a:blip r:embed="rId7"/>
          <a:stretch>
            <a:fillRect/>
          </a:stretch>
        </p:blipFill>
        <p:spPr>
          <a:xfrm flipH="1">
            <a:off x="9675878" y="1897121"/>
            <a:ext cx="257254" cy="251160"/>
          </a:xfrm>
          <a:prstGeom prst="rect">
            <a:avLst/>
          </a:prstGeom>
        </p:spPr>
      </p:pic>
      <p:pic>
        <p:nvPicPr>
          <p:cNvPr id="13" name="图片 12"/>
          <p:cNvPicPr>
            <a:picLocks noChangeAspect="1"/>
          </p:cNvPicPr>
          <p:nvPr/>
        </p:nvPicPr>
        <p:blipFill>
          <a:blip r:embed="rId7"/>
          <a:stretch>
            <a:fillRect/>
          </a:stretch>
        </p:blipFill>
        <p:spPr>
          <a:xfrm flipH="1">
            <a:off x="9673771" y="1897121"/>
            <a:ext cx="257254" cy="251160"/>
          </a:xfrm>
          <a:prstGeom prst="rect">
            <a:avLst/>
          </a:prstGeom>
        </p:spPr>
      </p:pic>
    </p:spTree>
    <p:extLst>
      <p:ext uri="{BB962C8B-B14F-4D97-AF65-F5344CB8AC3E}">
        <p14:creationId xmlns:p14="http://schemas.microsoft.com/office/powerpoint/2010/main" val="353846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a:graphicFrameLocks/>
          </p:cNvGraphicFramePr>
          <p:nvPr>
            <p:extLst>
              <p:ext uri="{D42A27DB-BD31-4B8C-83A1-F6EECF244321}">
                <p14:modId xmlns:p14="http://schemas.microsoft.com/office/powerpoint/2010/main" val="1024130802"/>
              </p:ext>
            </p:extLst>
          </p:nvPr>
        </p:nvGraphicFramePr>
        <p:xfrm>
          <a:off x="5852556" y="713557"/>
          <a:ext cx="4199775" cy="24696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extLst>
              <p:ext uri="{D42A27DB-BD31-4B8C-83A1-F6EECF244321}">
                <p14:modId xmlns:p14="http://schemas.microsoft.com/office/powerpoint/2010/main" val="2689289552"/>
              </p:ext>
            </p:extLst>
          </p:nvPr>
        </p:nvGraphicFramePr>
        <p:xfrm>
          <a:off x="5695538" y="2978848"/>
          <a:ext cx="4204525" cy="24857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3339988866"/>
              </p:ext>
            </p:extLst>
          </p:nvPr>
        </p:nvGraphicFramePr>
        <p:xfrm>
          <a:off x="1447273" y="782879"/>
          <a:ext cx="4572000" cy="24003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a:graphicFrameLocks/>
          </p:cNvGraphicFramePr>
          <p:nvPr>
            <p:extLst>
              <p:ext uri="{D42A27DB-BD31-4B8C-83A1-F6EECF244321}">
                <p14:modId xmlns:p14="http://schemas.microsoft.com/office/powerpoint/2010/main" val="2906358373"/>
              </p:ext>
            </p:extLst>
          </p:nvPr>
        </p:nvGraphicFramePr>
        <p:xfrm>
          <a:off x="1447273" y="3021592"/>
          <a:ext cx="4572000" cy="2400300"/>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p:cNvSpPr txBox="1"/>
          <p:nvPr/>
        </p:nvSpPr>
        <p:spPr>
          <a:xfrm>
            <a:off x="997527" y="5379148"/>
            <a:ext cx="10215418"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低级体验时非目标用户对各关</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的体验都为积极情绪，而</a:t>
            </a:r>
            <a:r>
              <a:rPr lang="zh-CN" altLang="en-US" b="1" dirty="0" smtClean="0">
                <a:solidFill>
                  <a:srgbClr val="002060"/>
                </a:solidFill>
                <a:latin typeface="微软雅黑" panose="020B0503020204020204" pitchFamily="34" charset="-122"/>
                <a:ea typeface="微软雅黑" panose="020B0503020204020204" pitchFamily="34" charset="-122"/>
              </a:rPr>
              <a:t>目标用户对各关</a:t>
            </a:r>
            <a:r>
              <a:rPr lang="en-US" altLang="zh-CN" b="1" dirty="0" smtClean="0">
                <a:solidFill>
                  <a:srgbClr val="002060"/>
                </a:solidFill>
                <a:latin typeface="微软雅黑" panose="020B0503020204020204" pitchFamily="34" charset="-122"/>
                <a:ea typeface="微软雅黑" panose="020B0503020204020204" pitchFamily="34" charset="-122"/>
              </a:rPr>
              <a:t>boss</a:t>
            </a:r>
            <a:r>
              <a:rPr lang="zh-CN" altLang="en-US" b="1" dirty="0" smtClean="0">
                <a:solidFill>
                  <a:srgbClr val="002060"/>
                </a:solidFill>
                <a:latin typeface="微软雅黑" panose="020B0503020204020204" pitchFamily="34" charset="-122"/>
                <a:ea typeface="微软雅黑" panose="020B0503020204020204" pitchFamily="34" charset="-122"/>
              </a:rPr>
              <a:t>体验都为消极体验并且呈下降趋势。</a:t>
            </a:r>
            <a:endParaRPr lang="en-US" altLang="zh-CN" b="1"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高级体验时，非目标用户对最终</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有积极情绪体验，</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战失败情绪体验上升。</a:t>
            </a:r>
            <a:r>
              <a:rPr lang="zh-CN" altLang="en-US" b="1" dirty="0" smtClean="0">
                <a:solidFill>
                  <a:srgbClr val="002060"/>
                </a:solidFill>
                <a:latin typeface="微软雅黑" panose="020B0503020204020204" pitchFamily="34" charset="-122"/>
                <a:ea typeface="微软雅黑" panose="020B0503020204020204" pitchFamily="34" charset="-122"/>
              </a:rPr>
              <a:t>目标用户在最终</a:t>
            </a:r>
            <a:r>
              <a:rPr lang="en-US" altLang="zh-CN" b="1" dirty="0" smtClean="0">
                <a:solidFill>
                  <a:srgbClr val="002060"/>
                </a:solidFill>
                <a:latin typeface="微软雅黑" panose="020B0503020204020204" pitchFamily="34" charset="-122"/>
                <a:ea typeface="微软雅黑" panose="020B0503020204020204" pitchFamily="34" charset="-122"/>
              </a:rPr>
              <a:t>boss</a:t>
            </a:r>
            <a:r>
              <a:rPr lang="zh-CN" altLang="en-US" b="1" dirty="0" smtClean="0">
                <a:solidFill>
                  <a:srgbClr val="002060"/>
                </a:solidFill>
                <a:latin typeface="微软雅黑" panose="020B0503020204020204" pitchFamily="34" charset="-122"/>
                <a:ea typeface="微软雅黑" panose="020B0503020204020204" pitchFamily="34" charset="-122"/>
              </a:rPr>
              <a:t>战失败后情绪有所提高。</a:t>
            </a:r>
            <a:endParaRPr lang="en-US" altLang="zh-CN" b="1" dirty="0" smtClean="0">
              <a:solidFill>
                <a:srgbClr val="00206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8327505" y="1864006"/>
            <a:ext cx="1572558"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3" name="图片 12"/>
          <p:cNvPicPr>
            <a:picLocks noChangeAspect="1"/>
          </p:cNvPicPr>
          <p:nvPr/>
        </p:nvPicPr>
        <p:blipFill>
          <a:blip r:embed="rId6"/>
          <a:stretch>
            <a:fillRect/>
          </a:stretch>
        </p:blipFill>
        <p:spPr>
          <a:xfrm>
            <a:off x="9788403" y="1793610"/>
            <a:ext cx="409532" cy="334073"/>
          </a:xfrm>
          <a:prstGeom prst="rect">
            <a:avLst/>
          </a:prstGeom>
        </p:spPr>
      </p:pic>
    </p:spTree>
    <p:extLst>
      <p:ext uri="{BB962C8B-B14F-4D97-AF65-F5344CB8AC3E}">
        <p14:creationId xmlns:p14="http://schemas.microsoft.com/office/powerpoint/2010/main" val="183247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1458674344"/>
              </p:ext>
            </p:extLst>
          </p:nvPr>
        </p:nvGraphicFramePr>
        <p:xfrm>
          <a:off x="6205385" y="42546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1680685716"/>
              </p:ext>
            </p:extLst>
          </p:nvPr>
        </p:nvGraphicFramePr>
        <p:xfrm>
          <a:off x="6205385" y="290940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a:graphicFrameLocks/>
          </p:cNvGraphicFramePr>
          <p:nvPr>
            <p:extLst>
              <p:ext uri="{D42A27DB-BD31-4B8C-83A1-F6EECF244321}">
                <p14:modId xmlns:p14="http://schemas.microsoft.com/office/powerpoint/2010/main" val="2941494034"/>
              </p:ext>
            </p:extLst>
          </p:nvPr>
        </p:nvGraphicFramePr>
        <p:xfrm>
          <a:off x="1688770" y="686377"/>
          <a:ext cx="4572000" cy="24003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3107637459"/>
              </p:ext>
            </p:extLst>
          </p:nvPr>
        </p:nvGraphicFramePr>
        <p:xfrm>
          <a:off x="1874982" y="2807854"/>
          <a:ext cx="4385788" cy="2802931"/>
        </p:xfrm>
        <a:graphic>
          <a:graphicData uri="http://schemas.openxmlformats.org/drawingml/2006/chart">
            <c:chart xmlns:c="http://schemas.openxmlformats.org/drawingml/2006/chart" xmlns:r="http://schemas.openxmlformats.org/officeDocument/2006/relationships" r:id="rId5"/>
          </a:graphicData>
        </a:graphic>
      </p:graphicFrame>
      <p:sp>
        <p:nvSpPr>
          <p:cNvPr id="9" name="文本框 8"/>
          <p:cNvSpPr txBox="1"/>
          <p:nvPr/>
        </p:nvSpPr>
        <p:spPr>
          <a:xfrm>
            <a:off x="1097676" y="5489984"/>
            <a:ext cx="10215418"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非目标用户在各关的</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战中思考水平均为负值，在最终</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战失败体验中思考水平有所上升，</a:t>
            </a:r>
            <a:r>
              <a:rPr lang="zh-CN" altLang="en-US" b="1" dirty="0" smtClean="0">
                <a:solidFill>
                  <a:srgbClr val="002060"/>
                </a:solidFill>
                <a:latin typeface="微软雅黑" panose="020B0503020204020204" pitchFamily="34" charset="-122"/>
                <a:ea typeface="微软雅黑" panose="020B0503020204020204" pitchFamily="34" charset="-122"/>
              </a:rPr>
              <a:t>在高级体验时未越到失败前他们的</a:t>
            </a:r>
            <a:r>
              <a:rPr lang="en-US" altLang="zh-CN" b="1" dirty="0" smtClean="0">
                <a:solidFill>
                  <a:srgbClr val="002060"/>
                </a:solidFill>
                <a:latin typeface="微软雅黑" panose="020B0503020204020204" pitchFamily="34" charset="-122"/>
                <a:ea typeface="微软雅黑" panose="020B0503020204020204" pitchFamily="34" charset="-122"/>
              </a:rPr>
              <a:t>thinking power</a:t>
            </a:r>
            <a:r>
              <a:rPr lang="zh-CN" altLang="en-US" b="1" dirty="0" smtClean="0">
                <a:solidFill>
                  <a:srgbClr val="002060"/>
                </a:solidFill>
                <a:latin typeface="微软雅黑" panose="020B0503020204020204" pitchFamily="34" charset="-122"/>
                <a:ea typeface="微软雅黑" panose="020B0503020204020204" pitchFamily="34" charset="-122"/>
              </a:rPr>
              <a:t>均为负值</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目标用户在各</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战中</a:t>
            </a:r>
            <a:r>
              <a:rPr lang="en-US" altLang="zh-CN" dirty="0" smtClean="0">
                <a:latin typeface="微软雅黑" panose="020B0503020204020204" pitchFamily="34" charset="-122"/>
                <a:ea typeface="微软雅黑" panose="020B0503020204020204" pitchFamily="34" charset="-122"/>
              </a:rPr>
              <a:t>thinking power</a:t>
            </a:r>
            <a:r>
              <a:rPr lang="zh-CN" altLang="en-US" dirty="0" smtClean="0">
                <a:latin typeface="微软雅黑" panose="020B0503020204020204" pitchFamily="34" charset="-122"/>
                <a:ea typeface="微软雅黑" panose="020B0503020204020204" pitchFamily="34" charset="-122"/>
              </a:rPr>
              <a:t>比非目标用户活跃，尤其在两次体验的最终</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战中失败的</a:t>
            </a:r>
            <a:r>
              <a:rPr lang="en-US" altLang="zh-CN" dirty="0" smtClean="0">
                <a:latin typeface="微软雅黑" panose="020B0503020204020204" pitchFamily="34" charset="-122"/>
                <a:ea typeface="微软雅黑" panose="020B0503020204020204" pitchFamily="34" charset="-122"/>
              </a:rPr>
              <a:t>boss</a:t>
            </a:r>
            <a:r>
              <a:rPr lang="zh-CN" altLang="en-US" dirty="0" smtClean="0">
                <a:latin typeface="微软雅黑" panose="020B0503020204020204" pitchFamily="34" charset="-122"/>
                <a:ea typeface="微软雅黑" panose="020B0503020204020204" pitchFamily="34" charset="-122"/>
              </a:rPr>
              <a:t>战刺激他们思考水平上升，</a:t>
            </a:r>
            <a:r>
              <a:rPr lang="zh-CN" altLang="en-US" b="1" dirty="0" smtClean="0">
                <a:solidFill>
                  <a:srgbClr val="002060"/>
                </a:solidFill>
                <a:latin typeface="微软雅黑" panose="020B0503020204020204" pitchFamily="34" charset="-122"/>
                <a:ea typeface="微软雅黑" panose="020B0503020204020204" pitchFamily="34" charset="-122"/>
              </a:rPr>
              <a:t>说明失败体验更容易会刺激他们进行思考。</a:t>
            </a:r>
            <a:endParaRPr lang="en-US" altLang="zh-CN" b="1" dirty="0" smtClean="0">
              <a:solidFill>
                <a:srgbClr val="002060"/>
              </a:solidFill>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9018615" y="3868271"/>
            <a:ext cx="1572558"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1" name="图片 10"/>
          <p:cNvPicPr>
            <a:picLocks noChangeAspect="1"/>
          </p:cNvPicPr>
          <p:nvPr/>
        </p:nvPicPr>
        <p:blipFill>
          <a:blip r:embed="rId6"/>
          <a:stretch>
            <a:fillRect/>
          </a:stretch>
        </p:blipFill>
        <p:spPr>
          <a:xfrm>
            <a:off x="5702747" y="3701234"/>
            <a:ext cx="409532" cy="334073"/>
          </a:xfrm>
          <a:prstGeom prst="rect">
            <a:avLst/>
          </a:prstGeom>
        </p:spPr>
      </p:pic>
      <p:pic>
        <p:nvPicPr>
          <p:cNvPr id="12" name="图片 11"/>
          <p:cNvPicPr>
            <a:picLocks noChangeAspect="1"/>
          </p:cNvPicPr>
          <p:nvPr/>
        </p:nvPicPr>
        <p:blipFill>
          <a:blip r:embed="rId6"/>
          <a:stretch>
            <a:fillRect/>
          </a:stretch>
        </p:blipFill>
        <p:spPr>
          <a:xfrm>
            <a:off x="10479513" y="3797875"/>
            <a:ext cx="409532" cy="334073"/>
          </a:xfrm>
          <a:prstGeom prst="rect">
            <a:avLst/>
          </a:prstGeom>
        </p:spPr>
      </p:pic>
      <p:sp>
        <p:nvSpPr>
          <p:cNvPr id="13" name="圆角矩形 12"/>
          <p:cNvSpPr/>
          <p:nvPr/>
        </p:nvSpPr>
        <p:spPr>
          <a:xfrm>
            <a:off x="6631015" y="1867463"/>
            <a:ext cx="1572558" cy="825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4" name="图片 13"/>
          <p:cNvPicPr>
            <a:picLocks noChangeAspect="1"/>
          </p:cNvPicPr>
          <p:nvPr/>
        </p:nvPicPr>
        <p:blipFill>
          <a:blip r:embed="rId7"/>
          <a:stretch>
            <a:fillRect/>
          </a:stretch>
        </p:blipFill>
        <p:spPr>
          <a:xfrm flipH="1">
            <a:off x="7844363" y="2543322"/>
            <a:ext cx="257254" cy="251160"/>
          </a:xfrm>
          <a:prstGeom prst="rect">
            <a:avLst/>
          </a:prstGeom>
        </p:spPr>
      </p:pic>
    </p:spTree>
    <p:extLst>
      <p:ext uri="{BB962C8B-B14F-4D97-AF65-F5344CB8AC3E}">
        <p14:creationId xmlns:p14="http://schemas.microsoft.com/office/powerpoint/2010/main" val="52624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1812794642"/>
              </p:ext>
            </p:extLst>
          </p:nvPr>
        </p:nvGraphicFramePr>
        <p:xfrm>
          <a:off x="1049383" y="672737"/>
          <a:ext cx="4400072" cy="25439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2949210445"/>
              </p:ext>
            </p:extLst>
          </p:nvPr>
        </p:nvGraphicFramePr>
        <p:xfrm>
          <a:off x="5996643" y="47352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3639879666"/>
              </p:ext>
            </p:extLst>
          </p:nvPr>
        </p:nvGraphicFramePr>
        <p:xfrm>
          <a:off x="1049383" y="3105893"/>
          <a:ext cx="4400072" cy="23343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p:cNvGraphicFramePr>
            <a:graphicFrameLocks/>
          </p:cNvGraphicFramePr>
          <p:nvPr>
            <p:extLst>
              <p:ext uri="{D42A27DB-BD31-4B8C-83A1-F6EECF244321}">
                <p14:modId xmlns:p14="http://schemas.microsoft.com/office/powerpoint/2010/main" val="502909399"/>
              </p:ext>
            </p:extLst>
          </p:nvPr>
        </p:nvGraphicFramePr>
        <p:xfrm>
          <a:off x="5907513" y="3216728"/>
          <a:ext cx="4572000" cy="2223491"/>
        </p:xfrm>
        <a:graphic>
          <a:graphicData uri="http://schemas.openxmlformats.org/drawingml/2006/chart">
            <c:chart xmlns:c="http://schemas.openxmlformats.org/drawingml/2006/chart" xmlns:r="http://schemas.openxmlformats.org/officeDocument/2006/relationships" r:id="rId5"/>
          </a:graphicData>
        </a:graphic>
      </p:graphicFrame>
      <p:sp>
        <p:nvSpPr>
          <p:cNvPr id="9" name="圆角矩形 8"/>
          <p:cNvSpPr/>
          <p:nvPr/>
        </p:nvSpPr>
        <p:spPr>
          <a:xfrm>
            <a:off x="7286385" y="4394743"/>
            <a:ext cx="1063288" cy="4174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0" name="图片 9"/>
          <p:cNvPicPr>
            <a:picLocks noChangeAspect="1"/>
          </p:cNvPicPr>
          <p:nvPr/>
        </p:nvPicPr>
        <p:blipFill>
          <a:blip r:embed="rId6"/>
          <a:stretch>
            <a:fillRect/>
          </a:stretch>
        </p:blipFill>
        <p:spPr>
          <a:xfrm>
            <a:off x="8144907" y="4161436"/>
            <a:ext cx="409532" cy="334073"/>
          </a:xfrm>
          <a:prstGeom prst="rect">
            <a:avLst/>
          </a:prstGeom>
        </p:spPr>
      </p:pic>
      <p:sp>
        <p:nvSpPr>
          <p:cNvPr id="11" name="圆角矩形 10"/>
          <p:cNvSpPr/>
          <p:nvPr/>
        </p:nvSpPr>
        <p:spPr>
          <a:xfrm>
            <a:off x="4257172" y="4219251"/>
            <a:ext cx="1063288" cy="685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2" name="图片 11"/>
          <p:cNvPicPr>
            <a:picLocks noChangeAspect="1"/>
          </p:cNvPicPr>
          <p:nvPr/>
        </p:nvPicPr>
        <p:blipFill>
          <a:blip r:embed="rId7"/>
          <a:stretch>
            <a:fillRect/>
          </a:stretch>
        </p:blipFill>
        <p:spPr>
          <a:xfrm flipH="1">
            <a:off x="5421230" y="4269163"/>
            <a:ext cx="257254" cy="251160"/>
          </a:xfrm>
          <a:prstGeom prst="rect">
            <a:avLst/>
          </a:prstGeom>
        </p:spPr>
      </p:pic>
      <p:sp>
        <p:nvSpPr>
          <p:cNvPr id="2" name="文本框 1"/>
          <p:cNvSpPr txBox="1"/>
          <p:nvPr/>
        </p:nvSpPr>
        <p:spPr>
          <a:xfrm>
            <a:off x="1064808" y="5282949"/>
            <a:ext cx="9624291" cy="1569660"/>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对于我方信息的查看，低级体验时目标和非目标用户情绪体验都较好，在高级体验时情绪体验变差。</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目标用户在高级体验时查看我方信息时思考水平上升，这可能是由于新英雄的加入，非目标用户</a:t>
            </a:r>
            <a:r>
              <a:rPr lang="en-US" altLang="zh-CN" sz="1600" dirty="0" smtClean="0">
                <a:latin typeface="微软雅黑" panose="020B0503020204020204" pitchFamily="34" charset="-122"/>
                <a:ea typeface="微软雅黑" panose="020B0503020204020204" pitchFamily="34" charset="-122"/>
              </a:rPr>
              <a:t>Thinking power</a:t>
            </a:r>
            <a:r>
              <a:rPr lang="zh-CN" altLang="en-US" sz="1600" dirty="0" smtClean="0">
                <a:latin typeface="微软雅黑" panose="020B0503020204020204" pitchFamily="34" charset="-122"/>
                <a:ea typeface="微软雅黑" panose="020B0503020204020204" pitchFamily="34" charset="-122"/>
              </a:rPr>
              <a:t>为负值。</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非</a:t>
            </a:r>
            <a:r>
              <a:rPr lang="zh-CN" altLang="en-US" sz="1600" dirty="0" smtClean="0">
                <a:latin typeface="微软雅黑" panose="020B0503020204020204" pitchFamily="34" charset="-122"/>
                <a:ea typeface="微软雅黑" panose="020B0503020204020204" pitchFamily="34" charset="-122"/>
              </a:rPr>
              <a:t>目标在低级体验时查看敌人信息时体验较好且刺激玩家进行思考，但到高级体验时</a:t>
            </a:r>
            <a:r>
              <a:rPr lang="en-US" altLang="zh-CN" sz="1600" dirty="0" smtClean="0">
                <a:latin typeface="微软雅黑" panose="020B0503020204020204" pitchFamily="34" charset="-122"/>
                <a:ea typeface="微软雅黑" panose="020B0503020204020204" pitchFamily="34" charset="-122"/>
              </a:rPr>
              <a:t>thinking power</a:t>
            </a:r>
            <a:r>
              <a:rPr lang="zh-CN" altLang="en-US" sz="1600" dirty="0" smtClean="0">
                <a:latin typeface="微软雅黑" panose="020B0503020204020204" pitchFamily="34" charset="-122"/>
                <a:ea typeface="微软雅黑" panose="020B0503020204020204" pitchFamily="34" charset="-122"/>
              </a:rPr>
              <a:t>为负值。</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说明：</a:t>
            </a:r>
            <a:r>
              <a:rPr lang="zh-CN" altLang="en-US" sz="1600" b="1" dirty="0" smtClean="0">
                <a:solidFill>
                  <a:srgbClr val="002060"/>
                </a:solidFill>
                <a:latin typeface="微软雅黑" panose="020B0503020204020204" pitchFamily="34" charset="-122"/>
                <a:ea typeface="微软雅黑" panose="020B0503020204020204" pitchFamily="34" charset="-122"/>
              </a:rPr>
              <a:t>目标和非目标用户在高级体验时逐渐感到查看对战斗没有什么帮助。</a:t>
            </a:r>
            <a:endParaRPr lang="en-US" altLang="zh-CN" sz="1600" b="1" dirty="0" smtClean="0">
              <a:solidFill>
                <a:srgbClr val="00206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417454" y="4078108"/>
            <a:ext cx="839717" cy="56778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4" name="图片 13"/>
          <p:cNvPicPr>
            <a:picLocks noChangeAspect="1"/>
          </p:cNvPicPr>
          <p:nvPr/>
        </p:nvPicPr>
        <p:blipFill>
          <a:blip r:embed="rId6"/>
          <a:stretch>
            <a:fillRect/>
          </a:stretch>
        </p:blipFill>
        <p:spPr>
          <a:xfrm>
            <a:off x="3768263" y="4728241"/>
            <a:ext cx="409532" cy="334073"/>
          </a:xfrm>
          <a:prstGeom prst="rect">
            <a:avLst/>
          </a:prstGeom>
        </p:spPr>
      </p:pic>
      <p:sp>
        <p:nvSpPr>
          <p:cNvPr id="15" name="圆角矩形 14"/>
          <p:cNvSpPr/>
          <p:nvPr/>
        </p:nvSpPr>
        <p:spPr>
          <a:xfrm>
            <a:off x="9295295" y="4477877"/>
            <a:ext cx="1063288" cy="4174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6" name="图片 15"/>
          <p:cNvPicPr>
            <a:picLocks noChangeAspect="1"/>
          </p:cNvPicPr>
          <p:nvPr/>
        </p:nvPicPr>
        <p:blipFill>
          <a:blip r:embed="rId7"/>
          <a:stretch>
            <a:fillRect/>
          </a:stretch>
        </p:blipFill>
        <p:spPr>
          <a:xfrm flipH="1">
            <a:off x="10395451" y="4202892"/>
            <a:ext cx="257254" cy="251160"/>
          </a:xfrm>
          <a:prstGeom prst="rect">
            <a:avLst/>
          </a:prstGeom>
        </p:spPr>
      </p:pic>
    </p:spTree>
    <p:extLst>
      <p:ext uri="{BB962C8B-B14F-4D97-AF65-F5344CB8AC3E}">
        <p14:creationId xmlns:p14="http://schemas.microsoft.com/office/powerpoint/2010/main" val="142287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822914368"/>
              </p:ext>
            </p:extLst>
          </p:nvPr>
        </p:nvGraphicFramePr>
        <p:xfrm>
          <a:off x="1415143" y="441828"/>
          <a:ext cx="4763984" cy="22182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3353187418"/>
              </p:ext>
            </p:extLst>
          </p:nvPr>
        </p:nvGraphicFramePr>
        <p:xfrm>
          <a:off x="1415143" y="238101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51174482"/>
              </p:ext>
            </p:extLst>
          </p:nvPr>
        </p:nvGraphicFramePr>
        <p:xfrm>
          <a:off x="5904279" y="2312522"/>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206333003"/>
              </p:ext>
            </p:extLst>
          </p:nvPr>
        </p:nvGraphicFramePr>
        <p:xfrm>
          <a:off x="6179127" y="441828"/>
          <a:ext cx="4297152" cy="2265944"/>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174997" y="5124216"/>
            <a:ext cx="9624291" cy="1077218"/>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换怪：非目标用户从低级体验到高级体验情绪体验急剧下降，同时</a:t>
            </a:r>
            <a:r>
              <a:rPr lang="en-US" altLang="zh-CN" sz="1600" dirty="0" smtClean="0">
                <a:latin typeface="微软雅黑" panose="020B0503020204020204" pitchFamily="34" charset="-122"/>
                <a:ea typeface="微软雅黑" panose="020B0503020204020204" pitchFamily="34" charset="-122"/>
              </a:rPr>
              <a:t>thinking power </a:t>
            </a:r>
            <a:r>
              <a:rPr lang="zh-CN" altLang="en-US" sz="1600" dirty="0" smtClean="0">
                <a:latin typeface="微软雅黑" panose="020B0503020204020204" pitchFamily="34" charset="-122"/>
                <a:ea typeface="微软雅黑" panose="020B0503020204020204" pitchFamily="34" charset="-122"/>
              </a:rPr>
              <a:t>变为负值。说明他们                 觉得换怪系统没有作用。</a:t>
            </a:r>
            <a:r>
              <a:rPr lang="zh-CN" altLang="en-US" sz="1600" b="1" dirty="0" smtClean="0">
                <a:solidFill>
                  <a:srgbClr val="002060"/>
                </a:solidFill>
                <a:latin typeface="微软雅黑" panose="020B0503020204020204" pitchFamily="34" charset="-122"/>
                <a:ea typeface="微软雅黑" panose="020B0503020204020204" pitchFamily="34" charset="-122"/>
              </a:rPr>
              <a:t>目标用户换怪时情绪体验积极，且使用时会刺激玩家进行思考。</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照妖镜：目标用户和非目标用户在使用照妖镜时情绪体验都消极体验，目标玩家在高级体验时情绪有所上升，</a:t>
            </a:r>
            <a:r>
              <a:rPr lang="zh-CN" altLang="en-US" sz="1600" b="1" dirty="0" smtClean="0">
                <a:solidFill>
                  <a:srgbClr val="002060"/>
                </a:solidFill>
                <a:latin typeface="微软雅黑" panose="020B0503020204020204" pitchFamily="34" charset="-122"/>
                <a:ea typeface="微软雅黑" panose="020B0503020204020204" pitchFamily="34" charset="-122"/>
              </a:rPr>
              <a:t>可能由于在</a:t>
            </a:r>
            <a:r>
              <a:rPr lang="en-US" altLang="zh-CN" sz="1600" b="1" dirty="0" smtClean="0">
                <a:solidFill>
                  <a:srgbClr val="002060"/>
                </a:solidFill>
                <a:latin typeface="微软雅黑" panose="020B0503020204020204" pitchFamily="34" charset="-122"/>
                <a:ea typeface="微软雅黑" panose="020B0503020204020204" pitchFamily="34" charset="-122"/>
              </a:rPr>
              <a:t>boss</a:t>
            </a:r>
            <a:r>
              <a:rPr lang="zh-CN" altLang="en-US" sz="1600" b="1" dirty="0" smtClean="0">
                <a:solidFill>
                  <a:srgbClr val="002060"/>
                </a:solidFill>
                <a:latin typeface="微软雅黑" panose="020B0503020204020204" pitchFamily="34" charset="-122"/>
                <a:ea typeface="微软雅黑" panose="020B0503020204020204" pitchFamily="34" charset="-122"/>
              </a:rPr>
              <a:t>战中感受到照妖镜的效果</a:t>
            </a:r>
            <a:r>
              <a:rPr lang="zh-CN" altLang="en-US" sz="1600" dirty="0" smtClean="0">
                <a:latin typeface="微软雅黑" panose="020B0503020204020204" pitchFamily="34" charset="-122"/>
                <a:ea typeface="微软雅黑" panose="020B0503020204020204" pitchFamily="34" charset="-122"/>
              </a:rPr>
              <a:t>，非目标用户情绪和</a:t>
            </a:r>
            <a:r>
              <a:rPr lang="en-US" altLang="zh-CN" sz="1600" dirty="0" smtClean="0">
                <a:latin typeface="微软雅黑" panose="020B0503020204020204" pitchFamily="34" charset="-122"/>
                <a:ea typeface="微软雅黑" panose="020B0503020204020204" pitchFamily="34" charset="-122"/>
              </a:rPr>
              <a:t>thinking power</a:t>
            </a:r>
            <a:r>
              <a:rPr lang="zh-CN" altLang="en-US" sz="1600" dirty="0" smtClean="0">
                <a:latin typeface="微软雅黑" panose="020B0503020204020204" pitchFamily="34" charset="-122"/>
                <a:ea typeface="微软雅黑" panose="020B0503020204020204" pitchFamily="34" charset="-122"/>
              </a:rPr>
              <a:t>下降较快。</a:t>
            </a:r>
            <a:endParaRPr lang="en-US" altLang="zh-CN" sz="1600" dirty="0" smtClean="0">
              <a:latin typeface="微软雅黑" panose="020B0503020204020204" pitchFamily="34" charset="-122"/>
              <a:ea typeface="微软雅黑" panose="020B0503020204020204" pitchFamily="34" charset="-122"/>
            </a:endParaRPr>
          </a:p>
        </p:txBody>
      </p:sp>
      <p:sp>
        <p:nvSpPr>
          <p:cNvPr id="7" name="圆角矩形 6"/>
          <p:cNvSpPr/>
          <p:nvPr/>
        </p:nvSpPr>
        <p:spPr>
          <a:xfrm>
            <a:off x="3797135" y="3543915"/>
            <a:ext cx="1063288" cy="6863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8" name="图片 7"/>
          <p:cNvPicPr>
            <a:picLocks noChangeAspect="1"/>
          </p:cNvPicPr>
          <p:nvPr/>
        </p:nvPicPr>
        <p:blipFill>
          <a:blip r:embed="rId6"/>
          <a:stretch>
            <a:fillRect/>
          </a:stretch>
        </p:blipFill>
        <p:spPr>
          <a:xfrm>
            <a:off x="4655657" y="3414885"/>
            <a:ext cx="409532" cy="334073"/>
          </a:xfrm>
          <a:prstGeom prst="rect">
            <a:avLst/>
          </a:prstGeom>
        </p:spPr>
      </p:pic>
      <p:sp>
        <p:nvSpPr>
          <p:cNvPr id="9" name="圆角矩形 8"/>
          <p:cNvSpPr/>
          <p:nvPr/>
        </p:nvSpPr>
        <p:spPr>
          <a:xfrm>
            <a:off x="1777062" y="3760847"/>
            <a:ext cx="1063288" cy="4174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0" name="图片 9"/>
          <p:cNvPicPr>
            <a:picLocks noChangeAspect="1"/>
          </p:cNvPicPr>
          <p:nvPr/>
        </p:nvPicPr>
        <p:blipFill>
          <a:blip r:embed="rId6"/>
          <a:stretch>
            <a:fillRect/>
          </a:stretch>
        </p:blipFill>
        <p:spPr>
          <a:xfrm>
            <a:off x="2635584" y="3527540"/>
            <a:ext cx="409532" cy="334073"/>
          </a:xfrm>
          <a:prstGeom prst="rect">
            <a:avLst/>
          </a:prstGeom>
        </p:spPr>
      </p:pic>
      <p:sp>
        <p:nvSpPr>
          <p:cNvPr id="11" name="圆角矩形 10"/>
          <p:cNvSpPr/>
          <p:nvPr/>
        </p:nvSpPr>
        <p:spPr>
          <a:xfrm>
            <a:off x="4895464" y="3829019"/>
            <a:ext cx="1063288" cy="7702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2" name="图片 11"/>
          <p:cNvPicPr>
            <a:picLocks noChangeAspect="1"/>
          </p:cNvPicPr>
          <p:nvPr/>
        </p:nvPicPr>
        <p:blipFill>
          <a:blip r:embed="rId7"/>
          <a:stretch>
            <a:fillRect/>
          </a:stretch>
        </p:blipFill>
        <p:spPr>
          <a:xfrm flipH="1">
            <a:off x="5995620" y="3554034"/>
            <a:ext cx="257254" cy="274986"/>
          </a:xfrm>
          <a:prstGeom prst="rect">
            <a:avLst/>
          </a:prstGeom>
        </p:spPr>
      </p:pic>
    </p:spTree>
    <p:extLst>
      <p:ext uri="{BB962C8B-B14F-4D97-AF65-F5344CB8AC3E}">
        <p14:creationId xmlns:p14="http://schemas.microsoft.com/office/powerpoint/2010/main" val="373748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3038586747"/>
              </p:ext>
            </p:extLst>
          </p:nvPr>
        </p:nvGraphicFramePr>
        <p:xfrm>
          <a:off x="1321724" y="28639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555916046"/>
              </p:ext>
            </p:extLst>
          </p:nvPr>
        </p:nvGraphicFramePr>
        <p:xfrm>
          <a:off x="6337069" y="28639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320956518"/>
              </p:ext>
            </p:extLst>
          </p:nvPr>
        </p:nvGraphicFramePr>
        <p:xfrm>
          <a:off x="1321724" y="28725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854872582"/>
              </p:ext>
            </p:extLst>
          </p:nvPr>
        </p:nvGraphicFramePr>
        <p:xfrm>
          <a:off x="6337069" y="2872575"/>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164706" y="5495702"/>
            <a:ext cx="9624291" cy="1569660"/>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非目标用户在低级体验时情绪积极且技能释放失败后情绪起伏不大，但在高级体验时为消极情绪，技能失败后情绪下降剧烈。目标用户使用技能时为消极情绪，低级体验使用失败后情绪剧烈下降，高级体验技能释放失败时情绪反有上升，</a:t>
            </a:r>
            <a:r>
              <a:rPr lang="zh-CN" altLang="en-US" sz="1600" b="1" dirty="0" smtClean="0">
                <a:solidFill>
                  <a:srgbClr val="002060"/>
                </a:solidFill>
                <a:latin typeface="微软雅黑" panose="020B0503020204020204" pitchFamily="34" charset="-122"/>
                <a:ea typeface="微软雅黑" panose="020B0503020204020204" pitchFamily="34" charset="-122"/>
              </a:rPr>
              <a:t>造成该情况原因可能为技能释放节奏较慢且效果重复造成。</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目标用户在使用技能时相对于非目标用户思考水平较高</a:t>
            </a:r>
            <a:r>
              <a:rPr lang="zh-CN" altLang="en-US" sz="1600" b="1" dirty="0" smtClean="0">
                <a:solidFill>
                  <a:srgbClr val="002060"/>
                </a:solidFill>
                <a:latin typeface="微软雅黑" panose="020B0503020204020204" pitchFamily="34" charset="-122"/>
                <a:ea typeface="微软雅黑" panose="020B0503020204020204" pitchFamily="34" charset="-122"/>
              </a:rPr>
              <a:t>，说明目标用户在使用技能时会进行思考是有目的的使用技能。</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endParaRPr lang="en-US" altLang="zh-CN" sz="1600"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62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40401811"/>
              </p:ext>
            </p:extLst>
          </p:nvPr>
        </p:nvGraphicFramePr>
        <p:xfrm>
          <a:off x="1095301" y="55952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4039160524"/>
              </p:ext>
            </p:extLst>
          </p:nvPr>
        </p:nvGraphicFramePr>
        <p:xfrm>
          <a:off x="6129118" y="55952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2444797515"/>
              </p:ext>
            </p:extLst>
          </p:nvPr>
        </p:nvGraphicFramePr>
        <p:xfrm>
          <a:off x="1095301" y="3048066"/>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1957915874"/>
              </p:ext>
            </p:extLst>
          </p:nvPr>
        </p:nvGraphicFramePr>
        <p:xfrm>
          <a:off x="6297485" y="3048066"/>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095301" y="5698902"/>
            <a:ext cx="9624291"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魔法技能和物理技能的使用与所有技能释放趋势相同。</a:t>
            </a:r>
            <a:endParaRPr lang="en-US" altLang="zh-CN" sz="1600" dirty="0" smtClean="0">
              <a:latin typeface="微软雅黑" panose="020B0503020204020204" pitchFamily="34" charset="-122"/>
              <a:ea typeface="微软雅黑" panose="020B0503020204020204" pitchFamily="34" charset="-122"/>
            </a:endParaRPr>
          </a:p>
          <a:p>
            <a:r>
              <a:rPr lang="zh-CN" altLang="en-US" sz="1600" b="1" dirty="0" smtClean="0">
                <a:solidFill>
                  <a:srgbClr val="002060"/>
                </a:solidFill>
                <a:latin typeface="微软雅黑" panose="020B0503020204020204" pitchFamily="34" charset="-122"/>
                <a:ea typeface="微软雅黑" panose="020B0503020204020204" pitchFamily="34" charset="-122"/>
              </a:rPr>
              <a:t>目标用户在高级体验过程中使用物理技能时会进行思考，思考水平为正。</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r>
              <a:rPr lang="zh-CN" altLang="en-US" sz="1600" b="1" dirty="0" smtClean="0">
                <a:solidFill>
                  <a:srgbClr val="002060"/>
                </a:solidFill>
                <a:latin typeface="微软雅黑" panose="020B0503020204020204" pitchFamily="34" charset="-122"/>
                <a:ea typeface="微软雅黑" panose="020B0503020204020204" pitchFamily="34" charset="-122"/>
              </a:rPr>
              <a:t>非目标用户在高级体验使用物理技能时</a:t>
            </a:r>
            <a:r>
              <a:rPr lang="en-US" altLang="zh-CN" sz="1600" b="1" dirty="0" smtClean="0">
                <a:solidFill>
                  <a:srgbClr val="002060"/>
                </a:solidFill>
                <a:latin typeface="微软雅黑" panose="020B0503020204020204" pitchFamily="34" charset="-122"/>
                <a:ea typeface="微软雅黑" panose="020B0503020204020204" pitchFamily="34" charset="-122"/>
              </a:rPr>
              <a:t>thinking power</a:t>
            </a:r>
            <a:r>
              <a:rPr lang="zh-CN" altLang="en-US" sz="1600" b="1" dirty="0" smtClean="0">
                <a:solidFill>
                  <a:srgbClr val="002060"/>
                </a:solidFill>
                <a:latin typeface="微软雅黑" panose="020B0503020204020204" pitchFamily="34" charset="-122"/>
                <a:ea typeface="微软雅黑" panose="020B0503020204020204" pitchFamily="34" charset="-122"/>
              </a:rPr>
              <a:t>为负值，多为</a:t>
            </a:r>
            <a:r>
              <a:rPr lang="en-US" altLang="zh-CN" sz="1600" b="1" dirty="0" smtClean="0">
                <a:solidFill>
                  <a:srgbClr val="002060"/>
                </a:solidFill>
                <a:latin typeface="微软雅黑" panose="020B0503020204020204" pitchFamily="34" charset="-122"/>
                <a:ea typeface="微软雅黑" panose="020B0503020204020204" pitchFamily="34" charset="-122"/>
              </a:rPr>
              <a:t>cd</a:t>
            </a:r>
            <a:r>
              <a:rPr lang="zh-CN" altLang="en-US" sz="1600" b="1" dirty="0" smtClean="0">
                <a:solidFill>
                  <a:srgbClr val="002060"/>
                </a:solidFill>
                <a:latin typeface="微软雅黑" panose="020B0503020204020204" pitchFamily="34" charset="-122"/>
                <a:ea typeface="微软雅黑" panose="020B0503020204020204" pitchFamily="34" charset="-122"/>
              </a:rPr>
              <a:t>好后就使用思考释放时机。</a:t>
            </a:r>
            <a:endParaRPr lang="en-US" altLang="zh-CN" sz="1600" b="1" dirty="0" smtClean="0">
              <a:solidFill>
                <a:srgbClr val="00206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3409541" y="4214140"/>
            <a:ext cx="1063288" cy="6863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8" name="图片 7"/>
          <p:cNvPicPr>
            <a:picLocks noChangeAspect="1"/>
          </p:cNvPicPr>
          <p:nvPr/>
        </p:nvPicPr>
        <p:blipFill>
          <a:blip r:embed="rId6"/>
          <a:stretch>
            <a:fillRect/>
          </a:stretch>
        </p:blipFill>
        <p:spPr>
          <a:xfrm>
            <a:off x="4147199" y="3953522"/>
            <a:ext cx="409532" cy="334073"/>
          </a:xfrm>
          <a:prstGeom prst="rect">
            <a:avLst/>
          </a:prstGeom>
        </p:spPr>
      </p:pic>
      <p:sp>
        <p:nvSpPr>
          <p:cNvPr id="11" name="圆角矩形 10"/>
          <p:cNvSpPr/>
          <p:nvPr/>
        </p:nvSpPr>
        <p:spPr>
          <a:xfrm>
            <a:off x="4571369" y="4529449"/>
            <a:ext cx="1063288" cy="7702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a:p>
        </p:txBody>
      </p:sp>
      <p:pic>
        <p:nvPicPr>
          <p:cNvPr id="12" name="图片 11"/>
          <p:cNvPicPr>
            <a:picLocks noChangeAspect="1"/>
          </p:cNvPicPr>
          <p:nvPr/>
        </p:nvPicPr>
        <p:blipFill>
          <a:blip r:embed="rId7"/>
          <a:stretch>
            <a:fillRect/>
          </a:stretch>
        </p:blipFill>
        <p:spPr>
          <a:xfrm flipH="1">
            <a:off x="5410047" y="4332592"/>
            <a:ext cx="257254" cy="274986"/>
          </a:xfrm>
          <a:prstGeom prst="rect">
            <a:avLst/>
          </a:prstGeom>
        </p:spPr>
      </p:pic>
    </p:spTree>
    <p:extLst>
      <p:ext uri="{BB962C8B-B14F-4D97-AF65-F5344CB8AC3E}">
        <p14:creationId xmlns:p14="http://schemas.microsoft.com/office/powerpoint/2010/main" val="34193017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199</TotalTime>
  <Words>1192</Words>
  <Application>Microsoft Office PowerPoint</Application>
  <PresentationFormat>宽屏</PresentationFormat>
  <Paragraphs>116</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Calibri Light</vt:lpstr>
      <vt:lpstr>Office 主题</vt:lpstr>
      <vt:lpstr>GU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dc:title>
  <dc:creator>安杰</dc:creator>
  <cp:lastModifiedBy>安杰</cp:lastModifiedBy>
  <cp:revision>21</cp:revision>
  <dcterms:created xsi:type="dcterms:W3CDTF">2015-10-22T02:53:46Z</dcterms:created>
  <dcterms:modified xsi:type="dcterms:W3CDTF">2015-10-22T18:18:16Z</dcterms:modified>
</cp:coreProperties>
</file>