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7" r:id="rId5"/>
    <p:sldId id="260" r:id="rId6"/>
    <p:sldId id="296" r:id="rId7"/>
    <p:sldId id="297" r:id="rId8"/>
    <p:sldId id="320" r:id="rId9"/>
    <p:sldId id="321" r:id="rId10"/>
    <p:sldId id="312" r:id="rId11"/>
    <p:sldId id="319" r:id="rId12"/>
    <p:sldId id="323" r:id="rId13"/>
    <p:sldId id="311" r:id="rId14"/>
    <p:sldId id="322" r:id="rId15"/>
    <p:sldId id="313" r:id="rId16"/>
    <p:sldId id="314" r:id="rId17"/>
    <p:sldId id="317" r:id="rId18"/>
    <p:sldId id="325" r:id="rId19"/>
    <p:sldId id="326" r:id="rId20"/>
    <p:sldId id="3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 autoAdjust="0"/>
  </p:normalViewPr>
  <p:slideViewPr>
    <p:cSldViewPr snapToGrid="0">
      <p:cViewPr varScale="1">
        <p:scale>
          <a:sx n="58" d="100"/>
          <a:sy n="58" d="100"/>
        </p:scale>
        <p:origin x="1124" y="56"/>
      </p:cViewPr>
      <p:guideLst/>
    </p:cSldViewPr>
  </p:slideViewPr>
  <p:outlineViewPr>
    <p:cViewPr>
      <p:scale>
        <a:sx n="33" d="100"/>
        <a:sy n="33" d="100"/>
      </p:scale>
      <p:origin x="0" y="-39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Data%20Science%20and%20Analytics\TDI\Finance%20Loan%20dataset%20week%205%20(copy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Data%20Science%20and%20Analytics\TDI\Finance%20Loan%20dataset%20week%205%20(copy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Data%20Science%20and%20Analytics\TDI\Finance%20Loan%20dataset%20week%205%20(copy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Data%20Science%20and%20Analytics\TDI\Finance%20Loan%20dataset%20week%205%20(copy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DELL\Documents\Data%20Science%20and%20Analytics\TDI\Finance%20Loan%20dataset%20week%205%20(copy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[Finance Loan dataset week 5 (copy).xlsx]Pivot!PivotTable15</c:name>
    <c:fmtId val="23"/>
  </c:pivotSource>
  <c:chart>
    <c:autoTitleDeleted val="1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44541604970731907"/>
              <c:y val="8.79628095517682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0258005345443408"/>
              <c:y val="-4.23427578075127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239610865864964"/>
                  <c:h val="0.10968930211609146"/>
                </c:manualLayout>
              </c15:layout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44490581759990899"/>
              <c:y val="-0.1247209059392771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03139365927238"/>
                  <c:h val="9.7431896600258958E-2"/>
                </c:manualLayout>
              </c15:layout>
            </c:ext>
          </c:extLst>
        </c:dLbl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44490581759990899"/>
              <c:y val="-0.1247209059392771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03139365927238"/>
                  <c:h val="9.7431896600258958E-2"/>
                </c:manualLayout>
              </c15:layout>
            </c:ext>
          </c:extLst>
        </c:dLbl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0258005345443408"/>
              <c:y val="-4.23427578075127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239610865864964"/>
                  <c:h val="0.10968930211609146"/>
                </c:manualLayout>
              </c15:layout>
            </c:ext>
          </c:extLst>
        </c:dLbl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44541604970731907"/>
              <c:y val="8.79628095517682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44490581759990899"/>
              <c:y val="-0.1247209059392771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303139365927238"/>
                  <c:h val="9.7431896600258958E-2"/>
                </c:manualLayout>
              </c15:layout>
            </c:ext>
          </c:extLst>
        </c:dLbl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0258005345443408"/>
              <c:y val="-4.234275780751277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239610865864964"/>
                  <c:h val="0.10968930211609146"/>
                </c:manualLayout>
              </c15:layout>
            </c:ext>
          </c:extLst>
        </c:dLbl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44541604970731907"/>
              <c:y val="8.79628095517682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Pivot!$G$3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90-4DDB-9342-2890936E7B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90-4DDB-9342-2890936E7BAB}"/>
              </c:ext>
            </c:extLst>
          </c:dPt>
          <c:dPt>
            <c:idx val="2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90-4DDB-9342-2890936E7BAB}"/>
              </c:ext>
            </c:extLst>
          </c:dPt>
          <c:dLbls>
            <c:dLbl>
              <c:idx val="0"/>
              <c:layout>
                <c:manualLayout>
                  <c:x val="-0.44490581759990899"/>
                  <c:y val="-0.1247209059392771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3139365927238"/>
                      <c:h val="9.74318966002589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690-4DDB-9342-2890936E7BAB}"/>
                </c:ext>
              </c:extLst>
            </c:dLbl>
            <c:dLbl>
              <c:idx val="1"/>
              <c:layout>
                <c:manualLayout>
                  <c:x val="0.20258005345443408"/>
                  <c:y val="-4.23427578075127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FF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239610865864964"/>
                      <c:h val="0.109689302116091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690-4DDB-9342-2890936E7BAB}"/>
                </c:ext>
              </c:extLst>
            </c:dLbl>
            <c:dLbl>
              <c:idx val="2"/>
              <c:layout>
                <c:manualLayout>
                  <c:x val="0.44541604970731907"/>
                  <c:y val="8.796280955176823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90-4DDB-9342-2890936E7B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Pivot!$F$4:$F$7</c:f>
              <c:strCache>
                <c:ptCount val="3"/>
                <c:pt idx="0">
                  <c:v>Defaulted</c:v>
                </c:pt>
                <c:pt idx="1">
                  <c:v>Current</c:v>
                </c:pt>
                <c:pt idx="2">
                  <c:v>Fully Paid</c:v>
                </c:pt>
              </c:strCache>
            </c:strRef>
          </c:cat>
          <c:val>
            <c:numRef>
              <c:f>Pivot!$G$4:$G$7</c:f>
              <c:numCache>
                <c:formatCode>General</c:formatCode>
                <c:ptCount val="3"/>
                <c:pt idx="0">
                  <c:v>5333</c:v>
                </c:pt>
                <c:pt idx="1">
                  <c:v>1098</c:v>
                </c:pt>
                <c:pt idx="2">
                  <c:v>32143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90-4DDB-9342-2890936E7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 Loan dataset week 5 (copy).xlsx]Pivot!PivotTable2</c:name>
    <c:fmtId val="18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3.3138401559454189E-2"/>
              <c:y val="3.53669220696834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3.3138401559454189E-2"/>
              <c:y val="3.53669220696834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3.3138401559454189E-2"/>
              <c:y val="3.53669220696834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Pivot!$AT$3:$AT$4</c:f>
              <c:strCache>
                <c:ptCount val="1"/>
                <c:pt idx="0">
                  <c:v>INDIVIDUAL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3"/>
              <c:layout>
                <c:manualLayout>
                  <c:x val="-3.3138401559454189E-2"/>
                  <c:y val="3.53669220696834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E21-4FB1-A352-6CF5CC3C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Pivot!$AS$5:$AS$19</c:f>
              <c:strCache>
                <c:ptCount val="14"/>
                <c:pt idx="0">
                  <c:v>Renewable_Energy</c:v>
                </c:pt>
                <c:pt idx="1">
                  <c:v>Vacation</c:v>
                </c:pt>
                <c:pt idx="2">
                  <c:v>Educational</c:v>
                </c:pt>
                <c:pt idx="3">
                  <c:v>Moving</c:v>
                </c:pt>
                <c:pt idx="4">
                  <c:v>House</c:v>
                </c:pt>
                <c:pt idx="5">
                  <c:v>Medical</c:v>
                </c:pt>
                <c:pt idx="6">
                  <c:v>Wedding</c:v>
                </c:pt>
                <c:pt idx="7">
                  <c:v>Car</c:v>
                </c:pt>
                <c:pt idx="8">
                  <c:v>Major Purchase</c:v>
                </c:pt>
                <c:pt idx="9">
                  <c:v>Small Business</c:v>
                </c:pt>
                <c:pt idx="10">
                  <c:v>Other</c:v>
                </c:pt>
                <c:pt idx="11">
                  <c:v>Home Improvement</c:v>
                </c:pt>
                <c:pt idx="12">
                  <c:v>Credit Card</c:v>
                </c:pt>
                <c:pt idx="13">
                  <c:v>Debt Consolidation</c:v>
                </c:pt>
              </c:strCache>
            </c:strRef>
          </c:cat>
          <c:val>
            <c:numRef>
              <c:f>Pivot!$AT$5:$AT$19</c:f>
              <c:numCache>
                <c:formatCode>_("$"* #,##0.00_);_("$"* \(#,##0.00\);_("$"* "-"??_);_(@_)</c:formatCode>
                <c:ptCount val="14"/>
                <c:pt idx="0">
                  <c:v>845750</c:v>
                </c:pt>
                <c:pt idx="1">
                  <c:v>1967950</c:v>
                </c:pt>
                <c:pt idx="2">
                  <c:v>2161650</c:v>
                </c:pt>
                <c:pt idx="3">
                  <c:v>3748125</c:v>
                </c:pt>
                <c:pt idx="4">
                  <c:v>4824925</c:v>
                </c:pt>
                <c:pt idx="5">
                  <c:v>5533225</c:v>
                </c:pt>
                <c:pt idx="6">
                  <c:v>9225800</c:v>
                </c:pt>
                <c:pt idx="7">
                  <c:v>10197275</c:v>
                </c:pt>
                <c:pt idx="8">
                  <c:v>17251600</c:v>
                </c:pt>
                <c:pt idx="9">
                  <c:v>24123100</c:v>
                </c:pt>
                <c:pt idx="10">
                  <c:v>31155750</c:v>
                </c:pt>
                <c:pt idx="11">
                  <c:v>33350775</c:v>
                </c:pt>
                <c:pt idx="12">
                  <c:v>58870675</c:v>
                </c:pt>
                <c:pt idx="13">
                  <c:v>232459675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21-4FB1-A352-6CF5CC3C52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92745456"/>
        <c:axId val="792738736"/>
      </c:barChart>
      <c:catAx>
        <c:axId val="7927454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738736"/>
        <c:crosses val="autoZero"/>
        <c:auto val="1"/>
        <c:lblAlgn val="ctr"/>
        <c:lblOffset val="100"/>
        <c:noMultiLvlLbl val="0"/>
      </c:catAx>
      <c:valAx>
        <c:axId val="792738736"/>
        <c:scaling>
          <c:orientation val="minMax"/>
        </c:scaling>
        <c:delete val="1"/>
        <c:axPos val="b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79274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Pivot!$BX$4</c:f>
              <c:strCache>
                <c:ptCount val="1"/>
                <c:pt idx="0">
                  <c:v>Loan Approval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DE-4F00-A3EF-0BF20B6547F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DE-4F00-A3EF-0BF20B6547F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DE-4F00-A3EF-0BF20B6547F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5DE-4F00-A3EF-0BF20B6547F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5DE-4F00-A3EF-0BF20B6547F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5DE-4F00-A3EF-0BF20B6547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Pivot!$BW$5:$BW$11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Pivot!$BX$5:$BX$11</c:f>
              <c:numCache>
                <c:formatCode>0%</c:formatCode>
                <c:ptCount val="7"/>
                <c:pt idx="0">
                  <c:v>0.48395087212302612</c:v>
                </c:pt>
                <c:pt idx="1">
                  <c:v>0.54857779300891019</c:v>
                </c:pt>
                <c:pt idx="2">
                  <c:v>0.56692813765182182</c:v>
                </c:pt>
                <c:pt idx="3">
                  <c:v>0.6312234658433038</c:v>
                </c:pt>
                <c:pt idx="4">
                  <c:v>0.76848528356066048</c:v>
                </c:pt>
                <c:pt idx="5">
                  <c:v>0.83463035019455256</c:v>
                </c:pt>
                <c:pt idx="6">
                  <c:v>0.85942492012779548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5DE-4F00-A3EF-0BF20B6547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95138528"/>
        <c:axId val="395129888"/>
      </c:barChart>
      <c:catAx>
        <c:axId val="395138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>
                    <a:solidFill>
                      <a:schemeClr val="accent2"/>
                    </a:solidFill>
                  </a:rPr>
                  <a:t>Risk Grade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29888"/>
        <c:crosses val="autoZero"/>
        <c:auto val="1"/>
        <c:lblAlgn val="ctr"/>
        <c:lblOffset val="100"/>
        <c:noMultiLvlLbl val="0"/>
      </c:catAx>
      <c:valAx>
        <c:axId val="3951298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9513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 Loan dataset week 5 (copy).xlsx]Pivot!PivotTable16</c:name>
    <c:fmtId val="28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Pivot!$DG$3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Pivot!$DF$4:$DF$16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Pivot!$DG$4:$DG$16</c:f>
              <c:numCache>
                <c:formatCode>General</c:formatCode>
                <c:ptCount val="12"/>
                <c:pt idx="0">
                  <c:v>2332</c:v>
                </c:pt>
                <c:pt idx="1">
                  <c:v>2279</c:v>
                </c:pt>
                <c:pt idx="2">
                  <c:v>2627</c:v>
                </c:pt>
                <c:pt idx="3">
                  <c:v>2755</c:v>
                </c:pt>
                <c:pt idx="4">
                  <c:v>2911</c:v>
                </c:pt>
                <c:pt idx="5">
                  <c:v>3184</c:v>
                </c:pt>
                <c:pt idx="6">
                  <c:v>3366</c:v>
                </c:pt>
                <c:pt idx="7">
                  <c:v>3440</c:v>
                </c:pt>
                <c:pt idx="8">
                  <c:v>3536</c:v>
                </c:pt>
                <c:pt idx="9">
                  <c:v>3796</c:v>
                </c:pt>
                <c:pt idx="10">
                  <c:v>4034</c:v>
                </c:pt>
                <c:pt idx="11">
                  <c:v>4314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0-4EAA-BC68-FE1321EC3D6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4750352"/>
        <c:axId val="826477024"/>
      </c:lineChart>
      <c:catAx>
        <c:axId val="51475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477024"/>
        <c:crosses val="autoZero"/>
        <c:auto val="1"/>
        <c:lblAlgn val="ctr"/>
        <c:lblOffset val="100"/>
        <c:noMultiLvlLbl val="0"/>
      </c:catAx>
      <c:valAx>
        <c:axId val="826477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475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Pivot!$BM$4:$BM$53</cx:f>
        <cx:nf>Pivot!$BM$3</cx:nf>
        <cx:lvl ptCount="50" name="State">
          <cx:pt idx="0">Alabama</cx:pt>
          <cx:pt idx="1">Alaska</cx:pt>
          <cx:pt idx="2">Arizona</cx:pt>
          <cx:pt idx="3">Arkansas</cx:pt>
          <cx:pt idx="4">California</cx:pt>
          <cx:pt idx="5">Colorado</cx:pt>
          <cx:pt idx="6">Connecticut</cx:pt>
          <cx:pt idx="7">Delaware</cx:pt>
          <cx:pt idx="8">Florida</cx:pt>
          <cx:pt idx="9">Georgia</cx:pt>
          <cx:pt idx="10">Hawaii</cx:pt>
          <cx:pt idx="11">Idaho</cx:pt>
          <cx:pt idx="12">Illinois</cx:pt>
          <cx:pt idx="13">Indiana</cx:pt>
          <cx:pt idx="14">Iowa</cx:pt>
          <cx:pt idx="15">Kansas</cx:pt>
          <cx:pt idx="16">Kentucky</cx:pt>
          <cx:pt idx="17">Louisiana</cx:pt>
          <cx:pt idx="18">Maine</cx:pt>
          <cx:pt idx="19">Maryland</cx:pt>
          <cx:pt idx="20">Massachusetts</cx:pt>
          <cx:pt idx="21">Michigan</cx:pt>
          <cx:pt idx="22">Minnesota</cx:pt>
          <cx:pt idx="23">Mississippi</cx:pt>
          <cx:pt idx="24">Missouri</cx:pt>
          <cx:pt idx="25">Montana</cx:pt>
          <cx:pt idx="26">Nebraska</cx:pt>
          <cx:pt idx="27">Nevada</cx:pt>
          <cx:pt idx="28">New Hampshire</cx:pt>
          <cx:pt idx="29">New Jersey</cx:pt>
          <cx:pt idx="30">New Mexico</cx:pt>
          <cx:pt idx="31">New York</cx:pt>
          <cx:pt idx="32">North Carolina</cx:pt>
          <cx:pt idx="33">Ohio</cx:pt>
          <cx:pt idx="34">Oklahoma</cx:pt>
          <cx:pt idx="35">Oregon</cx:pt>
          <cx:pt idx="36">Pennsylvania</cx:pt>
          <cx:pt idx="37">Rhode Island</cx:pt>
          <cx:pt idx="38">South Carolina</cx:pt>
          <cx:pt idx="39">South Dakota</cx:pt>
          <cx:pt idx="40">Tennessee</cx:pt>
          <cx:pt idx="41">Texas</cx:pt>
          <cx:pt idx="42">Utah</cx:pt>
          <cx:pt idx="43">Vermont</cx:pt>
          <cx:pt idx="44">Virginia</cx:pt>
          <cx:pt idx="45">Washington</cx:pt>
          <cx:pt idx="46">West Virginia</cx:pt>
          <cx:pt idx="47">Wisconsin</cx:pt>
          <cx:pt idx="48">Wyoming</cx:pt>
          <cx:pt idx="49">District of Columbia</cx:pt>
        </cx:lvl>
      </cx:strDim>
      <cx:numDim type="colorVal">
        <cx:f>Pivot!$BN$4:$BN$53</cx:f>
        <cx:nf>Pivot!$BN$3</cx:nf>
        <cx:lvl ptCount="50" formatCode="General" name="No. of Loan Requests">
          <cx:pt idx="0">239</cx:pt>
          <cx:pt idx="1">52</cx:pt>
          <cx:pt idx="2">489</cx:pt>
          <cx:pt idx="3">143</cx:pt>
          <cx:pt idx="4">4104</cx:pt>
          <cx:pt idx="5">405</cx:pt>
          <cx:pt idx="6">400</cx:pt>
          <cx:pt idx="7">51</cx:pt>
          <cx:pt idx="8">1585</cx:pt>
          <cx:pt idx="9">800</cx:pt>
          <cx:pt idx="10">96</cx:pt>
          <cx:pt idx="12">819</cx:pt>
          <cx:pt idx="15">142</cx:pt>
          <cx:pt idx="16">201</cx:pt>
          <cx:pt idx="17">241</cx:pt>
          <cx:pt idx="19">617</cx:pt>
          <cx:pt idx="20">736</cx:pt>
          <cx:pt idx="21">391</cx:pt>
          <cx:pt idx="22">322</cx:pt>
          <cx:pt idx="23">6</cx:pt>
          <cx:pt idx="24">363</cx:pt>
          <cx:pt idx="25">44</cx:pt>
          <cx:pt idx="27">290</cx:pt>
          <cx:pt idx="28">89</cx:pt>
          <cx:pt idx="29">1062</cx:pt>
          <cx:pt idx="30">112</cx:pt>
          <cx:pt idx="31">2160</cx:pt>
          <cx:pt idx="32">456</cx:pt>
          <cx:pt idx="33">630</cx:pt>
          <cx:pt idx="34">173</cx:pt>
          <cx:pt idx="35">234</cx:pt>
          <cx:pt idx="36">785</cx:pt>
          <cx:pt idx="37">106</cx:pt>
          <cx:pt idx="38">261</cx:pt>
          <cx:pt idx="39">29</cx:pt>
          <cx:pt idx="40">4</cx:pt>
          <cx:pt idx="41">1556</cx:pt>
          <cx:pt idx="42">141</cx:pt>
          <cx:pt idx="43">24</cx:pt>
          <cx:pt idx="44">793</cx:pt>
          <cx:pt idx="45">462</cx:pt>
          <cx:pt idx="46">88</cx:pt>
          <cx:pt idx="47">227</cx:pt>
          <cx:pt idx="48">41</cx:pt>
          <cx:pt idx="49">143</cx:pt>
        </cx:lvl>
      </cx:numDim>
    </cx:data>
  </cx:chartData>
  <cx:chart>
    <cx:title pos="t" align="ctr" overlay="0">
      <cx:tx>
        <cx:txData>
          <cx:v>Loan Requests by States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 b="1">
              <a:solidFill>
                <a:srgbClr val="FFFF00"/>
              </a:solidFill>
            </a:defRPr>
          </a:pPr>
          <a:r>
            <a:rPr lang="en-US" sz="1400" b="1" i="0" u="none" strike="noStrike" baseline="0">
              <a:solidFill>
                <a:srgbClr val="FFFF00"/>
              </a:solidFill>
              <a:latin typeface="Aptos Narrow" panose="02110004020202020204"/>
            </a:rPr>
            <a:t>Loan Requests by States</a:t>
          </a:r>
        </a:p>
      </cx:txPr>
    </cx:title>
    <cx:plotArea>
      <cx:plotAreaRegion>
        <cx:series layoutId="regionMap" uniqueId="{5106D8CC-C5D7-4419-BA18-98B256162764}">
          <cx:tx>
            <cx:txData>
              <cx:f>Pivot!$BN$3</cx:f>
              <cx:v>No. of Loan Requests</cx:v>
            </cx:txData>
          </cx:tx>
          <cx:dataId val="0"/>
          <cx:layoutPr>
            <cx:regionLabelLayout val="showAll"/>
            <cx:geography cultureLanguage="en-US" cultureRegion="US" attribution="Powered by Bing">
              <cx:geoCache provider="{E9337A44-BEBE-4D9F-B70C-5C5E7DAFC167}">
                <cx:binary>1H1rU9xItu1fcfjzFZ0vKVMTp09ES1VA8bQxxsZfFNWApdT7/fr1d4kCG9Rlw0Rz40YxEzOBq5La
ypW599pr78z6n5v+Pzfx3bp81ydxWv3npv/zfVDX+X/++KO6Ce6SdbWX6Jsyq7Lv9d5NlvyRff+u
b+7+uC3XnU79Pxih4o+bYF3Wd/37//0f/DX/LjvJbta1ztKPzV05XNxVTVxXv3lt60vv1reJThe6
qkt9U9M/35/dde9O73p9k71/d5fWuh4uh/zuz/fP3vf+3R/zv/aPT34Xw7i6ucVYLvYEo1xSYZH7
H/7+XZyl/sPLBiXWHiWK20TRx089WycY+Tpr7m1Z396Wd1WFB7r//+djn1mPl07fv7vJmrSe5s3H
FP75/nOq67vbd5/qdX1XvX+nq8zdvMHNpkf4/On+mf94PvP/+z+zf8AszP7lCTjzKXvppX9g42Zp
endT65umfpymfw+OoHumNKnJubkBBxA8BUeyPckVU5SZjx+6weaV1mwH59ngGTru5U6i81e8/nud
rB8n6d8jwzHzliWYReyt20ZZe0oQzhlh9ubn8bM3AL3CoO3g/Bg4A+avk10FporeEBdL7FEhhCSM
bKZdPN8x1GR7TNpKWNT+ByIvWPJLQO7HzfE43kk8zu7a9e0b4sHtPW5aQpj8AQ81w4Nae5ZpciWV
ut9I8HCb0PYYZF6yZzsqj88xQ+XsaidRWdzF625d3j3OzRv4L3uPECUtxs0f/ulZZDH3hKUswana
vD4LMK+xaDsyP0fOsFksdwKb33OTp7Ts2Tv/W1pm75mEm1JwuTW+2MCPKm5xW/zwc0/3zYwy/dqs
7SDNhj97kt3gY3+VeszSt/RkYo/ZnIFsPcy4nHsyugdGYNqWuWHSM0/2CoO2Y/Fj4Gy//PVtJ/bL
M6uRxPxVRuu0WoPHP12Uz9713+4VsQcnpQinD75sFmNstie4TU3T3IQYMvNlr7HoV9A8Pssz+/GQ
FzuJjbuO9fesTPVb7hu5x0xhWTZ9YMrYF08jDaX2nkUlQwZKN67scWU8pDKvsmk7Pk+fZ4aQ+9du
IpTFWbm+fUsBQO1h85gmEWxrjkmJuWcKOcWaGTCvMOUXsPwYOQflfCdBOV1X1fomaKq7un5DvybY
HvYFl0LyrchIBBwClgDy/ByZV9uzHZ7Z8BlGp7u5cVZxrNNMvyU8ZI8yQQW2zsZvzcKOspGKKoub
6ifFfkrRXmPRdoB+jpxhs9pNEWAfPk2/ZdbJ1J5pmyZlHEn+02CjQAWU5IKphy0182mvsGQ7JD8G
zhDZ301EVln3hhQAjoxIYSGbEduTGY5khxCLkofXref+7CVrtkOyGTXDY7Wb3uvgLiv9N2VlbM8S
UI6FTbfGFsX3IKMh9pAHzjzbKK8waDsqPwbOgDnYTWDOsrIO3rnrMkN4ecMtw0G6uM3lD91slm1K
BBcF2cyyHso2sy3zeru2wzQfP0PrzN1JonYIFU3rR+fy71W0+9QFMhrhmP6ncQbJ5p7J5ESpNy6N
Pn7oJql52ZDtsDyOm8FxuNpJOFa36+ANMxkh9riyiQQp20rIKBXQmrGp1FwBeNGQ7Wg8DJuBsVrs
JhjprV6/qQuz95Dz29J+oMf2nItZexDTFLHsh+ImSjXP+PHLBv0ClseBc2DOdhKY47eWyxQ4sJDM
lg/SMnzTU99lK2wjiMuQnzfbaJZdvmzPdlgex81QOf60k6hcBOg9eLeq4nV6+7hu/31AQcHfYorZ
5kPVxZ7llEj5TYpK2aQz3//MaNlrrdqO0PPRM5wudjPGTF0q11kZvSFGbM/mNhNTcf/+Bxg83T/S
BIaEmNZjoWBOzV5h0XZ8fj7LDJuz653cQ8dw981NNLwdNlxOtIsz1C6fg6JMBBs4PCGszcaZBZvX
mLIdlJ8jZ6Ac7yYoX9ZVgLa2OkvfDhYh9wSlKGcq+SOkPN0ylJE9E20CiohNOjqjy6+zaTs+T8fO
EPry105um5Os0dUbczWyZytMvYW2mM3P8+1jU5TYqEL182dbzVOu9iqTtuPzZOgMnpPdhOd0rdM3
7NQQ5h5H+QwdND/p2NO9Y9l7jCLWQGHb6tleNGc7LA/DZpCc7kaPxjOrUXM+XZfD2xI1jqrZFGlM
+/lGkdaeJBSNAo99GTOC9hpLfgXI4zM8ezo83G7mm499ze+y7+/cLG6Sv99U3wQ+BFVLyhHon24X
KdE4YzHbglRw/zMjAv+tWdvB2v5XZsAt3J0MP6f6JtD++i3pARo4UOW0AdcGk3+SN5RAoSRMesL0
M2PUr7FoO04/R86wOV3tJDYf7tK0GuJ2/aYtHIIg+qOD46EUQMhMMcCeUlypSVDY4AP8nrKD11q1
HaPno2c4fdhRjqBxWqDK6vXjRL2BdGCBJ9gUnU4PMM1AstEZbaPsiRa2xw/daNGnr7FlOzRPhs5w
Od1NrW3KsA/XSY4U6C27bQXfsxQEAfvxHMdcMpjOeaAZF1LpRlKYQfRqs7bDNBs+g+rscCdd3amu
qum/ea4f1/O/30TTsQ6Ggs6Plo0ZvUNPB9o7GXqlHrSff0SiVxm1HaZnTzQD6fTTzoKUNeVbIgR1
2pLo5HxQCgi2ylN+NzV7SolmtUcJdQtCL1n0a3g2I+fY7GbX2nmg37L4RiDx4CCHsLc3rKPzBuwA
qLCfCsNTjvCSNdsx2Yya4XG+ow4tS+s3LcBBdUNzoEltdHFsE6opgTcT6JKypiTpKRinL5uyHY8f
A2eQnF7upPs6u/u7XL9wKuy/O247nehEqzNHtP8R6Z+5L3sPOhyKc48sbtar/hqLtkPzc+QMm7Pd
1HQmUnN0V1Z3w+Pa/ffhH4kOxUln2+QPXVGz4CLRQABugBPfmzzHnu2b19n0K3x+Ps8coaOd3D3n
UYz+jjc9dYuuGsVRw3noGJgnojbKPzirToh8qDOAvj31a6+xaDs6P0fOsDnfzXOe5+Wd/6YVHo6i
qMKJQf5QX5sR502FR6EIhLT0GSQvGvILQB7GzeG42Mmt8ilr/t+0EQIWAi2a0QeHNks81aTsoMeT
4hTO/c+MLb/eru0ozcfP0Pq0mwro5qkW6+htBRzcxMFRyIESsMFi1vIJBPcYJ9B4rFnYea09v8Po
8WnmCC12cj9dabRLv6kGOnUWUKZsJJ8bdGYatVR7k0Aq+KOGPSNur7FoOz4/R86wudpN7fMSGjUu
g7m7ewwE/563oVtaCXBmtH1sBQe3cXAxdYU8ueTmaRB6lUnb0XkydAbP5W5KoJd3/ZsezqW4SIAr
gRCzSXjmsjQuiEAnFWoHDxelzGoHL5rzK1jun2IOyded9Gaf63XwhpsFM45ThZCbH1j0LMkBF5iy
HMaYNWMDL9mxHYrNqBkSn3dTEPhyV9XvfjrkjQ95A/+F4CHYdNvD9k0CmmZBM0Bq+pPGPfVfrzZr
O0Kz4TOovlzt5Ka5uisTyFhvt29wvIBIk+E/MxKNW7gsi1m2hVvS7n/mof9lS7bj8uMRZohc7ejm
0dVNllb6bTsHcAUK9Brcw7X5eV4NQL0G3aA4CmpvP+/55TUmbQfnydAZPF9WO7lhvgwZrhv033DD
oFEavRrM+sW9HNA50fWJ67oQhx7Be+bVXjboF9A8DpwDc/3/B5hfXzv442bGxbpeL++vdHxy8+Dv
X71/dlw1ORv6oK5sDUqb2V3d/vkeJczp1oAfV0VOf+SZLjNvVHsy6G5d1X++N9Dnjg4riZ7R6Ywb
YhPYQof4OL1k7wmb4AAjzsajqWe6nTCdDkriuklsSHSRolkEIt7UQQ9fWk3iB15CFwnOZlM5HRSW
BIfqftym+SGLB8hVP+bj4fd3aZN8yHRaV3++x4fnm3dNlpr4eGKhEQL9qlhbDDeQ4fWb9QUWON5M
/09KmrBMgmg8lD41R8drRXri9/7wOaF96/q+aUKb+DE9Wz5w+oOzD5T3R8sYLMf9cuCxTz+wju2g
NkZrOOz7sPxIjLZ1LavTB7//FMho809Bnw2DBop2aYoq9OxTzIq0hRn0h0Nd6IOO9cXHKCtbV0uR
L4nRxQ6tym4hitC4qDrZf/79x5s26PrMAGrhTkOosIphkm2Qx6eP2TSD0u0g68MstuJ+v++CcT+W
ATlshalOehaUR33Yl9XB4MmEOrnHvcopc21ot8KJo0+ZMqnvZJ4aTqsu0LnjUxE7auyi/YFFeG+c
DUni8tgYW6fPQyt1TK8aTLdWw/C9qIfogocqWoy9Gg8DYbauJ63iKLHM4quni+HAaxNDO7lPh8TJ
Cl4UjsXkeEiKnl5anOVnZRfRS9a3/YeaN95RZ1X5WiWJJm6VtcP3oMITtWncXsVNOhxUYZ+eeNSI
3dLTirpdxtKTwCPZt0AP+TX1CQZ2vbZPqqJnS2pZ3oXdyqRetFVOshWmKk1cH1esUtdTOHJ9wPwW
j0lkxZZy1OxyyAa1kH0WnJvFmJ5kwi5jJ/ZZ7ORSlx+zuOW+08qudsNaKqeygvF05L0+9EjSLbin
y6OoYcXHKqm9o7GR/YFV0HhV1CPM4XV7FZKkvSrC0foEdNhyrAhbpsyM3cbqi5sh67AfJMUa6tLh
c1B72XVDRiBT5Ck5tDobe6grvSNep/aJRQ19WBTB8L1r8uEzKTFkIGX1xcqUOvF6X6wKv6aXTTxW
X8K6S0/6LLNPkkRhRuywEKEjks5IHKsZiRPFcb6sci92u7Rly6xg0UVuBbbTUN9yQ5aVN8LDr34E
Ydn1Qzb6h0avKicVTXHTV9jOyqiHA0s38SpTAHeQebfomzAOFhVPy3RJrCpe5ZVSTj2a0UIKoz8w
qBdd+B2N9i0VFGdorTbd2Pbbu4gMxEnrOtpPYkLgNGj2TfdFe+XZ2XhqFy3+FA+GgzzxlEN7PLHd
GfmZF02b3SjMc8MnrStsPIslQtup7SBx2yjCUmyDtL2jkR4OBs3EuS+AhNfayhFpPiwSg4tkEecN
5jXy87WMbdPtOy8MF3Vv4JLgLPC8C4t4xY1pk/E07YLhM+sSfZBm2AxxWUT7RpTWtyS06KUWulsE
fjzuUwNzW/nAMWymqZ6WaJz27d1Q4unHaGC+U4xAQljZcCAo1n8Ztfl17EvvKK6i686omiM0SyXn
vvpOGpu0jjYSK3AqL2GroDK/ETYUX5nnNVc+w9p0mBHpA0YytRAi/iY82d7VQuZneWhiUfasdfsA
QFnSqPe9QuTnecLFuV135nkzePQy1VV+3ZhW9s2oBVarjMb9knnZN56Yw3HIDfNTrwaVO0aobFel
Xbb2laxSV/PBcOzSjhb3D6cCbIIqq4yLfsjTetHrcDzt1FB9ySsjuhiymiqn9TE/tKbeUR+HiWt1
RB/WGQq4bu/1+sDsdXmTxxYBTEnUSHcIVPGV6sg+Cckg+RL3KxZntcV8xb6oyKaRdd1maVff6LIR
15qmSeQftnxMxaGuRyNdgqZ2zelQdJ551Pm8ERc8GganEP3wmaqhdjOrCVKHmn25KIrR2sc6NIlT
M2anTtbXcE1NetZkNnNqrLAjYUQfalIZHzMSXxhmcyaSPNlXgTQ/jqUJ3yl7flaa/ifP9M4So+AL
IrGJfDYGq4RFnytT0GUTe82yEcPfWiXNUrTNbRSwZGWk/s3QiGAVjJbvpLTJT7Kk7Zax2fZu5fn1
LdVVsfR1ddzXhbcfdyU96sfIXtChlG4sTX/h574+E6MYTg07bwe3HL0jK1RHRpQXCx0X6ejktles
cJI+XjCjF25BfNNJdNRmThLH3/18rJXDzVQeNJUYXFukF0Mq9ZIlhn0cBn5+Wllht28F2LBFmNBj
PXj9srGVvxoHAMloS1YkNdrDRGaDm9dcLbPOYG7OFbZlSsODgMjcZUZCjjtT24eNTz/xxLP3LSGr
E5raPF4yzP1NlXed5ZqFbYxOMgJDx4/r9pDlWu5btPuWZl550lQsdlNGmpXf2XQBXmBFCGFWsRi8
6oZnXXPgmz5iHgK42m8DhLmA9fUyTK3iAnepUofWUbXvt03QO0FkhI6t+m/KbEOn41F/nPZ+66g4
iq5tw8uka/XWcGDrVneutHK1wNnSwJWt4GCIvPgIdqb2RWNyucrhX8ligBMJnCLKWeXk2FenIq7y
4270xmWG24xXrM+rBQ8C7Kpq6ftR4aQZVuBQU/Mot8r+89jx0C3DpHVVlR528YK3RnZES2tc5zEx
V2xIxss8zDPfpZV92I+mvUoab/igIz4uWq8pjqIkF67F4gTLPWqduPOjZSW4+CgrEYEcDLRx/LJL
HJKr/cJok6Vhx6PTmXxYCJuHX6Xla0eRodsX3tA6jd0a+0UQZ07jJx9jaiCWa9KttOY9d0TbLnzD
t69i5dODWGPFWzwLVqrtvaXdeeI0szOhnagzLpK6V2e0GIejQZVt7OAcbiCWhVUmd8IvzgJvlCd2
XzPLFV1X+k4MuWCRiCA6zauRrvIgkYWrA6s8jkePXzehHIQjzU6GDuvi6jgY/Ei5IQ3JXZ4kSbwQ
MrX6BQlJuxqLwnbzxCgPGhqb113caL0YIx2eiNqvbhIeWuSUVqIdfYeoKDSvWYDg3AVRpR0C+hw6
Rp9G+zIw27+zkGZuHXcTL8iLj31fxwuraNNsqdpEHxt9HEeON8hQYvklwarkbXliF1Um3LKvqtjp
MlMf9qnyKjfUmXk+ME8fjkGa/81yZVRumQ/RhA1x7ilSGHLEoZiOh6FZpSc280w457y+Vdrrctfv
WBbtk6hCwMnhhb+ncawW+WB4F3kkpz0QgSZIj+TewjcbEKJAJ24R5Ob5qLVxYWR5fm23mgf7TaQj
tfCJMt0EJC9YCKvP/+7zZsyXgQmQ6IjoPDRghRvyVWhGL0M6VLd5KEO1YGaA56OJF3tOPwxsCRpq
feqjArRsIozpkrUiWoQBi1dcWulJXI7joSBVt0iyDs64DP3QSXJWeIvArBDc7SQzLlLfbq404/65
n4BppKaVn/njvRV28ZUbFmipVxSTUx6T4XsdgpNoW4Ke2EVBP8ANprc8t7J2YfhWi6jdwlX6cERO
UsKcocqHg4AazVWgCbCjhaFSlyTlcOAn1nBM2hDP37TdwvcRyzOQreu88hO3Gib6a1vZtaz7eMUq
PAL3Bb1UST98V0OuD/rRy5ZpqG2H6q4anMH0CHOynMeriNnFx98nEXRbDkEtXPkIFRoHB+gshyiZ
HWW+b9SHvsGKI8+GMwQdlqlbhEX5MZ4YzcgLtWgBzLdqKNUi7VJMdlObLyU0dErLnqdtG0tw1c7U
lTUdLXmWz2Q8S/KwqA+FBvN3rbExz6VVs6Vfd97RIEAIAxszW/uk/yD9LFmGlckPxzr75nspFmbK
i6OKt8Nx2uXF16YR4rzVrP/cgXHvvzBxSI7/YSyONDGObnIbjRYzY9G3HMnW4NWhoTlx2iq1Pg05
NhqhYXBuNFh1CEVYYLTFio/qSi0I4tRRlPbZOszBm6UACfq9Ufcp5/MZxMFeJnBBpJpu+Jonvn5T
YI1ovzpMEl5w17a5t6hUU5yMndEelGUTLOCax+XAOQKP14BBhTmSVxlM21S00UXYieKIx9Z42Hhm
dpvrWH5Ulp8v7boYDz2jzAqnqE1j8XvLzS0LEeqggnhB7gu7ZJazm43B83joysO+QEwbpM7DZZHY
w3429PBOOu0WdsDl95YN7aFW3N83KFurMP/SpT5fahN0yTA7f9HkSXbalkxct3menuqRR8eEJPwb
E1HQn+Z+nrbHZRColWfRaEGEHvd1jw2dwJUc+rY2zwkN8mXZJ+CrcWKfgECO+2nPh2MRgM2XRdMt
ssnDMNEYF61fWp8MUw7fE+UT02GpEIbDK/hY1EDBe7ssXjUNHFjgZeDsSJaRl/gR3jSKaYWUfgJP
fM/V+3QsPqZxMfkUe6LtEQi9nZiVI4i2Pgke5UvWe/lZhMvCT8KmAAelkBz8Nmiv/NHwAwdHJeNv
JW8i66iOR9meFF7nY5K09hGSqrpfmn4UELfJuRcbh5yHDS9dk9VGJRZ4oJRdZZ6gTlXwPFpJa4z9
VQRKs/DG6R88EHpvQSpFLdfTFlWtY4JxH+MEYHUrY97niMbg9CUJwnTheQGe2E/tbNnDCQdO3IPK
y54SxxhA8pFOk0Nk33CxSlRfSIhUk6XUdCvTyEo3sfPxtC+RuKlA5H8PYRPtl7rWB00LdkWiDity
rJFQBKnVXNU6/iZL5I9jT/Nr1cVcL8pBt0gqMXd21Cl9NI6YfAQd46IMGV9RBI6PEW/1gRcFcHrK
rONVbaps3Q9GthYDBTdkMWMOtm20z2tVfkAmqk6GgsRO0yHpt/A9Nl/SBLlM31O+Ij28UT3ldmlg
x26Q1G3nijHuW2eIu2afjn6yKqsQWUsquQPuJD8mvGyuCG3YkqUsW5tVqQ+IQIaVU2TPizIdEQHq
jFZfWAhBqSji/KyWWmIHC3iT2kvVgqsamZEnRC3dzByxRyrSpNTpKV6syVigHNBjVpIxdipkh46p
xXiYBoiJRV5AlWMdQk5vTyE0SOAuzUFCAEpY8bUbpDqhHWSWKg/sE5/m5ZEeZHpi+Zi4EgH0ICXM
dDOVtle45Q7pfTfoAzUpQLZCuplE0IekRpqsunT8rrBLx6VWY34dWcmHtpf533VTI90mpn9OU1E5
SRdYLkWZzk2NiThPVvfChoildIaFkcUTBryLV3Taqv3k30kUdYscYsk3s+ib/b5MQssJSceWTauh
jEzJq+4JEvigF8VHkpZAJgtBRe5jcZ76qTdpPcNxhO66YCK90HW4hamaRIkslsPx6FvDad9CXbtf
hqyHBIPlXZDDvjGGU+FD8eDVUHy8V3xSjuWTdDJ2LQrlpEiQBccp1YexAKGK0cJ30niW6d7LA4Zv
YBpEgcwWgiOmfhLyRq2G/SiHINQFwfdSjcPpiO2Wuv3gg4x0PbQw5UO9InkfXRS56BMHBNhGngJK
1mSy/1A0LcS5tAbEfkfiVT/iiXARFIOIM2ILZnYHCc6zAsh/ETHdvDGypR1iCaYQ7rplmmDH+H1i
nrPIMj+B8JASwldbfanDEorgKKLi68gFhDKz7oobP4TiUpF6+JziC40cj5XxypjEFW4KuDVk9N7R
vVJjKMRzBapRuumo8ZcSBrGnGOHiOMXH3+s390Gyj6DdplkgVgYx7ggZJ7osDcAXJyBLRUWi/c3S
1JAucwFpKM2od0FonJ7kGYsWhSnUiaqr4mtGQdNp5UNTayY5sUt4cN4KZFquT2o4d4NVt1lsZ996
H2SnJIV90kn42awLMIWBWZQ3JOUAJIoauqyQPi0rC/S8DrGnp/VclJMbrrysOo6rGIqkrSU4b1Ri
OILocKw5CF8wqd7gJVMUQIL2jSosCTE21W1TeNk6oJ5/LpscslE5rZ9IIAGAJ3JiC4/jTerXPb1V
NhRSP0qji6RroSIJhElLUnZ5HxtoDQm4UX5wLuHyoTtBRG0NU5xL3zARKjpbnRQ2aEgxROyyK4fW
tRMB/SwDExZIh93ACullbvHK0Q2AxJnHeDXEJD0ZeZOemAwkNpkwCEAPr6uqK/P9csxAzjsKbyb8
9mroQJPzCPocyWJ2aSQpnC382NesUvl1YMXeEfQLy72XBNsaoqViuXfkp0G3CHvQzwreJHeR5kT7
vuqxQrIe5KRGspNgYx/UnEMFzWJsioG02beYGRCoO2jGXHtIFWoQZ24V3YJBXF4i2GPx3LvZXmI2
oBwNx2Um/C/I6ofcGVgy5RNVDxWq5P2HEqLN51yCtRtjB8mirVpMJoF7C1rso8jmiFpWmyPH41hr
BvEu+g56GYv7RK9SYRZHXR5DRJxcJcdtBcsy4tH5qFgEKLUJ1cuolrywER8CSCbYkyXU6bSWw6m0
Kb3khWzuZOr1BzVMd1IQPO5qG0lIHmf531VSgnIU1RivwhSbTOc6OGcy/da2JmZtlAZfMRVgq7QR
5qCOCbKhtiu+gpWEwmn6wUNQJpkN3tKY+qwzCJxsV4BOZJkHBjm0w6JtAPigovE0YpDU73+935hD
EiLEGLQpb8wOMTVHUFmlY91/6Jkx7CdBqA+yLsOG1mCVvjThZFoTK1vkcjSd0dTjaW6NyMg6Oez3
VfS9EWNmLYMKCey9UCyr/JtgyEy7iQUMfYGULGdjcwAhAU/crWQcdoeNEtdj6QeLcarE1BBUlo0p
8WFR1qij2qsz556uPhQHP2wo9abEdZPlQ6n94OE74378+r+XWYL/3n+P2c9/nL5y7udvONK++a66
374L17BOp3+r+Zsma378LRjzYN1UHnz2yz9qlb+oRm6++u4XL76uVIniPapgP0px/6hUPr3k/2eB
czPqoVQ53fxIUZQzicUYvgZiurXjoVSJK7z3BCRUXKlGFL6kQCBZfahVTtcWU4mIiLOGqCHi3rWf
tUqG61nxB3GVpFKo+qFM9viMz4BEefbh96e1ynkeQpDMUVzioiyJ89mCCdRLnyah9cizvGia/izt
uL1sOw/LKOOhjNxIdu1HyzCHo7Bv02hJSFRf15loP0ei6gunstPiy5PZ22YN6sD5k4RuskagsCcl
zo2hymdN6fuT0qlIhzyyoSScsSKlZ340gqM0MrMCt2/rzHbaTjTXss1BQ8pE1QXS9jLyHW+spHBR
vUxv7bom5/gbQbNg0IQ+j6ah6MFgmd4dHQzav5AXs1nt9d5iS6L5E60ekqh5VVSAlgLboT7jven7
C6sf488tSCHfh0/L4PCGnoYLLZFwjtIatDNEhB8kbTnQRdlm9W0AyYu62shNuH6dtU6dTEmELM3I
X/pZGHyIGvsoqeygWuD8o31VBcVxFHdmv9SVYZ3qMmiTF0q9/4QB/WBEAggLawPdq89hkIPho7gU
V2dp7dlXmQ8dxRERw9LI06b/0PWl/Sn3aPz19/BPa+0p+pJKSRV6zdBrPv3PZNYT9E2CGh50o/Qs
VSM9o1HQnKVV6WrlBVe//6SZ9EKmT7LxRW0St+TjkOL0/ZJPPylPxTAWZZCdqZyIddFlZXzgoczL
nCgPlqRADdHlZFCZG3KzS15aNFOp/PmDYqGgnQu6Mq69ggz1/ONxiFgHfproM1lE5joJG3Md4aL6
+ADyXLW0yixzBgLoD7q46BgU80zeQc2vVp09iJPe4iVxeRdmkRvKNPnMy5zxRYAq9V1utPmCGGMi
XRPKcnmI/qWx2YSDzZdYbtum/wRKyclt4MQNQx+GmFoFngBFrMZMTdMzTmnjJWtd1pXvUCOqU+Hw
YUj9I5TXo799Zecn/VgE+1Ymej2VQ+T3Wo5jhmKWD96fhe2dLrm8bc08kDiJ9sMTbzESNf75LE+N
11BJ0eCD+xBNOUlaT6y0SqVJGdT8NBRF7tnIC8EeD/q65/Z+3TYN1OaCfGyTwWycIAikW9L0oGJl
fhCLnLlRXCQXeWwmvSNRJvjShQlq6lVdO7lZ5J+tClKwV6Qe8o4w1I6uedg5XlilZ11uVOeFMXIU
MagNaXz0UIhnbZAcmlYdX7DQ/+APKe+duJEo4nnFZY2aEl9YLZQRqgcG3yCacXRIp8KTODDVtUca
cRRYip6Mft/abkcCgWwmHvTKUCWy2G5Q44J2kKrGsL/Jq6L+1BADSXOX1HLfq4pmJTzGLouAdtEB
8gmqnTGIvL/Rv1aitJoWxrcmkckizyu2irI0X9HCjm91m1vY9zyJPmnb66XTFsI/Kr2ycQfMwwHS
Vvv8/7J3Xkt2Il3aviIi8AmHP9uVV8m0WuoTQhZIPCRkwtXPkyr1jFT6finmfCLaRKm2NpBm5Vqv
WYy6NadQT+PZ84y3wtMJrzisukjGw+qX+amdgwmoKn1R5hQ6R8/r1RVHja8PHbxxlijRvDOtW976
Uzq8jgIVXZZUOv55jtv9QxL302l2DWXvWidAYca4H/y50V/nYhhAQHzlLllX+GtxNkr2bA6tTxtE
VnKe+rw8Niporzo+mnEATT0D3a4ik7OUzkHkWmSij8yeharJD4FyuvYyxfWpCJfNfakDL6Tp0gQC
IllJClhEp/PFBMLcxfW+N/nLRY+qbbOtarZu+lzmpe/v72ftGNFSdkyE8v4T3JRUwZQtalkG90HV
qq3NTVqN+2VNF5Vft1NFlSb9pn/t2jxWglouh4U5yDPwl9QwXW0CIJ1TvcKv1Ho8xbUu3MPUQCO/
KEc3Fv1VvQldHjfTpOounlXAitI5YIo+LJyF59gpZf5iZevExWFMhoQFF9Rze+6aakqzZuTwyk9m
reKDk9MUKcq23O3CQw/r3h7KdNH5WTeiaU9zTlZwjrqi3Q/JHhExO78Ol0NbTk4DQrwV8+MMY9+e
+qJKvjrLKir36Pa+ulRhsiQPkZMX+U0XCCUieejMDPcFjEN0K09DUYr2lM/rPp7Tae6q89bE7Xbl
znBKwHdbUx2EibbmMlVj5RyYVv9vZ2h37xgEcd0e+dd1XjTSdWaGvOv+lm2bttfBlKrmVJcqfrUv
1FJn6fS+d1vqkso8E6Vfqks+rUP3msM4uJHF7tfnZeAOTr1qwHESz+xw/3Ib9H2bbCxth60yHXPP
W26mIIqaY5EHxXIU3cp0VmImP+l2GexfmjpI42PCDbTHAPZovPbcKrwCEquBAesahrzqq/y4L3kd
ZQ7FZfoocy3DQ1CB+ED7yN25dfMmPHtDDlUtylQMJ28r9/66rDxdnOo0LHVmPwegWqUdy6cIRuQc
FbyxMpXzD6qZHrFCxT7yoau6aofNXEMHzrbR/vIQD+nWH7t0VPfR0nEkFbOorbqhxUtxzqvS697v
AA3lzbi1qLBmHe3VracK9SaUfvQhMjlITeKxeM9LZxAqzPFecfOLJ5GZBGM9HxKdnyqvGt83mro5
A4deX89RrD8OUxlcoTcq8lNSR6CAcIB8T9T00pwBsLyH3QxwtbOKvDeecviEjp05OShvE+a0+q2s
ribj+/q6E+BELypHpG87d7SLU8pxvohmLudHs4UqObgjgpes1B031s8E3VtOsPQtHapZ3S1Rcjri
uDL9tZrT3H+U01LXr/ykS8NrE0q0FMoom3yWm3mMaic2kPstl+57UNfM+K3aL24t7MPbWwe3t/c1
tN5DGHU8xTJGDBXsY70f0npl6wxNUVcvOyCQPJsWsoKC3xFTfdWVL0Yv3KYuC4YSbVepJ7Pct045
AFW4y4gczsoaT9s6+jZosJkOPBEBxKSezZORgr3NeWnNTbJWVZIlZVSzLrYi/qA7S/SZSW6vAmXc
+RZ+05e3/dDV8jVSFn2ZO9d7GNNifB+6fjxmJbyAf9MncAK3edkXK7IXMWoS3C24ADHr+uCKcftU
N3X0aJbZ7a9Gd1vrv3XcWrImd9qv257aGFKNyKWoAxIoDX8r5/MQt+nf4ArtudVDMUIbEea2SZev
ql7Nt2kL+XyM/MkvCHu8PAx1k5++naSzFqfG79gmu5MH6XUIJDZ+aQnI203isaRO2kbsk4wcRtSs
+3rikNHjrTctUOp5ipyCkzYAZxHTKP+Z0jV942yk6Td7qibvs5q7DaTW88R6XWmfrzKtV+7A/0Vc
XA9Miz44dRqf935d1b3ZRPNarvOYJWK+CltQ1Ktdx0xO7Xrzfhmauu/vIeDDO0e5IZDS2LXrbbHp
oQSXn9vyDZnI/NlNO8IIoXNes7qc9QyMtSYjp8A2vm6K0aveef0eJGu2k4FtfyEycVK+bM6nUymc
urhx8kF/LAtkoehi5ri+rvB6vDSzk++XaRnn6lTtC4u08pUMHk3d7NFDGw9NgwpvdeP70CtDc9jI
buaTLgdmTScd7Mq0i5bYAWF/8kyAaGht/GS67MnI6q9DUwhkJ5s7H/Jhjse/dbQBC5YTa42TLn3L
Wm/nxy7tUIMt/pDKc9KWsc7M8r7Ypsjxs7jxmleR3wHk6KhQ4X2YN8n6Cq48nTjcWdGnoQqYTQqH
zdxVgar7OzENZfDoG7eJr3PTpzyXMU5xX08OYHU7W3aZbGxR902Tc/+ItorzXCZ1edTGda+3MWTf
b3EsqgwBoHiiLP8PSfmD6NtWCpRz/53A/wKlPLMAWCX197/zL5DiYoKJAkpSkBSXbQZ1/y+Qgm3M
jXi1dkAHOt4cRLnyL46CUNxzfQiMkLdA0QTof3AUGm5QGAhcTd+6NlgpwP8CR3kOA/BeD9c2wMOo
y8uLaDb0c62RL9qronzUD0v7uZibY9l8/GE0/kM587wkf36BZ/z7ZIKmHQwXSEiXS+RjS/oBrq9K
4dw+//5SESP5U3nKqzES+pD4AS2VIpCrZ0rvzZsRATWhd49ucnPlkLUOFXu8QbP49Rj9g+qmSD6V
KKmVe3FRczk7lUi0Vd0NfPdYtJ/7sU8EahQkfDTXJKMq3MuWdMuXClSrau+WKZyd8NaNh/26mVOZ
T28SZI23cej0+ZuNJFv6VXQzK+k9yrGnvNoktZaCLSWfTYIpUpm/xg7hUK9Bqo5R045l/XpMkThP
hzjsVtEfuYlWZVW8wf91i38zeUP1F5nxctvklnjaV3Kec7tWTdDeChXJY2Ti/SHx6kj/4/RunNVO
YWOc8idOtCgMXoSOGPZbSSXpvNauU4XoKlFyps5wULVUJifDmKr58m1G/i9q/CFqAEdaCPD/HzV+
7iXyzSjy9Ff+DRq849223SdapLYzm8/+/zdogL5GMb1DExwb4KwxIMa/UYPXw9g+vYQHmzR9M5F8
d4rQRImoYdu8/RtS/jdRI/Dttv0RCWLNRPSUww/r06AMROrnuFHPy17rJa0eJdyKTA+4NIFWp6KO
X6T5EIYvw3jE0dDDQU3n/Kkg07Y4q/O11+ZhpK3DkIl6rDMKlloFr8qkcRrzd5SsTu3CpE1tNlCo
XRV75+pH1Yzu59YdtKszlMtVAuhRJi5siNdD4/WlXycrCq6wOFGgyBvLeHwNYKf6LJ3H5KPj19XB
xElxI+pwzPq+2A+G4v1VRFJ/KfZ+PwZpAwJbA2UeuiBelmz0p7bO9maY4ECC0PlLuM7HxMTlsY3Q
mHZBKh7icq2uq32Xdwbu71qs0fKPlkgEQndI42zq4vLVhAYJbX1vtsd12fMUZkS30ykYeOIsWRDr
ojJvhmPqluXtmMOfrVVxUIWOP1Z6VX/Na1zKB0g850hvR/GimtxQU7Sbsjo0sfV5CGCgLE9NumZQ
utX2WkRKdUdmYnuXb32XOW66Ltlm8uI1CGqeZnO/5fVh4/avqzgvb3dtzLuwqrzoEofGvS7gTk/I
cBGJo5RqvbNQcVlkogqGv7fJTNiBRklFJNb2xiHP7jMnSgaK6HxPXiS1FksWNCFLQuLXkJkw5bwf
kTnOE0oMsb1XyzbGjzyJ71JCrq05pk1pjpQEFF7uFBO6ZflVTE14KouqvpqrcDmj/o6P0Vgtx6Uv
xctxJ1nLurIujv6m+pewutPN1od55raj99KJUmjxtY1v8hBkOAPOiD/rAYGxYdM8CN/bh6zEF1fW
WbHR6/88ds5wFxau3O7dbkHhfAMwoJPhkEYddogTAxEOhxZfwvAInV7219ShXpi5QbUVHadbFYOT
tHN4p/MaAUFWdpxYdTZwAofHdmf0Xi5zwVztQIqv26FDpiQckw5vm2kVYxb1M2rjMo0po1z6RB0C
Y8R8RCw/9zcSqTRuEhCGz+0oYA1lI2qRNcnWOndrhJwMt4zpH2Ynqe7WTpW3cd7pDyhVwcHqWS8n
RP3tdo2jq0S5gylnyhyE+uXVJhu/v0Ia1HgZFanCsrNbraE7teLcFVX1WJnN2w/luJYy66e8ZWfn
icgp6rZKHSfZL/ow5MO63u17tYzI0sPg0JfM5nEAsvIOqMmnPZNOlxaPcedWiGFbULt7s7f6oZkj
9zLVYsGBERQbKy4k6ZcC8VDjiOrB6XH0nNc8b8os8tx4OrZNot/51dxfVGrG4gal6asdBG1/mS7O
J2dPO/aUE/eGkkRu0YPqg3k/qxGdz7lYtv6dQeMVZsm2lG92WN7+EubD1F34Q1lkqYOh5YpItL0O
oXz7ax/4E41y0/jxpXFLymEh8+AaCmr6qp3wr2hBIxJU0by/Xmt/Ha50XXr99ZRv5pgMjncbzLN7
v+fSfwnzz37Mw1QiiyyIZhGsbYZ+TF52EyQ3Er1FfUzA4Myd8XR/K4K5249cqb4kKItPjVfkzqFi
rvozSn959PcweOkMsOrnYCmRLKfSv+3jLj0FiaSmcqrBKn5LzFzDHlZHN2h85rkOC/lxGoX8IF3l
gMU363ugynU6wbOH7LXQIKuVgMGtFzvqeiqK8NAEiwToL+diuuUD4QJ8PoCaRX48bEUWJ3tb3pAi
RT4scCiiwc3k1oQr/iKwP8wubpFF8VQEWbcO65UzTkF/ylWrC5X1SAPRlXfDQpnf5c0bbyuCt6ve
/w5ZwuRDswG1SNEwXcWJFi9Rc3jHQuXbUflgUiLthHuC1cau40BeH3qjzasun8MH5FHLSvWGu+5e
Q1Lc72qP5SUZ++DdqMy7woBMZyquQOG8imLtsK6uAn9bpQUrLPKxk1y+amUvETVxfhUvsUTmExhQ
2Gygf+13MDD8Bg2OM1HjIUxq74mA+b986g/5lH3L7e/Sqf/X/Nhy0qZTT3/j32zK5716wofPhKQj
Y7Ks9FM2RX7FS1sptVJYLajQH5Ip3huGYZOPw7XxIhEvIgX6nkxF/Io3WPPbwL7uFWvp/yqZsqzZ
/+RS9nagpDANgRbxnIiCf86lOEOxby5u+KV00Rh9bVpsEO5Ra98Z1VEp6W9vZVNU6jxvFFOHGWtn
9MnkzdDdeX2EQ+U8OCHwRD0mTl9nXZq7qEXwu5Tmr8nlIMVDFKLfiLMKt+HqIOeEC1kxjC7bDnYr
8d+8gHgcxJQV7uBoHI0LMEwjl0Ihbt3Syh+zfXGj5BIgyRqjDGdYlE6HBmVbkp+7Vc5DddjmEnn3
HzzC3s+cI+kt1a8l+vmXpNN/Pjr9HMO5zHv0ZZj1miLUK0SJNmjiZWP1fVpEKZc0XtW1X7GcVNsb
+xo/bs0vl4nn6UCX/ySAfybf5pYgYT2E26giSMRpLvbzhAnpm7afp+Kzh3kHG0tYFfXNjr9yRm/k
xKjbshYdpSdBvoZkyWppcGwgchz6+kNvEB6CDy7kkDeNu85uedrzYl+OqE+ZipNSe7m/Lac4d8wp
3usxftj32uNjbRrO0Zi5xbyI9A/c6M9AQEi5YNeg7aFK91uKCFtb/0A65mUNyl433RdXO1v8Ouoq
p3/VNnm/P/6wMx+f1vWPyg3Lsf6w2rkQDXaBGmLeysfgJc8qh42CN91jk3+2LKgXnIYmr0MSeZem
siCdMnyh5z4KygztQ+Oow+AVYn1VV1Env/7+Tn5mg+0jU7oAAHg0yIRttS3ifnxkj1QDdkrGn9c5
meKHaNgkJOkEoSmCmwL4P4r/MMh2Yfz87AQTlDEBizChPHg2yH7VNfVQRf5n4xVktF+gg0jdr3PE
nPKm6Ef72M1G7ZGefv+o3q/PmmKCQK4DeU+Uew6NyL73ag3P8Bk7Xincq3yrxdfGV2xmyociL4YX
Jt1zt73rK4oW9xStdAJ4K2cxDAGuQiIHabXM2/SllGhywkO5dn5zVyOrT7arRYdhO139/qZ/WZJw
/FjbowCwi9cG2SPgx/lxvMIRyHmDT80yTv12HDdUAnW2Jnu+6T/MzK/XYuHH9h+fZrXJc0cG2c88
pbKePxk3XRIyVWEh29x3KpbE7x/rl0UQJXT3QAfFSuC9Os8DmpfCYBnf7T51m5oY3MlJa/l1ReUT
vev7Nu6DY96isMn/cF3v12ekwQS9RXhTqW/bWz4LWzk6X0Mt63yET/V8uBsRVct8EMlQosvwSAvn
5optUosPW9kUBiBqmqC1D62DB/lN1e4aHqdMzK4+FphA03PQxeiwo3YL8c38YZSS50uWGxRItpl4
4Dk6PD+b/qjQAzXC1H+kriIBzyRe3/1xjg366mzf3GJbL+kMRv/g4Ohnfcw4OjgMunjbCJYpCe72
ibls5dd4dhkZjr+w3nW2eig4vj4FYNJ+oktkliJ+NxdpmqvD2oqaSV8bNTM73aRijmE04iszUra5
DdHOXJZc0AeTS14iB1Dm/b7ZFCIb8YUxFj7ePoI8PQHiUZ79cIxYsWOpK/M4YHNvv8R68SovC1Q+
748s6DR611UdOw5ZruQevUGmHdl1t3jv6rkfZHei9UCzv91VINY36zTG6yvwzIbPlp1kTyAFod7p
j35pNJdGL13VGzKgwSGo5AnfEWS9K7H/njd8GF2UzVr6ttcDKS8fqWIxt/EFo3KpXiotWg6zbTSS
EDxPVEUb5UrKpZ1Kp3x8D7S9mlNsQ/wQpDWs6JhU0XqVh+tY3Tdhl2wX7c2muy1HZ1tuFrNQ6B5M
ktu9jFPF226TdS45LN1c2TNzTHKfIDIko5r9Q4/Lv66vvj9AJFXJo5Lip7E8um7uMKCR27H8ZlPY
gNm0wDPtCQIp5n+VGNAtHOahltO/3zEOowPsUuVRBVXlJ+TxWVDuEWOwUMFzaTOUBOKNui5+KJ5G
NcSuwMhZcIMPaK3K+qZrpgVFP2YBe8UAaFV+xVQWMyzDJkYej9Bll0ufKk6tAFEKi0bmsWxfofDv
hTjLILDLZYikz55auzRl1RSI8JmzwLh8YZAILxdnCOo6CW4chEjbpxE6jjHszSq5Pk23Ey9/nTT0
m5HHXSxJozFLdStQF6iZzd0kDBe/22KyRR5CpkNs7scABURx6p3JzrvwV6LAadrxJCN5oC0BdzIF
Y8hPRYI9bb1J5zXkW3qwFbbCIsEYJTOvBNF48nvFLW08PX+oF2nvJcQCFsaHWAi24JaMNSsl2Hlj
39VKRzBuT7ZVYvO2fHXr6mEOE9Z/tYT8cEgDugSUFFZU8s1hXFtGcDEapUm2J8KuuYYUMLySytAp
4Vy4sV2iNrVe3wxJx39HL2nYwEIqYgOp406WEeqKfQ4tutvgYbnrD3IMJrulw9R+KZiax0xEM3lj
l6nBC9Y3oqqxuJ/KXgzzdrXCMcv2foVg4AtBN5GLHHZyMbuqgwo12RER6O5FVyZpbDMC6b5JS9zx
69FDFmsjU9mUSIFi1zlHdVoMaC3rrQjdI2sbOrlY3WF/jLbNsPyTGZlpeEpbDRXM0af7+CGOorWe
stK1aOghzmVQvei9srItYGyzCqIVjWZc7+yzl1fnuprdptqgyEfVzwfTzLOjb2kYI7jH3KEVyKcx
xKgT8TZtr+NhulzSU+h12o552D30c5+a5BCj9dDNiUBMuDmpoJDbeCgG+inYniNxYlbMI7Eq8eCg
ByxgOWrCbPxpR9IVljbYbjxzKk29V2U2laYsi7u6LxdPPCiMTHbxVNKGFIGDYBzO9ZbbdekuZmYN
5WhI6uK2B6Hld6O/LhPVeBQQKuexY5SOre100mXGReA+Psxw1YRc2Y0Ls9Sh8uIsoD+O5rvS0bVR
ENNnysp1qyFX69lVg+aTlDAjv1NTbuNS7QJJvkwxi7CQynApCE+4diBublXpEB3oRyPYCygcZhbU
Co6x9dfM/rhFtwnqhPAqaeadGy+Ns3Dp0GsM90+45DjCwSA45ds8Gth5SdjYQ1apZWQ5GmCNHnEX
2jjiw5aUTvjCuNs0FBkhKgqvBiQRPFLST/2U7SAbXN91dL19apORauR7HULUt4Oj6efTp5d6Iqqm
p6KUOnCuF7nv05Ah0y6O2A67HLR6ycfX+Wh4+Krn8N9O64afZjgLqR1GCZRUsLElLWhYPElF+wC8
j0/Luq20/d0WArL5h70yNnGOe4trHgAjObQ8h1UZnAIxpZPOyHrx8GTCKSp2bpjkiO4yXXpY0PyK
sHuc03pSTiZ2b4v/cTrdTK/d1jRvUlp6SNbQNFbjTdwNOGnwfi/DJwCu0bnFoOmE9zl3CvbYDdX4
T0XM3c+16PrmcyibfXrV9oDEHzRKIP1iT53GzbTTqP52QC47dFmCOyMaDiN47QzerMEAH6axzE2f
xS2Wi7ug4Vg9QSCCaY7M0USQNygHJKfwOqE3KAydbUhS90lv9EIQW+On2TA5m3qPXn4JX8eN2sLi
QF+f2iBPavwt72nowfPnrFNahFwrEnR2o9gbve/HtGp2Fw7Fx9hya9gcSxar+l67rjec11QUwTEi
Qdvf0Oun7Dn4YiVu5m0DRQtC5XuHDZFpv2FhVHN6RDUmJJyggBksoqa4onGWgnB09X6bg625F097
pX/OBxyJKoMh2atDmQeR8zjUfRv+tcwjcC/sKQj0eEp715g3Vpqq7p1ZYe4OnXDe36qOVZ1FUxxP
f+1iLbo+a1SMxuGSIDffTeauYoiPKapzNJ2VQia192HSwtbUfeDTjWPaLW3jtTLpPpf+0K/mWMdq
G7+kMgrQwC5i6EXmB3MEl4u1coyS44IxrokveevU8QPcmlPXlzWG523KL2XSBSr1cD/S+ak/epHa
9vgUB8hOiofJ52Hk4/fs290aLMevdNH2PTxtj+asoslE0A7RX3qLhiE8DjntnVbyKbcgR9lWEZGN
5a5mw0xms7kmeLckg8KctNpjJSWQsLnHxKaPEwc426EMYxvhWiwYhJLKoZVPfgYu1UVjH2zQye0+
Fg4paQTyztET4fjklFFdRDOayyYE33leot5mf8h6beUgpEf7C7DXtW3SyzK2VfwO8oIWkxdvcESd
XgD2wRoGRFyESQgZMvsEEdjgX/BxkgVjPrRZdIqgh1gmE8T6+jZ3dK45w1uQ+tPqdfEeXNFCvyEl
om9LQEwBzaezFQh/g8bwEEU0WSAgto3PGa1pjUZqojd8dcN56IQ9OZNRG+4UO5Dg2ovYRQ96jhOL
3/VwWXyZC+XBXpqjfuL+odttnKxDAVF48KWXckcdIh1v+pBOqc1X03wl2vhqmeKPWo9df459lOZ3
2BFWjkU1YHALbrpB2JSlTJUdI97qHSvv6+LMG214dOOtC9ZbrwM3yMSQYwPPUneKGH5i+GZTpG9w
Tzy39pT6foKFXs841nQUIqLFKUYDOgoEucNADgVNh3paWLUUHc3iMLCEGZj44bDMTsny+Xck9pEt
lC0D0iDwoa7kG/tWxW14rL1uSzAyO41dipVLHvAqak0evWsmD+zpaRo5MD3vLeXfot4kY2544gAa
lDla5lV400NX1KsuH3ct3Tx9v9bIV+urcoiLVl+HpKPrm13w5qMygxmz4NM04dwrrwe3s0mFq2RF
Cq59KB+VJfHIYmnB6zxDGzR3EgobvE+WUtD1hONyhbKYoit3KOY1edxV6ffVXZwL2m9cbXto90GA
H4BHxfJGstXMod0iYztawKuTIx+gBaFN1DwA/XfV6NkFFuRLNfqX0Rd0vTsWT6drua4Fh+ZCXzY2
VBDgLaVx3WTzTRXb9Zg3UpJZu4yA/EpDmo4f+HP7abKSaX/UTSI4Lr2S+/IPiOptaljHC31Bjl4w
2Lt92h61ipiXZtE0wLlMM4GvvQsMWop/1kQXFcYFD1aOXY3znGVabeQE8hxOoV27TUdPqntMl8Wq
jkWDO3+hRxxNIEhqsS0ytwude7hWt088gjuslcVg8DPIY7r2lHyFSKvpwzotVdBmc70MiuCy6TC4
CzVNkGCWIp911rq+LQLlEFGxuZ6xEzKH2PQfKTyZZ7XhPb8NtE/9FIt0M+vF0Jer/rCWnmFQ8qfM
Z6Y3G7nG3CcTT1sZNGfb6XtFnOxdSmJgioIeZ6euGOmbd6YpHsDx5jiO+RSs9D14RL7nYvooh5Jy
ZC2nYnaukngIlje0LAgW5+Boj/F3ytQW3RiWbBY2Gc8W+YK2fvxhMfSsjxz7KbNmuSLSdZNA8h2q
aY06cpQ06ve3jLqNuLs3UvNej2Lo9GzrB5ZTjE+DL5ry3YbKgZgcXw0iMqo8dcKw9K+8xCspVeqE
POpp63VrY1OrxmnTDok81tV5PKp1ne3CoHEJt4lg85uyFX+V7l64oTEdEs1itxV3lNKLLT5oT9gt
TrVM160Yf7ClkrQsLnnZmeVlbMQ+XyeL8ZqrBAsHrqFFOCH5QWDUSuiMkVvyNWmoJmKVHDubiVox
EXFGP1WNsGI1u3SUK/z0PQn/Eh9mADm/OdGgz1aBT4VFk+/2pvvd6A0J/Yipa8hUslPxhmsiWegU
SS6rX5ddx5RW3mJvHTE0J+HJlEuu1IluSWF9LwbAET64b6woelDagKWYRge/G52Vqi6jc8+8wwyU
QVd/CHpjK/TtKXKkaHwZw5bOfjzL71Gj/4AZJViwsH4g26NP7jPMCPobOUfa6I8mV7bOXEsHF8rR
CbexQfSwTDzvHy75HFUDpqI1axRaOM9PSJx+Rinh1LvEVbH6GMXasjdPS6NJHItV/v7pfr0UNjNy
XIxXWCvpwPLzpXw6tyH9CvqPVZjb+NTHYbCSFBKsiV2/v9Y3NPBHrNoDphZeEPkIQujW9xymnFH7
Nhrp/0cTtAuFzFK2PisxUjQu2A7oYT3Owj3uCRoLBmoEw8vajElzGBQ87wMohGU2UkpeG3ueIvN3
7qObClsidCKaORNEPGp++v3t/zJUtlEuia2HOdTzaN3781AZNAoIaET0QVWe4T44oGxZyOFKCfX7
S/2y5gLw7hQqCCaInj7PoWPSqMrvSKA+pGUSLBvQeiL1W28XdovEeaH/uOSeUyh0XaLlr48tF3yc
lw48WwfTOAdJAVfwYQhLG6MwSIAiLhWR/VXhp/bMylPyfZKJjZ+/NPTfnV4Q7dro+vfP/nyYYU0j
FBeWVWW70ZH152HWnTKrTovgHzAJSseN/gLbp6QTtpz//ZWej7IfodSEiEXYJmCQnoPXNYlhEnjS
+2fpelHfq6GxpXklqdSukNLbrPH3F/xZuApBg6cX2BmSl46+JE3PVpCSyU4w2SacJ/BE5WkKchvm
CIob85pPY2O8jLe+I9c5iDoqORl/fwPf+i3/uANJtWjE7ga83ci+Xjd4HlnComy8gSYBY+miLzrB
Ze00/RvpWINY5Fvask6lTY3p5Wzj93dQ3ImUhbzaWHWcC/ppcFoZWYgH6H9jF9MxN6Ba2GnHwJEw
17pP5mOCgyzRWeXVimgtdGQPy3Vb+rU/0r6XjZ/xpmyLvyqxAB55eDl0RfoGRHei5QNC/OsKahk/
X187Nrea19mmXc7kC6oYa5pgzuKhIrcRGOv4+mGYBm5LPAH0M6k9UbOufZs0SWS6NuPzPZss57KV
RBJ3LjTjnxRyApn0V7NakKWrgWV/P/y/LDiBq9yNI5zqfvDr0l6oLErH3bf3fTkG5KzFoGwJlO7K
ZgDfIevfX9Lulp8mnFCbfuNocPcmwioOfiS84Jw2Nc6Jfp8WscUYlwoF3n2UCL92HtzZ5Q6ysEkX
iijj0fIGELZp7d38/jaePzlGs9AlcmLt5z/Jc20nTTU7zVyW7+se+POmaifV/uXX2p/u/FnxCp//
1r3+Bzr4eQQJSM7oYJ48vfEm/Kbp/oF3jj23qDADzf+sI/avt5EUdllISbeH7g/PZYX7P44vzQyw
/4YJdkKYt4C+sT+Pb4FRomnomvxXNysXEyzwpSrOBTAqlW6FM4q9AOHd8j8BYMO6NFGQvqVYi6Yk
G4B1gWAoeSx/P+igIQ/1/ou9M1mOG1mz9Ku01R5tGB3AojcxMTiKc0rcwERRiRlwOGY8fX3OYFYm
g7fIvrWuXGSYpCABOHw8/xkWV2/UU4xavic+kwD08izRsNZkaBgg6ETNIBwCoWHivKQ6cj8YlsPD
GbnHWoSpn64UWUOp52sOBPnUnBoG82ixq2ozdr/wnjtqb9oAa3fHZJy6EIs/FII9BClhKfrpoS8z
vTJHNaWKHNVezcn581erRQrv25sJzPNxLSTnA1z/uD/jKAKmarnRfeDWr9fqPaDTfGj0Vr9nqmcK
OtTeC0g6tEI1VRolffuTGnqNEBjw1b3vnutrPJOzoGSmsxHEgCgYedYby0XLUMUJCp5bPp7MTs+B
aZsjN+XQuDCpDbu3wh/VIl1EMorMZuwsgbnwb0Nd6he+eBlXMV4r8WjC9IUHCwS022DBo99kZrFr
gXw8MPHXm06lGlh+K6ExIum7GTUP1r0oAuVwVrNVjkAgnzdp8P71aX8JWAOmDWGJ4GjtwfG+Czc8
wRDg+PkLi3P/e6Yqz97ZlEf3Ig8wiJ2KBIKjO4XneM4X0Ua6UbXHtLh4HOIUd4Yq6CuKpvDvQmPG
3FAkXfMQcX5tr4sJz5x1Egz2Pg2zm5JS269Buq1cCWUk85pajviGK0x9nkDfvGRFShZO68mQb4w2
c/5YqCMPZ5EaM28lC8ikG1DD/NFYjI7DQTEhM0P/dO2yKuU7tzCcS39Ww6aTc7OlJl484jDqnkGx
pEqQyQ44r85HSnidVTzBA/DO5ynGPqNfGhOtrFT+vc36/FMmteWtIiUSIIy4bU/srKruR9/BWNTB
kxfLW8OtNga43Q8MKdqXwpDqTrikrYFN9XsYftmOMsEscfOhuIzmNEyNVe+Ww1mB9Sua6QHAJsmy
P/pAwKQNoj7fdNAI75esBxJzLSMB7TPctSnMG7ebzWfYyO2T5S/uQ9J7/TqZRHme+wjW3HROCUf9
/58/6RBsvzQ7jZ0K9aAP2/Tea8M6d1X50lRacOcUMp92pYNV6xez5+uG/+/V6fVKro0BKd4y8JWJ
wHzf9dCF5vYAXeUFVipdybGZRSEDl1a6mZLCv63sMrpN28iQK7PwQrlxBmwpT4bUE5sJpXe2gsMm
vimhwrPKaPwHliFceIHbuseyZE1HLVrKld1Z7g3OrNWfZe8EFxWo5Q1mkvYfYcbxbWXVlokHWB5/
c0rcUlaGXwpAjZwSlTWG4E0qnF+yOsb6v+nVzoo986c5dQ5a+9D5t7YIry3y2vps01y8X46pTDXQ
m994cfXCWJmu8e/FbUYUdZcxZEzx8PmLfj+ZHi6G4AIyHJKQkEu+b/4IzzDwkLB6EaZfws+azHur
AttelWV+ObhQf9cTXqs3lGcxwfn82kckPC6utwFsg+gADmv08ZbAMvx2coN5ecF4kl6WYCp84tRZ
gVX19LOywuIH6s1p09sxRQ+c1cQeSxyv2nx+G57uYu+6oK/JmpoPYkEcw77mfRtYeVRSPkj8l7in
cACcpnJ8OlHYIYwoFvIj0KvuCZKYeiz3ZUm1py73NbjVJWYQQ4dZX2x8W6zY3TvLDHCmovCpTMHT
1yo3LtO58nErxCbRKZ17MNDiW23QO1eCwti8XrqJskuGocDal6F/y7ZxqHejm/45iyy9cnxcgXOQ
4n0a1/JbiUVlt6mjtn+ei6R/MD07vzGqgAVCwOveOXY3opHA0up+JAclg1xv8gCwtHEL6mJKAH7W
ZBRCWBPvXMyALjBmdP+wQLXxUM9zb/pifOu2O25brIs47gtOs/6xd04PJMx796OXJnW9K2zvs0dU
qvO8yZvKvLJGzhJfXPHIw4leRWiNZt3CR3Kg4LlHp0cEkIUqWTp/ZzJzz4DNCLmI+tk4B6jMdhQi
OmZ6L1Yv0jGLxzSeuosUEfANPoXO7vOu9bGHcy8htCzIUYSbfECOHJtaWz6N+W8cp0xfe+5lz/AI
ZupSZHOya/dflraPTkVlPM9DNlbwEwdZ/g+aJNAkVwY4eT+cPt/3cLg4bdkufvE7wqC634g2ma8x
wkmKi7QQ3c5cUHc3qup3SHeiLQbY048E13W5R19j3X/RJv+iS2hZKolA8PfND5zQpezHoZ7y7Hfs
m+KuEVDg7cIwNtoP6pwlpr/qi6Y7k25VnhaTY112lc+a4BfddK39paC8VuNwkRq98yfc7MZbBU2a
331+l+LjpMAhgcnXDnhvwjqmcaoR390g5iXFE6UhEJc6eqrVkgybBoucVWOi/USVU0d4xHqgvLiU
C4/2itMNCFcYYqNoIJBQtfC/p10xaNCe4kdltMllLtJ23zjOdEXGRHwae37srmoMqMZVO1s27qPS
LPuVsnBcwv3UkycGHXqX5Z1xiYHZwBdG38DPhNc4TyMbkcxL5S4e2Xeta1IxLkoK9JwFnHLAGb8p
KshAY0b1nXL1ozcAKrCLbO86e6pOk7LAhwUVg28yh1DoWwvw2msnTCuK5VA8J2rRVAQ7URQxAh9f
Xo4ybNtVnZJCsKb9ausUWtGoTkwR2390qk6/90Rv/OmmdgpIN2TRV5DlkVm4HuMCBiciYxvONIfK
ow49lNFcho3b/wb1buIHVjevXYMkzqueXKYrWww5NaV2EcEmUF79Z7KYPqK7yJbjiePX7aMXFvGF
6Y/5g423EBUSVoGdylTBYIgz3Jgayr2HYfi/Oov7Wf7+f//xq+6rTs23v+P070D7gwiV88Z/7T4/
aN0fqrT7/fJ/7rqf3e/2r9C7//q5N7GFEGgtgBAATpjGmEiZVf4WW6AzD7VzOEfbVxnGm3JViy04
wb0qXf8pW7WC/8uGB0Y60KqP4RlH+n9D7O4479a4g9ICgiBMaPjeDhS/97NrYXFgwh/F+w1vTmNc
tnQ1+nSos3leL/OfrqG8dlc1czu7CIsmgsPWaLtNGK9K18Vre8r9M3hdzM45QrFmP4Zl0V7ityWN
eVXnkyefvRxGA+RIIYoM/17WQeu3P9Vzf4vI0S9+ou3lCMcug9pULFJ9XGQb3XIrrvQIDkosPG4r
KoSeyrE1HL2yvLD8ueGW45IEh3O7dKDFGe1Q8zP/eKXXhxX/n/z8I5AESABvtNAT0MR5fR+Qc98q
057TdPAbtIsq7L4r3cLFCnlolb9f2hiqJjVTWaR/FmaU2tFXC7F99I4QV8Cvt112BLwpbub9O8Jx
KEAmJtKXzMKCNV0j3dO0eNwmDTBBEMcYCgT2aDFwpOEai6yuKX9qTNZyFzE6ZwhVq5ZIFCZWqGJk
uzT82+dt9H5hfFUOOCD9JJvrEsMHHj/CW4NcMMd4EYYaTHsTL37sN7sicDtCBnSBVDzhAxR1Xxz/
j96NViy44DbMkazG7JiO2kaiXPRrwwleoJEVrVhBGCza7wn+aBVuWVnap9+qiEonnLWktu2viirH
dQdT79HYk4AdIZxgDL1/NbE3pIY5Jc6L4Rc+uQXeCH76k4GEPLBeUr+4Sg3OZ5dO3sz9HfUfc8Fh
OcGmwDxM0P+tk9/HOwERF+QhBoQVfjyLgrRR0Z9N9eKKkSG3my2x4MfiqbFvXTzLI1c8qZ4mwO4T
Fqp4qvHxUfiEprUpxy/eyjFeqndHaMQ8xBW6KHN8MkM3iGIYvOlXFC6Vp07qhrCzeWsgkw1n7CPU
RBf5vANaRzOZb5JZhj5GD1Q2is7x0TMOFwRYsjOeCRrzSwPT6UQPiJJMvLZe95hvLe46LXGHkrjF
2w4N4aVm0iM6FvAh8PxWFUTPpFSQS+HX2LfYSVTt8+e3qefTv88Urg9IbXJic+E8MIdznn/fYfBc
C2B4LNPzpDpFJzBhaPF+zGmEUAYv1RmMO8n2TA+abqz1Ryrj/ov386GxKNHqUw2ANttZnQL5/jaC
Bth6bkX9XBWepuRkzF5AeVBl4UGcO9Aw859t3KscS8vXKomSpdI0RwN7JnjpCbOtnvlf0UOcx4rh
3J1yiT778+ayjru1rrkCl+oocd6wOC4lTs5YybBanOcWSi3lVRjMsuivm6VLZYUN+azLXCAer0zt
uSlBQrF7nrH0kDI6BV4rsnhdEk43n8OIxAQVMaApKL30HozCWyyq4gVDR4cSPHALwkAL5xMMrfit
OZlDILBfPNCRtJFHsQLkRgJ2pyc8Ouv7lqdnVgQoDfLJ92ovw7XepKDZAJH2WqNHjfRVnDAfZs+i
d/k3mAJMJ9KK9FF5GjtHNLt+hBP/1Rhyj2dxcHA2I1T39PGTsXvULXKoCiU2YPIJ+7ZUNVsHZ0z3
0rYSEkScFoOCZnUglJUJmUf+qk8UjttrJvxR3MbNEhl7VZIO86iMnoo36n+9QZgO1Lu89/TrqVtH
M2UPDEGpMmjLS4H7IYWsotCLVkrr84LqKtQIOXwSGD+kDLGPXzlI1/loF1OTOKTXOu1O+LC88Pic
4pQNRvN6eXLbtBoiqCddIKvZPHDnqVHpvUEnvRJdXSsqjiXhoKzhznXqpbtQKo/UqoDBh1TbiAFW
9uDGY/yjQnvtPg7moOv7Pgcr+Mow6diifN43jmdNWp+DNIQGxHDk2h4XdJ0Iv1UrlMXTYpVoKfGd
w3BB0y0zclicvhmZKD6/4vFsBLSBWNdi3bbQcH64YqtM1CalM/5wll53xhGQl+nPbiFsNTsxNJ54
glO/0AlxFMQb9pLzJpjbF6PcPn5yxIZADKwVCDQgDBwzKxBa9I0RivKx5ODcwTmv0YL+rptEk8cT
LDesrYr8Or2mNqJLDjLxaiyVcfMh4A8GCqb5pJ3EDW5AASFcaNeCGTGPRfW/CwwzXZMTMlGowmwU
KN10IxA7F0arHuyUMobbekjYXZxG+pjKyId06XyDZoBkZuXkCnbUyecNfzyvoZPmeG7rp+ZpQRGP
oOMch5FqbFr/gSRGzRbzFIzbc3tYdL912WS5+8QaJ7rthJ0MH3H3urOFVaG7NKYDox3dRRMndZif
TbpQj02lDV60zZoFqsquKQapyV/enDPqopFTuLOyZs7kj8q3NN/o80eyj2Y2XUuk3o7uDObPvygP
c2gvUWpV9kPQJQ5jqyOwiBvoDEcrVQ7j2DZNTZyM0AAwxJkr9ZSiZMNCYyQW23gLJ1D+Cg4N4tci
zJC1pCNCAbKbXgUfb4T8xNGPSJSIaHe54StnJ8F8nHY9s17wuF882tEuU5cILSzVNcfIRJZ+jEEB
c1p+0dfzgxNzOCcL5FVstsAEr391ZpDbYF9d3SyPPrwXJrfSqDXJlCqH1g0spcBVcxc6Rj8+sEvV
RCWy/Bx6nzPA6/wTZXFIF0NUouvZbc+0uU857jOtUZrUs2DaRSZ/4oxl0RRl7MIq7TC5oazqFYgX
kLyFtlb9HNpHT4X5z88b4WiM6nI0uytIIKisMNw+3upa4+KKWTTGPWrAmtnhsL21ET8O+ZqTJTbY
X00LR8uRviSmShjesCxpa/2j5UiTnV0hJ/++7S16SDd3HR2KtZ/2cTPp1t42Gg0oVBgMYsOq9sVA
weFnyaRHK8HFKLprX7RBlO2izkW9yinEHm5VUfMtQrIY+N1UsVC9vba4IeUH38IDB4RRpF9HDAZK
0xtZavERzlk43Jo1aneSXfFGgmUpOn1O/by1YZe83yny8HoRYJKwLPhaH05UbAdb/JWn+T5JZrJG
Vl2fO3A+RjPKrgQOJ2reNokSMli9E4GYRY9//eqj/gNr9Cn+ZaaFuR+j3hWb/04E4g6oYpfN18IP
U1nhpqoUGoJs6vovhB+T4WVutnsn+TAnqyfK9BOth0roivJ0elV5NC1R3u8UHiSW2Olj7xZxRN2x
O9Z2YNOAg+lnqg5CTILE3B6UHDPwYm48fJRwsGL4/Yv3T/GGRD+etDf/I71G342jiSv52FrZ/t9Q
ahDTFSj3kqCHgS69WIrsoBuoih3q9KpypfRP+xBj3+Ki8kiijLcZZFfg5hHzlzTdRW459t5tVMFr
PhWZm8TBjr4iHJRcw2Jq94o2QMu6ig1XUOZPIrVk8+kIQTkhJj4tWW3WeTi6TLAUMnvE2UYvPLzs
R280ovWIGAJ8oZfsujCPmR2cwb7BtPP56A5/aaQpAPMKgwsCytdL3brN84Ixtj2cZQJFl723JsPw
yUjOvLz3T6Yqs0pkM+6g10XTQ2o7XMSOx6Lyc4pmYYbrzEtC0rcQZ4zSx2XZyMZi5+eOYcvTvMfF
avgmsP4nI6wJQ41J+KrzkvwRiX9kLOfkS7e0lAGd2SovmbWbxDtHPo1z7wXGxqlVXGfZmAXRdsyY
CBCJppbDvTNl6VuaBxRTpFjFyZw2G1OLa/H17uBnVN/t2K64XpkVYfjQY6DerBVHb1rWDqDsi2Ft
iUT/Eu6fLcuK5Fa9p3eTlqdfS/yZHbGDkqJbzCm6nI+6TTrjrip9PeW7VMUCfx2OXU0HWCr2Gydd
qEq+Jw+PmhCeRfM1mUalWUtabRNQJBaHTMy49OuxIEza3h9o8XQ7V5gwgSUZvaF4FUaVk173u2k4
0DTE16XstNZjgEEzzk/YDkNVR6LUNwTYZVWf4r2SGhhYnyT94lrTZZD5+pZT3rRc7gQ9iys4/FPz
jJRCdzBoFPrNe6R5NM9FSOot9b4B6iHQe4cGhHsY0OnwjG/PoxTxj88AblRS1t4ka3GXe24UOmuX
PAV+vfQTi7Z46z2EieB+jQLI0A8XoW/io+npNWD/hz1u6C3atgVxEUJBx0yVcffW1ETC66//1ciH
74EU2JC9bVlyAyhEk+E5T4VM1UlaOTMP3djLxE/FtgO75I4DeEzWiXd4UfUydHQ1Tt69ik+pEc+R
tyIbY5jFt7Dsa1oJP4qCr2Cia3FXwByku69ymCW8bgJhbf6Siq3ZPIeHFoRPpAXIb8+U2ClntLVE
vzNae/RumttjHl7toXuIKMffbCtcmLE4WviwEhQmgHNCP40PdB4soQV/OdeN6ScPC8aYfQc7IXF4
LKJvdUda+hk38i0PqX+LlaqW68B7cuhdbZfoWz80qLGMC3+oC6d2/S30L4yoTxfb8yd5Er+W2LZj
qjUqF2GGDc8dhja833Tw7ebZEnFF92k9dqw8vBrY7H5rwbL1L8QxlA93IJiCFiF4gK9QbNLNVPUi
TsaHvohxCMKrDffEO/iKVuzs85Ys7w6Rx2tfSbM27PyTtyYPs0HxMFOKjnZExjbVXDyTKeT9k4Es
Z2E+sHPLAlKcGgMa6RraZcTFvSypOTJ1BdLZU5KSNXLDa0r6U7+O9XAmgEQDPTkihCzYIaewp/nM
CVs4U/vOrU28+AvCa0tEwy0ahlNKRhDBVpTDWj7YNHrFVdn0/B/JLridZ44WUFEDll9cDXkXAQqM
KuPqVhLXw6MgcotTQIQtNz1jDJnKs93kYN1YrAKVIOH4yxhgMqqIJBIvRFo4/TApoDHfxEVdo3F4
g5OzrkgUJPEE4o/8hakFHkN7mSU0x4nzOmZwZtWOC2005tHyiMS2HruHxhmTUeyJ8dSPPoVxSxM5
klh3niiHruph44OLIk4rytXNZ01S9xrwKt3FD/hpAAmXn7Z6bHqMVZfC6cKykA7O90k99/gTFAdw
ZWR3eRUipE5nUV460lJ8Q8yWPsPiPtnSrw4gC0r0QqEPrBoV2adx1MD9XSH+0NBbxLEc1LDx3ByI
MsI4VjyVJWenioAGgAnvvMyFHk8dmhBA+DgPOqZKR+hc0at2ZqbB99oRuvGQImmoACFyDhafFdCl
vXM1Fzzlj5HtWWScjVGrVHqFU6gGKeue5e7Sz2GwdjcoM8qZ4IYoM2YCV0bpFe0G6II67woxUSCe
3Bin02b1l++E4S48lcDJkAYtvUi3ubKVRec7tGTW1SDRTmrCRT4bF7zq/Zt86UfjTrGZBlVYZBOK
J+Zb+pcxyoUWyKCd6G4kIfI3O46XGqUiFFADyNR36lE+EZaUNNazOxWiuBKikXO0c+267Yw/x9TK
pmjLiuYU2GoU4N/GOigsXz2CSI55d2/ilhnH68ibnWS6HX32Ns0L2dxDY/9oMedQ2v+wH8pwbdhL
mz8i4rZdotlZHdDXd8SOwKuBCxb2Vk8vL7PQhp5IIIJP4tJIZWravD3J4V1qPiLNA4dQKxaj1+mm
KAY9/4Wo0/lg968HL3QD/Q2SHWkz/An138F5MvjGHM/6i5EDOlFuObnr2gakQslQjieni66Wbrbk
NmOg6lEZ4vNc79+6LLJgZiKov/qfDhC8nk4N3O+nmeiclWUrM7juEz8e69VoVgD2ZBvBQTnVDBd+
KDYWDQe21In4cNmWdafNYtK/XZP6wxW4pb5zjKH40bcLeSpkSWvoKsbd4cRWpdni5/AQZO/e5IcJ
Kz8AjQ2eM/QGo2g0CNnCS3Mx6YzLpsYUohG9cdenHsyTVTdSxRvOUjvW27jEnbiGPxT6tqD3cUO4
rrGOIL3r9SCXti4zkr896T7pRyRxpCvy06sSK4msYDTuDg0CDqwnvTyAkMP03lpGdp7YTuEHXwBf
Rwd6sBzmB3owkgaq8R9gZUJD2Jzm0r5L6hp3hJUfo5u8U8TVF1eN4eoRhLBUazYGAju49y9Od+/P
dvryWHsIT3NW/xVBo59qY2x9oKrD1JhpUQsQBwWV4gs2+RGAzmhCH2JyLSAr/i/0sf4fbPIxwAMv
Yiv5Vx8xcR6p16QoETHuh9SsmJGJUOWjx/aOToIwk1f2Njl+/tjvIQSoufQfnJ54eMrh9HP7/b1E
gwMPlKF3F1JVE0+ph5FZs2vbwHe2S83W+at2/nhBnO0ADhAiYQONfOX9BXNcnKyiJNqymSoWijhn
xT/1MfrSsObryP78AY84U/oJwW4xsLegjliUo44uOBWZG1ddIW7fZowxgW6tjduc2fN2k9sGwy6T
0aJu+tGZs03ZV3o+dxRTg9EusNq+QOWs9z2dO+IohQyL0iiKPCC6I6BxxpBnJMyjuSW1Vw8q7C/0
GJ/6PGJeT8kQ4RUkLvFI9iZ0WBzYWhiJvpFMOk2/rAdIo9HOQ5HrsZQztcxrpvqGrzM+IusqnR3O
k+vxUM+Sh2n282Y9fo28ONeE203FxLKQgRy1Kutu0+H1PFwlba5nJhxyeYOy9ar+ZjaC3r3496/n
od8y9X9CvPKr/jFm/IndCInv/dXbsjfFGGivzJqZtV6hLor/LWgNRy+0tAHIIhM3Q/UDX8sZiRwi
YyhjudG7YDbJ+m34OU5v26pt9ILx+QNq4OzvKiT4LARDOqompcBa5s/vx8U4L1OqFi/f48Gjcm/t
l6XvPAnFgPlqCH68FK8O8qQINCEYscn7S5UYWM1YicX7w1ZkIECLuWaym5KPz5/qjYrxjwcDK+RS
iF1xWGAK+aA8NE3qMvhMtoR7I0Zot7Y3aTZCb7p2X//ZLhU1dAKwYrDVcIUzN6dFKHBxZ5XnrNaY
nWKSm0vMOy5sF+zBvMaRJo7r/czewKuvoinNLYivkU3J6UfbIM2Pt+Sxu1WzLYue8LK1WZsYIWjm
FlAbOnirdsR1eKjn5YLDiPON0BKrmS7zOCEubMMmR6RQXAlPG509Bw0/JV3JyCSv4m2DQmK07vb5
YVvBDj1gsRCv09jhqJGPJlP3iB6VqZujod4GjANSJWNf2wHnhMru+QJbLNH7V05b6M2ccZgBJcVR
RrspA4sAqbztSmtZEdZIWs1GSFJqe9hyB8ijYdnEhuiwkXntqlTWRtp3aQK9iPvNALKEVUsu7K0M
ai5JMpreKRBmHuHgTrZwy3kKPL/IigeHbW/oXIm5C115mgnT0GBAOyhw1vlwDguh+jnNJsn7EtgV
BManyrDKUM7X0dro63g0y1VDNIBnX4dNKP1xGzfC9Zp7bw6Hpb6n3qArWuwByTu6wjYV16j7VII2
xxtISNAJdolqLCtblxabzj9njp5tcOaJabSfLG+aO2yLyzGSN0jLs9zeZlVrkB8nmTimbq26hFr6
tsKpALreONmLmvEeApkY1mzNEClgPDJH40UetvhurShHjymn6TBQ1EXTxGxPXEi947Mwy3xONhHu
exAeS7Ig1fcK5MXoUUAJXXJ7m4sa6uGxuAhK5m1kGgmx2j276Nd9FsC33ifOVacXnUPXKF53g5Vf
5BzZMHRMezKI4OITlqzauPa5DQLLSN9CnxjeM4nXwZ2s8AHalakXe6skjsc7AkGI1JhTggFQKjr7
1HSW01JNwx4ko771lbDXU+glVz50UROzoEHdR3TqvRtj4L5i9CXPmZLF99hMcSoILZinQeF0Jxx2
gZTsCosoaT7VOcMRtbi4EGMqN76bJLxd01C7DE+CbVan/bclKzpzy9rdbYlhdwp6rCh/JbK/sy1X
nivXiM/Loe22Xov3ENyXeD/UfbhJwjG48WXSUNeX6UvaNtGmSPCQmt2q2nhR2JwFi13u5qiiClxJ
Mt/Zh87V2s0q/Fr4lacB57FnNdX9CbwHWOFIdE5yfAqW1Rxm3i7JzPpOumDzK9ycmhYKax0/jNMS
/CwMzAVDpy/vx8BOt6bdmRi0h0m6qg0Dowpgup0ilup3m/nRDeBhCl+pc8IXi1IP5xlLWreDnSXp
Ts6VsbXasrttBxfAgalg084TphmtmvOVV47BOvLDKAm+p4MdzqcwEPpfre1m1rbGG4NjTlom82pw
vOB30HmkRBqRoc5KDCO8jWt12c00OLm2q6nPvbazGiz0k/qnmbXyYvJd87wVlu6hEaxdziDDSNx4
P11CUR1OcSsyztLcSexNwOyHLGaEyYubvIUtDLzCH6Nsxt8NVhhrO7WWn22b1TaMAgl9cFlaem5S
yIJY7lrhx7OMpCriN9LEK5O4l6vZ8pmIOVKRRukUzhnE9UKeqalRO1v29rlXkO8J0vvojfMv3Lui
K4RIPfGFfbcBWjTTVTyRFbnx5hr3O7+rrmTiqh+znNiTmZS3Y/zNczgQ+dpPY0+uIGm7P6lM1yvH
LnDCByjAlLfsbjCCym8gMHdEK3dd/NAkc/NdTbIk4BVPx3VkKZnhzmkWVFwDMDcG3qQDxqZgRBTT
JhjLLQM286VcVhR5yseqThFQysG6Ieo1OJW2Cta9MqMzN63cn20gposMvH9YSQBXLhp1yAIMguHi
Pr4QmFynq8LKw5/KYFOzwTGE/YqXtQ06IJGTwNMIHDPSxd93Vp1cw9OB2zEm6sHGFewEUaF1kslB
/ETR/TByTn5YmnIJThoJKTlryvj3TIOcJIic+y3bwPmuU6FHIoPbULHNcao38Zs5FWEuTxr2odYq
9tvwIay68Nkh5u8+U1H9PCzD8rung29I9LGJAMscQvWEvWmmprtjf2msvLEaLgzV5k+LWVcnTmFF
MLOAk6+S2XRZyyZmJDNLA/AgLxd7n8LMWrZVdpJ7vXqA2+Vw/4N9ZpkVgZDCaX+AyzXXYZWovTUX
4V1ZquU8brNmO+G7o4/BZPdWrtmdqd4dryvC1u4Vxha/nHxgcrCbebhy55LBA6b1zXK6/nxS/nia
kkFXg9sE1Umk/Yg4HsOwBPYITxdcJC+iKFE3CwH2DwHQyY9mCbp7FvwYl0HlXxLw1sFhEumuCCPv
ggq35eDjEhabABWOQ39X1Y7Aifo6B4K/xt5FNmuYIeZOwRn/IbveJa3QW5YLFbr9OUQlAjuMsr6P
nSUsmbPJcEXzFOwtan7rgZCDb8EQOyDzyngxIsLdzIvZc5c0XM/lxF534/dA2sFF7jmD323NWuWo
fIpQRhfER8fXoCzFFZ4h1WPRqZ/8TAzQm1qPbckOJuv97GoKM+iXnrTSs7CW9lNvkKS1xurCvITq
0z+k9jA0J4ldYJQc4mx37ka1CnahWVZkYieB3FDHdVHXU+8mWZPYY4JSOuJbSifCedGg3n8+o5Gj
rYU5duqiQYVY7KxJWUQxQnn/5kyuceNXYSrXOOJi/JaEUt1mcTqUW0q+c3JepnmdbgwkopAQo8gy
TvyhbZdb8qxUn5zorYe5CZupLshjHmQ9YiSVcyZXOJv67FzW5DFEwyVoCUEvTm8hVPKXel5jciUu
oOtF1mbEWSg/7ziId4+Yqi4BroKGQryJGteMK2hF2oDJPyO7xqyy+8WZI3sghqbBZPnMZrIzTwOX
isBJowNoN8nQev1daGDSBAMnLkLUDgQqoPQy3HC6S9GYiZWduMVNPVvGcjJy0NRmdo1tXqDXmaq1
rcDxL/2C6RS70gYjApCtswyf67XAl+msMzDXzL7h4yXCxaH5K3MqN+A0Za5ZWtL2ym9d52ZBh2dq
JgqSPPu2ZjwEC8GUvTXb5da1+iK5wNmdQLOyAubVyrAGn4JypvDj93hqVUio6m08euNlngKTbrIp
nfZO7FrBBquJxAcSy5R1msdKUo7sPX9e2SPVb9HZ3RXBNZO/LrPIbVe+mztAcWB2j/i3qZchZGvi
KDnbJ3UdoXOOMb/o7TVbuMSo19TmoaKhUk7E7Wy4tc/GrA/I910zk3Z8oSb7a0p/MQk1gdiSiihX
HmGMU7jNS0xHCLC1p9rzLi1jEP0D5ntltM+awP0ZD8PTsiTxQ5zIpzjEuBZPpLG8G+F24IcYoSlh
8TCZJATy2sBfzovZLq6Uk/Y7bJ/CtWwkeTs+NE1y2UqvvFNVITZKEc/WBxjarNTQlb+6OFp2uH5T
uYqn6JIKY4A19dSOzWZhsXGvwzZxiDfCmBoPYbAe+gMdZgUfbnyxapnfyIasnm2LXPmirav6rm/a
Lt72BB9o8RbWsSujnMJT3NiIqamaYpc3kccp1LS2YZfU+KN6xqWdT+65LSla1nFL8TrkWLSx7Wj4
WfV+T1KLbRcrktVIxCVZqWm30hIk7+TBCHVRjRGhU6M5rXEuzda4/A1yFaLIhUMKIbI/bfFOm7Yz
IPfdEqn0JcKhsDnJqK9tFIOSQNI5V1es8iz+qcgLIhrYX3AL0S2rTrrD/V+s+0omj1kaW08gb8So
5lZIfE1Y7nzpZ9dGZqo12UfJd5OgdeKEAVQ5uO18O8p+1KPd1SvPqesfjhmps952ogkN9ZQFhNyQ
1x1JYpny2AThTqdhzWHX+ZZxLDkbiAv8lSeO/5RHMc7UljNeYAeIBaVs6lMHyPgR8N0mwCZcJtTI
mdlcCuxc2bcyOepO6P5yc30YnqtSr9qT3T7XQ2Ck20KkFEIBk2txWhE/UK9blU64HRZLDVjoj5lF
YgXziPaWyrzLQrb2M7lXHX5YBfewIg4pCdY5vxcLcEGfSGbpneJ1YPsY7OIMSNwRy/dZKevuD8mp
LVnnEpeIJxbeUSGID/6TvTNZjhtJs/WrXOs9ZJiHxV00gJgYnElRpDYwkZIwA47BHXA8/f0ilXU7
M7ur02pfZmW1KBWniADw+3/O+c5CI81c+2TSK+MIGd/+fPEN7K1N1QRKtSHuPG+t3qUKBY8HTp77
Xma4ofrMc66R7saz0JBFqUFjpLleJyneaxs4TzKxZqSqXDXrxzxrrhUuSs5pUrDF/A5Ah39EkVM7
kNPOFUvqHMsUGFWG+cBTPwhjq2zfBsV8djXnt9hgHJlTugANb2cMLZ5fcoHeyzw1zVsg1JrUkzOl
jWkM5q1cAusJdS2McAUxwwEPXYrmsDBUXXH365bdOhS0Og1rxOg5bpPR3zrFYkHTyy5OPN2antiN
VLHlMY4UPkSJW7RF5dbQ3pSPlNLWSVUzpMF94xirEgpeS5uZ2umy7bWbZFffETxbppRTRVZzS4v8
fhPJaMm80Qe6kKvOvfOlk4VxbQ2l863BNmp0iTLCtcr2CGb1at7URe/3UcJpe3UFFICinWQS8MD1
dFqgX13wiLi5XZ12SmdtDQCB2mATEhoHMHEPLgFnYrxi847kfpRiKF/zvHb7PIWGOCKjkMZxaMRS
69ATtMyZ1bqTLCSVv9MwrcrbAUMr227nDWhtT9Sxor0cBEYpitZG7RpmdV9JUfM+0AU5lbLCyYwG
QKEyiGzrR2tE1BONYqo6nUaiWEFaoDIVT7+WtYa4CA5zE11Wo7aVreJMn99FuscvcNFBuA43cs9u
Zq7+AV/1xvU2WFNUvkmxFBcEAbAi6rMRJqvF5xHB7Xh+kQULhfB6ZqBcb80qMrWbyHySQw1AiGCk
Qq3waDV6dwBDqJY6ylnq7uxI/jwaaHtcFlOC6YWm5Sdn9kQJMhWjKg3jppSD7vEhlTMzDmeHfNgL
EVbcj425T2vYsjc2Zi5GdxFxx6REhiEqdA/lHLRaC7awik1qmWCpks3i7vJudctmJxYcN7Tfjl0f
Xm+MfuEuo6UM2Co8vEiAxHeHyN0FenPcA7pf+0LDSvPZwF1DtWZP+CwmJbhuO9wm7Xezq5mycL8X
Y73r/SkqUjXiU6GT3h4QHzdfwrXHZU+hfa7uPdyxR/bA5XVvZk5S2768qSytKex1WsC8KkIIJjH2
VEXrEpzoedqC2OmEduO1W+ruMM4mLsY1FOSDsVDX38VmkqnMxks/j89zVKazs+lH+uWXlQHBaHZM
oJwQs0p43gFi5dzS/hCu78aWrVrEVr4M1mNYl7WXLmXXfYz0ko7xVCmOBt0GZT42x8oqdowT43SU
1GOr77mxXjYuTNR2l2w1xH9yWioz9pSZh5hz7IGG9Yzy5n7nanM6WmRF3wi+uhZtEJmd9wkLxdLj
hBro6bYNfVOmtunJ+RXrAxSUeBRQlhM8HQNIEWnZ+IpYbt3mnLzb2B2Yw29WBLc1Xpw62FET31wZ
VNhhZZdE7QVQZdFi3bC1hDrVeRGSlDEXB3ILvDEBnI/YWcPhOIhmqBLJwux9w7DAZyOLHqRBLbcs
NrH3LbHea97s1I2yMNqB41h+GJiXWB5WIr82uA1PXzlcLsVDULXjZepy7PLIBONfjQDNyndukeT9
HdK2j/3iZDfYJPPv+WjxyofLtmJXy6DB1pTarbEozeUz+GJ5v4xNwZ9AjA11OGh77qZBS1ih9qJH
i/VhkEZVv5wslhZluuCN+bI49K8lXj25x86tqmRYRu9pyPJ+P9ud+eqPkxVHAT7EYmw2HPrTpmMi
R/rWIgxWpracFKGupsMgH5UqUqfcH3Gn0QyHHTTPKDIIFwoUsUZwGk4g7GqwMB6Av9h0CBZCgHTg
8TH5ZGxhZhEAkXbyaWAooBz8xpFCXue2pcLU9HJBOwEGj+dlDWZcx3PHX4kbIPjqjkWYxy0D+N1g
XCbeKXRDWPmG1mXs11mEHaUeyiLlgV7hvGJdcr+1bADizRfC39UKg13qmG252wAqsKHwsNNhG2lF
qhzxc5mKbmdn05oss6ffAu4W6rzO3SjSZlDh4+SNs+THed7AgaBkC9Ta/Y3TZPY5pBIqwCZE2Dge
rSw6Q1CyAS+U9dVqCDLS7VQleMDsb6RiZIfOAPQ0obCPPrcAhINO5aIrMPpjOGc7WZRhw/13dJpz
ZdnaI1K9eC8GTR/rLZurGkKp27c6bqiGeysjHA9xixHjFm7xZF7IaZpDQWSTahgy02t3rVUVzyAb
xiXhuclUx3yeFs44hJfXzb9bnIU1tGP32W3YtM7rgMsijyGjvDlT27+Oc9/HRdmxe4SAjVGK5no3
asa3HDZSzmy1glFl8rgZJfGeib3L1y6XxmmsuKjTsayDu1nO/dXsDWQ9xoDU+ch2xMjM8IWNcRnw
Mcj9d2FT9rdeqhTVqO0TtSOznVRgbS/TmtlinelY8QTTFB4nhwqRFIA6g1NbRusBDpFqHknLlunI
cisd+ai7yeB4csf4Yp073Rd4AxfrtaAU8ZWeFSsWkzSJTnr1rg2b7Ce2YjN1PXf+HDLuH+BGWe89
DvRXky/xYmPlhcPy/0rmJrxZEfkPQs1cdaH8hkF5vhfS1BnArd60uA62+yinRZ5Pg9seeB4A3JLh
5KRg185s0YzrZbDHLxXLjjRcOagMfdlt8Upt4wvIevepKhy3TVy2+ichOgspDKdl7TgfWrL9H3e1
YB80vvOAqluVooFnOnjlRNu34nF0p9717uaqGLjL0xx68SaNA/lnTAKrrtoBrQHBsb9zNVYaelJs
shp26vSQaoqTCWqz2k4YufX8OSvXxfvwOkDIx+rSC+0mmTuas5GGynOJ8nNh42ZB08IfUUVW6Zsp
xjtrY2wMTQ1gu/ZHcz1JvbLFjH179fYuJZThV7+j5XKOB1E3a8N97IK5Spnz8CmAS/LzHEOLi8cK
OzJjPK4qTRaaiwYbu+thBS1E/8McDB1QUMpaP8DrJxZdX9pN6UPDLSTy7GIi5zN4KUbLq3wzhwfl
hDNHmNJZ/XF8ueBaFbUhmxdy7iMyVK7VbQVjBbISTQ5g8namcOQ0vMt6U5aO+S6i1Oi6LiNZvImC
OwOVM5yKo4SN9eUvcf3cjJpDka9Uqn6RRr7ZHtU/Yc2/4YUP/PVszBMH5nOloYj5CZVPdPDt/0ae
+3NABPGPADU4EWZMVGnKzv4i43YmZ45qFdGHWZEi+V31tn2gb/i6nDbH7bmEqmsTs3VHO4jpusWk
GQP75yk8O90afK5+E7r+99/rz+oyv9YF50pcNUJ/Dci9/UUMLT1NNCkvg+91Ly5CS/vL+NHWUcMH
0eiRy/5GqPyzJn/5iT58DrhlZIeRfH/DXP5BX2ZpGM4meYkf7a+fCBDqYsBwvG5Emp+CwpWY4JS5
GkQ+ygqx8tdb8W+awy+aw7fvbdml5QRy7mP+I5XBMk1iFv8c50Br5vu3FvX+RzeXs/5Vm3n5kt9J
DqH7iX4+AkA+NgSLa5iP8C+SgxGGn1xsH3BoaaGx+G8+Rr+jHBzvk8nmIwDQhAUHsY7PA1LyXPzf
/3DMTzbB/ggVxmcpwX3/X6E5/FVr57tc/CcWIbqLAv7XT3JlCdudHNc4RsDXKlCwejvKyJ2e//Ca
/A88hD9fMJSP8WPgbXEq5cNL6v0vF8xmITWxzDeOGFYsEP8tI4w0w7t2IYX7N5fK5Z7wB0H/8rNI
oxLyJ4KLecC7pGT+cKnwXuDSVU521FYf3Zn+qG64syD+bPDFhN/+LYKJUqn/9iODC2fBM8l5wRU2
L7exP/zItZ68AaNidizpMmHNPvTzNYJUzrqfFbvHsLFEL/QKOvbelIyRHBFJ3h98dkjdAfiZTDyl
3CWWa8cDuQKAT50SnD4djeZ7h/GC1fUUHZh1o8OyjeUBrpFN09DaXTHktA9NDde8Mcb5szX73RUR
VVpyMmSKTM/lLR3FUMQuPe50kTGCUHJNEGie2gcapje6QEgkFbU7vgQivzGlLndL0HSJRDw4brZT
37hQ88KkqBz5YE+y/bk5W38Hjb36bJslHe5m1uy9oegYDluVyL5bjmafkazdKBkIFb3mI1G8nVWw
zWpmZzoH1tzfcoTBGss48M1scuPY+Jf15Ggsx4FCxzyGv5j5PI7s/mMKQXf426VMqN8KGZvDwgw9
hu7enOzxrayNaKnh540BAO1AL7iF3yKgy3q6pmW82gcdvcbJkvE5T2gEZ3dqOm33LsdAvFHPGn6p
otp+jHjiFcliTtH3KiQ2FGMvDpAtbU0fLCuKdT9CjURZRCl/r4sm9BKUtubObFhlJbgD+uuAaNJZ
s7F4AfNGKDQrRxaeF+GxouMqdlm53WH0fSzW0kyytdKPBS7a3UQpwxsRORqCVnPeh8o3aIelZOf7
2LbFoeiKDz1WIs2xKJ7zKESPtzZ6THYTL05By/PNQN/tF1AHxoNDtP7a3LDDxtNq1WxrlWmkNSU+
Zmz0+D790jtlBOd4cna0R2jwSWaVy+90dc7vtUWN+W7LN7/bGXMZXfESTKR6/I9hbpKFFd9tR91q
DH/lu+msC5O3S6/JvIIbzj9HE/PkkInmYIiQCYYdMYP00mG+d82EmJEfB2I+V8boskWaKSmHmV59
w4FGLZkRfKWWwklZUWmUNn94zJbGvvaL6d5bl8WiaSlw+Whz9azMyfAxXKwVlvqxtgFVYKMx3xCq
3N5nEDEJ76z3LtBl7zhYYDvb5vlxIAIEnjJ8xGJc7qS3vRpydG7trbB3tt6mWyPYtt0S+ctT10Uy
ya1I7XXrPnRL+yVwsh6mJ7tp5cYzeoH+6HyazeJMScYsH+Js1dA0Jewq3lgspHXe1ljWbanrRDeD
v12HS6PXE1BPuCNJgWxjxpnBYPVSTwuxBAxOclpyXoh+SKUG+vzsEh7I5ybGGB2q5TnQVC1E1hTk
CNLsYhIjw14We4Ppx9Ecdt1hUXiBXlfDJaaFZ9Fmcxsuk5mWDaDS/USzw+ASCpnx7Ne00z+q2rsE
ukSp8lt/QNCKe6wvy33O5jd0YuEPU3GOMkMhFmPX995sgR6Ir63LDHDwI1CMlwpTuLdn8+kF3wMA
pfC8ZxJHV7UGQjE+QetlmYxrY6rfDE/UT5FqafQxLyS8vg28o6KI7SXItHFxSduZjunWcK4wYfXU
Sm0Kvp9Hr8XBmx22unY2XFvr6h3t1gAwR8aPU2e7RdYztU15FU/D5X8OMj97orxp+fDtjo1oB+Nx
jwbknPoGB00s4Spiomrck5jM7orDQbSbW7l1FI5kbJpYYvfnwXVRqwIVWHvLn+gWGUv2liKak24y
wzXG2cE5MAN+iHLYJsNsdE/bRNQy9jpDchhXS/uwOq744TJJXvOLlPm+xpDOfjtqt5TMSQMQnYjy
CdU/umu80v9Gry+/n8Mqfk83WvtAJRkcypo8S5eQ4+bfPGNuf6LGNi+OCSGuqSuf4OXW9k95W+Cv
mBgjLG4e1K5w3Tbpb8/xf0+BfzMFOr59ga798zHwy49p/j8v5ZiXXfmnYfD3r/x9GgyCT/ga/Qs4
wfJsosp8039Mg/Yn3wNIxKD4G/DrQjz4fRp0zU8oesz/zFD+xQpt/9c0GHyC4ukzLMKccn/rXv8X
2F50AfxlkkFHZRB1iRSQIea3/MuBK9ckyrsqL05TG8hzz16RPkRbTGfC0m7auHQgxrXkEYbRHlkD
wqaJFIpMYi1HrKAGMmYmA5xJ0fgUhfx/SHNEL2U4c5a8SIwomVF/7lcPHonf4oZZ68I7TdkWjHtZ
yWxLKDxcuJ+FHikQl0hNqiJdI43B1qBR8aqjekzFo86pWW/D/LPVTVEWK2/MksivXqNleaFzI/OB
NUz68zYrPDTcePelMqiIpDHpgayEdUVhFRcTSe5lN7MaV8lmZMMjIIHymi+xRDqaF2WiNx7KTFQ8
AgmoHkdn6G+2BejpSubgyzaO6lw5pn7OhHb2epyKeztCl4wpsLy00nU1dtLWL1OiLQ3UEU/R/Lvo
9ikvsHbb+FwSHBBlGpiDdWbr8Lmvey+GUaFuQlczBzRzgvzUs3nseUBQdj0/1SRA7rPech4y1zGB
FZK4sPZQ0fiL6Uuh6k5mUcxR3N3ZQll4Pocm5XeuU2di7YEs0MaoLgE7FOcL3iVxtMriOnDRwmll
uMtDEoepjXWmSQNU8cT1Fjfumnxzr2eDRF080fQVh/6GJtHOx4j2is8u6dOK1e5m7QxFJ55baYqV
xqnzeD88eb2F9nGuzLeSQ3wq+Vt2dTa/ZBRiXUXL+FnXCCqRNruvWFX0lVWIIG4pbUy9Wu9ya/ZS
iDz54+R2TncxAjXkRNvhtumKlpe6oaowFlQS3uWo9vekeLPUKAL1lpHYeiCjW+1oZFuv9SZ+zGQs
ddxpSuuyoczvKfGartYIsRHjT0JjzHoNVybDGOVnqeyM7AH7zitL9y7x5qA+FT7j/XmZGfkeyGH0
w7cxz6evVNbJn2WFFcun3u5c5YPzVNNQDPW8k9f0ig0+Z/OWl2yBiXQjbfPrsrry1hC2sbMX8wcI
k6/BstAv2nrdcFKVKwlOOeYdk7CF5jfq8C3MC/m8YWBlm5g1O3/IGonDU8r2aLqgWPaZ33cNycZl
+VrkW2+mFmt9sZsMlDd2+aMVb7zLJDhnmn27SZkPqr8MqeBMrlEg6XtcLZ09KGHfL571tk3RmzmC
5eQIuhsD9svHyC9FlLhBMYwHhXPqYOa2/8XLwuc8Ez/ww/H0pn8BpROj3dFrlArvigalsYtC6moL
3z7m3HMe+Q55HDhTcTsN5RnUzHLCH9fC2PQvG360tcW+maJpyw9hto45vjbx1gIjlo/jDEMIBs2+
MmR2T57qcraoBYYhR6WT8te9NKODdp3iVLPsGh5sHFXtUWYWsbBQ6upcO2ZV78pJdE28mr13M3lO
tgucvoANmlm7QcyMtQGEVkv44Rd3vPBP5+3cmYFxzOepONRhwxnPt5k6M43obOpljyBxMQs29Stt
B4wk1bCcwzLYu93cxiLTFqbcyaWVY6y8h6Jv653waxX7GLCTUNUuoO12uKpqB7eNlBjsoHonCi/n
zaK8hVeAttHnoTG9kzeH4w3HBONlydNCNmdp1nkKIwQbJNDkcLfCQSUxcvZZEdskYFOK/+wTldrb
jligODee2d9YDbJh7LnGOsZDj/cn9aTnBKfaVyF3qnF4IPnhPIdeWCQ+xIi0gPq6JFRVkXQ0sp4M
eVPXb1sVSU5qwXL2OHZjW1Jfmxr9slCyWGP2GxgtSWjE66Zumy3XP9GcFP9KeXPh5fhlg1LIw5pN
H7B1WOgGNJjFhd9ZaW+b8pS1GtNNn42Ae+VXHiz+fgEue+y2AXtIk/XoqzNiJ01xEKg/7I6nzQ5G
8XSNVBjtVW495VC5jzBuzHMJGikZu7A6NAFLh2Ibj5MISYvygKXBjFODBYnlSJW0eTJJ/SZZVBcn
f3HXHawx84zmD1rt4kCbhGlfy8CKzmsXlDs2349UpEL3n/LgsECLDREry5+SFrEe+S90ETa49y4W
QgJBhOE0YGShnyOvyf+vzv1o9eAxV5vKRy7RGyzG5W1pUhtcN8JI9Ealoof79Ypik2y/yOG8trgx
TWSr71DnqEttxbKrmkZcMyRzgpBucRq36D2knBHc7vh9iHK5k/Xy3rau3JmWtnZS8rixxuIU4uk+
yqW5VOmGt8rKHnEVO7fIQjS5SuU9oOy0+9GYbnNdPUqygw9LUd1zQguvMk5iXI3NbR60237164hH
I75P0Lpq8vfeNo30GUY5lHCE9GR0V/3ZrfVvM/7iPqIR5/7VVpFuv9GTmfc7myfnGNvl6tCqZmKF
KWKXTj/i5124mbsC8Xp7akszMl4hrKxUoEOU31I0KDsxVd0FqA+11TRo2+Q99XGw8qe67gOKKtTG
KDPVjUsC2sKe17MTiqmYr/qLd7L9oXtAQsD1tgGnhW0UqajG7Ysj5PqlRVK4CubKOkt8UYdBG8tv
Dfern1i6JqoAi4xbf9PxGqhixnFsIp3TiHG8lIJ+01VIHS/JhSuFZY8GcTtoH8NNlle04U4p9R+7
IIiWvbbD/PtgS+MwzYt3P9H5vV/CgQLKEVoCNjlurzWx9JFkOLjGwszzF5ICuN6rll4+UU8MHS1V
TgR1XJWamychgUlriXm6EUPuXeGcRyHbYjfbo7CmGO04Cln6KXPvTTzb4lAXIYXvgSzjrW6KKz1Z
XU7Jx6TkySy0PDdFbZyMYfAZ/DJIhGxS3OiOtLUPfm3ehnJfe3Qk91iXsCIS9ucgPJhvE5l3K10r
s3oIMd88VlG1oMKCwAbgHHmHqcxYr0CrP25siVQ81KuCdKjZPrDT1/MXeBhRmk2RdU2ZbevFDW/+
6+aU7t6fvAM5Wom7Y8N3EYcdnusBEh/wZkcdqUdeFLlnMBwOIXecuX6FSdcIhiZpfTs8uaVrfsF7
W9HHbWZFkksnrDHNu53i4zKb9CPO8ys3723n8CKd+4j8clBjdAw8kiS8oxkpZ4ALaxyRhtots6w0
oXMPD8Ps49Fx8VDcdZiHrMSvC7mbveJGeAskuaWdrxcZeCdIsQLXMuudh6kZJf1UXtcc3M4fd+Rc
nKsQ8UalTefq7yve+q8RM/dnW/vBOXPREGFtq+B6MhnNUhxleXSD38jBGRC8zq0zfdEZGp6fe+6+
MbY8Qb0yTyMrjzGZqsp/c2j6pFckFPDAkON5ltjRDftJ/cPGOJrMEE2+cT8tr0gEWzs9uP4r7cyT
TuqxDbK9wZE1TGdzsyGOteOeLInzKAkx7TwfB0evg3pXu2V0iNZW7jjYq/MWqOVWU0L1iFozXgDn
K1AWtikkqYpvWCLXARtK7+6tsp/9WFhi3A22mpO2X0vaS+dhZ/iFv7cVRHm7s9drsGHbbThs4kks
cDQT7ufVz362pueoMwmRWOwY2ZpU0VWv8+yKoLZ5RQMMaBc+r2eTGtYHZ5sX1n+iP9lobDvjkmu0
AlfsaDSwmP1Nf+d5mUz6YC44kzdtt1984R0qohqn1WQWF1GzPPdj4+wNc9zNOOrvynwEH1e16pbg
tn3mJqFSLkAulkARw6AYjEXWSDu0MQjco5W/067V4kpQemA/MnGtE649UyKQ7YilDgxQc/NR1L63
HQPcgLtykP5PNffLd79dse7RGrPeKNtenf2Cvv5vFeiXbvM3538LWO//dvz/T4iSffeng/+vL/n9
3G+Z0SfT5aJDwQPd95so8fu5n3P2J3jA/q8IcGT6HO7/oQIFqEB8FR3yFKjxL/wO/1CBYH3bBED5
dsSjCev+KyIQ5Sd/PvajzXr8XhE0PpPf57+FkNshmKa19hd4PIKoHZVby8zzLA49vzfPvVAhgMtq
COZNHmqAM635hcAYwnLdiXZ6tlt33kaCKw5gowauvFgqVmfgMsOnko55VstMsF1pyURw8un2LpDW
FtdapI+VsSxUnuJ9sFt1wsbWTgqzCwaTWdx0ja4486mSdXYUiu7aQw6+QlRR5qkqfX2j3Sx7rpxB
kJDzX42pV4elVwFmzjVKEbTFdXXptG5pKLJij1vMc+GXLNPKgrUlT8uFOyMYwGi34NNcWPJtiDZ+
46+PGy7Eb6aw2QfSaaRuAP/izrSLmY3kqGRJo7WTm82hW1VzWBX8yNSL+vLkt/kQ3EbU+vIg1SYL
ccPAeeILPR/msVaS6izYb0Xr1keRjcu+2kbGFsyafGOOEdmKnJypO9vLurd50dbjAotbHfq5gq81
TSwCcpzrbNZzvfGEakfqEAb1ChZFv2RbT23ymA9iPVHjul5ccx5/KI5Hab+Cex4ge1nNYbJ5tLhW
rXZ+LgYrnqzxegFPdknQEYg0CW2KuKwXHk3sIV+iSq/XdK1E04GyyGHeFxNTH4kwy01hNWrzYfDr
nc0KtOVZ3GS0QXgrwYxqDoBjVJWBvkWOirWBO/apKbE+YAtvj1AiihRTuQz39rIsPDurPkHVVznD
0GzyQudCeAkLneVnkJXmt438PxMGV+P+Iq7sQF7oby3ke3sPxco7yH4VT1Y3FmcQe81rT0I2zkw6
yBJh5DOwvyI3U3sM7uC0jKm0qf8g9gGcCg+ExYfGWi21ozdm2GuFu7wIxuiOXRUZpWyUicTKcVVQ
FxLEvdPWTyAEyXx5HMK+m5XRnwAV2Ke5JSAH2D/7ytVA/AocWfSetcpCzptmVR/yebCfs6aUp4Xn
5x7fdQCZvcumJ6xaH+biGanSDLVgnzFicQWUpz7AOplozBhRkvshQ5BPzRebM9YCiIocxgs/iz3a
S6zUUzarIvbjTjplwzOhxPF2oKXtvZlblhpDrl9YC7THbGMxnxiGGbG6MTAtKWFMd7pfu9vBg18W
z33FmdZWTFLeVF9qvbP+s58PbDGMqDuRmsm/zAhP2ObmrHmsXWEn00aeiwgChfCkpscgY5HhubX5
4BWDTDQp6Wjfd64NaNfLrOz8m9lVerO4Gy8HNpj1zY/OqjUnJAjc6yVDr1YdxV02f1Rm6abwopbE
I+pwvCDS8MLb39ZFfwHSwzO/zqlPipQdjHWKa4r3Ee7rUAjp3y8Toww/loWi1OMvxfnfW/G/fSp6
KN3/fCn+nxA2u+nb9CdzBFm+/zJHRJ8Q6CkiiGBK2ZdH3P9fh0fuJ98Ceu3beEi90ItwLvzjseh/
8vgSSMQRrgW6df7wWHQ+8QDj/w3nDPPEpZziX1iHeyHP3j96Caju5D9gJNiGex6/6cU+8QdhfygH
m4+1dE9eExKv9ABKjN2sDhs42qsmH7wjch0o+H5ZNGfxKbj2apcIQGhZy2PfSxApkzC+NYybN2Dn
otsNLM+zz4XFQC582ikmN7gtGjU96kqVz+3kERCWqjy1tJd+7UUGeqsKqiscJDvw68M7umB1XI1w
LDm3LWxvJim2DyiCRlJmOaHqbK3tJ4gT9RVOw+6cBU5zkM6EGXjubnr2CGxuMsxpVVtcWWoiCVe2
AMVaw3dS28iDK8hhrJKyZr3rRdgcRBNG18zqqiJ3tNoPqyEjQtu1eWPpkqQecCQVq94Z9nbAk8Xq
7fzVisro1jLqe2vF/J3Z1jOuZHo+fSyz3UDoAwlfOD8drXHbthqZ31KdnYztOAM+sFwUTzgWjuth
zB25Ux68xhTfF57RnIVhTw7lyINX9vXnwa3Yt6+NWx1QCKpjNM0QzNyFSFGgLXoPbfmlD8sM72ax
PMx9uX1EetGv+OWdh5y09pH023jrO9X64Pm8ONCqyj1hJnkmIzC8t45cU2IbwV6oRh0Cq+bPyNcV
aaJrQA0u5HdrV343IicuR08nTiTOFEmcXICFdM82oInIpaaTl920tWhPRmicsNnWKS5HJHs1Dodh
UN7PHLczjvS5JAnoLgeAg9nJplrgHr77xtPNqOorSpMzY+dQmXgWrq5ecl1Gb8HgA3AufUHgCOla
qGV4jjK3vNlM37xB/eU4jc5dfoFnO11X0myeXDYBBwygdhQvQ8+mdm2CKq4bx3nYdFDe5Lm77XUQ
ECBDyA8e6ROweJDNQ4iDylGXqL15H418VqgI9LOk2tzmQ4JAuc0oazmSLXfYlmEDaIVPtCIMytcB
NuVtlwvvAZvqdlwLTZTCUM7ZXrwL76rP7yDbTc/V5kQJyIfm1BryJLrsEgPrvPDWHoT91kWWfzPk
bn0CsimOVdVglW+JRe0Xt/DuGrGc7QK9QvXDeDTMGRNyPn+j3tvUBCZrC0kkC74Ry/3hDSurMS0I
i2oKvXukpT3dm2Gqg85+cdz6Qy+OyBMjd+23IOyee+VsL9MkNAb7znzoC99n11XAZYO6SzDsUi9x
WyjLs5IF/Nk3UsHVfcCGDy+l40QfeCeLQ6f4onwrm89habaJcgxGGKqfkQx4ExfHYXyUBPpC4H5P
LMhnIiWYeeK5tp5RrE48wfyrHl9vBwMoQetvO2BiVf2A3Ng8ellz9PUyX/nZ1p2w1GL/FKxoJDfL
t7mPylMAx21PwGhIqRgjrNat1SMSuPtjI7CTODVVeVsBE4AcRf0KlGP9HFAd+SBsTqS8oQGQuKIm
fU1o4N4Y1/3S+MN5wBZTJVG09+aqPWQT8V3Mug1x1AeVZerVoAMnrX3HeqhMiIodwOwpaRZ6qzpT
jR/OzOYEQ0pK1i84kHFad6qxpMHw5YSvM4U9Ihbm1pS4a3UPZE3nd9vU1wdjnaGPaO0FyahW/2Jd
hYKWUxoiu43Cro1FephGkfqcbxpvW1NTp9kwG3Obo+kwbmS7/T/2zmQ7biOLtr9S683hhUCPwZsA
iezZipRITrAoUkQPBPrm698GZdmSqkouv7EnqrItEplAIJp7z9nnVKHBv5jLECalUB5SLSOjOIrY
DSW5i77AqtGtNFRYciX5hPhDPeQq4nT2lRQo0qz6nAP4O4VV7N6YWDwObWtOhYcNu7tJOiWDF0Ln
iPPPswWOYpdy1LtWgU90vsS+dzk4leo7YbHkHmRGK8DQ7n50WTUuFzgWnxA4JediGZ6Iy7b2rIiL
j7x+uGwjI2Eojem5TS1Yg7PinoveaK67NKwvUrpRH5UwyXFSFjKoRBtthYtFa9FiGZhtrX8iElbb
Wx3fsgmdaktvU/tC+E5/MRKH8mzo9bq4YKF/ICwtuQeRPOQeYhd3q6dutMM2hg1ojkZfEWF8Legf
erjvTG+I6umD2nPry9hcNvPc0X2aNOfkrNJi4kur+Eq305GBxobcVQwTgAEF190c6f2uxKd4yNxF
3uc9zBAh0wCC83KdDboRyGFAtTVTZMLKopQGfttpa9XVcCmGSDu6hIg+oUXPNqNmOd4gWG4TXvET
ESByT8N7qqicNu5jZtFuLcpRfchpD+6ZmeJD2GmbWbPM66VPlRdp2OpREgGwxeXaXomkzA+0SYAl
GlF7k8+jcx+NTrgVaq1+iIcEq9RgY0qdcUNvdQ4Ml81cfy7xnryoS8/0T97qgidiMqId0SRis4B0
8rRWOZmlSkmLoKOEaheuG7Og3lT2QCeKLFFv1tMDa3+aRne9yUbES3sM3hQJ3e6mjup8X8W80t4k
11okhXZKbXbo1G+gc7PDkMcafZlROSeYrTGrF9fDUGb7zuwfccyhrqtW44qDXu1z1lmP+M6f1bB/
s/PlkQiM21LggQDFSp6vXheHBi9M0NTJnVZH8ihj274bZKZ9zIhwfEEZOX1qQn5wKC2FoZ7MnHOP
MuJb9EdZU7rsdpyogRdcsNXCJIFvLFPNINGqzsAKR/950kwb98jUO9d1V8/WQ2uFa/9EdzizjTw4
1DYamkY0pH5YqTtosnLZFajnLxJZK9WjZAJl7+UOcEHDbFtngP6PjpI1KOBTDXO6np1ENJfHvkns
R3M26ydiOqP0OiR292TT3Wru6E3F4S6n8E2BALc0bjgqmmb66sRTq9ybNe0ORIwA45F1wgU41Hai
b0pFnXeNW5XbwWo/Ic4avWaK8g2pBbiEIuMTkuxxT+cUQnXR9Zf8zWnrwif0ccAfk8Y49y6FfxBA
9P4zaAwf8UQqe/Yi9+US5wFdU/vICgKSVkkigCq58KNSzJecZevLhqd5pHDpdXEyPq8g0mPjWorX
Gkq/E+VEt5soGKr0i9YDjdabU5IcyP6DZweRuwq7PVAdw89qJ9m1yI39OTRuiiVuN2mtRIfFiLoD
XJTw2BRacuxU0CG0V8AFCHlGFojDP7Lrp163ch9X17xL6iHB+dS6AZASDtdJXgVjaEiECjGV3i6U
IBF4zPue0grqT63YEfGlvhk9Rg1fZpLKNpUeXbxaTkn7tVV74jBfesOuM/M+rPGadn5S5wlo4fej
yT+HuL84xAEL4NT13w9xoJar5vm1+v4Q9/Vn/qhtatQ22YgwfNZUQIfz3bfa5lr25NSEvhqzBO/w
nwp3Q3BS08jBtv6UO32rbRJ+SGgesiZOfqjjVffvHOLec1G+04OrhJyhm3Jd8qCIR8RN8uMZTmWW
UMG2KyfKFHXqshi6ztw/NINrlM0xVQubyTXjMBmnO7ZF6GPPOqoSsGAFq5rdeWY1GzI6rv7ITL8o
FY1WwOzhtYzUFIsjwsB212dpN4VIAxIzSc5mNA5Mrwv/lnR0oMFc6x5b7FgvVO/6op/isxgKHG4A
YBxb8WL2Lj60CCbqI5g6HWCPPubJjPUtHNRHrWzWeCOrg1nxgbAW5O+BY0SjTTdt6mP3Kkk6imeu
ASSrcIC4+WaPWIYtTkM6DJJolKJkGlS1I/95a/6nhgD2H4diwH9/bT4l7UsFab78/r35/ae+WUOs
3+hoaiZKQJNB+kP1Q/vNwS0Cl5AXyyDVg1f0mxiQpgC03tVo4Kx8RJ2P8fuLY2i/odmzQcRaBnpF
tIR/58XhEt/VPnhfUeyaFOzpBhiaeJ8lvq99ACsFVmHG1gmhU0NIl5iuTUqr+2Wes8XvmtakH/LH
Dbr++kp+H5r5ny5ok5HsGjgpHAKLfnxRM7611GRhnnQTvJAYRqKI3H66tnJszBGt6L/g3P6odfz6
BYm0436Bf1xbHz9ez0U5265VppPNae45dbmAnqbiriWicffrr7bOMX/OQe+X4lHzrE2qXSCmfvpq
TTzGUZ8J45QVo/mc2GmzNzm9SKyEkbjslsX9aGepuGxCc7r99aX/w7dkJJmMBlK5XftnRedY00pU
UdyfWi01DqUDp9RDl+ZAkogoAP/6Yj+lkb9/UUagYK4ntI5w2p++KBwkhKNTYpwgkHAhW4JQ8IBD
5KiZOpvOe6mnMj4Sq9XCOWyAFT0YosrpAuQJ5gwUPH8LzLp+IMSxDkBWR9iWbfzsPMLVj/k8Co2T
Q3B04bsIrHfwL/jj/+9agu4ynTRDMHB+GlARWtA8nmfjpLcjoSaG0r7aXTHd9qkmH399o9f7+OOA
Ig7QQKhrwg52VHMtXH5XmEw62ShW1RunIYzfWo39Vk/J/y+e5r8PHS5iaSyI/C+z1E8PU0WHaHda
bpwWbMyn1MGtSgsHSZJYMtxJv/5GYr07P38lMoUFBlX6o+9uuO+/khPqgiwzoZ9ScrSLjT5wTREq
IMLyppWPDhvAZ1DCvKR4pW9nYIcHcET64S8+BruVf/sYKGdBMfCqGv9mVaNYqYXhamuZnE476lmJ
lLcOXedMe4QRCqoFXnqmNZY3L/0sNu8vr4n+YMcM0ux//Wn+0xOgHeuybeFJA+L78TFj67Imyoa8
vGRZ3KoqWKORuufJkOSw/v1LWajLTWGztGg/j6hJOk3V2LV+SiBn3RIGwyur5BNTvYP94fTri/04
1TN9k6flqraLc4zL/dvwlXFX5XUtlWM4E8ThKfDOHks9l4/L6EzXAzwF5y/G8k8Z6uslyc2zVZZg
RrOhryvq98NLZgsuNmG7R2BNyQ7mgpJ7bdNOt9aoTLdJG/JcdTL/rlFAaXd45NygmLrqRGNWgpdL
rHq/1Cx/7zNIZ2RQJGYAH4sXxsoikHhXf3WT2D7/MBZNFv7VNMlAdFXIOiyNP37m0plSY0LRdWxz
tdgSBLxsq8RSyF1pMxi7ajHD6sNK2IC2rVI5WwFtDOumaZScU38K3QmRNq1GaK9R97qAX3kF3crQ
deOF90ojCTXerOiTwTPF2gpHO2Q81wS03VLZa/YYw7rXhm4wBHR+btOmmn4YtbR+7NBhn5zI0I9N
yg30ZgDU1xE+oyagIel+7JZYSX16pbWAjGLyq/EoN+OmcGMr89kyg7OKCL2wdnlZcw2IAycLPuZ1
Ta9SJUIH/it4eUlORlwxQqQh5CPBzd2yU8LFtY4jzv8TUDLa31ggy/iIXK17zYgGgN6EY+FIFvh8
iyV3ulZoTA/Y3LMoeRIgdGi2L7pF1WTEOP+xzivGHsSq5wziEm4BROrPM36l1xaEKCv0gA6AVA/t
RS4hfvParm8bixanOdI3BvsJd4r5FyP96JqsMIgrxZ2CU+AEu9M5GyGdGX0yuKNhEn6cDS3Zhbre
vjaAfDbAZajsUg6JPHcM7du2xQ+mDWb7Kl2D51RYGEcBFravGW1xzbP0zg2WFmad78yN+7GXM38L
Yod+cMmxAyxCHO3d0nHfDKSa9dcVlWKxs0WEAXhiLghnWUNKsZVR4Wdkk90DsrNAFG8f43VjolCq
vI7qwsUXqE23REFaUwAHS7E2qNLEJbUoRg0yavPZtkiz8xD/S/SQ1Yq+HdTQto5ynS8VyAHtrjWG
Ot9pIMpqn7yfDLBix7poVTHvX4UXLgrghorLWClyHqVZdNBoK5KcNvZssN50WcihBjoaY3lIFfcj
Fit+rdNR20XpjKNXAD7zSDZcE6yh71BVQEui+1KPlouFgla02lLNZ3oC5rMVU2zBwtDAzSQYsflA
vUXbL8sY2RstsoynkjLZnbMk8wVMhHxTt1MlvFTJhYMWTW2O1DPgxuQzl2nzCchKSZl5o7ahdZeT
7Th6Kme4zLPNdL50VFTDhUE4LhU9mtWoVNHY42/xZ6rYdxmxukFfxVIeUQ8m7IyQB3oLKr6bTrYw
YTg7Fl8qeC1vjrFUB2SjVI8sTnb+DNMLnTziG2LkcyYuZGvUbIHIyAcrz5p225qz9TIttti0XVme
q1Ztoi3+b5vosF4mG5ECSx2qvrp08S2MwGXb+CkiOcizK3Q3M+q6XV3O4UnMnV3vgIlYjzIpOtR9
cnmy8NAcQXtgpphGY3kq8zpDHKctfkutuNk4oTn4WTaWTyl2lQ6aGAWlDELYbt2MIumc6lbbNE2h
BDV7QCAtYJQ5uHbrxETeMuCo2x456wEUDpjvJm63s9nPX2D9jAFlMOVmdqviIckGwwd62XmyXLF3
EDI89ITPdmfwfiSLsgElH/v90IgtwDp+kaNcGlOsMv3j56Qm3OjIUi2bsKmOGhhiK9NrEHvDKeTJ
y/HMTtfZa7qYzU2ZDOSnhSEXMkCwbowel5RTUc/KMQVsgHri5Siq/l5mFvggUsi2PQYWv4zVl9xu
qwc3TzQvccW0RYugE/LE5wDhUtywKlEHWJjez5ZRI1mIVJ6oHWnpucK4fK12Pey1FvMKHkB2ZM8z
4JdLRUt5JdqWE0NQyU5LTxb5P0hbafTWSHiZDSNsloVfrfbIWV0Ysmo3uES59lMUOD0qUIJf4gn4
EAEPNMLsMF98zaSaGgoDayGAF9+e82ZPOY/12OnNEGbw6mBE47j+NsKJ2l2WdExBzMZszGTFbDtx
jgLTzBbOwklFoXj1UcLUqvfGZKTT3hSZfJSSYbuKIFc/WV7mj1pVR+znkGV5Qq+0inc+bmXxhHDY
kW806gyvhfKFCtLuWhh/xvgFb2sdwYNSzE+uFbqHJnbbPdRWROMlKEssNBCDPrdD90w/CzWqkazp
QTPTx0OOkUb5kCyy0vfkkKJ7b1LopqCOgngca0RpFh1Qp5T3ixvBlYXLMd5jMitu0Uu9afnyMGmG
uMogje6ZV20Cdd0GSk8vtdeIwtDrkiTjhwjMpbzmjU+DekCcAvzaHpFFxUlGZQdSydEyE6ylEymu
IIcs5nE/65HF7jt3Uk9GXc0XdYua1iJ8AeBJkSFis3gK8DCpJ3xUymEqg0l0+cXUNMbVQqr6VS2M
/rZIHJID6f28GAN4NJTZ+ufKtQaayxKdrhlqeLFbR098THu0b/qF6LKizpkuoAtv0sIxjvM4fA6l
Mn4Yuyi7EX2vXjRo+58y+NAkEOUxVqCUTECvnvXo0jXm5KLB/HLEjO9aXjxE7bOWjPJEToQblAkd
dXL2lNAzIA80O8GUt1XYzA6bSQAFJfQvtBG15yX6iExKeuv68gHHa3hW53656WIwAu4QjY993tWY
GNrWSI4QYSfwCgBZkSyGJNdcWpM6yp0b9+2eU65yTsHt3hPSp5EKRSRAuUq/VfK2GDyXIyv8mxjq
9qIHpL2bWAhPZdoW+Ua6cYgdSXC8iJncdhkcpcSX7Cwgwg32cINGDZl5mYYIwFqmvMds6gBazbl5
nhKNaRRbIFbhGhTQuNGKpg9xZoGwpp+5wP1xa+EETm4bTIhi/FLByAvp8dfLNpKRcTAMEgL03Fr2
bW8nty3hD/dwc9uPTj4bwUAomr9Aw/Wo4hueocbx6rBJ7Y0uRzvxBSEVr0DHWYc6daZhogxJvgFC
ys564ZxS5rgtfbMKkytNtad7tRmVCxMEYeTRGta3jqKDeStlia27tU2Io1qC8q9n7L6FeTx9ko7e
vZAQar+OFvXSrQp3sfXbnKw0n+Bxu/HIna/eltUPsGniZe73diffIB9F121aAHBakrY76uMUQ8io
StIapqQG1mY3zcpja66UfEwDTbUgdBLA6R7p4KK5gN2AVM7sjc45ZT09fcWwh4fYmisoltGSXtHS
oUdNHkJ+Vbo5OGqk4cpNrOg8NYLihbHHKZNP/UeUZVNo/FML/Z9qoZhTqHf9UenbPHfPv9NwLp+L
L//3//hVWX556ZKXvvu+GPr1x74Zo8VvawVU4G0GIUoPgYLG700EW8czTZlDRQRtcECzEC9/q4XS
eTDRqaAb/Sb3+qMWqv6GCIy6l87BGRy5+/cwOe8Vuj+rE1zEpscGJYe6q22qlAd+PIqZuC1AribD
viojsdFiKJvxUrr4QruH2co+O1RLQO0vXVD2k+tjy2+9aZqzo8Ny56udc+cMTnZUCGW9mPr8PDgr
mFqxELY0usf2mvZtirxzXomPcEQXNNKFuqHfqtMdqN2tdBWkW1bv+rar3UjaAhsUyewSDScLRA2N
MxJck7bb4KcAD3yVDvUmzdqHIXdpISeVV8tKA0SafrYUqW5yktCBxdJRRTDdHOTQPAgnlv5iDjog
dVMJCP37qIzqLbnjn4eGy1umfMir5I0mHAAPYnN829JuRIw6Wyv5PpacIME39YMlUtfrVnzKqPD1
ygh/1gQpdzMo9qFpnAORV10QttyawQ2DCJuKt6TZm5Ypk2dZ3MoKX9pGrfmlhNLryK2ie74Ct0F1
DkXStpuw4W/h/6CwKA3UIvCfvT7Wqn1qQL+pyPLcWLXFf82Mm9Hpu2D9ydQAB5G4cGUXbZXizNwC
SapIYHZiuYmq/Mad8yHAJskzgaqHrbHm44+6FvQ1H0jHtYmxKronFgzVir0KTKrybS7ral/rDQjx
EKf1mM1ocN08eglzRXAf3DtXRY2kl7n0WxV05cqm2zKNORyBBoRvlI7u4H9ncH7QUwFHXbZAT5f9
6HD39JaLjqZ9wE9/9z5ImCxRKhl1u5E240DM+k0xYLGFa3o3oqXztYw/MAHdDKx8fpRmxgGtEb2v
FFhoBev/aLudhuR3HUUdfxejwWXSCnSzVasFOL9T3wqtidvEwEKTL/3CNC8Zz2+TC7mRspnj5WPy
Wcds6WkL/8RSOKG8UMrN2DkgUIeKnym4Syyyzkaz5XJBwonrN23z8P68i4gzzoCwxu9Gvm8UM2Qw
jPLoa3pnveXkR1VEb7zkjGpOVZ4TMzodm6FSre8CSuT5Po/5R8uBvSv4ILx5yDFkllz23C6k7HfU
6OiM1bwntj2GxxGSxkWMqMl37fbBhj/vW9S8VqNj6jm8je83gyPOgIqLvyqz4jPBlVoQAsg/5hop
pBzopZ9nbXickaPdwsSUvobfAVwia63eSUn0paYFTYYFu2gMbqk68BmiuD05rTLtEGmKs16HCcyQ
RQsyki18xGZEOmDyo7jHKIMV4sPNyS4cjRcV2CcBHQNaAFQNeYB9+Q0DenIzxObl++ulYw7eq6LX
AE9iQ+gR/oOQX42NBY/bwFN7jGK13E2oIAIo37yGmVP5789WKfj6SlieLSqMTCEMgRI3uE/Wh2Qt
5vkR/UjZiYLjDuFRFpCZ7G7xB+QbwLvSfx8A6wjnFb9JjIUIjplpzB14v43FXfbvj7nr2S11DcMI
dWoXDKkIn2ViKnsz5qsuCtcCgavsyWVm9oIpi/SDRyCyNxR0OuI63h72eIlfUADxtVKER7zp5dlO
QDKbk7lzxvSzEtEwVUjyPIeZlnFQ4I3oFxXXtsl7WuEdOM8YjLe2xSArC708K6Cf/aVk+sJCiZSZ
yUEsSOomgx1kTgqRMvHLxDj4Rqtbvo0llVOr2Xq11jaH0WpJwSgBvk5Joe7xkusEYUZMikALgnDk
0Sl25u7CXruJddfZLaKcd7JjMsFxN/ggs6RPWnPij/1qxrRltecQzB8cSL/OTZo7acH7SwvDfkCN
qNzxu+NrTiLqpjGNG21eOWKh4ngmCj+WnZHBVE8SKT2hFlkFDTSu1fLM3na67O3sjUIzt4ZTPPZm
brHlmtkmK/iVveC5YjnMAopD7UZxTKbAVaJl50p4rSEI2kCtznHk12/UwDy76NPgff9LPNB0NJQ8
2YqmeXFUgOqlgpuiqu2PRWVUQabE18rYX1JaSD19dKLjnEzQepScPSPsJPy9WjbC+yknBWzNki9P
oK+JN+YoblgBHBGcrcvSpJ+1tJo2SMNc2FuqdmdGcP1bZ5TpxRy1PQZFlUcIjh/2O0ZIvM6pioUg
rpLuOo4MCzYb8hXEvNR9sefM2DsD7AVNGyC4k/gz61qheNU/Q9+uXinqvRiJWvVepE/Zm1PrysIx
QwHN6vNicEorm2oLun1ypdcoNTWnlDSQIuXMtYlYijaacMILd6wWZZvr5dheZpw1bawTRlvsu3np
lIeZ+qEfA4XLz2Hs6vh4OVtbfj0DAb40B0sDgQE7SLktiQamQGfdfbcVu/66g/m+6fpjZ/J9X2NQ
9acsblOacn8O2MxdsnLJU2aHnszomJb4jcOpwxTk3PVNhVmZDb5vJIz0X1/359I2+ym4R2g9EeSp
NnzPH/dTLoVQDkiy34vxfbLjHdST7LUclQxNW/b266v92Ef5/Vuusa2cygG+Oz9djfoerOOl7Pf5
zABZdwJuhpQ6Qrr79Xv9IyP6CxmRK3Ru6n8/BKAMf2dr/qt6+xeSor74/CMn6evPfzsNoACC94qA
YbUvcRjgeX47DQA8omUE55+OyDso6Y/TgO6gGzJQ78AQofNsW4y5b5IiB6kFg5v/iPVK0/hPf8MX
sh5GvusRIiJSVcI+4UBqdCotff3m3/eSZsK8BAp2dU8yLn61N/iFV9McHlLHIbK43EMoOFKnDtyw
fxAZuagkSXx38/7Da+v+/P6sH4GXFs4l31lbDaA/fIQKOqh0nEjdV81MQAU+S0wXKI5aSVtHHTfp
Gjlo5KS/yAhdE7Elwag9Gmw2l5gVXoH0SNBBUjnbDuSGtKnrrx4ywxw85teNMlBFU+UL7Sf+Etux
MvaU7Cllc7j+39mg7pDM9+1S7RLALa0SzCbZfVW34tAz68yep5ypaXbMnqRz6fpGzTCA6eXH2cm8
htGwn1DqFtQcDE0/Rf2IUzBdbigOrZIqNukONQkzZTYHGBm02RlB400el30wEaKhKahgLfdR6EoA
dOMZvTfHlRT+OxwfJB+A3IjHjGPq6/lmmAofU/3tpGAVBRofZC1R3J18oheg7iCLXEetDaO8/LxA
4uzSzK+tMd9ZCx9j7GiU6EQGFDC9d1nqYCRQx5eSLMiIoscZgBQwAhVcvNVysWVLlt1VtKaJvD/v
f6aVv5hW1vYw5/3/Pq9cVGX3/KPz+vef+UOeaPyGTYy1TaOGAExC/2MuEcJCucibpKNvgK6s8Z5/
qywgXFRpUa/LE84vlCx/zCWG8RuKKFLAAebSTWUR+ztzCbPGj5MJ+kiV13h9k/GfMeMZP77Jkhhr
FAdzfGVL6QqcBoXCYSLWSJ7HVTvv7SrTy21PFBx2zESXF5GWK36eRPErG9alIom80DgYqdS0DvFS
U+PEiGa9LNQ8g6JMwM8YhZzPVZ01+adkMWraQYv6murR5HoCciVEVVQBUIsU6Jq7BGHJvU1DTTu0
JKYNx0lPmvGiwa4WxF1Gv4BMKkgkVD0uJEoYX/RkC5Kwclb7WSZeIx1abmm5YBSZmyd6O9imtTg/
GMOkzlgYHPEFpXFPGZQwr61L1ATnq7E04xWVkVzkA7EPfd7D1m/65jBUBSpL4IvTzVArOy3tNeBA
7qexnEino56Cdy3CtYoTZEk/TWbLmaTX5QZW+zkGqtbsU5gyGGPHTFBOZEJIcZXZemN2tBU5p9Nr
aNqV/5YtwuPJc5dR7ovrhPSOFdzaXrcc76zTypV44Y7MJ45FKaF/BDIsB2zXrYKErImmbM0PoVM9
WpPcNQ6W4oC+53hRpUaeGDm8BlrDarm1Fgc7sI9lCQ3LHrBsXNXYuTM59PZpgQHc4PQQrRDaFIxo
8FI6ZG7UTNpwEEUGlfSUj0B7wbBNgjU0O0QOQDe5IYXGeBx0TdBGnunf1IQrvbqlLdM3NxXt20ze
zqhfamVrFuKDDexqa3WJXVECoW76QGW0Nzz6vsOZFLvsaJW95EY1GVCUmfy6Q2K4JZaRnGYAcZuB
mhQUeuNsvGqpmcABTPB5IxipNjOtdp8AHnF08Mjgp1aXLQ2RbJfhAIEwMN12Vk+qB+A9bZO4DeTg
vO6io+N0Nog6wMKWrxFBssdpxdE5Jwn9UExqs+U82T5XmsxftK4W+tYlyZWOXb0QFuqEpBdFXbqW
m+DEHFsdVbyhR/kxLZJU7I2yfyJxCYjIQq7AtcIdNFckTvQUNWSURqlBC5JezQ6/SbmxudxFbuly
JxYx3ZSgRHbxCNrqyhAheLrawa2faWp20kREz27U2mHjrHFHA2lKl8lqBfdoshtEbabLkRQnlQKX
umJH42c+Y7p11EJskaZdQrjts01vWGfVpigRT1n4RFMGozTen51Msb9kdYZzQdjyPm2XS7O0zZt1
ZF+Fgv0rO6UysGpxQQdgJuGCXryjS3PrJFJruANSfavErF5VqDAeAP8vp6Y2xnM1ZPm+zS1sNYkV
7dIUa3qIDAZ6tWxftTFrd9Jq3A+RQTeDE4R2djL7IxnZV0j4ED4ooXWGsGaeZVIrWPHa8ZNZVyO0
k2waaYLo2iMCZ6r2/bxUkTfmKn0sjSOZKFv9TbEdyGcdd2ObAYA69FBNLHxCPsoQzhpKP7OAZ4Nl
fJBrm8DXqCe9GM4c3ZmpEZGQlzXm566o6Ga4bcvvkNgqnVzzdV2i1+qH/DCqVnXMJtI6HFw0AREJ
01YvI2c/mWx0RsnBnSrTlG47Ez2NZ/d4LwWNo7suhq1Lnz+7a6f6hmFd3TrafHbHGI4BCS17xY6l
4zl6bR8dyqKu51J2eZ2sMr52cyfZD2FVvlKacOFiopvxZKECj5krgwwQVRxCK70FlOMcqHFMCClm
84NQKll4Ypy1PYSo0B+75d5RU7GZJzMCaGtzGCSHhJm9V/UnipujV8S9QudQgBmcVMt8NAmv2ehC
LrfVREmBXsr4KYtb0Ft6Wl1oOXgonErTCyWNIRg0vaO0Mio++JslQIDZ7iY2Yg8QlIurRSTu1TA5
y/VcmtWWE3N3rTWNhPQ8qh9s0dB/ausmq7cVwehBS/v42ZE9rK+pr25Tors6KlqxDjK8hz0huuiN
HDZ1Xw6l/ahrHY35haEVLEw5ftzNA6fqiAzPsmLmd8ZG8WxnsC401PKrXkLfGpHQ7iPCulFxmvGx
wuN0XePE2XTsM7mzbjx/Ab3efTDxoBEMpIGVaFWwy14s2gJLNEQTIQbtsDRggX2iwL4AjNMDMVUu
GQoE4EwIFXxUO815KavxBkJcALnZvagHzURUMNOHPOiWkl3Eqqg3QqvTp7wdtLu0zeWFLZ35gzoK
OItgidxbcja7/eB006GawsQg2s4Yfbq+6lVDcfJT4Vb1J4qfzXXZ5+FHCcni1E/1BBvUWe4FHI+A
Zme6m5thDiC414hKSiQGBt8WKEKnqd2BHh55iJHd36O0oxOWGG25URKzpEZPxaUG6nhN8y7SA9sJ
qyPHagN6UjbOJ5QphM0ljdACpzJ07mM3PoDwAyQ9IPqYp2KIQb2Ey1EkwnrR+P1ELoZlck1je/St
VHU/0cNsoU4uLPROqRLu1EZtssUiaFGRk/IutIcmQmXcWITMhtAaNs44nYlFbratNBCw/LM5fk+T
+IvNMVwgNpP/fW+8+ZI/j8/Nl++7bl9/5ts5m5gJpKW6ymmZ1tt7a+3bOdukIYfxwPl6yF5P4L9v
jXX3N8pFdORcdLosLuvp+M9jtmGgFEbqjuByDZT4O1tj4bI1/+mcjYwcHLFKotrqj/jpnJ2l9CHE
4tb72ZrjBwA4pdxYLAg97W4syZPdoEiS9XydV9qyRgfTyEB1SjKCKrfwFEr6PPoiHsIE5pZXlhmo
NFcdv0ydtUb/0ORAdUxcDPNb6SgoLPr8yVAayl9ID7dlRNd71tUoAHSO44ebmOxD+iAf0o4i84T/
+DJPTbYZTk+vBrVbSK4QGWlHS6is6BUFdQVIF9488iaxSTanqab0bBVk0CuTme5GPpzm6Y0lD/aS
hIeKCIfb0o2MIwCHp9SulYckL6j51iV4X0IOdxxZo0CuTUFJRsHVMrFYFlN7M4AONBX0YyWhckhn
tBvqa9nWBWGJqE6nBEHHDV5r9iZhASBTc8kXLFXaleQREhpUd3JbL1w9HrQbS59UL7G7C4RButdr
FPaFcwfp/oJUMBDGU/kBJ5M4TxResVUDytPg4vNHca7m4mw48gE2MJUG0U1w4KMnmlqH1a3rrYgB
4IVPtUm/xa6qD1OqLI8IgNSN1GNUhSwjEFxppCQJzmnbvZsAn4V2anlEfK0foUYAw692a3b/9mKr
V3qmKFu4OgDQWzf/CAnZ+CgmnT7E2m0jBVTfYlWYwBcwkcYqSZSLvFYtYyHxSDl2xlw/V4Zo7iTE
JnZP5F36usyDkdbLdT6ae45YrPVmV1+R1tQ8GJlzZ7VJRbY7MmLRzjgiQ/L5FtsVe7e2HDbIzn3O
fqRm7zXeEzaJdazgREZbYI3coCb0oqh1U/p2reo36Ov1yyKp0aGNWjzREIxZkCl0fNAVQSR3A8xo
o1X6bZt3AHKckCQPPbZQ9IJVTZMh2cS5MpBSO9Xurql1zL+RFMSpJzNpW8J02BkPxOpqYupPEcb0
fssCa94jaEpORmGpTwZffNMSFOKzTyYnz+Resug7TdgADZnV0zjXZneocK97VGS6+U0pzUXZoRev
wrfZtceLXENIR/4Z7aEcTywksDzC4p6KD/9M9P/LRE/5Qvxypr+smi7+l//cVHnyUzHk64/+OeEb
poYP5vcy6KqC/33CJ6iIo6HFbgEYHVWIFU3/bcYHuIMdDW8AcUTae/X0jxlf/42/yvRM2I75tbry
NwqreFd+nvEFu0xye2CtOALFx7oifOdrQcRbF2R4gbjp0CJ4gvnL3iwtR6yNNjTuFHSDRAhGSyG2
/h9757Ekt5Jl2y9CG4Q7RA9DR6SI1ElyAiNvMqE13CG+vheSZe+RSTbTqsY9KNqtW8WAcjjcz9l7
7WNo0z05lhh5/DVeLtYV8DGWVf6MaWJbySpqDkYOUqJdocMqAIrGCK+LRPqXUxiLIxnG1nUlyYHo
hWIinhZle14jd9eJhep4AO1IcGVOzgkZE/4lorDqM8HYyBdJWGlpY3YIxAeIFpfMuOJr2WrrugiI
p0YSE7kurn7br/c2mcotJUxj+SsOPgPadMl0w5yLgBtyh81mhETxVd+hu49GGTwViTXetSli+zAr
CD11aj51Z/pAWXVCEFz5J5f+9UuH4+shL4tFuB+jTIPVitYfNMx4Q4jbYiJVAZfxQ0pu2xGCfsux
Hkz8d1890vJuqspQB0fHzuOb76J0MPp1jklFwC1QcUaLQYDiQBQ+pW7OTzdNspQEgrRjc8he/CVt
E+4AuXo4JlgJf3ZCFuSr0Wn5v4nRqi5IP0JNH/H3ViriBH7YDIYcl4fpRKyfQ2DYJN+C0Vi5wchV
i4xjYrStPxO4zbUHuQQZrQbTuXYhEV+UsRdfM+mnl74OrVU7JONVGib6CDwjA2ZEXQNdzXI/f+hh
C+JI3Q3jmn/z44HmfAbbTZSEwZOtlicMhRMduUkR+RNaMupGw0Ls3tCqTuEIdXmW3BrY32tYpim/
UmskyOC8EXyvZa64LwNfMT4eo5GzsSTGWLI99iLQf31BFi4igth8bt1OODtyeoxqpVHS4UvjuVEm
D56mfLgDEiERVyPGX78ZBWa7S289zeoNdgRC3Noq7IdSMACXjBVGLUjDXTbim98RtMIvYU7gTw8i
TcKZMIhoVmNmwZzB/qXXjAa77Xiy9BhhKwUsCo7IrZS4yj0PwXAdYYWJDBtpf6ghhay8oe5fQHAN
0dZc/ATxsAASPYSpegUYyrRXRGhiIiEltpxOZUqmOhHvOcYTzRBlv8VreVnVgSsOXoqO0kjZdC5C
B847AX48I4rH08TyqkTxPRSMmNBS3cs4Cg5JKi9aZr2MkykY688AH8YbZIfOsZAKMxiZiA5kWvCK
BD0FW08QnDVpOI5vRpG2TsOntyGcGB73d7GvVcvLvmzXPoeuHu8GioRqPdjRdDPCc7opZhvHRpyW
GQmKIniil8SN66vaoa2b+wwY5ZnVRQ7ighGwvBIqr5P9Arto1lOseNiLTyaxkuYz8sr20BBZEdPc
dq0HENbhk5Ga2lgRXY3mMW2iAhMMguuVW01shG3wC3ksWUQNScHlgLo7JhA5yT4lj5P3wTQZYIbD
S95lmvtDGDLSarvnqt+U3fiBMelABAHjmAeXc+Mu3olk4heq2sJAk4MMAznhdbFzkzYavwNtmYn5
NJqDjZnX3sGVrbkz8zS4hJxibBCAGO0SJMP1OkD4h93cTYoAIl6KcGW3FKdYXDNjkR87xHcTevmr
KFXBNiFEAxEI7zLkb3HEDmFQh7YQ+qyEWwi4/Cgm0p4pwzRD3C+yVtzBAodMzUCHOBhnzecMl8eB
rKNoH/ax/eBBTrl2s3wId9j02/m+w70sDqNiinRmLpioJ0aUESwupdw2rIfQnOf6FFUe8ninLEBt
FGGKR8+ck70Si9FHDzylPAnF145k53ZrhRNjKmQ3oleTO/NY2y4HAUomMGqcEldPg9/vIZXwwzag
j/HXF6C9sp3VYcqB6lF/HgLNG1FQjLtGq2Y9FIXF+aQFIZ5bDZaDN9FCoE5VueXn7SjsXqKMGlYS
S0Z3wCGoP6PQT6SV4vFT7YGin9ns3sa8sCkArDEDcJY2/gmHp+liMyXK+ElSv+c6zWXa04PV9NTK
JYYYMyEQdvVmNcpjZxmPwYSUv24W9bgz8yB/TGlph0cGMdnAx4g8h1bRyiRLadVoQb+stgzrRri8
XTkQJQg8A7fXyfHbLG8cyjPxRAzIaK3HRrbx7m1mrarYcvcD0sUnK6GBRlpBNGXPcnCYJ3LoaMnK
WhzeIu7lV7jJS/J0U6AlVPbaj8qXMh5R9NdI4VZ+Yy4f5zBiBg7y2bom6ZSJLGf9oNB++zXq5zgu
rfhsT/F0YPpxigFKm2IJsYqqskLYgQnioig7om5tLxwJj+uSIL+d0/w7WMkFxpL3RvTEp7Q9lL0s
eETlYkzM1MhcyzsJzJwpploZA1Hva+pE7ktVFk9VZLUngKAKY+ZEjYN1iNM+ICI9VsHyIercMn9I
pqi+4Bvj31ilR1cY5aKzY6mOct6y+mtpLk42KsFrNnHxY+I1Em9WGX5pUOgRf9dA9kbv0vYe2JWU
d2ClCqsgJ68njrKLVX3hpQH4zBszFtUa8Oxz2ahdXXfNzmDPf4PWaJUW3l1IM9t8nlwyBfhOVAV7
Mur4BbMqHQ/EGkQRO1BiN7VZFxvbtYHggMOAFeQ2Il0jHS0OltXQFk5E7ZMdnTm7rLQ1oj02kKYa
hxNejYxUMm8gFcMu63jasW/PvUPAsGzXCHRQCNoosC5Iu5/P/th7pw4S/K0HAemQkDHdr4rBehSW
rq4Mal7nZM78k2eH/ia3Fnlp7NNN8DGQ05oebSrNZBS1kOKvPFC80P0NOX7NRZU+Tl7xKNg/55fE
5orbJiMUm7zawV+LGRmkrx392k1t8C326e92A6awmUG2baSXbOCuQjE30uBgarDr00hgSuHXVKGF
SMGpOV165bdxOoEzUu5LSvTablZYCYnKNrdRMjwGQVrvssRr9144fEFYt5ZJ6n2DjzXdxXIqN1be
2Dti3dOV3cv2luyDmOVPCWF8LMZ/aHE94MILKQh33ZWfxDNInklil1EFUT+G2IcBwPc6SMQ2arqH
JlC0DFuXldG2K8go6ueQKSorWJ8g49uyMQtPqmitE7I1NHdB1UHaUuKycmZzzU0rtzpr5P3o4oka
m8bfGgGOpHQBCTFCshvRpBuPVacxZ9aZjwBUIaHLHX0n95i3zoRyll0zxJEDaLV2TzwPa1Y8O7B9
A3WQQN0JL5qMzx2V2E2KlJBehbxVSWFvcKeZd6Si+JQO8v6RhplxORVk1pPC5vH3BmyQ33okzKxL
bHs+9WPZ7NOkrz6lLN8xPKpCJ4xvO3uwoZkdvMExrk0XbhtfXo+CgthB2J92aZUVtAQ876uRFZ9G
o8lwGHk5EL4WuxxlGrFEdQxU6Ode7c0wi8HMZg2wzAR0msz5EEVxf9SlfKmRkgE7xjVn1SbcI2hM
x4meztewNetmE1bd+IkV8ZbVNVRa+gDlZsrMbNs3ghJGw4zCzN8SwlNhnjES2zuYHdWMIs6nTWdP
pIAMuTVcUt/3aCc6KiVjpXN9Arc3vTTv9JDl1jYCeTuxFm9mGH5JyO4eaGaxdBlnENEvTP7RLk5t
IjV9qM5YQFD8RXEIpbuKnHDfu7HBxNQmLhkVangyss72+eyFtgv6zYo3bd2zA4mbLWpJIFsd70VC
R+2pRpd7nCnHkXZAgWnG5AFlcQEgph4lYDs3H4do9BniDto/44TIk4UfEykJ5//A4YgusZYCSuy7
Z2L91AV9kCs3K7s1H6/wvlC2SWZU57Yrxd6lP2VNMyXPnVsr81hkbtCfDGK5bXVg1oJHFziqIfrE
Mlg5RWzcwnPYBwOrWUKmViOCcf9z2GCIPIQQjWvUocMEWBOzcztTPiL7Y5ZrAAeGuYo6wyRnJ6Ix
7XymN8VX11bpgiZNfCfaIR6WxUVjtvx7hL2ztTHfrKqaJnu7lYo1KD07Vluo/FiIuFrwbUqaOp9O
pjWDK7AHXMFeQOhEM7AsD5C8rn6q7f5BEvReyYcYSrKxt9lAQ1H4jXShSPuj95ekh7AK8GAWVeWM
z7NAEvRJTPPc7EQRsBqpSpln7mrI+Pj+/QR+l0VBpHAswYlgtecs3ikZhti1qtnuo4NEh01EUtlF
yUYFVmgDg+3iiMVmWO8TJ4mji74GUrlFNRNeU5m0HnxT4Vmu6Cj++7cFuosjTZbtuCM9qtU/VxRK
R4FnpGd4KA2Wfth+MD+OScWaFOdBvu5p8xdEMswsjhA9fcTpeMOr/Owb4WZweAL/fJcluCXelbBL
0i9UqWfuyZSzFUqtZoKu2zV+kfJA4omQCZJ0fechgyJ4tJblN6GyRD5o0dT2GeCFzuaVmfVRfOiX
HXTdRGX6utg+74bSYaL9tx8ioAlLYsqzqZVb7++XDkhMcQw/P5ShpsEfQHPt1pj2axZNMpDNGuI/
/eaxa76CsJ/ump5aRROzl08oid4VZfOju/PP+N/R9+oP49r6rQsAvsaE8wwXhJACPsO/PkFDNsas
WDcc2tRg2ega0Pl7SlJPHSWeDkHusv0dbLt7EZbnYGRhf1EOeFT3Foa8ZA21ddmDcWf/fqucP53Y
ogSCBYV18bd0eqwXNcjiJj7ULg1KlprsvaDsDUOLaYI6aFfeIwLxxXGqWLZuRqfqshNkA32nhA46
PJK4++nesVsWb+tiq2cbaxCRuIXAy/I9WSgUS8wVa/il1lMGJm+2UYRUSzKvHYlNojD48mNTmhQD
qJk3lkA5obFAWY/GWqcgLZZ13NekzBhbc+dDPpAePIwPnpP9a0Y9qkhaSFBvqKYvcee/gdZiy2iW
IBpj78SSOdCuZrAMvlq2OuXI2TPxQ5K2fW3clzYibxxBMac1gRq9p8HC3Yoci90JxWV8hLngH7lZ
/AnzEEzAW3nIsdGWYLVYAgmAV0bJoYqogK0Tr9bRNtJAK+ap4OjSzijeoJ/SjBA2BC9vz/7/9Hgf
tBwRKC0S8f+957iDFpi8fP255fivv/OvErRv/hc/wdsClUnQRfwJF+h75Jzarlzof1D/IJ/8/xK0
hR4PMRnSXtMx7Z+pZ7b4L3gOCJ0gbGE3w7Hw7zQdf/uKukACHSqgkoac89tkEw2jOft1pQ62rUBN
st+lXguMJLgUyuGd9WRbXhKum5SbIGai+ele/WGue1f+5iO1uBnB70AtpAT+nlbVNFRj9Dz2+0HZ
eutNBUSXxM6hUifF4T84FLkvTPJCcOuWG/FTpR0JkrasQvZ7ml8Un2xiwkhkrLfkzTT/wVVxK4O3
bFmsmouW+adDzdaYkacloMCOYwIFd242ZGpl63701Af4JrShP3eM324g33pTmMg2EFS+u6pR9yrL
JTcwoLxLYde+hfTuvo7a3VBnJJSmohe6hDyva5Pd8t9v6bK++elb/6+D85VaRjFK03fX2YMDD526
7/dGJSiApmO8LS3kln8/yu9jRNqMS6iWZCZA7Hh3lC7ynU43odq3gXAJW0XPh/xybDy9Tfk0f4R0
ezerc1HSRk5vQrmwGSbv0XVEy9hAMtgTYZbsV0BcvyOMfQWRgV4pLy7cEHXm3y/w99soaTKBkMNr
K6zfuv5IClMWRJWiWCdJ9QhZNNdmUG3/fpTlNv36sDgKyvnABwCIjH+5zT8NSgrnqPibTO2dRE8r
xzAucYOcAbvgVDUL+cE1/eku/ny0dw+NtlvUsGVTe5/y3CokTz3ShPbVaUZXgZrNqs2yb3+/QPud
sPjtyfkenb5l/cmAZN7++QonUsL8YeC1s+gqnIH+50+RqejEVzP83SpCotDceWTNrBs+ti9ub/on
QBkHFbXVXqtAbxXyVTosXv3PODrGcaI4ubJJX7tHR7Wiq4XON2vmDyamN87juyfjmMLDDA4Wk1X7
Mj5+ejJ+h0Oy6nmNkkERmSqWEHS81FJvDcNBmNBZbPD8atg43L2tDVr7iznDLFKWX19DiHJI8ouC
M2lU/1Lh/69LUfmHoYlYxnKWN1zyn3enlgbEA1MM6PdjH29RmclN0pJY2/huv+2aqHtE95iuzcGF
L8SarzyNZdpewhbTGTINBAbaLFeZ6FKgGaW5cqw63ISlj/ONRgQuCLu9tt3ZOM7Y4TZws8my8CQq
BgyWT2pIjKde+wRdOwnFaWF4O8exKfg6rY/3YDz1kH8wXJML3IcyIBVDXsQie1SDj/NMTNCfnDnb
tYhb8G72Z0qU86FJCJ+aBIbDMcxhbcST+Wy0jd7TCTFQGUyv2eTc9X6fAUGJIIi7cX/ml8vd30fr
7y8IOvuluyyFCNzftmljh0lT4rbYJ8QCQ+qI14lvHq1kfFBzWBNXWlj/9ivJERfGmiTfZZlvfh1m
AYVDUiqzft+GVEI7sSUB6p+gFJetU0LEDtxPf7/C3+dtQtaYbeAdA1SkIfPr8boo0DDnVL9PpxyT
DpX1IzsGQL52O23+fqjfhymtekq0ZAK8kePeDdNIIa8ZdMVX0NeSjIPGOlaD8j64gX88CtYIlikO
5oX3O8UCqnLRD9xAw21NYoS9wDiQL+Xf/P1irN/nMa7GRwfGapH96HsyYZbA13NrtFgjHeUNUJt0
BxUx2rBjqJaYd48lBQMfl2F0av3n1o72lciSj6ald7s9plNfsoRBMmNJuvLvd/JNU4k50V63F8Sl
4CkP8l04pP1ODH3i44OexRHgOlnZZvU9rwbvLuvTYU9BSV8V8+ycZFZ9tFm3/3hOMICRxzkBa9Z3
nxW02YYRxk63LyNVHs1WbgMTgtJMVst1SPjHOvboluYwklDYG9MZ9Ne0drHObgK/rDAv599za9TX
mT9uoKB9IQHBXjfQRe+nkgxYyknyIJHmnsopvyZQ5aPFxZ8vgMaWg9SD9sObOeanuT602oCo94Gb
Gk93UevVOzWI6DFmFqNLRW5v2FnmuvDcni9WW5ymeP5KrvZD17rBUdVhuB6J71v0ssFtNXvVA6i0
7zPReSfHR0I/1NGE8SOlnZn2+a6lIvfBms9aXttfv1YMi5+u4N00Qh41J1xNKAXpWJ9gE5annor6
YsDb9EnLJK/QDqapiUABXRv61+KD9/B9HeLHyMTUipXIx/z0PqXKn5hL4KN1+9SIe4QWuS+/say6
8RAFr/LAfKlyPT57thX/07XrXukITI+9MPxiCAxRt7NNKFQt1TPaz9ZQrDxb1euYA+5RKQKbSiPr
+0QHlKnSI5cG1puZVhvXCJ5rH2KgpaV5aUgrP8xV9ZWyyL07caAIecG6JjRQfnDPf1+6+e4iUxKs
EHBuvfcsIz31shBkxr5J8+cy3Hs6zTfGTBGaeq7zwTrxD9O2yxqYnafw+GHz3Y4C9YeLzdtC8BKV
r0Hi09mwEC+Kcf6IwLr80ruRxJGQUgUCi6L5fmHfhJHCiCMZSW30kFlO9JzmM83/YmI3IaeMOCbT
NUjddq34gyH0h6/vArt1Pcfhw8TC+9dvUx8RdBam5gJ5mj6HvX8zes2dKcJXaGvf2PK6H3yg3peK
lyFLxQzGvwXuV6IW/vWAgTa6MUkYsmzDyzvlsO6ZgOIhgIGhoefvZlg8VEk+bqKpZnEjQDnoLmpJ
9Zo/uPQ/DiaJiw/yEMjm95/lRPVaxpr3d/CrfmPWHsW4OMTtmlTA5eL09e9fsz98NPH7YWrGsitN
Nvm/XrgbpFlUqJGHPLWwQGorXM/Kjz/YI/7x/lpUMhhJ3F7kfL8ehn5+VFkCPB975Hbt6zEmxSwN
gLqQPzZ0Dm+nFmpjTA1S1xA1CtWAfDtq42LG1vbB+/r7ptyn18ZqmSquR7Ht3cMeJiVJFMFQ5GiA
C3HkRbuuna8mPdFwKSzETV1R7mNY0/h6lPnBC2z96Q1mNcTNZt0OMvvd4Xso0bZTmu1+skT8rfaQ
v1JBjPpzl1iyWA1u5brrSvEDK2NaVD/abXK5IdyBRGqicUl7HoxpuEInB1fC7ntlrWUEo/XvI+MP
pwnLhloyrz7rnPeg9tjwk0mWbrNHt9bulJj1VmA33LKWTz64JX84FKwt4YFgpgznv6/9YIfr6qb1
mj2N4uJVOJN3S62War/hmv/BZbEGlQIPEu/yb7NaDUynr33R7IkebG8Dqui0sL3wAgkMVcT/V2i8
+TFT/oyy+MMkxpEoi7BE9ChqvRvz9kyeD0j0hg6TGW1CzAL3ZPHaW75udFDGAh9sRev67wf9461k
f03Z26UB9+bT/2kBg7ex7APglvvJXpBLEq1oQjd605p298Gh3qzK778QrDTIK/BIM4Fo9G4k+5mo
VDRbDBGxNCLdiaQloozFMG9IdivztdvCVXVZk+frxtGDsWPnqMbtPHpOQfKe5OVK4OIGxxDP5pNN
piGd3jLz1abOcxe9W9jEX4miMq4y1MAdUKacHkIH5RFnAZfkrD23AnIA7niwdoNjOhiK6OPuaSV7
+MgEsgj8/7H14CqblkcuRmnvUqsY3a0T1LFNcxel0Xc3pVgSrWp2MPHFGLdOuGmTrI0fO+S60zEv
qa7t48QqxNYwa+tUzONo7PFJ6u5aFqBQrkSvpvDW7ay83PHfjWFXDG2XYTcUQVZuykyL6Mr3yiVX
SjpVCoy1ye+1gRXh1JZGdbDaDOHhFLWYJIM4eSo6+k+rUSEfORLiFOGoVlWV7aYM/c4WA3XZXqaa
7SQYtADj2r5DNpJtRo3JcVNpzLUXhdGFJnWHokZFU8hlcZWQO/HVIwxwIp2rH9ezD2zlvpboEvdV
3wHNBvus78tEtP12MkDQ3plV4Ue4z3Skjixix13jY+gDzRPh1cSvOkPZRTazL7EeVnSHlvKfadhQ
HJpO+o/07PP1mBcoMjoRa0wCdS3hCqlb6rw7pWX9HNZ2/glBoHnXl+4AIhwqqwEufOs0wVnl065s
ut0IJusu9CiiCjq32UxnyhbZsMmCrNhFSp8cPQ1rm2y7NINCSQucdOGU2PnCcV6EYwzbBePOOUD9
dQkF3AYicfciwLDOinlepfhcLjqSob4hPwVDrSagTJ7+inRRHrSzxEeP00omOR0yd0vTr7mRQYFM
z8SKRjrOvCYqzbrwkfZdOQPPg91CgswkfBpnR+6lYWHdpMkOpyM8hoHI1mOaKRYVODHoyclN13nz
LeLuY9OLfpUgsOGP7JxRXQJq3GIdHe3NbGbNduzbfJXGIUxjANYXgxNvMF74N2gF7wojHrfW4MdI
IVoC+jBYIFSZ7P3M0vUujPL6C3wp8xLZMsi2vnFxa/btq2s05dpAzL7xKVjvscLIY5sHoMnLcDw6
ZoL5fvIwk4z6hHVjl8jaIvh6+lSYqvlUJuHBk+I+UdMnOYagPcyAQp0KPxWuEbW8gYV/xE1OJpnR
hMhXjAcCjsJTFzrJxo0qf2vi0uQ5NPNKpMG8idk33CWtoW+aqPXvOgX2Y3C6y37C7JyPMzmLRvm9
a4Ya4UWfHJKuKA5l4etX0fUKB/EwU+HKdNLP01pVTTk7bM1ts0X4WCVB/5BVPj1Lm8HzXNAnHzde
wz6CjymTRAr9A7j0nF03A6MsnaC1+Zl1NFU0bfGSVhh4Zv+Cf6i2Iy/ENiRQZ+ou/WmIhu7zFLde
1yDex2WZ4RWw28+kSOxg16NBMGzOee8ho/tnhLJcH5wst9Wm8FsPlWcFfeISsDlYqszzsSzmk5aE
ElSJiRq5apJD23KngJCXOUKaQj/EVPVv7JyEgLAos+SIVR35R5A019Zg+9D5kXYjoaIYFyed+c1d
cOgr6rv11pvN/KLmI/sPOv/IhcEVVet0kImDk6xz74XOwteA4r4iMdIt2HwviMd58sdH+kzFa1u3
EAsndPlfStwAG7Zo8hxAuv+cBDBmu7ib9j0rlgefsMvPuuN3JvIbYP/azWmmhbxOxlIcbeF0z1Th
FktYR55Ar8kpWYEnaz7Fkd/809QiQ1duNJ+8xk4OKcFT+RGkdLZLJrN7llVDKLlH3vHGRREDT2Hu
eDmQ3Mp1ZgK7w/Yg1ykLrqNCgbrxKCFv2ZUG7S5j31QAYKUxjzI50k9NOETz1peYy+AbLBioyhSg
5wpag0S/xvkyBo3hFAVpfE+MF7x4r1X2ruN2Gk9AtLhE+thBfBHZM6fqZvpJ26MarqIwjM6JT15t
ZcIdrAAtXopY8KsOmm1hJu697m05o371mpNbx/E5Hbr6C6U7e0vhTJ4jutbutsSCj7RvzHZDNYpi
73ledM7zWnvrWsbyzEvU8FLxdCnCN6eMwLCzB6XwW6uj9hapofXQIQN4TtKM3NgJ+psfc1ONFtCw
wdC8rWVbf5PLDnNdujOCuaxBpMydTQ4oAflZA9m71YrmhIgbWbfu6m/9VLefdMx9nfGF/1NZEe7C
WcXc1qYswlNENWKvgr57QUglz2JujIFE3CA6j4ST4Vdxi2J6meEK4Iqr7cEREG4G1M+XFp/legNb
AnoDwt0GRxeCeGYoFYK8q2jh15DQzwno4MfajUEXSFUBgwdP2S/hiWB5ZiwZ2mcRKRWYu6j3m9PU
muEmMpS+aDFRHEQActg3UubFKEwOb0RN7C/RWeGem2GdSlbgJY7VM0Gk+RH8BBoXRF1ZukkyEI5x
0fN/AJvnE9Q65P0mnWsgQzPvOWWssnsmEXZ69T1N+E4k5Bq0Sn602n4Z5YoseHoutrxPilg/gStS
3nogbeCUSzO78/u2/uqksXuP/pHg3roc4vPkFqW16siK+5Qjtrvx3U49IT/N7lDqi/MiOryU8Azv
GqE5UGZMu8DzsEewyIjPouOu+SnBFmZkTK/mjNrbGIUscX364Z0NLO6IWRv8ojPwi9Wc3bFkHx8D
k47MPGgUdDP5cvHWQCv06tWU+dYhUi+UyNLq2hV2hAHPt1GBWoVVQgQQ+JbwTsRsuVa16prpWGjt
xlw7I2k2mpap1xWMNOas+JxnKerowpqrG8NJKeLqKedZm50f66PrVH65Drr+tcIcS76rWeCtL4bm
lcxz60lEpEfooYPmolOl1rx6zS2zxfxagaZv165dThloU6m+276Ceh1q/LNGXXNbXL7k3d4EydKi
e0X3Ptu5cRf0JrOZ5+rvpNE0t31YUvhv7Pq611P9mcyD5tbq/egcujgM+gCoI1w658g8hgZvwqd2
LI2of27wjpq3reF3zPHIPol3nipunu94V+yJw12tkF+SZm571E17R9EQdvwvKGP66xCt/l7nuT68
eRUaPpuXDp4khWQmSm5c0dW7GtTtY1vrcLXg8vqo4l91dY3KUtfONxlEcidq5C0YsUAAOiNGVu24
e4v7taKjKTYZpDTcGU4x3VlFO968OcxKgWfFziP8P0Z13wfiilxZjAemCSilb9vNoIL0uqH+Y6pY
AzWpWw6buWdzKHDneAXzhoPCbTQT42qE8HsuJxneo+isjsGYqIhJt5hB3tBsbLBwHyF+n/Q05ZuE
d/PKjIb2kpzzElQo5C6W+iwBA9p/lFC/BjJujplXLmkg2nnRuTg1iWkxpfn84XTNtnQt2J69uBjH
VDyz3l5QF2P1LRiWPlPVo0U17GMTVh7dspgFqU6r6dkfh+jOLONh5431wSUTaBPgV4JDDk/XH+av
1P+Kz1mB0ZdvDlsr20DIl7rscEgmIB9knWYZWmYD8bcODfOcFQL0pVLyoggJbhe5XdzyDx5F+dB4
UA2YeGcIojvVcRDyDLwbZeJopjAN18vDChIkgfvkdn1+SBLvacSBtqdcSrwDTEkqcYuptkqG+Crx
KdxUln0MsXB/i81w2GnfMPc9oEzCgpSzGTQvY0fSEVJLSoXRNLkXLC7EcyrkvpRjteN1YgKuQLqs
Ihf3bpAHwavOlP084mK6DopgRrVQiIeahOb1yBp2J5m7uLQuf0LB591OmqckdTc2O4914artW0RQ
BLF/n2k12Zi6+uS6SRkGxBhHiI3HEvFhXaPeFUXarUeAlWsaCKtgxlOtPJcFvYjSr6irQMYCsuvJ
L09XUhios9Pxdjbt5z4xih2v4i4hiJ6FmsRgAwj5uhAyfMyzimWG0OTLeiY8bL9P7nyznTdZ4fgX
3YSpOzTjbYwEdZWBYDoXtayqdTwEFk2LfD5OU6WvXDTDJWs0I+OFc0uihMf0nKcOzqkmnfHYtW3J
tjQ3Ul4jemj6Cqlw+qmwhbuXFgV4SmsIA5u5pqShEmO8CUKnuYSlAquXLwMRHqpNs1MwJOYdmloy
jLzxEIIG0n6XXZG7iSGjhEjXiQorBg2eRdbbE9mZTisXc6o1GgF5HmCpHQNPbqnWKNnmdVPDaE29
MgZCrHvr0ziJ9ljZ3jdrdr+HbdV8YcWaAw4pyCKBWPfo5dLYOVqhjEXafzu5rFhy4oxoegf9vI7G
EEJsYY4HbaNyPxlONYiN9szOO3jZYhwthVudDXBNCI8nrzpTvgGjavtpVNEGWAyKlSXTL0WRlrc2
mtNb/GoI398sWmk8IB3sbPNbiSntpcExBckY+Ne5QQVwkm1a3UPp9IdPLSsenlvCJqeI3ZyvhIHV
La8x582LOY+vJbWzmUwQRdGf/4loAfuB9TE7U7yP4hRlI77brOpfOrUYlzCSFa8Zhhp8AXMffjG7
1PpGEgVf+mpxr3bIdL9g5WITLsLECNZEL3UvhqyNAti0DrDbZ7K8zxsSblZdPA7Vzot6Xe1EMFDR
IF6V4RHbigVOVebVfeyqTLLGrMIv0pL8naAeEVLim8nkBqcPw6h0pj7b6I6z3KYALpCQotLy2MSM
HDRNRNldJLPs2Teapbbi9VAPSbRj8covzwYJ40cxUH7EJxRMxt6YliVAT4c0hEqN7jGNTbBSLrYx
hcHT5SkhR/YIlh9V+EW3OsaqpAi2g1sri1dbKY6qGgcb6kA+3JcfN1NqI1IAaxzCKObORJnmIS7H
Dh251R6DdoQzye2yNbUgbj1q5PJeoh8r93mSUu5BWYADrczG7FBbVIHOdiNHC/7RLC+g51T3ckBR
wSOk37oewobryzxJPaStzSy96FAx6H2Boye+gu+sX7VLbXSlbFnHV65hxQ+oLe19qcryubAC7zbz
ggaaOWbRB2wo3QTyEXrWWSgu+mBrk3NkVc5ZJ2iN2eVNY2nQ/8ORveaZ8O5S+4+nDXUZ7qLGv9Mz
SSDzTdi9JCtOFjlpp7vvSdql+T5QLcFQKoBisDfJ8hrXucn7g+lXQucoqf+dBuxw5opxyIpOxqJO
j6bbUkRp6a2Ay24SwpZ4p9hw8xHm+7UuFE6QVQmPv1jb80i8Sqwd83/YO5PtuJkr675LzeGFPoBB
TbLPZJtiK02wRIlC3wcQAJ6+NmhXlZTMn1zyPy172QObH4MAAoGIe8/ZZ1nPW8hMFAQWZWgDH4xE
xzuUlfqBnnSzU3lnHeFeDyB90/hxmiL1oEw4v2+lx//ToH6mQfXxYP5WpX0XOHGFlvn1DwXqP/+J
fylQXeiyFhgkujA0TC3Hp1D839QbZKawA2zK0FTgvd8EqLb4hz3LkTyK5v9C2/w3A8G2SKEQgm4O
Gke6aL74GwHqSUGZoAnAOpAn7bmlT1H5pIo90oe05KhNuzIAbLV2xiugc7/djTOF8vdDoFd30DFQ
SNYN5zRoN1C43kMTNjvxmYsUvIk28iF3uaUfleM/G2X+/3+rjDcBdn4nYhRRfGu1b+XwKj9rBH82
xEkzTcSlXZQ9QxAQJPTjGK/q6eXjq0BefNIhtN+0JzaSJNZ76Eanoq8206rkTVnuaEXzoxSurtax
TiiAUAztBGmGi52Dt551wcFq9W4ztNawhkRhgNPq1TaumubRjCbLWMZTmyB+FUfTyXtnFfWw8vyG
DJ0S89jKkkO/MfqA/ZpudtEbY/1+RJwBn16wALsUHryy+oYbcQVruF1TLe93HZs4x68jPilI9Fcp
eLqrjE3eIq27cuHGDdGKDfzGSM/Ehe5N7lctF6yAOBGjK5098QVhGeMSUn5LuJpDSNTcoVyQaETR
q0u7S9bU6SGGhLuKKOGzw6l/uGYuDkGcI1/S8EhSSs23ttle2qkpH4ZiJHMj6Iyt1gnSp6wm2du5
DmipM+xNm3o1CXCVceXpxAFShxgWgzn0XyxBqiJ8HXkppmRco1I0Rw6krXGFrJb3IfFpF5ZddAyS
Xv3wZT4e+8nCneIGA3QdQgXwTkyvqnCD5wjzdELaZDY9uIrizEpNxmvTQGhYOq0tf2k1OXBUhDP5
6JvzxmZwpX3se51fNN9gxzauytFhgc8lqQXu6LirvArkZeYGFtViO8wpQ8LWXPL3pUvfwZ3bZYl2
nYT2q4QICgdCdj8xXzzYk/nqF77zdTD51NmdFj9DUeXTM9bckiaqjW2h7NdJlo0PAg49ZVLrw4L0
Th6CE0zysdP5fXAsqmUyiPSQ+077GLPDYPNQiwtK+9FVlauA+NLG2Hatio4qMxMyViyO+dQNN5Qm
9W2JfRLnh+uGS58UtLUH2ychPhAcv8M+bzeLrJaJOQGfrxMU6LmX7hIn6e/Scuru8Gvxw40P424O
uT9mIUchPQsIuCGnHJFm2WGooiDioZGIFrVlBKu8oRGC3EBcS4pKyT4x3XyDtTOuKZFCWFl2TWB8
QYkbHscw1u+SoqOBw77KuTHJbttGdNe2ht0ELwG9XQSNphZcm8on7RQsjOhACxYdwSOBfUMR2FyN
SJSXkAbJLqua+rLGP8kBe6KS4VfubYCtacuBzLoVRh5eKtt5DPJ6OkoRtQrOYK/vuqh2OaU2eIIp
l2TDkny84EUOEO5o+ZRsqYiN25Zj5P3CCez90sJALlutVRcNsr+XiKbrOuxqGw41iuq11kqfMrI/
349AT90Vm7WfGJK5k20/ECAUVvoO0OtIe8Y3L7MwtO91EneB/nlEspLGaGxpYTVbR9nq2TOD/lsR
ONFRz2t91+MLcGmbDDHml7i3FrlteD8M9tyHGlPsdWcNsOEsq7gqOtSwgzFZ95kvx3TRtp62HqgB
XLzhLywMZsSONd5tEjfF9xEMxRFM4nA7JJG8xuflXhqDGK/a2ncu0gqylgG+a1mN0r2rRssjAXlE
R6o0j0gLHeoY5YV58cpQCh8bTgYF3moQWdSqXPSyKLs3faD0X7SDZL6IsjK6q8ny+elMbouUiEUo
1fIWqZHhrAbcHptqRMcgSxXmq7aK2xVfFXvdUSqGg+tOc7xDHVFAykl3IEaB3+kEkbtKfBEsTVFM
B/7a8N7EmngY07EGgGiOy4wUvXqZuLj8F6BU/L3HjmFTJom7Enbo753WLzfSHUpig0Jti7UzzrkA
oAdLnKfThl0CiSRj0+y1RqdQHdXeuAmAr6xFQHWJnnPmL/uAsigIjQnbe8Fhqcia+kXVUrKM9ekx
K21vGwGFXUpWgW9x7NNB7YXYEebYvwqdDCgz9JwL4k6KrUINA4eMuun3Ni2NFymKFg02Nodfrd9l
j/A31I0Pd+7w9uNm4Tp3HL2a/TiEOe52R6gbRWjcTeuNBLB4xLqumcPkDI3k0NoGQbqLtyEJRUxt
TrlsV7vRxPFiZVJ/SVMMu2IgGAS1DD9qN5DX49gdrwr48kuzDc0vdjEEXxPyTh/7OM/nAl2xdZwp
WMeToROiqudLVev+Uh866MJl9x2Qv9xjcIAIH3aJsyIASd8lak7mhX15TTmQ21dEJFE1wO2xCQ/9
laFJghRHoxx2eDhHKDSVYe0b0+qB6Xh9fkD6MhDAWro04qiITqR0zGUAfSBNz4dQeWcMrf4s234i
rqbl0VU54iKn8oqtUDOiY6o6hn2rNQ8TsRRG0xGRBYvvvopdpSii8Og9yj6kc1oNpGor+umTYkEC
ceLe5Y3rXARG6ZPzQ0qVWZNpyduveVt2o80eOm36qKgybYuidu8oeWtrx278pSdlsQ1TyK3N/LGD
YEzqEWWJW+XCIqV14i9LvyULjFSmW6sZ7e8GeY1rUvqmgxvY6QHRI8kzui3Xua0Xrwnf8L3Z6u09
NcLpkYkU3uL5Dm9k0vl3RZKT/WK3NO6bqgDlZrnPkg2ppFxiBpeZKsJxiSjH35oB5RPMOtNx0vT+
tSeK5CEXFaolKRNjNWcm/fM5pXKABqfzxw62pTa6DTOI7i3wwiAdby0rHQ8Jrbc1uIH4a9G13tEv
+2GjAQJ/srrRfiJhjOKYU43XfKncTVRH2mqMY22lVXa0E0FQXk2h1nwpI/ynZlPkay21huu3uw6y
I1qVrefdmCkQmwJtK6kuyQWsLIPORVQSLwQgsmQibgan1C9EDRGi8BO5z0dpras6h17S6DYvsfDH
Q2eO2U3gGSHE7Ygq9ttcxkk/HX3NhrjIeeNi8uLhWrRFsM4zgRPCln0NIK9Ib8icyfecZt1nPwj6
rQx021nMOGaiw2we/1RPVyCJpiujJhArVL6VL/UxjVgCDeMLcKmXJh2HaxaFcW9WQXEjmmlaxaVD
EXdsq/GRyqrjLIqJkMSpG9uNMLB2Zj4d9A6mBEjEiHO0ZaYHu8udi0TRtjCE0iCPVMNNLVo+3SKC
BynqUkP4P+UiXZlGQ7yrZ0T+mm9Tv/ebcEIbQMH7Co1rYSwLUZT32Axg0bPgsAcqRHuBD13e4Frr
l9iseggDGbouZVSHOnDVBuCcRtJpWmj3ra6XCNHynh0zLchF1rNs6CFRoAsIQHA629hJVl4PcHIO
zdxKo6Dz3zGdcoo/B8uPjRc9tMcrOyf2zFZKfxl9z4QEGpNSo9nkcUUtLyaSLvMwDWo6NtQgD66C
puvJsdl7owkxl3Cqql7kPgioBQUjVjpo1NNRdwfeec0CzkOhyx3uaeyFpBEHUX/ZSZLMA370NrGw
DKExrYNdayT2NtatCVBO4G4VDYn5iuj+DXAvqZdfG1Nstssuzu/MIW3WpZcUAI8jbSudUkJWdEbz
Gx1BDwRIUd9ZvTWCmou1izDob4n1FlTCaqpMifbq1VJsqOU8W11mLDL645dcRgpcumTldMK22Xhe
o6A4h+aWgOKevL1AXtiB01BrqnVB2G8UHarJgbhNJ8qs4pJoLzf/IQrtRzs5N6RzWxtzQPnLvq3e
e5EwyUiP71UZTcsGg/WO1WrLjeiXxlzGCoO8Ab7uPWsFSkKZWHBD4halgQflZy7sIqT0JPHNToWt
QlRcb1E59Bk77D6s2MXVUJFMUmAgSvsQNzmx2vGipBK6naaEIGpkKmSrGBnWlG7o6fpP5V2FHQ6O
VajX7SI3o4socatbmK7VMwZwchDNMf/aalX3g/asO1Oq7WGVefAwu36cDkSYpls7i7qdFqUOip2w
tm9tr5luk9BFkRMS/dvnnRiXw9BgHJ5cd02bPVgGTRRtUWYkm75OOZLrWXwIE2OEtyHrF7+Zcqjh
mrWb8B36dGnAa6hqQ7xymlJEfmF7b3wFDe5dGX4n9WVjOiVwpgTItVl26jaYxnIvRyRUiLfbjUQO
Ql5srleLFEYEnvuGp7gaAueFUlk9Y6SnEQa9TI4FiV+bDuHVV5fuBqlJMAivR8+X8FQjcUjtuHgK
KEMGtIU761Gfv5CukVdQEL1oNxRFdxHFnn0V5S3IIGk5MBdrRSc07C/QO6Y/JB0pGocGD7fsZHDb
iyr/mbdCX/auATWrRUTOK1KJg5Ga2GZkBChe44C9GPvC5qzbQntHEGM/WIXI12lA8vMi7vvoutTG
17QX3rNJ33Kt+5O3DEMyAJ02S1Ci5sSKO9HEpzCCcr7otAG1wdiwkiVZsktQrS0qBNQ8Xr62h5FT
xaqMrGmhDG8VttW0auP8njyy5wEfxAL5AEkPvk5F1x85FBvVE+ZXa5W6BBguMKLV3cphZ7wlIBnR
cZqXl3LKzH3TBGyl1mEOeYpQmbTyOm1nteQC7jguudrrKLOO8mLj7A3SCh8lkp4F505vyylmblXF
9EMsTV7yUcxu2Som3weirR+SOq2fq64axLbSnNFYxFRa0y2qg8BZpERHcpiSxRHqJp3dtoyHb2nj
miAQG5UcerN7DZUHA4ryziWYjeLCYmf7o6h0d4lYp0WVn15PZZ+Vi9bSsq1MRb1UPKrLtK+g8/t1
Ja+p6ofXCZsh0kOzpF17nlNfNSHRky3UyS+8/z9lgZy+45vmLzoBw94K5HQAHNTdphj3VnaYRY9D
Q6C9PgoDpn8eHFtCwF8srfpmEwbwjTr+3dSZrb0RLqR2rVDGNqnJB0S8YcGr7bI7Up6UXEZR3Xxx
dLoiy8BtN27U6Zup7+m4MuN3GpDybRS54tJM3ZHFpenEPoJkQuSAGb44I2l8BSshmHst3HjhIO45
6vA9Cf38W5ALwMKh/2QDFbxASGhu+S3kkgy1vLNj+6fIvOYGo9T4Ek5Bv+lT5aEhs8bkyvcnte0b
wR1D8Litw2RAHutzU6xAPBGQad/HPTzzpIt5YRsfUlHBnmqMXH/jaM5WWpF5yxnkcU6MvxmqyT3U
1OYXUkl3XWVF8B1c5QQEUHk7ouMSgqsBoiwcjVOM2bC7HVpYG2Gvii8wG0J2uNoxz3O5l95IT5Mu
/62okbm6iWteg8K3fhlhAXcUzM266WKcKEXU3dBnjC6x/zh3FLv9IlyOU6B1X5NCm5M72i3GpGRN
17paTXLQj0HQubtM4RsqZVoCVLSyO8mKSwuDVrzv9/q2ybr7EEveYhC6e7BmrYlUzbfIL8QuCSO+
WGwEDyyk2i63iBJhKycOys7DayCuKftf4lI7CZt7lcnqxaqT6it9967mCFBH6UtJOqp+YdChB/Uf
JCuqJWgDw9a870xtGJcQ/hz/Os6a0ISxWgPNt5qSsIu6GCaOZlHjXxdjk90XOW1d8id8VKRtuKoo
Yd27Zvs6DMjV9ImtSlNbzUGf1A/hcGpw6BQv2VRxSKqxA09GmuwhFhlrjhM7zTSTA++/8yxy9zEH
ZEdbqgx37AozdBTej9aMO6RGY7DUUXSao1K7bnC/C44gQzJdAlY8sodyqZxRJtI6z/hhg7y7sOfE
SLdGKqenhF6HgbHrfS34FaHpv3XQdB7bwf9VD7b2GPLqPZimAAbtkLcQL/xmCFYtYcULaMzlVveH
bm3GNS0m9O4Lr6AC8HEh9H0V1ES97cxcD6wL5qk7xR0ys+g1j+6GTf0OIS1tm6pkTqLsjtBGfTza
u8quN4/mEyqHf5mMpZMquBjw8DvIvXZjGTroUfivOAdxmIVVtvr7oQy8H7AQTNQXp8wFHbgU5UeD
C4u88B75Ap8M3BBXOlDxTxTcJwp1KskktZkYTfC4grc4FYvTKtTHzGKooim6y5Qs6B1ZpGw5mbyL
Ohzybdkzuf7++kzDwmKHqhW/+0mR3AEOZmrIXnfAQJ0F/X2+0g0lO86k/0pA/3/6o0+MHm/XxwtN
C0Og98ca+mfJP2Xxn0A2Nrt8jKxgkQVawuLmJfvUpKKZUf64rUaDCmI2RVd0AYdP7u88K35zUP1z
fKyEOIg9j/bsyayBBl1Fehq2Oy/XKMAXXKBbq4eP7+eJTettEOhW+ozOoFd0KsLHgypH6ZsN/EVK
t0JF7CJCYQXXmUmfcRpNYpA7SNXYFZvNx0Ofmz8zIMUkwhIt4qkFFeTpYISmRaQVEdPrynIA4CVz
IRjgMcQ8K2QHNkYyWH887LlX38IahY+IyyWp7M/HarUkn4Mzaog4SLKDkfcPYESnXegya33B/P14
uHPvPm5WT7fxLXnv7H3IGXVD80aGA1t0X5s1FMVgWNeB0D9ZZU7Nm/98lhCCbU7gLDT6iSfbB1/3
z2fpTp360b7NzTHofg6SuamRTntFSVnfut6kfweeRzGJIJV/Y9KS/usiu7PAv7x7aYQlySfVm52F
XvGIopJqPkrcT0Y5d1N5hHP7arafnTJY7CGwOztn6XlbBfokoBUB22th2GhiPn5+595CW8eSbKNE
oMU4/ym/Nf7IkyuQESoWVFVnK1MhEfXKb/9/Y5wsarEjTZcPNd5TU15NbrO1Ebd8PMTZycH8M3g4
TA/CA/+8DiCenmpMCXKNvetV2OnmwSwLGmVwa58jjRWmLnodqTBtlgoA6Z4wkc9WtPevHtxDhxYK
7x8G79Peo+1UnaWVJKCExiybLiXCDJgbl2ifUORVfvHJx/D9s2M8Ihd99lFYiU+tejXHKm+srHqX
FwMbFHc8isgQn2wl3s9FEE4eShtKuxBs3syLv00QPzTkhOQC5qskcLOtSpTfVX8pEnoZHz/DMyNx
EXAXsGc5mA9Pponfxvg6Rq/csbThxtHaC7xu91WTPH48zpnHZAgbLA/PipXLnhfu367IrfLU8htR
7iYIsE32XfMgmKUFBMjg8PFI5vtvLMav34Y6+cZSo3KD3GWoDgk04iUbBqoSkjBAv+/WdV9MD6PD
fowAy6BZ1TbVfb2pg6+Qs7S1BM+4BgZcbM2WMlreWBTAc1hzBwes7kFag7YPVTRdBVgcvth1QfwL
lNc15ypy+EyZyIPos+FalR0V7LFzsyVlNuIq3Xj65EKJ0Tz9mM8CK4f5CCxsNhD+eU8Rr2l4gzvu
aRvJJz8v9Guj976Mrht/z6dOHBC40T/Ngq8NoPSNSEdqJoO7d13QqgDulkZdpUuze0ANVSzhliyR
83+plHeFqRr6fImzp03Jpa9jSyyCJrFA+Cm4oU1vioOWaN1yAJqzo7etVlJ65pJxkhUlPHGZ2mgZ
ktQHP8B6vcK9sJxEiOCU7YrP3TK1WVOJAQT+b/HJR+vMXMMhbqDg4JvFlv9krsGSqdl9jNyXRGsv
e7Bbe576sAsTFHtQXCy1+3jKvd/wgJHBT4kHHmuOf7rhgXvR96rKy53vSXtPvTVf4xKSSNYruQ28
UF5GlF7v7RhD18cjn3l92c3prguBSrw/czTh2GtR5xY7ylzjc+8q41tNv+ceE2ny+vFQZy4SgQer
EbUO/nO6daQvynlz7Mhu7hu6Ir1BE49OULtCitrsEdXB+GhpsI8LZVK0/3jwM9fJvspy6YVzMkBn
8udUF2nYUXYqil2L9WiLC+o+HEKkHsnY/PU2gDAt3ieYVxyv3gFDqAG1GMOTbGd6Hk4JjEOmBzq4
ySzrr6cp2w0EUwijOH3op9ldVVviVe07mBBGp1aTS+HVSm6Uclwykt2ff3sDbbCABvsbmBDIOcw/
b2AYZ4jys5rLcnILj8EIGUaN9HTazCL38OPB3r+ADMbWhq0ByCLz9PNVow1BUJpzZZp9H1naUz15
P3E+3ofK/WQPMr/Lfx5oGIpjqculseafWtdzK4rHQkOIMUdSWdRKfcSRC5H1E0rI/kCZ8rPd6PkR
8U4hY5tfutPPi10Jr5xHrI3+kPrV95LMA4usx0WH9BcbifkJquD93Ld1Nt7W266DEee7/dun02k5
d8hApDut6w4Eye5sO72JXf2TYd5vbOZhOBpCzGP3cVpQwJMEb4Jfves1U4PEjBWuwiWx/nhqvF9F
GAVkHZCgGb7knbzIg2YC/EqMdNdYVLSo9CyzpPslCveY1JKGujctLcTlHw96CnrjFMOoLBwCnhUp
eaevWpBP0ufYl+58Z6QKDiudbx2A16vBp0s/4T9dtKOfmQu4hHDNxeSjd251sZVDHe4z+sgbxbYI
B2z9xe9STHxVxeZg3hbUJYYDZHHug28qdxfK1vnkrz/7YAAfMOMMz3/n2keSEGV0NrId1elinYx+
ctAG6pwf36OzswxdJSUlH3Ti6Tub2zWfkbCEaiwFPsKy3+kpxiwhP9u1nHlhgQCwt2UdgoR7MgEc
kVlFVRcsRENlIWQJov3g6sPm46s5twIhlaYMB9eCYsd8T397ZwgSNoew01LEQ6DkesFnanA6EHRt
9tIn9t/vojkzIhPlkwEp9B0qFBOH2yO4Sjk7Bj/newc2/pg3wdPHV3Xu5YEzCYSGOzgDO/68qqFN
C4xovDwZCV236WjQYgucnzRbyk0TOt4PlaHYplrYfvKpOrfmoYgFAcPH9/2hh9IpwWD4b3dhaN7I
Qvs+JeGmSh6rZLpjuf5ktHMTnmMPBBiE+zA8T1bYjGsULs6tHTGO6TZ3HXFUJoSqj2/mO/D4vChw
E+Gl2aTLI1/68276HU5Yh5L7zuuU/hhDyNpoKI4XQWL1eIFboR4Swytxa8v+Bhpheu1kgkR1D03n
NFYQh8KkWhmARteZ8tBjdLj7P/mSGmfvvOCEzZtpAbw9eeRN0OqOynO+NoNNm0DW3w3pl0tUZe0+
Ft5TN1CdIAaCJkZhxY+p6lu8/OW3CEUHnBp5qBSJQlSR/IU7asTDRFzHxzfyzLtGT5stqJiR6OwP
/7yPGQ5mItrZbqti+llNhtzoFWLKIEO/Mv4dwWReyI03jbEzF2rZdf85lklMt257kq19YPzUKTis
ckf/Dqqj2Am/SHAZu/KTHcaZl84w6Nixo+GL9a6s3zfZODRhyeUlznMUh9qSwOOMPkYzLSxzrB/q
RpE7YRT97uP7eubRG/wLcyc7G7IFTx69rRHA3nhtueOsdl27ZPS5TXakGh8CmQ0fR4/kmY9HPPck
2bJRBjANTr+nkCveFSVbG2ehBox1ORo9qoTCkkdQfvjSXQ7SH4935pvDBbKHmvMR2SyevIF50NhR
XHJrhz6kc2E3aqXXZb2yUMT+O0P5+OI9SLLU+U8+CJWwYwn6F6qJXxa3DkblRSOkexF3hvHJ8nXu
uWENZ3oCcp7rwX/O0R5JXDFRGdi1eXffReWr49T3Wcvzi8P6iFNG/vXhiAUM04XpwN6luHLyAhoD
vTaznYrdZE5o/IT60hA1XlEH+GSgMwszJXXdsSwqz9g45uf521e1mhQKsIAjYBY6T7got95U338y
JSx+x8mG/o8xTuaEryVpYpOATSaeMBY26YmH1mmdL2ZHJn2QqZa7qCu8TU21at0kfChVIxAL0avt
PGLpldGhhizwUZb2gAIOUOVaeSN2VUs2h8m2o6Pph8OyGPvga1DpxTZvEWdxuiVWpg+DfeR4NCn0
Ybh1SEcg5If2/ZfJzxFbFUabbsqcAB9yj6BnK6SjN0mmszssYzz5adzcRIOItkbTwuhxkGj2VpRf
9VrTkyLjEwCRtkvucLrJqRU1iwih4A5xYr4o1VSt8a07iIVTdUnuOKGJcdJtPr695+YmX3FhME8g
dZ6un27d1hITZbFDJvy9HuR3L6rACOCxzMs14fXlv/Hasedms0f5nobQybvgRGNRW+GIT7aO5prT
tTLTvZLFJ5vX9yU/m1opuajsTSjTnZJq7SGNLCKoix0i8mNVzVlayvtRpw80oa8QpCw7x/wWwqX/
+G5a58elSssd5XB9uiHzq7zOK+VQEynH6TkaYBd7ja0dMbro2RrNDGecGvDUWqZ9vcoKRIJaV7CQ
12aPvRw1ZKI0YDadtjGkjfUXYSgTrtrS76SD7ScvDlFfCzUgBUzFFK58SWYcjNVpFRrBnZna7dKb
nHoBSRUQtJyqcA0xpVjJrHrF82HcJl42batB1RscXfzvOXk+USuTNfmb5mNtOZ89inNrOn5DQwDU
ZqEw5lv22xoBFwb8VNoXO11+H2n3Lkalb1MDsvPH9/7cWvTbOKcbo77q86z0cWB7TqYviQWdLcbR
+uNBzn0QXZh49BXot4HG+/NidNAKZW03xY6mk7cEPrfgMP5UpjC8oMl8Yjo7O9jMCmbji7vtdNvr
4iEtiox3RYvcnJPotO3x6qMARUst409u37mFwKXsz9cCy967zW82jpaboKIiMqY5mi0+W/gmT2XW
vMoYzULkfnInTxmDbzu3uefNARYJgTjt00xtlXF/2aclQwa6ejKNgzc1am9Si1+RORDt7KqWGO59
60uMLXVHJmC7Dcu4uPJCj6B2fM8PAksQ9owAA+4n9+PctOU5W5SRqN/6pwujGoKWcHi2OaquXi0/
fIzM/i6z0JF8PKPOjiM8Toocf2fL3J8zqu21MarQ4+04iVZUc+T3YtTUquyaTz6k57atFKcQbZCU
AVT75D0E4oCDA+3lTuIZiVokrqo4NqVzSDzjJivr+zzzPylUnJvAvw15umFNJjtDo6fnO00B7uzK
V9/OELe7h6bsPzlzWOfmLydSmmRsHzkLn2yOpfLsCmhfzjJjjt9kVP1SgCmWfWZ4OPpnPk+lkdfO
irwGlYHXQDNmZWaD6I8I0iebospTUHvtrjNxLOBqw2cUyeYO03e58oqMGLKg9TaDUN6j57BqLtwC
VjAAOzjQ6VzaLM1fujKxs5Teaqj0b5AVr5HiVGvJli8mxQAsrRWvu3w07ypE13zszb8MTXh7qfzZ
qUuJg3l72oAFtNRip67Y+VXTnqA5YyF1+8mpnAtqpoAoRvXJ9D33iGdnFkIZQbH19LZXiRGONZuh
XVz7Grq4rqk2E6ffFeBPsBPtrEn/+IV5F27FkQ/FjMkF8rpwzDx50kCBMrqkWb5ziRhfRqqDBBZB
koRHAL2/zLLHyszJy7VRTr7ZBbxIZo95N8m1RNK31ZRCuf7xH3Vm9rHZmC3QPsbAd0de3x29XJpW
tpsDfMm1G90rmBbTbkzK9ilpjGmHLvLl4zFPKe/zw0aVQNVnXrXhEJ8sHeSeTxDPeKPbKUDKaoX2
BkGqtYGd2G594VoLZgrKSSdb+2ETLUd6MjgvbGP18R/yFvxxskWffeHIMYizo9F28ofoSCPcHFYO
vuUENtCbryG2sumItrqAviJNsZcJamQsVu0izCgiG1pOH5UoiP5WWUrfjNAgnyMIrksAd/oz22Lw
toophWMq3SDqc7ZI8l/JuQTSoMN5dZNojVbYXjVaIXeRW4v1EHVi5YUXZplad6lVDDe8tpjQRl6E
p8jr/EOmi696N6afHMzPrOF8Mj086HMMHF2pP9dwym1J1gIn2oksHe4iZGlwG4b4KTa0aPPxvT43
FMJrtAa40flsnGxAaDrVdT5/lvwSpmJVe7Obb6ggs8Adffp4rLfndvpc5+oviGuqjO/iyQrNzTqV
xxwOeiKOF5KGMWavyTa2QVX2q0JkxoVR6sGtJPXk2jS18GhK2CO2lVXbCn7w/u0P+j98w2f4BnIF
edD/gxJ4h2/YvpZNGFM6ey1kTIbxz//8D+Of/8z/RohR3CQNDIYK7ygtnf8BOHjOP1zifBAOzDN3
3v/9b4QYs6/FqBD9539Y+j/IqyCjbp52c6/mb4ANnn56TgLH6/JvqDAw6Vk75mn+26HARxXkBaWX
7Swv/KrSCGsRHs01R8ZnZt1d02u7AjzTs5cbz2iDjQ02E1aB/iBnxCdQNnNvqZww5xkAWhjK2dOF
ybbNqFcrMYNCUeE3v8aAEKsyAiNazkBRbUaLkgigf9HecKMzeNTKwKJWXhxvAq0Y1l0ovqC09m7V
FJOEK/OLQsWK34af2VI18geUzatxhp3qgITrPr8ZW77i1QxETSCjNjMi1SFrclUKJZbGqLr72Uiz
DGeoajTjVW04q2oGrrYyfHLtnPx2BYxVzFhWOQNakxnVqs/QVsNtYWXOIFdIbGsbsmsH4RWfMi6f
GuhrDv217AwaGqCLV82Mho1nSGw642KtGRxbZTWEpxaYbGODlVUzYFbZQC5ZSX5KWrAbe8bQ0l9G
3iq672YPohbK6iGZobV5DGc2mUG2kyzCNU91oSIgtxjKNhLqLZDMm2DG4HZaPewqC6TqIErji1+B
y5U94FxiVTa5r45UgfMvKTqCS0y5DRZ0TxB8HXTZVYMQTK1NrwcSU9Tpcwfw75hakb23Wk0usWNj
DanCvrmrLY0jLgf/CzsdQRJpudPQX3NroDFVfN2UmXoOfGg3PprsxyG38DjRUscJUwItjXo/X7cq
tfc1cQ9HoRSYGnrdIExNvFPS8qqvgszpWXPeZ49FypfLyXAZ6Tjrr+3iDdhEFn26CfWquYT16a2q
eDbtx77ZwYbo6nrRmlVxaNogwE5R6sVhzuGsF7VXiHoRZ6l6S4eOr3XArBcjVdCNqUTyTZjgoXAs
4esC+R08JiYEJs8K8vWQx+WdgXv52sJZffEWyUmdLflWVXMevG8IiENxOhmbPEFdJ+HE3o5OH193
Mg0LlEj2sG7jluencuSSUhGO4MT9uGpqz/5eE0n/OEIpfWk6YkA1i+RkQsfR75Fnxc/A2rjlBmpL
uMIERPokTNyzoSejSfIrhdmN3UrH93prIid4dLqAL6vT9lx8DVjgi8hIMUc1pAPBczsAYaXjpnRz
eQ6Vl/ELDfLf6nXWxMV6xMK0GgBHfI14/7axS2eNBCuAhcEQt+5CzHu4yiji67GG8xjXU781Oqt6
dQZwgEFXVphS+MsSwtW8Td8Z/PoMKdAxnCIIj07juEsriLyjPTAHsQvlv7KZs1U4RXffJjZOV3eu
j4L+GFdvnEEQ/PJBDDk/mAWJuXd6FpEVXvwR+1VL2pOyk29vMy1xJKNhn8GBY4x0f+NBIWmy/fJG
VXSWF7C1QNTCx3yEtmU+qWLGUMvcFsfGCf+LvTNZbhxJs+6rtPUeYZiHRW8AcBRFSdQUig1MCing
mOGYgafvA2XUX5GZXZl/7WuXVlYhUSTo/g33nmseqiyaLhpIrrBpgMrpce+YXLl8qH1vlkelWCMt
9AiPXD4W3Tv0heRcqpV9Qz80X0nE6pdITd3LKJViI3giMx8/ZfQNzZP0R3y+TCKjiR80uPxGh8XV
No+Fco8tc9gtNtAyGQPTq/LO23x+WsVYVPdJPBMk2mYR42mmNXRR8FNOs2NaJ6pqM/KpwXEp2TE/
vh/JJXDyiaeecG0fhPcLY6850CVCxTZdzm0pzoOcb3ulfRgkqLXBqr6VCUDSwp4Dz73Wux4sY3wr
hhV60ol9kTY/rNG78gyAcmtRUerOBUoM8Dex6+zlKW5aO7TUyT3B5+Cgi6xN1mIRrOcqcPWyunTc
Y72vr7F4WqLZF/w8j5hQtbM9cIZnmosVyKmNQEPZECTFfE4mLxynNERSdMR/F91qnTLdaJOebt0q
xirMUk/s7CpLfdcbzM1cZzAxawJUhyGvg47wcxKRG+29ZJw8SP0DsWt1JUVSX6VL325KvdAOhm59
b7RuX7rWHfqEHDtnb4AVi6MXCENfW8X9PvckBS5lW2xz4Ax0jSU5boUxh3AP0e/pjQ5Lwrar+x7X
BPbGdHmHjANtC3z6GhuxrbsJv3pfHz0n2xHjQzC7tfABJ7a2nWQf+ek4Z0Ryao/2DHMN5tghm+bi
wHbUYGknM7yofb2ZyizyVa+HJrjUW6WqXqTaA3wvK/VEPLtzbHjwgU/bamgxO1ex1wdKgexFm3+Q
ZX+pE9f5IKwdgu0o1W8OzNVQy7KHjjyq13lWjA3fdcb3hnQDtS/hR8MpPppehJ9kWBbOA/auiPSg
APkW+rNgAQ7qRfeyaN/FjGZfLd35DAsfA5cRD0kXlJ2uzri8m36zDHp5qjT7zKIlu+OxajaqHWm3
xjKbm1HvywpUGWaLDDtsaLbKQK+q1x8tKbibpdAPM2pH36jr1z6vsL+5rRem2vBVjWhR1Irb3gMF
R45X/51kzRcpjB2jqOgRIzfRiEY24K4DuVmZBAM0pvUYzaUa2HwNAeOV8Vd0am1QtgZrQtU9jS48
Q4oE993EWnVxQOQ9wt1YawjIVwDh7ZlNbzQClNUjd8Ljlj6mTg/zsDWLjzZy0g9wp/nRawqYIXEb
QddXIEra5rjNWv5tzIaaLkg9O1Fa3bGmIiVGSCorgCn+CMjkXGN1/Fbitfk2sno8g/apAvbMsw9p
aQlzvkWc5F0C/FeUuOwicOkskKc0Pg1Tl2nHVo9wqYh2sc+6J3tshbJQ+UrETyBBlBtba9wgM+Dd
8iFWKhbhmGlBlvYnx2pMnpgSE18lrRor5zJyDSISPVd4tY7mOi2PmJlvIuzSTx5RWxfwoAk+/laW
pd95pXLugH4cqBSynaZWcpNMeRTko1Wtrfj0oyx0/QaATfc4Nsm4r4Ujn23ZQdXnLAwZ8GDBc0Z0
i2adBMTlHLKCKgwIsHJUKw4wTJAStpjVBnXT4bYFBQS2XHN5WTkpFmb+5rSQRtomGm8yW1Gvm6hs
trlRNTupk87Tjxk2t7q5nghVIH9sF+sxGEN3eUkbrHhhWiIvYCLfBJjoMLeKNt9CpOiCqsnM3QL1
YErEvGvWUGu9p8G38na4XTJqvGyoWm6uwb2ZcQ7cS2yke9fIlBej885aWbcfo8NWQdpzt4XoE2/7
PKpx7cvVJp0QNd/gS1wX3SuC+sINWt2UDurG2utnRtuj9WTU025i3xBi+r+fmY2fp0RnrOS66Y6A
q50NITDINez6QxV/yGneGR1X3iCrfDOwr9pMbM6OqENx9qdtdBhldGLtecFrb4VOhNNpXuzpKkoJ
H4NMjdVc20DlvXgZp6t25fSKnawxrSLX6l1WjGl8x6BahnyF2xEvTzuauLQ9RYm5EmKpAiv01HiG
8ziypz9M1L/YCSlVsgDAR2Zt5jYdwsmtdTA22I5TQEVD31dhYSeE17TAR+bvAmnrgBPKYI+65zZ8
BoV4p6jesAXwsRI7+/E+cpZlo81Le45Tq9qmg2Vew4X8KheGfEttXxKvUoIU6McFq6ce5p6VQpKo
rbd2gpmQ6uXyprVadz0WjrJNtOED8S4sdUsfrt1hMELHhbNqTnQ/kBfbWzid+ml0bHmJKVU2egQx
d1acb7Tu+NWLPn0dO5xwCah0g/s+OhZKYuPLU9Ugk20ZDEMyBRF4SK7KOt9BHk52DBoePKUDmpVB
5wB/hOMsfXf0cfBNWTRnG1AXzJ3vItdbkMqJd5zjxUZzpq1FfwwB8001YaI6mZWexrFsqeNbc2/Y
CdkMqXevYutSfegUi0LUQZcdliVCWscIYT6ZhCfc1XmxPOfwgK5bUXynAQUSVulyNYl3i3U1l1EV
JqX4LouCW1+Rxbsz2OuZFXXdti+TYdtoavNC+WJvkCpPly7yloAa6GIkqXVjpEsMjkbPjaNqejJ0
5oVvWl+OT3Y/9lcSNNNpyQe3DiTW9JuslI5F4Igh3krZqjHKn2TaFprgKlAxK3ymk1TUAbnnvrux
ysExxJZ2ARXtPneNU78sRlG+LQKGPnRlw1Q48pGhBL2KQLlc0xisNZchWhMaWg7GDXyUQ7KmN9Rr
jkO1JjokcT++YPfQQmZaBD5YpcDWn6asYnW34hGKKUrSz3CIcs2JQKSyZkZ0PyMkqJ7XRInpt3wJ
o8W828h2+CHW/AmMUwQ0wH3fT4RTZOtOsV3zKgaCK7CJQ/aJG/diF+pwG4uuvhhr0kW2Zl4sa/qF
FVfka6yJGOmajcELe6Txi0LHE0ilUhI0GO0RpvGfqc/nmOZvpj7AZjVmMf966nO/jmb+K3yFvvq7
0c/Pf/hz9OPZX3AF4n2ADYVZF5vn/xv9oNL6gukUpxRET+T0a7RaWUGd+J//Nq0vn4pmckpXV9rq
SPs5CTL1LyZ7e8x36wYUGKb974yCcIEy6vllyIiqnmUqnSNhUJgl0Nn/YRSktmUXRVK5Mk1tuHMx
4mwWE0JEkS/Zxln9BCq13AUTz7CDbMCZO8zAxzRXhHFWjcAe7eLKaDGja7Jz91miDoDz07TEvKIR
X26XYpN18SWujb2ZsXaOzCYPTLN8GvvsdtQp5bIxdgMl04WPS4JDsiW0GfdMDs064xSQQNHvu1Jy
cta6EyxGXJxNdHUPpQHEoHU6M5z7Jn9XFXJdXOMxrdIfGD1ANkb93ezN3SWtbAuTgmUSYpD2xSWh
HzhWEPuvZkcMGJFkAc4CFn2Y5uV0miFYHQrMzZuU++MIzs/bdm1v4J+pVsA5b+e5sVFO+7B6onCY
pppGZJKG8Ge1nBGrNOpGrU1Iwpa0Tmrj7vNcv9Qq3ncKA+26yLQratEiTCev92O30zeZyOAOSTfa
dmpdQMc0q41bEjYg44yArhGyApSagA+ruFo6Ek8cS3GOBfg3SD8R5GXTqbeTHk8loBRDs4BGToQg
5cu9tEqu61k8eUSFP46FZR+QLg4vpQYMRcDIC9XZqKJz3cy6Cp9TJMC9pCI09Qp2FlVH2RhZ1m+S
kVCF75D/NRINq7xXlm0PWhxeeVm1DMwo9wawRp3s4COl80UapXv2Yk9V0PtIfIbNPMhxV+hts9cd
a9o5RUkBmZD6djMVZXdRnE7tSOYhOKLz3aU1Bp+YR+vkZI0apNoE70bJFgVZBaMk4o2I2j4rcwKg
LFSKaYqXXVU3S9NcV2meKISvEOEDMNfnB7UORO5hKsm3dmio7eal0iPr0iygG4mJhlmCzAkYfdWk
I4kQWbErZeUSnWI4gD3GLVgltV925kIFevHaWZ/tx1HtW/VeGWab8Cu0gXnhMTuAQ6pv8dy5U8IL
sFm/TtdjUs613IJRhLuu5ar2XLn1dDdOcmE7kpZS3+qJloI4UnBksZrEpaX0bettEuxET9B/VmLH
4tAOdHYxXWcaPm+/9CT4rVguYUUU5qXMhVIHnCSy9mFiiydgn1lxVlJi3gLCwNQbXKD2sM0VZ4Rj
KUVVMgAqQc+nmtgDHWfXsxBIHNANzfdNJJwYnmMzPWdJ7nENStv4JoVJIRUX8Y0Us7wh1MLdkAgF
bVRo5bjjBajXC4KTDSl2Kv1rvuxxg9S3jFHLJ2+SVLaO1KibzTltcxA3WnPQ05TBrGtHB7d2yH2x
WvYcftxNVqgp3MO+qpUOHzlLXj+1AA372iD0jVDb7tIPTnmLvyqGC2bC/RnIF0pBJ0Z5PV3Vec1k
WFKYvvznQvz/uRC5OwBF/8WFeP4Y/2v/WtQtR8THr8uQn//y543oqF9sVKbI15HvcrH9g2Stf7HW
WHOW2UzTXWwhv96G+LF47j2Hy9WEFv/rdcgeg/87trtPD4vx71yH6/rul8vwN5Q1ItHVNMBW/Y+S
H1Oxp1i6hMwzfRaBsSBx1O346Zc35fa3H/dr6uO6XPnTL8E+zy6Hv/NP4riO4UDteWyn+0yHK+u0
pJk5a0ATHs3NX/+qP+55ULuyD2ZlhBnVQSf6h81wVUSTTGPojBNlKRPwJLuiTI98reLGIl+j22Ow
V3bTYpkAYOfqb379n95ObCtE87KWXVXMa6nyuzWTni+uNdp072k5PsBffnaBof71X7j+iN+9meuv
sHDIeGCw/2zBaBplhnivyb2ljQ+TZTy1noZFANME0Bz58de/DOfVn3+dqaObNNEKfYqGfv8XGbE0
7clrW0ZqxGeRWkeITOUpxTGzouKYD+ajGY2y8M1YdiozqCqFUMeSrPGLDLpG2BI04Tt6rAFOTl1I
b6PjFcEAEpwMvzxnkMqxT0iJLrUawYrwfPo4nUOyMN70NZx9INyoNF0G+02n6kBUvTogA7YvoGiX
xlnI3gsNkRlhr87T05xGzSmxCYdEGr+ieEyU4w+2xa46IX2DKqsx7qKY+DCrK7PLGmPiDyZRQ33c
xed+gLkdFx7zLJc1iqVaktH+woDGja8JXh9QqRLG6uSXKjG/24t71zUVyFTIBsdanb7FpHzzK1Ib
hCY/s6AdDLN6kbtMWvRUpQYZKB0/GsEA1EnFDQpphW1O1WxMveg3YzXa52kygFWTEHXUY+PJUbTo
mApGjbJ1ah8024dhK97DVLZJOGtpel48GT90tpljXcsCRgZx6FSE4E5jNOB1z6NNqk7iuiTim1Aq
X43I5LuyYtXONmOjdDNC1RmabuemPRmGleM9SGcgIwM4QKCT436qP3lPZa1F2racmsZ+NEtHeRbZ
0NxQ8fJz3GnSH3AFDVesVvo9dkmGrKwWSAKRlrgC4UyJkqvWBowiwuPR4xEpZHorq3UuMUJwG2ZC
44YkVwn8yghhHOQUKCLR+5c+UaUWgzDTTgr+7YdEyGVTJjBDI7swQ2jQLSzaRPMOi9JEpygSzV29
lM0t6VWnyJuNF6yf3YPZGzhYqPGutcmwQSfwLMgFqHvfldOuLIwXkTUW6Dla623qGNPebBPvTrXj
dKcYjNLgmla3BG+GetvP1/FU1TLw6lzdgnyTL5TbUBUTu459bbKSXeOZ/VUSsfGLFmHfJk67BZDO
lD1iScAWLf6W9pk48M+ecR4cCc+QSLjGu3rOsPy0hCIOqbIzixLSe2uD5BPMrQmhGe+UCEibbiSo
xdQ6388Ffm+rbins0UWQPh4zUStm9uk80WCAfGBl6p0Ryfm1VZiD5nxpTlAwFQjytr4zJk+Edq4g
2E0RzW6zSDqhVCW/jeobqiBzLiOo9CnaRrWYj5PiRi9u1iEUdmM0bVE0Xk0p+fMOa09CVxWxawfG
Q0VWsBkx6WVMsp2Cwso8tEH5eFx0sTLxDHcbpexMsV6kQZElMLEc8WpExrOnLTOhdJ16wdGjEkFi
fAPxeILWEEM5V01fc3inDVgGTIxJNIuyxl9Yr4XRCG9TusS+AJy+VlpZY+iM8rCUy3sSu63rwx2a
fTeKh0NERguKIPVumvttN8EJAyWQ+pVXj7sl48eiGZSPjaY4BcfTqKB7aQA56pXx2g5sRCpR25uW
2Nc6Nh4sq2ZZpGVNeSActWXlVBuviKjcQ1KMTOk1wQjos4IT/boNRTZ4jvKMJG0jqufHSnPzEwfS
ctAm1tmUcC9NhcmAYHaFBVBUBXkd6UTaiFMMAFlwAfjFoNLExTGZK3mhled2nYQM+iNJPkQLRVoZ
xG5DG+cq4bIoURhlikviYoYi2wMRL9uN0+vmK4Du+i3tjeGmNtvC84l8ckOOBPsmIUrqRPRFfrAL
MEqGSz2OQWD8SsIXgONkjQFSvXSG0m3zBQJwNqU/vFTJnzU2Lw+MKs07sqds5A6eRgdAkpWPLdrY
ObnoNnbJ86WhWHon5lC5yTBj8jaXQdY46ROhjeV+9pKKfGRIdoFmTmaQ4q7d5K7Md/3imKfcoD9k
WbIMNwWk9D0mzxWJ73zHxwYTdvD43GVkpQeXtT/OF1IeSispNo3OjtAZ5mSPcF3faLYn4BawGq8w
4u2tzrJubNKC9kCY42/uWtUn8y6fBW8/aY6PGidXqJMKsuVNyh+QkpAyrmrkdSldpt+bxFHaWOWe
IRWY3yYi/c52Yy/PbWmEVZbAoEpJmTj3Wt1tswJnBdqSlBEBaU25zUPG5fmDQCbdj2STbe04ag/c
j+NhAGrre3LCk3jVaag5Ifbkbf9bXfEfrdPfTL1woaxl2r+eeu1fx9ck+bW6//lPflb3mmV+ATKm
Gg7AAYwmNjXnzwqfcdUXEs1QKQKcQa+6lvE/5126/kXHLIKFCTchWFyXSvbnwEtzv+ATY8FIF4FP
BlrNv1PhW4zbfikYeRqB65CWs+o2EXAySvt9BYcgPl9SK9bv27ZeszWXAir9oPE6SZYg9qo24+ZO
wGv8XjuZ/iBEplxYqc270lTmOsgT1wr4CpFsywUzhoqtBZ2n1KzMBsCQn8xohrBEhStDldymDeJA
X6ktIsYEqaw92trNZzKqrqjTLZuJMfzMWq2IIbgQcQryPXZaelml/ygXhcJRmKN5o7CCuqGhZqiA
W2R89eJ6fnUMQYBMLHjbAhEPa02YNZD+c1USkKHUb70u0teOiuZWwZwMOCOdX2ZGJFzVceYgBVm6
j6GJNbb2uXlgrqXdxcK+Y++Oe6oiae1x1Tplf1Oyf3Yd/6zZPz8CG7kqn6q6YuFcHoNf1WcFpq9U
iVr7fmkMgguMHpWsPjXEDlcT4x1DBx/tJ3rh3VZOrZ9KVN2EC4PksoIkU9FMCMJWoHgQE7n0A3Ac
4NU6MejvWpIpz6W02ouYkeNYSZpeIyPRhP+pQUZI4u5igUS6b43qBgT1Y5dDEbbq8USAuv6gC33n
CO89lbZ8++VL8n80fWun/Pvnjg5sfYBpKzHr0RX9/o+uEc3HkVqX9yZd2Qu37XSLiVX7itl0ulUc
xJp9Cpy/SMduYwp2pmjbu2XbUjRfT/2kvtWZxtvgWeN0E5fg88fKsO6jmf+Shq5/4IzRrmJFH2/g
z2gnOhUMc270hARJ33kJAqGsHEHoZ7m6T0oYP0Kh88sGww5nZtKbRS14po1OHa7UxXgv7f40Nrq2
7/rI2s9u0xJ9FhkhZUi2mSyyhFS0NaTJveQ1AATTrMbviQBsnnfG+L1mS3Fw5rzZNx25IJFgDVsP
HPHJOF34UmZnhyaY71GW7DPjXSUBDRNW1NhtmKUsnlwWUUHCrr0PEzDdxCinCMGWBnVOgibJKQn2
nIgjkH5XJul1IdawRDfXn2eyEz7cnOUZAYgoVHx6R7kndI9iXdC2Ef6XXOXUU9cRMeu3TFiHa4v9
XIdQpc/BBIkl3c+NSL1gMUmIUJKOAIpO4w3VV6nXQts+Wut3k1HkXTGMWBeYob55BBqezDUWQUUf
9jfmij+cWbBGoHACVMG9he9cxw3z+2dHjwlYigdHuYhOJf5ljalQtBbt2ITSv3F6JL/e+uw0cJVH
HWRH2wHdD0ymvu9pXU3n2tajIx2pfGZQVoe5yNUdc7OvEynzIaCJ4rGgcUQL0wBrSQcSU3I++1NF
/+CrHZnXrYUhGE2GfplUtuK+M/Onzr0C3V6Q4sBxNW8HYJ7rgVplKFPqTttYnaKTO9UTTJxOA/EA
jM/vPh/bOiU1+zOMo5GWdtLqKvpR5a761SVI5dmj5n8ulUWekc41qV8QQi5C9AXJW6lmO1k1ShH0
jM5BG/e9vTPnJXM2mSvcGxe/8vw3U4xPE8U/z6v17Te4d7BL4qlf9bd/WJGMUmuZIjbRRW9qOtRO
o2mZG6ncp4s3XzdaqqMtka3ykM4J2RkWnqn6empKgSFXTbheDL6DSKFy2GouQKPXbLDBMnksAmPU
DQ08MHPmj1mVjgeZYD7867Pn//oDsCrwsuAVGPAV/vD8lEvWNppAW5vbuDAmZulnavV4K+2Iaoud
wrKN5Mh5AXENsdqaX2K7Zf2qRqp1pY12RAx0g51Bn6tXAxfjyR6JWxU60OOtzN3oIXckJbAoY3QY
f/3aP+/jP7z5pmMyQUIt6OnM/n7/7KObTJrFHK1L1RNV4Y9tG/3gaY7cfUOO+xOhBct1OrXTTe6s
IQxksCLoLUubcXIyHKs1KmVEiYf7dyTa1CEUhRk60bWj2TGDkH15gz88ObF0n25H4rfIwGzH9sfA
NcFHlJhvLelzB3VZCAvKJLkUvTlmJK8MThPUKZnV0yrz60gcf6aZgx7rKu6xTaS+iXBsbPPWgMyR
i+mlsctl14xDxMZZgOoincINOl2fPrR4DZXQC5O0grbWtc1i1N7WqLI3DdVoK4yS6j6r60NuovMq
1wwXaoLp9vOrF3lK/N5Eihg2dsb/2KMaOy5To18QDSAQLaBnBIilxLtat8s2VUX0wpM3fJg5FuqZ
V3/IUyc69km5XJvqGrgJ+5ptVdKQiKwX2YNarzZ2yvkEmnT6nb69OshYTIcMsFjQrHI4hRXdiVTT
NoQnM51T4mPLv3kQKBJ/d4PyNcTAT82gEdD7WQ7+oWzgrC76Ft/uBS0KVGpWbejWP8/mnFXKbo5I
n3AINEp8kt3jLaVY/WpjZ0H8zJkEFr89CIWGXuQwYWWCMM2fCzXJgoFY3oL+sdx2Er0WDheHrI5R
zR85/rs3HYnLR584phLC0SmcsBUu0LOScux6KDv6IkedeQ7M0sj93MijfJtrUaXC0yv6vYteIJyX
2mHrVjyiMtUMXiWEjEDRk90ap3OH/mcew7ZX+3dpca3wfImQ8F04DNrSkgFBEJCTJ2vJuX6u7Ky6
53ZC66tkSIknPVk2njE/a3VdhiSgG8QizYJWPeULgR+KhzWFah+wmna+w5sqwmYYsiPbWXW/ePms
ILRhKLcglqqumW2Y7MoYxzxxDyRPrZLmOQlDo+GSI12kzy1jUbS9mbRjGkNnjRw1OA0Ita3Fu8Io
+KIM41rgkGh8VN2Jq6ot7LBZBqTehoD5g+q4UPlzM468vFrjf9ux4b/JnuJrQHu5RIFLnJMZ5osG
WA6E04FAGm6dRUuNNzjNCWM6za6zK4WcH8ofb76LsclCjmLv9IYPmXO1k5jQVo23Gigl0UexNWbH
mQcB0etIj6uYM0gWOI7GV+IIYOXNbPju0tKLUBED9mQ52A/7TkHPTze+LD90O3MPxMIrm7wvCCJg
ZaVBd2iWcQNukDyk1k6YtjToOZgk8hQmkirTn+Im7DwrQ75RR2pIBnX+w3HGC4KRnBQnytaIvG2n
RDDHus5xCnHLpHwMuAzQ7rRgi+8+T9T/dLZ/19lyiXB5/OvO9vD+KqrfNba//Yt/NLYaUasm4kz6
V7ZRtLH/bGw1h/aVBQcMDhobWsqfba3pfQEGSpvDbPEf4o9/6Di0L54HNoq2dj3P6Ib/nbb2N2Dr
r/fk+hMgXYFwW/Unf6LTZFoke8uJ7DNse5CoUTnJq5LIeX2juNpssc2dOMwNzAOqZ+f3S1Jb3hvo
9w9RLda96WSGFWiV8QAjjJ2voyRXbK8m4oJ1FyNpXdpusQJCceMqaHjZ1ud6LJHWg0x+VEvywvyS
ibVRXJEI1u5QZDOMd3RG+z7KSHebtKI8FNHM4Zf2MihmLQ5LzJAhm0JrKxKu/03q9XdZ7cHhSNWR
TC/kv6e217vdbA/yqHvN+L5o+Tez6FDqeq36ko+Vs1PrpP7WFJkaoFUFpmq0r8R38tWciGJOWbY0
4mqZxbRX68rc8kEp55L2cwodZ9gK1aX+ChqPGrsJkLtoxbCGuiDb0pMxvVGE0J+HeToxMYctlUx1
0EKmusztqnDvSS8YOvU5txLvcbKmmRZ9Mna17j1Pk2tvBhVSvjEUd/S7cm/2jX5uioJOD3MJwKIk
ORUDEy3LFsm1p+SvXieRzNckV1i1nV2hSvF2eaUMb23mRIc5sowtxLH8o8gTCgiM4x9r4So5ehpY
p3ry0fd6syEkfvpqafjL/ThJ0c/UbhzIIne/6XqfbSxWLbw31XORFM/sAJLrUtas2cU4vESdYm0o
tKuNmSVOYNVoNHxnXAeUORp3jUmzV9w7y2TafqSK+rA+kY/Mx+2tq0WEo+MoyvaO3uPTF47T8eoH
JywV9JQgWgx7Dut8GnvfzrT4YmZadjvP7XITjUINBIyekzB0hW2JOln8FqPC8uSYOzPNKZcLxUju
R7vNTxZyhpNADHute5gDbBGNt2Mjm23ZttP3bqUa+HRTXdBnSv2DbV2KyGbENlk46XhCcpvsJ6ts
T11ESpM/2WP8LvRcYbJcW3uBKILQsr52CPVAWOcnnaOeMW6p4J68JfebUlfLQNrkzDBH758Mpuaj
L41Z32ZGJtH+qU4S6rEgnUXoFqKOgq1aVeje1VAU2DO6GpxOgEKXRKpxOiWSF+VIG67OMrePMTrH
wh9QQ/2o8GJtXDf39g4GsVNjKe/2YqncoiJN11WG7RuNMurkodEuG7VRb51U9Z4xGGX+0DhXJLEl
t4VLWCyAIPVtYIK9Kk3s75mMForEYuDCGgRpYA2iTmwR41cP0g3TosgJwV9G7IMqYjPKbJyvKkDy
XeAygj+6djbWYUHRuWFTtdyyfq42i0RpadsTUJPJ0A+tnjUXtlwYh/OxX+fY1V2ClnQm/pTL0PHi
5IrVwEyYpecWgUvcqm+TL8nEPvfagCtQ+kszzBttGVLkstGMAsldHgdkJP5AT7YVFglJwiOFrOnM
6Fq4rLlsW4Za5DYPTILsi2f0+6Y0lpsRBWhQTc7R6vla4xTUp0MSFYi1R7u6TQuwAdqokRTr1u58
n7V5fV20AwMhXabfElWTzPkwY/QjgAx3JmL1UKKVuJ9SqQfknATGhPIFHTGWiGq8i03ZnOa0TgMO
T/Xc9nzcmKNAXBaJwaGA5CrGdH1YpPaugZc919CpDro26Iei7W0kUSQLkV9DiBEf8q7RIxFGSQ0D
tJ4janKju0c0P3+QuVUHi+LM+NwRSDuzLBgBEq1Dr6yLQEusbOf0Ux0mEQe5qi/dVSL66ZH0IZNl
DeE6tjvY1+pEuA6rp/HgxWJkO+K5L0alQvyoR6rUCT50YxLwjf/Fsl+4BJc9YSHKh5ZKhb2qMHC2
m/2PNFKqs2kl1aWVDEVrIErUOOprvBTxRmo5Y/pqQEM4tAqdE8X6C21Fd2qK/LKSd4/Cs8vAaJr6
Ss/j7nYhJGY7kqN2q2qJd9OKBqIrw6hlY8bQ8wsTZwCKYzcknXkIe0eYH/Hq1Bmd6XuPMyrIODNz
P8pGETQstk9CwddC8s74XE+EVppavVxsd/Swm1X2S+8KvhuGTa6Q5eYHJokTCIGeXVcej7i4EvNb
lg/ghByZnDX43LtFrbTXsYhNfHPLI3JwwlvHWd9bA3B1X1Ui6z5JtCms1cU90FheFlU7UD3QFzSG
Zm8ydeYDLkkHCknDvRvrLH5WJhLvUCi2/oxu8hZbOznnBPuNT2psy6NnSOcYg4hyOUEjb8+5qTDr
UU+toxiXZelvezQdCA7U/KrnDUME2PdMJfTiCKbZ5ytB2+Jp5cleYnFgo3bJcAPifWgqF9fMmrBQ
xu4+mex+iyox37RGT9CjG51QlGW7ym57KvEU7dmiJuFYQzLkCyW2fUE/FHfsDPUpl5vJjQrq7Ybj
e4zGV5Go9U4ZVPtqQYj3XXPy/K1pa+Vstc1daxTW/eKaj+pstmf45BIhu+Ecmk5ZQA44AOItZ3hs
iVU7Wnbxmi5pdxCpw/AiS6rdsNIE+gUihT8pcXskC7THqBublzYuq9uFfip0ubkGP03vtLjWX5Sx
JMCcW5nhkRYNz1qSKPt8GaxTUScpqXuE6hqppP5WcZOYT5Mymr7qFvkmKVHOOAT2PnhuXO/6zpU3
tdsRw9nWxlaV0YeL6TPAkSd2+JXQ0OMk2bdVvpyESZpXbWXx1wHCv++0QxX+L3tntuQ4cmbpFxrI
sC9mY3MBAtzJWDMiI25gsVRiBxybO4Cn7481VdMlWas1fa+bkkrKhckkHb+f/5zviLXqItt11l9O
Vz1nmCE3Zll4T2XCSxiNctzw+pbQLayL5FSNRWa8Y41l3dna2R2yHqWn6G/sDc9LYtg/Klorj11h
2bEN3oya1CzY5nOZvPfTMu/sOe/fcZ0TSQimgLQIwCtPsXWr3OFdGZwrgV4b25ToQXlLAVRT9qFN
DinUxdJDzy/oUguWEPB3dZrHE221NlmhtpZXu2rTTebr7YZFRPWj0NzmiaGqPDWdz6PeMbgQ5ar0
i7u2HQ3AGKm4VrAyatcSOx858aIsGhqb2dHoFrbrrZ6ZKdUKDceOWUz7lBQAyStVuPcElOZDZlfE
6HyIektROLhN1PtgcNbSveSIHXGN9U6Q6t2UTm8c27Vvto6v5o/JT3z2qt3KkFIOLsV1VUr9nUue
NXIoPP5qyky8uwvxMsbcjzrF9sIL+UUzdbfFDXCDfDYa7cSD7m/qotT2SIKlu/E6lpehYZfNRcwm
+drSdmMla8QIzU6/k5Gab9LLikea248hOGTiuGVxx9y7GfMbqs50160O0SFeVWIcKTNOya0xbWas
EvaJpem/IFE4ITtWKvVGYqo0BaexkXNZZvTo46EqHxxvLa1wwPNzSkCUEuWmTl3nr/q9xT+x51af
xF4zCYwMy4A+O1BCTwZ1iDpVkSnsvMT72WV6H2yNCctsvuoPnuCBBFIvLa6GGo2vWXjV3TrPHAjS
rEjzluY2aVaKVp/8OZkK9urSz9qvfKolaXb821iNvDkrS/uYOKzMT+PsB+2zWiTvWjt+z5qGwtYw
KYdF7xr4usPK8ADJAPaMHJqPvWjJ0oYVfFKwxSbB/5twERkUWGl6pAfnJz+nfddSlWxvVakHgmFU
3hnSnyN98PPjJP3u0gl+dDu47ZvFN49S337L76hdyoBAykTkZ5d7jmjDVMwNOppuXCgw9A+uaax8
g7nMXb3JfV4zyAEdKeZvG8ZPEq7eKk6JE6iYZGf/2Ne0wBZu3ZMWFvWDrjJ8JESVCdVlatrb1ejf
ToMlYuozI3pS6ddWw01zym+FWpUde5VjnvRmsI+9ziYsd3QrJuA7R4671Cg6Gr+fXor2x5xL+3Wg
mAvtKxcEDgdDM8NOr3A78c49ItSwJqvG5U05yV1a+LytVHvPT4Si00gWaZ5sxmnVL4ugka4YqXym
U2MmO0/f0BQmqUBF5ymMEYys6qEYEM/CQTT1ccZt/pz61fg2MnpyZxrkdWnW9Kl21mHr397spM4w
CAHFS0PHrLOrlkgwm21DI6o7Cf2A7bd7SpJaH6O85YdOBKUPiNPNIx3ZPYV6RvfSZz1bMcz5P5s2
pfDe08+2ieZFJFenztK8bW2bgITPJGlFDmrxhBlhaKIkEY13mebMfmiy7sNbe6wpMKlSanIzfd34
Suexn68ppjS9Sty7slqq10InluwXKtndmtCoG5wME/KNHH8QyFHfUkOuE1SQnYY6FRGvqNnSWsGX
EH0fZKk74pLi6sGs06H5RknmqM+VqY+JX8P3RS/ict95fpnR5Vnlj30aMIl1K5KxLCYzxq5hxCZ8
8wNkhPyQ0W54djKZH2pqLa7VzY/nzS4fJl37rPx2/ZGlJPdC13D5wxHybWPdKZfXkqPC5JOv9M1a
eOudtrSkRieR7EZTVo/NbU6yVj5XSOlUi1LDeEzMkmglky97mKDdN0VikG8wcCDyNjLIGk5/dm4V
v3mjO7cTDP7E0inqJYe8qLufLciv+o7WwcGKK6L71qUzeAqEJCIzH2+dS3wRd4+7fmtkb9U9lbPF
3s0wfeW08i2v+GTE/LwqjSA/hhEuvOP9pA+sL+KJ/k7cfQEISXXiLel9f0v7bQZCYDBacrf/q7bl
kNnEw69rOu8SzQPoWtXzy1/kn/9iZ3uL+/xlZ8v14cb5d6DyMZWh7vyjf1V0sypov1PXVBuciCZH
Eir0mkIlOGg+aIT03aytnSzMo1U6W83ut05mxL5HU/DEzqwdY/6oO5p4o5K65f/+xd18Cn/Ve35/
bexzDJsoEOVHN+/tXxAutSG7Rk/g/gjRXz3BrJjs83+FdfuvfhMM13hdyefp3j++AU4xzlx6pbrm
ps5GniuwVm0xC/7fBdW/Jcl/IUkiGdq85f9cknz+bf4Y/ipJ/vEz/pAkA+tvjg4fKjAC14P2fcNR
/em10d2/ueyK2VrCloXryWf7D1HSIpEGvc0kcWbbOpIl+8w/REnT+Zt/S6kBK9IZKm4e/P/zv/+u
THH4h3//q9EdXRSzz18/pWzt0EQxgIOF0aGD/t4N9ZdPqT5qGo+8Vj+ozuxfpWbzvKqWL382q+tq
aF2cscgOZ8L+j57yL3hy5E9XFh0Ue+2p0/vhOC1uBsHFYzkFCgURzHITqoeLjE1Xp31M3s3G7LY6
+pqfcDo5jpkO943nLNaDbZMpBt3ZMFccVjLw5jWwubf9GKrO5LbCDr9FritHIS6+6HWmRl0qZhxC
zBJASJgkwI+365rqngyF6vvuR+Wz8plDRJrK4M46uzx8zSQYYy/T7WGbVTysMGNCZDHDoilxgyC8
LgtZnrpYjaPXLuaLvaQD3My1NbC0oF3MPk8fb3EOuO8c/KJwvrziOVk0bZIsI9h5RRnZ8I+iSfzv
FMiyF63mMA9d3JN1ZZzyBy/Xn+a1B4A/8hKGXTm35glU3kruG18fAW90lI0aPWfYSizMMl7bYvEj
Iq37Om3F29wA5A6B1o+4P2c/Vrjg3xZS1SETRLZnE/+U3viG4TwVlw7Ax74w1UvR5tauGBUTcB2k
e5J82YqbOc1ecyKwKVyZ/OD586W1+xOT0PQ6pDV53Gq4t+qZsvBGck+Sqfs1zomCXKfeMGcNgEsw
I8zWIZ3Ll1mOTbgERnHEz/WZ5tjDmT0nLo0TRcqrVu8m3lIN0TKkQ0vtBi/zthBIdgDrH+Wav7iV
ibkgH0/r0OJHL9PrmnUe+InxDXb0EQm22ZdjDrkqt6IZ+EQ40CZwEkI3tn233mdp3YalWb4IeDpE
9rU2Lmv5m5s37qV21+ReBa3L7D1rYcAamLxZEpXLRHm7tA20OXlnFrhspJSgI4yE8KOS2RmltL/4
I0Ya1DP94AGsxk8O13LS0mwDXMH/zCdT7ri85p9+1s3HuV+WWHSORpZyscOmSH9LSMjfOdr4BAkE
5ki9VMjhiEBNLvJ9U7puiGEclbBdHPR5BwMO5rgD50K2ZW8bbNPasTdOpgU76arfWqesD2M2tlHC
2RHS8QS1G/7PZ2uBo5BOU8dp2pP21+shaluLFWODY95ZNXw2uqxiQ2PE9s352XAaPWT+etGqhNB5
Q5RhECQIRu3VgTTIGD4Xx6xzArCgdv4LB1j/jpWVlB8YL+hZrBNlxyViWvQSjbycTq478o2feh8a
vb1qv+gVpOpN+j4gT/BS9Er3hSR4vdSzhp1Vnx4XxiHvqaIG/Z4lDDp2l/T5VZAhYbVOcC3hzjNg
xp2K58Gtx82oG2u6y6mIPzZT2tcQHbnhs+1oyjVM1Iiq1FEenkh5T5mpsZGSjwXQocoIcfwv353g
UI1Tz16O0wi0zxzVogLqzPmrIaLhsinteLXYpQc1/jK67tbCqhKxdedpyn4xGgd811RA2tvWOwHQ
z3eGt8Hh00JO087WrSFr/ZQ1Qb1TOZn5rNPMnQ7KLexKhduqcDGvtZwSs6JqWofw4VggkfAFcwMQ
nRWTza/oBSeBgkfo52zYwYuXi/laFRpm8/LVpAsQJhcguLobj8T97Wuhm2XUV2ZxApr0DYG1j3JT
5C91X9DX7gonv5jkOo0QvqcVrUZt3OME+dFVJntWiPw3P2XVHo1g3GIYlWc55eLRtgLtCVS292HW
DgbGkvDLWgc4faY0u/VgzSyDEm4N26Va9IubEEwak3GIMMKPAGWyNubXabatpoPluH1rSztxH+pV
WvhYnDnWuirDWy3v6enJCVEOe2WgKrBh5vYPs9EPl8RtHpS1vFHX5+xtWQdfvTk8eLOdqXAoLYnJ
e/zpoquyjCDBalrygO7gR+XExjgcMS3/SlrbjmE2aydYVRkXoMmIGn0NYhxXebikfrpNbIPzAEoO
0nV5t2q6vCx5UIQUEXqAFWake4ruN5KNSTzaZrrLAnsOdTxcG/RwVkFGv1tukX6I05dg4tRarYVL
MxaxjT7OzWEsbW4DqnfC1FCPtDWZYeljdmjtGm1xaoN9Ry2AtnTBoddlAop3Rs1xg/qLu4OMde22
JTE0ZM6h7Ag9tOz6At8cnoO8IEjklwuFjFUQDWN3CGjQDns2KnPn/ahzD8EiUNNWH8C2qAXug4YL
MM6aGUFwquejVnbfkk6nakymk0G6KVwV7JrK9Jo7k8nkbFJSEgO9KbY4GpDDGcD3mgPkDm2aBUbT
5Bs/LbGT+/yZpxJUCBtMzrvOfV/XG2jI94w4K8d3iKPlifU6wbYF8zyFgksoyLWe+QwMuyG3byXv
5S/KH4Mtxfbv1NgQzuXiDsBkcZJL0hoJCBb2ADz4089aGOzfq7G/R+NINhnwlCuhJraFlSlCV0/f
WsP5JYLuNzxEmD0cBgY52681LgbiG0P3Uvn8UivIv1BM8/irn2yu2kNRRjaHKPKfyu7x/xcPgBjZ
ofnmepYQ47fKK9+nGpcAh2nLqZ3LV0J5PDBGCy0ZeZxaDth9rBbDyc2rTxPg0qbGlXWY7NqFgeIt
mybQmu1QrPXZNEwVj8sKo8paPocMMVHCFQhVwGtQ6DKA1Dr/BYL6el9aQ8sbynXcZXE3zQ1vmODl
Aw0p3vjal+NlVI1PGMrh51o6CeEpObgs8zZaFaQP01Cpeweh5s0r3CfHdVm3VOmVIqRhb01+am3m
rGCtCZqPwyzP7B9YItRmdlwcH6Mf2yB0zU03eCl/01It0dqRdqbFibxE2prfDm4bB6NqCX9LGO2d
NNZxrwOc3lO87r+rkm3wpM9fhUjGu1W3tCKWMpP7QozWHWthyRqpmBtOVgGCgBoELFESegAUHD4R
ev3Y+YHzqBYd7YxTU2PEMIW5ceyh+jX09Jfcvqgpf6cwn9tw8Xp3J4Th8JVpXNpv+gEnMqnDm5k2
tcBLL9OGNPuZa3nxcwCm99mk3bFSNDJHRZuxjk2tb5RX56lxc/PLIIFUYzh1CVpr+TQfhGpRCHK4
9lM0O8v8pVd+FYl2Gp5WNp2HhMPzIjOt2gWNe4/ZCqaJN3qR5HEw7w1tLfg4u9L7TlKv3mTm4N0F
o5NDou7tizHlTtTXikIEwvMb0aJEAyT0QL+wCnnsLbvPNwtvxXUuTXg1etI6oTeKKY24io91JGdY
+42fVzs6fott4qlxi/kQYzuvazeCRtgVTpHUuw7X0iunWfnKI276iU1LfyqLMdnrhZcfdEcx8Sad
ewTUhtCRawPovMVV1Utq5sVyQia4eQ6y/hhoIBlJLKkyFsTRj2bXy01Wz0Z5s12JyJWpjoOZfcK4
zuOr7q/TN65uSj6GNji1RTHe2Ri/f2CZ7ku+f20xRlbnRmXtoOsxXa0vAQE92DKOM6hn4plmsOGe
RJiS6jnLDVH9FhnnBd+HE8COuo79pIIBwAbZ/ZmWGpAuZEeerP5kB3wRexZuS0+amEW67V5dq8ze
pKdcFm3e9FStDXZ8HBHaBd5E/pbUTrPtE58EX73O1YGFoR4VfpH6oW0TVgqHGwRJT+bkQfJD9zN7
5GNfB0/wCKlAaLrps6kbnBmZxzp8XNNT3zCSVo28wRhqWT8bmWLfoXvmDtWmPIPF7raE5bIIXaXa
CG2thtDphbNVBPkfKtvp+8hZ4UrAsyljWRjTuW7WKQS1TLepN6f3prCS5dH3ir69Q2Mjrk+Li95B
mMT2aDIs4NoNQBiGeBJMMXwzbuZw1sLS65T91JK3Q4VnwAOz0A/7IshIXKlikeupmm/gnqEw4moV
TR9Z7P5CMfvVzOjkWvsxIydIFrOeolWlwtv3Jd/FT5w5SaRrwLDP5EKhbvER7ovY9FMIpOYkBZt4
j2U5VPn2LEdN7Ceywo9zh5ewNjptt+LDwM6xaMdO9eLQ85mMptHKz9g8801iTt4vHNb2l97c0F/Y
Ukf20rV4Htha5W+GYdN4AWDyMt7Mjz6WMSdyB9//DdhDunenmhHcGFnYdXnvvawFTNjc5XSOAwT8
7UBh0IfOYH1Si0De5n5M+IHaLn5ZYoLdeKtREVSa2PUjOw7nuArAuHhGRYTmZInQyIDMpSVOdpKP
TAc4GXdzKY1NT8nu1YYnFVG9Y4NglDUWvBmDe2MUccqzjuG8W2KcoGM8Vd5BE42MWi7uiLJ5sO1L
3fxwiJ3tiTALliecTDjs/NBDwt3lKV3ifev4ZyuvacIqh0x9VoEmdzR93lkzaQq96e8kr4Q1vW4i
pprLnnVwxyg1peeSKy2d7oGt0M3cbiuC2Yk7EmMhBvBKD40iz2KFrhwHFY/xhIDIO1gYQTqRsgEt
J5KgKZ4kjXIbP0ScHjaaruF9Lyxr296afJrA0+5GPEsYJ8m3zWV1mUs28k7aWEjOSqvQL7PsNyFc
+5IkJCXIN6b7BDuhXQ4c/BPLpQXL/AZFmdAcDBseOmp5wIwfXOWclnHR5O6+hLoVm5XOgck++4hr
4N5n9Yh5EODYZhLpxwCfHQl5GdGljc6/lhrMubnWy9ioEhtXQmC9pTBlQ0sNTb2p86x+08Tw1lkQ
MTLp72xnNnR22PJbn3mw+rm+AkqkZt3g4pmH0sG2NGPCpj3JQn3wUjdy1+rDCawMGFybYYyefwqf
S0SKN3Ltvpui+olN9PZ5m/Q2Jv1bYoixLOzf6MlVHpC2zgfnoxxmUqykpDfMzL87KgG3sZ7jmZfa
c3du3eIm4Q8eAECCRWZv5+cqTUtwj0SiosmeJ592Al1eh5F5u2CDFHU3+Wf2B3EIuq5i+SVXYJO+
/ptquKIVYyH3tQ0iWkGbfihGCC6l6L/GbKbRm7wIO9nSO6JrRVm2CNzebscDWCuPplfLh7XEAZzm
3Sf3NUaxpcmXyF6L+sAOTEKDlsPyKsdkCNF7LpZVJy+MUs+51nUbrx+9U+ZaatPNK4Njmx0SRUgU
wrDWR42c3gOju7AyJflZmC/wskHbSdveChfIoqKF9zWbjTq0ur6JYMmD1CdC84zz1AEPWpqnZsnO
uda8jcIb9suQPbH8+gWKgPlvYTpqUkJCWWu+WRmBU0s29vfgVH2kp70VCa1+melv+yVEDYAnbXx3
DFE9GL5ngYd2detHfxlJGrdpYUSj8JN3qU/wMGcpicoGi3rsjNtKB9s+aSgECIXfzSZHVtTgUUFT
O7tysoLHhgNrDIXltBCZZeJNNCllo8Y3oY5dveyPJlgWMN3pzFUnifirEt6lLBxAwK7NYG2UGsS0
tcyN0DXZEsbSr4whprhSXE2qfQ78F/6vsvF/mdjN7aLl8PDz7BgIHaOuw8PVIEmUlGICGKCVaYwr
geCJV9SRU83HNfdKvurGC0tizLPGyELIvGmBN18LQAQv9AxX3r4TTHkwdXamwyScDiZHgjv3Uu0p
CNl7sntP/fU484En28eKqky1SxIMzDqV08UFhgv2oONWWURMvNKtjsJB/usCHYAoo/6GydSkJ6o7
96l8CIrhFmbiE58sThzMzQNxG3bb9eIdyGzBetXGDOfIgoC41tod+CtaCuzhNCaaiBSwz01KH+su
0ymOorbc2M8Fl7PemYZDM6Y6ygXcTL10voVKgodJ05HhEkUAp13eyxTIozkuFs3yPena0fpMHGk8
KR8ThDsvqsda0qrfnMGTT5x9Zui6DqZHvZuOrLAuvg6vy0g0+1IRlUZnyXMz7vWy3OPMudhjNWyS
1bKnCAtVMMVearB9JE+AA5vnowHufFvmi/hgR9O+Ob5t3ZgU6/qFlS2ZQbGX2kfLivTO0yttX/DA
60PL82aK2Ap43iSQN/TmFFk05+mxZ3ceW/WyfDJn8dVKRf2R0/551yoruaxjNn2BV/yV9sbCoohF
9rFDhn7AmJhsnBzH4kbkuvrhz850b5oUW1x7LI8sdL263aGC1rTdj+zY1zVwtwY0US9yyxyzjpk3
PUvCRWxzwbrH1hPtauS9Izc02tn7PJHPS+r8YEJwnjrIGdsUdOGe78ESu/1gcLnyXxT+uFBkjfmU
6oCJCXCAih6Sjxqj1aaoE39DEtbMo4pLunZSJkMNbaFIq90osxMzxDjTJNK3YAdzdzraDedP6I5s
KkEMKExqdAllmMz9jpmmdg0I/CueTkvhbgK41vYvPY6yU9f5vgwzGBZ6OOlofIsokg37fOPNbYEO
XBVb5mfJL+BGfjetr1M5wnoWYNNCC4E6C1Nw9RdrEmBi+fTgiRFq3Kmuyc+rYO0EU5N61rGfUiam
RbFYNMd65DF/m4Q4Zd6wyQPI7DOfr/ZUjHvol3AmtBnfBTECH3+qVskNgLz5yZkEwBTiXfS4cg2D
7W5qwQsRlvTbgd+NWThNgGOhqS2PSylnjBZ80TAdznRieAMX79nkEc0IWotIWtQPMV7HrAgeFo2x
fh1c/ShKd4wcMYFRyZPuYU6l+VrciG8RjbQgn3vHuB+61sjDqpP+4+D0PE85y9r7atXkq2bn09HK
OnQZmm/8S79o42spNP2q12rZmcI3Ai6vg/XAKt17DLSE60tvJMFJ0zLzc4G+cxwHXz6ZpoUYOpsT
31KKGPosrB2/MZkZsQ3kMFH4UiqbJxZcb0gBVh/gwUDhH3me4B2rToVBS9d2dJXD33RdxJhM0iKa
y+Ee3qaNj3IRZmwhQz3rQEKOBe7uDXyw5VclauMtMW6Vpas7+hFKR3/NgiBPIZXm3evk3kx3Gk/d
FCsmD3sW3Vx28pjWs2InNMWCF2n01NNld5BKH2MBj+MMGB58dEkn37ldW/VjLBqgplSw1FGGfYpQ
hJ1wnIwAR8tOXJ1F+fs6M9J4kCuWnQG2tCWAyoRar8aLX9XWT9RbjYeYEs86892ZNIzCjMr0j5zp
odJo2eMCvhrfaApOll3GJhVDfZnG4EuTVExyOCWsm50x0pbVuASSr4ZVmJQedrcotuHfNzinDgpa
/9HVvFURP60ie+TWMTExYmSlnXLIgumi9V55BuP02fgzaJZk0beFv3zAuM02JjZp2B8FsqKRQNDv
+uVFy61k62HDjIW5WrjvbX+XSTFsJIA9zA4tmk1bNouJ0Ab5yZohjdKxCzSvZZYlaPeWV3AZuCrQ
X9TP7sqDbJjufQ/PFoMePsoGRm31ODsZzBvMdVHhlBBSSxI2ZzbhkXJY36Cxwhhc2mxrlD7dAe16
JVrE/64neO5wqiuSs6Epy5dgMH9aKYe1o9HNZVtrhFLyETS3PHbKwkOpDPqwVukUzmjt1jRKe6/s
emenxePqC64KtuNsgklfsbOsd1aWEwIuulcoLMW9m077RDP3DFbjTq62fNdIgmLc1H5auqFv9ZUJ
ee60fCckD2psXR91UHQPauoeptasllBvfR7txu0imFXaHYXQeOp1Mzuw/jbPttS+bc2bLq1JjWPP
+R/mrMEQegL756hw06f1fJYC31hfda+/72L/vbb+F2trUKEm4Zd/vrY+fTTD3++t//gpf+6t7b+B
Q/U8HBa3qjTzVkr5//bW5t90dsaw16CmEpQnsvNnmAZ06R97albYVDKCDiA9495Icv8jJgSWib9f
U5MsDBA/SM5QkckC6B87zbpk9Ksind1TfTvFN6ikBqKBwUONS8WgibELPWJp+PzL+sbKbNFvnE3v
6FqPQjQSGXqiwk+HAzbwMO/ZQJDAtJO9n0yGu5ksiRXI65AzrmUGItbb1r2sbXUd9TLPGKBNzvuN
PWgY+yCNVrV7lnY3fJUQjuBEe8nGMDVvY2eut63wXtPF06U8IdflSfNXwm0MRDkQZay9ehfeQhHr
zqTzVj83s1E5SM86sz86Sz7sq86funsCMOVTT2fu21CtFg7poZtuUoEsxMlt+iyJ2yX4qVmu3fJb
LO4az0FFXlF4Hp2q1sIq8LZEu8Fq3LeOPBvumFa9400r7ldn9LbttGBDw8vFQk+aqGGtlSFkja0G
Rnytq0OBSfsdBbT7aQ6W2YKky4OvNvC/qnm5+ig33GdLKob4R3KRk2vd5Q6YJxCBRjwWVrCZbwNA
KK2Ak6JoMhR7BB8GBJoIQltgDAvbqYUlw2poCVFM5B5Fob6fjGl4mbM6ObC4gm+0essDR+ByBOHZ
IUbnJnvchBTpnpxo/s3nwXkoSgIssWxN7Q6frr+7ydYYe2fjDAi7ec5Wj4YXf2rv29X2NkgCJAtt
qK4X22HE0CBpADPvTOuutdMpgpNF+QF+joPMDeQuLGQyyicbBpPZTDFJXmyXBJS2lgIHUtkF8gHh
1vUdOVRskV21HV6z9WCTlPzSa8rdMgywT9wqkis86PbcwnPifF418kjT6vI43M7SHk2m0j//E0CP
LbOL5tzsdJtcr3/H1MvAbvpjIYZUNUf6FlXVRt6YdEWwNXvtEa+ar3B4KaKza0yQ2NC//n2i/v+g
NQ1yLRh0/vmJeqApr2nzv/MC/fGT/jhTfQ9Xj2darJCRiBA7+fX+OFMDA5uQ40K+CW7Ndd4NuPLn
mQp0E+QN/ZGG6/Ei7P/0At3OWFxFPqPNjceju/+jzjHgnn9/xnKam54F34eyM8+xvN8BKX+xAuVu
To7LGLLj3FGbRO0FWwU4wRgtOo/M18I+OrInqPXMiBAjxsTBqapL36EsA9Wo2/eMdCSD28o98q21
k5h2U+a2Udfnh8mya3tnFN6iPZRB0b92Ddb6jaTcCvEOqR6XiTlILPO1j3yZEFsIp1pfsfi0k3sO
ChfpgBgyrZ1slm7mijaIiRVYfSwNukk3TMIJh3siQPNzOf6E9uV9/d7AMzKCxik7pybMxE1/XMB3
A68lcWaeAxONfQhq96Lgw0Aqmx6HytS23gCaK8TRrVs4fI38SRTF8jBn+njtU7N+vNVJNbE3t1q2
Kfw5dXBv6KwD3EI8Vo6gfClVHTutdtmnymUhIvr8hP9yRzsER33W5u3WaShdMoeMXSc2k9Jgk5R0
W3v0zFeIvibFL331ZJizGweZDaxxEXcOp37UrJZ1P5lFf5DtAlPQMO8zdyXa37heDHCZqIXQqnvL
06qr1ahHR8fc7lQVOqSgbP3LZXW2s73W2vReU56Muq6i3J27R9nj7gynLKcDfBrsq8puiXnMyNNZ
V3Fntu01EX39q5BusJWlzWPOIZid9t7waLrBl5NQRwB3Mdm4WtaF7sA/Mmd9Dah0C3uiihtROUep
YFB6edA8Ff1gPVpzMJ8s4an7fNA7LiDZZ2Fa2Qe6lopwj57IqC2RM+E+ACthY+kV2oNs5/qp6ssa
jacaribrG1AN3MuSoHzoq2K8amjIm5xv7A8w/kloD+Z8XfKhjsTsgFJzeKXarFI2uUn6vPqehrfK
x3S2KZqWyE1TFBTisLY4caHUj2TPvyt+/F062dUDIIsqiyisCx693BEPPmc1t9OkIIebruvVvm3t
C4G1tEQH3q3a1DzqJp9oz53GMyw3+7TgPhNs8vCMmMOlna31jUCgk8ck5rOjXWRGJECtwZWwpB11
Zal2OPjTrdZhtbGC4ahn7kXKofO4KLJS71q/2PgF3hqrqST2HD6D0axzwZ0SWuLAirxoWEMpoHn0
c25IiXeyZYBFvWt+Lmoq7jOrv9NGeB2AYyKk/EdMyFXc+OJrYKYAe9S+LBYFStz432uvr5CSkLLQ
wM0TDphqQ6fTqVq+tZT+lPYm9q2T/sp+jqanJUj27Pq0i6LHO05Q2qNCt984DIc7U9TzViMeC+ox
dQ5LN9gvtquxeS68gQQjjAsNqZzqbcDgGeD63GRPl3Tx5NX9DqyJeSiG4zrmZ5QNvCPwqNGSr02C
0Yl1LRdWcAqEOutYKZFvSwW/3sYT/egnVvXA7JDCq+NthlBjHYLAnR/qmQL4hudvdJNQ4CvO7sXu
5XHpLXXoFzspI5KI6gE+yctkLBpXp8XBfmBkDV+wdrCVTrkUwI0ABR3t835JlFWfVetc697/hBrh
xK67Bs8F9vCtbf4He2e25DZybdEvQgcSiSlfOZPFYo0qVekFUa2SMA+JGfj6u8Dutlu6Dvn6Ptt2
dKgtqUiCQObJc/ZeGyVF5MfB/QS18I4gk/fCrrBtQRxdzbF4dys6pKuoNtsvDYDavZlH1aauMusm
zAq8OJbDLW0yUqBevQ5KsvuJZZfQU9a7rKzLcu0V05e5U9RiAetz33EPxtM4fVETnbwV3VD9pGvU
aSa4JpiN+V1J8pta9QqB+n3oBIRyMZlp9sjsUX1nTg/2YE7KY5X2Afbbos02ZVWoxzbxvlclRs7Q
GsVuiPwMd5EvmPRRN/uryi3yMljbzAVHHDSds+hnYtfYiRntlE9rajcho+MRL/A1jt1LlE2NsA8T
DI9TXphRx95i6K+pkSCFiOykA2EeDRZGgdovkV2UI/EGHYf982jX7sPIhv0kaxChBBhw62FZ653X
hmbhKZrzqVm1s3R+b7n7aY52AFPWwgg8ezW4lfeoM8PHLSDM+lRapn/SU2DsWsi/DJ50e4RqH95F
WZc9+UYivRWzSG8fpQE3rpqH6K3y7Wbb08o+iDiM3n10BmqV+8SUEHTZ2udQ1nSxPMpgF9ENSo2+
wvIySDSIK4hu9GFY2qEr2mj0Ue0ys+yb5h4YjDY3njvhooG8Ab01cQDArexx7pg+S/2uazN+Y08m
23DIu1syifK7oHfUd5PwX5oZWSDBf6T0ykgeuOSmd6QJj189ly4SDuUAxQDV1a06B7VgqHA8OGV/
zFlt1w31w7QBGbZwBgKuIo69yH/p+sk5o5TIPoyEoONTzjS5WbkMPx8Cbbsv7CMIrjBA7zpYBwYu
MK/iuJSCOzrW8Th+TbE32CxGIeFVadHfjx7uB0LdIuM+TtymWlkyr9+SKUgvMgOKxF3cUsRbKp+P
KK7SDxINUkaHxVOGxsWiN1wER5zrOVlqEQ9rVbb6btZSB2u4Qf60shqcxdvJUuYt3J/hzeEU+S1A
Y/DFt+1+F0tABqtAYTCj8cGwGX5Uf184rDcr2dTGV9ucmruppt+5kobfMG2fqvoAGr/6woQdZtDE
QfRYCThrmyRONHIwsDyftR/b6AdLSdwFlFlUU6PUF7etsiPPXIzXxjIr9JGM65jNRGorvdp8Q7gc
2ACEzXTc0HFz9l1mx48BM5g9jnZvXSBFIE7St0mbkhCrVw7jYzxulkdKRqtPZLQzY0T5CKSYqBC0
XWRFZtW8Hgkg3GoTvZebWO3WQbYIrLapHjh+tZsGJMY5M3oibzzSeDajl1THxrNp3ORZUb+lNQO/
FVE8jQD01ZSv6WRVBRI5LCgr4GHzN5cC6jYwsaFLy/0dcYf65EVF/l6GTbmTEcl9G5Z4BAxTn5ID
NaiUFdGBoXuMPdO7VRzUvvROnR2qqCI80QqdGZWxnOTv3gAwog2EfFFtRLiin0u6SghOUBuXVnkI
/ZFfpnOX+ocEAuOjDya4X9rP4r1XPRPuwqm+YNNpHxxFPNo6GS3ESTMF5DY0h457yWyYphWe+FAa
g/k2YHBunFBiB68kChWfwDK6zU6CN7rpwCtjMKGBjPaGaVNOJNExYbBqzl38qgvvEnJ4LKO8X/f+
ErRBI7yYWvVgt8q8dAQ6bULF4Q4/XWXduRm1oS9Cbw/MyalQfPT278qbEfvaMHNeCnvy8OfnAy5T
YUhBF7KJzb1ilMvg1pq3A00QYOQZDEab1upcyWzXmWZ3FqAA3K7OvzES7RigdK73zU04/696sic3
NN7rTyF4kt9pKAS7vjRJVuLbRJ2OIqm7jawxhT8pU0IIAwdvV0xD2wa6bCcfFRDvYoULhZQmUj1Y
WuRwW+If/5wFY/bMDCPam7FjcD4IunONuRsxeur6NykKmXVIQyTKh/DkM29rdkWtQTLFiuFGYYXp
a4OEsF4BkMAOHMUI2LZVZblb8AjzTWqI6jTQezrzCbOzZcfx12COW2J52/aQV7rfhUoWR52FcmOl
8+cKHh+EXjov76HU3r3UGpe8Gf83h/vP4Ox/03eUDA1/2Xf8/E70RBG2ZfGDZ+aPv/bnOZmgo9+U
kEgQ/0xk4sT7V+/Rsn/zJK4ZtpqfGD7oUQkYcNylIclb+LMNSUqTY4OIUpKzLflI/1kb8kezFSRa
Du1EnpCKgVfG4nT/o6OLoEHdGU2HkLknlm1dxGPHWaNpOW8Nuvnyt/bBv/C2LT/sn/ax64spbEPI
FZVNO9dZjDt/O42HzmhnhPraDxFU27fCLq3nqe3VSxqj3+MkZFZvmF7sd9Un9eH/8dKwikxaC6RY
/Wwqi41UjC26pocZGudboWpDbYm99sYtTlsBR3oUWDDM2iJ6M1h4dL9++R97vcsnx41kCbL1OA7g
6lt+/2+fHFh8WJDWIx+y3GB64xt9y2STU2h1isvl5cacoN1fv+bSHv/pcvOi3Cr2AmEU3tUn9bcX
Laoi6MJKWQ+OVVgEV/nyaOEd0TuQyOqlatFP2bHkxWlP1s0+arv2w61Iec4Ml+ugXQALlRcm4wF6
BnFzMxl+765vsSUw4zfFTV8FSApjEsExuVcCXuaIl0euf/05eDb+18dwyRByXMuBoHPt8fztY/iD
LzuO+Ba7ONPZlGKBhEdSHHd+M4rnLJ7KmzF1mo9fv+qPKSZ/fGOkpdCNAlwOD+Onb4xITy8ZnVo8
kAArnunixihLi+i7mYyMd8U8PkKRFxeU45iPpqj7z6yW19eXgu6Z50IfZGTx07PSK1WkOh3Fg0s+
zGO8PDAITOD39lr8G9Sr+Bc3ihRYLenF8YLO0sX7+90ZTF5bsN2IBztW46OBiiAlCQLXEKp22XyM
HO7fQWksT6eZ52v6GjwsRuKN90mKtvDXF/5/r0ielCY0MWLhaNn9fNdatlEqDQT0oSPVS69tgCrl
mYOU2XMsS9X/4yHxWPZ4Lvmv5/xsaQXiYMaG7K2HumE2jUwqm9c22RI3nWeWN1hOyKTvGyKddcxd
DsdbXHKaDMh9EkFylEhmsH5uPz6GmEAIPzMt/9ymvdqK1oW1HfV64KcmPGWM28fhpAj1yna/vmTi
XywvnsX3hzHXwaPtL23Qvz0iSRYGnY9d7YEQelPvZq+uD9f7ZmxJV6/rHM6UP7DuTVzAHCnHNoxn
SIDNBKi4mnIoiXFqg/afhxnVlwjM5sOvgUb8+n3+q7eJXxSjJ31Hm67sj2/TQH3Qu9hTHpwZ1ht5
NVxmUdXVmyBN51ln9b+7s5cd9Ie1wzUd7mqCmrCOM7r7+RXzNrQSIicaSDeyvHHa3HkPEHvyDwmk
rDPleF9LF01wEAcBzbE+oR00YCx5irs0rlaSuvZDlj13uskKYBo8BLG0WTiXe+J6iRp2DXcl4kid
m94rbyY4eWdQjFjeGMhfZpK9b359GfkEP38sPgnfs+TOpT/B1PLHCzn7qQIJNIUPJdsvYPVprjeJ
ZxAUKjOUQQUuhGGdeD2Kc8sxMiLu+zyIdiqCzbbK+NnmegIYvLYSCz9OzuisJ1ylPWCgZyJXiBCd
ISwhjAOmnDHgwGkzPiEDDNuN6ZUMuIZwihwA0EBFN0BreDKSZmCWlEc0vTHNlDSsq+KhK9roxm/y
5GzlfnnpkwCpgF/WJl0S4GevYvLSO1FO2VczbcQGvyTFuzXNc8X766OPid6we2qnqNjAxG5heyoH
MIWWSXWvTXz9ODwUeVl22ZBH7kW02XvPM6qXrsiSYSMDz3sCuRGRR8v5BRKB1ese4UtYo05w1VSv
3dbyf9cGHQBAWU2bHuZxbnHXdp1NTJwmGPAYMDI+W2GHaL/qg5OJMf5pGnqB24ITfv1gDDiu6Vq0
hYOZxKJrm0dhVd17YZ4htVUQczfAHtRLGHVsuyn3iIdTM4Q8hkNX5xGWVUoDtfVInuPdlY7zji2P
MqHwWW0oAVmI+4pdoIkn/tpE8jRsLomuy28Qqq1GkWTeGWVqCuQwEOhMIHQVnelVJxmayXQLFUSf
jREs/i6caIQhFFtwI/iFo0ufqvarj20TX6EVmZxqknqjZB5eagu2QE2LjfZe9TaY5vwqFsKJtbBO
IMujLiLdFuWbbvZQlIMdypPyS65gpJRLxri+clMWgkrYLTAV+LjFxuz4etYRE8x9HVbOJhfAV7ix
cpPRBPxIuCw4kMmIgdVia7S/RPmE1bNxZbn0hd8Adin+oLzQqDOZyNJRK71N7gFh5ng3gRVg5GgT
Z7iMHoU1WA6CNTs2APLHE5bIfOOnQlWvjDxdydtNE1Qek55yIkXMpfiZnfERzw9XGoZgecMEhGKI
Fdx+hy3kSdA3A5TmPAyyT6PR8I1NQcumME2SLBxPsa4gfIn38cRdSRtUsJnaxC3KNSO06k3V8OfX
kGf4UvF9GmvTrP3NoAZuL2Lc+eqBdb/VsY2/yfPndj0DOnsPnGEArGhSr7aZz2qUD877GMzqZaA1
9dHMkX10O5eFx2Yd8uxcbfM6Qj+seUJBB+WSH0+6PG+OE0d5Q1kXvHQuIVMpgPWbtCB1gsbJ8ofK
TJ3bdgl2YDnD3cbsPw83QpDPsApnJOCrPqbwsXAogkfxUAHtfIeLU1sL+oxsA/5EDZT6gg6OJQZz
l38ONSEXyivHR8tx2dRjgxX1ukZSw/nnwGET9ZiEI4D3mw9NZFS3VrUtnpum45fXd5uj3E8QONvj
fUnZyUzHiad7fa1F0gz5712BV+AQhr24dDPfSG9TGU7WIJ4xbqmtZSXTYxdz3JBZYj0ngcX23I7V
sJmW6nGyuPYku/CheCR5pTTqmw+s8eNjsvwKIdUCMkqoPs20d94BDCoIyJRHVcZuq1Wo3xKEGpjO
oK8/XguFGaUCgU1J5r5bI/U9+ZN8tZo3MxKL8WFLev3rmHLoWOpF0RfxSLtlAL0PG3N55jbiu7OW
d1uUmo2nKVEABLwjMzEpwstSq60j0uqN1hu7+ZRaRr0NLEWV3syw0fvSxaanm5p3jv+eCgrgHlxR
bdRI/a8FDipttU3hm338cfiRy548JQrBc+ZMJJrZOCrhwVTooG8HZ/LPEfbt94ghZbZn2+ENVtaY
zCvfAAS0ReoX/J4ZKB1WxfUREkQAjbt+rJcyiJ2n3dTDg28PzQcwJb6jKvAp7vhXhUu93ha2w9pW
LkeVNMrjvZgEhQGUh6PLN30pGihtfJzyBrscaesT/VdAOxnvFnNufRgGdlxc9dTl4BcuJhY3PJd2
x09OespVmzCS7rYaQiNCCxhwBhRuwV3bRbMP+oj/nIlo5QYm7JZr1gpfgQKIveckJfho22oz3tNK
5R7BmuG80+Phmo6oITkCLItAmhFHPsUFVyVLY3V2JzJYSL/jgXOXl8+H1l8ny1Of4eZ9SxAt36iQ
b5VyXx90IPlWY6vxN7i+l+swUIKqIg5ejCU4YpxC9x0zHM+rmeEGg8FtkAzs8MTX6G6ARSx3oj2S
ZHAzxCwBDrPpcSvqjMWHcMCwuVcj9JajT+8uWCXaZmmy6God8lqoFzLER5S1HEebLUJNiiLLxzkN
NCrMnyYzcd5lkohny/A5A6BbYWsaffE8gAPNFky/gBQWJCpDzqKqNzdEwLTWYhjvr5+QnYgauYEj
AZ+ojjExcbEh8ZCfLiSPaMgRNWbpNlcDR9rnTvN/oiLma2mXKm32B76na8V43Tan2eSOqjJDHqUf
8dlnIsDOhUVgV9JZ0Ma7jpPMctXqqh/VJhlENm/q5e1ELp8ijQP7vcJpJddFFNIXTkn3MOcJjIIn
Z7nDWypoPDchy1Gc8nBZNghEcnBqBwsGtzw8qDQYH6M4cCXoNU8fptjBpuCoLnMex3pA0l0AFcAk
UZvOuz0uKwt/Wr0Uo8mxFQLaMdUlXAdiOYcMIoTL34aAZ+knYVoDt0iQcqHn5b6Kk+vaN1ok0pWh
YJGnFAmXIzkK+RlTIvfE9QL8sRYtB3cAQawLy8Jahx47zvXeRc3Mtja29PZHL55+r9mGHq73p41f
ZJ/QCNj3hbbTW6/zuUV8s+OGctL+FIVT7f95Q+AL9L9XHiOXNZKy+mAs2LwMB9l76NJLud4V7kim
CgCLQFxcm5h7oQtxSZyl25A2Rlyu3aIQBfrTgpWIQaUB086iCVE7STyv4uUDGUPO3YcMPlvX9sDv
TRRCNYNKS1yEzUfglhPPTuSWw0ZA7/TXzFDZYdCr4MKquGk6BBUvUsbizkFJ98BJnZvaNAQT8Rau
ClMOni/ywZmrlIHHxcYRsWzfbcJVkvj2aAaxAdGjD+U0rFGLsiiUYd2TQGH4iuWqW95t0rU8ZlJP
vC6UjPExn5jVrSqOagQQTxR+DprWVTf1KJkHC4TUJrHrcZEPGNX81As/Hom86YvoTjSJWR4LltEL
1nneheO3vAIAEu52UwRz/dw6HUVIaKTqhUkEbM0K79SOR2W4tzGjPHX+mN/B//4aGYGxRpfSHJxM
Y8CHjX8zpGHyPcR3jbRQM+uBJ0IUQYkiQo5sj0lcsSNNMdYegMStokKZ3Jc0mbjOccUXWjqQavYE
9cGeLPyph55WMsntgVPFVZXcSrsRAomCkx852Y+HAg0tAXVVVeB3J1tNjRn1gmuNLIYUmcGqbiyc
2OPYtOZJL4v/CUUAjUgVRdRUgOo5wWRFdjRKiy4MXbZurbNgMJ7CxOLrqfOKf6JB5CJJh6AMOoAD
4IKhPsDjZl3SPTVOvpR0OvKBIILs3wOeM9adHnhmloMy4URcGKl4VFWkC1L1at5eMHs0m7DKDxvS
VXmn43UzCSLW7RngbAq5hIw7VOGV2ibLHi6wgb4EfsAddD0YhmZYVKcsS5hp1i1rWumOXnBDP43J
WlSqc6xC+zhUSlzC0VEvwmibD+SV/gbnLslY3E5yV7gW+yfCRO7WPGS1IjDTel7S9dbXdVMlKYuj
YsPcTrrgmciWerMKlH9mMo8WHvEQa/RoV2+kqA+rktHbe615hNqMmycOMK8ZpUPU3bIyzzMeXaa5
UXSwUHp/s3vXbIAcdDxxrYE7j9gidTb+qDA0PRKDnTnHTmUfPW9m8sqBbWwPDecbTMldvS/bBtqn
bcGW8JvWeTfTWTzDT6Fl5yhWJfo8XBIvMdg2cOlzkshdNhaXgPPniI41lnxPHissiJd6Dpfl4Foy
O2b+3WUiD+2jyM0dkbiev3Wn1trxytFzVAMcHtEPwUCd4k+YyNNNwxPC6sxpZ96xIS5WLTfHGjrZ
lXFfG5hTMBqpwt/KmuRRRnPG166Szgd8+Pkbs6genM/YUG4PGRYBd7LoXKB1FRRl+4zmyusCo6rx
YAXYZLQuEr3V5ahPjhzjS+xV/iZM3PhzXrXhE3mp6NG7nCjTtHHMPeKt6aJkFXwi3CL9WuqJnwTN
Jm6olMmCgEtscGLNzHAQi8Uf2RCjKfft2lb4r7L830x46P75dFd/oYMsPuL34v3v450//85fMkhG
OKTDSBpwlrRpVf9juuP7v9HzR2Mj/0gXt/itv1SQ4jePsYBpIklHHE5X7B8jHun9hqTZXP4aXclF
PPmfENEg5/3QLoKsRgXFu6CdzVza52H7sV3UWUyw5miklSHncSN1hj03Id1rATUBF4lmwLyrqZnI
8OoIUlmnITlcblTnt4SR29joWFO2gRn3H14n8rs5GIsvisbCgiJKQw6KnZFvxjJgSlnMxZfcIYiN
gZN1V8eDu2ixa3lLiAIZYWnCUX/bqMzdx67/5NVp9liPXX9n9u95WTMVRTr40vZm/UZcZ2+s5z4j
wSg1K5h1WZuPq7jBW4N+KrSCzaiATK5k62GHrlyd/h4xp2XnrnPOb5NVIyi3pviYjnpkxpvhq6Eb
EVDcmcEMgLe2fHubwQJgH5EqESvoB3KvKRMwhURBdJa00FgQJi/2Fp6bK3Hzp+XXihDHt7I150vX
TCZK+6y5CVUzfMV5XbyBZ6FiQa4y3UAgZlZQJeE7IX9oHxMk52Se7ZAgVGsXbQRnRX+4sDuV92Av
S2AE/rjowfPBY5eK04sPsezBzuS8q6Z2MzUl6+wA0EAjBOyLjvw6e9oPVuzdC90o7Ncy/zpSurKd
5/696wgAtW3SPlG+NJsYV/jWHiZ5COZKZLQ3gDc7LWC3ZJq7G38cYsBZjdCnfs5oEhFkTO8vdjTN
JSTfxZrc8+xF5lX31NkpWplO4BHkBCle8cUGr+ANFooIDtYCIMx5mC1yB3Cpr8p5stcD7YrzHIru
c5ZOFR5WlddI2Wt9E2EZ/K7IOUgABbcGazWu+7veLrJtpdViXwdQRboCraJbBIs1Saxul77rCTt4
2IzawVqXw/i0kqH5grcuy9ZDoDWNSC3D+8JXhTjQJ40foyqVn60wjx/U7PBq2DPqJ1ER59DpyL4R
VoIMLOrK6IDYMUQeXFYbq+31YeBw8xhGebZ282R8M4qwPuEEUN+GevDqnWtCZF8JOfjxdtBaPSLt
nQcg6WFpvCahdO9BQi10IT8wipVq5vSrXZXYGKn2yYjCj7RRDkxvTZDwM99jig25ie69MWluGzFF
J4/GJWfVciCsIihsggGmMF9gHeWzL7V5F9Zt2WwMze+LMrRvdW93UJHKvLokkDPjBuUUT/nrCH0B
q14WKmVzeehCmNVJ9dCmqlNJ27dtV6PqgXpBx1ejmZ0ZC40FOYUNsZCHfMCLEvSzGTzS/5TTKXKi
5KAH9174YIYq25vXVNt0KMkkfBpJ+OpJaO6yt4AQ8BW4AfQxHqiSBlO9VS79Vuep6zBhcmIUsNDs
Sa8jZEEXGwHluYWMsbd14qyasskg60/AYIOeqHMJSIFj2PQYNMReLIHsdOKugkSkqGZy78XNjFKR
kOfOfLLnZlhoBZ5bOHjAtXEYuvrFRiT1YKS+SmHqooGUiCE5grq35aKPzBelZLZoJqsunx7QoVoE
ZaKoLBdtpT812cNQS5Imhj+Ul/EukCrbehVfpESgiYshBngbXZbGQLdoOE3EnH1ygijMT5KG3neL
3lPF1pu7KEAdpKAJ+JxOE0wl8O3yYxa96KIcjWxpH4NFTSoWXSlH4uYuRmqqFs3pMNM3LhcdajKL
AGw5q/WESLVY1KrBoltNp4+6IcJ85hoGrXmTXCWuQqX44Jro03jVvyKE9T3s4jnSWIdvbIui+9Fc
VLMB8tkQGa07JMl9i7AWEjAc6emG46O5y83yqY9h8uWj166HRZoLLqffWFe9LikQPpWuSMlqQM6L
S3VR9qLx1bFoTrXEgb7Ifyfl93tYZ8TyNBN5CzZ80Y2n0ujEyRWUGn7M+Q3acnOrxsHeuQPRsdxG
N+4iPAZQYHGkW8TIoy73pKgbe6IZuZsm3IfTVb/clLQmfLRHDxom5qMEoR5twrjNHtJF/uyq+sMr
I/OUxqG4mXOlt0YDsWa9lJ3LMqvRUQMlC589sw43jnDKjV4E1/MivQ7dcLpkixwbIl39aQZguDZA
OF1Azzw4taF5JBgJkH7WoJVF3E32RP7UZ0HAWB5dqL2IwJ3SnEDO9DcKddkmtZCKZ2PwHi3icYtx
6721CMrjRVruLiLzbpGbt9I9NYsAHTgmK79hfnYWcbqzyNSjZAzWBMeVaIS8rwPisUefnLT13I3T
Tk6z2nWDl313m6C4kCXWLHL4oaUhCQ4TkTxrjHFO2hjlvI5y/ci5jDTvRVgvF4m9s4jt1dhEX+2r
Al+VTbNm+vDITZhdVGlm94mzEKMX8X68yPiFMO89u7E3i6D9mC9i/wxX5cboFgPAIL44fY0CShjp
Ex15zhkthoEWZvmuuboIWA4XRwFD6LWwvWKHYwpVmSPdPfPD+MbosSM4zTAdIESNR7dlixzT2T0a
GcqIzX/r5P+bX4gB+S/r5HL4qUi+/oU/i2Rl/iYcb5m1/1AhK5DBtoXd3/JQBlnXIPC/KuSFNOwK
37MxES0F8j8rZNv8TbpLzY1l02cCiqDmJ0bwr5jBtvxR7QHPWErHlqhaUFzhGJLyxwoZKlXbF17s
n0ydjzdG0gDGgL76OEon/ciLfj5iukOhCzEftW56Fe5eJbzJouaF6Wnco3BE44uws7+3ZRu8pDOP
941e5MBRSyQWPf5FrxsUrP8L5QXxMDb9LXJC72Vy2uGhqyvJ6GTKs+CE6jX76HtkyL3u/JdoLMkq
ZjSPTrm9apaLEvkyatwj8Mb42C/S5iSSqJzdq+K5WMTPeFizbwWnchi68yVRY/+5jbX9iKQb3XRH
7/07iKL8LjT625TOI30ugo3f5kV0bZP9+3kMdb62oMV8N6Ski6FCR+tVPXr3ldsrSv5JNjzp4XhL
IwWkEyOb6buXG8ZDWSSEeng9Y8TesID2XVXhIXprTFiQXc9WlKSAj1kwUCQP5H7MVVgcMjdotk4f
RG+QbsJxLf3c3zeLTGSFnSl7mkQU3VExoODuyvAQcxbfh2ARTug6+r1ZjhU80Dx3n5jgMIKbiyjz
QHKh9MS/YXU4CIgyA+tgl+pjEibBaoRMe8SAZT0WFFW3aytI9amDwLwlhAAbPP4gd53pUd0sYZJX
7xiJmKryL0yXFBt/73WPvZfrA12T8pAyQuQUEvjtWsVkQq7t2a2edDa0J+H5KMUxej6U+OnbFcSr
7E7AgzVXfjgnd3C5ym6NXrV/zTpAkwxcWh97VQlfOponcI9w9RRlpxu0mzBn2JI1QK7IC0L6OsZI
sgkSItxlGOFd0DoAppow9lu5EeA07OzfG35KdzDbWccbw6cZN8C5tFcSycewiu25/VqghTAOIHqy
l6AbkyOZzBre5pTQginc/r0SikPFUCP+RW+8U4asgbFILaGZKA5eYyyGu7ltwuRFm3THQSIZflzC
6J2xAO090cfgDr3onlyySWQffLsWHuSIuF2uLVA9mCpnYARTGV9M18uDC0QQxYy4BEJgtz3pEgMZ
uwz/PoU+rxE0sBCz+cluUN4MBbq7dStEXxwC+o47o0SJjefJXffK8k5YFCCe5WnO4y3rNfnjawLp
h5VXIMbFuV9uGzDGa92KYJdEKXMlryVJelTdql5IBVkqbqxWEdVhQssaS/sRfP0hG0wHMAkEGMBv
eDfMYjpgO+O6dyODoRVDyGADboM7kCGweTEWRcNm6SqvsXEQlpPM7cnK6xzOHwWYHNVw7uQMAYEg
vr12MLYQ4zbrG7eBmGMlXf44icIuVnHpOnsIWO2joZoH4NJ6lZbJd+ZYn4TBMpD5KRKe0t4kLizz
Mk6aZ6MD8AYP0Vs3BVrkeHTEU22nrFo+wSmcSzDImC4lLQTSaJUMob/u6Vav+i69Jy3nRdk1sBOY
WSujlIekDR9dAqO2OaGu60ATJZTEJlgvzp/kJAOFWo+pu1ztcng2pYw2Jq4pmNP2DLHMJZQL9cmj
Wy0K/mxOtxwanCNYakhPRFeOq9BuuluahOZWjwlxQwR+fJaZbb96uZNsopSafqwizkZ035/psXQ3
1QAblEWqYU2hTGGtjJ3A+AqxEwhPlMKJMFMoeYh58YszbvmWhhSo2KftA8rC5DwIQ42cKMNxF1ig
NRHF5euBFPI1iSmabnQf7706X0Te1jsykAl0cNzvxiCfidjR7Zb4NpOEDC7Kw8ABegu5qODIGGZc
bUsmPKgUYeprjHKHay4XXmA8tiNyCKM4x/ik7pLGJ//DJAu7hwDNQcQytyZKGgYGXrdj2pq/chrx
GVwzaFiHfP2vCVGWltORbJWOxZ1gDoqhJTSfceSDEZ3s9s0Tof3k6QUMpSPw6LjgdlmFAr6fW/+I
ba1JVxmdja3jWxmLbhR3TzA5iNyLGvkuG25pKfVwxqlT3Pq0PQ+j4Yi7pnHS9djSz2hA0TwBP3H9
VW6I+NL2isqcw9oZiBjgzchJ1n3SpFA7fJbMLLwTqkngGhkxsX/IHFZp73v0nWW4kUlLqyQARHKC
YxTtclpGJEFk9EYJNIJaUznNF8q/GJS90cdnaCLNobECtA6zGH/P2y6FV1zNz7KX2CKCxMOOj7Ao
XHm6+aTDwTrPSO8ZPZY92T+umXC/6ejRcTvxRCCntYPrUm2AMOAEpKUcfa501cCUW9R8TUnTjIVJ
H9jRx/coJURLRrbXgMYV43YA2LU2LXtGe9W1J1A+D203NQnncyna9hVS5VLcQhsVqfkKYzkrDgQE
1vFnm7NAwaGldDt2otQkuGouF09+Ibt8C89BbybJlGVbmeP84be9uw3SiWMwREhvFcGC6Fd1PQSr
MJq6/WDmtPyJp45h42+5SYMjX2W26VDOPMilk+QU3qkLwX9pF+7qf+vj/0t9bCEx/GUf+ZYG2/I/
oJl/7yX/+ff+6iX7vwlzUfUzokMCi+j5H81kLPV/eAH+1kWWNJT/4pNQYONwF0sui7JcdLz/SU3s
+j+qNR1b4YdSJIJhTpDKNn9WIMfQGRxUEOkRn+x8S4913hlWwwBuzplmgLgzD612SF2yREu/VegF
oAmvojiXdjl9wjDGnoQ1ymJekpI3tVJi2XTTRXiDvind4Jtnllal9Yz0Pom7+SaImd9si2YhSSGG
uyW3zTzwLgGET5E9ppc+KvpvXkILCKJpzCQnwje8SijtH7WBdaxOgnHvD0z5USbRNMUqtfd6Ozih
42EE60J0PvM2nQK4flG9S1Xg0jTpAhUdSgLkJHSBXbKMi+rAQDvsaA8Gc4dPClOmQJlm+t5HH8rQ
3Q0QPq2XxWkdb/MuHDnFo4V23iJTUb6s1ICR6wa2cepLmm+g9e81XYuILD9/IAwClhT5QimJxI8D
iMsdUVq5hiOEEM7fAQ1oTcC6SLWOwl7+ZCgi5b2OQGeLvatJV2D+S0CdOy2Bi7C1PBRaBJVKKG+p
K8gBWeUuozV3pQvQ4vMU3vUe3PPSRPW7YjxHc1SE2n+lH9Aa2wJZBPWT9vadO29a/g2ea19/dRLd
XzwfsdGaKkFSnkvxMMdWuRmCoH+tswfGF9me6sW8RRqY7X21q+oe13afufoG3PNO2xqpZkQ/zWkr
St2WtJG1gXv6ocfy+SmtnPTVjIiO9TKySqXTlQTUpc43oxiTR0aGC/Vw1Bv6yWoXFSI+Qj6Qb4nD
lkXeWbmJvbo40hJpT3aQHaz/Ye9MltxGtmz7K2U19zT0gA9qQrBnMBitpNAEFhGS0Pc9vv4tZ95b
T4q8V1k1r4ks0zJFkOjczzlr763r2QM4UHo/TF1BirAIkROO9U7oI82SsjhMcn5yC6iFFStx+2Zj
wv6Qp5G7ZojOpCB08o02dvkJv8B201YWRtZLnD2XAxuHGoZwBx8l352QN/+qCZrkDg6pfoU5s4lk
rGbtVs4e4wMsvcSxiNgfrWat0IDLK/r0NZbPppE9JaKi8QchgwbQSt9jyuNPjsdDZY2o5wN8WQ+M
NAfsW5ir0578Trye97pMqb6RiJHn1RCF3WuztJtkYTCMz7K1SqvxNFiRfclIkt2aw0JXzgkDbMJD
Kz2UUneYwLv6Cwy2d6u7BWuFMXYH5sfZAQme9Jm1t08tZdXFHG0qGTM3TyMAzS0u4PR+gTVxA2Yo
T92YIAKMkheuaLabpt489eWS7Vldqtt0sbL3KuwcKl3ad8e4MZe72u6Gm7yrmcTDZg2roMKqbk66
HMEowd5bwYz07M2NSV+eDSgANo99NjXke1deHB8LJzQvvde3N0yS4s8TsSdIiucRsWs6xOeOdfip
T/tR+dXDvBKIuRFTLF9Ka04+NYPTnfA5k2Iz9W5yxJ1uMbaQyvkdfYHgUC3TuOsWwjy0RHrbph7s
H3SjatwknPnzlJBFEUpxKNKKnBJ8+6EFyH3rYYpHtqkbvQgPhqxOs63hESbNVQVv9q0vMH020yLb
ayGVG+JMTCT0dtg1ceFu4Wyn9TI59VuFKcgJkilmSD6DhRbWeJ+Udn0bpd68L5vevA/mcf7Sl/GC
FYU+IO+Pgwsb2v4zJkIEglgjQGvbdesSR4D9iHPPrrISVO95X6bPVQymx2XnaRFjvZVuWn0zUa7v
Fi9nJjYFJP5NjpKa5k13R4FWGIjuZ9xXDcSJXmsbPxby1AV1AQaNszaXawmIUWHyfI6C/A4kRt4a
pRF+MTye/4Vt8HYyZzGstDnWzk6camfZpfJWkEV9D9NNABJdXnlTljo+8tl0yeq+wkuYB/UI4Gmt
F3DT3A/GjrBkkuGOVZkU69DDpJSTUZx7zMWla/KqKbIC4YVNempt6Y8EFtqGT/QTiujamd+jZERQ
PgoPu8O+TZJ9O7f1G9aQlGhJemQtofVSl8bXhF39IWOfuqvRWj7hLd8+hNja3xodhqmir0nfJu+1
fm6LXt5OZF6eh7YSr/jia6xoBGBkwDmhQtDdmwLpwDfl/TgzQ63tfVHY41GE+bALsMC+HbrGPBqZ
UWCoVNefRttu73DaD9azNSw7M56ie1Y22DnZl29eV7g/5ljZYwLj0XyR4beRCBuSZhfJBrnajqXX
n+aJlDhMEDtfYH+V+lK04uARkUfgYJtRs+eezjjSGE0qkUUkR+JJasr7otvg9V0ePDvH8sZ2kvRH
Yen0W+VQf0Zr7zgbqwzzNzMMvV2BhcGZdpV3Gjxym2l3NzSevL3sUwPez2B9gxPustvO0uQl8fL2
nOozzt5eWx6B3LozIe8ORUyKq0RGrJVgePnZswh+MCo5tH5rEf+0as2xv6/oEt0sQs7fNbPHbUGS
HMDQjHN8oo0inqLIxv2LrgJO46K0cKeAP1MvbUw8l4XI0U7zyoubFuZtrAUYxxcDmIWXzcx3iQTd
uR34IffEGJsI7unP5/RY/Kl0vddUW6qtFpuvVt+WZxEW9qMXMgekU2TSHpe4kZPdeTfXi+aHQQEP
a+MBS1jfbukYFNA9W8NFGufe6xKUxaUJCE0gcInI+Nll076ZsK/Z1rhl7ASlOyaysIMwjwyb0pj5
XWlWB8DG9t61QwvX6YY2EYMcenXjIB91O6m2BQoDwmobgKwgiSw/J8voDi14QIUJ53ifhYW7GyMW
2VEzb7ygwcbEyS3tXGv6ubOc6ShRPBDkKurviNYM+lDzSKhzV5NqIRKMY4l/9otgbu9IaKju1Kh2
nzC93tMKLXzIJ3Tt4yKXXaA37mf2AsbTxPCcWpgu3Q8vF/1Lzphsi4fyFzKGMe9J5L0J2pfw+zSm
UuxT2r3BKw+nhy6JjmPViINT4GCAnsJpSDsW9fIeVw1mIbgajEejxysVDus049bJrUngGVG49l3A
3nSrxyzWvYNmezvSykvWZr2w/0Cy1t+aYV+v27r5VGhNfhnGwapgfDRrx3pXbBmRpuusE/NW4MS7
N8rMu7i6O7EquPELGzQHV3dskFbYZOyxYw/Irk0Zsbt6o6cHOwuZ1yJ8vMMAl0T7BuyWwAqtZPuK
z/eGcnp8cBrkLIzoxoOjzcWlS+uR58R0Gm4O6X5j4xttLCs14Bt4rXiuwWZ6YqcKF2lo4+OgZeGz
lpbZs2WwB7TCFjNp7JRIgE47eVpSh90KXiYHlB6YGiD1MDWaQKxgK28IDnE/NMt6Cs3kmHTwxQxK
9bhni0nyZl4TWPfdzDGkIf4j7WY0I7D1oPgDvs1T5zVHZj414sPWPFtWA55UN/oaZCv0u7CejlGB
G1vIxv/Lguo9sZyn0InHdW/gUxPbOr/SOuaYs36NXcugqc1Mvg4cyZYsd4jQJXV+Fm6xGkhyXysF
8qYyl9cmmt9iV9x7FVkHEn3GGrldhJ9PrPllV4w7zRSWn4JXTJQIpzjTIWaT8JnLAtQxe5YvW9mv
zYzNjchiEILYPLe29aK3FgDfgLNumKbZOk09mn95xonJR7nK8pk8Djrc5GRYxTGMaGgWvbdFrzIf
vXi4RLNlfDIbUqp8b2LypuFWuNWxU/YXMS20y3razljsr0hA2rlwFLjcJObLLIxpByBa+bn0djKw
3QuxqqmPaUx6Lrj9XkXrbgzXDp5ycOt9hXkvnexWO0MaxOshpDe6eA3LHPzOATTT285tt/hkAdtw
awzj8QEJbwuRsbIDaV5sjR/H5GATL11OnVDR0HYquhM/TXXu/hRs/wdW63clPjftf/3nr+ozVRgi
iDVRuTHIYfxiqsLxJ7VhFFjYCvdefEhyhAp4frjBsVk83tJ2nzqPllbU7xV7KdoTvZb+OX37Je/x
54P/quj78+COZhgoVRnvkUH568GXGI/YmRyKgz6VzfuSNMUN6SzRBUlc+vD738l46Sfx4PVQcFPU
NKr6RRv64VBxjVcLpo0cqqLzRd/MI5m2mMPy+++Po1PS/+VAlkuPWcd2R3ecD3xWWs40P1M3PPQI
qrcRLiaIeSZjkxGPeFc3KaLNAd0oCg8rf0UMQ0U9LmF0EQFh4asygFrd/P4r/fUSowGna8S8DpNA
11Xf+KdL3GudF+ELHh7oGi5nLW/mnZmMVNBYQCH51si1eQfb4jrrTXC8Hvv/OMS/4xAZcaKI/fcc
4ul70fXv6fxz80j/8y/9s3mk/yFdibOCVCNR1Sb6h8uEJ/+wGb3SF6JD5Km20n9ziKb8AxWp1CGj
TQcLCI3Z6D87Siq0lXpaKg8BBwnt/2rKqn98njxDY8zr2QxbJfSf8UH+S58parwlCI+DTn8XLkJ3
70c9XLbmWHS7uHblcdDeEjFOh6q2SMxOSk8+DOXQ7THaG3Zmrdc7SBpN+zvJ+TUS9s8X3eHbf/0n
hCRNOMcme9lwVGrsR0KSPfRskzvlHNyBUu0iGTtcSFniFZugg0VH2JePZCYIaxOzQ+lC2C1RsW/N
GQ8F3zy0DPetbnt1s6lmN3c/L5UIb+eoHjsMdFv9JY/wLGowj6yWLaMHgcLHTgztAgLltWJtOZ3w
9mOK4NbSUkSzCBrQjkw0zIlVeI7mIaRRLPIEKy5gfozeWthh+s4U+UB88ug1va5gx2QzNfKpxpGn
6TcS54S7RXf6Z1lSY2GmT09BkvID+Dkm9Vs+59qDFZhY1Q8W4et+TLAr0ssU7mU7BFjbHzuzJCco
Hli/wf1MUs7rdk1TecTUJvg0BaGgol2aY43B/67vzfY9ZnN6kTkGmk7Snoj2poJzWnou8XSny4l2
XNt3pyCIhuMkBkEDZ4F4zCDmbmvLnG+KMGJDlhC2E/V6+SAs+aKZSbsSgNblekmz6ItB6rq70np7
ZI9eintckbDkc6O53YzxMN2E7vKo9WF2aWYCaiaobgKAR9piWy8V1luDHpnEjojy17bp1femFjsP
JLtUD0NcmD5ZCbQGhsWNBmZ0enpmiNOaz0nIZm7SRXxZlnrDWM/Y1jIbn2ZNo8CP8OSZnMqGBc+L
beXSk/D1xun9loHtZsF3iQ10UG1IXRcrc9FIodGovpi6jr5eh849Z70+UQs028TNtGOIAcyRpo13
BIPPwnVQaNmXqtNbRFGM+epRd20/7QXD5TZesMQ0phtz0NxvoRs5W3yg6g2kaawUz52fzUOzMWLi
S1ecd7KF63HC0iqtoteU2x7xVjP5HXcakQXh+KC5hG/TZB5O9tj2mwxXCEC8CP2bwK/KoHDiB3Xm
Q9TlDSwt3duwiSNu6SZ3g+3IQGb2F3zSvth8iC+mDG9jj/AOW476qxEmCKSTef5ukAp6Rmtprb0J
SQQOgaDHHfPaF5yRF2wvQccOxuCgRyaAYyaftsP1jxhmlJwr126J+TLq3CUwT9YIzhHMz+sszEJi
K9pAPNm0idyVJTKaXFOjn2Rl41I4cR4Pg4twcZXrWXSDKrw40dzl7CETxPphUJP/Idpms2GTmekF
1jvWVKOzirOxeVrGqriRmdpNV0udnm04avJRZOAbXqyersijixvi/zzsmDCaGfyoHO9dWH57h1bW
OaRd8yyjcXlzh2XaBGNrHaSTYDnozBAVlS7KW96E48sQgSbQ/nJmbZWHS6Gv07hJ8ZYaC4Imy7Zx
vxaBy27XxucwAW/QveEWNhdzFJ3Z1ootp0uvBYP7/AaBNJp2OQ/DoQyd0l7T7oDsSBj0475aOkQu
xqFxAbsd751m0BmlFdGARXjRZheLBwPE2Ivoy5VDKZhC6vhwVkx4bx1eB6c8kjSV+yDLPyHrrh/i
3uzKzYTo8BwoIlXUHXCqqzjVWBGrLpbW2VrvY2utKaLV4R6Vm0ZxrsNiN+fRiKK72BjpXike1lNk
bDj3WF5WRPHxeublS/83fU/CDpw2vqK1oAjOHfp4TAWw3wW+nWo4XOOK5LpXPDesGqfZWorabRaz
Ps65Pr6EHvkdg6J79Q7Ol77aGk2lIKJLUcDaFQjuFBsc4Um0dcehebTNEnQ40J3oXrcN43M55PGD
O0/k5rRNG96RbF9h/EvgVuYbqK+/lnSA85WFt6G9axSzHCh6Oaplra9sfRrOHdw4KL0+2hFucJ6K
CWXueBG05tO1PeBLCbHbIUAxoBcZHNBVd532qyMkhwilttzgG2luk9lMDk1qTJt6hMHm3TAdEsVl
I9TT+YObjvc8D3kKkUgvr1RM5oJ/i7zC3YkN561fkW93NhT+3UKCg1wyPcStqD91nuNcL9teeCTG
4O4O5EBXyRh0d9NGzjvl57geParstJ7MTzC91SHBaPVOkirFUfN3BD5U0KRwmpdJVDdJwKt/sbOb
cPYCuPXyIF0KWccWKrQ6F2tPKyrM0azkFmGRu7NKUfEXlsm4EDgGck0k8XhrK5DewIp2nUczDG3D
H7Gnia8kJtf3jWFOJ8smUNZvMbZ5wRlgeB8Usp+atkskZTnt1L4E1TJoP3epjVb2SvxbV/p/VkKA
tiTYc8Vy2pxMT4kJbBMFtK+3i2ttelwFrDWQsTS3c4O2kWiQXvvkJF1XbGolS8D+GIXCfFUrhJZS
LiRXFUN3VTR4kTuSbUCXfVddNQ+9kj/ESggBKMflil6FlQwXoVnpw6w5j+kU2LvkqqQgNhPoumgj
6tyr1gLc0bgEaQEy3EXl11mJMjolz0CvwPUKrqoNYSbFV9Oucz4TUYeh5B00eGGHXSX68OpWv2l5
nfEUKVFIeNWHsO9CK5J5HSNwCob0FZzvpRXk+NhYnsD3J7I6JhDuKkrOE4BFaC0iYteZtG1EWRMh
GOE0TS7mfG85uE9PVyNq5amIPk75U/ctrVc5sljbnn2O7BI/qZJH7EYNSIh6BAFufTJqEGTaOVFN
BBIN60B5YsNh12+erCum4LQOj6Cmo9pg2kazYXopqd2UwXajvLa9q+22VA7cmAphxk35iI3xJBa3
XrmE1N/UOlra1Xi18W6ult5sT5rPRqKMvgdTmX7jP4ir7tUKnHkCtuBSOYRjW8ZKQBu5qPdpzflc
T2MQBSytFvuvMjO9x2nCcby8mo9baCuxkEEKtooQf+280smSMz2QdKIB5+ag+970qTFk/YC0wP1a
k/myKx1Y/1Uap3h2EpuFgaNbFzsk/uCANJo1xMn6wpKB70O/i4nauTMwa82PXhVLjJ7d6ocsNCv2
0ZJph8pLMs0vykHQeu0dbT31dWR2J8ebDbC3/yvr/idYALGtHjjpvy/rbso+bv8iMPvzb/2zrvP+
oC+AKxsk7JV2pR7/R2UnrT80y/U0RGKOfnUR/P+VnfkHlYyhYfEHXStpKf53ZWfwgZJyE+IWT1i2
Rv+rLBPzQ2Wn6zzgsLPwvVSKLrDlr+2CeG5GJlR6c7C5cb11kgj9QSPg9uzhFbIt68TrVjbj37dW
uMGTG8mGCMkiOIomxuCe9R+w1tVvShprO3JOSS8c9Azonv36k1fl7B6iCh9x+sfS12HbL3oh+u9J
g0xtisLsk2VAXzHpIMkOZwMIPSua1oXhkhJaw/rpodYw4yO8cM97yHnsi376Gw811Qv6qYDkDFgW
paPNaeCc/sVfMGGzRqFaVQe2mtMdGKvcsWfBYanr1O/ie/90i9z9tQf3oQ12PR6uVrhpQUAz3vnQ
MjIEMwl6mdVhFI2JNjl7U2CeHwecg98f6YN4UB0JqTZ0qk7lDpXyoQu2QDYtrO4ZBDS1n8Hrm52k
LXaeGcSPg5FZOzKxgr9pvf2Ln0c/zKVfwM3kaZr67z/1nxLNQLXD7vPQOwoOEEok0UJu2+seU755
9fuf+K+ORtoaPlq6ZzmkT/x6tBADhrjIk+yga6NNa7bJl+3kQDRf+kw+/f5YuupyfLhTpMvTiqwQ
G0xw+F8PhgFDFuWpFh/qaMqgQCNq+XVd5+Xaw45hFc3RdOkp529GVMJ74iC6ahO3zt81cf/6m/Ff
o7NnaXSEXF4qv36NDGZkznt2jHWfKuNG5qNreIHgSTogBn9zgv96D9marnbDHuaClvWx89NQKJtd
4ySHSl+W+9Jr2nUneIIrFHnRYW5jiE63kKn3N8f9Vz/SdXQMTh2Hlpj24b2E2QFjJqdKDjAgA5ty
ruZo9lgpFTGD6N9f2A/HUl1xgF/VR+PygnB9OBYOU6M+RJJGPfU8AqGZ/NxKa+ZTOI/m8++PpT7r
p3voeixbR55qea5m2Vc/wJ8fj7yjRmHvdljmZdSv5hXHLDaHf0hd/m2z/YMs4s/jEHYl6Umr29X4
9SbpnaxtUMbHh0CzB8L+RuqJFcMzAM3BtB+jGKOO1YT4ECcoGkgBXnJhdP79b/1w76jvAFbOi053
kIdgJvfrd6A4SwHROr7DQEAq+EhNv2ER4Tkw5/xYhh7lrGPOf/M+/2Cp+OecgVeQ42CdwBr60WJv
CB12dwGJ8RGpCp+bxMmPjmnNtxWxT7vGrMge7ETJqA5DJSCjYMTe40Ae9PQN1UXdvFcIJI5pUCDK
UxFd+Avyx5KI+9+fnX/1PcFU2Bq47A6k9jFFLLVNgjpdIfYaw5q3ee6txh/qjDKLAJrR2RcMddFA
JMJlFFuO6VkbDMYYZhEEhz4trRN24cEBHbJ5q0ae7tYZojLB3Vu6w+733/Wvd63H1MZkxIHnl+N8
/KoalBZKzjE+5FKDVEhDj0TNom27ze+P89cnkUwhLhlViBpefFwbY8H0KhBtfCjHEtcXXJJizHpK
+0Qklv34+2N9fJ1ze3oo+Okfe+CSnlQd/J9XqhlGpmX2y+u8bCCFvGBYwy33PurXFIwcxKuaxvmk
Y2H7IvIi3FHSdH9zYnXtCmP++kZgQKm5+B+yKeDrfFhVsqYSBk9GsHf7sZkPbmbwMu3kBFEQ9tVy
T6qa9mZHQezHcY/r/1xFScg/EzOxwgfDPrUh3oYkes930NtGz9A1qRq8VgD2fCPNl3MWteiS4tp4
WDIz+DEgE/3EQGw5I0ti4sl82FGQOVnYuWefBuxrqhVguPFwHQo6UQUuirT1JmL63q+1KhZPwh2X
e4KczX4F/Tdc8kbrXjPCLt8WwTaODDyk/gQaBz8w97OrY5HXoPYFwqU9MnU4gIQqhwxat1F7hJJk
iRVGe7iTkeXwzoDTfB6Z6pJ6Sh638IkTt35kQ2eN67xD97ppCf49o87OjxZGT2u9GeK3PuLlXbah
/YPOsmcgUmbbSDmmeaE/xjLsgS8cazdaGpuhwp3wSXV7Y4Pdh/vi1cTjPqCG4H7j6Q/TbVpKDo+k
mJm20fLu1NrefVnQ0K4BkMKzq/5uS6GLMYFtkl0Qjy2KlDgTT7I05zPrTPaprufxcj29gTN2G6OI
tPvKhKk8loubERSuhw5YESEq5xTf/X5TL1FCp/n6tur1+dR0C28oT5/E16JMuSNLbSJPPcv0ZY/B
F+duxl6x9RtNi3Bviq3PfaNlwjdCrbhTsQtKfsDngJVEZ8IdSOas3fit0eQIR9s0c7iTC4Z3K8xp
7Uf07uazVwzocoXBuc1NI37LwhzmDjnKK20mbHl4aDICKeJ8ubdHGl1+lzaY9wz1dME3cYjWrqXH
XzOn49WEppQEH40kGFPdh7kKxfJ65Cn+HOGOBEgHzLfW83LZFkPGveTmoMPhOEMNB5Re86oj8vU+
twWDIxWSsu4jcEw/4QfQBU7GBWaMG2yDHrp6xY1TY9bicffaKV6DTYD4bt9HVAzIacUTA3xOmBZa
8zkUEASQRRu50KibQEAuACH1lswYnYSspdzU10m9KJv7kLDEg6aG+QxPLB9tWLx21KhfN4vl2IP0
7k0FAoSduykVGlArSGBWuADhBO4lX9xdqlACDIomZdJpvngKNIBQ3WkKPUBHYa41hSNggGX4ukIU
pIIVyLeAW+CsGp8kLANG5PMx0aFpFeaA8q48Mq9j2iLQ4acKh6gVGJEpRCJSsMSssAlDARQdJEXD
zOmMg8KlARJZDYM5rQcFXrDgmFu7jp+dAChlVnhGBqdBCrztVwrdSGWu+bj/KDEbvj5SIR6xjB5a
mA9iIvBiAwJJRG6uZwzDCHEHERGa96VWGuXVYFaZP08eq1pfGV9z6BJgZ518tfg2UuBJCoEyDMGp
LNzwS0dK5QbrHzCVLOcFbKk9Um7Mt05smmek8PW9HmftUSjYZVmcm9StZwAY6x88DC8R6BgkbNV+
1ksifYpgCMhTUiiNDtyurwJ4xZvezvhCZWaB3QyzsTzbi2VupzEL+k03GPKEGK2+sFGyovXoqMEZ
VPFzQ/THMy3L8XG+oj5lWxFCXA3LfE5dsnsJ5nC3mJJ535KcFIcpIzGYZnHOQdlFn5tQe/DscXxw
SaXemEvfb9T6g+zqyiHFVZ3ftR1NQZcnLTswsmQrYKSEFDVwTGEK0FSkBWyTc8WcrAJfUStgRXBD
6e6rhNKn5/5b54qRAsel13UFp5rKyC+t1n1ys6Ve6wzabq0rahXioJKsuyuCxUwTwZfisgpFaGnE
qGwdtw8/d0k4nkxArk4RXckIYLAy8KH+aiZTG6zsK/41KBIMa/7oiNoIPMxQpNgy5NyYCXsHSoRM
3Gdz427yuflSKMoM7+LhpbcK70cH0olostCNJyO33c/TFVLTFK829wDtRO6xHyumel+Rv347idpR
QQezb5Zl5YsO/o0KWu7lpAPFVTjif69gWjfVmMzHujPPrqLo5BWos6R+Qx+5YAsDbde7GdzdFcEL
zMCk+Fdgnh7B6IlY0H3oMnnkomKJYaO7ZREG68Na1nqfrqwftimHqS5ajJFrA2NdboErHDgHob0b
FTHoKHYQcxHrGSvr8i7sWhOPCT05BIo25AzGa5MwlnoI9N2gmEQhi7ND+8APcmnchXVm7+numzdS
0YxNtdiPgV3ra5zAMa9S0GOG0+hrr4JjeNHU/nClI3GahJRMFTQZAQbDvoyMhsI2ILQFIvK2V6Cl
ppBL9NUlhndXEnO+UplxMmQ7TBXdFzt1aOIofBPVmFeug8DKgL/gOzvK8ZtOMZ/dFf80rygo82zW
dEuO+CeWg31LxU56K9GlFAB6ecwUV9rhxHcekzy7qxy7u2AiO+3NmuRsP4ZKzRWeOipQFdDAO5UK
Xk16IlStcMjfUnQOziatZP3ZQs+8dRT6iq00FGylgFi8JOglJVnzyW2rrzkfvWnqkvGBtBeDIUKw
DK8aIwmsUBRqG1aKuvUUgFtHhb22Eqx09ACYWyuZxtt9vElz430UsiJvtQrQEEuz3RRhOJ8Z35Vv
rl4Mx2VKmHZI1kAasMtuVlAwg7fuTteG9i1pUt7ZdcaqwUugwcQO7tutU/u50/rCbd9R2HvWSrOK
KfoRCWxUuhiPaB7sDt89sxM/aicqzpNdGbfxaPfPJNoNb1YTey9hL8k/Un49ZBdpQFwseyjQ3dyn
I1LshWPNR+atpE3mzvB57lD3aShV1sIbcBlKajW5HFPdZxcF8GDM7rrDu9Q3cRdEpJ1NJt+qm/ZW
kWhna4wzSNeRNYNR1pz7Wd87pEWmZdRjpF9Pex3u+6hj6tevO8soI5atJXz0yFCffRw30H3LiWVE
pzvEfUlX3oeJFE9xJjUIuJLrxqKwM7WqO1ZL3L9X1EZqOkJ8ucg5CzjifQ0IwwBaY4tzjtzKgEhk
+r13NDP4NNuG+SqMSvwwQD9uAg/PD7tYEl8v+djJmuSzXsTDyujt5mtQWTHbSSyomcA/szGGPA4c
/IPS+sExPxFLjvZj4fWKnoObKv+k4ei20jzx4A5TukrcYvE1kD4iczEmL1AbIsXNVxObk7XrRoS7
Fw0qUWpsRIBW6cspfkszIyp8QZ2MdVBXslSGexTlxrZ3xu9Ev8kdtbzl1wwNtinGCn6aO0ejzW1f
B/7E+LzfeqEMfYSeYu0G3M7EWehoF/Jdv+ho8PngqOy9nTHX6SrP52yHndX0WDsGufO9F56TYvgh
KsYM9ZIXK2cYjCNgorZp6WYh9pizvdRoDxjTgB69avpdFXXaW9ohyaXGZ9VhI3TEnMjCBCyutxji
ovjupuQm1add6oTs5tlw+RTVDrHK02UESyIXb3L2dlNHvpYPYOJ1tc56D+KZreDdpLfIinBZ3Hpd
+71rcFStRLnsdCdWblvyazOLfNvMlXPqKnoHC4MPjKJIbxWvsWNtwedm9inyFj+iYy7qlzFfLn0a
HBFjPldNcOaVS8MICenJaZYfSR1+QoL34BrFrmI3Tapm9iq1mFRnAsRWbiff0Am2/tKo1GWh289l
FpMsUBpvk9TZWImQl3xkHDKn6RBTaNukryAQ3BE1sfOeDxLH3Zyu9soWVATh2KP0MJf3CZmCg7Ut
s98sHv1ZzuFnjdDkBd2nh6ChYfY144ZMPKi505fNUMdfpmEiyq2Lbuz6WfOGHjAIx+iojR9dM4z2
7ihTH1q4/yKMBhPOEdBqoIa5wbmRZKspUY/5rGFhGLtfnNYqGCjVjrduo7E5xLVDe3RMVDlBBsq0
K5FPb8idQgQIc7TcEEwomm2UE5RCjuo39Pzkzokqo6GDaWbraTtDqRJOTL/blrg3gIO7zGjU5xl1
mrxiO+GMNC5gxQ4hQmjJ+D1l/EtX08JNXiPXd6u3pF6vUvZDe9fEWf6WCBtyx1oUGAQ0SpqmTjtS
cqZSyUeM4MUL0+BHGzg8gByVEYMNA9GwFaGQWhteSVkUctv365LXC30mNdOYyz546UMKhAAyfUse
m42L0jLd1qxxn7w6mM/CsqmSQZc33Vw72m0i7HjYdHKm7OhdXktjm2A0rKvqRI+n4XuyGOMlcWZi
vnR0inrYpMcoHYOXMBc0uUPL1R/01u42DnFpFf0uwDi8ux0bsdOgSl7ZlbMf2VVL6PDA1oHIHm1X
6WZzYG/PRwunEBiAUaAzngWxu5LtGm58X7EZNtZxw/ZvZUXVnd3gyofuB9NZUosXlvyDkbYspK0Z
HM3IpilAWvvZ6116BGpScz3eUFliM0OOHLA/ZmaTks5G5Ef+5fq/SC/HPsqBBS7dRO5c2172hplW
r21OcLI/NQZdAs8cL+PCtgd/ZDXrWQrnUaacTALcbBInunp7bRRX2cQYZSq9dZ/SN86QkGmrOI7k
Tki+IvEJ6dFZyBNwcrv9XBIhcTDihE/kPbJA5ZGZY0OKf8l7jatepBrfGW3QobGL6S6d2O8uKC33
S9ovZxR8c+dPGHkeLHKfnyqbsq8eooqYgzmpd2zVqO37PnOb9ZAGY7qKF7oiNC95GfR40gcanlml
Ndj1IQ3IyuH+1xaBk3tYvdL8I0EkTegoestJNljfYoomO1oyNcN63P+XctsR62ndZHWn3doAIacy
WZiQLTbNq2BJj9f7TsSoVoeEK2Au2HORgbzcRwDklEkTpvosDTi7CIbHNEUos+6zXp2TrGfKpvOv
XKvptnQHThtNSt/Sq+VsYMa8w8WpwwoK4Ncl3/WCLYi3LhGebR2LOwBpD58tB/WBWeI8ImEQGyB9
b020PP18F/3iVLjal1zjr0AgNAe3UP+17DhbujNxw+qmO58HPmgD4CXtdT0K7Uuk21ayxoVZ7uKW
+z4SbK91lz4r5lUU/DoGMj8Wkm9OQ8LdZC58KKHA5SutxIIQvMIYnjtj0m+kPgbHIQrK1wCBHRm1
EY+OiHiELbNnNjl2wTGo9PI1dVugsHoSJq6XQ6ZBDWSB/kBxwC8sQER7vFbC1PQ92IUdBuzGDXVL
87mT6vTmaHWPfclpIgPGeBjTDt9C9cAabRp9y1FHExQRc+ipb4dj1s3BoaPlSmqxJ9pXtLjkA9KR
6/4fe2eyHDeSZdFfaes90gDHvOhNzIzgTIqSuIExJREz4HBMDnx9H1CqLonMojq7t2VplklZKojA
4A739+49t+FzoUrzE5Pvn73bDusEN8tKdvJLZQYkJ9DM27cD+mqz4+50XcRg14zAqMeu2ZZVuO/U
0G1jaLQXNiXwC1kO0WcFpd8FEzxbpyIW1lVlexFmjoW83bHzcTcV0yFOCpfiB21RnNzLUzBKSnOu
dCkpuCSGrvMAcR8Ox56nBLLvn5hLJMyLwCB6N5GM6Vq50aZmd4oCkPkxdLhSsNCM+8WD9exHkhMO
u+UZVObEk+fK6IjIbIGKwx87GH4fbPzAx/UTeMnwLfDYJ2PVtfSntk71ox4CulAtC3JFKVXG24Rl
BW9GcjjP8VFWl8nY9fepOQZfJf7u57TWqIfdpJhWZJOPV06K3XFy/QnjHICXsyFsos+Z52JSaBXk
lY1fU+DewECup+/l53/r13+jXxc2+oOfquebp+7pR8bi5VP57b/+8/Lb+B8X33T6pf5Zwf7jYz+U
DgS8/WGajueSb2h6Ht3t/1E6oEz/w8TzAR3hh8D9n0oHnw+B2A2pw/s+lU1aD//QsFt/kMhAbxcb
h2+Kpd/6N0hh7qseBkxeDo/8yHHpuoXu6zC6JmMqHOMqO1eiT6cnp6Z0vKocv3O2Jj7ZKkT8pCgZ
HFK7bkvjrBYoFxR7Rx/Ux0iuKY4qiIxY09DrmNIlE3wa5pOGlPetUYVPaL3PMrM5VF3s5a23yotx
cu5wAM0BULuhF0KSnYGFvViZU4xrhfSOOUvCK2LMOp8Q+X6wbGi4HXWmOxuVNhYgFnbm58Ieycpb
zY4BwkElNaLEYxoslMnAN1ZiKF0w/Kw0wMgk595AeEtwlwh/rkc4XXR1CJgvnW4G+wqeHqc4viBr
G4BeKMyPKFa7ud9XcggEqcomydan1ErzfjubDSD6Vu38Rk7XLix3IITTmPFRbzLmRwmfLP3eMfz3
APzdADRh2L03AC+e2vbpS9KzDeraX8bg90/+GINe+AfqI9rmLMxstCUhg+CH2sh/QfLZrksn/zuL
5H/GoCP+WDQNTsDHzAWpTQvqxxh0rD8ECL+Q7aztvYSN/q0x+Kr5DR6ePpe/wFE42JumdGhPnpFL
QxKpWzwndcxCMKijRfI5/s2W/nIkwWxEY81DArPMbj/39go4Ww7dBY4k5pH3vuRxrfUKTV//G5HN
65blciSOwZznLJmdwfL/f2roI2Qm2gFB/qEbITtHvXnVDrgUPIARP93w3+uGuC9LqKTA0MbhTI71
64EGv7DCWs0Uttv8OS/yZxhMzxn//b8cZsnA9bnjb+5R5yVohlwtD6THE5MUQIJZNETrXKf/h0vH
s4qYDRwkIqWXBvnPl06apVMnnNFAFftc03Gg1ksIo6qy35wUr55fVBfLtfME3Czu0+K7enXt/IEm
EWp+eUhGVv5eP91OsSa2YXqQS8rE+1dwadj+3NB9ORiGLORIbI8RQfx6oygc1IzNWh7Chjwgvy3V
IWOvuaqN9IlmJPU5B+GXRezQ338UA88BPrTIgpDNvHroPVWDiUsA4EhM9nc9Ajoqlkb+YGT89P45
LhfszTm6dOlheZomo/rXc5z7rJ9SINUHMAvqQJ1/2mKKiu7eP8pfjK3A++koS/rpTw8I6ZDOYPQF
RyH5kcW2fhjKsTq+vBr/f0d6delGhFT1UHGkpOinjaezp5mG4Pp/MbxeBHC/XrowYDDzZPihI8Rr
+RZoQzcoa1ke5ACOR5oD4XeT7OAeOeUEJ9uENxIqC4uS6x5MpWtAiaCibTKfjkPjUnYda0JrAg2u
WNXV+MVP0pKeEeT+RZa36/38mb6efRbP1nCBh5ioFjmzHhGQGFa15K+gjAeWk49i3Xu2e/B1U96A
jBYfc1/UZ+AJosehhL0wlto9RD6Li3pizzJmPM+5r7143U4o01c0ZYLN0JCF0nVJte3zotp2NJ3v
OiNzjmY4j1+aiFmeQFW+u2dxlMwhsSVoh2yd+EFSww4sMA7CX6Jswfd5CSgpI046p1Gwq8NYXsVi
rjcd6zpwkDYxqVj6ihBzv91RNI2U3DVmpLdZw7bEQEyxLk3Obi6ZuGgKdmsScgWOJCYXMjSrLUzF
fk3739p1FAcox4eWfXTKId1nisglugHI+comhYiEfABDl/gYJ4N70rGVPcZBXTx4Y56i27bl58Yr
xceIc5crwuzkZ1k6/cx3GkiXoUIddgjZYeOstOewhzOAMD60IxILdpPlDRvS7jHi0pySrJFXXp89
mxb3tM888RFB7LNux+iu8+b6bFymxqQlt3QqBCk8qjCXgCHoWsl1lhIvmdH6P2NG79boJUiQigt7
xTIgTVbkpVTs3hD3rBxwcpcxrRrKV3H1jAmFbJiafblH7lW1EcYYBKuXx75oY7q0ZkRkHDFD2xz/
wEe4ORSZHCquIEPi+2AWnFLsp/ljCIaHcu1IgwiqPLjNDv3Vup6VV+zTSpjywuoHGW68JBo+JZEk
u01YA0FrSBoI//HMSp0bFCs+EkTn3usqL59x35AYmsfTtuqYOSkcNgeH8thDjZ/g3qa7lK1dRYtw
rRwXACmZQ0O96zVZhQqSLMQVwS3oIp3TXUXJU6+MmKAqM/PCh7ZRDDuH4g6tGF5xMxTzfWfLoV+5
5EMmD11lxMO+D6rsKRwxN7ALHS48vwbxkIb0xtqB9LCRGJdPs5rzPRk7XbFDzCvSXSaJMtrOWZAD
28WQB81T59afc8jKX8yMLQdQAGmpo9t+GJCHfo4ziiP+VDCH6povq4CZHdlHpXhERxqgVs6dcJM4
f2xiUR2xbVZbpVuxpmL9jLMrPMfOZB/5IpRU43LaGMByxk1SeslljLcShGAR7jODO9TbvPoonRdr
bOrUDpDa3JHvQcM4kTr5VskQ6k3uUYv2lvwdx+o/yXbCu0tAg1pYLtV2pjV3xMZBHRYAZmN05rpd
YEAq/tb1yt8krb6jA3/o6gE5zpQeS0KQtn1EAZ9XoX+TLFw5q+JrmVYxXAydIs44Z5w7eFOoEPj5
x4Ca1skM9Y5u5oIs1bJbl2MONCxPs3RldwUPNbMiSMdCTsDfsvDKZlG5awxGfd5jrh1QGa3sNpu2
s2J2o1Ex7K3lvSsdzluU2RNJJMFVMJKLRzBQcGMPBLXVJPTcZ3hqj7jjORoT6mO/hDWZpJRuhorT
d9uZYVRSib/qqn780hqKCnQMU2idOHlwY3kKBr5JRIvLRKmW7GaPWCC4a9RSBGqbDSG6pFS5dh/c
RHWuzq2xZyZ7WWnRzWvo6JY9kR4Zk5jo6403cmhFau8hbeESw0gbvyRuBdK3qAhwaU2eYHZ3Ki2u
bNnVu2S0A25CKa/aZllX16I+FZbkYRobkDH4JmFw+FwdwuyQUsHNRJ/MrIs86HOXB9Y3c2S2GpZn
xDUJsM2jLr3MXB3vBpTizHGsJOB+de5lFru7loYpCWQKGyfY2z1eQb0eZq/+kGqu0OxHFX1JX60d
mPxrwDrM3IWpyPnkbXA/yDiiflRVSCv78qbtmXuMmNljDBn0+YCoesDps7PRQqziakgv7UiYf4ZW
350GA31KXveQI9ri0HrmsM9I5dqXYWxcdCq9shHUfjKyrL2adALBKJs/pqY9fgxyIroCIH97Z7bc
w4zAcFslmKmkoaLrIv/sN6rcpHbyXMdRvKaB9oHx/KAGk2ZdUFOWj0s6tKYtr5yppRdZI6Bicv8T
NjBKG5+XHtow58xIE8RfFTOvqphxTEBOFLwsatEzt1R+n2Q9p5W7mXuwY+9FU9TTPkxrp8LUWOj+
UArXUfsqCYE0JnJECRVmtCWLgsksY5MH/Yjmbrk4JPJFJG3SppP+IpdUJam4Q8N+v5B2Wq7smJo0
7RK4xCtZig9tKcrj2NhIcEmkkmtYVM0RW12/6a1yEsWGLL7a907TKKix8/IpFPNf6Y/RbSNGFDtU
whOyGkimhgGUhdBN6XtFQ3B0BoqrK0ySNhY71uKqB+wUKv+5nbIkAG2Tl9+k68V0UmL/jOqFtOgX
kqvL6saFFtxq5vUp8HN68J3qumtqKzjMMqcPsWMHcbbtZKIgjdm9NVCtsNrHIDfzbk01827MbF0g
//AWouUUOelK+tNwJE4639B4+NMJekQyWQY2Ce+9Q9jCTgDu3jBxDDe4gY1F0GWgh/HJKjIcMe0Z
p8Je1Rk6tB73HOijvtvqJnrKEzff+sQbbIVJdwMjF00KCtmkCpFYsdKxMjeVI3oMmgQAXTJc4y8x
Npl+lVstEC6fvkhWGMYZIGegkcRNM785HtO3E7M6YbcEQmF0wsLdAO5Th7wfIasFk/s7Xe8bfkmA
hYi9P8p3AqYIu361wm7nOYaYZRYHmnjMN2LE0xqTP00OHuuEjqXl5WQbtLTFzLoiD1V9YsC7p46Y
aYJSwt9t1F5Lxl++DxUCy0dxyGb39UYNQApjgO+jSusBlvpJ5cypo48Jq+hvo4nX3PsL/zc7w9C0
TLaGiNQXHfZrxXFLw6eMR1nQPmURVkV9xAuK13FVJeRYQoo/e/941ps9zXJA4sMCLFy2bb9WHVeK
BY7j5RAvEZ0aUD6Z59MWZewmU+UTwnRCfVEzXnluMF6/vHaQQlvePhGjtUssxJ1RToBtPTfDXre8
19//fvZffT8MCvigfN+kkvRq9yp1inoWGdkhKUvn2A9t+VzbQCJWI1m/qByQnOktQU0MpCSzusvF
K7+ycr6xtFhop5wES5nqGAigkZNg5wlWl6TQYurdkyOI1q1Ups5zrw0RAzWpBCwaueTfMCvbmo3r
1gEff2c7pvNkezjKViH/2gcGyJEpokSyiiZdPJhpmj2+vBWrygyD9Tgv5PP3r8UbhThPI9YXD2OI
50Euf+Mu6seIXl2bH7olYtE1CN9E8ICc2HY+NfSMDwbLxhVaZLFzaYqtMXh+J+r8SxvHm302CBdy
31y+CP4tXDi/7oA7gNOepB4Lr29K9y7QjBOayN9NA28qFhyFQoXwbJBegINe3fMe3ljkVXV6IOzB
hj3KxFVRh143gpC4lZeDw5syNg+0n4ZP719j8cpU5bCHJ3pvqf+AXLTfuJnwiDiDKsbkgPE3jg4F
AQ/nBrFTj2XP0hgBhztdhQYhm4jPH/JwahCxuCPd+gG6e1dXCZyQWOGsbRCWkK7aSZaTeOUPrL/D
86yuiAGOFiWCEbVsXF++/b/r1b+pV1Nj8nhU/7Uz9iFVbKbTX0JlfnzoR6nad/8QS7MI1tFLyXl5
Nf0oVQf2H0w+C1aLMvYCHeJ5/REsA/KI/g2cH5pGb5FH/DYmVH8pvAnh/S3kkW/Zr0tcHN6mI8Wg
cBfD3atXUTB4dc36zjoEwVSRszHUATp7RvlcTc15OoJfraLHqQpcYAxBnHwwifVaO6Zdn9IkhmFY
ezTd1YC42ucB3Cqw39fJFMuTIlPrvq4mtgI0vc6QENxTMtABctfmicVlrtINdPj4Q6uM6kF08Otl
uYRoD6TEf3WjipfwknyNTNp9qsyGHGktWkK+pcdfEp4TPnRebXzLta8/5DZ42W/Luw+Cbto642VS
+1tVtusg1tkJpKoM9t4QVfjrnHhpiBu9c9l3bDY2IkE2j0JGdoR/VcMW1/kC41c59hDiaDbYafWl
pXSxIZcreCxyVNWnthsCLksNeNLSY3yeSaK4+twjSYGJoN5GQL7dndWYzipqISyUc3WKR94DbvAS
7ejknyC5stuyIuLyfM8lTtseH5AyTrdlDbX8zGn7dE8FTV5HyJz9PbAC5wywsPG5axHn9wg/PyRY
AuCuZMSkNPPQ+A+yTeHp+J6m/MB2mZKNziKz2UVhTEa4Txy3uGpSe252Bra2e9UEzlMvnYQCBVWB
z07sBOd0SKx7PdrLVc4trgW7Dus+zKHLrybez/dEkxFBX0iXX9/RXkOeULO3bG2bzp3ftbJFWleR
Fh64A5oT9u+8GQ3VEPw7shA4WdAU7PXLj4VFPsqarbMCBQ6gmaztpOQzpOfl/rmstPwsQhJz1m5X
Rg8ZktN07fYestxhKTYVxOhYm1gzcQZ1DnS96ggwt3qDOAUVYHheIn+se+BanMZLPsbo1xSvdBeS
y54Q+Ct1QaivA1ASFpFu0b1UxLeQcGnVJxGjfVpnzswJQTXj9zTKyU5dTvrkEeUZX2C0GqJd/Djj
6iJukJ8L1rCkHJADWCJsUnYGPMgvQAj5tScuSRgco13bRWZ81smBulBcZ93XLKupDOYzf/6Rw17T
a92z+iCivjYQUMHaNhZ5ixNUS9TzS6UtmDvi+2aRcwXVuODjZzTUZ6ywYezol8z5luLLy4vOMSQn
ESHrv0b64Z2/HBHle653AMLts7GweDabQXB9ca5ED6PKCSy3HZf0TWcU4H+Vspwnc5ooaX2PuTcV
tUEBK3PVuPCR4jRznZs461na4f6pz1KbQLgFJkMqdCNSfn9sowXaT2VAyQ3330enyybjYV6+JXSR
PoZpDyxnbVvoxvDjezxlBuv5y1AVpFMCDoes0Xo4ZNGNsvW7oxlFnbAulltKn4wrEGST2V52U1if
UNdRSVQ1fw6nlKVdQPKKhw2LXXxev+SoLwVQfyyYofyMAr9Tmta0SxtZPM+AfrxV5hnLM2UJ8E2x
awTlnu41sdy+Vep+jTdYr7Wfd+OmC8V8aNn23iL40NdDNsnPJNERogNw1Qp4Tiv8Efgj5XkX9Ota
usG0coXRDKtWsETsMd7Z60m1/iW6t+iUhaSyczO9ZIOqwLrNkqkjX1m18nPHTiba+ZnQd7Ct7X1G
EuButi3g0kPs3vRp137JDKQQoFAYFgUM67vAM6idC8WDLdSoOBkuwDkFOIOzK5eFz1y7VbuEzhf2
BuMAIdtcsmE+aHZph5FNxZdGZsS6W7ga7C2B43ikkBPBgae2d2ZXy/WlChE9KLyI5x45kUhqRImC
jibp1hnY8WyNjgIAumuktqVyJFlCKEGh2ibQaXlj3CxZ7LfFUC86sbxAuO3niQANN/s7A8/gN1bM
9jFSXXrIhsD6Wrj+/BDE+BZ3JlPgOf6+9Jvd6PG+d93pTJYVPp+siNZ1anxQmaEeEuHgiWvyrobn
FqT7yTIylMBGcW5pdNCU26udGdCeqIg8/ZZOmFHWiBLaE/pNHwYdfBVnVRI/9nnKYcd1I4WuNURD
66wnsvECwLe7wfmCKjrSnfCAHcz+uRs3l4Cdym+uGybOFl7qQDDQ1EzHqtMBcUfGLSQhoEimizoS
XdMA3KbImc1vcOskZwi498Sp6N082APGthxjQV8hKjX66BoXG7PJ5OMXN2R/a1XVJ5sKH0tGQlzj
PVk79rnMK1N8iKRdP4xJoe4A910n7tDcToJl70ga0W1Eq/2u8tH4FeQtBFcNyIND6hdyC0jT/BSL
EURRFNzPsfA+9u0k9rV2a7V3x6oOGR+SltKg9DLwx4OW1Gt6Ka7bliKOV8rE3RZmYp6zw8MjFVGm
uWmTGgKXQJddZMTlIj5VQGZggcktgVWVuQFqNKJg12VBnmLvZhhp+r48TERDE19p4bUb7KaGdmt2
96LKg88pGBEMTKltXvVUUmiG41oZ0H5C5LGzR83r/TSi57/shPmIDbK5kO2MLc0atfTWfhV15603
Z5sBO9LdFBoO4PLMusktr3seHK0epzCumyfdmcVwk4KBjk8ddXGi6/JqLRv1CSRcdJMkVrTJvZwy
b2Dpcyqu9rpoWdL4njr2rW1csYb3tq2w42kFiPFbgYb8vIHGu43cSdxkKXahIPUiAtQS7zqkWn2l
+zH2aUKRc7miay4vfSPCJR01otokvWncOFiH8SP245bL5YPQAqItkd89pn0Hj7mWH/CkkR5qKoKr
62GbZDynbWZ+tkSM0jxrz43JdT6NY0zFiKoUjiBo8IiJkwTXrUPeQlD3F72vDkE/wvbx8R8lpkUN
wa+lds7HBHTRwNZnLRLUNptYip4En8m4xJwh8AIm5+UY1AdRWB/Zafrg57wS8F/toKfrcvqQBbg1
if6/FdLZJpqEWgCWsCZjp/FWlccrfBcigqAAJ6R9A2Hbu8aL0t3Vim4P3gSKOm2WdNj39I5UtOEC
q7O7kn38wTMb61QBvdpYNml6eAuJhevK8i7N6ISuMpYfO7Sl6UaLImu30tTGqu88qrHIu5PrUit7
l9vmdE9JdzhNrW1+NBQfHLy4vmAGGg4p7ibUpWV4Y3eUaCXmIP4oHHmyiUW7TdyyGNZT1Y5bqoZU
9ZOxto49QLQbwiDMjYoIjOuy4LymD/QBIn7kAY/qH5I++ZRFJeR71wpYUOgh/kB7qVn5re5447Y0
UGSpD9qMBWYk8Nte73EfOpXBAixL2pJrnL8Q5SbqeIwEMoNxeuMnctKet2ORhKR0+2Wxl6MTPMiQ
Ex+kVndRVvu7lvpftuV1OB6CDPcWfv18FUT0qLRCAMs2GpsWLrINatH2VDuTg4+GZKcTJtN6Nwqh
7R2f0ZjSdBKgyHSHr7QuveeAXONtmnsIrpOwI4nD95tDCJVqWyxLK4Rb1HOHqUEGhmF2XZSZtwUF
L7f4OlBikrFxMUpLbKKp6NaUfwc6tb44kcE1XM5tIO0PvN/yi64qbOiYJW6ca2Ji7XWbu/VtX+rY
uy2IBZzXrhFCFYTmuAqq0fkzt4QZ70Iq9Qwgc3GVeVZOT1bfxUOhz6ucZPLpBeOZtUFEIX8YL0Qh
IRdUkx0T+TZUwD8XDmgEEDReyKBzhPkANGKyIwx9Ondb170klgSiXNg0xqav3f4IvbQ7aauZ9sEL
f9Tt2vtkLI9gCU8ymPWmCUUDhLXGQsVsuYdzp47W4EZ7FQcPLNTGnd8i9faVc5NRUS9W9AnzfJfp
Mi6OaPKopqXhPE/UWReAal1UwFRL4c23UEXlnzovga0y5RXDivLVgl3ouSA2Seg5Hovyy4RD4xov
3HxlJLNKt7FM3f5P0hrvsZVVub9Sae9EYl/CYTfOIu3t8Yf5eMyLj9IudHKqisaPzu3KfOrGUGLx
YiEHZbHpz3LAfdznbCIxm1K7fwuM00WqV/KTGlcqr6LrWrbNDnX8Si3NGjl+nBOcRo6tgti/joVs
rnn7nXUlb9Dx8NNO/i+ESK9LpqFpuyT8WouSxoKdtFSTflJlwHnrJxGzrvUVuOvRZifqpom4nye/
/YpyIf0NI8F9XZJEuAnNG5yQvSBTxOs4K1hxEwTgtj5UkPrOu4RFMRA+9yk3Ouzjou6/JIXpOJfx
EPT2mVKeHU00B4ykvMjcrGDmY2BvvQZh+1WpBuuyNLxZHmFQhQ9D0oXbIa9ZADpztcT3lF77FcSa
HbKhRzV5JzwjUlvwCHTheiI+OknfsHaHsbtrrdBtdzNm4bFdk7thO4+INCXG70CzYYsj12atH7MX
yZkx7ksfzcBYTO1XHpnqOZiH6s5G4QCPpGn5+x698s9m6WhAuOyNjGXuNNlgWUZ0Mxtt3+7CjI3D
PojpCE78RXXl1DQ89iqxPL1traD+/LIXLr3G+g1V5XUhEgXgIhsMAgS0JsWZVzc9Z4Ucea1ZH/Ck
sKNz04y9QW8Bo/tNgXz5RT/LY14OFC62R2oftnj9dAWKHVxDUs+B4GpusQzKcgublPvD2HOe2jRg
bx3Xmk3IzFv28/vP9tujL6CTkJqrQ3n+jXZLGhNapwlsgMqkuPdGRPbA5CfWj/QEam1wVK/z2QQY
I26W39Wbl27Lr+f+HX9CEI9vh2/OnYa0EdWRqg8tTVugR2PcOxd+3oj7igzGcuNYwDhYxkz1iRRJ
1qimosm4aqvYLw6xo637f5c3/zfgP2pbSzrBvy5vXqRfkjR+qn5R4n7/0I/yZiD+QOxOWe0fivd/
ljeJ03ZMyt0vpCLkux7spn/kZhMhSNNBhFi88a2+4KH+qcRFtW5CiEHHw/Ppu39HiWu9arQh3LPI
gQAsxIbFoSj5quSPg0Z3TdGyBJQO7871ABlCH5SLDgoLTsUytE6msj7PcssY6eiDJcVileDia8Ex
P/kptnJrMxFcQvfXzbx5UojpybA6xWLBhIRRxfOJN5756qcr/fvXD3ZovnDApTXpi7hvqHZB24Np
UDM819jUt1ZSGWuXLvT5NPjm5WhMFOfePyB9x1/H5ULrAoJGS5JS9UIje1UKNtLClgb5aidEl+eY
ooxsXQy0zvaZ48QNyS2N0RwsxewdjsCB9bp3Bt85hB59lZ0bJ1Z9Bo9qKUMNPlelIpGLskxHXZfF
DbWDGqrh9RIFel+QyDjvnaXEm7UW7x2q7JSRrDxayoBg4Fmf6Z5yITBprrXhDfoWqgOyFsinT10l
KQxlTcChQtRWMUXnaNFUkD8mViMGhmDtcUfQDnRt3+8iXqOQSlJxryybh4CkKfdJ2XR6J4dV4Hbu
pHWpqB9SII3Z9QNpD4klRbMG8SVxCrUhlVbcW5ZBfS71W86tVVnz2SB87jr2ltQJLdJAb8G5Uq4c
RoqGHh7R5IpwDr4RNEKiGyGL6A+qcYnrQ1MkKCZmidWe2AX54nLO4SjscKB68pOw+yo5dopStx9j
bUQt6LvD7awqcW/YhdAfsUKByrFFx5VLW4B9qwlVSn2mltfIelBLQTDyDA5dyIH/K3uoGltY0bx9
9dyYxFuZWZZcwyugIFarivWFQzQspb+8cp9e6n/9hKRj6PHyExWJ433TpN5NgoYOU3jbcJEAtnAX
PAcl/6dkpLN7cGYMhdvvdVg3XfxcKbSZcaPdjlrdNBMTvR5Y91inGBpPcpyXW+IvFydsUuZ9gLZU
7YjJtDYpuUf4MAZW2QmgmhsjMBO9Qv8HRiGGygCPEHrztsU6XVC3QT+2Up4/+psa4CPlKeImCwAS
VHdGPd17negItg6RnpRZ5EAPJ8bxKc4692KaYu/BGHzrchxkcQ14On4SaL8O6GKdYJ2Kyn+q4nxg
NYsTfWfNPLLJiHlvwLMSrElx44qXBVm3R6E94vbAQIcPRC623Y0A7AV8ePB5bAblc3nHtPTUldlp
194R22wQvlz2jQ1VcXKCZLYRReF++YIglXuX2vRAn6dsYjXGj2X2DKhL36bLGivziAxek13qPrWi
our+UqKnoMPtISmZXbMBuR1zDtnpqESXFQRXhsGFa5FBmct6KUNTImk/QQDStwFTvNoas88FToUU
3j5ncXJyxdJBiHRLdXfIKLVmSzYq2uzm0C+R76zrey49hU6OggaQJSClA1oPWmdcFz+0KVbDIqhP
ePqEuscJZBgPRk+kwnknlKGuJ/LEI1j2NtPvTEpz+CGFgJ7fRqCKD7qkaYDW07bPZmydw2qeSq4l
khmupTaXbkr40tdAYq8OETmQmqZoxOiRDU2b74XsXBvcuNoIGcfesAyKTpFQt/re4Kgc8sHS3qBO
g7g+8T7pIujFVRaFTBQB9f8FuT1aMHyWplCwmHshGcWZPvhRrLJHZakxpqnTx91XOwq6/KNihrCS
tY6oIF/VZVUROq1jIwq3fhEbxBy8tFRMHqcjlCrueVco6zIDjqA/Bn3U5N+wYgmBxG4if4A9+CDE
Vcn7Z25Wos9i7yyqBP7lFVx80zxLhI0EyrUW+bKRxuZjqucW+3EcXFYAEz+5Q08FdLbu/CHWRDmU
df9hqidjm3e0jngw2rXdx8mZXYTRBt1xivE8HcYV+6LJ3SR+6R4QtnkjmbkZ7lNUwtSfdw76pgqo
v5xgHxVASaQMzIfWlWJtl+YjHQvMnGCdVmRAd6uU+ILgYOUi/rNoI/8bkV/RCtMjiWOFdw4Prpm2
OZC2G6/240fXHqptyUtqQ1fbvsVTUD1aTlJSpzFR0/lzifsay+51GAM28WWO+EKQu3GRyrj4ILLW
X7Gf6HBNE85qDBpYtYrhDZSjvBqKuTx3EXBt+9EvbpjW5WMW9snd4BCU5ps626umdXbN1Ggc/HW1
H+AV3NE3KD6MpdPGO0VsKwELrAqKvJmhJYT5DnAEQLVmpChS+IjT0sGu73npyE+VS/lzk83tkqho
1h8Tz1subZkiY/PcvlrTgtGX0tM2Vv6h3MSR3z6nCj9y0TvOQcxZvBsLIS7duPWdTQKiY6J4zHJg
sxjZ0ZuW9T4ommkR8dv1mZ9osYtd6yaLark3ddJvFOf4KcsV4jq8ud5Zhbxk2E6l3182nRPdhTLx
9kY75ztKIh6JcsZMjNfkeZcGFvcTE/Z0MKtqAuRrhWcz/m/oWUqtKXGRcUwg8SGpWu9+SIf5q2kW
2QkI4XxSlQqLzfsrlDeLOYc+Nf+8SJhspEW/7siburThgWPT1Z1ELVYtqtURF+PKMVC8ZuZQnyBQ
qcP7R321JWRV5NMZBzhCGUDQrF9WTT/VAZxoTvxkdENyFJlFCXNgYpCdYI3x/nFebf9fjuMBRgHY
KGyaVa9WX0Atvb4N4+joIANmTl26a/XS/3R1xNTz9w/m42jhclpsBF/vcymptwaZpeTyFGjD65rO
8ov96aWE8P6hXtVROC8kYAHXDQsmRJfXPqEGapc0IBYcbWgSl1XP0tsdQzhF0JtOrY+w8G8fD3wn
W0sL2KgD/PLX+0V1gGFblC7IItpR319BEAl5Y9DhYjXSphOX9/1jvtpPL+dok81EAOKCGX+zWJ/K
2OmoRztHNA+srvyXVi0TKm/gSi+Wcgf7nr02yoGfTSS7+m8/pPgcXK4zRQsh0HH8etJ15TSmLnLv
2PepOowjWeHaolH5/mm+HQocxbdcoLMIxtiZ/HqUIhJjFYF6PsLIoTSDMmbvB9PvtHl/dRQ2lIHr
LrayN3I0r4PN5Bqcy4uxzKMNtRYadsP75/IXj6W79AxI6ePmwaf/9Vzyht4v3nr3KCKV7kF68FAM
04jlCMeaddlJTcv7/UO+nb+Y05lNOC3y3jnsr4cEzERUcuE5R6OOyJhETYP7ZNEA9AVyyAqSjQAH
M/OIvH/ctzNLAH/XRndmUm55MyJC1Mwg1FxxzHsKhBEZOafOww84Z+go3j/UX5wiDwfOTdbgmPNe
T5Y+EUQcqhRHrRKkHIuI4qW7XziLvnfZwenlqXn/oH91flSyqKSZLgrG1y7YwYSykRDodiTTHUlr
iSmsMINkz0bntyP9RST4U/GKoU5h2Hcdx3kJqnsz0hZXicl8ghmlDQMaSKULkQJu4i2EREV6CK1+
tJssk/XIug5rw9Re0qfQ0Q6NpcPmosaPEYv2q5UgmFmDlcHeFOT/zd557UaOrF32iXhAb4DBXCTT
y6dMSXVDSGXoyYigj6f/F9V9TFfP32cOMHMxwFw2urtUyiTD7G/vtX1R/ZuP5c9P+KooB2sclICm
9WuSlpbTKV8oh4N36/CD8iQXbyuWpGOQjVkRZCHH+r/+Jqw/v7sIm7xVq9MydMJfU39phV6SsMfh
jjE4686hs1qE5rn/HiqLLRPwy/q8F7l1K4dKvo2jh3/HyaP5Ijtb0nGdDniTOCXlh36h/+o/fusj
cw2GE8N1WCXtX956mLgZdBbe+lqHHLpNr/hqpWSRugoLw4Z4wb+Tcf70bPo4W3kbkHJ4RN1ff6AE
c8ehf9FnGCDIumax+iRkw2M6r3bhv/74/1c/DN1o5VJELDW/PpuE1SIzldFynlOSQ0VDLafJtIqh
kCm4Lv71D/vTV81vhk6OSRFbF8vZL+eiujQsel7N5ewnq1XmN08YLyK3xL/+QfYvejFJf5bL9fBA
XJst/deTEZO8fKYlduIEobLu3uQOhwcg7PryOcHN012JYkQJ+fSuZVNGrqESgaOwyq7bIHTFS0Yd
DUi9icsSExMt3jRDnaNp+EhZqF7O3qxW9WNiUKcPE+b8+x5jQ1v/pwuxT/sIXZXA0KFg/+kolDcw
XAOwXmdbk9D59L/VhJIOqblEu7/+0P708vOjeAZwl6LyBn/y3/epaffjnKmzMnF3hXbB7y9b4Go4
TdorOIz/Vj9cd69/WRixNFPcafPqM+iHr/Drt9To2rGk8tyzL2f3B67W8axczHifgogfdKg6VNVD
m5tn+9+sdPavjwj9Mri6mTzxk1dPv7e6XP/1kF4R4SJJCP0WqEett2ZBU2F3WHw9OAS/5iT8YJ5b
utux7Sz8YOtoqXEw9x7tfjWoftouzaFGRdTlqtdIFawXi4HySAYwPEeKgVlxGPjz74N+MRr+pCn3
jhGJS4I4Zei0D17RkaJaH6+K7k0gmb2yxHlUC6Mv2+/AfE0zdrIuIR5zVX76BHM54q8LU0I2N55p
lGoLbq1+mFAbMA31BkzH3L9vMSrpQxswOkXFbvTGDKRtXiNLm03cBd4QQSBUWMtKKE+EeYWeti0l
8FygdX6Gy2rF7lh5Aw5eK5N0XA8yx0+5aU3MbO+OLlZoxG9OzEFYlfUdf0yJKG4UvC/RLFYxFDNU
dj8uWF13a/95e/JbJEpCkVGSHf2x5FbUSM2//fQgfh4+AZChvETVeq6Rgnctaypv+YlaDh+wBCnH
xX3BNYSJJjTmi5h1nd2Tw6za6zKVY//QEW+stwQmebtbqxblpdUm+4UaekvuCbzMl9KEpJD6flte
AmF13+lURALD8ePpH47fMFhS0lqlqE+X32zSfbHnV/fesS4hSgq4DbiW7MK9Hvk0RxQNauL3ObCv
ee+LhR+PDoJy1WuGjwe8YdBviWfzJ1L8kpB5nejVlHMxGI9zm/Oj5WoO3cKYdJFwssrpqIKbRq+/
0GiPMaTkccnuua+CjbKWYILsaxBqHkesf+V26Ecj1qIREyEllnBPpzxBDf5Pcu3BlAfXLgjd6ZTh
WQN3PVsEBltVoWmFYuiwtVbcYTekT1AZ0wGvxpPVeDguw9zjAWsy6BG3Rq7YGz7PAWj2PH06ZSJ6
zHxCBmcqLpzlKkEICRnNL+38M+p1cs8Ml+D+pwTnVQN/GSdjCufiI3rPkyxLgLJ1EySIz9fKX0PJ
5vrOTIFThO8N83uFOL9YT9ZsZYQ82BUlxUNEx2LlezxFMvTXOG/l8bna3aqZ46QYPmAvTON+Jvp9
/9tohnacd6bN60EidTnbUS7mvtdWsSqxCnl+I5gcH2HHr7bddfsL/AGRMUO7wogXMI/YUGwzF4D7
SrO7IknJa1oLg0kDzlM+WGoxIWQXkZ3mD93nONbCOq72orK7S6Mx+37Fb+gYI0KPV5aXsI3m4cab
K+vJL4rGjQeV5MuP0GCSsQOHYbsPiyVQgbOFs7HD+zdhudl4jAHgQmbIFTwrLtMcgu9u7wRfOJiX
eJc9KkvIqFRQ2rAoJgmxtJgl3APPqTrU+gVYElFo1Wicby553nNtmjNSGwp5HyKQ6WEspt92/P8f
A/k3MRCbwCCnm7+akzbNj67t/5AD+f3/+vuglEQHBRgoSe4nm+VfsGFR8Akfgk33OQtFu/jnoDT6
G31qxIbwg6xXt4BN9++DUudvlPkAweNWt4ZH/sNBKTmrP+7fZkSDFgVVaBj8BeGQ/XI0dkg91b0L
F6sxjTaTA75L39jOFgUxeW/NYle61KZuFgcK+h4yIRAvX/TOj3muAloK6L1nzrR0NzOh1KiFW0Ec
edaV60Kj5XS1nTrrIw3t9BnrdBDTeuR9GV23v5Fm2t8DNjeSfd4WHnXxhMlpR+BfxtheI3Ewiqw8
qr5oroJi1iAEvIdK9c6HMbnJcsU0ag4RWOz+eiwit3l2ymQIrjsttUm5oz9R2OnWzvC9+Bze2t3M
bAx0XwSQVy/dxIbfLVtHmQ6sDmd4w54wMWsaaOS4KZ3cW88CdSD2Jd/tY0qJrB87NkyHnaiS/NnK
8KqlzL+w4IMU93Hfe933QLXy0XcH+9Rhqj3Yc/G94ly+y4M8hz4mc8zEyPqHws6fltIp7/2CCeaR
/8S5WYjk11v6P/Jj3zi92igypLveMt5n6h42oVnU04ndgo2iiZwdBjG6pceQpkmESuntsOZ0F2o5
vJsxYh5l9cPqT6YQmFu/jpIXXYfBo1irHFS/2OEJAJtj0PcpvGrtn2FlDlRSvI6TynaGY4NoJsXE
ZyAwHQ5zc/ZpkgRUHDAIH+opX082CbPhZZmu+qFPQ1oeRbYLcixmskldiHJJynQGI23J5AW1yO6n
40KpRQNecRmz2E1ksQ+XJDm6dCC8Ck1tEj3Phn6KKpITlJlPQX506VqoyGOFQ/Oc0qyDdXhgj52N
3QS+vusOzEYWsztlqUeZLV1pXm69A99WKd8cJHDPq6Jd3bmxLYV7q8mJU3CdAEqBe3FCu76EuBrB
hcJRL8sVKZd7+Lhd6vjizI96kBU9fc6VNpx803n2tKt0MsZqDgWo/OCpnL0t/u9TOqgbbwmLjabM
NsjbtYNAxoNXHty5Ts5B2ewbTqbPhpE9zOSDN4ofs0/13G9A0bzR7wYKN8iTfTIuj6jp3UmqLNtp
X2Jwrw0qMT233PeJtM/A/DDjcpzddQbYAgxV+dlFStrjtc2vjGrRJ1Pyatp+hYt+sb82PT0Y0sJM
jFfWIPdfjHvqKPr+7Dn0rHEq+1CcJs4qd9MryWSC6ona3MHpOzA+iztXDHuyMHw+htzmtdHEqTRo
CxcWjdlplv3wtHwFOQM1lOkDbDCTchxXYaIHxzZtyXam141HIxUSrDjIgvxGbnQbi2JGMl8exaSq
sO752xdXBe5h6lcQ+k8YPOhhWykYIeR5UuTZdJT0O0N4cFYkbX9spQQN4D1Kp7qUYX6trYRz6WDG
ha2fcr8/EAGhcjWdLiC9T1xU4Fubyy4t+PRTP4vD0X3upDyEy3xT2MZM/+8w75Wo+t2YMExLE/fF
h/2wmSBw0+NS/ahcU23sZvKBFmXDY240N6G0rDjqITpLxsrzkoc3roAoUtQzk6QwsnCEcxowBwhC
uIobhqPjxLMlOgsbMiMYzj1dbGTRcAxV9U0HCzYB24zOPsvleVBMzObEKW5xzRZHIqA0dgS59ZBm
8mHEuEwV0DbUbXM7A59+r9bVrBySQBCI6YwrIWz3ktvSP7eiz2K+MI40+PQhQWSvpkG6CFvBzwwf
5TENOq4ouaw2vhUu2GST6Ewo19l1LOsPJDhW2LMfncoiuCS+emAMbu5ZJqgxKIwpwGjr919YV4at
PQYJrlKnL24LG7av7Mv+YPJF7c1WDky0vOzizHN0o2YTd4PRU01Qv3Up5TCM5GBa1PtGEqebCxHQ
991dAAizupDSBz9X7AsH/q1n0NiTuflt6WTsDjKJAdGA6S36JxJD/t4mrfE4ldONMKSKZ6svnrG1
PHtpRHbMGN87Hb36qX0CmE89hDWIfV1VJBHsad/BEG/94hDZBUjYQrq3tpXKwxSqbw0A2x1c6u5o
9vaTSIKSB7hkklFnFZ30cjJvM8u5DKR9qi578Utbb+xKw1h3lw0r7c43oq8USDB6db24XNdSYYT3
YeccuryYLzNfHRCLMZUxy2j4tUxS67XyQn+rnIBXzaDrhu5QKMjjbpTlmdtxv/dGaZO5LEJSXCJn
bB5RT1AuVXiAs6FPWdsf8XSexzwpD31l0kQaGYJRpQEwnJpunUTgEKAxcC10B/cb9sSeBZuU/O1C
ycpDVrsGN2Elb6phrSyZRjD2hZd9iNmnW9kerucca3MzVc+WOx6bpL2JRs3GWkSAkPDqj+igpMnr
b+PcHKNweaV/jBQHvw/GgbaMXS/Ir8bFOWE2sfZullBulQLmvp09F3eylwDVpw3cuvJyL90vhrNs
uiF13uhNERfUo7LZGAxnBWZiVqaxdpr71BghTrQq8+OefU3kU3Ok06bY0ikq9s0ghms7bRJcHjaX
l8HMN4ljPGfGtG7PEzVbBBGM0Lud4BS+YNZo7sxUjPPWXSoXLsSii+HSFEZ4irpSn+fReXZnTNUE
BIz0mNR4IwjFTg5pyMqa1MZ122U8ss/aO5Jb32pjvLeyAAaIO/WXzmvup8YwuEAaD/WSDXegCL90
oID3w+y3Z6n9L2HnVk9zDpvcwPyCcDkCl67kV5ZXl5DWkrwX2lI7fFCKcJVh78g4ZAe/IqEbhvh1
69Lll+3Gt7VmZQfD2bhJcSth/u/pRxu78Kc/eOl2YIy/8TKnem/DYHkMJvofyiF8c0pPxHVYBy9B
oPOtQZlEDMKqeGpSiiPmCfE0CqAqOw5gs9ldXyK+sGLjzE65hzjNghzx10u5wezq4rtQ5cdiGri9
o2b84nTjzmQSfwv0ywPswpYdkKmFB5IrN+NSrCjCNlV1BcyjPRbDAMUfR+gN2bxjXyZlbBCN2THg
aC+YIyTlPGE2PBjSCY868OUXQ0fHtl/mJ0oa3b0V5RD3I13m103ff5dl+I3VuYJG50db7nDDc15Y
V37jRAcRQTTyMHntSKmyQXC5Jt7hAMP2bOQXSP42TgsHN47tyeuCyvVN1XfLde1S1kPWY6YbWH6j
X8yKh7nKrXtB0uWRBbLDMEY9PfV2Pbmsg9uk+Cpqt2Tz6ozmTTK6vEp98iqUlOQv5qScBYhNFa7Y
lsV5rDPH+kBQ8T+ITGbEf/s0AikPuQjZfIfuVe5tgGF4nWAOQX47B4M2NvkAs8WhgZ2LytqJ3qiB
0jxG9TUnD5BZ+ZhmMdU96JJXCo/EnqBl+khiAi3rhoNWXDfji4r0CYjKd8ZY/qGz5AciChg6ZmZQ
sNLVoNJSYzF70YaN8sA3d/YKt9/Q7kUvRksAYXaHr2PvwnrSgvIqkRA6rEA5KRp8Y2ruj5nbiM2S
kMjG61YdHcwGm0wVcG7MaZco57bICgerkK8OlfBDoug1VsKemVNJjdGis301SnVR2egeTOtjqDIO
TXgidkWdPKM81ZuKKqPEcB14bUJsO0/B7SkSBrhLswtkddQNz15NIpjYqG2tIVwB0XKkyGCWLCm5
RxQXilgnIWPoMvs6Rf01vZoRAUI+5joSz+BB2h2gWNxBeX01+fCpCivESDdzPMTf5laA5QT7YtWe
2ta9RBhMDn7qfKua4RlnjXeHf/+hr7mr2L230NuFvqBEvxXuQsEC1OYbQ83jXmnDfmHwhr++quvn
ue8QUeyC7W6h5L6wlLEhZhIXGUPVjV20qGu1fgZvhysKr1act0n+vVTW1poDDcWLJx1q+mYx3Xrj
z2HyHFjVNWAt91a5sP4G2fzkANxtyqzbWYVu48woqad3R+yOXbbX1VA/k+XJtxXhrD08x2jn0vHG
wTv0NotRVLQAssAs0Cj3kenJWz9MPsxOpduonCHATOX8IBfskFHnW/FSBZx8LDA9pihum3kZbqER
xXUrp1h3ZPQz11xuYUSdDSukPs9vnTgYR4bwUTBdM/n93nLnqCzjzQ71eyr8Q2B1wzVX3YUPg0B6
pU9JWI47nGmHKvtphJIKDDIA11ZXiKMs1T15+SuKi1giMxnGGBjMvRBccTHUOQenHw82eX0Uq+Iq
xHDBWcEE6hc+e0HmbJxcv8/B8C0ZUvoxSp6f1nkY+pugTZ7bUfcbrlTpV4NuTNy01anPtY5TJ7jW
UfgaCrBoUdQeSjbIjZ2G4jZJbMhOjUm9lyseiP4usUGSL+4H3ZFZClMTmhltMPTP3g++pIumpGyK
baFI+HXZDST2A5HtlzDsToon+Ouish9OCaKHmtZlkzl2B1XfBW64Ibn2VrVF3e7y3Kpv2bZoxJtb
p+KQ14LBszPVPExYK4+jMcsY6mB5KHIjVbGwlZnFLci7N3uysOohgHLREfJ5GsIKsTMbT5ysS0ie
WXNwo8bdU6SZXgGA9Pd4/Z8WpXFVt9FdFA7FPdlW66eXd8OVznL/LJxQkSVc1o6DZNl7JJue3AbE
Vajsd+7xxQ3dDlzyU/MO7tNIV1ibXjuodvGAi/0G2ZgeSz3PB4cWxS0VKe1+DFxj3zPZAEhBeNdp
8H3RaQRYAPWtXrFAedfT7TssBl1H5h00KSzGonB2dlYldz5W4WNQLR9hjRRf2wHG3YpPjIPtTTNU
DTGL5eSpEeviNN5iwVsbPDPMqGX0FXIV8bowwPtZZxhzhddwFFJ6O5X88V0EU453J/Vnjnzc/Peu
XTSoAzYwMHRMKOnVibPjKagb3NpVPe5ZrrwdK/rCV+81uwqKZwG2iAtVeBkKwz1wHUZ1cebibSyj
iNO0a5Y3bNfsRASaxe3SRVdN14QbURbu1k4CbzOU8BuQvTcEiCQgRwqNfPIxRwLgVqwIlm1wE5qA
EWR/7lrnp9TDzYIVC4pG9mrr/NZidd/NOiWNp/ga25JsfVRCbK+qiZCJYW18ilG2JZ7uq8kt7nMb
g2PZ1jepH7y0YdQdOGPLeBY8/nAv9o1lHtIJzaPqPe4zXrbsh5KpgoF5E/Nj/0O3Ajdhf7Og4W8o
FkTlXmPrkruW7VAiR9PtZuqJVSVUEPpOF+MvZlX2zOSYtRWe8FJ4HFyWM7yIJB6oyNqYQ88a6VmK
gOv4MQbFRx54p9CV9zPu6xM9nvaWa+QVS/SLSMZm7w7zjusWTzJKf9yPHbQzKzdvtTXYB7oxkVI0
Gy+6L85t6wIP8RQWEOlHv4ylBCDJZUc3X6RrIJ1M0xTubXRm1s6LvaQLvxHdGqU/cfsKJ6BMXAl7
w9xoLTYDqsDWSvLpnIWI6Z7bfFBtHD0UqcEXGXoH8oXZFtehfsZVcR/oqN/Oglil05n7vvNo3lGq
8GMOy8bWr4JlwyWneKqT7EdoydtOk7gM/XegAyjj771FO1cf/lTjIrjq5uTnLTrJujrayqKJrUIU
WzheP0Wvyrgyyq+ZNLKdXOX/FSpZ2i15fB2il+giSrdNgx6QWZqjC3DKoi3uVcYCHXeD8udYACi/
g+Rhnw3O9eBNUmqQppGL+ShJLncDOzmmd7o9TCF3TTc3apv1AbN9n3SpdQVONfaJR3IYK6thj5KD
C6cavA3Vn4Fkh17kAKdVq4ML+jDaEJOgS6qSDEFY1foN80PlUcuUSVB/M6fy/smAuNHt6xDH514Z
Jb2ADmO29srnnrCwfFDEsC/cyJL2puEz8hKB7jAYi3k9EIP56ADYlD2E06hDtfht5Px/WrM//GjX
Cozuf6x/8DcOF6xzWf8///iP3W//nP5o1+aMP/wDgNq8Xx6GH2q5/OiGiv/1N/jX+l/+7/7L37s4
/q0azwD9r9V48IMMZv+YWvr8n/4pxkMwighW+KjtuCh+JzJF3t+CAL30M3b0j7CS+Tef+6C/auP4
Mnmm/6HBO/5aBWKDYrIsk6wo8KS//96/J3z4yP5bCBrkv18leMx7q4mJEznGTJiIf5xiK8snFytT
khGeySkTCKY/9hsX0z0voO+Ob2ZaBwQZiDLnYmluV9V8I0MCAXETDcXOCnLzsQBPs+yUPZd3tA8X
cOANnNpRoA5zlDtnkK707I25kFsvxJ+zaZPIZRMggAIw28uuINS012bKuGDT2tU1YMbyPmid8ECk
PDskQRIc3LLi7E4TWLLtQB4ddJ6pE+MB/2bo1qVWd4CunYH594bgv73inP0v+UCENQ7AecYz3vnY
yQaApsZ6fGja5NJKFxpkbkzzaaCPr9TtO/pAeKNLKksh84Q9p0jGyxMzgX1J0PhugiXFYNqPKjOm
U8k8rTjMY6ls49vUKvkzEHl05xRNeAJGrn6ks53IOKuFdZ9nYoCF7KiLCynqXJSBySS6LJY6psnx
R2G2XFU9wgzIjg4XKjIit6nZpFed0Ma3xgeAtwFzyixVy+a05PJ1jGZ5KaY1N5GF43Mm+v4xivqZ
e4ah1ccaSHllaSgjpGAOnj70zgFNK8ILFTa41fAcbGy66U6ZF5UBx3dLvUuG7UNsu9MX3/bZWoam
+qDkrz9GOu/3lpvn37Q5VNe5qe4MnXrnUvXEfROtr0QCc6Dxgm4fzGFnbyGjcGUwl8FWfKlp+cr1
F2WNT2ngTyO7vbc7p7oiFUoLb1v7/KJzxE5rJcO1lXvGsfDM7AATYAV6udmXss/pfZ4a4XCOn0F5
1L5XWCgCGI0Qz5ySBAIPINq1CzjCjXQXD63pQIC3iIplmkltlaLWx1NHiVYFvWblfM/TzxylkPPj
vLqxmoqJtiiy5j4nWLNxuRNcp6qloFYvYGhVWN8ICOzXNrOoBSDQhECFwMZm5bUifQHobvsAnVP3
AyaMS3c0mYVDUHEdgg5fH7WgdHzLyY/DWNhYt8QKooc0WbJ4oklPZPTVZsu49ZV3m1fR+K0JnPJk
KnSkqUC9347dsHBpz+YrrZF9GRr3DbCaInk1amqmzkj0sthFTWB9RxDsBpAZ03AZNZWQu3Eprbc+
qhJOdo0cHqyhkdRAmnYcicl6L1F9OLcu/XLpiCmER5cTOsCFMGpJ5yzdJqqdGa5Yn4EFHBLLeXFG
M7uShNU+OPWbzcZippzGgdLVUaRN+LUIzOCm9ObFPOG3iJ40ciUiHlMnhmOIltVWpF27D8EUveMK
iJ6ZAXwY5iS2vlAOZHN/+eEJxayrs6y2gW6WNK9FyjkjrlTB9oo4pt76gHseWJNCnMKk7bcoXAzf
esA315k9c3Ht1QMuwAhYWc77zFYMZihU7i7EshJzbibsPA4d2pHIty5S+E5PvTwTWw/OntkRCHMy
9E2FxA2IaWBZQxMJYpprISNUbn6xR8M7tLlZzlsj6hPAQ4Ey3+wyA4bmsqKOtkmvOjSyvDjAJa9O
6eLIW1QxrDH02fcX+lddPtigLr6AFJILRzckb1a0ZDgl6Yz+HBqT+DoGCwkEFw/aESJxCuvaXLo7
F5Ddt9YLUP07qxjvYfzwGFBnGm0KKqDgPlBctjfCTH6Fjzz9kLAw3ha3sW6cLgfr3U8dVCjHW1QS
R4kj77IlSsptaIt6ayHSn4egjyiXNcVjWnZiG5bRhOKrII+RRdn6TXB2xdJD8W6qhyjrqu2Y5smp
KFk2W8uVh9msn9LGGw6dmqBjY1tEwFDETYg0LQ3Ti9Hf4SPX3zVxo3o3Wr7cts5AiUKbjYQJzbC4
m02Y5sOVW9H/3jOxmUT+RRspl5wlcCkvfA0X+Dc2ao1j9f3rwEi4uEvmhAanqPDvrIK4l7YqdfHr
yrz4VpDesyzOGMlLfRrT6YXDanORWA8vg9Ul9oYq+ZVG5kM2wjaDWhQ0HGuxI72EYNdZpCZeqxD4
6r05QPsgUCv3XUqjbJ+XLk4vpipctNFCGbSxbLPlxXO95LeDHQ2okoEsOPXW9W0Rmfx1/dKgtBMW
w6bDxMWrDpRiY6nOvyZN6N8xp7Nv6GhLuMrpPnl0Q+WfirycnjjQhRh+Ro7IjjaWO+j6Q00fo2zx
aS3JbdQK8cjoKQC9UJnfUOhhTi/KA0Unh/2cSP21dIsZdrY09DG1qoUz44KuwgB3J3sa20tEoHE7
5Ja+snsdnLI8QweZintZDSTApO3cJS0TXBbZMrlMOlnHFzbTlTZt40a7K3d7oJybkN9h/TyfVLt2
EhZaHVkugkMhlXFXluPIrdaemLFHOvue9GQh85kr2kbJmVy0Z/bLeWE89WCXajrAKYtOozV0Lypp
6/vR8sYj75O/MB1uFSpVwEChm1LyYHpZzC1T/IwrrRPJh8kxa2aphRPFxA+tXebl5rGQlUu5bZ3c
6CCaTx0bI64ee7ptovCb2ebRN6tz7HYDTUW+5uh6X80pKU9da4gD5lMjZKLBUsPjl7FJuxWdfY5p
Bvt8LEo4iu30VQTBRJmj5b/ZbR7e2QuYsD5bF01SKXZ+0HAb9U4p224fmyV6JQJKDG/MADIQt5KD
FZtNSNswebLoLQfF9IgTs5P3vury7ugEBFg32vdLj6wp+Mdr20fUQUW2GhOoUJ/lYh3c88m3tl4e
lUy3M2jQZe9kfrAXkR/EGZnBJKaQ/kFbNsPQnhr4mppcI3v1hOPl7zbtZ01M2tP0dmpixI0+7693
kRvLmueRgWdKmcVw5pG16W0NxoZM9LtM9Btn3/kL89vmWzHO9kuEOeDJkqk4k6d9kk2w7GpH1qdA
diIOBuDjQTtf/Eq/sQD+dPPsvej9t2CYhg9yV5wgXIVho/OGtyAyiqMfhNW9tKrd5NbGNV8OvjRK
o04N7sCfjvbgJvVCllxmkeWJyQ05BOx26R8cbyqXGE0ffUoophNPoT+oXa1tikM15x0GUZNXG/93
LkdgEFTbtT/7P16HPo/2/7wr/b90hcJSDY3hvzc03f74UO9d+Uc/02//0+9XKK5KcNRdFzuT55u/
0R1+v0VZpksNIukyKg1/Myb94yq1VidiFg99rllB+Afug/mfXJ0Ylf9ydQpBA2Gudlje12iNu7rV
/8UATG+xwSqbjddAt6Ix49rAC4xs4riyWJprMtjuImqMHqzP2edSXa6rtreu3926kld1yKLe8Ne/
UetKb69r/vy5/PfrTmB/bgq2o5iX0tz+6q57hvrcPsZ1J6FKNL+1192l/NxoMADbO0HGI2ZY7Nz2
646Er1LuzTGs2fLM5r5fd67ocxNbWYMvmGOm85plHDbzut+Zckqgw2cG9lmMhpcqC+uLsvsXf90r
OyAAaNnsn7709IVtWV3WYO3eWfdZnfTzzpic/lwKSGCEnUvcVNa8czMXT0heyuppYNb8HgS1pHej
TTC7aIyWUorunoRP9kXWYKvgVxZi66SjvY+ywHoMPJldvNkvdqMJ1RGQQDNfq3Syr0PZPdfcT6g9
IEfJtHPEeQ3mVz81/VDGpjV/lPPMlMIZSwbnxphfy7zhftoIr/sK/2FiiMV3+FwB87oNpzHbG32m
z6pePa0ZlK1tNYbB6utkoFVQC3dvR11xNKr0Dq20AIk5l3igPJQnElhHc2qn6zlrhuvGsIB6WzVB
7J6I+eOy7rgl5+C456RyFzLkOS62bG4CaU7Xbtcsx5C6mXeqI9szI8v+EXZ5NSPXGuWusQVzcZXh
nKoFtxs8oeZeWmCMyKM2D5TFOI/94vZv+Pmqn4vdmU82GMatX84NIC/PuKWsnIguhw0+K06jcm6i
e9mF9auj8nFvhaLZNkAKd1NTEkYwPQMblpq5RHTdndULfNlzP8f0UeRyU/DgAGgwougbFh6uTlJZ
LMuGdkALzEy9dq7fZA9NN5oIAZHsSbfVGjhii1BMFobhlvs+2mN49RnMxIoobl0FP3JoTJRCW0MW
6NJ5P1sGdTajERXXQuMWrlIRHk2g+D+KJi3uTYGpPC9TfVd6hRA0dyTGNyYdISXX8CWjjZx8bBWk
Q4erJvcDJKAsO+clHaEQAortam19ZchgflFzMQMgLs1d5nbDTR7Q+Mt9TY4Pykj1m6yE7W2MSsxX
wsvTp8gtvbtQutwJBLjLMeCyaHY9F4HM3pWe09NpMWrUQMsC7ObhO9GbDPzC1u/6AL4zE3dEh9BP
ToxvkhM9rdQwLwXERvw8jDuSWc60G6mkfmEZEfcgsvWxSaW542bjQaYT5k2QWc10GEbBlsm9Zqew
BN7VaZ3eqcy1t770na8VV0jM+8zrvnRJRtvHHA7LI6cEJ40hJRuUKVnZ0fOT+jzAy2o2tKxPSTwa
0hv3jVhMiAQE/Bhy0xt1azDoeQksGlCRJ9tExK6UCStJLvRW1+33CrB4uBn8er5xdFAvfDVeXgKX
GI2XdOzgzRaEPBO02HQmfGUVnDoLGo32M4cIjCehmB/syrS+qC5phhjFWQm5r/wWWerGQr2aIbI5
aT0QNldU3NRRnE6LjxpDu2FnPiZI4Yv/nAa16C/9KvTg0SJv2Zy1sDH2xX2ILUpsXXDD06Mq5jT8
L/bObMltJNuyv9I/gDTMwysJjjEPCkXoBRaa4JgBBxwO4Ot7ISR1Sapu5U2796mtHiqrrJQUSRBw
P37O3mt/cgm+FzUSzNLU3rsK9XIX7MKWmeXeUGrIP89B21oFeWWWlGxcbG7/003S///qAMd06H7+
qQ4YXz//WgV8e8n3KsCy2OoJM3Zw1WExdH9SNVur1e0H78lm38e4H/gQ/LAjWRQf32XMjscfeX7I
DenaZLbit/ytZfqnFuq/q5g5MK5vg4YZ3x1cnNUX9VMdIAZ3GmvZOldB0gdPs3a90+xYBueWpTRj
2OJdx6SjOftW1FmMszpUJwtiGBw35UHZfXfpJaayn8H0FGTQl5K2CsIeZKNtx7KhJPEMzuiOz0NB
/tCQzqwnLW7PbTSGbIftkDNJ8aHIH5SeLSCLffNSj8l4Q5x8MtE9qElLKxYZICtOpN5nCD4gDObM
I2RBNlvAAf7g47lpNq1gQ9umKeYF8s4cuCvzHPh7MYU6PUautagY4gqxgqokuod5aPG5C4zuJku9
sWJeVE03SdL0jJ9QLZtx1VZzsSJ0iuDUzNJdOIarqT3wrPKnTo/o54wleb7thNfNJ+A0CKWqap6M
c8gHxDSWLIQh8iBXzp3NbPoucvP0fsmL8aYjOAA8dDnE2O/CdJv0Db1dLYNjFZV1B0K9WVKOkcN0
S3VT1LHhSrSdV05hvyPJYgiWNtZEQg7dMbG8TB2qxGYKfghZ7tJ9IPEvmzFIGVmb26IOp2sHCkht
bYnHME5ubzUEB7Zph84rx/tZ18UuC0ujZLFtSxeGyFhgnZKOb6GH9LJknK6LDtAvdJUyk9GmbVCE
7Fn2wpToOPrYKcJCkSc3iTUb+zFpLKK9vB5jOhdTjQGoYOoXEbMPEJh3NHttJeR2MgqOO7cf1xsn
WI7LhAlpb0w5gXRF5etyPA8DaEXz2pqrfHBQdvf9qFlwiahEHf+cJsK2lxcW17mWnwfdwandeDBz
yuTuPwvef4l4xx6JZf1PC57+X+cvsv8y/zI9+vay74te4PwVmbZPrKnr/DjgfD/6BN5fNDPxPTMT
WidFLK4/lkBS3te1aQ25IXvmlwD4kDTrNV+WPyG73fxnSyCekl+PQvjTPbylkPfCEF4Jopdfl0C7
g+flMAY9RqMB+baWDlUfzqziAlaadzGZshsfUq9Pzg1oZnUas3q4E60xVoeC8WfBQH9ExYcfBB5a
okgiUhKQVjulLEYEjt2hFDSZx9cwa6KOtEy6Q6QwWsKJmcAkj5Nde89+Pb6WtOWh51aPY5d4D0PR
LHe9jB5pziNVqNvC3TR+mQD6tziRkJSwXCnW6xoBTWjd9wh56BYM5nMEMAmelZHZ93Wti3MvmXs3
RIeiwOCF2g+MHeLR6ZpAJqbehgXPfLENxP5G9LW3JfqptnGIkBqrRZ7gWNGfdaeifXVGVJSL7iMC
P/uc2SwX6o1RIAPxkd8/w5vX82ptjVSFhVzCA9P0qNnmlTotiCO2+EV4Ye9pZiw2ZRqB2FVURe/H
fOnSbV2G5nNQDcuV347R1iPI4ljRXiVDu5en0SBmbbFCrTdoSOd9nw0RgDD6rVSokURflmU2rZLe
WdCPhGo1QqbGi1KO98Bcj6WBYAXrUoZ9ZB60Z5VPc1GiYBmBDz9LkqDRA00mf1tZiekmbEvj6yJ0
tJ2cLjkXYhKfjbKfrkkiCA9vn69fPxV3tkSjzD9PNtqKelNXCyR/n6br3pSqPtDQHZEhtgtuHS4y
HethB7tPiU0wZDZEV2YFYqOGotCXOAGFgMtFisaRghuUtvDAoB2cxWHkn7Of4J1oivPiNqdRugNo
rnxU+yFLsYHg9/D3VjuHKAgLd6H/VXEvIGM956rvY94dAWffexlNfpw5wOXKJwkf70Ewp3juWtFf
AjKOHnMM/3t0TdKPqUGdM/3v9CLpmGIR0oDFDjrfhdHyY4d+jiyFLmtG3CNfMl84enmL3dcHyCvu
pvA6ZLJ4QfxVkk5LrNZgm90+OpTEmXzVPtr4bSKrqoHwBHwmTm06w8BszUFcF2XD3xWR8rz3CQIh
jdKljKC3OcomIPCPhv59UkXzVbboYuvAIoyXwUyuKh9gJdhKHR6sIbLIxBXOExFQxaEK8XDS91vF
m9OQVeGhsMz+YWjcZ28oUbjBUmarnIkaHDvO1jnyTyhYcLKqNFmGbW/5/j4LF2wXgd1ulVnU5zSh
SqMvF0qkU2VzCxGf0ErD8fd6nqtbL3NBl6d1tEEGlO4qtBGruHbY2YSXnYXbFeWmsDXRLqXnvJuY
qW+8akawCtaRB5Vx5saFbbStbVgoWHKTYl/jUt/ZzYAY0iTAcqt0bxy61umv6BEzbQid4oIzmnc7
eCmyaTEOq7e0N9WGNjpRm6ERuZcljlIV68kMnkdmi1fEGaSfZpnnX1C9nOTMT7+0URHXeMg1isgG
UfKcYw/emrzmdQFmSahyTmbdMW2q7qFDO5IzabbETokRw49R1Mu7yZtNzmmduB6dVoJuaRtAf958
sLuAeFJnNhpsQmlrGrsa2iME23JAPwUdC51vjUJQs1BYG0XAQTz6/nyhE4ooAa7tfcT3dzCfUjKQ
W9EEfewvKYEBCcYaY/ZX26oOCyxCq5d2Y3ZKbTF7NXi961ZuZWmLRz8gs4IjPxIbW1b5BWhzWqqj
hDhv5jYKcMdv+y1xvtNBmGm91XNFup7Z7WQ220zIu+C6Ie36sShQkW2ULZZ9pKccMWVdDrSsw0VS
uxV0k2vQMQ1ZDne0oVmVel8lL28rC8EayVeI68W5bHhCYXVazNHXp6j1WbQmxj5PUldh7BtM2BnG
oUfcBDM7jCTz4zClLM8chm2Xx0Hb94wSeKNByCmubcYEwEiL5UqbgBqB6BtRfc22PV+jAW3muGkW
cJCqXq4keIJv3KP/nA//TmoD+9z6u3Lphcrht2JpfdGPYsn6i0OdHf7E8/2htgmivwJUNTgzAx/Y
E7Sgf1VLnArpI0AwATe1tov/pblxzf+O75WC7BdoBSwYh+2BOo7qK/T932ola0Qja5op2w+W7Yyz
RerdOMw0r5cSJvZPl+bvib7u+l50J6CE0VSzrN/xdRRNyEVCqz69ASWXERpaziL3NHMFLrtu+TsE
yG9qovX9oHDYcLqAgFCU/vbd2AvtoIVVhDZ05aNqs4UshYEWuNUEIomkLFgGzhRaj2jT7cc/f9nf
i1DenCoUmF3Ir4eG8DcpU2eYPdWYrE+LxF9RlRXQgNIaw8vZWjA4JUv0RNDx333l36gn61f2uFoO
is1VxLXeNj+f/od+yKUOgwpahzXdFqUYPsO8BeERrdCDf45ZQSBtcZPydty99FJ+bzfkpoEklaL2
KECaXwScIOkxgNqvQgdAbzL6L3++rL8DrV1apAw41lME8PgIGtWv33DuLdoVyTQeVTN1BJ37CYCJ
ZelMbAjahSg0MyC+DktA1gEik/tu9OqnuoWeg421WMjTDvrgHuOvrTZy9BQGvbVSsqZoesa19zd3
gRf8230Q0PCxXajS/Jo87L993rqKyDOuBnX0AsC9jwZ5z8lFn5YMQtKGXRdxtaXP7MgzORT94FmP
PIPz/UprPdqm8H3C/ELnVM3QuFOnl/5G+CX3EsqA5uIN4jTh/RDn0bRB0CKvJPYAW06FjWolS9HR
QbxtyAyN6GwDtqSdbF0bMgBOpQIIt6DwoWuvpOckIwZ9s8ix8T6G7PAz0p9lGrGTdXZ+IR1vugWa
BsohI+A5OubmaLzH/RkRFy3ZcfFR5x3xZIBuiC8FSCos6wt36YSg3CLFdboa3Gh076Z61pe1KeAx
oZniUMIxExbXuhDIueI5nUZIMYamVRIVnQwByXbti8ptoEXSdE7fUCvTOLYvIVTYWxMxZLWNOqxM
28nM19au9F5DCTT8GxnkLZWOqLvp3ugM69EbFLD/JYOAAoiyPjHinl5QSiPGBYAJ8+aNB6xcyTel
7tabquxhu9BcTp7wS0CoUaGGYKa4jm9YkIR0nkcFi/V+CbvoSXcQun0DNEuW0mjuHA1PhSxyEB1E
zEAD68mAvP92r4o8hYcjnEzT6S+m/jOhXxxbXI8va89j2x96DbGV6EAybM5RkGTVaYWQV8PGt7EG
7AbXFu/FqKOnsGU9jYdCAfCrZpf7hKG3+9oQCfMi0paHv6uiy2iW0VNLqAzDrrfIMo6BGKFTkEiS
0RNN7baZbjniAGAZ/TULj6e7fUFpD5gkbTgc7sdvSGz8nSclcmjAGlfYfYZxkpnByj95u/7uNCA8
UCFpRuTTxFEI+2Xb1ZF5/fbvDAnKrwp+D+vGIo4G3/VOBMMY6zSK9uotJkOsj4cPbrU99n2eJBcW
Q5wWN4NW6OSnMML0GFiSQzJsSoX3BzLA9dD5GPk3YVWQXNMCo1yzyJopGfdlbs6rvZEX1LjQzJO2
hgCoPSpOuC99jxX7MJsq13GXwiO5b9uaxE/ReB4Gd6GG5NJeovkF5J/+PM4E16GN6ZfsVs+Gremz
jbM49JBqDj0Vr94sJpYVIwRn04De3Bje6HGd+8fWScRuWtWISR3N+8gpt53oJvJVOkwgYe5ce4RN
bbFfHpNongiAaKZHv1K4jEDH8bMb87XrFT7YI2E996bdxa2Y/Q3OPgu/lBjutejoeQ60Oj4MbhG5
3F89RxIcv9PFGBjj0Q2blArXtBtK6Wa5DqVKP3c9yyZnreBMRpN/3Zp1BLl6cedLhjsVI7ZpjUUG
x5sd6nYZPkeZWFmihkqzmJs7OrsMXGtYLmPP6SgIkieSx4aadoT7DgsA6Y6ye62tAC90yTj92KF+
AXgfrCGb8o1TOBeAIwR4/XHDujzds81xL9vQrAksNhJ26QVQ5dwPEGE5Cj6tHtF8E6Qr7cUbx+n+
jXeKTcm6bl2rfZnRlRM8VujXqWFclHs+C2ZjF4858Pf3OdLAZftGpk/MHgBmAGQ7bCNTbCJCDWK2
0ebR92CHE4ES93yNdA+3OPTOXrmY0fulb60PlTSM5UQkjwpPTiUXB7502097R1rITnzbcT5iUvD8
naw5E0RtcqmNNr2VZHWBfIoeAyG6p3KQrzPBTKz+mfWEaUDFueI6IUBlnfdaKzujnbI/KCNReotk
zrxqIx08wNsrgjgb9clj+D/Gju4w4AsroFHdyHAfccokO82e1H5x7adKhG3cTD1DvbESOkZb1aF7
K11v3FROUl/XgeF+LEkJU/uWHUu+80RkJx+jUGeg5Lo2afYLYAViD9NCuVsgvcYl7WPFpatQ9C8c
UJ/ngJizzK3DG7xfJlCNAUKqhdEVsU7SvzRTSC3SDl546WhM1IU18rN2Eej1DOEWi4VbphJVQT8z
tcjDa2MiBlJWmLBio1wDe0oSILw33l7hL2wWnASn+z41w9WqtN5KnM5pPIjGukZxyFra+TZr+luc
5GjzafxBRJe95qfBLRSxDlbAGHFerBjXrKWhT99vRdhOa96RX7YZTGq7YL2XozzOYmQdHGFR4/Rl
qHMZ0VXa5mHDO+dsJsinA9IvwfjzLHkanGMws483RDYe3mJtFk7dCqw6y2QgFIikAHwa6QXahIE5
6DoETUYc2aVWig5j6YF8l4PRf64dktfpqkjuCHvpCEYo2R/7jEQoqBsZeKm5a0Ap0bEKqBiY+BBa
8faxrDf+VSdyKonEWAFrAYK4i66E/zfO5FEMI7VvFUJBtpayhuKPiBuOt5rhaVxZsAGI8JRR86Lh
hogb21tJg1nV8l31uJK+as7Pwb3btWXPbuEPMEzWVNq1FaJDcwyCbTq5cHmLPsfN33nzA8xC78UX
FgvrLNEv61ZO9OpKla8odit91MHSYPU1YaO7ixP2rIsoL8rGMM+tEsbXQXbRQSgdTRs+M1VOZpA5
YE+I+iDUS3byLhqsR0eusfMpXY1iLwMXJFY6ZesV7Rp+cUhsbOuqDWHEVJKl6iFZf9E8d9zX5Q2E
V/b8jIbVcWoY7MWUZuxh18l2xIom5pNlzIiDuE6Ulg++kxnqAWV+6eOS1SIV4X1ZhJHPVoX8xGHs
knZzRhQd/kDrXR5SLaeHSQ/eJrA8sj3MhmG66WLjBrCTxQPZJzR2Z/tQ0d/Rm8AGuFq4Ulw71TBu
IanNO/7DKM8FzF3mS3vFz9/dN4TUn4pRGM/kH2dnUoCTzdgLtp45rI6p7VvI1XGWlkqTSRl2flyb
CQ2SILpw5z7Zdoy20pAlHTSgAjCXwppbLLIKp6k7NSPalnQorfuakAEIRywSm5wOC/g/KpLBr4qv
sNy8PbnDCbL6BnXj0BFNyBOo8Q7XX2tcCXBZbqLJ1SfuawoD1Zk30dCaNzTKxnhEdOH3c3WclNft
qI2Th8lXKEHZRGM6TzBrXPfGNQf3arJVfcevzb5cT+WZna86uChUNoDXhm1Y+bs0Kq9UQdqFw6W6
Mec2fQeJTL3Ixnaum7Fi6k+2DAXk1B1Iia1JR7h1Kuueyq/e2YY2v6JH8M7Otz5lhXwXjWQdAF0K
j0a+fPE6cJzXruIR3nueo0VcKZOgXCqCEawdO3C/mXHLsoIIkxWC/YrVcGCSqDrbOPnO3LVXfVFy
k1ZrzjehmtyRy7h67RK0K/3tXOicZuzKKv7zMWo9dfzMqoRbGnDgAGZt04S0fz/2L6OdR+x47bFF
BkHRP04gCuUahPHn9/m30w9vtGKXcQUy3+bg9utpDTTioPJmaI8lCkyk+kFgPXaoxEsGEKCRfVIN
xPltOfzz+/7b0X/9gutcHSSm63JS/PV9OZKXTt5M7XHKS/91MOAvVf1EOoYOBOsXqRTzve8L1uIO
CcbfkWHp2/x+dTGZcirmAedDMM/65RSO4JvuieU3x2+BPCTe2o+IrDDov2XnfM/0aiWxJmvlbRN9
8j1j7D8du7/r2IGfp8/z/x5w3ois+aVb9+0F37t1ofkXIkosx8wvPaK7HBp530eboftXiHLD8nDB
/ZB6/Gu2GQWeTZiXhfSC+C7Qcj/kHeFfqyQTLqPD4hqsTa9/Iu/4vV0XRHDhicNam4J0FX7vfpA6
nY6i9ogzhbOSxHa+FPdiTYRAETpundmjle7ky74F27on2Tch34B6OerN6Z1XcxR0/bx/b1Kav095
5Hc/Xcn/S4Pv96eOT2ebfH0+oA2MdjUK/tx9ihibAOeM3FM+us2rJ1zUlKaoV+bVWokx1j/gVMHI
2jbMPv/83qhof3/qaGLSaMPRaAah776ZC39SvqAdgIShsg6fSvJcdQl2d62y6KqI6K5j4/GCS9vE
MsFl8oOLyY2A1+Uy+zAt9fI5UIAs4naZnXNaIocpCHqCEiRVsaNc8O8Cqud5C4nKOyW6Gi6t1mn3
rtkCYQEgQlexilbGbF/dCHvmlBpQ2W7NsMNBozkNxUotyNBCqpdu49BtAUHu2y9piCyj4TQAyiWk
fUZxvpNNqe6ZmdT7BmsMhvjBCckBo0gWmGJEvnUICHpvSGnQmQke1bTIcusuHWVk4Lc1jIqJpHFh
aAqdxhmPs0GGboEgcpMvg5pBGOkRYl8C96sVNawTe5qf63w9RRl9ZF0SspbQ+ZmH9yFueJSyJvOa
jUl414g1J/SPTKTmPcAWHz8lI0jDtXW/MX27u4+Ukd9xmMqsOEcaAjzB9EHwBqYEXUY4tlYoPPcj
LVcUeTxKtEHDlOFY1/nsQa4YHi3VCNy0gVYnUlRKvNB2PdxPDOTE1nJ0j2nHt8w9/dwk3BBZXVBZ
eX5rMQBPlxVSIU3YD2lma+gckdpwygNZ0uL6P3rwBg14LD54B897DvI5xHHh17dFLScMMx3WQIXq
CUk/Ho1Nak7WnpAwuZcD0zccnMZhsUMOysIe90BUETyPY8yTGoGCCar7hYYNvYhG5eclD/M49Ibg
lZ5Ge4Qht+yish1IjMC+tx/sIeXEkSMRZPuhU7IdQQIfmGlbF4kRTucotDg+4wQ8hlrAGwO1Kr64
2hxvLHA63iarCc5G+rBCMRYYwp2XgfyLoHPBZBoXz9n4ASCsmGfvgaM3PQXYAIpyG7Cirx/gS2VT
u+mCmoz6xEmY1OdTUlubEGXv5zoXSYZQWOYH22z0Zwwx1Ur3wg8oiMhtR/Oq7yKZvY5ZSeo56CLX
vul7mZwXtazBA04+Pq9dP6L6PLt5XSjHFDAuNUmeis4YPtWJystYRkMH+opxbbYbQDwYuyYJ5yu6
WDWprmYwWDs1Gkv2MDvNPB+Z4VLXG0lNNd7UskqBINPX+gBFDBEthg5G9Zzma4kSszCPyA8EW8FQ
X0pBTFbcmU7z2jfBSteaS271yWxOM2fYeytg0UzRSVvI0rL6Jl9UcG0rUOHIfyPeTa7fbRYoOLCW
WnrXoRzpMTq5/fsh83Okt4QkGrspRfLUNagbgPaSXJt4nJlGFNrQ9EZwfULzIO8Y3K4B2+akPpqQ
IExwStIzr6NEU4u0dtu8yr6MvLg1SuaP61Ie8c1hRObK3pGSzTpKHO54PWX28lT2ZMw120I7IDwP
UwLLAXOo61rzq6eUNNtzCKuF/yroqmEALWcrdQmtshY9PtcpMKYeWYlXv+JUplYHOkKUtVz86663
+MREpTfGXqsBWifKXYiFqMBv5lrQNYNWAQEHl990p1ArEFDb8GBlSVjeSK+EGVmnqGVj+JYjBPpg
wMZGuH11SaBZkLMk4gLd2OjHTzWDohFIJLrnzeJ4iYrJkgw+GCPiAtTdEsdwmcIiwqPqz+ZGCfyS
G9EF+qWxjIZYsjmqYpQLzSYhAfOU2hO6Z903H3treIfoxT+NUZR7q3hA3ym/JJ7dwJ81HkKxyqat
MKtGwDCIgV0vT/YWMoAr4YwEMxsGvgkBV+jRLtREcpxQ3icsPD5wNPgG+0YXu9xuUPOWHOEuXXq3
FxgwBFADojE4+UB6mToUvLtwktaFY5TDKULfhgy7T5gzs8+AVneiOQYexbGBg2Zg0xPvwWyqxsbZ
Nw9BPR9q7eDJZVKXy5h1HGle6rkY5ljw+8rp37/to/8pHP++cIyoKP5QOBblq2iq19+Kx/VF34vH
yP3LXYVyFD8W8lv4Cv+neCQjApmv73PoskELvxVu34tHJ1j/hCHsdxTDj8LRgbqwxm4hGbbX1/2j
wtHzKFx/PpNYJJKsZIeI+tW2iNn+bR4pxyKsJ9/qzu5goHkH9TagJdnTTgjvPOqA5uRFSF43hOIt
3q6QcMPficGD20vJSweNTOR2oWdfRVlyMBSOjEc1d+VFSF85vx38Wn6gExC8eItfn4WVgsjVuR1H
a8epM7OsOtvcsnu/iMZ4GPP6Mm87A2mwaBvWfNWCIZ8tkDaIrdJF2HAoRy2jl5FeVngk/JJ8y6Gb
/edRTyq8nUFFk92XiUuewMHdOW+GQDK2Q/al1Seo3iyDjWyQz7Yro+FywME/pHujrEwo5fTkxQSc
IQsdfV0KjnLBPuzKpb1GucHXFROrENKPGbT4ceh9DCg7kFumUaGfcr2QMAk7ATQUM3CpkuvQxh+o
N0nJ9ew22VwpDYDSi0wdK0wZ1taClW9+0rrs9bIrBNE0IIPr3iO6sM4b2j6VAmMGGEHVzNDwV8Kp
mYbI5XAuwqVzrRhfibvAIh5TQGyobGyBfwNcTrPkn5dknnsPO0+Vklk4pk3m0jLCnnSwiymR12jw
jJMJ6+6WXIhks4Cz28CXpnvTi/okDGM8pMifHwraIwhleri1I23/O6sEVupH7fwatHmx06Uqt3Mx
C8RnxNLj4youJRLLQ9O7FQi3QR2KeuyGTVc3TLvHUp3CccJHCXyuquomdnyR3iADBE8pyin28TzE
7kC9kvspadjQme9kpav3SW0M8AoItNws9FJuytx/BwwpvXPSrr8FexTclW0xvqC1nmJIHWDrWjHd
cT80+3lsMnbGKbkt7WZ+T9/UIABDwV9NAjuJARAF11FUJE8CysJxEr5xY0yAdje0JaL9GEjnMvGT
8kAOYLbEViCL+aldyW1BUvrvOt+qH/oZyOoGGFA6bb0cktQ2q2QwbZt5WU61tH2wC0DogDHWw0lT
oB90WaRPzNaci2gJ1k5u6+lHN7LQrYctg9NYYQX6ammXQhhpN5aftKlrchmaBTez7d1yngtOUnuP
eRfEfa5cZ+OC9Lq06Gql7JO0bhGZqfFGpal9gQm2OdIXYSqWAwpFctXLOyr2+knCAzqMSdB+1EwO
rQ7MAoOz8MwvXe2QA7rbuW+BjszldEcQvDhDEpOPKXq+Z+UsFcA6Pdmf8kaaF8ZSs5V3nROcdTlF
ezdvv4xRlxxRDHQ7MRWItoAmPURFqJ5NPy/fzxRY7x09ZN7W68LifWfUEZgvnjDfGOSBaZ69A1o3
7LPWv9AN/CVEruUhB3JwU0e1d9YTPLBNDamEENI6MnDTE9e5eAsnKI6F2W1N4MZ5MlpqTSzADncx
028B56XcZPQbY6Cu867RCmN7giSQ6zJsgqBckbImFK1eIwmO6piDtP3k0ki8GQz5LlvkQ94awefJ
azD2m9HqJfO0E3iYIpb8EXOAe1ExPr2kLwn2Oe+TOMjSU+T2wdWsJZ3TRvUPC/GssSfN5pOvcCe1
emlunSRaPnYrrWVjIdeHa6HbizRP3XfEjMJp6hCDbXTVAbtaovSKrBv1MoCkqpsSk0FRwfsrLIus
hwmxXNamrz1ZQV9KaLTbfuwubQXl2/P1FItROc82lf3RMQIbcJPW86U9IddwIWhRrQy2wRPnCsT5
3WTsJdUVkzAzbO6KvIf50Q5WtHsbeo99RmAM7HemJAL7/XS01+F6o11iKYpUOw/jQNxMoSvafArq
DRlfa8hikoj53jWS8LIZCVlGoE3Ysb8GXs+DxTqnTCweKbh98F2hANutXbxlkWU9kv7SXwcp/OxN
qqBRWI4HWq3PxAkVNMb6drbCSwOr+DUOdASn2mu2gzl9gmpa31u00U/Ez/Zb/lIU3HnSo2Vuo8PQ
udOlMawqWmQrn9xGel8bw/2ctZ19aQVjP2znjkM7U6JdJ3MmmJVRXOlJhFeRUxSXwgQvwKH6k2AI
i3OTEs6dpneNKR9wkZnb0JJiWyecIDIUwfuM1tLBzJborrNkszN8WzhbF83xMTWAvhZjCi8tS2JZ
S+s9cxL3kGOS3PO8f8qXOrzvbJrogkLxMWWitrGEbM86Lyqc+olXXnkNpkWvr8erhpTYIxgh+Nl+
BfwbKRbRPA350rUZ6dtsbuTnbuohpdlk3dyAMgqfUj9xz3zCObZ1W28br+W0WBZedVslBgBWe25O
FqbMrUknKQZ/l10aEo66X9fNYVCTil01DS+2lMygwqbeEID+Yeitj3kHdndhe7wE9p3iJOy1uHXD
rtrUfVPEUyXsLdae/quFK3anrFk95Kbv7UZX06ZN6XwwrQ4ZRxjJQzaSXETzZzjoyOn4FJm8GdPc
sXb5Eq2sersCjy2FcdLqAn6LIPASorvplh8A4Ciy1MPiM/B/awfQmd81DD+IsPwii6w/oQsItmZQ
FHHn8b8SL4g2M3Kn45gN5snMS5KTMmhvjBCty4VMkk9RHoLYKIVxQCVuoOtNyrt8KJ0zUs1sjw+q
I3QghcjbldHRISp8H0xUXgbxd4fCFuNFRtAPz9EEiGqwDCM2Z0TJ+J7GnRP09afB0xnc+JJw5hRy
7iz8ox4dRmje1eKiiagZdmzMNrL3jeV96sz2ToFS2tRYijktkpYkTYOwCuPZwvm9EcLPSPVZqDBK
098VZnMdtPIuMBlk9h3Mh0ptzKrQa8/gPjQGROY4lvY4ycBpo2va+FltQ8pBKbGU6T5xyyunMoz7
qJ/0ofRVdHTnPI0Xp7pDK3w7I7vdo1cHegE4duuXM6YJZcV4zssDE/wmHkj5id20CSHJKetQjw7j
OSNwbggtBhMXGcEj4pbsCAKv2RIp9qUj0H2HNbXaZBVQHTtrPTayAipp7ag7bVvRp6yaOyaq3H5w
XY8+Rrg73wABSoSPWDUFdOSiVp2mCr0atl2DzLYlPFdw3crM+wCj6t1/zlL/JZeRh7ThT2ep2y91
3c/l+Fpnv56nvr3wh3TW/Qs1DU13iu/VyxP+1Ixf+/Qs/fiG3vrta6v5RzPe/ov/azVU/jiG/asZ
j+CW3FYktaGF8mw9hf2DZvy3KdkvU7RgdUAFFrI+BgP+7934ktP3UrXmjLavLuZYWQQ5wHHWzrWd
TCSaQs4nVr2qMsx1evC7aGP3Up5Y0ehhLp0kZEOUJgTirh9KssaRFBgb/AFkVkefWnbRG73K5DkY
mbGbITjbkF2Cjh5eWY/MbXbjxS9tSiEHfcouWOZ22LDHU0XJXCyHdUek4JvleV5F+8woTJ6OZXmX
2GuIh1sGYiejVenPubcDqbTq/803L4D1Zgt4cwgUb26B5s05wHJTMOSckpgUh2MGBP0LbqP0k15N
BxOvefbmJlec+jAliDd/AtYmxFmBE2Eph61u75rVzIAosrwYV4ND1ojhalxND9Zqf0hMlpZNs5oi
aD8X+zxI85F9DdPExBqOkhEjBZRnRv/IadDQr0aLUHKZLQNc3qrbN88A6tSuXs0Z9mrTsCOuvLta
N/QSVbfDaucYVmOHuVo8cqYWN8D2ESFS19Vnzs8tkg5sIYUWwZ50UXPYrqw1QGapucOBSuEoCwo/
AHPme5r7w6XCc9J76fBg9XBjD4xB8KTYRp4y2V2tKrVUzhPxxPYenWNI4Faa42lZkuTKXY0us2Ny
ACSrDrLS2N9jaQ/znf82e16n0P06j3YZTAfj7WonjXsNy8pldO2Sdtxs+3WeTYmkXtbTwDsJG+1m
7HNvGzEEN4iZ3npvc/F1Qu6ss/JonZpHbV7fQWFwrwrXfo9+z4+LdcqO22Imd4LJ+6yYwfuGVx01
Y3mzsQaST/L8Plln9mqd3ifrHJ9G3/9m70zW20aybvsq/wvAHwKBdsoWpET1nT3BJ8sW+r4L4Onv
glyuTMtO++a8clJZaUskQSDixDl7r41vjt4mwHcqlF4vN8Hb7N9bZACJF1g7nPjpqzeOLyLwtF35
ph6IFiEBNzldrEVc0C4ygzkj0Ee4FnwiaZgbu7CuS+62tUCfUC5ChXyRLCAlfCIPjIyvRcoQLaIG
Emd4l4vQIeyRPIge0VS2yCBMxwkP1SKNsLKqOiHZ8EiLaOGcLhKKRqhhnb3JKoaa++ZNa6EW2UVF
w3fVIz0jVn1RZTBZoo+3SDWmRbQBV8xEwGGb+YScg4RRFe8YnozLOELMJrKP5JsIZPwmCZk01Jq3
BkKi8dZqF54MvKo0Eg/C5F7YEsMan9mN7lx3pPBEj8qcEVT0gkj7XeEtklAiDCZen7g7kiMMhnwV
BpIMqSURPIGMCP8UpWY9QVIqksNYGpwxMzoDRN4n+mwW+6YklOF2iGNzxIj4NgwI3yYDKTK85GOa
dg15RFDxCozZkdVSlVXQeTdDy3how20Whh9zEYcLRl3EfD9aScK4HEssQQqzTxgh8lWLzmWcHEAl
UCfdLWqSLg39qXPNj31ZjN2Lk3oitdHv4QQjc6XvyiM9eqTFDHPSTqrVSJHtQ4yLY9LhdFSXd0UK
e2+t18xX10bXcIQn/EF9m1z+r+v5p66nYy/aiH/uet5E5Zev/3dos+fiyw+dz28/+H2nFh/AHSAl
YTJuGy658//tfDr4X1Bw6+BS32FlYSIY8BNcG5YM4ASDWfd/ep8mv8609Lf5O//5X+zRUl9MHj/s
0ShBJDHQvAfeF2nQP86ka3RMTQ5D3tcoqlfJFJU0JKjit+gv821sWE9jPgwnCEcxIvTqKQutpVXG
CKjsM1blOUo3Fe0t6te8uMp6/QHxF9knVUZoV2likplphh4aQUq7OWnOLplw2rqtc1Fh11oZSpA1
OTbPnsxPWOBPUhv3QcfsvmssYKgjY9ds6F1skPFrr/fxRc51XNdOhRKwKGto9XChFZRmBrHzWenp
V7Zo5cprxudSjQp7fLOdTMAGaAxf2yxhf5bhtHVK98KRaj8CkFlDwHz10uKEj/cmUBbUspggKyM9
9dN8ZSZEyIX8LY64KxXFz1QR5aas5xeLU0A2iJfSsZ/qqd1xXMnWDbEbj7hHfZLIbDw1SNzLdgFH
kZMDKvIpHbJnh4zSnU7clN6kp+UKdOyCNBqy16QqtHUbdslOZgDrZQ4aoA8dqvNxuAvleLM0qdeu
YYeHJvNeqAC8vYhMPwyns7Q3ysOc4RvQxpYLo+uMbOKjEfUGoUeIpGkvjJX5FMn0yGzruakTDH7W
BUpUegy22W5NPtBoxq/EoFyZGd/VJLtd7VXMeszFhMsgXzGkWhUGXSMyDSKqqQYtFmGUK8qAaBun
S/6DtuTHV6zHobZcyyh/5tw6rji/kRfEioiPoN1WJn+BnNirsdWvOgM+TjSfCTdcOPL6WeVAH2Wm
+ioz/pol4lOaqjOqRst3Sw82fMwnhOX6AMaKM2JnZ5vYI6WOpD4cEzHj5QjH6XlDHiZNx4fGrANW
bXWX69ZGTcW4LqD/bYIyfi4wB2wzQ0Ejms8GYj1ZwJsY/IPzFCv9s1vLS28kH9cmTnOCRTxbfeND
/Liba8uPY9I2sC37YJeBKhFAt047iMyoGc7scoq2I/wgSExCYk7gTlBzR/PXyOWqavWHIhQvHu2+
1RL3RYpddqSrclc3/Z2pstdcT1jWMV5s+lzdyUBEqzTuKnoNVM6zrTHywjayfrvuorDp2ZpPZV0k
O9u0MG2bDudLfm6hHEbK4VaU9lPsNBPnPm5HtoiLipbWJzhZ3tpJomlDC2G4lja3XabCgN4ODbaJ
Ib5fEyN1rEtrOLQgsg5q0MBA4schJKHK4VhW0w67ynDMEdavDS2TL51oP01DY58LN62oN1QZ1+am
odecbDw81hsnncfnwClh7dKpRyqRmHXxkBbBQ67osW9mkyS2VU7vSUXBBdjQT/Q4hzWC9S0d6QnO
a7ypuqkBEq8iNJjo3IhgUE14dMsOk71TX2RadFWUZrkdNfOh1Oj+tL1F46S3nrHYkNFV4HAqiI7c
ZnYNeQpvfjV79i7n+LyhnxNcic7qVkwTCLpNjJdSlHhT6hxv6aATSWWInXQ4SvMuFiMAt2HNCGOj
UCUhwHT6vTK46abUeXI0G5hoPR6CoXnVxubMtNPj3zadXyiLfvK1oafjDMiR7W0W9l5RF0M1wZlB
Lo45kOEi+7pbB1BQYqs+zYGw/6AlYud5t2cwKWNDk5YJj4JU0h/3DAS3fWFPDmZoHvVNIcibIoN9
ZdOi+sMrvVdMue4yKKTlZHBcRSf27pVGx1EywQXtG136jAgARBbLcSLGaU1qVkvTbZz03e+v5c/q
RF4TMgZmTBAZ/O+Pny6UhRe5cK2oy6xoa7XDHbL8bK1JIrQ0K1svnzfL5rOmZXX7/UvLnzRay+f1
FmckB3E8ce+mkBXt4RnhTeG3eUPgB+3bqwkl0rJcnBF0kPq6p17GllCfdByGYzKQTNp4gDZgir1E
dsDtOp/1IXpYtAK+5+Wo7+Fkkv9AvhDLN9NU4hlJh6vL5FTYzS63hhuVhw+6FeUbW5kXPVycNcRu
bw9FvvoY0uNbo7+cNr//pL+4haAH6wbiT6FbxsKC+rsUzshiD6+JWfiRQahVicrYm6/Ab9R/uKKL
tPD9vcoL4YiEeAKd7v1c1xuFq/hD7lUvMw8cpa4mGn5bnebEqrC9ZNO66akLRX6dDdOV0+n5dURy
CYqx8LUeWJeXUgWnfArSQJ2FGhIrb+zvNM++kM2wB+be4UGJcX+FZDTWylBPoWVM+zw0qsXHFJ/1
ekM0dKoeFFLxXW/E5rGL3Xw7ou05w2X2GsRkCxZpxreo3HJPpMxrUM4PLgrzueOkoSrpR5PlR1FB
KB+BhbjQ1FnqaNna6OcrZ0LihG5C7HCRfWosXP2OoMb6/Rf2ixWGGfzC2cWfbFjvzcIzbcPa1GTh
z6N4KycUKxszUcAro/R//1pU2D99Z5bOPoVI2fEsY/nzvykVG2OKyXWdCt9KBwj88TGHAfKHl/jF
ykIqg2GiKwDJ8pNPFndWSsihXvilN1SwVQjMAa/wsqz08SynfYeoKTVM39OMizHwCKwtsiOD0Mc2
ST67jNOR5wxkgmWJ9GHRscl6rE7VlJ9o+LzO9ii32BFTP5P2jPdFjsxv5vY8i+3t4Fb3Lg0Wmv1u
eDCneFpjthhBECLMp71U7YzGIMDLq409AK5upRvxq8VUD4loehpUekytcFpwJBSogiOsJap1wVl8
PejdTVkY0daU8zfEwT+GT5i/eGL5LjzT1VmHTdMyfvxSCqPqVDnlhS8yDgpDROB4DLdzZWgpnxn1
1gqlVrLJJvciR3II4qsha0bkl13CvRykBSOdot+NwTxihRAlLTL9aUwquXF1ztTpYF8Qy2wTpWOR
YWokjAJZiSpAEhu0iA+6Mb7Mrb4iIflWSapD8gnidaMpAhX0h4lCjAiaqNrLDOZ0Nd6Elr3IG7k/
zYqFr7UH4rk0SGl5kHl7w5ofvKoZTr+/q37xkLBnLP/QP+X09u4ajWGN72gcCn90iw0ljlo5I2/H
pMMXVOEfvhEyRn5+Tlx2YZY1LNTuT89kbcqJNlBPfBQMmq2wWyKuguQYsFN5gu9nRoIFVZsDEgTP
bpUkVIBhdrJTCkCisWyEgh52nHyotx79vhUes47psUvijDhnMHCZecDRI49qXxWl3MiqfcmT+UZl
NF2dZTPmNgtl+hyMS5UKsyaZ9VPdFxs45caacnULZcTddXylb8fL2VRyg7aDGIPF/8dwcZ1U47Cr
gr4j4aeLDgp72NshKCjIiBxhQh2LfryLOw6SLp1f6Occ9ax5vGu6UF9NprcCdIoCTVzVWowXhWpN
EEwcLw3n5V+0nP+Cz54bsuqHnTCbdrs8Rq2yoLCNd3a4HCCsVON5wuqb1VRLgGZOmOfdDSOgdtvQ
N6oTki0BItTnnqVeIBZsxp4LnGTxKYZziXOZUtzMzKckGm5GYAAQeixyS/KjNqB3BSoI+IUHuOuy
I4di8HXsLHE4cGPydNhjd0Ij9ykCN3pMhXUxtNgVjWZaLwcj9BHw2GumwS6VPciYJwNL2R/2Y/sX
jze1DnAyTCHcUe+jZTLshLVh0stsnekFHOwNEtML6gsunsVjvdRfb0ftsgMy1HlUem/PfBF1u2ls
xxUU5ZeChhbk9IJUi9TbuEMjHRx3hNQCdiy2nuonPxOtxgEtzZFYI2ytiyx8qbXMO1WNF5FYxb7I
MMo7Z4BPle8wKdBYY5Juehgk5ZbeyGqNkKFfqxDKbuZSWYccDNkPI1nyhYSU2U7S33UDK2hjdAQ2
cCQFq3Qa+v7GtHAYlZmttggn5aYe5zOsnnfIfgENCG0GADu92O1cEe7c3TicDvw0ti8GNhEOmf2d
BAOwVPOd831//V+H7Q8dNiDhguLvnztst2XfRf+3fkbXHxc/TMP+86Pfe2zuB4tfRd/Nxk711i77
7kyRH3ByUVD8JSL8ri20Phj4jywXO6ttoomjSviuL6T9xl5n8UigMzRwSf2bPhukvndrNQYY3SJ6
jN9pc95/f5LpQbUVTRKXvkLuNpIjn2KGJskMoyaY3p1dsJAjCk7ca0KYMGEacRFf0B0vNwNYb3IH
cX5yo8byEdXRdAUirLgdWjv4BEoGR+0sGXk742z5xLEgqfC4RmfxcjyDw1eq9ahSOyf+TSVo91BC
ynPqfKhjdMV5jExLghWus3pbezGq22aaqPJoLEeKnndCnmeOeobEzMncpVprXkYIm6/SKDCJt6Uf
sNVrTZIsNCGzR8dZwCOVkREdBtVCuSon+2RoDRjizgigIuRSMmkC2sGqqRdbldXDRz3nTcFfC7qv
vIrAm0EsqFgHfUEzz61qKFUOU/LtmyEdMb7dIPXrSjiejMv8WKdw3cpZz19jvnAfBzQwjsIi10TM
cfBlti1W4FSM7SMBTcgNIXy2jyaCpsdi1NMbcNLwPQCFXI59UNxVmE0uu5YotjNVq9BCvEF3i+xc
JiMM1zIRQCuvGTDMUeVeExM3bWs2D9YpEZCXo8s4II4oUQ5hqXP1SYSuexVkVDIr1nJdbEjSNkEB
kKO1c9wcviHaNVXl1SURht6V1RLccZ7A1fdbrt9uQGp/znwDFUIUjedRj6RBvRmtY6sob4Wo3WuN
cwSnFOJtvcm1/FywJ7HHiLsAJ9EhRuN21LLYPGDQKS/Tph6025nZzNZ2EnFEZDMSMotpnb3ZsFof
jCtZ672QO2KW6s8QSOuPDZLrR2a5piQVueZQiMq6/SK03N02XQTyjsGGd60qBh0Tu/Ite1R4TX4g
ZhtPoRxcW4P8RAOvJS830yxj02HBeSYZF01UK7zzqpJOuOsnPTyaKiliP3Dqbj6A2uAwFQe9dm4E
2jCuR7wkW6krl0jjlgFpRyIWU6NVOFb9DWYTC+GRVN5V5WpCEsxi2/cFk+BThKBnJFQsMxH2uAnq
DeRjAiTBPiT0CJaDliRjNa00LgRGdisu3Y94cxd/kYdWNapsGfD9LLYh06PBMm7BOLm7sBEzPhSA
Alp37Oyq1w8Zpqb40aharzsiYCZusOD2eSLSTLtF7UaLLA1OTp6jcBm69jGq84vAk+E5sbiklySW
lgzGypB5aWrHMNedYuMA4L23JJ6aeF5iuuZuJuN4Sne6zf/tJBGf9RyODzFirY3mReUJy1S9bdnD
kl6gRgWKjj4/MQRxr9xDD8xOQ9vn8daI5pYBWpgGoW1vybzClCWqDTFb5AWlCj1wByHni1XwHvxJ
j4GdD73Rb6ZOqTMNosih7OmpTl5xU87ueYe2D3ebaNGMleo4xsRVOvBqaS2TNI37Y083Tvtizaw0
WQCNPpj3AKaS/RQbWK8B/V4gHr3t5jbcOOG4eH6sB9EsxMm+JxBt6stLXPM3QhIsNjQchfFkwTMw
yfMeMpRxbmWjvinaNfPd4kwvqvZrMjkX+mwEH+smHX0FdeC2sCluk6FsUevCezCzlqT1PpC7ukST
N8YRwV32fBHX7rQnobpbR4Ql7YjNEei8+SlBPwBgR1NWm9SdP5YBUkdyiC/nqjl1YxrgVInoVsqy
2ddB0ewSgHYndGjjpd2i2SVN4TOWhnpfxMLdxsEU7EAgMC8PLLKIQCf6c0kxkw2DdkzyWJCPNw2Y
g8NPi6tkEwpOPqkzFRtyJUoKk7J5HJN69PU87O7p93TcGKO2Dxv12jd2tp+iZNp2zSjuBmEEn4hp
h9Osgsg8YM/JwR9xyjj0NqcFX+amdVbABdgBnWCuWqGV3le4xI9uQL9BaZpz3VeRt49ntqYkhwzS
WSbiqMGeHZJha9D0UPjiZOvWcYf8qQ4evBpMiLTyYMveG12QXFx/Lsq05GwCbPqpcrIcXwmH6SA2
3F3edt6+nIfqYwXx+RHhmrbthh7R3VjMFyi/y7OpHvErAxu5lvzBqbWVdslR+sGB4UP8lUd6Q9hi
02EYKtQK4V0qjpZKwnMvzV2PHplVr7Mu7p11alA1wsBAyWyOaBkt8AzrwRDyQiLHRE4SqWalVQW+
dNxXe6dyUmJFQ9xZFWK9Gp3/A978FkF2W9SbuEedqsvmxg6S8ppmv34hE2DWbseV7jNuAxNIqjLa
tVqGNoZB53hoTQ00lJN8lUzRvvZ5Qx8uIqRkjb5lJBXZtKdjQZtErpOpJpfAisV9CTH/JkI4/IWY
gHBbebV7XgfGJ83rX+O4CJ9QBZECP0HDbk3rvjAt7cQzBflRptBjgKbyKNXBfdiYexqsnwK7J96+
tvZzSQz7HGAykPH0NA2Tt+my0tg4DnGDhIitBqkfYMPi+hRG9TUMnGGVJhoIA1cm/gByoCSyfTIZ
UATiCg5Xs03bMb0uhH1RhLjNaPH127wz0BcaZD516zFqxmrbiny+CKcu2FZ5+6VPojvGEJRS1Bd0
YyBjyiHzHcLEN0wXUZOShEpwiVUvxQyR2x2nuhVp5nIbFQHxR2l6pxk287Ox1j9FhhP7JDk5X6HO
3PSDeA04fbhNDLRKcz4WhCEgaoRAolLdOXpTMJ9Xeo9BQNYfy5CzALP4I1kbAWtnVW2HoiZyLRyk
n6gpP8ihIhACAWBii/t4nNLzjHsemaEtdqJpaTUkHU5SPdk3Q1Ydy07dmnPU7oivLZhsWmsgUfOX
jvpz3cm+vKVtD78CEWG6CnI50U8pBiTKkEOnos13qgcf0mjuSxAaTwQzBR/12pKXeKwzxOAW2tmO
+8p6yY1cHOK5Z9BGoNRZVTCTg6rw1clHELTiC11PAn573tJaFO3ouxWs1NaszG0MC2U1uHa0p2Jx
bsB4hBtcXslOp3q8NAonuCLJ69jwpZODvI9RREdTa64tp+IWZYIH4E6RKCkSEDNVcg9By2aqGvX7
aowtpE5GUd70EcCmhKOgQ6KchblhZbKln2t1a29gyj50SUxymLkj5PgSd1y4NkePU175SqaHzwAN
14emXwZjezlniD+iDnJp66ySKv/EXLTALqzuxra/qkSHRL04Ua3Fa34xnbYOyv40ETgTDH1IwiGP
OXYVkqItGVuMqhzTOsfu657beU3chN2sjAkLJIjXfL4ymiL9HzsUam7cTX86+Em6/787+N0hgvza
tl+//l1XIb/91H/OfK74YIMUXPxiuAn+q6nw9A9SWBLjFeJIRjmLMPL7ic/+gJ6C5CkT/oRYDop/
nfjMD96CLvAYpFn/OqzXdH6aPOAmIyXC1Jk+6B4CzR8bps7UwFUZreKgkWckqv1ABZgM20AbRzjW
OXXWSsAfGc87Y5rWeYuJQbRK7h1WVb/OzZjOS4BLhmOruGhr075jgUq3NmemTRjarbUeG7nNQ1s9
5SjEEHxLSz57YSEORqVn696zKOuj0KQR7Xzpi6o7DLIN95ihww1srHotkAevCSft99Og6xzvkGFj
flLtzqIqBcHuohhMpvLJxODzXDRtfuiB8O702N71La59vWMUOiRxeCkaoC/FFGd3yPaxHLCtoVxD
k1Q+RaKv9wRvzsd2yJZizbDtz4HrVNFK5chEVnkThqcSR/19mnQumVqzftOPjbEpMucaVbR30hP0
7G4ehp+gvmC7YBeDK90P6KVZa4NEb/aNw8RujOFuMSm+LqsSOxDm+J1NcuVqZtW/LBzvGBbpxipV
eqVRzuBYgp+ONMHdgjQoCbGvrdsG+MN2rE19jS7MJP1QtYe+nTU/0GaOSmmkHel/V1iP6nkdgbnB
baSXp9qOUIvWrqbh3mU+JGBlbQ3MhudhkFt7sxL5zqgJG2QIMF9Xg9GeHLIBV2lv3NkqVy8Tp+1t
O2LUCZy0vZ5T1mMic7KdDchzg2MHb0icOJ97lq+qmD4RjdjuoSwkfj+Exh6YV/AwuHG5I6bI/uLG
djoxHTCSU4i4kUZZpSIUol2+dfNs2MS0FHx252YH/wuBpY4mFgSvsQpd+NkAsb3PblOMr6T2eLuZ
CC+XUj0vtjw35rVJwy87n5LqHmV6cu8yFnjWGPMxUJst/QSwfThzNbbEMtf5kmMvqrZVyNEZ3Lu7
ITfFPQa6XVxKMZQnQDD3EY6kDpWuWfsEUKbXqqzJFCnkcGkgRT8z65hqhqCOpFnHnDgdv9f6mCj1
NqVR4vVmioWiV+ORMm6XFMbgUVguLHmzctcGm+Ry8jByf+pdauzZI5GQZoterDMDPLXEUmnATgrx
jdE0Xyljzq9wffseCsRVRPDuqbGN5zKrneC8lpmKzrCFPNqkot7keBUgEgjt0Ma9GRj7rKPgc1aD
NxbeC3DAGh1VMM2XM/2Gq7Y33PyFaS0VhlkgPnC7/t7CZbdknkTURRm8CjNoaZ82vdgSmeodx9Ix
QBcEbTbBMbSrm0ppeQItahpCvzKdtLk3stEkz9ZCnNuBGyNwBEZha7mtBvosMfRLFkquez6A5A/s
hNYJxpFAB8ldj91ar7TwguTk3HnU6ZPVzba1JnFdKK8PviQBig4LT86KFW4VkQLK5JQihTvXwlzp
YeNEaWWKdK2GBdOkd17y2dGCSfPdYoAgYJUZwaCl2/fpZngDYy6VgHkaiYQCUAizNQUKw52iY70/
iKjTh1VRj+oKxoX5hWZDl+5pGgz0tiZ4DJtBiz266LRZvG1hpbwkbovGRkGjizsZIqulm5Axr9CJ
nd2z9mEC79IA9xSggRwAVRgnuN5irygvQdoZpQ0Pt45kd5Zi5dShhA8oUhzlhFuMHvalGggTt5ZY
cV3PBuKELa4xfYNguoP/bJw15GY2qxR/Gk6z3BvRsRByXnhmfUhjj+deWcHGwkLUMaolr6YXRrQv
nMHdl0tsekF++ow/01k1wioJoyNePagqB+98R+Y6ziOHh+oti71fYtk7oChL2M7eWiLbeVZJxxOh
HW+bsJTaTl/i3Z0MwbptoBdeg1bVlnT3Ao1XX964g0Pr2qbbhpOfxHhDeme4h4k4IBRukyozZOrJ
MWE1z32mr/J2nl7qqf7MHtVc0FwF8u8E2LxgJrgrQ6/123AWwQ6orHtvwe68NnGvsTkU2SGDInxZ
di4kNW3SjwMUtZfZsC3UDGLTOsjXWDoDn5h5/Sl1RLwB6+h+HLDWlZA5jYo88VqdObMzn5hEuquw
JrqvGqeEal5ymKtLmAjEzlHbmWjSdMTmnYywfSWDNLcJNfwVs32E++jjWqJE7men7A4TPPq9aIp5
TwCSRTieoPE1txqo0qyMLh1absmmUYZ7FkuWeM+QgCYa/MYM9tSt8kxrZQg6kSGxFVfVFI5o1JcE
vcRD6swHwEmNvG+FTTViaZzNJylr6G+D5VXPg2t0J+HM4iv9k3JndbPcpiIQvt3W8lFTvB7JIeGm
Em24AxtbbZuiyy5Sfawfep7DE8f65gpfu3eOXKYA718k55zE4n0to+EiLa2ZAJHM9rN5+FS7Znw+
4UZ6DGjPXASB8PglrU0lQAoG9kHy68tc6hetivJuHfPkX1mJo/b4SZpn1BI4Lux0IznCXiNzUWSA
5659yDl2XRMogVAvScvPI1CYVaVyfZtOpX4gNeCRsZbNgYJTeMaZdUFESDSkaeMCyIG5VwSkFsKt
PSnYrhAfWmiZ7P5g+jRJ2huHYiaNcCk0o+/cTd+GdAtNIKcerjC4wMrGCoJ2Zk0LAfdeERrMy/NF
wrPSU1uE/DZ9dGfp8lCTAbMpUVY8G4paXpmcslaOnrASNDAz0DAO9M6cW0lyCsg+KLdxGN219lTF
129F6/8GO3+q7+H2U1z/82DnvnuOfijtv/3Af0p7gAwfGJigTta/z1++k8YQRX/QofLhatPhxzNU
+W95bzK1gTAhUPv8VdcvAAldlwx6FkzEErr0LxTTb6alvwmmwfQh0WLovoyTSEN+j+wrOUlG5QSJ
xyvIS0nXLl3jaQc3iA0tN+WBDFNImkMYVmetZdIinyZaC1QwxL0Xjd/gZl5Osoy5+97b0t1TN9E0
WVc5Tz4lVIlVInDR8I06wZR+nttmMN5ozqSISesJkfPM+yhQXl75fQ4DxQ7BVdETzgLt0svNIT+W
TULfgcJHlO6rrJwp7v2R8ZgaDqGD8SM4BDgtExSpLjlP1cBFvtUK6oxtZUZka4TksvGEO5YpL92U
clPnZVn0Kt3mMTF45kNznpis5iahdGMWXwR5Hu1rx5gJdiGZ+q7IyRuZu1L6fCjkpCjAP5P7Ft+5
idlglc6jhBrPImYA7/fMkX4XlUH/7An8kBwyqHxJ/gR/Ttm/9sqBzioD9pnGwTGhZ2SRjjmn2OxR
1+pDfWY4b1FvOCrURRSmBL4pkl2nDSnW4XSrTaInG04P02SxZVaW4eyNeGlHDN/y5IB4BmJZh9Kh
Tpcsaz1uTpVqS04/qxzpWj4c/rci/H+d+C3dYCz6zyvCw1dQxUX3w6Lw7We+z3jFB87ZCCQhZn7z
Nf73zE/omsl8l/mvKey3AfBfi8JbWAgaA+OvTsF3J4XxwUHK6qGcgI2Hrcj5N2vDO90aCxLbr+fw
DmlH4Ol4p1vDftTPzI3QqLsIafIoIoY4rOXqb9fkF1rfn5RrtkDRSLgDPQoWofdKjaCH9CWp4P0+
KYByDbrnrlwVlJ+WqKSr3IbhlYG7azYk3lR/iJdYvq8fpXm8OKQIRGBcNoeL/WNTg2yFTEnAvX5o
emW6c5oWEL5iAk2aVHqT4Kh8DlmbvFVbxHJDBRl/VVoHqsNubLnJmJaBfKW51w1IamWt1YCPKb1a
N0Eon2QBlvGpoR8choS9tU5wk9vZuPn9Bfzlh1giT8SiduFGeteZ0RuzgkMze349s4oosid3uZYz
J3XG6b6WEBgDkTpyq4HcXQtdVR9HD4OGVUKPWXext8yWDXVVtuRM68NMq9IjDWmgW3JQKGN27sCo
JY97pDHFjBxdyxkg/P4zsJ399D24DpxNNkjUJ+/1s60pmYw6o+fHEsR1g1OTXIhmYkyRvP7+lX7S
tPGNswmj9aYrRgbOu4tlMcxjFeeVBmDAaKJrvjzbrY9NJ+tr3WLQ/PvXe/cQ4XdatHPEARnc4sTS
LHfg38SfhiAkADIGrxfGzTUrCueRHlje71/lF9ePxhzKOWilqD/Md/pjr2G54GjqIp0b473LVauk
F/tp6979/oWMXzyulkGeMhF4rAs/LQpJiPx05B70Uehmh9lpjW3kcc9ME1/clEvofCLCtAseKL2Z
BtDvVUbtbaIluKH7gELJsurrZlr4wPZAIxrgPafkAeSMHy5o0xIq+T7m3rwfQoBMa2QQJofYZGSk
a4a8iKpMA9cosIDWsNvH0Z5j//cf8ltW0N+qIpM7hMKLy2nAFvU8awEd/+1bW9B6GHga5Y/wJlZ5
WCLDCiGJaAxdd2XaAkiQ5SvpY9pyHGbWPDmJT85Gv2Ma1e3SqmkuqjQeIWIXCLPsAucw4OELiynA
J2fM80erJiZAjMatwEFCFT9mYt0AIroz9NTbRaAJN90QqfsoLOgchvG0B20lkiH8xHKW+nZnWZdh
b6DKi0sqMNuLqE4CYtk4P/vAcgCqW3G+pQIS+1aW7h3YkOSQaKD1CyLT8e2EwUtEQ5lWbYpst5qH
yyoTY70aZsc8x3mbUVKA5qC5Z2JxqshLYaaarTsBuymFtPXQtfSckLyRmThpl5wKpy8TYCoEEVG3
DfF37q3ARKCT2FA/ZuYmG82ZTfBjUr+r+jZ/dMIofa1EVKpVqnt0jb2GgddqLJfCsYjUkwMwdePk
RuOTD5QdkilR56TX2Zc2tPVN58ZE88k8Hi/7rmAIm2TWs163W015WO2D9KuWau5JI28c9EQMJtVp
jlSgvGtb1LQ8vcX8U1yQKB7g3MOwCj0eC4/mFHts8ufL9WQolFRriRQdewbgHJHLj1ZEqh5GHf0Q
pnl+bgbVdK9laWfwp/p8IUhugP69JLLr7C+kZ45yj8vJPXCGls8NnKWrhOtUHDpKUbx/rbxLzR1o
NO6IgUFZX0v5XKKQ3KWRoSFTVS45xEbR3BdT26/LFAYHoTIMuFQZ+uPU76JIXhtB3m9Z24YDI85p
NWmqc/FRGF84E+ZYikR1PTXZKQ4sMvbGgQZWmPWbPkjhKxJYtG50cPsGgQh6aJqrxFPhbZGEJ5QV
nyIkJX7UdfpNIOZpmzT244SA0siLYoMCJFlrie09dFbg7mTTiHNH9SPctNRblcOs1rkuyRlOam1F
fz2gL69FLFGEW4j8DV5SLtKL0NunwKrWE63sjxoZJ7wZFWD3Tkk0QXpQEhtSD9xcw+hs2IbSXRy6
NtLcMY43fWgb+6ZttTMLqcF5p9EQaMgvfE6w40GsbB3wsRP9QLTnSXU5Yy5nmWpFfTZNwjxEuOR9
IWPd/3/snVlz28a2hf+KK+9gYR4ecqouJ0mUZTmyPMQvLFqiiYmYARL49fdrAnJISvaJA9c5qFsX
yUMqkproZvfuPay9lhVzXEyJ+D8Yg1dvgnKGQII7JhtO21ThLoXmUPSQVfrmk79UykfTyutPWpXt
FlvbruDidwq6xRP9dSZLMGiSrJtQ4q2uSoXzJdUBZEdhXW+0sexbuXIFYM5q0qmSmtvZVkamZS81
+/d6JUdzKkfulRxAKaOHsU61HNg3SB3vQjHT6LW3j/NxJNM2btAl99qPygCYi7lPF05CV78Zl/WF
ZJKkTnM5mC/9qv5aAZmI38g15f6loGVuKgg2MxRSpokKYNTbcHMoDUS7qlwmM7naqTNmnC0ssyA2
AZ+DtqNcXwMDyD82zk6/VTmob2pPTlE9WBa09ciw2awhWd4BBpObyxo63QfXAnUDfaj14UDPGlH9
uZdk/IswRl8C1VS8kwqXL46hyDM3DlSxtNcDbytpt5ntZTO4C8HDfEKoIZgGcrND/QG/UDISsCwB
qkQ7ZDjnCWxRH+IiBznkgeNqJFe+DH20APyMSaYJ7pcZxnDW0kZ5Wdda8kZzm+XCyoXEzE4DQodi
I5IDsciTZRUzhzDw1pG3u6lRauoM7JY608kK3jZWssxhzmr4G9UJ4ZI1TareGXIyu6BEmraqUGxY
UkAgVQu322ZSBL4x0xzXuFUwDJMmAmSSoDBxKftmOHGscrnAVzEmydJ0qFSH2aIy2a+K5tZf8YGr
D16VYddjNV34kKzAGGfo6oUib9MLiPOM64Jm/7uaD3APoingHSykeozaNT7vloYQREIs4U62Ev4L
yPldBuJgiuSv8km2jWuw8f6FVaXxRe6r9DLgL2rXxl6GLwujoMBkgfyn0Cpy0/0VMkvmpAp92FCF
rlEcURlaCr69ovBoTUZkgpQt9fTIAUfhbqqL7KCTxPJbwUMGD5T7moAYLSW/phcRASEovootShuZ
BnjktUNtKcGy1ggagYzR3Tf7nbrfNv8fsP6tEjUk7aL36PsB6xtgWe6r6SqIixNkcveHXdTqmCPg
xyahBmeCuEOh47CDJpNbAWaMDgK1cPCCxHN/Ra3kvyA+dfixDGYVj/hbRks3RvQMyyBiZXA1qgwL
/09ktHSLzz8KJuj7t4hXTdQeKUjaNMududxEmgkYKkt93RAhb5oLLxdQnGmsUgSo8xup0B1wObS2
cNrgcxxTjW/+lEg2c6I95TKvEun1koh7VqfSdr5BamdixU1+E2/o78u0cmGn3EF66JjXcRlJ72Dz
TiYxBFPXNMIp40Tfmu9oitqj++IU9PXHPmw3SRpTgkATx8xhgWQ8hQJq6sFiXS21Cz+FkZj33tPW
vQGk796YCEwt0BmmPzdd/rFr0ltyOFOLdSR5nSiXaZ6AJKbuPbFCc6Hoy+mypEsBJZ7H0lDgIfWR
v91WmT8h41/fLClKz3YFDb2V/OBK6OOmYS7Nlr5PH7jcUEKIwRySgr4Q1NofYaH2AVwKVeZQn4X7
7BZeTH2G9Emxog1Bm4fW1p7AGpcBsUNqSNkq+ZiV0qdFRDSNm+Ld4d3FtCEozWWCqzWhUx7XLkmq
S/gAbrPakcnKBw2qLx4iwaQmwcwkIJ5kQ5tuPMmAB7GENz8O80XgWTeuAqgVRa47YZRnxdK6oFxH
yZC2nWWoRuPaibOJTkw3VZfyheT5ysRw6w9GUaEKXIhJJAHN7aW2BIMEUiYzJBNJnPLLNneoDOy3
iyRSvGuUFAg51P0sbqy5BNJ0Drgzgq8TqiZSddYYrPCls3QWBT7CxA6gY/KapfSh1mAwQZfOABQI
h5pW7vdzVd84Y2Tm6ysVBeZ7CxHtq1yxK+Bnu3Se7xVjruZSPc33sj6NHLomDRuVoNLUscKmPnMU
/3NCtHOdSvZVDbXgRDUADpR5thtr4ebC1UoLLwVCuTCUZoGf3se5+cHeN7Dk7qzxpjL1uRR58gwN
TRew33bVGP5nPy3gGoxBq+78XTSTHV9apKqz1hvJJ+SAjJw9cQ+j6tjcsSXsbPOHE/vxvNzQialu
uMGCDRT2NjSUek5dTSmMq1T1lc+1To0uyPLrvRR8ATS3p7fdTma+58OYFRFYN/AaokDGXoC0LgUQ
m+iXLjQMM92tScuG/L9AyT5JebGdBhasUwhToR4R1+mFYvMNxrB+zE3k7OdLzX9PL9zmBmHJ7Vyz
v2ycXF5AyZ5OjMSU7kNdodMLQLA+tULPu9tChzyJclMeAyqvLxLPye4FCoCWKie4a4jep3ne3ORF
Fs5tP9ghQ+eac7y/7dRQZWsW7cVtrkryW0R7mpncwMOo5IgUlEagTl2q5GNUzc0rhVtsgl9aAVrb
XBVGpV6D06ZrC4Ke9+CRWUV7qU1V3bcm+Drc0pB9jmVDoLkMX35fL3V5XEgKQVmVohzgJqSKy0YZ
Z00QvQskrX5L25e8UIocLKWDpI032UmBOzMTm8C42NJvGEbBTEMMb86rlq8tiW5qx5ToQIJaNQ7M
N3BffPEq5CDIMIdXVUr6ubQraWo1rGfS5Mal5YakrDX5K5hae0r22VgkVSMggcU72fauSopNC7ux
4BTLDAEOTWc7+PbJA+xxknehOdV1CHbV1Hkoi/DOq2lGUErIVCJ6P31PAR0trbck3echmfmssF57
O0HIS9gFeWc9jvQomlsbKZsg1JVMayGs5AKMGiu6t0rjDeh4u3mXx+r+0qqoiIMzkMY7uyxIbtn1
TPVAeGZRypbamNlNrVpzSgsrJxV0RdTLJ9U2N94tVXczgXxlVtbSGDob/2Kvp+sqD1HfaurlGyPz
tQs5VJQFJPcQk4VqRV0wQeKpwNPeOVv7kjj2Ng7Vz6aZv4bD1b+itPjB3gHcszyzmNCDZl6V1I/v
Haf6CDx8N00Sa226VGmrpcCKboj2lfLa0guyBba68OJsiz8fhzewcOPdZ29DF21CCJ/sCaoZX7Os
lCEGod/daMr4QodAdLqEI3EG8gEEC9z1VOgpThrwzOL+RnQUuJ/poHDuoYy5JLGiXDemyFGodTov
bIAze5tPjJrmPq10720Ob7avcAmhrUdIvqNjJYDae57BNAFdpPEuCQAdmOTMwCznV5sspR2m0sjO
FKUqYIvy1N2m5p9hsP+0W5YlKAfrMS5ViGM3oTsv1YL2vwi62Q3Q8Im1rZzbIqzeQkcDpEXXxYvv
bpIUYbLCoLF/u7yL/QbGC7gs96kHE4qph6AqpI8lbGbjVNo/al6iYgvLEubpJsPWeNDjLJc0A+z3
3sKFVvRiI2HldrYknHTiaDtUNdDemjHfWDttjoiMNtnrCVzklv9xRznmqpHs+7rI8YzTbAyc5Ksm
JdYijMLlXLJC4PUJWFgjtuyZom/lhZ0IaJDOTd5gVeeZmdHoadeNFn1BwjAq3utescwD9qyUOhGA
fTTTEsi+UzvefUA0DKqViZ+auQ/HOLtva9/itDvIgFjEvuKQoYZo5Bow0dhDZMZKgB2918pdpJkB
vSkZSHFYHWKsNw3VDaDUAEKbpXGn6VvLzP6Mq33URItMq3LLmfgxPeoGHOQhmnIkbhIaJbK2a/j/
TIW4m8h0VaxmhzrPH+U6q+/WeRkW+ZPjKX76Nvai4j7+Z7/044Fe/S2H3SCrdeavH97p8MI/GiJc
gVgtH9e//4bcgGroJpl1VK7EA3Y0xBftfgxdo4PwAGlO+hYPnd7tBx6t0fdW4ccTbJfzx7/zoxm0
63P1+PtvCpEBHvxJ1PKzq6DSTCmqWUCATqdvqyMBOtKJO9rlAfXKJ/3np/9ApFCIXbjx4ui4Ygil
w9+b/NkIR1vAGRnUO0RQ9G2Ox1vAITJTQArjPbU7oP3A//warB63ZLU9vCzvoTheA8oN7ffS0jt8
O5s/cw6ojJr0xALse3ERbHNk6zJtVuAwhnkOAIKZHN5e5wA8iaM5Kiy2EBCJh2U93gqWMaL2Rss8
oniHp0W8DGgrENe379RjK9gj4OsG3cvdIpybRNmg9VrI/v23jMEPDoKo7PXaAqYO2SI0MSRh2q+Y
0368BWgOHwnuLR2s/3/JFn5/+kASe05f00eiCEsPRbfDqeydTF+hBwOqHkirzMMJaY/cgE4AaC0g
X/02gWZg7TB0IlV3eEjGHa8C1lDT4VoxSdYdnuGdBNByfRcBhU8MAelG3CzxnC2Cg2+gAaoAStMu
QrvqA9oK5Dflvq6RJiBDcGCBheies62Afwj9BMays5bDuxKwVj23Agy0MGPQY6UZ7Vd9diVYLNKh
8ao7eUPaA7qq9b0TdHmks881XVASiufMLcBLthAUoz7axQiDuxkg/e1tDkSBAgwSKPgXDwK+EebS
RPKts5mDMweCVfJvBgtnV+xRsKCOTFg3QQXjdIvn7CTY4BJRQbB0MHOHZ3A3gwaPTu/7EWAmfJk6
YubtLM9WgZBJw4cGG9lFC60BGpBZoElT9IL2chUPqQGOxEHH/dg9wFaMABYL/1k/rE979oY0fRQ6
2p35z+MEXR9plDARzuus3pl/IHD7poHOIrRKh5Ue1PxtAaTt9fVzK0AoyWEyukjhbP62QyRhUwP+
5joMcBXs3v6RMyJ3RhN1twgiI3d8FnCVCSbo6nA612F42RMK3kQ5/fYCjSiWTnM6iM8ns3+8Co5G
jonyPgCA9ueD8xJJnqi9XQSbbKGOzbc6P+n8WrCxGOTSyLa1LkS77EOyC1zufb1FUsoYfxEdnhsE
6OdguIVNFciseAZ3FGide6Z/8bO5ZGIFiBhojujcwPOwEQUMAxi74PttV2FwHhIyWnbfy1GTYZfA
OTJJE7XPqVl0hA4IIGyV1orDM7i9ILpk+h4FkEv0CfNNHx34Y7NoOiNUUhT48YeaWlcVYFp9Lwc6
EomcFXBXL14OoveRNaIzRRvcLiCx0fty1EgoC4tonLkGlknYTDvEt8LK4CwBQDy9ryWgpkD9kIjQ
6kpoZ5ci9hCsIBukW+cB3Yac3Wc9vT97HWiEgsyevEHn/+FwHpsAaK5HwHVVFRqYofnH9Mw6fYNE
oiSb757u2pejJNsgdQbHOhzi7UUwwFXQBbN5P/9YJMwdGrDIJx+es0PgUHWhwZFKdvtJAzoEJJF7
Tx8LqJkoUggOqsNzdghEKp0+UhErDnUTqPR59d0EeH4AKYQxeHkVnBEuk0gZDbWgAF2Y+gtCRb5j
DOt3yiqswAgoBpILcucaDs4sck57ZxC5FgyTSWL7Ds9ZrIR+LMkjg0tRtBrytLHpkOyCZgqFhl5m
kTqjoZEh+7YKZ9VWixSSzSIIkvPDM7zLQdxdPVdB1yDpA1NBBaWdJS7XsYsgIkbhQJBian8+uDvi
JVb7n3aUtBGCjA79It0dcbYKtiyUI6EJxCk5PAPcC3Cx9N0LJFXpB3cMGjUOz9lNaZFTpharoobZ
PsOLmKD7bzfoP0+tg8JgH9BWd4QvOD4RMFqOwGqzUILrEhM0JLuoc5T77gLOAlaP5HmXKTuLHKnk
cUdyFLqq5qCmT0Dbc/riWoBZkXxyewbOi4wOHgLfPiQDhA2HZ3CbAEhE31WgvmLTovHkDD4rtVrW
CDIHutmovR+etqAzoL2ALFTfDJrIncB4ZcMBc3YpklRSuBMpw7azH5whFJdi+5X8c0NI9AyDIjW2
p51+5iBxSYzAdxBadnnrAX37eDPP+I9+1ilg/rJlqPxz5g2AuDGJIdCQ1tqvf3AlVtiHe9cSRCkF
qTOH4PnbET++By17JOyDLqQ7D88AV4EO257XgW4BPxJkK3a3CueH4HAbispVl14YnE9AY3XvcjuW
8KDZBMCovRWZ5fFewD+GSsjCJ/rLfx6WZ6SZ8JD33Qv4v5x4zlZ36Z15RoAOKD3Sy+H8fMPG37Cd
3/p/Jq4XPh46f7x1/lKD0Pd+4anl5fnPu3YX0dMimjpOflGQT7af/Vdj0L9OQFoHF/joh08u8eFz
uj/vJvj8o08+62lWT//z0ltnK4g46sMP6u4136y2tA/9T7j6stqunjdj/PUmv/928p5H3/+/GTgP
zsYV5bje42ZeE5/qqsFZj9nsP3CwivJV/jTSoTXpAELuO/JkFaJBn0XeyXK0vV+9x47DOFs9xsdv
3bZQ9B8ZOYOHwqOF92TwAxi37+DTdbjarbL18cgtxLP3yF170av466tJjAbVl9Nlb13avp8CeU3m
PZ58n10bW9+RL9Zxtjl95Q722XfkS1bc845XvMMQ9h346nHlnmxApQXn9R43REEx9k5PJE4CPnnv
oaNHb3VmReCEI+3Re+R4d7otWnBW32Gvn9umFu/Ue2AGKB+C+mnmB7PXgoj6Dv06hnjr2TK32JS+
Y9+svOjEenRoj/7jZnW4ih6Pl6ODEPQfOs9XD26Zr4viZE93Rfre43sPrrdZnTaXtgXg/kMLaZtz
0iDC419wYG68PBf/JsmJbepaX/q/eQ6RT3Y+9C95cah/z2xIB7bp+9Jv1l+y1Zn3BNBK1C/7D12t
Tu8tsg+iGNZ/4N2ry9U2yV3v9FpnfFFg+RXjL9ZZvj6xVPTMioz9rxj8Zr33Hk6uMQYXifBfMfif
cRY8jXSID9pe395DH/i8XtIahtFLFPd+zQd8nzDs+zTa38qKPwoSbl3vdMXbXqe+b30bhHgkp1GN
SjskKajeQ2frzXn//qFc0Hfgt6iH5bD7rc7CBLVNRPcd/s6NH9evrvJnd1sLmO07/Lt/K3rdc6e0
H/B8I3Y52r7v/0Pttp6vfr/en0aVXQNT33f+nh5Fz9f9Aal935E9Ipuz7d0lWfuuxccV9w6CnKdH
EzSSyF32HnydF68+vPTybVaw9/he/hBDCnriuXW5tt5j1zGcG5unRRB3T4cB+vHIL2WavlVpn+ef
nthgXvqz0+Sa+I2HcL3K/vW/AAAA//8=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0C3E0-C339-FC48-B675-7270D7DA4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E5E50-E9FE-5A92-78F7-73F845D3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818A-7A83-4A6E-91B3-BFCD663DE6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FF1FD-66C1-F042-4A0F-33536F95E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1B3-F0BB-C348-DF64-AE6994FBD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951A-16B0-4D4A-A78C-C7558C6C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73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C7E4-13A7-4150-6606-E4BB1C18B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75D80-05AB-6F7B-30E1-E132EC0C1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7D978-9E8B-CE56-CED3-F2E69C650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03542-D003-F16C-73FA-F60CD857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67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6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0DC80-CEC2-548C-3855-B9B806CB5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51317B-162C-64CA-B41E-A8F599C27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79A27B-6524-D1DE-6507-401B56D0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D449A-12F7-FB0E-A701-C5128D18F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0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9712-EEC3-3430-6BBF-612FCD38A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F05072-D6A5-9C8A-3655-E5424B78A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1AB9D-197E-3EA9-A125-657ED65B0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31F8-F2B6-3A94-8DA9-EECA38B31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2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32481-1D50-88DD-11AF-07D22D037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24606A-DE32-6E85-DE2C-A32CCB7AB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08C8E-9D3C-1183-0279-579EDF32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29FA-465F-BA8B-97E6-42DFAD961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5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D535-2DE8-1F1E-D0EB-613CA6E59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1EDE8-78A7-D054-5F75-7749912EB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6721-0FA9-C25B-1F9F-54CFF9D02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D6CD0-FFB0-5448-7BDE-67DC3122A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7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FCDFE-A13E-16B6-6C2D-1E7FCF4DF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7FC6E7-E631-AEE3-4F80-D6389B761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10D4E-BF50-7FC6-AA18-2541A2DF0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6A6A-02E8-3D12-0733-5AF1FF3A9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6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7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620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6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80" r:id="rId5"/>
    <p:sldLayoutId id="2147483682" r:id="rId6"/>
    <p:sldLayoutId id="2147483685" r:id="rId7"/>
    <p:sldLayoutId id="2147483653" r:id="rId8"/>
    <p:sldLayoutId id="2147483665" r:id="rId9"/>
    <p:sldLayoutId id="2147483672" r:id="rId10"/>
    <p:sldLayoutId id="2147483681" r:id="rId11"/>
    <p:sldLayoutId id="2147483684" r:id="rId12"/>
    <p:sldLayoutId id="2147483670" r:id="rId13"/>
    <p:sldLayoutId id="2147483660" r:id="rId14"/>
    <p:sldLayoutId id="2147483654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inedu-uzorue-12b101b7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196" y="685800"/>
            <a:ext cx="5913531" cy="5438955"/>
          </a:xfrm>
        </p:spPr>
        <p:txBody>
          <a:bodyPr anchor="ctr" anchorCtr="0"/>
          <a:lstStyle/>
          <a:p>
            <a:r>
              <a:rPr lang="en-US" dirty="0"/>
              <a:t>TDI EXCEL CAPSTONE PROJECT: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LOAN RISK ANALYSIS</a:t>
            </a:r>
          </a:p>
        </p:txBody>
      </p:sp>
    </p:spTree>
    <p:extLst>
      <p:ext uri="{BB962C8B-B14F-4D97-AF65-F5344CB8AC3E}">
        <p14:creationId xmlns:p14="http://schemas.microsoft.com/office/powerpoint/2010/main" val="17125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42C5-D05B-FE1B-8737-EC0D58A6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511"/>
            <a:ext cx="5162909" cy="1811547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A12C665-4CFD-EC43-AFEE-C14D72FBAE8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705600" y="121186"/>
            <a:ext cx="4906963" cy="1397063"/>
          </a:xfrm>
        </p:spPr>
        <p:txBody>
          <a:bodyPr/>
          <a:lstStyle/>
          <a:p>
            <a:pPr algn="ctr" rtl="0">
              <a:defRPr sz="1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FFFF00"/>
                </a:solidFill>
              </a:rPr>
              <a:t>What do people take loans for</a:t>
            </a:r>
            <a:r>
              <a:rPr lang="en-US" sz="2000" b="1" baseline="0" dirty="0">
                <a:solidFill>
                  <a:srgbClr val="FFFF00"/>
                </a:solidFill>
              </a:rPr>
              <a:t>?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B500-E03B-F7BB-016C-A054AFEE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34242"/>
            <a:ext cx="4912743" cy="38071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People take or request for loans mostly for Debt Consolidation</a:t>
            </a:r>
          </a:p>
          <a:p>
            <a:r>
              <a:rPr lang="en-US" dirty="0"/>
              <a:t>Debt consolidation involves combining multiple debts into one by taking a new loan or credit card with a lower interest rate. </a:t>
            </a:r>
          </a:p>
          <a:p>
            <a:r>
              <a:rPr lang="en-US" dirty="0"/>
              <a:t>This means that most of TDI’s borrowers use the loans to service other loans, this is concerning.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5BA8C7-3D90-1DF7-AD43-8D12E0C30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718901"/>
              </p:ext>
            </p:extLst>
          </p:nvPr>
        </p:nvGraphicFramePr>
        <p:xfrm>
          <a:off x="6343293" y="1344058"/>
          <a:ext cx="5532890" cy="528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336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C61F-DD70-F870-F785-FB18C9433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A67B-8DB9-48A6-AE9A-38A4B274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511"/>
            <a:ext cx="5162909" cy="1811547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2FBC-4DC7-A8BB-4A67-A944A21B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34242"/>
            <a:ext cx="4912743" cy="3807121"/>
          </a:xfrm>
        </p:spPr>
        <p:txBody>
          <a:bodyPr/>
          <a:lstStyle/>
          <a:p>
            <a:r>
              <a:rPr lang="en-US" dirty="0"/>
              <a:t>Loans classified under Grade G have the highest approval rates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A6997E-19D2-B18D-A4DB-40B881499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567217"/>
              </p:ext>
            </p:extLst>
          </p:nvPr>
        </p:nvGraphicFramePr>
        <p:xfrm>
          <a:off x="6873081" y="1518248"/>
          <a:ext cx="4739482" cy="4177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ubtitle 5">
            <a:extLst>
              <a:ext uri="{FF2B5EF4-FFF2-40B4-BE49-F238E27FC236}">
                <a16:creationId xmlns:a16="http://schemas.microsoft.com/office/drawing/2014/main" id="{94C5A7DA-9459-E01E-0C23-E817F3A4522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Loan Approval Rate</a:t>
            </a:r>
          </a:p>
        </p:txBody>
      </p:sp>
    </p:spTree>
    <p:extLst>
      <p:ext uri="{BB962C8B-B14F-4D97-AF65-F5344CB8AC3E}">
        <p14:creationId xmlns:p14="http://schemas.microsoft.com/office/powerpoint/2010/main" val="143571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2E7-47BC-47D4-CEF6-FCB5CA0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19" y="793214"/>
            <a:ext cx="4800600" cy="1167788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2866-D7A8-4F86-E076-30C4CA1A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1002"/>
            <a:ext cx="4800600" cy="4080361"/>
          </a:xfrm>
        </p:spPr>
        <p:txBody>
          <a:bodyPr>
            <a:normAutofit/>
          </a:bodyPr>
          <a:lstStyle/>
          <a:p>
            <a:r>
              <a:rPr lang="en-US" sz="2400" dirty="0"/>
              <a:t>There has been a steady increase in the number of loan requests with December 2021 having the highest number of loan requests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982B53-7015-35C7-C601-137AAAD5E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098254"/>
              </p:ext>
            </p:extLst>
          </p:nvPr>
        </p:nvGraphicFramePr>
        <p:xfrm>
          <a:off x="6096000" y="1828800"/>
          <a:ext cx="5956453" cy="408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ubtitle 5">
            <a:extLst>
              <a:ext uri="{FF2B5EF4-FFF2-40B4-BE49-F238E27FC236}">
                <a16:creationId xmlns:a16="http://schemas.microsoft.com/office/drawing/2014/main" id="{4D487C87-8F13-C812-6919-75CDEF9274B2}"/>
              </a:ext>
            </a:extLst>
          </p:cNvPr>
          <p:cNvSpPr txBox="1">
            <a:spLocks/>
          </p:cNvSpPr>
          <p:nvPr/>
        </p:nvSpPr>
        <p:spPr>
          <a:xfrm>
            <a:off x="6323682" y="871059"/>
            <a:ext cx="5728771" cy="957741"/>
          </a:xfrm>
          <a:prstGeom prst="ellipse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8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rgbClr val="FFFF00"/>
                </a:solidFill>
              </a:rPr>
              <a:t>Trend</a:t>
            </a:r>
            <a:r>
              <a:rPr lang="en-US" sz="2400" b="1" baseline="0" dirty="0">
                <a:solidFill>
                  <a:srgbClr val="FFFF00"/>
                </a:solidFill>
              </a:rPr>
              <a:t> of Loan Requests in 2021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7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750-C110-9BBC-A941-CC960605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859928" cy="727076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2D1FB-B663-E5FE-EFE9-F966E1E346A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60232" y="5445124"/>
            <a:ext cx="10865108" cy="1110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of the borrowers are residents in </a:t>
            </a:r>
            <a:r>
              <a:rPr lang="en-US" sz="2400" b="1" dirty="0">
                <a:solidFill>
                  <a:schemeClr val="accent2"/>
                </a:solidFill>
              </a:rPr>
              <a:t>California</a:t>
            </a:r>
            <a:r>
              <a:rPr lang="en-US" dirty="0"/>
              <a:t> with </a:t>
            </a:r>
            <a:r>
              <a:rPr lang="en-US" sz="2400" b="1" dirty="0">
                <a:solidFill>
                  <a:schemeClr val="accent2"/>
                </a:solidFill>
              </a:rPr>
              <a:t>4,104 </a:t>
            </a:r>
            <a:r>
              <a:rPr lang="en-US" dirty="0"/>
              <a:t>requests with New York coming at </a:t>
            </a:r>
            <a:r>
              <a:rPr lang="en-US" sz="2200" b="1" dirty="0">
                <a:solidFill>
                  <a:schemeClr val="accent2"/>
                </a:solidFill>
              </a:rPr>
              <a:t>2160</a:t>
            </a:r>
            <a:r>
              <a:rPr lang="en-US" sz="1700" dirty="0"/>
              <a:t> </a:t>
            </a:r>
            <a:r>
              <a:rPr lang="en-US" dirty="0"/>
              <a:t>requests.</a:t>
            </a:r>
          </a:p>
          <a:p>
            <a:r>
              <a:rPr lang="en-US" dirty="0"/>
              <a:t>Tennessee has the lowest loan requests at 4.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49CAE05A-A642-3686-CA62-C729CE7C86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43958335"/>
                  </p:ext>
                </p:extLst>
              </p:nvPr>
            </p:nvGraphicFramePr>
            <p:xfrm>
              <a:off x="460232" y="1412876"/>
              <a:ext cx="11291043" cy="37430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49CAE05A-A642-3686-CA62-C729CE7C86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32" y="1412876"/>
                <a:ext cx="11291043" cy="37430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31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E77E-7E70-A9AC-58C4-6F020C94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361963"/>
            <a:ext cx="5029200" cy="188953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E02D-4524-FDA9-7FB3-1F498E6B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1806765"/>
            <a:ext cx="4988765" cy="4689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Address Loan Defaults (14% Charged Off):</a:t>
            </a:r>
          </a:p>
          <a:p>
            <a:r>
              <a:rPr lang="en-US" dirty="0"/>
              <a:t>Introduce stricter creditworthiness checks, especially for borrowers seeking high-risk loans such as Debt Consolidation.</a:t>
            </a:r>
          </a:p>
          <a:p>
            <a:r>
              <a:rPr lang="en-US" dirty="0"/>
              <a:t>Offer financial literacy programs to educate borrowers on managing consolidated debt effectively.</a:t>
            </a:r>
          </a:p>
          <a:p>
            <a:pPr marL="0" indent="0">
              <a:buNone/>
            </a:pPr>
            <a:r>
              <a:rPr lang="en-US" b="1" dirty="0"/>
              <a:t>Manage Dependence on Debt Consolidation Loans:</a:t>
            </a:r>
          </a:p>
          <a:p>
            <a:r>
              <a:rPr lang="en-US" dirty="0"/>
              <a:t>Diversify loan offerings to reduce reliance on debt consolidation as the primary loan purpose.</a:t>
            </a:r>
          </a:p>
          <a:p>
            <a:r>
              <a:rPr lang="en-US" dirty="0"/>
              <a:t>Implement targeted marketing for other loan categories (e.g., business or education loans).</a:t>
            </a:r>
          </a:p>
          <a:p>
            <a:r>
              <a:rPr lang="en-US" dirty="0"/>
              <a:t>Introduce financial advisory services to assist borrowers in resolving underlying financial challenges without over-reliance on loans.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5CF32-01FA-6036-42F7-89012BDAB4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2851" y="793215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1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38163-191F-9530-67FB-E335D4E1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0015-2010-7511-FB8E-D7D84E36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361963"/>
            <a:ext cx="5029200" cy="188953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46F7-CC10-402B-1431-B9277F9B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884" y="1685580"/>
            <a:ext cx="5475383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Optimize Loan Grading and Approval Policies:</a:t>
            </a:r>
          </a:p>
          <a:p>
            <a:r>
              <a:rPr lang="en-US" dirty="0"/>
              <a:t>Assess why Grade G loans have the highest approval rates and ensure grading criteria align with risk management goals.</a:t>
            </a:r>
          </a:p>
          <a:p>
            <a:r>
              <a:rPr lang="en-US" dirty="0"/>
              <a:t>Adjust grading thresholds to improve balance between approval rates and borrower risk.</a:t>
            </a:r>
          </a:p>
          <a:p>
            <a:pPr marL="0" indent="0">
              <a:buNone/>
            </a:pPr>
            <a:r>
              <a:rPr lang="en-US" b="1" dirty="0"/>
              <a:t>Regional Expansion and Targeting: </a:t>
            </a:r>
          </a:p>
          <a:p>
            <a:r>
              <a:rPr lang="en-US" dirty="0"/>
              <a:t>Focus on underserved regions like Tennessee with campaigns to promote awareness and accessibility of loans.</a:t>
            </a:r>
          </a:p>
          <a:p>
            <a:r>
              <a:rPr lang="en-US" dirty="0"/>
              <a:t>Continue leveraging high-demand areas like California and New York but evaluate regional repayment performance to tailor risk management strategies.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A7F0E-F5B2-726D-9F1F-04DF92F125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2851" y="793215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A5F6-5462-4A32-45EB-58A2EF58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9D55E-E97C-5D62-F1B3-18B89D04C4FE}"/>
              </a:ext>
            </a:extLst>
          </p:cNvPr>
          <p:cNvSpPr txBox="1"/>
          <p:nvPr/>
        </p:nvSpPr>
        <p:spPr>
          <a:xfrm>
            <a:off x="553597" y="1528821"/>
            <a:ext cx="111573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The analysis highlights TDI’s strong performance with $473M in repayments exceeding the $436M disbursed. However, the 14% default rate and over-reliance on debt consolidation loans indicate potential risks.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Recommendations focus on reducing default rates, diversifying loan purposes, optimizing grading criteria, and expanding outreach to underserved regions.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By implementing these strategies, TDI can enhance profitability, mitigate risks, and ensure sustainable growth in its loan portfolio.</a:t>
            </a:r>
          </a:p>
        </p:txBody>
      </p:sp>
    </p:spTree>
    <p:extLst>
      <p:ext uri="{BB962C8B-B14F-4D97-AF65-F5344CB8AC3E}">
        <p14:creationId xmlns:p14="http://schemas.microsoft.com/office/powerpoint/2010/main" val="145905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6432"/>
            <a:ext cx="6317189" cy="46653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DDBD-1496-5B4C-6F8D-33A1D114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001802"/>
            <a:ext cx="9824293" cy="1564836"/>
          </a:xfrm>
        </p:spPr>
        <p:txBody>
          <a:bodyPr anchor="t" anchorCtr="0"/>
          <a:lstStyle/>
          <a:p>
            <a:r>
              <a:rPr lang="en-US" dirty="0"/>
              <a:t>Chinedu </a:t>
            </a:r>
            <a:r>
              <a:rPr lang="en-US" dirty="0" err="1"/>
              <a:t>Uzorue</a:t>
            </a:r>
            <a:endParaRPr lang="en-US" dirty="0"/>
          </a:p>
          <a:p>
            <a:br>
              <a:rPr lang="en-US" dirty="0"/>
            </a:br>
            <a:r>
              <a:rPr lang="en-US" sz="2000" dirty="0"/>
              <a:t>uzoruechinedu@gmail.com 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https://www.linkedin.com/in/chinedu-uzorue-12b101b7/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034"/>
            <a:ext cx="4800600" cy="2036114"/>
          </a:xfrm>
          <a:noFill/>
        </p:spPr>
        <p:txBody>
          <a:bodyPr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6751"/>
            <a:ext cx="4800600" cy="3784612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Key Insights</a:t>
            </a:r>
          </a:p>
          <a:p>
            <a:r>
              <a:rPr lang="en-US" dirty="0"/>
              <a:t>Recommendations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813"/>
            <a:ext cx="5669280" cy="476339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52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D49-8F1E-F223-EE96-F9AA23C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69013"/>
            <a:ext cx="5029200" cy="2170499"/>
          </a:xfrm>
        </p:spPr>
        <p:txBody>
          <a:bodyPr/>
          <a:lstStyle/>
          <a:p>
            <a:r>
              <a:rPr lang="en-US" dirty="0"/>
              <a:t>Introduction: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5FBB-BD98-3531-60F6-413FD6E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2265391"/>
            <a:ext cx="4988765" cy="3775971"/>
          </a:xfrm>
        </p:spPr>
        <p:txBody>
          <a:bodyPr>
            <a:normAutofit/>
          </a:bodyPr>
          <a:lstStyle/>
          <a:p>
            <a:r>
              <a:rPr lang="en-US" sz="2000" b="1" dirty="0"/>
              <a:t>Project Background: </a:t>
            </a:r>
            <a:r>
              <a:rPr lang="en-US" sz="2000" dirty="0"/>
              <a:t>The Data Immersed (TDI) specializes in providing loans to individuals and small businesses. </a:t>
            </a:r>
          </a:p>
          <a:p>
            <a:r>
              <a:rPr lang="en-US" sz="2000" b="1" dirty="0"/>
              <a:t>Aim: </a:t>
            </a:r>
            <a:r>
              <a:rPr lang="en-US" sz="2000" dirty="0"/>
              <a:t>To improve understanding of loan performance, reduce risks, and enhance customer satisfaction.</a:t>
            </a:r>
          </a:p>
          <a:p>
            <a:r>
              <a:rPr lang="en-US" sz="2000" b="1" dirty="0"/>
              <a:t>Project Deliverables: </a:t>
            </a:r>
            <a:r>
              <a:rPr lang="en-US" sz="2000" dirty="0"/>
              <a:t>Interactive Excel dashboard for loan data analysis. Insights to guide decision-making on approvals, interest rates, and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42171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F39F7-79ED-389E-C679-D47178123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BB0B-9B58-36A5-E752-2348A273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69013"/>
            <a:ext cx="5029200" cy="2170499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BE9E-C2E7-17A0-0014-FD2DA7C8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1905919"/>
            <a:ext cx="4988765" cy="4135444"/>
          </a:xfrm>
        </p:spPr>
        <p:txBody>
          <a:bodyPr>
            <a:normAutofit/>
          </a:bodyPr>
          <a:lstStyle/>
          <a:p>
            <a:pPr marL="2286" indent="0">
              <a:buNone/>
            </a:pPr>
            <a:r>
              <a:rPr lang="en-US" b="1" dirty="0"/>
              <a:t>TDI Challenges include:</a:t>
            </a:r>
          </a:p>
          <a:p>
            <a:r>
              <a:rPr lang="en-US" dirty="0"/>
              <a:t>High loan default rates affecting profitability. </a:t>
            </a:r>
          </a:p>
          <a:p>
            <a:r>
              <a:rPr lang="en-US" dirty="0"/>
              <a:t>Insufficient borrower risk profiling leading to suboptimal decisions.</a:t>
            </a:r>
          </a:p>
          <a:p>
            <a:r>
              <a:rPr lang="en-US" dirty="0"/>
              <a:t>Need for better optimization of loan approval and interest rates.</a:t>
            </a:r>
          </a:p>
          <a:p>
            <a:pPr marL="2286" indent="0">
              <a:buNone/>
            </a:pPr>
            <a:endParaRPr lang="en-US" dirty="0"/>
          </a:p>
          <a:p>
            <a:pPr marL="2286" indent="0">
              <a:buNone/>
            </a:pPr>
            <a:r>
              <a:rPr lang="en-US" b="1" dirty="0"/>
              <a:t>Purpose: </a:t>
            </a:r>
            <a:r>
              <a:rPr lang="en-US" dirty="0"/>
              <a:t>Address these issues through data analysis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73300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10C2C-2828-1F8B-EEAD-FDC2D0EBB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97EA-F0A5-9712-4DD9-D23590E5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69013"/>
            <a:ext cx="5029200" cy="217049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40E-53E3-4736-1603-8A33AFB8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8" y="1894901"/>
            <a:ext cx="4988765" cy="4146461"/>
          </a:xfrm>
        </p:spPr>
        <p:txBody>
          <a:bodyPr>
            <a:normAutofit/>
          </a:bodyPr>
          <a:lstStyle/>
          <a:p>
            <a:pPr marL="2286" indent="0">
              <a:buNone/>
            </a:pPr>
            <a:r>
              <a:rPr lang="en-US" b="1" dirty="0"/>
              <a:t>The objectives of the project are:</a:t>
            </a:r>
          </a:p>
          <a:p>
            <a:r>
              <a:rPr lang="en-US" dirty="0"/>
              <a:t>To analyze key metrics such as default rates, interest impacts, and loan segmentation.</a:t>
            </a:r>
          </a:p>
          <a:p>
            <a:r>
              <a:rPr lang="en-US" dirty="0"/>
              <a:t>To identify risk factors and patterns in loan approvals and rejections.</a:t>
            </a:r>
          </a:p>
          <a:p>
            <a:r>
              <a:rPr lang="en-US" dirty="0"/>
              <a:t>To develop an interactive dashboard for exploring trends and making decisions.</a:t>
            </a:r>
          </a:p>
          <a:p>
            <a:r>
              <a:rPr lang="en-US" dirty="0"/>
              <a:t>To draw insights into loan performance and customer demographics.</a:t>
            </a:r>
          </a:p>
          <a:p>
            <a:r>
              <a:rPr lang="en-US" dirty="0"/>
              <a:t>Provide actionable recommendations to enhance risk management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03272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D173-B4DD-AF0D-59E8-6CCE908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265" y="359495"/>
            <a:ext cx="10719463" cy="2912515"/>
          </a:xfrm>
        </p:spPr>
        <p:txBody>
          <a:bodyPr/>
          <a:lstStyle/>
          <a:p>
            <a:pPr algn="ctr"/>
            <a:r>
              <a:rPr lang="en-US" dirty="0"/>
              <a:t>Loan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258113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29B6F-E858-9DAC-5419-3CD1BBB06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75F5D18-C3DD-B4BF-8218-A7211198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693"/>
            <a:ext cx="12192000" cy="57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6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F4E6-B317-EE38-D044-CAEB42F4A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0247-64F7-AAFF-E3ED-60EF911F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2" y="816637"/>
            <a:ext cx="4800600" cy="1167788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0CEA-BD23-6DCC-38E7-FD678727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1002"/>
            <a:ext cx="4800600" cy="4080361"/>
          </a:xfrm>
        </p:spPr>
        <p:txBody>
          <a:bodyPr>
            <a:normAutofit/>
          </a:bodyPr>
          <a:lstStyle/>
          <a:p>
            <a:r>
              <a:rPr lang="en-US" sz="2400" dirty="0"/>
              <a:t>Total sum of all loan disbursed is $436M while total repayments is $473M.</a:t>
            </a:r>
          </a:p>
          <a:p>
            <a:r>
              <a:rPr lang="en-US" sz="2400" dirty="0"/>
              <a:t>14% of all Loans are Charged off (Defaulted), this represents quite an amount and needs to be further investigated.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94B479-1BB7-EA87-4852-44AF1A938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480786"/>
              </p:ext>
            </p:extLst>
          </p:nvPr>
        </p:nvGraphicFramePr>
        <p:xfrm>
          <a:off x="6514831" y="2626449"/>
          <a:ext cx="5096948" cy="423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D5CCFA-F430-3966-F842-601A5EA48D18}"/>
              </a:ext>
            </a:extLst>
          </p:cNvPr>
          <p:cNvSpPr txBox="1"/>
          <p:nvPr/>
        </p:nvSpPr>
        <p:spPr>
          <a:xfrm>
            <a:off x="6094164" y="2164784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rgbClr val="FFFF00"/>
                </a:solidFill>
              </a:rPr>
              <a:t>Spread of all Loans by Status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9401A7-B4C7-4CBA-AFA2-A2FE925F4F45}"/>
              </a:ext>
            </a:extLst>
          </p:cNvPr>
          <p:cNvGrpSpPr/>
          <p:nvPr/>
        </p:nvGrpSpPr>
        <p:grpSpPr>
          <a:xfrm>
            <a:off x="6514831" y="585193"/>
            <a:ext cx="2645015" cy="249932"/>
            <a:chOff x="0" y="13021"/>
            <a:chExt cx="1628816" cy="292444"/>
          </a:xfrm>
          <a:noFill/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ED71DB1-BB36-6ADE-3B03-A822F770721F}"/>
                </a:ext>
              </a:extLst>
            </p:cNvPr>
            <p:cNvSpPr/>
            <p:nvPr/>
          </p:nvSpPr>
          <p:spPr>
            <a:xfrm rot="16200000">
              <a:off x="-91754" y="131638"/>
              <a:ext cx="265581" cy="8207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4F4D73-2506-D091-FB68-3D9A482D6CCC}"/>
                </a:ext>
              </a:extLst>
            </p:cNvPr>
            <p:cNvSpPr/>
            <p:nvPr/>
          </p:nvSpPr>
          <p:spPr>
            <a:xfrm>
              <a:off x="125321" y="39883"/>
              <a:ext cx="1415111" cy="257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03291FE5-49E5-1FDD-3E26-52429BD8FAC8}"/>
                </a:ext>
              </a:extLst>
            </p:cNvPr>
            <p:cNvSpPr txBox="1"/>
            <p:nvPr/>
          </p:nvSpPr>
          <p:spPr>
            <a:xfrm>
              <a:off x="145204" y="13021"/>
              <a:ext cx="1483612" cy="281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Bahnschrift" panose="020B0502040204020203" pitchFamily="34" charset="0"/>
                </a:rPr>
                <a:t>TOTAL</a:t>
              </a:r>
              <a:r>
                <a:rPr lang="en-US" sz="1400" b="1" baseline="0" dirty="0">
                  <a:solidFill>
                    <a:srgbClr val="FFFF00"/>
                  </a:solidFill>
                  <a:latin typeface="Bahnschrift" panose="020B0502040204020203" pitchFamily="34" charset="0"/>
                </a:rPr>
                <a:t> AMOUNT DISBURSED</a:t>
              </a:r>
              <a:endParaRPr lang="en-GB" sz="1400" b="1" dirty="0">
                <a:solidFill>
                  <a:srgbClr val="FFFF00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05CEF7-F9FD-49E8-BB8D-E4D4588DB397}"/>
              </a:ext>
            </a:extLst>
          </p:cNvPr>
          <p:cNvGrpSpPr/>
          <p:nvPr/>
        </p:nvGrpSpPr>
        <p:grpSpPr>
          <a:xfrm>
            <a:off x="9694843" y="565556"/>
            <a:ext cx="2149539" cy="240679"/>
            <a:chOff x="2745969" y="0"/>
            <a:chExt cx="1540432" cy="266946"/>
          </a:xfrm>
          <a:noFill/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5EE06DB3-0F6B-5DC6-B6FC-B5B2E113B542}"/>
                </a:ext>
              </a:extLst>
            </p:cNvPr>
            <p:cNvSpPr/>
            <p:nvPr/>
          </p:nvSpPr>
          <p:spPr>
            <a:xfrm rot="16200000">
              <a:off x="2678311" y="76335"/>
              <a:ext cx="258269" cy="12295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4604E4-531B-A063-89CC-9370B14CBB15}"/>
                </a:ext>
              </a:extLst>
            </p:cNvPr>
            <p:cNvSpPr/>
            <p:nvPr/>
          </p:nvSpPr>
          <p:spPr>
            <a:xfrm>
              <a:off x="2871290" y="8676"/>
              <a:ext cx="1415111" cy="257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14" name="TextBox 71">
              <a:extLst>
                <a:ext uri="{FF2B5EF4-FFF2-40B4-BE49-F238E27FC236}">
                  <a16:creationId xmlns:a16="http://schemas.microsoft.com/office/drawing/2014/main" id="{E1F2B6F4-FC15-6339-B3C0-600EBA8F44C2}"/>
                </a:ext>
              </a:extLst>
            </p:cNvPr>
            <p:cNvSpPr txBox="1"/>
            <p:nvPr/>
          </p:nvSpPr>
          <p:spPr>
            <a:xfrm>
              <a:off x="2857844" y="0"/>
              <a:ext cx="1293628" cy="2556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FFFF00"/>
                  </a:solidFill>
                  <a:latin typeface="Bahnschrift" panose="020B0502040204020203" pitchFamily="34" charset="0"/>
                </a:rPr>
                <a:t>TOTAL REPAYMENT</a:t>
              </a:r>
              <a:endParaRPr lang="en-GB" sz="1400" b="1" dirty="0">
                <a:solidFill>
                  <a:srgbClr val="FFFF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TextBox 78">
            <a:extLst>
              <a:ext uri="{FF2B5EF4-FFF2-40B4-BE49-F238E27FC236}">
                <a16:creationId xmlns:a16="http://schemas.microsoft.com/office/drawing/2014/main" id="{252502A6-FCBF-4041-A880-0EDE80E55773}"/>
              </a:ext>
            </a:extLst>
          </p:cNvPr>
          <p:cNvSpPr txBox="1"/>
          <p:nvPr/>
        </p:nvSpPr>
        <p:spPr>
          <a:xfrm>
            <a:off x="7162042" y="853846"/>
            <a:ext cx="1587501" cy="3696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0EC53A5-3016-454E-8AE7-D4C541CA54C2}" type="TxLink">
              <a:rPr lang="en-US" sz="1800" b="1" i="0" u="none" strike="noStrike">
                <a:solidFill>
                  <a:srgbClr val="FFFF00"/>
                </a:solidFill>
                <a:latin typeface="Bahnschrift" panose="020B0502040204020203" pitchFamily="34" charset="0"/>
              </a:rPr>
              <a:pPr algn="ctr"/>
              <a:t> $436M </a:t>
            </a:fld>
            <a:endParaRPr lang="en-GB" sz="49600" b="1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79">
            <a:extLst>
              <a:ext uri="{FF2B5EF4-FFF2-40B4-BE49-F238E27FC236}">
                <a16:creationId xmlns:a16="http://schemas.microsoft.com/office/drawing/2014/main" id="{8B847B48-04C8-44AC-8142-6CF94D2B5952}"/>
              </a:ext>
            </a:extLst>
          </p:cNvPr>
          <p:cNvSpPr txBox="1"/>
          <p:nvPr/>
        </p:nvSpPr>
        <p:spPr>
          <a:xfrm>
            <a:off x="9997195" y="881522"/>
            <a:ext cx="1566333" cy="349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694F7D7-3A51-48C9-AA39-819374F8A131}" type="TxLink">
              <a:rPr lang="en-US" sz="1800" b="1" i="0" u="none" strike="noStrike">
                <a:solidFill>
                  <a:srgbClr val="FFFF00"/>
                </a:solidFill>
                <a:latin typeface="Bahnschrift" panose="020B0502040204020203" pitchFamily="34" charset="0"/>
              </a:rPr>
              <a:pPr algn="ctr"/>
              <a:t> $473M </a:t>
            </a:fld>
            <a:endParaRPr lang="en-GB" sz="49600" b="1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6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0E7228-D953-4029-B66D-451B76F536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36BC04-D45B-4D5B-9546-CDF5EAACA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DFB7C4-E441-4D4B-91C8-474B93BCB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702</Words>
  <Application>Microsoft Office PowerPoint</Application>
  <PresentationFormat>Widescreen</PresentationFormat>
  <Paragraphs>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Narrow</vt:lpstr>
      <vt:lpstr>Arial</vt:lpstr>
      <vt:lpstr>Bahnschrift</vt:lpstr>
      <vt:lpstr>Calibri</vt:lpstr>
      <vt:lpstr>Courier New</vt:lpstr>
      <vt:lpstr>Trebuchet MS</vt:lpstr>
      <vt:lpstr>Wingdings 3</vt:lpstr>
      <vt:lpstr>Facet</vt:lpstr>
      <vt:lpstr>TDI EXCEL CAPSTONE PROJECT:  LOAN RISK ANALYSIS</vt:lpstr>
      <vt:lpstr>Content</vt:lpstr>
      <vt:lpstr>Introduction</vt:lpstr>
      <vt:lpstr>Introduction: Project Overview</vt:lpstr>
      <vt:lpstr>Problem Statement</vt:lpstr>
      <vt:lpstr>Objectives</vt:lpstr>
      <vt:lpstr>Loan Analysis Dashboard</vt:lpstr>
      <vt:lpstr>PowerPoint Presentation</vt:lpstr>
      <vt:lpstr>Key Insights</vt:lpstr>
      <vt:lpstr>Key Insights</vt:lpstr>
      <vt:lpstr>Key Insights</vt:lpstr>
      <vt:lpstr>Key Insights</vt:lpstr>
      <vt:lpstr>Key Insights</vt:lpstr>
      <vt:lpstr>RECOMMENDATIONS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Budget Meeting</dc:title>
  <dc:creator>DELL</dc:creator>
  <cp:lastModifiedBy>Windows User</cp:lastModifiedBy>
  <cp:revision>20</cp:revision>
  <dcterms:created xsi:type="dcterms:W3CDTF">2024-01-27T15:46:49Z</dcterms:created>
  <dcterms:modified xsi:type="dcterms:W3CDTF">2024-11-20T09:12:13Z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