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notesMasterIdLst>
    <p:notesMasterId r:id="rId38"/>
  </p:notesMasterIdLst>
  <p:sldIdLst>
    <p:sldId id="555" r:id="rId2"/>
    <p:sldId id="631" r:id="rId3"/>
    <p:sldId id="599" r:id="rId4"/>
    <p:sldId id="627" r:id="rId5"/>
    <p:sldId id="628" r:id="rId6"/>
    <p:sldId id="643" r:id="rId7"/>
    <p:sldId id="629" r:id="rId8"/>
    <p:sldId id="630" r:id="rId9"/>
    <p:sldId id="633" r:id="rId10"/>
    <p:sldId id="634" r:id="rId11"/>
    <p:sldId id="635" r:id="rId12"/>
    <p:sldId id="636" r:id="rId13"/>
    <p:sldId id="637" r:id="rId14"/>
    <p:sldId id="638" r:id="rId15"/>
    <p:sldId id="639" r:id="rId16"/>
    <p:sldId id="640" r:id="rId17"/>
    <p:sldId id="641" r:id="rId18"/>
    <p:sldId id="642" r:id="rId19"/>
    <p:sldId id="632" r:id="rId20"/>
    <p:sldId id="610" r:id="rId21"/>
    <p:sldId id="611" r:id="rId22"/>
    <p:sldId id="613" r:id="rId23"/>
    <p:sldId id="614" r:id="rId24"/>
    <p:sldId id="612" r:id="rId25"/>
    <p:sldId id="615" r:id="rId26"/>
    <p:sldId id="616" r:id="rId27"/>
    <p:sldId id="617" r:id="rId28"/>
    <p:sldId id="618" r:id="rId29"/>
    <p:sldId id="626" r:id="rId30"/>
    <p:sldId id="619" r:id="rId31"/>
    <p:sldId id="620" r:id="rId32"/>
    <p:sldId id="622" r:id="rId33"/>
    <p:sldId id="623" r:id="rId34"/>
    <p:sldId id="624" r:id="rId35"/>
    <p:sldId id="625" r:id="rId36"/>
    <p:sldId id="597"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a:srgbClr val="FFFF00"/>
    <a:srgbClr val="E483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4077" autoAdjust="0"/>
  </p:normalViewPr>
  <p:slideViewPr>
    <p:cSldViewPr snapToGrid="0">
      <p:cViewPr varScale="1">
        <p:scale>
          <a:sx n="74" d="100"/>
          <a:sy n="74" d="100"/>
        </p:scale>
        <p:origin x="967" y="2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5F8B7B-3D95-4E64-9C2E-BD9D90A95930}" type="doc">
      <dgm:prSet loTypeId="urn:microsoft.com/office/officeart/2005/8/layout/cycle6" loCatId="relationship" qsTypeId="urn:microsoft.com/office/officeart/2005/8/quickstyle/simple1" qsCatId="simple" csTypeId="urn:microsoft.com/office/officeart/2005/8/colors/colorful1#2" csCatId="colorful" phldr="1"/>
      <dgm:spPr/>
      <dgm:t>
        <a:bodyPr/>
        <a:lstStyle/>
        <a:p>
          <a:endParaRPr lang="en-US"/>
        </a:p>
      </dgm:t>
    </dgm:pt>
    <dgm:pt modelId="{93946625-CBC1-45EC-84C6-692C7B929C42}">
      <dgm:prSet phldrT="[Text]"/>
      <dgm:spPr/>
      <dgm:t>
        <a:bodyPr/>
        <a:lstStyle/>
        <a:p>
          <a:r>
            <a:rPr lang="en-US" dirty="0"/>
            <a:t>Replace </a:t>
          </a:r>
        </a:p>
      </dgm:t>
    </dgm:pt>
    <dgm:pt modelId="{A7CD0FCA-B9C2-4E4E-8D36-BA201B44D4AF}" type="parTrans" cxnId="{3CDBD5AE-5B57-49CF-9274-331A0755FDD6}">
      <dgm:prSet/>
      <dgm:spPr/>
      <dgm:t>
        <a:bodyPr/>
        <a:lstStyle/>
        <a:p>
          <a:endParaRPr lang="en-US"/>
        </a:p>
      </dgm:t>
    </dgm:pt>
    <dgm:pt modelId="{1099ED95-3E20-421D-A918-2A4DCEAFF1BF}" type="sibTrans" cxnId="{3CDBD5AE-5B57-49CF-9274-331A0755FDD6}">
      <dgm:prSet/>
      <dgm:spPr/>
      <dgm:t>
        <a:bodyPr/>
        <a:lstStyle/>
        <a:p>
          <a:endParaRPr lang="en-US"/>
        </a:p>
      </dgm:t>
    </dgm:pt>
    <dgm:pt modelId="{DB507C66-64B4-4EBE-AB82-F1D9BD600285}">
      <dgm:prSet phldrT="[Text]"/>
      <dgm:spPr/>
      <dgm:t>
        <a:bodyPr/>
        <a:lstStyle/>
        <a:p>
          <a:r>
            <a:rPr lang="en-US" dirty="0"/>
            <a:t>Reduce </a:t>
          </a:r>
        </a:p>
      </dgm:t>
    </dgm:pt>
    <dgm:pt modelId="{EC54EE57-B4AF-4FFC-81F8-78AE9C58B598}" type="parTrans" cxnId="{90BCDC5D-A6B5-45B4-AA20-1C52312C84B5}">
      <dgm:prSet/>
      <dgm:spPr/>
      <dgm:t>
        <a:bodyPr/>
        <a:lstStyle/>
        <a:p>
          <a:endParaRPr lang="en-US"/>
        </a:p>
      </dgm:t>
    </dgm:pt>
    <dgm:pt modelId="{6AED9934-376C-491F-AE20-9CB1D2114541}" type="sibTrans" cxnId="{90BCDC5D-A6B5-45B4-AA20-1C52312C84B5}">
      <dgm:prSet/>
      <dgm:spPr/>
      <dgm:t>
        <a:bodyPr/>
        <a:lstStyle/>
        <a:p>
          <a:endParaRPr lang="en-US"/>
        </a:p>
      </dgm:t>
    </dgm:pt>
    <dgm:pt modelId="{C142EEBB-37CC-4054-B1E8-629F961D2B72}">
      <dgm:prSet phldrT="[Text]"/>
      <dgm:spPr/>
      <dgm:t>
        <a:bodyPr/>
        <a:lstStyle/>
        <a:p>
          <a:r>
            <a:rPr lang="en-US" dirty="0"/>
            <a:t>Refine </a:t>
          </a:r>
        </a:p>
      </dgm:t>
    </dgm:pt>
    <dgm:pt modelId="{072D7F3E-A905-4F33-9199-02D01DCD8F2B}" type="parTrans" cxnId="{020304D0-9920-4E48-84FC-D9FD69CE59C7}">
      <dgm:prSet/>
      <dgm:spPr/>
      <dgm:t>
        <a:bodyPr/>
        <a:lstStyle/>
        <a:p>
          <a:endParaRPr lang="en-US"/>
        </a:p>
      </dgm:t>
    </dgm:pt>
    <dgm:pt modelId="{F3D39720-61FA-4601-960B-0FC4E7D8E9EE}" type="sibTrans" cxnId="{020304D0-9920-4E48-84FC-D9FD69CE59C7}">
      <dgm:prSet/>
      <dgm:spPr/>
      <dgm:t>
        <a:bodyPr/>
        <a:lstStyle/>
        <a:p>
          <a:endParaRPr lang="en-US"/>
        </a:p>
      </dgm:t>
    </dgm:pt>
    <dgm:pt modelId="{1DDEBA42-F654-45A3-B90F-0FC987F0BDCA}" type="pres">
      <dgm:prSet presAssocID="{F85F8B7B-3D95-4E64-9C2E-BD9D90A95930}" presName="cycle" presStyleCnt="0">
        <dgm:presLayoutVars>
          <dgm:dir/>
          <dgm:resizeHandles val="exact"/>
        </dgm:presLayoutVars>
      </dgm:prSet>
      <dgm:spPr/>
    </dgm:pt>
    <dgm:pt modelId="{F3C53929-2A1F-4FA4-9B00-E5F7FB4B110C}" type="pres">
      <dgm:prSet presAssocID="{93946625-CBC1-45EC-84C6-692C7B929C42}" presName="node" presStyleLbl="node1" presStyleIdx="0" presStyleCnt="3">
        <dgm:presLayoutVars>
          <dgm:bulletEnabled val="1"/>
        </dgm:presLayoutVars>
      </dgm:prSet>
      <dgm:spPr/>
    </dgm:pt>
    <dgm:pt modelId="{5DB86AAA-1772-43A0-A738-A3ED6F0E476C}" type="pres">
      <dgm:prSet presAssocID="{93946625-CBC1-45EC-84C6-692C7B929C42}" presName="spNode" presStyleCnt="0"/>
      <dgm:spPr/>
    </dgm:pt>
    <dgm:pt modelId="{1D62809F-4D03-43E8-84CF-77301A90944F}" type="pres">
      <dgm:prSet presAssocID="{1099ED95-3E20-421D-A918-2A4DCEAFF1BF}" presName="sibTrans" presStyleLbl="sibTrans1D1" presStyleIdx="0" presStyleCnt="3"/>
      <dgm:spPr/>
    </dgm:pt>
    <dgm:pt modelId="{17E2FCDE-9950-49E5-9FCB-175D481B82D1}" type="pres">
      <dgm:prSet presAssocID="{DB507C66-64B4-4EBE-AB82-F1D9BD600285}" presName="node" presStyleLbl="node1" presStyleIdx="1" presStyleCnt="3">
        <dgm:presLayoutVars>
          <dgm:bulletEnabled val="1"/>
        </dgm:presLayoutVars>
      </dgm:prSet>
      <dgm:spPr/>
    </dgm:pt>
    <dgm:pt modelId="{D5F4D6AC-ED75-4464-AB91-0702D412A56F}" type="pres">
      <dgm:prSet presAssocID="{DB507C66-64B4-4EBE-AB82-F1D9BD600285}" presName="spNode" presStyleCnt="0"/>
      <dgm:spPr/>
    </dgm:pt>
    <dgm:pt modelId="{7D4070B4-083C-4C86-A6B8-B6EC13AA55A3}" type="pres">
      <dgm:prSet presAssocID="{6AED9934-376C-491F-AE20-9CB1D2114541}" presName="sibTrans" presStyleLbl="sibTrans1D1" presStyleIdx="1" presStyleCnt="3"/>
      <dgm:spPr/>
    </dgm:pt>
    <dgm:pt modelId="{06C846C2-F950-46B7-B550-5823872BDDC7}" type="pres">
      <dgm:prSet presAssocID="{C142EEBB-37CC-4054-B1E8-629F961D2B72}" presName="node" presStyleLbl="node1" presStyleIdx="2" presStyleCnt="3">
        <dgm:presLayoutVars>
          <dgm:bulletEnabled val="1"/>
        </dgm:presLayoutVars>
      </dgm:prSet>
      <dgm:spPr/>
    </dgm:pt>
    <dgm:pt modelId="{AF60FF45-F278-436B-92D2-7E63AC3C015C}" type="pres">
      <dgm:prSet presAssocID="{C142EEBB-37CC-4054-B1E8-629F961D2B72}" presName="spNode" presStyleCnt="0"/>
      <dgm:spPr/>
    </dgm:pt>
    <dgm:pt modelId="{9C34C1A5-BB7F-4A07-B21F-DB0869228D39}" type="pres">
      <dgm:prSet presAssocID="{F3D39720-61FA-4601-960B-0FC4E7D8E9EE}" presName="sibTrans" presStyleLbl="sibTrans1D1" presStyleIdx="2" presStyleCnt="3"/>
      <dgm:spPr/>
    </dgm:pt>
  </dgm:ptLst>
  <dgm:cxnLst>
    <dgm:cxn modelId="{1E52622D-B3DB-4F5E-A579-379F7163612F}" type="presOf" srcId="{6AED9934-376C-491F-AE20-9CB1D2114541}" destId="{7D4070B4-083C-4C86-A6B8-B6EC13AA55A3}" srcOrd="0" destOrd="0" presId="urn:microsoft.com/office/officeart/2005/8/layout/cycle6"/>
    <dgm:cxn modelId="{90BCDC5D-A6B5-45B4-AA20-1C52312C84B5}" srcId="{F85F8B7B-3D95-4E64-9C2E-BD9D90A95930}" destId="{DB507C66-64B4-4EBE-AB82-F1D9BD600285}" srcOrd="1" destOrd="0" parTransId="{EC54EE57-B4AF-4FFC-81F8-78AE9C58B598}" sibTransId="{6AED9934-376C-491F-AE20-9CB1D2114541}"/>
    <dgm:cxn modelId="{284E3B46-7447-489B-ABE6-2F1E0B3CCA26}" type="presOf" srcId="{C142EEBB-37CC-4054-B1E8-629F961D2B72}" destId="{06C846C2-F950-46B7-B550-5823872BDDC7}" srcOrd="0" destOrd="0" presId="urn:microsoft.com/office/officeart/2005/8/layout/cycle6"/>
    <dgm:cxn modelId="{A42E884D-3974-4B1F-ADB7-23A13A9CC3D5}" type="presOf" srcId="{DB507C66-64B4-4EBE-AB82-F1D9BD600285}" destId="{17E2FCDE-9950-49E5-9FCB-175D481B82D1}" srcOrd="0" destOrd="0" presId="urn:microsoft.com/office/officeart/2005/8/layout/cycle6"/>
    <dgm:cxn modelId="{C00BA17C-FAFE-4944-BB2A-8D9801D4C3F8}" type="presOf" srcId="{93946625-CBC1-45EC-84C6-692C7B929C42}" destId="{F3C53929-2A1F-4FA4-9B00-E5F7FB4B110C}" srcOrd="0" destOrd="0" presId="urn:microsoft.com/office/officeart/2005/8/layout/cycle6"/>
    <dgm:cxn modelId="{3CDBD5AE-5B57-49CF-9274-331A0755FDD6}" srcId="{F85F8B7B-3D95-4E64-9C2E-BD9D90A95930}" destId="{93946625-CBC1-45EC-84C6-692C7B929C42}" srcOrd="0" destOrd="0" parTransId="{A7CD0FCA-B9C2-4E4E-8D36-BA201B44D4AF}" sibTransId="{1099ED95-3E20-421D-A918-2A4DCEAFF1BF}"/>
    <dgm:cxn modelId="{167AF8B1-FE09-44AB-827E-9A2BC817F5FA}" type="presOf" srcId="{1099ED95-3E20-421D-A918-2A4DCEAFF1BF}" destId="{1D62809F-4D03-43E8-84CF-77301A90944F}" srcOrd="0" destOrd="0" presId="urn:microsoft.com/office/officeart/2005/8/layout/cycle6"/>
    <dgm:cxn modelId="{020304D0-9920-4E48-84FC-D9FD69CE59C7}" srcId="{F85F8B7B-3D95-4E64-9C2E-BD9D90A95930}" destId="{C142EEBB-37CC-4054-B1E8-629F961D2B72}" srcOrd="2" destOrd="0" parTransId="{072D7F3E-A905-4F33-9199-02D01DCD8F2B}" sibTransId="{F3D39720-61FA-4601-960B-0FC4E7D8E9EE}"/>
    <dgm:cxn modelId="{8AA17CFB-09A1-438B-8A12-45937849104C}" type="presOf" srcId="{F3D39720-61FA-4601-960B-0FC4E7D8E9EE}" destId="{9C34C1A5-BB7F-4A07-B21F-DB0869228D39}" srcOrd="0" destOrd="0" presId="urn:microsoft.com/office/officeart/2005/8/layout/cycle6"/>
    <dgm:cxn modelId="{A6FB8EFB-95E5-4E2B-B5F1-4C793262C425}" type="presOf" srcId="{F85F8B7B-3D95-4E64-9C2E-BD9D90A95930}" destId="{1DDEBA42-F654-45A3-B90F-0FC987F0BDCA}" srcOrd="0" destOrd="0" presId="urn:microsoft.com/office/officeart/2005/8/layout/cycle6"/>
    <dgm:cxn modelId="{A9251A59-5604-498A-883B-EE2ACCB88933}" type="presParOf" srcId="{1DDEBA42-F654-45A3-B90F-0FC987F0BDCA}" destId="{F3C53929-2A1F-4FA4-9B00-E5F7FB4B110C}" srcOrd="0" destOrd="0" presId="urn:microsoft.com/office/officeart/2005/8/layout/cycle6"/>
    <dgm:cxn modelId="{909C70B8-1993-4328-9E90-3BBE49F2DEE5}" type="presParOf" srcId="{1DDEBA42-F654-45A3-B90F-0FC987F0BDCA}" destId="{5DB86AAA-1772-43A0-A738-A3ED6F0E476C}" srcOrd="1" destOrd="0" presId="urn:microsoft.com/office/officeart/2005/8/layout/cycle6"/>
    <dgm:cxn modelId="{86DAF7B1-1636-4216-AF5B-51264A501BF5}" type="presParOf" srcId="{1DDEBA42-F654-45A3-B90F-0FC987F0BDCA}" destId="{1D62809F-4D03-43E8-84CF-77301A90944F}" srcOrd="2" destOrd="0" presId="urn:microsoft.com/office/officeart/2005/8/layout/cycle6"/>
    <dgm:cxn modelId="{FAF0E9FF-6C9D-4075-9BDA-BE5FE4D000BB}" type="presParOf" srcId="{1DDEBA42-F654-45A3-B90F-0FC987F0BDCA}" destId="{17E2FCDE-9950-49E5-9FCB-175D481B82D1}" srcOrd="3" destOrd="0" presId="urn:microsoft.com/office/officeart/2005/8/layout/cycle6"/>
    <dgm:cxn modelId="{4CEA4436-9693-4870-B513-FFAEE5B93260}" type="presParOf" srcId="{1DDEBA42-F654-45A3-B90F-0FC987F0BDCA}" destId="{D5F4D6AC-ED75-4464-AB91-0702D412A56F}" srcOrd="4" destOrd="0" presId="urn:microsoft.com/office/officeart/2005/8/layout/cycle6"/>
    <dgm:cxn modelId="{8D734CB6-D5E0-4790-8464-A08699FCA977}" type="presParOf" srcId="{1DDEBA42-F654-45A3-B90F-0FC987F0BDCA}" destId="{7D4070B4-083C-4C86-A6B8-B6EC13AA55A3}" srcOrd="5" destOrd="0" presId="urn:microsoft.com/office/officeart/2005/8/layout/cycle6"/>
    <dgm:cxn modelId="{630E75A7-C160-48F9-A8DD-19528275ADA5}" type="presParOf" srcId="{1DDEBA42-F654-45A3-B90F-0FC987F0BDCA}" destId="{06C846C2-F950-46B7-B550-5823872BDDC7}" srcOrd="6" destOrd="0" presId="urn:microsoft.com/office/officeart/2005/8/layout/cycle6"/>
    <dgm:cxn modelId="{D4D7130C-E453-4AAB-8BF0-35CD08FA7E07}" type="presParOf" srcId="{1DDEBA42-F654-45A3-B90F-0FC987F0BDCA}" destId="{AF60FF45-F278-436B-92D2-7E63AC3C015C}" srcOrd="7" destOrd="0" presId="urn:microsoft.com/office/officeart/2005/8/layout/cycle6"/>
    <dgm:cxn modelId="{15509F46-C6D6-4F3B-8D40-74750B6C8333}" type="presParOf" srcId="{1DDEBA42-F654-45A3-B90F-0FC987F0BDCA}" destId="{9C34C1A5-BB7F-4A07-B21F-DB0869228D39}" srcOrd="8"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C53929-2A1F-4FA4-9B00-E5F7FB4B110C}">
      <dsp:nvSpPr>
        <dsp:cNvPr id="0" name=""/>
        <dsp:cNvSpPr/>
      </dsp:nvSpPr>
      <dsp:spPr>
        <a:xfrm>
          <a:off x="2554879" y="1152"/>
          <a:ext cx="1398192" cy="908825"/>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Replace </a:t>
          </a:r>
        </a:p>
      </dsp:txBody>
      <dsp:txXfrm>
        <a:off x="2599244" y="45517"/>
        <a:ext cx="1309462" cy="820095"/>
      </dsp:txXfrm>
    </dsp:sp>
    <dsp:sp modelId="{1D62809F-4D03-43E8-84CF-77301A90944F}">
      <dsp:nvSpPr>
        <dsp:cNvPr id="0" name=""/>
        <dsp:cNvSpPr/>
      </dsp:nvSpPr>
      <dsp:spPr>
        <a:xfrm>
          <a:off x="2040966" y="455565"/>
          <a:ext cx="2426017" cy="2426017"/>
        </a:xfrm>
        <a:custGeom>
          <a:avLst/>
          <a:gdLst/>
          <a:ahLst/>
          <a:cxnLst/>
          <a:rect l="0" t="0" r="0" b="0"/>
          <a:pathLst>
            <a:path>
              <a:moveTo>
                <a:pt x="1922280" y="228974"/>
              </a:moveTo>
              <a:arcTo wR="1213008" hR="1213008" stAng="18346996" swAng="3649763"/>
            </a:path>
          </a:pathLst>
        </a:custGeom>
        <a:noFill/>
        <a:ln w="12700"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7E2FCDE-9950-49E5-9FCB-175D481B82D1}">
      <dsp:nvSpPr>
        <dsp:cNvPr id="0" name=""/>
        <dsp:cNvSpPr/>
      </dsp:nvSpPr>
      <dsp:spPr>
        <a:xfrm>
          <a:off x="3605375" y="1820666"/>
          <a:ext cx="1398192" cy="908825"/>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Reduce </a:t>
          </a:r>
        </a:p>
      </dsp:txBody>
      <dsp:txXfrm>
        <a:off x="3649740" y="1865031"/>
        <a:ext cx="1309462" cy="820095"/>
      </dsp:txXfrm>
    </dsp:sp>
    <dsp:sp modelId="{7D4070B4-083C-4C86-A6B8-B6EC13AA55A3}">
      <dsp:nvSpPr>
        <dsp:cNvPr id="0" name=""/>
        <dsp:cNvSpPr/>
      </dsp:nvSpPr>
      <dsp:spPr>
        <a:xfrm>
          <a:off x="2040966" y="455565"/>
          <a:ext cx="2426017" cy="2426017"/>
        </a:xfrm>
        <a:custGeom>
          <a:avLst/>
          <a:gdLst/>
          <a:ahLst/>
          <a:cxnLst/>
          <a:rect l="0" t="0" r="0" b="0"/>
          <a:pathLst>
            <a:path>
              <a:moveTo>
                <a:pt x="1790780" y="2279578"/>
              </a:moveTo>
              <a:arcTo wR="1213008" hR="1213008" stAng="3693308" swAng="3413385"/>
            </a:path>
          </a:pathLst>
        </a:custGeom>
        <a:noFill/>
        <a:ln w="12700"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6C846C2-F950-46B7-B550-5823872BDDC7}">
      <dsp:nvSpPr>
        <dsp:cNvPr id="0" name=""/>
        <dsp:cNvSpPr/>
      </dsp:nvSpPr>
      <dsp:spPr>
        <a:xfrm>
          <a:off x="1504382" y="1820666"/>
          <a:ext cx="1398192" cy="908825"/>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Refine </a:t>
          </a:r>
        </a:p>
      </dsp:txBody>
      <dsp:txXfrm>
        <a:off x="1548747" y="1865031"/>
        <a:ext cx="1309462" cy="820095"/>
      </dsp:txXfrm>
    </dsp:sp>
    <dsp:sp modelId="{9C34C1A5-BB7F-4A07-B21F-DB0869228D39}">
      <dsp:nvSpPr>
        <dsp:cNvPr id="0" name=""/>
        <dsp:cNvSpPr/>
      </dsp:nvSpPr>
      <dsp:spPr>
        <a:xfrm>
          <a:off x="2040966" y="455565"/>
          <a:ext cx="2426017" cy="2426017"/>
        </a:xfrm>
        <a:custGeom>
          <a:avLst/>
          <a:gdLst/>
          <a:ahLst/>
          <a:cxnLst/>
          <a:rect l="0" t="0" r="0" b="0"/>
          <a:pathLst>
            <a:path>
              <a:moveTo>
                <a:pt x="8069" y="1352694"/>
              </a:moveTo>
              <a:arcTo wR="1213008" hR="1213008" stAng="10403241" swAng="3649763"/>
            </a:path>
          </a:pathLst>
        </a:custGeom>
        <a:noFill/>
        <a:ln w="12700"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2347E9-8367-4B7F-8749-4F690DD1B47F}" type="datetimeFigureOut">
              <a:rPr lang="en-US" smtClean="0"/>
              <a:t>3/14/2025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E33055-F5CF-422D-9E69-2AD299E8FCE6}" type="slidenum">
              <a:rPr lang="en-US" smtClean="0"/>
              <a:t>‹#›</a:t>
            </a:fld>
            <a:endParaRPr lang="en-US"/>
          </a:p>
        </p:txBody>
      </p:sp>
    </p:spTree>
    <p:extLst>
      <p:ext uri="{BB962C8B-B14F-4D97-AF65-F5344CB8AC3E}">
        <p14:creationId xmlns:p14="http://schemas.microsoft.com/office/powerpoint/2010/main" val="3176056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FBE33055-F5CF-422D-9E69-2AD299E8FCE6}" type="slidenum">
              <a:rPr lang="en-US" smtClean="0"/>
              <a:t>2</a:t>
            </a:fld>
            <a:endParaRPr lang="en-US"/>
          </a:p>
        </p:txBody>
      </p:sp>
    </p:spTree>
    <p:extLst>
      <p:ext uri="{BB962C8B-B14F-4D97-AF65-F5344CB8AC3E}">
        <p14:creationId xmlns:p14="http://schemas.microsoft.com/office/powerpoint/2010/main" val="39034860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FBE33055-F5CF-422D-9E69-2AD299E8FCE6}" type="slidenum">
              <a:rPr lang="en-US" smtClean="0"/>
              <a:t>28</a:t>
            </a:fld>
            <a:endParaRPr lang="en-US"/>
          </a:p>
        </p:txBody>
      </p:sp>
    </p:spTree>
    <p:extLst>
      <p:ext uri="{BB962C8B-B14F-4D97-AF65-F5344CB8AC3E}">
        <p14:creationId xmlns:p14="http://schemas.microsoft.com/office/powerpoint/2010/main" val="32176103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FBE33055-F5CF-422D-9E69-2AD299E8FCE6}" type="slidenum">
              <a:rPr lang="en-US" smtClean="0"/>
              <a:t>29</a:t>
            </a:fld>
            <a:endParaRPr lang="en-US"/>
          </a:p>
        </p:txBody>
      </p:sp>
    </p:spTree>
    <p:extLst>
      <p:ext uri="{BB962C8B-B14F-4D97-AF65-F5344CB8AC3E}">
        <p14:creationId xmlns:p14="http://schemas.microsoft.com/office/powerpoint/2010/main" val="606180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FBE33055-F5CF-422D-9E69-2AD299E8FCE6}" type="slidenum">
              <a:rPr lang="en-US" smtClean="0"/>
              <a:t>30</a:t>
            </a:fld>
            <a:endParaRPr lang="en-US"/>
          </a:p>
        </p:txBody>
      </p:sp>
    </p:spTree>
    <p:extLst>
      <p:ext uri="{BB962C8B-B14F-4D97-AF65-F5344CB8AC3E}">
        <p14:creationId xmlns:p14="http://schemas.microsoft.com/office/powerpoint/2010/main" val="26396590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FBE33055-F5CF-422D-9E69-2AD299E8FCE6}" type="slidenum">
              <a:rPr lang="en-US" smtClean="0"/>
              <a:t>31</a:t>
            </a:fld>
            <a:endParaRPr lang="en-US"/>
          </a:p>
        </p:txBody>
      </p:sp>
    </p:spTree>
    <p:extLst>
      <p:ext uri="{BB962C8B-B14F-4D97-AF65-F5344CB8AC3E}">
        <p14:creationId xmlns:p14="http://schemas.microsoft.com/office/powerpoint/2010/main" val="9169382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FBE33055-F5CF-422D-9E69-2AD299E8FCE6}" type="slidenum">
              <a:rPr lang="en-US" smtClean="0"/>
              <a:t>32</a:t>
            </a:fld>
            <a:endParaRPr lang="en-US"/>
          </a:p>
        </p:txBody>
      </p:sp>
    </p:spTree>
    <p:extLst>
      <p:ext uri="{BB962C8B-B14F-4D97-AF65-F5344CB8AC3E}">
        <p14:creationId xmlns:p14="http://schemas.microsoft.com/office/powerpoint/2010/main" val="38294849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FBE33055-F5CF-422D-9E69-2AD299E8FCE6}" type="slidenum">
              <a:rPr lang="en-US" smtClean="0"/>
              <a:t>33</a:t>
            </a:fld>
            <a:endParaRPr lang="en-US"/>
          </a:p>
        </p:txBody>
      </p:sp>
    </p:spTree>
    <p:extLst>
      <p:ext uri="{BB962C8B-B14F-4D97-AF65-F5344CB8AC3E}">
        <p14:creationId xmlns:p14="http://schemas.microsoft.com/office/powerpoint/2010/main" val="26181207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FBE33055-F5CF-422D-9E69-2AD299E8FCE6}" type="slidenum">
              <a:rPr lang="en-US" smtClean="0"/>
              <a:t>34</a:t>
            </a:fld>
            <a:endParaRPr lang="en-US"/>
          </a:p>
        </p:txBody>
      </p:sp>
    </p:spTree>
    <p:extLst>
      <p:ext uri="{BB962C8B-B14F-4D97-AF65-F5344CB8AC3E}">
        <p14:creationId xmlns:p14="http://schemas.microsoft.com/office/powerpoint/2010/main" val="24830051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FBE33055-F5CF-422D-9E69-2AD299E8FCE6}" type="slidenum">
              <a:rPr lang="en-US" smtClean="0"/>
              <a:t>35</a:t>
            </a:fld>
            <a:endParaRPr lang="en-US"/>
          </a:p>
        </p:txBody>
      </p:sp>
    </p:spTree>
    <p:extLst>
      <p:ext uri="{BB962C8B-B14F-4D97-AF65-F5344CB8AC3E}">
        <p14:creationId xmlns:p14="http://schemas.microsoft.com/office/powerpoint/2010/main" val="3076340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FBE33055-F5CF-422D-9E69-2AD299E8FCE6}" type="slidenum">
              <a:rPr lang="en-US" smtClean="0"/>
              <a:t>20</a:t>
            </a:fld>
            <a:endParaRPr lang="en-US"/>
          </a:p>
        </p:txBody>
      </p:sp>
    </p:spTree>
    <p:extLst>
      <p:ext uri="{BB962C8B-B14F-4D97-AF65-F5344CB8AC3E}">
        <p14:creationId xmlns:p14="http://schemas.microsoft.com/office/powerpoint/2010/main" val="12008357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FBE33055-F5CF-422D-9E69-2AD299E8FCE6}" type="slidenum">
              <a:rPr lang="en-US" smtClean="0"/>
              <a:t>21</a:t>
            </a:fld>
            <a:endParaRPr lang="en-US"/>
          </a:p>
        </p:txBody>
      </p:sp>
    </p:spTree>
    <p:extLst>
      <p:ext uri="{BB962C8B-B14F-4D97-AF65-F5344CB8AC3E}">
        <p14:creationId xmlns:p14="http://schemas.microsoft.com/office/powerpoint/2010/main" val="3195007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FBE33055-F5CF-422D-9E69-2AD299E8FCE6}" type="slidenum">
              <a:rPr lang="en-US" smtClean="0"/>
              <a:t>22</a:t>
            </a:fld>
            <a:endParaRPr lang="en-US"/>
          </a:p>
        </p:txBody>
      </p:sp>
    </p:spTree>
    <p:extLst>
      <p:ext uri="{BB962C8B-B14F-4D97-AF65-F5344CB8AC3E}">
        <p14:creationId xmlns:p14="http://schemas.microsoft.com/office/powerpoint/2010/main" val="1558003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FBE33055-F5CF-422D-9E69-2AD299E8FCE6}" type="slidenum">
              <a:rPr lang="en-US" smtClean="0"/>
              <a:t>23</a:t>
            </a:fld>
            <a:endParaRPr lang="en-US"/>
          </a:p>
        </p:txBody>
      </p:sp>
    </p:spTree>
    <p:extLst>
      <p:ext uri="{BB962C8B-B14F-4D97-AF65-F5344CB8AC3E}">
        <p14:creationId xmlns:p14="http://schemas.microsoft.com/office/powerpoint/2010/main" val="36293261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FBE33055-F5CF-422D-9E69-2AD299E8FCE6}" type="slidenum">
              <a:rPr lang="en-US" smtClean="0"/>
              <a:t>24</a:t>
            </a:fld>
            <a:endParaRPr lang="en-US"/>
          </a:p>
        </p:txBody>
      </p:sp>
    </p:spTree>
    <p:extLst>
      <p:ext uri="{BB962C8B-B14F-4D97-AF65-F5344CB8AC3E}">
        <p14:creationId xmlns:p14="http://schemas.microsoft.com/office/powerpoint/2010/main" val="27451354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FBE33055-F5CF-422D-9E69-2AD299E8FCE6}" type="slidenum">
              <a:rPr lang="en-US" smtClean="0"/>
              <a:t>25</a:t>
            </a:fld>
            <a:endParaRPr lang="en-US"/>
          </a:p>
        </p:txBody>
      </p:sp>
    </p:spTree>
    <p:extLst>
      <p:ext uri="{BB962C8B-B14F-4D97-AF65-F5344CB8AC3E}">
        <p14:creationId xmlns:p14="http://schemas.microsoft.com/office/powerpoint/2010/main" val="1673559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FBE33055-F5CF-422D-9E69-2AD299E8FCE6}" type="slidenum">
              <a:rPr lang="en-US" smtClean="0"/>
              <a:t>26</a:t>
            </a:fld>
            <a:endParaRPr lang="en-US"/>
          </a:p>
        </p:txBody>
      </p:sp>
    </p:spTree>
    <p:extLst>
      <p:ext uri="{BB962C8B-B14F-4D97-AF65-F5344CB8AC3E}">
        <p14:creationId xmlns:p14="http://schemas.microsoft.com/office/powerpoint/2010/main" val="2839436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FBE33055-F5CF-422D-9E69-2AD299E8FCE6}" type="slidenum">
              <a:rPr lang="en-US" smtClean="0"/>
              <a:t>27</a:t>
            </a:fld>
            <a:endParaRPr lang="en-US"/>
          </a:p>
        </p:txBody>
      </p:sp>
    </p:spTree>
    <p:extLst>
      <p:ext uri="{BB962C8B-B14F-4D97-AF65-F5344CB8AC3E}">
        <p14:creationId xmlns:p14="http://schemas.microsoft.com/office/powerpoint/2010/main" val="9767060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Dr Daniel Lun     June 2024</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61B019-0DD5-4931-9B58-90F9A03D741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9495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Dr Daniel Lun     June 2024</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61B019-0DD5-4931-9B58-90F9A03D7415}" type="slidenum">
              <a:rPr lang="en-US" smtClean="0"/>
              <a:t>‹#›</a:t>
            </a:fld>
            <a:endParaRPr lang="en-US"/>
          </a:p>
        </p:txBody>
      </p:sp>
    </p:spTree>
    <p:extLst>
      <p:ext uri="{BB962C8B-B14F-4D97-AF65-F5344CB8AC3E}">
        <p14:creationId xmlns:p14="http://schemas.microsoft.com/office/powerpoint/2010/main" val="3207562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Dr Daniel Lun     June 2024</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61B019-0DD5-4931-9B58-90F9A03D7415}" type="slidenum">
              <a:rPr lang="en-US" smtClean="0"/>
              <a:t>‹#›</a:t>
            </a:fld>
            <a:endParaRPr lang="en-US"/>
          </a:p>
        </p:txBody>
      </p:sp>
    </p:spTree>
    <p:extLst>
      <p:ext uri="{BB962C8B-B14F-4D97-AF65-F5344CB8AC3E}">
        <p14:creationId xmlns:p14="http://schemas.microsoft.com/office/powerpoint/2010/main" val="2862049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0114" y="6442570"/>
            <a:ext cx="2472271" cy="365125"/>
          </a:xfrm>
        </p:spPr>
        <p:txBody>
          <a:bodyPr/>
          <a:lstStyle/>
          <a:p>
            <a:r>
              <a:rPr lang="en-US"/>
              <a:t>Dr Daniel Lun     June 2024</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sz="1600"/>
            </a:lvl1pPr>
          </a:lstStyle>
          <a:p>
            <a:fld id="{2A61B019-0DD5-4931-9B58-90F9A03D7415}" type="slidenum">
              <a:rPr lang="en-US" smtClean="0"/>
              <a:pPr/>
              <a:t>‹#›</a:t>
            </a:fld>
            <a:endParaRPr lang="en-US" dirty="0"/>
          </a:p>
        </p:txBody>
      </p:sp>
    </p:spTree>
    <p:extLst>
      <p:ext uri="{BB962C8B-B14F-4D97-AF65-F5344CB8AC3E}">
        <p14:creationId xmlns:p14="http://schemas.microsoft.com/office/powerpoint/2010/main" val="760446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Dr Daniel Lun     June 2024</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sz="1600"/>
            </a:lvl1pPr>
          </a:lstStyle>
          <a:p>
            <a:fld id="{2A61B019-0DD5-4931-9B58-90F9A03D741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4244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Dr Daniel Lun     June 2024</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61B019-0DD5-4931-9B58-90F9A03D7415}" type="slidenum">
              <a:rPr lang="en-US" smtClean="0"/>
              <a:t>‹#›</a:t>
            </a:fld>
            <a:endParaRPr lang="en-US"/>
          </a:p>
        </p:txBody>
      </p:sp>
    </p:spTree>
    <p:extLst>
      <p:ext uri="{BB962C8B-B14F-4D97-AF65-F5344CB8AC3E}">
        <p14:creationId xmlns:p14="http://schemas.microsoft.com/office/powerpoint/2010/main" val="100183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Dr Daniel Lun     June 2024</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61B019-0DD5-4931-9B58-90F9A03D7415}" type="slidenum">
              <a:rPr lang="en-US" smtClean="0"/>
              <a:t>‹#›</a:t>
            </a:fld>
            <a:endParaRPr lang="en-US"/>
          </a:p>
        </p:txBody>
      </p:sp>
    </p:spTree>
    <p:extLst>
      <p:ext uri="{BB962C8B-B14F-4D97-AF65-F5344CB8AC3E}">
        <p14:creationId xmlns:p14="http://schemas.microsoft.com/office/powerpoint/2010/main" val="4108917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Dr Daniel Lun     June 2024</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61B019-0DD5-4931-9B58-90F9A03D7415}" type="slidenum">
              <a:rPr lang="en-US" smtClean="0"/>
              <a:t>‹#›</a:t>
            </a:fld>
            <a:endParaRPr lang="en-US"/>
          </a:p>
        </p:txBody>
      </p:sp>
    </p:spTree>
    <p:extLst>
      <p:ext uri="{BB962C8B-B14F-4D97-AF65-F5344CB8AC3E}">
        <p14:creationId xmlns:p14="http://schemas.microsoft.com/office/powerpoint/2010/main" val="475745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n-US"/>
              <a:t>Dr Daniel Lun     June 2024</a:t>
            </a: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A61B019-0DD5-4931-9B58-90F9A03D7415}" type="slidenum">
              <a:rPr lang="en-US" smtClean="0"/>
              <a:t>‹#›</a:t>
            </a:fld>
            <a:endParaRPr lang="en-US"/>
          </a:p>
        </p:txBody>
      </p:sp>
    </p:spTree>
    <p:extLst>
      <p:ext uri="{BB962C8B-B14F-4D97-AF65-F5344CB8AC3E}">
        <p14:creationId xmlns:p14="http://schemas.microsoft.com/office/powerpoint/2010/main" val="1539896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r>
              <a:rPr lang="en-US"/>
              <a:t>Dr Daniel Lun     June 2024</a:t>
            </a: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A61B019-0DD5-4931-9B58-90F9A03D7415}" type="slidenum">
              <a:rPr lang="en-US" smtClean="0"/>
              <a:t>‹#›</a:t>
            </a:fld>
            <a:endParaRPr lang="en-US"/>
          </a:p>
        </p:txBody>
      </p:sp>
    </p:spTree>
    <p:extLst>
      <p:ext uri="{BB962C8B-B14F-4D97-AF65-F5344CB8AC3E}">
        <p14:creationId xmlns:p14="http://schemas.microsoft.com/office/powerpoint/2010/main" val="617753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r>
              <a:rPr lang="en-US"/>
              <a:t>Dr Daniel Lun     June 2024</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61B019-0DD5-4931-9B58-90F9A03D7415}" type="slidenum">
              <a:rPr lang="en-US" smtClean="0"/>
              <a:t>‹#›</a:t>
            </a:fld>
            <a:endParaRPr lang="en-US"/>
          </a:p>
        </p:txBody>
      </p:sp>
    </p:spTree>
    <p:extLst>
      <p:ext uri="{BB962C8B-B14F-4D97-AF65-F5344CB8AC3E}">
        <p14:creationId xmlns:p14="http://schemas.microsoft.com/office/powerpoint/2010/main" val="2174707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lang="en-US"/>
              <a:t>Dr Daniel Lun     June 2024</a:t>
            </a: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A61B019-0DD5-4931-9B58-90F9A03D741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701708"/>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hf hdr="0" ft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17.jpeg"/></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20.jpg"/><Relationship Id="rId7" Type="http://schemas.microsoft.com/office/2007/relationships/hdphoto" Target="../media/hdphoto2.wdp"/><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2.png"/><Relationship Id="rId5" Type="http://schemas.microsoft.com/office/2007/relationships/hdphoto" Target="../media/hdphoto1.wdp"/><Relationship Id="rId4" Type="http://schemas.openxmlformats.org/officeDocument/2006/relationships/image" Target="../media/image21.png"/><Relationship Id="rId9" Type="http://schemas.microsoft.com/office/2007/relationships/hdphoto" Target="../media/hdphoto3.wdp"/></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www-psych.stanford.edu/~bigopp/stutter2.htm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C1E6619-7722-0952-C2B4-45CA4A076F6F}"/>
              </a:ext>
            </a:extLst>
          </p:cNvPr>
          <p:cNvSpPr txBox="1"/>
          <p:nvPr/>
        </p:nvSpPr>
        <p:spPr>
          <a:xfrm>
            <a:off x="90435" y="1327868"/>
            <a:ext cx="11988500" cy="3508653"/>
          </a:xfrm>
          <a:prstGeom prst="rect">
            <a:avLst/>
          </a:prstGeom>
          <a:noFill/>
        </p:spPr>
        <p:txBody>
          <a:bodyPr wrap="square" rtlCol="0">
            <a:spAutoFit/>
          </a:bodyPr>
          <a:lstStyle/>
          <a:p>
            <a:pPr algn="ctr"/>
            <a:r>
              <a:rPr lang="en-US" sz="6600" dirty="0"/>
              <a:t>Unit VIII</a:t>
            </a:r>
          </a:p>
          <a:p>
            <a:endParaRPr lang="en-US" dirty="0"/>
          </a:p>
          <a:p>
            <a:pPr algn="ctr"/>
            <a:r>
              <a:rPr lang="en-US" sz="4800" dirty="0"/>
              <a:t>Using Animals and Human Subjects </a:t>
            </a:r>
          </a:p>
          <a:p>
            <a:pPr algn="ctr"/>
            <a:r>
              <a:rPr lang="en-US" sz="4800" dirty="0"/>
              <a:t>in Research</a:t>
            </a:r>
            <a:endParaRPr lang="en-US" sz="5400" dirty="0"/>
          </a:p>
          <a:p>
            <a:pPr algn="ctr"/>
            <a:endParaRPr lang="en-US" sz="2400" dirty="0"/>
          </a:p>
          <a:p>
            <a:endParaRPr lang="en-HK" dirty="0"/>
          </a:p>
        </p:txBody>
      </p:sp>
      <p:sp>
        <p:nvSpPr>
          <p:cNvPr id="2" name="Slide Number Placeholder 1">
            <a:extLst>
              <a:ext uri="{FF2B5EF4-FFF2-40B4-BE49-F238E27FC236}">
                <a16:creationId xmlns:a16="http://schemas.microsoft.com/office/drawing/2014/main" id="{1C48BC84-469C-1BCD-71BE-5F009536A565}"/>
              </a:ext>
            </a:extLst>
          </p:cNvPr>
          <p:cNvSpPr>
            <a:spLocks noGrp="1"/>
          </p:cNvSpPr>
          <p:nvPr>
            <p:ph type="sldNum" sz="quarter" idx="12"/>
          </p:nvPr>
        </p:nvSpPr>
        <p:spPr/>
        <p:txBody>
          <a:bodyPr/>
          <a:lstStyle/>
          <a:p>
            <a:fld id="{2A61B019-0DD5-4931-9B58-90F9A03D7415}" type="slidenum">
              <a:rPr lang="en-US" smtClean="0"/>
              <a:t>1</a:t>
            </a:fld>
            <a:endParaRPr lang="en-US"/>
          </a:p>
        </p:txBody>
      </p:sp>
      <p:sp>
        <p:nvSpPr>
          <p:cNvPr id="3" name="Date Placeholder 2">
            <a:extLst>
              <a:ext uri="{FF2B5EF4-FFF2-40B4-BE49-F238E27FC236}">
                <a16:creationId xmlns:a16="http://schemas.microsoft.com/office/drawing/2014/main" id="{DABF1F78-0D30-A17F-A4DE-0B1F1BDE99E6}"/>
              </a:ext>
            </a:extLst>
          </p:cNvPr>
          <p:cNvSpPr>
            <a:spLocks noGrp="1"/>
          </p:cNvSpPr>
          <p:nvPr>
            <p:ph type="dt" sz="half" idx="10"/>
          </p:nvPr>
        </p:nvSpPr>
        <p:spPr/>
        <p:txBody>
          <a:bodyPr/>
          <a:lstStyle/>
          <a:p>
            <a:r>
              <a:rPr lang="en-US"/>
              <a:t>Dr Daniel Lun     June 2024</a:t>
            </a:r>
          </a:p>
        </p:txBody>
      </p:sp>
    </p:spTree>
    <p:extLst>
      <p:ext uri="{BB962C8B-B14F-4D97-AF65-F5344CB8AC3E}">
        <p14:creationId xmlns:p14="http://schemas.microsoft.com/office/powerpoint/2010/main" val="34340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p:txBody>
          <a:bodyPr/>
          <a:lstStyle/>
          <a:p>
            <a:r>
              <a:rPr lang="en-AU" altLang="en-US" dirty="0"/>
              <a:t>Background</a:t>
            </a:r>
            <a:endParaRPr lang="en-HK" dirty="0"/>
          </a:p>
        </p:txBody>
      </p:sp>
      <p:sp>
        <p:nvSpPr>
          <p:cNvPr id="7" name="Content Placeholder 2">
            <a:extLst>
              <a:ext uri="{FF2B5EF4-FFF2-40B4-BE49-F238E27FC236}">
                <a16:creationId xmlns:a16="http://schemas.microsoft.com/office/drawing/2014/main" id="{05D60439-46E6-9A53-C581-ED951BA65C25}"/>
              </a:ext>
            </a:extLst>
          </p:cNvPr>
          <p:cNvSpPr>
            <a:spLocks noGrp="1"/>
          </p:cNvSpPr>
          <p:nvPr>
            <p:ph idx="1"/>
          </p:nvPr>
        </p:nvSpPr>
        <p:spPr>
          <a:xfrm>
            <a:off x="5845126" y="2082234"/>
            <a:ext cx="4821199" cy="4314136"/>
          </a:xfrm>
        </p:spPr>
        <p:txBody>
          <a:bodyPr>
            <a:normAutofit fontScale="92500" lnSpcReduction="10000"/>
          </a:bodyPr>
          <a:lstStyle/>
          <a:p>
            <a:pPr marL="285750" indent="-285750">
              <a:lnSpc>
                <a:spcPct val="100000"/>
              </a:lnSpc>
              <a:buFont typeface="Arial" panose="020B0604020202020204" pitchFamily="34" charset="0"/>
              <a:buChar char="•"/>
            </a:pPr>
            <a:r>
              <a:rPr lang="en-US" sz="3200" dirty="0">
                <a:solidFill>
                  <a:schemeClr val="tx1"/>
                </a:solidFill>
              </a:rPr>
              <a:t>Laika was 3 years old when she was launched on the Sputnik 2 spacecraft on November 3rd, 1957</a:t>
            </a:r>
          </a:p>
          <a:p>
            <a:pPr marL="285750" indent="-285750">
              <a:lnSpc>
                <a:spcPct val="100000"/>
              </a:lnSpc>
              <a:buFont typeface="Arial" panose="020B0604020202020204" pitchFamily="34" charset="0"/>
              <a:buChar char="•"/>
            </a:pPr>
            <a:r>
              <a:rPr lang="en-US" sz="3200" dirty="0">
                <a:solidFill>
                  <a:schemeClr val="tx1"/>
                </a:solidFill>
              </a:rPr>
              <a:t>She was secured in a special pressurized capsule 3 days before launch and provided with a high-nutrition gel for food and water</a:t>
            </a:r>
          </a:p>
          <a:p>
            <a:pPr marL="578358" lvl="1" indent="-285750">
              <a:lnSpc>
                <a:spcPct val="100000"/>
              </a:lnSpc>
              <a:buFont typeface="Arial" panose="020B0604020202020204" pitchFamily="34" charset="0"/>
              <a:buChar char="•"/>
            </a:pPr>
            <a:endParaRPr lang="en-US" sz="3000" dirty="0">
              <a:solidFill>
                <a:schemeClr val="tx1"/>
              </a:solidFill>
            </a:endParaRP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10</a:t>
            </a:fld>
            <a:endParaRPr lang="en-US"/>
          </a:p>
        </p:txBody>
      </p:sp>
      <p:sp>
        <p:nvSpPr>
          <p:cNvPr id="5" name="Date Placeholder 4">
            <a:extLst>
              <a:ext uri="{FF2B5EF4-FFF2-40B4-BE49-F238E27FC236}">
                <a16:creationId xmlns:a16="http://schemas.microsoft.com/office/drawing/2014/main" id="{06291799-A7CA-FDCA-D742-5B0DD8FCF452}"/>
              </a:ext>
            </a:extLst>
          </p:cNvPr>
          <p:cNvSpPr>
            <a:spLocks noGrp="1"/>
          </p:cNvSpPr>
          <p:nvPr>
            <p:ph type="dt" sz="half" idx="10"/>
          </p:nvPr>
        </p:nvSpPr>
        <p:spPr/>
        <p:txBody>
          <a:bodyPr/>
          <a:lstStyle/>
          <a:p>
            <a:r>
              <a:rPr lang="en-US"/>
              <a:t>Dr Daniel Lun     June 2024</a:t>
            </a:r>
          </a:p>
        </p:txBody>
      </p:sp>
      <p:sp>
        <p:nvSpPr>
          <p:cNvPr id="8" name="TextBox 7">
            <a:extLst>
              <a:ext uri="{FF2B5EF4-FFF2-40B4-BE49-F238E27FC236}">
                <a16:creationId xmlns:a16="http://schemas.microsoft.com/office/drawing/2014/main" id="{38DB9C97-9B58-DD7E-6BAF-BB5F04413B02}"/>
              </a:ext>
            </a:extLst>
          </p:cNvPr>
          <p:cNvSpPr txBox="1"/>
          <p:nvPr/>
        </p:nvSpPr>
        <p:spPr>
          <a:xfrm>
            <a:off x="1484423" y="5680120"/>
            <a:ext cx="4292739" cy="338554"/>
          </a:xfrm>
          <a:prstGeom prst="rect">
            <a:avLst/>
          </a:prstGeom>
          <a:noFill/>
        </p:spPr>
        <p:txBody>
          <a:bodyPr wrap="square">
            <a:spAutoFit/>
          </a:bodyPr>
          <a:lstStyle/>
          <a:p>
            <a:r>
              <a:rPr lang="en-HK" sz="1600" dirty="0"/>
              <a:t>https://www.space.com/laika-space-dog</a:t>
            </a:r>
          </a:p>
        </p:txBody>
      </p:sp>
      <p:sp>
        <p:nvSpPr>
          <p:cNvPr id="10" name="TextBox 9">
            <a:extLst>
              <a:ext uri="{FF2B5EF4-FFF2-40B4-BE49-F238E27FC236}">
                <a16:creationId xmlns:a16="http://schemas.microsoft.com/office/drawing/2014/main" id="{CC16CD04-2A52-0B43-7D5B-0141C1ED8BAA}"/>
              </a:ext>
            </a:extLst>
          </p:cNvPr>
          <p:cNvSpPr txBox="1"/>
          <p:nvPr/>
        </p:nvSpPr>
        <p:spPr>
          <a:xfrm>
            <a:off x="1489447" y="6417508"/>
            <a:ext cx="9723036" cy="307777"/>
          </a:xfrm>
          <a:prstGeom prst="rect">
            <a:avLst/>
          </a:prstGeom>
          <a:noFill/>
        </p:spPr>
        <p:txBody>
          <a:bodyPr wrap="square">
            <a:spAutoFit/>
          </a:bodyPr>
          <a:lstStyle/>
          <a:p>
            <a:r>
              <a:rPr lang="en-HK" sz="1400" dirty="0"/>
              <a:t>https://www.ecolinc.vic.edu.au/sites/default/files/pages/Lesson_7_Ethics_of_Animal_Research_Power_Point_Presentation.ppt</a:t>
            </a:r>
          </a:p>
        </p:txBody>
      </p:sp>
      <p:pic>
        <p:nvPicPr>
          <p:cNvPr id="4" name="Picture 2" descr="http://nssdc.gsfc.nasa.gov/planetary/image/laika.jpg">
            <a:extLst>
              <a:ext uri="{FF2B5EF4-FFF2-40B4-BE49-F238E27FC236}">
                <a16:creationId xmlns:a16="http://schemas.microsoft.com/office/drawing/2014/main" id="{654C60C2-69AA-AEB3-9089-1D3797FD6A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7976" y="2362290"/>
            <a:ext cx="4343400" cy="325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28002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p:txBody>
          <a:bodyPr/>
          <a:lstStyle/>
          <a:p>
            <a:r>
              <a:rPr lang="en-AU" altLang="en-US" dirty="0"/>
              <a:t>Background</a:t>
            </a:r>
            <a:endParaRPr lang="en-HK" dirty="0"/>
          </a:p>
        </p:txBody>
      </p:sp>
      <p:sp>
        <p:nvSpPr>
          <p:cNvPr id="7" name="Content Placeholder 2">
            <a:extLst>
              <a:ext uri="{FF2B5EF4-FFF2-40B4-BE49-F238E27FC236}">
                <a16:creationId xmlns:a16="http://schemas.microsoft.com/office/drawing/2014/main" id="{05D60439-46E6-9A53-C581-ED951BA65C25}"/>
              </a:ext>
            </a:extLst>
          </p:cNvPr>
          <p:cNvSpPr>
            <a:spLocks noGrp="1"/>
          </p:cNvSpPr>
          <p:nvPr>
            <p:ph idx="1"/>
          </p:nvPr>
        </p:nvSpPr>
        <p:spPr>
          <a:xfrm>
            <a:off x="1097280" y="1919687"/>
            <a:ext cx="5429124" cy="4314136"/>
          </a:xfrm>
        </p:spPr>
        <p:txBody>
          <a:bodyPr>
            <a:normAutofit fontScale="85000" lnSpcReduction="20000"/>
          </a:bodyPr>
          <a:lstStyle/>
          <a:p>
            <a:pPr marL="285750" indent="-285750">
              <a:lnSpc>
                <a:spcPct val="100000"/>
              </a:lnSpc>
              <a:buFont typeface="Arial" panose="020B0604020202020204" pitchFamily="34" charset="0"/>
              <a:buChar char="•"/>
            </a:pPr>
            <a:r>
              <a:rPr lang="en-US" sz="3200" dirty="0">
                <a:solidFill>
                  <a:schemeClr val="tx1"/>
                </a:solidFill>
              </a:rPr>
              <a:t>Laika experienced minimal ill effects during launch but her heart rate did rise to three times its resting rate and she appeared to be quite agitated, eventually calming down</a:t>
            </a:r>
          </a:p>
          <a:p>
            <a:pPr marL="285750" indent="-285750">
              <a:lnSpc>
                <a:spcPct val="100000"/>
              </a:lnSpc>
              <a:buFont typeface="Arial" panose="020B0604020202020204" pitchFamily="34" charset="0"/>
              <a:buChar char="•"/>
            </a:pPr>
            <a:r>
              <a:rPr lang="en-US" sz="3200" dirty="0">
                <a:solidFill>
                  <a:schemeClr val="tx1"/>
                </a:solidFill>
              </a:rPr>
              <a:t>It appeared that weightlessness alone did not cause major changes to the vital physiological functions of a living creature</a:t>
            </a:r>
          </a:p>
          <a:p>
            <a:pPr marL="285750" indent="-285750">
              <a:lnSpc>
                <a:spcPct val="100000"/>
              </a:lnSpc>
              <a:buFont typeface="Arial" panose="020B0604020202020204" pitchFamily="34" charset="0"/>
              <a:buChar char="•"/>
            </a:pPr>
            <a:r>
              <a:rPr lang="en-US" sz="3200" dirty="0">
                <a:solidFill>
                  <a:schemeClr val="tx1"/>
                </a:solidFill>
              </a:rPr>
              <a:t>This was good news for human spaceflight</a:t>
            </a:r>
            <a:endParaRPr lang="en-US" sz="3000" dirty="0">
              <a:solidFill>
                <a:schemeClr val="tx1"/>
              </a:solidFill>
            </a:endParaRP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11</a:t>
            </a:fld>
            <a:endParaRPr lang="en-US"/>
          </a:p>
        </p:txBody>
      </p:sp>
      <p:sp>
        <p:nvSpPr>
          <p:cNvPr id="5" name="Date Placeholder 4">
            <a:extLst>
              <a:ext uri="{FF2B5EF4-FFF2-40B4-BE49-F238E27FC236}">
                <a16:creationId xmlns:a16="http://schemas.microsoft.com/office/drawing/2014/main" id="{06291799-A7CA-FDCA-D742-5B0DD8FCF452}"/>
              </a:ext>
            </a:extLst>
          </p:cNvPr>
          <p:cNvSpPr>
            <a:spLocks noGrp="1"/>
          </p:cNvSpPr>
          <p:nvPr>
            <p:ph type="dt" sz="half" idx="10"/>
          </p:nvPr>
        </p:nvSpPr>
        <p:spPr/>
        <p:txBody>
          <a:bodyPr/>
          <a:lstStyle/>
          <a:p>
            <a:r>
              <a:rPr lang="en-US"/>
              <a:t>Dr Daniel Lun     June 2024</a:t>
            </a:r>
          </a:p>
        </p:txBody>
      </p:sp>
      <p:sp>
        <p:nvSpPr>
          <p:cNvPr id="8" name="TextBox 7">
            <a:extLst>
              <a:ext uri="{FF2B5EF4-FFF2-40B4-BE49-F238E27FC236}">
                <a16:creationId xmlns:a16="http://schemas.microsoft.com/office/drawing/2014/main" id="{38DB9C97-9B58-DD7E-6BAF-BB5F04413B02}"/>
              </a:ext>
            </a:extLst>
          </p:cNvPr>
          <p:cNvSpPr txBox="1"/>
          <p:nvPr/>
        </p:nvSpPr>
        <p:spPr>
          <a:xfrm>
            <a:off x="6919744" y="5740890"/>
            <a:ext cx="4292739" cy="584775"/>
          </a:xfrm>
          <a:prstGeom prst="rect">
            <a:avLst/>
          </a:prstGeom>
          <a:noFill/>
        </p:spPr>
        <p:txBody>
          <a:bodyPr wrap="square">
            <a:spAutoFit/>
          </a:bodyPr>
          <a:lstStyle/>
          <a:p>
            <a:r>
              <a:rPr lang="en-HK" sz="1600" dirty="0"/>
              <a:t>https://www.nasa.gov/history/60-years-ago-the-first-animal-in-orbit/</a:t>
            </a:r>
          </a:p>
        </p:txBody>
      </p:sp>
      <p:sp>
        <p:nvSpPr>
          <p:cNvPr id="10" name="TextBox 9">
            <a:extLst>
              <a:ext uri="{FF2B5EF4-FFF2-40B4-BE49-F238E27FC236}">
                <a16:creationId xmlns:a16="http://schemas.microsoft.com/office/drawing/2014/main" id="{CC16CD04-2A52-0B43-7D5B-0141C1ED8BAA}"/>
              </a:ext>
            </a:extLst>
          </p:cNvPr>
          <p:cNvSpPr txBox="1"/>
          <p:nvPr/>
        </p:nvSpPr>
        <p:spPr>
          <a:xfrm>
            <a:off x="1489447" y="6417508"/>
            <a:ext cx="9723036" cy="307777"/>
          </a:xfrm>
          <a:prstGeom prst="rect">
            <a:avLst/>
          </a:prstGeom>
          <a:noFill/>
        </p:spPr>
        <p:txBody>
          <a:bodyPr wrap="square">
            <a:spAutoFit/>
          </a:bodyPr>
          <a:lstStyle/>
          <a:p>
            <a:r>
              <a:rPr lang="en-HK" sz="1400" dirty="0"/>
              <a:t>https://www.ecolinc.vic.edu.au/sites/default/files/pages/Lesson_7_Ethics_of_Animal_Research_Power_Point_Presentation.ppt</a:t>
            </a:r>
          </a:p>
        </p:txBody>
      </p:sp>
      <p:pic>
        <p:nvPicPr>
          <p:cNvPr id="27650" name="Picture 2" descr="Mockup of Sputnik 2">
            <a:extLst>
              <a:ext uri="{FF2B5EF4-FFF2-40B4-BE49-F238E27FC236}">
                <a16:creationId xmlns:a16="http://schemas.microsoft.com/office/drawing/2014/main" id="{6C62FAD1-5CAA-1028-206E-73D1C40D2F9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55877" y="1803609"/>
            <a:ext cx="2615836" cy="387000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FCBA3C3-B1BB-8DD1-A7B1-2EA2B1638DFC}"/>
              </a:ext>
            </a:extLst>
          </p:cNvPr>
          <p:cNvSpPr txBox="1"/>
          <p:nvPr/>
        </p:nvSpPr>
        <p:spPr>
          <a:xfrm>
            <a:off x="10250701" y="2985318"/>
            <a:ext cx="1809958" cy="830997"/>
          </a:xfrm>
          <a:prstGeom prst="rect">
            <a:avLst/>
          </a:prstGeom>
          <a:noFill/>
        </p:spPr>
        <p:txBody>
          <a:bodyPr wrap="square">
            <a:spAutoFit/>
          </a:bodyPr>
          <a:lstStyle/>
          <a:p>
            <a:r>
              <a:rPr lang="en-HK" sz="2400" b="0" i="0" dirty="0" err="1">
                <a:solidFill>
                  <a:srgbClr val="58585B"/>
                </a:solidFill>
                <a:effectLst/>
                <a:highlight>
                  <a:srgbClr val="FFFFFF"/>
                </a:highlight>
                <a:latin typeface="Public Sans Web"/>
              </a:rPr>
              <a:t>Mockup</a:t>
            </a:r>
            <a:r>
              <a:rPr lang="en-HK" sz="2400" b="0" i="0" dirty="0">
                <a:solidFill>
                  <a:srgbClr val="58585B"/>
                </a:solidFill>
                <a:effectLst/>
                <a:highlight>
                  <a:srgbClr val="FFFFFF"/>
                </a:highlight>
                <a:latin typeface="Public Sans Web"/>
              </a:rPr>
              <a:t> of Sputnik 2</a:t>
            </a:r>
            <a:endParaRPr lang="en-HK" sz="2400" dirty="0"/>
          </a:p>
        </p:txBody>
      </p:sp>
    </p:spTree>
    <p:extLst>
      <p:ext uri="{BB962C8B-B14F-4D97-AF65-F5344CB8AC3E}">
        <p14:creationId xmlns:p14="http://schemas.microsoft.com/office/powerpoint/2010/main" val="3833996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p:txBody>
          <a:bodyPr/>
          <a:lstStyle/>
          <a:p>
            <a:r>
              <a:rPr lang="en-AU" altLang="en-US" dirty="0"/>
              <a:t>Background</a:t>
            </a:r>
            <a:endParaRPr lang="en-HK" dirty="0"/>
          </a:p>
        </p:txBody>
      </p:sp>
      <p:sp>
        <p:nvSpPr>
          <p:cNvPr id="7" name="Content Placeholder 2">
            <a:extLst>
              <a:ext uri="{FF2B5EF4-FFF2-40B4-BE49-F238E27FC236}">
                <a16:creationId xmlns:a16="http://schemas.microsoft.com/office/drawing/2014/main" id="{05D60439-46E6-9A53-C581-ED951BA65C25}"/>
              </a:ext>
            </a:extLst>
          </p:cNvPr>
          <p:cNvSpPr>
            <a:spLocks noGrp="1"/>
          </p:cNvSpPr>
          <p:nvPr>
            <p:ph idx="1"/>
          </p:nvPr>
        </p:nvSpPr>
        <p:spPr>
          <a:xfrm>
            <a:off x="1097280" y="1919687"/>
            <a:ext cx="5429124" cy="4314136"/>
          </a:xfrm>
        </p:spPr>
        <p:txBody>
          <a:bodyPr>
            <a:normAutofit fontScale="77500" lnSpcReduction="20000"/>
          </a:bodyPr>
          <a:lstStyle/>
          <a:p>
            <a:pPr marL="285750" indent="-285750">
              <a:lnSpc>
                <a:spcPct val="100000"/>
              </a:lnSpc>
              <a:buFont typeface="Arial" panose="020B0604020202020204" pitchFamily="34" charset="0"/>
              <a:buChar char="•"/>
            </a:pPr>
            <a:r>
              <a:rPr lang="en-US" sz="3200" dirty="0">
                <a:solidFill>
                  <a:schemeClr val="tx1"/>
                </a:solidFill>
              </a:rPr>
              <a:t>Soon after launching, cabin temperature began rapidly climbing to unacceptably high levels</a:t>
            </a:r>
          </a:p>
          <a:p>
            <a:pPr marL="285750" indent="-285750">
              <a:lnSpc>
                <a:spcPct val="100000"/>
              </a:lnSpc>
              <a:buFont typeface="Arial" panose="020B0604020202020204" pitchFamily="34" charset="0"/>
              <a:buChar char="•"/>
            </a:pPr>
            <a:r>
              <a:rPr lang="en-US" sz="3200" dirty="0">
                <a:solidFill>
                  <a:schemeClr val="tx1"/>
                </a:solidFill>
              </a:rPr>
              <a:t>Temperature control inside the capsule was failing</a:t>
            </a:r>
          </a:p>
          <a:p>
            <a:pPr marL="285750" indent="-285750">
              <a:lnSpc>
                <a:spcPct val="100000"/>
              </a:lnSpc>
              <a:buFont typeface="Arial" panose="020B0604020202020204" pitchFamily="34" charset="0"/>
              <a:buChar char="•"/>
            </a:pPr>
            <a:r>
              <a:rPr lang="en-US" sz="3200" dirty="0">
                <a:solidFill>
                  <a:schemeClr val="tx1"/>
                </a:solidFill>
              </a:rPr>
              <a:t>Between 5 and 7 hours into the flight telemetry showed that there were no signs of life within the capsule</a:t>
            </a:r>
          </a:p>
          <a:p>
            <a:pPr marL="285750" indent="-285750">
              <a:lnSpc>
                <a:spcPct val="100000"/>
              </a:lnSpc>
              <a:buFont typeface="Arial" panose="020B0604020202020204" pitchFamily="34" charset="0"/>
              <a:buChar char="•"/>
            </a:pPr>
            <a:r>
              <a:rPr lang="en-US" sz="3200" dirty="0">
                <a:solidFill>
                  <a:srgbClr val="FF0000"/>
                </a:solidFill>
              </a:rPr>
              <a:t>Laika had died from stress and overheating, undoubtedly a painful and distressing death </a:t>
            </a: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12</a:t>
            </a:fld>
            <a:endParaRPr lang="en-US"/>
          </a:p>
        </p:txBody>
      </p:sp>
      <p:sp>
        <p:nvSpPr>
          <p:cNvPr id="5" name="Date Placeholder 4">
            <a:extLst>
              <a:ext uri="{FF2B5EF4-FFF2-40B4-BE49-F238E27FC236}">
                <a16:creationId xmlns:a16="http://schemas.microsoft.com/office/drawing/2014/main" id="{06291799-A7CA-FDCA-D742-5B0DD8FCF452}"/>
              </a:ext>
            </a:extLst>
          </p:cNvPr>
          <p:cNvSpPr>
            <a:spLocks noGrp="1"/>
          </p:cNvSpPr>
          <p:nvPr>
            <p:ph type="dt" sz="half" idx="10"/>
          </p:nvPr>
        </p:nvSpPr>
        <p:spPr/>
        <p:txBody>
          <a:bodyPr/>
          <a:lstStyle/>
          <a:p>
            <a:r>
              <a:rPr lang="en-US"/>
              <a:t>Dr Daniel Lun     June 2024</a:t>
            </a:r>
          </a:p>
        </p:txBody>
      </p:sp>
      <p:sp>
        <p:nvSpPr>
          <p:cNvPr id="8" name="TextBox 7">
            <a:extLst>
              <a:ext uri="{FF2B5EF4-FFF2-40B4-BE49-F238E27FC236}">
                <a16:creationId xmlns:a16="http://schemas.microsoft.com/office/drawing/2014/main" id="{38DB9C97-9B58-DD7E-6BAF-BB5F04413B02}"/>
              </a:ext>
            </a:extLst>
          </p:cNvPr>
          <p:cNvSpPr txBox="1"/>
          <p:nvPr/>
        </p:nvSpPr>
        <p:spPr>
          <a:xfrm>
            <a:off x="6862941" y="5441485"/>
            <a:ext cx="4292739" cy="338554"/>
          </a:xfrm>
          <a:prstGeom prst="rect">
            <a:avLst/>
          </a:prstGeom>
          <a:noFill/>
        </p:spPr>
        <p:txBody>
          <a:bodyPr wrap="square">
            <a:spAutoFit/>
          </a:bodyPr>
          <a:lstStyle/>
          <a:p>
            <a:r>
              <a:rPr lang="en-HK" sz="1600" dirty="0"/>
              <a:t>https://todayinsci.com/Events/Rockets/Laika.htm</a:t>
            </a:r>
          </a:p>
        </p:txBody>
      </p:sp>
      <p:sp>
        <p:nvSpPr>
          <p:cNvPr id="10" name="TextBox 9">
            <a:extLst>
              <a:ext uri="{FF2B5EF4-FFF2-40B4-BE49-F238E27FC236}">
                <a16:creationId xmlns:a16="http://schemas.microsoft.com/office/drawing/2014/main" id="{CC16CD04-2A52-0B43-7D5B-0141C1ED8BAA}"/>
              </a:ext>
            </a:extLst>
          </p:cNvPr>
          <p:cNvSpPr txBox="1"/>
          <p:nvPr/>
        </p:nvSpPr>
        <p:spPr>
          <a:xfrm>
            <a:off x="1489447" y="6417508"/>
            <a:ext cx="9723036" cy="307777"/>
          </a:xfrm>
          <a:prstGeom prst="rect">
            <a:avLst/>
          </a:prstGeom>
          <a:noFill/>
        </p:spPr>
        <p:txBody>
          <a:bodyPr wrap="square">
            <a:spAutoFit/>
          </a:bodyPr>
          <a:lstStyle/>
          <a:p>
            <a:r>
              <a:rPr lang="en-HK" sz="1400" dirty="0"/>
              <a:t>https://www.ecolinc.vic.edu.au/sites/default/files/pages/Lesson_7_Ethics_of_Animal_Research_Power_Point_Presentation.ppt</a:t>
            </a:r>
          </a:p>
        </p:txBody>
      </p:sp>
      <p:pic>
        <p:nvPicPr>
          <p:cNvPr id="9" name="Picture 2" descr="http://www.todayinsci.com/Events/Rockets/Laika-Colour.jpg">
            <a:extLst>
              <a:ext uri="{FF2B5EF4-FFF2-40B4-BE49-F238E27FC236}">
                <a16:creationId xmlns:a16="http://schemas.microsoft.com/office/drawing/2014/main" id="{8F557C75-0B23-38CD-4302-7C85DE0DA2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7545" y="2188933"/>
            <a:ext cx="4067175"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92891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p:txBody>
          <a:bodyPr/>
          <a:lstStyle/>
          <a:p>
            <a:r>
              <a:rPr lang="en-AU" altLang="en-US" dirty="0"/>
              <a:t>Background</a:t>
            </a:r>
            <a:endParaRPr lang="en-HK" dirty="0"/>
          </a:p>
        </p:txBody>
      </p:sp>
      <p:sp>
        <p:nvSpPr>
          <p:cNvPr id="7" name="Content Placeholder 2">
            <a:extLst>
              <a:ext uri="{FF2B5EF4-FFF2-40B4-BE49-F238E27FC236}">
                <a16:creationId xmlns:a16="http://schemas.microsoft.com/office/drawing/2014/main" id="{05D60439-46E6-9A53-C581-ED951BA65C25}"/>
              </a:ext>
            </a:extLst>
          </p:cNvPr>
          <p:cNvSpPr>
            <a:spLocks noGrp="1"/>
          </p:cNvSpPr>
          <p:nvPr>
            <p:ph idx="1"/>
          </p:nvPr>
        </p:nvSpPr>
        <p:spPr>
          <a:xfrm>
            <a:off x="1097280" y="3692769"/>
            <a:ext cx="10332720" cy="2420474"/>
          </a:xfrm>
        </p:spPr>
        <p:txBody>
          <a:bodyPr>
            <a:normAutofit fontScale="85000" lnSpcReduction="10000"/>
          </a:bodyPr>
          <a:lstStyle/>
          <a:p>
            <a:pPr marL="285750" indent="-285750">
              <a:lnSpc>
                <a:spcPct val="100000"/>
              </a:lnSpc>
              <a:buFont typeface="Arial" panose="020B0604020202020204" pitchFamily="34" charset="0"/>
              <a:buChar char="•"/>
            </a:pPr>
            <a:r>
              <a:rPr lang="en-US" sz="3200" dirty="0">
                <a:solidFill>
                  <a:schemeClr val="tx1"/>
                </a:solidFill>
              </a:rPr>
              <a:t>As the world began to learn about the launch of Sputnik 2, no word of Laika’s death was released</a:t>
            </a:r>
          </a:p>
          <a:p>
            <a:pPr marL="285750" indent="-285750">
              <a:lnSpc>
                <a:spcPct val="100000"/>
              </a:lnSpc>
              <a:buFont typeface="Arial" panose="020B0604020202020204" pitchFamily="34" charset="0"/>
              <a:buChar char="•"/>
            </a:pPr>
            <a:r>
              <a:rPr lang="en-US" sz="3200" dirty="0">
                <a:solidFill>
                  <a:schemeClr val="tx1"/>
                </a:solidFill>
              </a:rPr>
              <a:t>The fact was that the Sputnik 2 capsule that carried Laika into orbit was not retrievable and </a:t>
            </a:r>
            <a:r>
              <a:rPr lang="en-US" sz="3200" dirty="0">
                <a:solidFill>
                  <a:srgbClr val="FF0000"/>
                </a:solidFill>
              </a:rPr>
              <a:t>it had been intended that Laika would die in orbit</a:t>
            </a:r>
          </a:p>
          <a:p>
            <a:pPr marL="285750" indent="-285750">
              <a:lnSpc>
                <a:spcPct val="100000"/>
              </a:lnSpc>
              <a:buFont typeface="Arial" panose="020B0604020202020204" pitchFamily="34" charset="0"/>
              <a:buChar char="•"/>
            </a:pPr>
            <a:r>
              <a:rPr lang="en-US" sz="3200" dirty="0">
                <a:solidFill>
                  <a:schemeClr val="tx1"/>
                </a:solidFill>
              </a:rPr>
              <a:t>But at the time the world believed that Laika might come back</a:t>
            </a: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13</a:t>
            </a:fld>
            <a:endParaRPr lang="en-US"/>
          </a:p>
        </p:txBody>
      </p:sp>
      <p:sp>
        <p:nvSpPr>
          <p:cNvPr id="5" name="Date Placeholder 4">
            <a:extLst>
              <a:ext uri="{FF2B5EF4-FFF2-40B4-BE49-F238E27FC236}">
                <a16:creationId xmlns:a16="http://schemas.microsoft.com/office/drawing/2014/main" id="{06291799-A7CA-FDCA-D742-5B0DD8FCF452}"/>
              </a:ext>
            </a:extLst>
          </p:cNvPr>
          <p:cNvSpPr>
            <a:spLocks noGrp="1"/>
          </p:cNvSpPr>
          <p:nvPr>
            <p:ph type="dt" sz="half" idx="10"/>
          </p:nvPr>
        </p:nvSpPr>
        <p:spPr/>
        <p:txBody>
          <a:bodyPr/>
          <a:lstStyle/>
          <a:p>
            <a:r>
              <a:rPr lang="en-US"/>
              <a:t>Dr Daniel Lun     June 2024</a:t>
            </a:r>
          </a:p>
        </p:txBody>
      </p:sp>
      <p:sp>
        <p:nvSpPr>
          <p:cNvPr id="10" name="TextBox 9">
            <a:extLst>
              <a:ext uri="{FF2B5EF4-FFF2-40B4-BE49-F238E27FC236}">
                <a16:creationId xmlns:a16="http://schemas.microsoft.com/office/drawing/2014/main" id="{CC16CD04-2A52-0B43-7D5B-0141C1ED8BAA}"/>
              </a:ext>
            </a:extLst>
          </p:cNvPr>
          <p:cNvSpPr txBox="1"/>
          <p:nvPr/>
        </p:nvSpPr>
        <p:spPr>
          <a:xfrm>
            <a:off x="1489447" y="6417508"/>
            <a:ext cx="9723036" cy="307777"/>
          </a:xfrm>
          <a:prstGeom prst="rect">
            <a:avLst/>
          </a:prstGeom>
          <a:noFill/>
        </p:spPr>
        <p:txBody>
          <a:bodyPr wrap="square">
            <a:spAutoFit/>
          </a:bodyPr>
          <a:lstStyle/>
          <a:p>
            <a:r>
              <a:rPr lang="en-HK" sz="1400" dirty="0"/>
              <a:t>https://www.ecolinc.vic.edu.au/sites/default/files/pages/Lesson_7_Ethics_of_Animal_Research_Power_Point_Presentation.ppt</a:t>
            </a:r>
          </a:p>
        </p:txBody>
      </p:sp>
      <p:pic>
        <p:nvPicPr>
          <p:cNvPr id="4" name="Picture 2" descr="http://www.technologyevangelist.com/images/sputnikNewspaper.jpg">
            <a:extLst>
              <a:ext uri="{FF2B5EF4-FFF2-40B4-BE49-F238E27FC236}">
                <a16:creationId xmlns:a16="http://schemas.microsoft.com/office/drawing/2014/main" id="{B7A167BB-4C6F-569C-A097-9570E88E1F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64146"/>
          <a:stretch>
            <a:fillRect/>
          </a:stretch>
        </p:blipFill>
        <p:spPr bwMode="auto">
          <a:xfrm>
            <a:off x="3286648" y="2122017"/>
            <a:ext cx="533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94730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p:txBody>
          <a:bodyPr/>
          <a:lstStyle/>
          <a:p>
            <a:r>
              <a:rPr lang="en-AU" altLang="en-US" dirty="0"/>
              <a:t>Background</a:t>
            </a:r>
            <a:endParaRPr lang="en-HK" dirty="0"/>
          </a:p>
        </p:txBody>
      </p:sp>
      <p:sp>
        <p:nvSpPr>
          <p:cNvPr id="7" name="Content Placeholder 2">
            <a:extLst>
              <a:ext uri="{FF2B5EF4-FFF2-40B4-BE49-F238E27FC236}">
                <a16:creationId xmlns:a16="http://schemas.microsoft.com/office/drawing/2014/main" id="{05D60439-46E6-9A53-C581-ED951BA65C25}"/>
              </a:ext>
            </a:extLst>
          </p:cNvPr>
          <p:cNvSpPr>
            <a:spLocks noGrp="1"/>
          </p:cNvSpPr>
          <p:nvPr>
            <p:ph idx="1"/>
          </p:nvPr>
        </p:nvSpPr>
        <p:spPr>
          <a:xfrm>
            <a:off x="1097280" y="1919687"/>
            <a:ext cx="5429124" cy="4314136"/>
          </a:xfrm>
        </p:spPr>
        <p:txBody>
          <a:bodyPr>
            <a:normAutofit fontScale="70000" lnSpcReduction="20000"/>
          </a:bodyPr>
          <a:lstStyle/>
          <a:p>
            <a:pPr marL="285750" indent="-285750">
              <a:lnSpc>
                <a:spcPct val="100000"/>
              </a:lnSpc>
              <a:buFont typeface="Arial" panose="020B0604020202020204" pitchFamily="34" charset="0"/>
              <a:buChar char="•"/>
            </a:pPr>
            <a:r>
              <a:rPr lang="en-US" sz="3200" dirty="0">
                <a:solidFill>
                  <a:schemeClr val="tx1"/>
                </a:solidFill>
              </a:rPr>
              <a:t>Laika became a hero to the Soviet people and captured the imagination of the world</a:t>
            </a:r>
          </a:p>
          <a:p>
            <a:pPr marL="285750" indent="-285750">
              <a:lnSpc>
                <a:spcPct val="100000"/>
              </a:lnSpc>
              <a:buFont typeface="Arial" panose="020B0604020202020204" pitchFamily="34" charset="0"/>
              <a:buChar char="•"/>
            </a:pPr>
            <a:r>
              <a:rPr lang="en-US" sz="3200" dirty="0">
                <a:solidFill>
                  <a:schemeClr val="tx1"/>
                </a:solidFill>
              </a:rPr>
              <a:t>Her flight immediately proved the near-term capability for human spaceflight</a:t>
            </a:r>
          </a:p>
          <a:p>
            <a:pPr marL="285750" indent="-285750">
              <a:lnSpc>
                <a:spcPct val="100000"/>
              </a:lnSpc>
              <a:buFont typeface="Arial" panose="020B0604020202020204" pitchFamily="34" charset="0"/>
              <a:buChar char="•"/>
            </a:pPr>
            <a:r>
              <a:rPr lang="en-US" sz="3200" dirty="0">
                <a:solidFill>
                  <a:schemeClr val="tx1"/>
                </a:solidFill>
              </a:rPr>
              <a:t>On November 7th Soviet scientists were still claiming that Laika was in good health when she had in fact been dead for four days</a:t>
            </a:r>
          </a:p>
          <a:p>
            <a:pPr marL="285750" indent="-285750">
              <a:lnSpc>
                <a:spcPct val="100000"/>
              </a:lnSpc>
              <a:buFont typeface="Arial" panose="020B0604020202020204" pitchFamily="34" charset="0"/>
              <a:buChar char="•"/>
            </a:pPr>
            <a:r>
              <a:rPr lang="en-US" sz="3200" dirty="0">
                <a:solidFill>
                  <a:schemeClr val="tx1"/>
                </a:solidFill>
              </a:rPr>
              <a:t>Eventually the truth of the dog’s fate emerged and on November 11th the Soviets confirmed that Laika was dead</a:t>
            </a:r>
          </a:p>
          <a:p>
            <a:pPr marL="285750" indent="-285750">
              <a:lnSpc>
                <a:spcPct val="100000"/>
              </a:lnSpc>
              <a:buFont typeface="Arial" panose="020B0604020202020204" pitchFamily="34" charset="0"/>
              <a:buChar char="•"/>
            </a:pPr>
            <a:r>
              <a:rPr lang="en-US" sz="3200" dirty="0">
                <a:solidFill>
                  <a:schemeClr val="tx1"/>
                </a:solidFill>
              </a:rPr>
              <a:t>The exact cause of Laika’s death was not announced and remained a mystery for decades</a:t>
            </a: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14</a:t>
            </a:fld>
            <a:endParaRPr lang="en-US"/>
          </a:p>
        </p:txBody>
      </p:sp>
      <p:sp>
        <p:nvSpPr>
          <p:cNvPr id="5" name="Date Placeholder 4">
            <a:extLst>
              <a:ext uri="{FF2B5EF4-FFF2-40B4-BE49-F238E27FC236}">
                <a16:creationId xmlns:a16="http://schemas.microsoft.com/office/drawing/2014/main" id="{06291799-A7CA-FDCA-D742-5B0DD8FCF452}"/>
              </a:ext>
            </a:extLst>
          </p:cNvPr>
          <p:cNvSpPr>
            <a:spLocks noGrp="1"/>
          </p:cNvSpPr>
          <p:nvPr>
            <p:ph type="dt" sz="half" idx="10"/>
          </p:nvPr>
        </p:nvSpPr>
        <p:spPr/>
        <p:txBody>
          <a:bodyPr/>
          <a:lstStyle/>
          <a:p>
            <a:r>
              <a:rPr lang="en-US"/>
              <a:t>Dr Daniel Lun     June 2024</a:t>
            </a:r>
          </a:p>
        </p:txBody>
      </p:sp>
      <p:sp>
        <p:nvSpPr>
          <p:cNvPr id="10" name="TextBox 9">
            <a:extLst>
              <a:ext uri="{FF2B5EF4-FFF2-40B4-BE49-F238E27FC236}">
                <a16:creationId xmlns:a16="http://schemas.microsoft.com/office/drawing/2014/main" id="{CC16CD04-2A52-0B43-7D5B-0141C1ED8BAA}"/>
              </a:ext>
            </a:extLst>
          </p:cNvPr>
          <p:cNvSpPr txBox="1"/>
          <p:nvPr/>
        </p:nvSpPr>
        <p:spPr>
          <a:xfrm>
            <a:off x="1489447" y="6417508"/>
            <a:ext cx="9723036" cy="307777"/>
          </a:xfrm>
          <a:prstGeom prst="rect">
            <a:avLst/>
          </a:prstGeom>
          <a:noFill/>
        </p:spPr>
        <p:txBody>
          <a:bodyPr wrap="square">
            <a:spAutoFit/>
          </a:bodyPr>
          <a:lstStyle/>
          <a:p>
            <a:r>
              <a:rPr lang="en-HK" sz="1400" dirty="0"/>
              <a:t>https://www.ecolinc.vic.edu.au/sites/default/files/pages/Lesson_7_Ethics_of_Animal_Research_Power_Point_Presentation.ppt</a:t>
            </a:r>
          </a:p>
        </p:txBody>
      </p:sp>
      <p:pic>
        <p:nvPicPr>
          <p:cNvPr id="4" name="Picture 8" descr="http://www.readyourselfraw.com/previews/previews_07sep/abadzis_laika.jpg">
            <a:extLst>
              <a:ext uri="{FF2B5EF4-FFF2-40B4-BE49-F238E27FC236}">
                <a16:creationId xmlns:a16="http://schemas.microsoft.com/office/drawing/2014/main" id="{56F42C66-521D-CAB0-0120-A1C39DCE64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82100" y="1011981"/>
            <a:ext cx="2057400" cy="290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http://www.nnbh.com/9059650409.jpg">
            <a:extLst>
              <a:ext uri="{FF2B5EF4-FFF2-40B4-BE49-F238E27FC236}">
                <a16:creationId xmlns:a16="http://schemas.microsoft.com/office/drawing/2014/main" id="{AEEBA842-3276-8925-11BF-994319112C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0016" y="2060749"/>
            <a:ext cx="1190625"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descr="http://pwbeat.publishersweekly.com/blog/wp-content/2007/10/th_newstars.jpg">
            <a:extLst>
              <a:ext uri="{FF2B5EF4-FFF2-40B4-BE49-F238E27FC236}">
                <a16:creationId xmlns:a16="http://schemas.microsoft.com/office/drawing/2014/main" id="{E72143F0-2E6A-724F-53E0-32502657E6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4800" y="3810000"/>
            <a:ext cx="2514600" cy="194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2" descr="http://growabrain.typepad.com/growabrain/images/laika.jpg">
            <a:extLst>
              <a:ext uri="{FF2B5EF4-FFF2-40B4-BE49-F238E27FC236}">
                <a16:creationId xmlns:a16="http://schemas.microsoft.com/office/drawing/2014/main" id="{8D084D13-3C1F-741B-CA43-9765C398335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r="5882" b="13515"/>
          <a:stretch>
            <a:fillRect/>
          </a:stretch>
        </p:blipFill>
        <p:spPr bwMode="auto">
          <a:xfrm>
            <a:off x="6629400" y="4724400"/>
            <a:ext cx="24384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952102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p:txBody>
          <a:bodyPr/>
          <a:lstStyle/>
          <a:p>
            <a:r>
              <a:rPr lang="en-AU" altLang="en-US" dirty="0"/>
              <a:t>Background</a:t>
            </a:r>
            <a:endParaRPr lang="en-HK" dirty="0"/>
          </a:p>
        </p:txBody>
      </p:sp>
      <p:sp>
        <p:nvSpPr>
          <p:cNvPr id="7" name="Content Placeholder 2">
            <a:extLst>
              <a:ext uri="{FF2B5EF4-FFF2-40B4-BE49-F238E27FC236}">
                <a16:creationId xmlns:a16="http://schemas.microsoft.com/office/drawing/2014/main" id="{05D60439-46E6-9A53-C581-ED951BA65C25}"/>
              </a:ext>
            </a:extLst>
          </p:cNvPr>
          <p:cNvSpPr>
            <a:spLocks noGrp="1"/>
          </p:cNvSpPr>
          <p:nvPr>
            <p:ph idx="1"/>
          </p:nvPr>
        </p:nvSpPr>
        <p:spPr>
          <a:xfrm>
            <a:off x="1097280" y="1879042"/>
            <a:ext cx="10332720" cy="4234201"/>
          </a:xfrm>
        </p:spPr>
        <p:txBody>
          <a:bodyPr>
            <a:normAutofit fontScale="85000" lnSpcReduction="20000"/>
          </a:bodyPr>
          <a:lstStyle/>
          <a:p>
            <a:pPr marL="285750" indent="-285750">
              <a:lnSpc>
                <a:spcPct val="100000"/>
              </a:lnSpc>
              <a:buFont typeface="Arial" panose="020B0604020202020204" pitchFamily="34" charset="0"/>
              <a:buChar char="•"/>
            </a:pPr>
            <a:r>
              <a:rPr lang="en-US" sz="3200" dirty="0">
                <a:solidFill>
                  <a:schemeClr val="tx1"/>
                </a:solidFill>
              </a:rPr>
              <a:t>Protests from animal protection groups began around the world</a:t>
            </a:r>
          </a:p>
          <a:p>
            <a:pPr marL="285750" indent="-285750">
              <a:lnSpc>
                <a:spcPct val="100000"/>
              </a:lnSpc>
              <a:buFont typeface="Arial" panose="020B0604020202020204" pitchFamily="34" charset="0"/>
              <a:buChar char="•"/>
            </a:pPr>
            <a:r>
              <a:rPr lang="en-US" sz="3200" dirty="0">
                <a:solidFill>
                  <a:schemeClr val="tx1"/>
                </a:solidFill>
              </a:rPr>
              <a:t>The truth of how Laika died was finally uncovered in 2002 when Russian scientists confirmed that Laika had died between 5 and 7 hours after launch due to heat and stress</a:t>
            </a:r>
          </a:p>
          <a:p>
            <a:pPr marL="285750" indent="-285750">
              <a:lnSpc>
                <a:spcPct val="100000"/>
              </a:lnSpc>
              <a:buFont typeface="Arial" panose="020B0604020202020204" pitchFamily="34" charset="0"/>
              <a:buChar char="•"/>
            </a:pPr>
            <a:r>
              <a:rPr lang="en-US" sz="3200" dirty="0">
                <a:solidFill>
                  <a:schemeClr val="tx1"/>
                </a:solidFill>
              </a:rPr>
              <a:t>Russian scientist Oleg </a:t>
            </a:r>
            <a:r>
              <a:rPr lang="en-US" sz="3200" dirty="0" err="1">
                <a:solidFill>
                  <a:schemeClr val="tx1"/>
                </a:solidFill>
              </a:rPr>
              <a:t>Gazenko</a:t>
            </a:r>
            <a:r>
              <a:rPr lang="en-US" sz="3200" dirty="0">
                <a:solidFill>
                  <a:schemeClr val="tx1"/>
                </a:solidFill>
              </a:rPr>
              <a:t> who worked on the Soviet Space Program stated that “the more time passes, the more I’m sorry about it.  We did not learn enough to justify the death of the dog.”</a:t>
            </a:r>
          </a:p>
          <a:p>
            <a:pPr marL="285750" indent="-285750">
              <a:lnSpc>
                <a:spcPct val="100000"/>
              </a:lnSpc>
              <a:buFont typeface="Arial" panose="020B0604020202020204" pitchFamily="34" charset="0"/>
              <a:buChar char="•"/>
            </a:pPr>
            <a:r>
              <a:rPr lang="en-AU" altLang="en-US" sz="3200" dirty="0"/>
              <a:t>The question of whether the sacrifice of Laika was justified for the progress of space technology is still debatable nowadays in the context of the ethics of animal research</a:t>
            </a:r>
            <a:endParaRPr lang="en-US" sz="3200" dirty="0">
              <a:solidFill>
                <a:schemeClr val="tx1"/>
              </a:solidFill>
            </a:endParaRPr>
          </a:p>
          <a:p>
            <a:pPr marL="285750" indent="-285750">
              <a:lnSpc>
                <a:spcPct val="100000"/>
              </a:lnSpc>
              <a:buFont typeface="Arial" panose="020B0604020202020204" pitchFamily="34" charset="0"/>
              <a:buChar char="•"/>
            </a:pPr>
            <a:endParaRPr lang="en-US" sz="3200" dirty="0">
              <a:solidFill>
                <a:schemeClr val="tx1"/>
              </a:solidFill>
            </a:endParaRP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15</a:t>
            </a:fld>
            <a:endParaRPr lang="en-US"/>
          </a:p>
        </p:txBody>
      </p:sp>
      <p:sp>
        <p:nvSpPr>
          <p:cNvPr id="5" name="Date Placeholder 4">
            <a:extLst>
              <a:ext uri="{FF2B5EF4-FFF2-40B4-BE49-F238E27FC236}">
                <a16:creationId xmlns:a16="http://schemas.microsoft.com/office/drawing/2014/main" id="{06291799-A7CA-FDCA-D742-5B0DD8FCF452}"/>
              </a:ext>
            </a:extLst>
          </p:cNvPr>
          <p:cNvSpPr>
            <a:spLocks noGrp="1"/>
          </p:cNvSpPr>
          <p:nvPr>
            <p:ph type="dt" sz="half" idx="10"/>
          </p:nvPr>
        </p:nvSpPr>
        <p:spPr/>
        <p:txBody>
          <a:bodyPr/>
          <a:lstStyle/>
          <a:p>
            <a:r>
              <a:rPr lang="en-US"/>
              <a:t>Dr Daniel Lun     June 2024</a:t>
            </a:r>
          </a:p>
        </p:txBody>
      </p:sp>
      <p:sp>
        <p:nvSpPr>
          <p:cNvPr id="10" name="TextBox 9">
            <a:extLst>
              <a:ext uri="{FF2B5EF4-FFF2-40B4-BE49-F238E27FC236}">
                <a16:creationId xmlns:a16="http://schemas.microsoft.com/office/drawing/2014/main" id="{CC16CD04-2A52-0B43-7D5B-0141C1ED8BAA}"/>
              </a:ext>
            </a:extLst>
          </p:cNvPr>
          <p:cNvSpPr txBox="1"/>
          <p:nvPr/>
        </p:nvSpPr>
        <p:spPr>
          <a:xfrm>
            <a:off x="1489447" y="6417508"/>
            <a:ext cx="9723036" cy="307777"/>
          </a:xfrm>
          <a:prstGeom prst="rect">
            <a:avLst/>
          </a:prstGeom>
          <a:noFill/>
        </p:spPr>
        <p:txBody>
          <a:bodyPr wrap="square">
            <a:spAutoFit/>
          </a:bodyPr>
          <a:lstStyle/>
          <a:p>
            <a:r>
              <a:rPr lang="en-HK" sz="1400" dirty="0"/>
              <a:t>https://www.ecolinc.vic.edu.au/sites/default/files/pages/Lesson_7_Ethics_of_Animal_Research_Power_Point_Presentation.ppt</a:t>
            </a:r>
          </a:p>
        </p:txBody>
      </p:sp>
    </p:spTree>
    <p:extLst>
      <p:ext uri="{BB962C8B-B14F-4D97-AF65-F5344CB8AC3E}">
        <p14:creationId xmlns:p14="http://schemas.microsoft.com/office/powerpoint/2010/main" val="36656811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p:txBody>
          <a:bodyPr/>
          <a:lstStyle/>
          <a:p>
            <a:r>
              <a:rPr lang="en-AU" altLang="en-US" dirty="0"/>
              <a:t>Debate</a:t>
            </a:r>
            <a:endParaRPr lang="en-HK" dirty="0"/>
          </a:p>
        </p:txBody>
      </p:sp>
      <p:sp>
        <p:nvSpPr>
          <p:cNvPr id="7" name="Content Placeholder 2">
            <a:extLst>
              <a:ext uri="{FF2B5EF4-FFF2-40B4-BE49-F238E27FC236}">
                <a16:creationId xmlns:a16="http://schemas.microsoft.com/office/drawing/2014/main" id="{05D60439-46E6-9A53-C581-ED951BA65C25}"/>
              </a:ext>
            </a:extLst>
          </p:cNvPr>
          <p:cNvSpPr>
            <a:spLocks noGrp="1"/>
          </p:cNvSpPr>
          <p:nvPr>
            <p:ph idx="1"/>
          </p:nvPr>
        </p:nvSpPr>
        <p:spPr>
          <a:xfrm>
            <a:off x="1097279" y="1879042"/>
            <a:ext cx="6238017" cy="4234201"/>
          </a:xfrm>
        </p:spPr>
        <p:txBody>
          <a:bodyPr>
            <a:normAutofit fontScale="77500" lnSpcReduction="20000"/>
          </a:bodyPr>
          <a:lstStyle/>
          <a:p>
            <a:pPr marL="285750" indent="-285750">
              <a:lnSpc>
                <a:spcPct val="100000"/>
              </a:lnSpc>
              <a:buFont typeface="Arial" panose="020B0604020202020204" pitchFamily="34" charset="0"/>
              <a:buChar char="•"/>
            </a:pPr>
            <a:r>
              <a:rPr lang="en-US" sz="3200" dirty="0">
                <a:solidFill>
                  <a:srgbClr val="FF0000"/>
                </a:solidFill>
              </a:rPr>
              <a:t>Arguments that support the mission</a:t>
            </a:r>
          </a:p>
          <a:p>
            <a:pPr marL="578358" lvl="1" indent="-285750">
              <a:lnSpc>
                <a:spcPct val="100000"/>
              </a:lnSpc>
              <a:buFont typeface="Arial" panose="020B0604020202020204" pitchFamily="34" charset="0"/>
              <a:buChar char="•"/>
            </a:pPr>
            <a:r>
              <a:rPr lang="en-US" sz="2800" dirty="0">
                <a:solidFill>
                  <a:schemeClr val="tx1"/>
                </a:solidFill>
              </a:rPr>
              <a:t>Laika was a wandering dog. She would have died due to starving anyway. Moscow is extremely cold in Winter</a:t>
            </a:r>
          </a:p>
          <a:p>
            <a:pPr marL="578358" lvl="1" indent="-285750">
              <a:lnSpc>
                <a:spcPct val="100000"/>
              </a:lnSpc>
              <a:buFont typeface="Arial" panose="020B0604020202020204" pitchFamily="34" charset="0"/>
              <a:buChar char="•"/>
            </a:pPr>
            <a:r>
              <a:rPr lang="en-US" sz="2800" dirty="0">
                <a:solidFill>
                  <a:schemeClr val="tx1"/>
                </a:solidFill>
              </a:rPr>
              <a:t>The experiment revealed how living creatures behaved in weightless conditions. It provided important information to later space missions with human being </a:t>
            </a:r>
          </a:p>
          <a:p>
            <a:pPr marL="578358" lvl="1" indent="-285750">
              <a:lnSpc>
                <a:spcPct val="100000"/>
              </a:lnSpc>
              <a:buFont typeface="Arial" panose="020B0604020202020204" pitchFamily="34" charset="0"/>
              <a:buChar char="•"/>
            </a:pPr>
            <a:r>
              <a:rPr lang="en-US" sz="2800" dirty="0">
                <a:solidFill>
                  <a:schemeClr val="tx1"/>
                </a:solidFill>
              </a:rPr>
              <a:t>The use of dogs was unavoidable as the tested subject needed to be close to human beings</a:t>
            </a:r>
          </a:p>
          <a:p>
            <a:pPr marL="578358" lvl="1" indent="-285750">
              <a:lnSpc>
                <a:spcPct val="100000"/>
              </a:lnSpc>
              <a:buFont typeface="Arial" panose="020B0604020202020204" pitchFamily="34" charset="0"/>
              <a:buChar char="•"/>
            </a:pPr>
            <a:r>
              <a:rPr lang="en-US" sz="2800" dirty="0">
                <a:solidFill>
                  <a:schemeClr val="tx1"/>
                </a:solidFill>
              </a:rPr>
              <a:t>Facilities were equipped to sustain Laika’s life as much as possible. The failure of the temperature control system was unexpected</a:t>
            </a:r>
          </a:p>
          <a:p>
            <a:pPr marL="285750" indent="-285750">
              <a:lnSpc>
                <a:spcPct val="100000"/>
              </a:lnSpc>
              <a:buFont typeface="Arial" panose="020B0604020202020204" pitchFamily="34" charset="0"/>
              <a:buChar char="•"/>
            </a:pPr>
            <a:endParaRPr lang="en-US" sz="3200" dirty="0">
              <a:solidFill>
                <a:schemeClr val="tx1"/>
              </a:solidFill>
            </a:endParaRP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16</a:t>
            </a:fld>
            <a:endParaRPr lang="en-US"/>
          </a:p>
        </p:txBody>
      </p:sp>
      <p:sp>
        <p:nvSpPr>
          <p:cNvPr id="5" name="Date Placeholder 4">
            <a:extLst>
              <a:ext uri="{FF2B5EF4-FFF2-40B4-BE49-F238E27FC236}">
                <a16:creationId xmlns:a16="http://schemas.microsoft.com/office/drawing/2014/main" id="{06291799-A7CA-FDCA-D742-5B0DD8FCF452}"/>
              </a:ext>
            </a:extLst>
          </p:cNvPr>
          <p:cNvSpPr>
            <a:spLocks noGrp="1"/>
          </p:cNvSpPr>
          <p:nvPr>
            <p:ph type="dt" sz="half" idx="10"/>
          </p:nvPr>
        </p:nvSpPr>
        <p:spPr/>
        <p:txBody>
          <a:bodyPr/>
          <a:lstStyle/>
          <a:p>
            <a:r>
              <a:rPr lang="en-US"/>
              <a:t>Dr Daniel Lun     June 2024</a:t>
            </a:r>
          </a:p>
        </p:txBody>
      </p:sp>
      <p:sp>
        <p:nvSpPr>
          <p:cNvPr id="10" name="TextBox 9">
            <a:extLst>
              <a:ext uri="{FF2B5EF4-FFF2-40B4-BE49-F238E27FC236}">
                <a16:creationId xmlns:a16="http://schemas.microsoft.com/office/drawing/2014/main" id="{CC16CD04-2A52-0B43-7D5B-0141C1ED8BAA}"/>
              </a:ext>
            </a:extLst>
          </p:cNvPr>
          <p:cNvSpPr txBox="1"/>
          <p:nvPr/>
        </p:nvSpPr>
        <p:spPr>
          <a:xfrm>
            <a:off x="1489447" y="6417508"/>
            <a:ext cx="9723036" cy="307777"/>
          </a:xfrm>
          <a:prstGeom prst="rect">
            <a:avLst/>
          </a:prstGeom>
          <a:noFill/>
        </p:spPr>
        <p:txBody>
          <a:bodyPr wrap="square">
            <a:spAutoFit/>
          </a:bodyPr>
          <a:lstStyle/>
          <a:p>
            <a:r>
              <a:rPr lang="en-HK" sz="1400" dirty="0"/>
              <a:t>https://www.ecolinc.vic.edu.au/sites/default/files/pages/Lesson_7_Ethics_of_Animal_Research_Power_Point_Presentation.ppt</a:t>
            </a:r>
          </a:p>
        </p:txBody>
      </p:sp>
      <p:pic>
        <p:nvPicPr>
          <p:cNvPr id="4" name="Picture 2" descr="http://www.viaalley.com/blog/archives/laika.jpg">
            <a:extLst>
              <a:ext uri="{FF2B5EF4-FFF2-40B4-BE49-F238E27FC236}">
                <a16:creationId xmlns:a16="http://schemas.microsoft.com/office/drawing/2014/main" id="{A5CB95AB-CE48-D2E4-6B9A-3439105DB2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2256" y="2041625"/>
            <a:ext cx="3287713"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738449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p:txBody>
          <a:bodyPr/>
          <a:lstStyle/>
          <a:p>
            <a:r>
              <a:rPr lang="en-AU" altLang="en-US" dirty="0"/>
              <a:t>Debate</a:t>
            </a:r>
            <a:endParaRPr lang="en-HK" dirty="0"/>
          </a:p>
        </p:txBody>
      </p:sp>
      <p:sp>
        <p:nvSpPr>
          <p:cNvPr id="7" name="Content Placeholder 2">
            <a:extLst>
              <a:ext uri="{FF2B5EF4-FFF2-40B4-BE49-F238E27FC236}">
                <a16:creationId xmlns:a16="http://schemas.microsoft.com/office/drawing/2014/main" id="{05D60439-46E6-9A53-C581-ED951BA65C25}"/>
              </a:ext>
            </a:extLst>
          </p:cNvPr>
          <p:cNvSpPr>
            <a:spLocks noGrp="1"/>
          </p:cNvSpPr>
          <p:nvPr>
            <p:ph idx="1"/>
          </p:nvPr>
        </p:nvSpPr>
        <p:spPr>
          <a:xfrm>
            <a:off x="1137474" y="1911617"/>
            <a:ext cx="10307599" cy="4692355"/>
          </a:xfrm>
        </p:spPr>
        <p:txBody>
          <a:bodyPr>
            <a:normAutofit fontScale="92500" lnSpcReduction="10000"/>
          </a:bodyPr>
          <a:lstStyle/>
          <a:p>
            <a:pPr marL="285750" indent="-285750">
              <a:lnSpc>
                <a:spcPct val="100000"/>
              </a:lnSpc>
              <a:buFont typeface="Arial" panose="020B0604020202020204" pitchFamily="34" charset="0"/>
              <a:buChar char="•"/>
            </a:pPr>
            <a:r>
              <a:rPr lang="en-US" sz="3200" dirty="0">
                <a:solidFill>
                  <a:srgbClr val="FF0000"/>
                </a:solidFill>
              </a:rPr>
              <a:t>Arguments against the mission</a:t>
            </a:r>
          </a:p>
          <a:p>
            <a:pPr marL="578358" lvl="1" indent="-285750">
              <a:lnSpc>
                <a:spcPct val="100000"/>
              </a:lnSpc>
              <a:buFont typeface="Arial" panose="020B0604020202020204" pitchFamily="34" charset="0"/>
              <a:buChar char="•"/>
            </a:pPr>
            <a:r>
              <a:rPr lang="en-US" sz="2600" dirty="0">
                <a:solidFill>
                  <a:schemeClr val="tx1"/>
                </a:solidFill>
              </a:rPr>
              <a:t>The experiment was designed to sacrifice Laika from day one. </a:t>
            </a:r>
            <a:r>
              <a:rPr lang="en-HK" sz="2600" dirty="0">
                <a:solidFill>
                  <a:schemeClr val="tx1"/>
                </a:solidFill>
              </a:rPr>
              <a:t>Laika was used just like a disposable tool. There was no respect at all to her life</a:t>
            </a:r>
          </a:p>
          <a:p>
            <a:pPr marL="578358" lvl="1" indent="-285750">
              <a:lnSpc>
                <a:spcPct val="100000"/>
              </a:lnSpc>
              <a:buFont typeface="Arial" panose="020B0604020202020204" pitchFamily="34" charset="0"/>
              <a:buChar char="•"/>
            </a:pPr>
            <a:r>
              <a:rPr lang="en-HK" sz="2600" dirty="0">
                <a:solidFill>
                  <a:schemeClr val="tx1"/>
                </a:solidFill>
              </a:rPr>
              <a:t>When flying the first human to space, the orbit was designed to let the astronaut return to the Earth. Why the mission to fly the first dog to space was designed as a one-way journey?</a:t>
            </a:r>
          </a:p>
          <a:p>
            <a:pPr marL="578358" lvl="1" indent="-285750">
              <a:lnSpc>
                <a:spcPct val="100000"/>
              </a:lnSpc>
              <a:buFont typeface="Arial" panose="020B0604020202020204" pitchFamily="34" charset="0"/>
              <a:buChar char="•"/>
            </a:pPr>
            <a:r>
              <a:rPr lang="en-US" sz="2600" dirty="0">
                <a:solidFill>
                  <a:schemeClr val="tx1"/>
                </a:solidFill>
              </a:rPr>
              <a:t>Dogs are different from other animals such as mice or rats. They are close friends of human beings. They should be used with great care in research </a:t>
            </a:r>
          </a:p>
          <a:p>
            <a:pPr marL="578358" lvl="1" indent="-285750">
              <a:lnSpc>
                <a:spcPct val="100000"/>
              </a:lnSpc>
              <a:buFont typeface="Arial" panose="020B0604020202020204" pitchFamily="34" charset="0"/>
              <a:buChar char="•"/>
            </a:pPr>
            <a:r>
              <a:rPr lang="en-US" sz="2600" dirty="0">
                <a:solidFill>
                  <a:schemeClr val="tx1"/>
                </a:solidFill>
              </a:rPr>
              <a:t>There was no provision to reduce the pain of Laika before she died. Assume she did not die because of the malfunction of the temperature control system, her pain and stress would be even higher for wandering in space while starving or suffocating</a:t>
            </a:r>
          </a:p>
          <a:p>
            <a:pPr marL="285750" indent="-285750">
              <a:lnSpc>
                <a:spcPct val="100000"/>
              </a:lnSpc>
              <a:buFont typeface="Arial" panose="020B0604020202020204" pitchFamily="34" charset="0"/>
              <a:buChar char="•"/>
            </a:pPr>
            <a:endParaRPr lang="en-US" sz="3200" dirty="0">
              <a:solidFill>
                <a:schemeClr val="tx1"/>
              </a:solidFill>
            </a:endParaRP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17</a:t>
            </a:fld>
            <a:endParaRPr lang="en-US"/>
          </a:p>
        </p:txBody>
      </p:sp>
      <p:sp>
        <p:nvSpPr>
          <p:cNvPr id="5" name="Date Placeholder 4">
            <a:extLst>
              <a:ext uri="{FF2B5EF4-FFF2-40B4-BE49-F238E27FC236}">
                <a16:creationId xmlns:a16="http://schemas.microsoft.com/office/drawing/2014/main" id="{06291799-A7CA-FDCA-D742-5B0DD8FCF452}"/>
              </a:ext>
            </a:extLst>
          </p:cNvPr>
          <p:cNvSpPr>
            <a:spLocks noGrp="1"/>
          </p:cNvSpPr>
          <p:nvPr>
            <p:ph type="dt" sz="half" idx="10"/>
          </p:nvPr>
        </p:nvSpPr>
        <p:spPr/>
        <p:txBody>
          <a:bodyPr/>
          <a:lstStyle/>
          <a:p>
            <a:r>
              <a:rPr lang="en-US"/>
              <a:t>Dr Daniel Lun     June 2024</a:t>
            </a:r>
          </a:p>
        </p:txBody>
      </p:sp>
      <p:sp>
        <p:nvSpPr>
          <p:cNvPr id="10" name="TextBox 9">
            <a:extLst>
              <a:ext uri="{FF2B5EF4-FFF2-40B4-BE49-F238E27FC236}">
                <a16:creationId xmlns:a16="http://schemas.microsoft.com/office/drawing/2014/main" id="{CC16CD04-2A52-0B43-7D5B-0141C1ED8BAA}"/>
              </a:ext>
            </a:extLst>
          </p:cNvPr>
          <p:cNvSpPr txBox="1"/>
          <p:nvPr/>
        </p:nvSpPr>
        <p:spPr>
          <a:xfrm>
            <a:off x="1489447" y="6417508"/>
            <a:ext cx="9723036" cy="307777"/>
          </a:xfrm>
          <a:prstGeom prst="rect">
            <a:avLst/>
          </a:prstGeom>
          <a:noFill/>
        </p:spPr>
        <p:txBody>
          <a:bodyPr wrap="square">
            <a:spAutoFit/>
          </a:bodyPr>
          <a:lstStyle/>
          <a:p>
            <a:r>
              <a:rPr lang="en-HK" sz="1400" dirty="0"/>
              <a:t>https://www.ecolinc.vic.edu.au/sites/default/files/pages/Lesson_7_Ethics_of_Animal_Research_Power_Point_Presentation.ppt</a:t>
            </a:r>
          </a:p>
        </p:txBody>
      </p:sp>
    </p:spTree>
    <p:extLst>
      <p:ext uri="{BB962C8B-B14F-4D97-AF65-F5344CB8AC3E}">
        <p14:creationId xmlns:p14="http://schemas.microsoft.com/office/powerpoint/2010/main" val="15450128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p:txBody>
          <a:bodyPr/>
          <a:lstStyle/>
          <a:p>
            <a:r>
              <a:rPr lang="en-AU" altLang="en-US" dirty="0"/>
              <a:t>Discussion</a:t>
            </a:r>
            <a:endParaRPr lang="en-HK" dirty="0"/>
          </a:p>
        </p:txBody>
      </p:sp>
      <p:sp>
        <p:nvSpPr>
          <p:cNvPr id="7" name="Content Placeholder 2">
            <a:extLst>
              <a:ext uri="{FF2B5EF4-FFF2-40B4-BE49-F238E27FC236}">
                <a16:creationId xmlns:a16="http://schemas.microsoft.com/office/drawing/2014/main" id="{05D60439-46E6-9A53-C581-ED951BA65C25}"/>
              </a:ext>
            </a:extLst>
          </p:cNvPr>
          <p:cNvSpPr>
            <a:spLocks noGrp="1"/>
          </p:cNvSpPr>
          <p:nvPr>
            <p:ph idx="1"/>
          </p:nvPr>
        </p:nvSpPr>
        <p:spPr>
          <a:xfrm>
            <a:off x="1159484" y="1779637"/>
            <a:ext cx="6316490" cy="4692355"/>
          </a:xfrm>
        </p:spPr>
        <p:txBody>
          <a:bodyPr>
            <a:normAutofit fontScale="85000" lnSpcReduction="10000"/>
          </a:bodyPr>
          <a:lstStyle/>
          <a:p>
            <a:pPr marL="285750" indent="-285750">
              <a:lnSpc>
                <a:spcPct val="100000"/>
              </a:lnSpc>
              <a:buFont typeface="Arial" panose="020B0604020202020204" pitchFamily="34" charset="0"/>
              <a:buChar char="•"/>
            </a:pPr>
            <a:r>
              <a:rPr lang="en-US" sz="3200" dirty="0">
                <a:solidFill>
                  <a:schemeClr val="tx1"/>
                </a:solidFill>
              </a:rPr>
              <a:t>Do you think that the space mission was justified for using a dog?</a:t>
            </a:r>
          </a:p>
          <a:p>
            <a:pPr marL="285750" indent="-285750">
              <a:lnSpc>
                <a:spcPct val="100000"/>
              </a:lnSpc>
              <a:buFont typeface="Arial" panose="020B0604020202020204" pitchFamily="34" charset="0"/>
              <a:buChar char="•"/>
            </a:pPr>
            <a:r>
              <a:rPr lang="en-US" sz="3200" dirty="0">
                <a:solidFill>
                  <a:schemeClr val="tx1"/>
                </a:solidFill>
              </a:rPr>
              <a:t>How could the experiment be improved?</a:t>
            </a:r>
          </a:p>
          <a:p>
            <a:pPr marL="285750" indent="-285750">
              <a:lnSpc>
                <a:spcPct val="100000"/>
              </a:lnSpc>
              <a:buFont typeface="Arial" panose="020B0604020202020204" pitchFamily="34" charset="0"/>
              <a:buChar char="•"/>
            </a:pPr>
            <a:r>
              <a:rPr lang="en-US" sz="3200" dirty="0">
                <a:solidFill>
                  <a:schemeClr val="tx1"/>
                </a:solidFill>
              </a:rPr>
              <a:t>Was the outcome of putting the first man in space a valid aim for sacrificing Laika?</a:t>
            </a:r>
          </a:p>
          <a:p>
            <a:pPr marL="285750" indent="-285750">
              <a:lnSpc>
                <a:spcPct val="100000"/>
              </a:lnSpc>
              <a:buFont typeface="Arial" panose="020B0604020202020204" pitchFamily="34" charset="0"/>
              <a:buChar char="•"/>
            </a:pPr>
            <a:r>
              <a:rPr lang="en-US" sz="3200" dirty="0">
                <a:solidFill>
                  <a:schemeClr val="tx1"/>
                </a:solidFill>
              </a:rPr>
              <a:t>Did the fact that the Soviet scientists covered up Laika’s death make the experiment more unethical?</a:t>
            </a:r>
          </a:p>
          <a:p>
            <a:pPr marL="285750" indent="-285750">
              <a:lnSpc>
                <a:spcPct val="100000"/>
              </a:lnSpc>
              <a:buFont typeface="Arial" panose="020B0604020202020204" pitchFamily="34" charset="0"/>
              <a:buChar char="•"/>
            </a:pPr>
            <a:r>
              <a:rPr lang="en-HK" sz="3200" dirty="0">
                <a:solidFill>
                  <a:schemeClr val="tx1"/>
                </a:solidFill>
              </a:rPr>
              <a:t>Can </a:t>
            </a:r>
            <a:r>
              <a:rPr lang="en-US" sz="3200" dirty="0">
                <a:solidFill>
                  <a:schemeClr val="tx1"/>
                </a:solidFill>
              </a:rPr>
              <a:t>the mission fulfill the 3R principles for using animals in research?</a:t>
            </a:r>
          </a:p>
          <a:p>
            <a:pPr marL="285750" indent="-285750">
              <a:lnSpc>
                <a:spcPct val="100000"/>
              </a:lnSpc>
              <a:buFont typeface="Arial" panose="020B0604020202020204" pitchFamily="34" charset="0"/>
              <a:buChar char="•"/>
            </a:pPr>
            <a:endParaRPr lang="en-US" sz="3200" dirty="0">
              <a:solidFill>
                <a:schemeClr val="tx1"/>
              </a:solidFill>
            </a:endParaRP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18</a:t>
            </a:fld>
            <a:endParaRPr lang="en-US"/>
          </a:p>
        </p:txBody>
      </p:sp>
      <p:sp>
        <p:nvSpPr>
          <p:cNvPr id="5" name="Date Placeholder 4">
            <a:extLst>
              <a:ext uri="{FF2B5EF4-FFF2-40B4-BE49-F238E27FC236}">
                <a16:creationId xmlns:a16="http://schemas.microsoft.com/office/drawing/2014/main" id="{06291799-A7CA-FDCA-D742-5B0DD8FCF452}"/>
              </a:ext>
            </a:extLst>
          </p:cNvPr>
          <p:cNvSpPr>
            <a:spLocks noGrp="1"/>
          </p:cNvSpPr>
          <p:nvPr>
            <p:ph type="dt" sz="half" idx="10"/>
          </p:nvPr>
        </p:nvSpPr>
        <p:spPr/>
        <p:txBody>
          <a:bodyPr/>
          <a:lstStyle/>
          <a:p>
            <a:r>
              <a:rPr lang="en-US"/>
              <a:t>Dr Daniel Lun     June 2024</a:t>
            </a:r>
          </a:p>
        </p:txBody>
      </p:sp>
      <p:sp>
        <p:nvSpPr>
          <p:cNvPr id="10" name="TextBox 9">
            <a:extLst>
              <a:ext uri="{FF2B5EF4-FFF2-40B4-BE49-F238E27FC236}">
                <a16:creationId xmlns:a16="http://schemas.microsoft.com/office/drawing/2014/main" id="{CC16CD04-2A52-0B43-7D5B-0141C1ED8BAA}"/>
              </a:ext>
            </a:extLst>
          </p:cNvPr>
          <p:cNvSpPr txBox="1"/>
          <p:nvPr/>
        </p:nvSpPr>
        <p:spPr>
          <a:xfrm>
            <a:off x="1489447" y="6417508"/>
            <a:ext cx="9723036" cy="307777"/>
          </a:xfrm>
          <a:prstGeom prst="rect">
            <a:avLst/>
          </a:prstGeom>
          <a:noFill/>
        </p:spPr>
        <p:txBody>
          <a:bodyPr wrap="square">
            <a:spAutoFit/>
          </a:bodyPr>
          <a:lstStyle/>
          <a:p>
            <a:r>
              <a:rPr lang="en-HK" sz="1400" dirty="0"/>
              <a:t>https://www.ecolinc.vic.edu.au/sites/default/files/pages/Lesson_7_Ethics_of_Animal_Research_Power_Point_Presentation.ppt</a:t>
            </a:r>
          </a:p>
        </p:txBody>
      </p:sp>
      <p:pic>
        <p:nvPicPr>
          <p:cNvPr id="4" name="Picture 2" descr="A model of Laika inside the Sputnik 2 capsule on display at the Central House of Aviation and Cosmonautics in Moscow in 2017.">
            <a:extLst>
              <a:ext uri="{FF2B5EF4-FFF2-40B4-BE49-F238E27FC236}">
                <a16:creationId xmlns:a16="http://schemas.microsoft.com/office/drawing/2014/main" id="{33A63560-2BDA-6ECB-70EB-A34F6DC70F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7570" y="2313392"/>
            <a:ext cx="3860224" cy="259358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A1CEA3D-E3B6-2B44-F9EC-FC85E8888F69}"/>
              </a:ext>
            </a:extLst>
          </p:cNvPr>
          <p:cNvSpPr txBox="1"/>
          <p:nvPr/>
        </p:nvSpPr>
        <p:spPr>
          <a:xfrm>
            <a:off x="7807570" y="5108246"/>
            <a:ext cx="3943977" cy="646331"/>
          </a:xfrm>
          <a:prstGeom prst="rect">
            <a:avLst/>
          </a:prstGeom>
          <a:noFill/>
        </p:spPr>
        <p:txBody>
          <a:bodyPr wrap="square">
            <a:spAutoFit/>
          </a:bodyPr>
          <a:lstStyle/>
          <a:p>
            <a:r>
              <a:rPr lang="en-US" b="0" i="0" dirty="0">
                <a:solidFill>
                  <a:srgbClr val="333333"/>
                </a:solidFill>
                <a:effectLst/>
                <a:highlight>
                  <a:srgbClr val="FFFFFF"/>
                </a:highlight>
                <a:latin typeface="Open Sans" panose="020B0606030504020204" pitchFamily="34" charset="0"/>
              </a:rPr>
              <a:t>A model of Laika inside the Sputnik 2 capsule </a:t>
            </a:r>
            <a:endParaRPr lang="en-HK" dirty="0"/>
          </a:p>
        </p:txBody>
      </p:sp>
      <p:sp>
        <p:nvSpPr>
          <p:cNvPr id="9" name="TextBox 8">
            <a:extLst>
              <a:ext uri="{FF2B5EF4-FFF2-40B4-BE49-F238E27FC236}">
                <a16:creationId xmlns:a16="http://schemas.microsoft.com/office/drawing/2014/main" id="{9CDFC114-00C8-BE0A-7712-7FEA26F3F1F9}"/>
              </a:ext>
            </a:extLst>
          </p:cNvPr>
          <p:cNvSpPr txBox="1"/>
          <p:nvPr/>
        </p:nvSpPr>
        <p:spPr>
          <a:xfrm>
            <a:off x="7807569" y="5737849"/>
            <a:ext cx="4044462" cy="369332"/>
          </a:xfrm>
          <a:prstGeom prst="rect">
            <a:avLst/>
          </a:prstGeom>
          <a:noFill/>
        </p:spPr>
        <p:txBody>
          <a:bodyPr wrap="square">
            <a:spAutoFit/>
          </a:bodyPr>
          <a:lstStyle/>
          <a:p>
            <a:r>
              <a:rPr lang="en-HK" dirty="0"/>
              <a:t>https://www.space.com/laika-space-dog</a:t>
            </a:r>
          </a:p>
        </p:txBody>
      </p:sp>
    </p:spTree>
    <p:extLst>
      <p:ext uri="{BB962C8B-B14F-4D97-AF65-F5344CB8AC3E}">
        <p14:creationId xmlns:p14="http://schemas.microsoft.com/office/powerpoint/2010/main" val="15316295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HK"/>
          </a:p>
        </p:txBody>
      </p:sp>
      <p:sp>
        <p:nvSpPr>
          <p:cNvPr id="1033" name="Rectangle 1032">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HK"/>
          </a:p>
        </p:txBody>
      </p:sp>
      <p:cxnSp>
        <p:nvCxnSpPr>
          <p:cNvPr id="1035" name="Straight Connector 1034">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037" name="Rectangle 1036">
            <a:extLst>
              <a:ext uri="{FF2B5EF4-FFF2-40B4-BE49-F238E27FC236}">
                <a16:creationId xmlns:a16="http://schemas.microsoft.com/office/drawing/2014/main" id="{EB1836F0-F9E0-4D93-9BDD-7EEC6EA05F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032E40-326C-1DA0-83E6-A69B7DB14B29}"/>
              </a:ext>
            </a:extLst>
          </p:cNvPr>
          <p:cNvSpPr>
            <a:spLocks noGrp="1"/>
          </p:cNvSpPr>
          <p:nvPr>
            <p:ph type="title"/>
          </p:nvPr>
        </p:nvSpPr>
        <p:spPr>
          <a:xfrm>
            <a:off x="5289754" y="639097"/>
            <a:ext cx="6253317" cy="3686015"/>
          </a:xfrm>
        </p:spPr>
        <p:txBody>
          <a:bodyPr vert="horz" lIns="91440" tIns="45720" rIns="91440" bIns="45720" rtlCol="0" anchor="b">
            <a:normAutofit/>
          </a:bodyPr>
          <a:lstStyle/>
          <a:p>
            <a:r>
              <a:rPr lang="en-US" sz="6800" dirty="0">
                <a:solidFill>
                  <a:schemeClr val="tx1">
                    <a:lumMod val="85000"/>
                    <a:lumOff val="15000"/>
                  </a:schemeClr>
                </a:solidFill>
              </a:rPr>
              <a:t>Part II</a:t>
            </a:r>
            <a:br>
              <a:rPr lang="en-US" sz="6800" dirty="0">
                <a:solidFill>
                  <a:schemeClr val="tx1">
                    <a:lumMod val="85000"/>
                    <a:lumOff val="15000"/>
                  </a:schemeClr>
                </a:solidFill>
              </a:rPr>
            </a:br>
            <a:r>
              <a:rPr lang="en-US" sz="5400" dirty="0">
                <a:solidFill>
                  <a:schemeClr val="tx1">
                    <a:lumMod val="85000"/>
                    <a:lumOff val="15000"/>
                  </a:schemeClr>
                </a:solidFill>
              </a:rPr>
              <a:t>Using Human Subjects in Research</a:t>
            </a:r>
            <a:endParaRPr lang="en-US" sz="6800" dirty="0">
              <a:solidFill>
                <a:schemeClr val="tx1">
                  <a:lumMod val="85000"/>
                  <a:lumOff val="15000"/>
                </a:schemeClr>
              </a:solidFill>
            </a:endParaRPr>
          </a:p>
        </p:txBody>
      </p:sp>
      <p:pic>
        <p:nvPicPr>
          <p:cNvPr id="1026" name="Picture 2" descr="ARE YOU CONDUCTING RESEARCH USING HUMAN SUBJECTS? | Ethical, Legal, and  Social Implication of Cancer Research | Resources | CDP">
            <a:extLst>
              <a:ext uri="{FF2B5EF4-FFF2-40B4-BE49-F238E27FC236}">
                <a16:creationId xmlns:a16="http://schemas.microsoft.com/office/drawing/2014/main" id="{6EA19C72-98D0-D1A5-D82E-102B724C9C3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3999" y="1577866"/>
            <a:ext cx="4001315" cy="3172640"/>
          </a:xfrm>
          <a:prstGeom prst="rect">
            <a:avLst/>
          </a:prstGeom>
          <a:noFill/>
          <a:extLst>
            <a:ext uri="{909E8E84-426E-40DD-AFC4-6F175D3DCCD1}">
              <a14:hiddenFill xmlns:a14="http://schemas.microsoft.com/office/drawing/2010/main">
                <a:solidFill>
                  <a:srgbClr val="FFFFFF"/>
                </a:solidFill>
              </a14:hiddenFill>
            </a:ext>
          </a:extLst>
        </p:spPr>
      </p:pic>
      <p:cxnSp>
        <p:nvCxnSpPr>
          <p:cNvPr id="1039" name="Straight Connector 1038">
            <a:extLst>
              <a:ext uri="{FF2B5EF4-FFF2-40B4-BE49-F238E27FC236}">
                <a16:creationId xmlns:a16="http://schemas.microsoft.com/office/drawing/2014/main" id="{7A49EFD3-A806-4D59-99F1-AA9AFAE4EF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071" y="4343400"/>
            <a:ext cx="5636107"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041" name="Rectangle 1040">
            <a:extLst>
              <a:ext uri="{FF2B5EF4-FFF2-40B4-BE49-F238E27FC236}">
                <a16:creationId xmlns:a16="http://schemas.microsoft.com/office/drawing/2014/main" id="{6D2F28D1-82F9-40FE-935C-85ECF7660D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HK"/>
          </a:p>
        </p:txBody>
      </p:sp>
      <p:sp>
        <p:nvSpPr>
          <p:cNvPr id="1043" name="Rectangle 1042">
            <a:extLst>
              <a:ext uri="{FF2B5EF4-FFF2-40B4-BE49-F238E27FC236}">
                <a16:creationId xmlns:a16="http://schemas.microsoft.com/office/drawing/2014/main" id="{4B670E93-2F53-48FC-AB6C-E99E22D17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HK"/>
          </a:p>
        </p:txBody>
      </p:sp>
      <p:sp>
        <p:nvSpPr>
          <p:cNvPr id="3" name="Date Placeholder 2">
            <a:extLst>
              <a:ext uri="{FF2B5EF4-FFF2-40B4-BE49-F238E27FC236}">
                <a16:creationId xmlns:a16="http://schemas.microsoft.com/office/drawing/2014/main" id="{5BFC8AD6-1A7A-1B52-DBE8-4EBEFD119F51}"/>
              </a:ext>
            </a:extLst>
          </p:cNvPr>
          <p:cNvSpPr>
            <a:spLocks noGrp="1"/>
          </p:cNvSpPr>
          <p:nvPr>
            <p:ph type="dt" sz="half" idx="10"/>
          </p:nvPr>
        </p:nvSpPr>
        <p:spPr>
          <a:xfrm>
            <a:off x="1097280" y="6459785"/>
            <a:ext cx="2472271" cy="365125"/>
          </a:xfrm>
        </p:spPr>
        <p:txBody>
          <a:bodyPr vert="horz" lIns="91440" tIns="45720" rIns="91440" bIns="45720" rtlCol="0" anchor="ctr">
            <a:normAutofit/>
          </a:bodyPr>
          <a:lstStyle/>
          <a:p>
            <a:pPr defTabSz="914400">
              <a:spcAft>
                <a:spcPts val="600"/>
              </a:spcAft>
            </a:pPr>
            <a:r>
              <a:rPr lang="en-US"/>
              <a:t>Dr Daniel Lun     June 2024</a:t>
            </a:r>
          </a:p>
        </p:txBody>
      </p:sp>
      <p:sp>
        <p:nvSpPr>
          <p:cNvPr id="4" name="Slide Number Placeholder 3">
            <a:extLst>
              <a:ext uri="{FF2B5EF4-FFF2-40B4-BE49-F238E27FC236}">
                <a16:creationId xmlns:a16="http://schemas.microsoft.com/office/drawing/2014/main" id="{26E8ED82-3ADF-14D1-8A25-2576EB83DAD0}"/>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defTabSz="914400">
              <a:spcAft>
                <a:spcPts val="600"/>
              </a:spcAft>
            </a:pPr>
            <a:fld id="{2A61B019-0DD5-4931-9B58-90F9A03D7415}" type="slidenum">
              <a:rPr lang="en-US" smtClean="0"/>
              <a:pPr defTabSz="914400">
                <a:spcAft>
                  <a:spcPts val="600"/>
                </a:spcAft>
              </a:pPr>
              <a:t>19</a:t>
            </a:fld>
            <a:endParaRPr lang="en-US"/>
          </a:p>
        </p:txBody>
      </p:sp>
      <p:sp>
        <p:nvSpPr>
          <p:cNvPr id="6" name="TextBox 5">
            <a:extLst>
              <a:ext uri="{FF2B5EF4-FFF2-40B4-BE49-F238E27FC236}">
                <a16:creationId xmlns:a16="http://schemas.microsoft.com/office/drawing/2014/main" id="{0683D7C3-B6B3-75A4-FBD5-667EF7BC005A}"/>
              </a:ext>
            </a:extLst>
          </p:cNvPr>
          <p:cNvSpPr txBox="1"/>
          <p:nvPr/>
        </p:nvSpPr>
        <p:spPr>
          <a:xfrm>
            <a:off x="3219240" y="6473035"/>
            <a:ext cx="6628144" cy="307777"/>
          </a:xfrm>
          <a:prstGeom prst="rect">
            <a:avLst/>
          </a:prstGeom>
          <a:noFill/>
        </p:spPr>
        <p:txBody>
          <a:bodyPr wrap="square">
            <a:spAutoFit/>
          </a:bodyPr>
          <a:lstStyle/>
          <a:p>
            <a:r>
              <a:rPr lang="en-HK" sz="1400" dirty="0"/>
              <a:t>https://cdp.cancer.gov/resources/elsi/human_subjects_regulations_brochure.htm</a:t>
            </a:r>
          </a:p>
        </p:txBody>
      </p:sp>
    </p:spTree>
    <p:extLst>
      <p:ext uri="{BB962C8B-B14F-4D97-AF65-F5344CB8AC3E}">
        <p14:creationId xmlns:p14="http://schemas.microsoft.com/office/powerpoint/2010/main" val="1339192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5C8D2C1-DA83-420D-9635-D52CE066B5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HK"/>
          </a:p>
        </p:txBody>
      </p:sp>
      <p:sp>
        <p:nvSpPr>
          <p:cNvPr id="12" name="Rectangle 11">
            <a:extLst>
              <a:ext uri="{FF2B5EF4-FFF2-40B4-BE49-F238E27FC236}">
                <a16:creationId xmlns:a16="http://schemas.microsoft.com/office/drawing/2014/main" id="{434F74C9-6A0B-409E-AD1C-45B58BE91B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HK"/>
          </a:p>
        </p:txBody>
      </p:sp>
      <p:cxnSp>
        <p:nvCxnSpPr>
          <p:cNvPr id="14" name="Straight Connector 13">
            <a:extLst>
              <a:ext uri="{FF2B5EF4-FFF2-40B4-BE49-F238E27FC236}">
                <a16:creationId xmlns:a16="http://schemas.microsoft.com/office/drawing/2014/main" id="{F5486A9D-1265-4B57-91E6-68E666B978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5" name="Picture 2" descr="http://www.ireland.com/blogs/presenttense/files/2007/07/scribbles-in-space.jpg">
            <a:extLst>
              <a:ext uri="{FF2B5EF4-FFF2-40B4-BE49-F238E27FC236}">
                <a16:creationId xmlns:a16="http://schemas.microsoft.com/office/drawing/2014/main" id="{26CF276D-F161-4C32-B3D5-BD5053A38A3B}"/>
              </a:ext>
            </a:extLst>
          </p:cNvPr>
          <p:cNvPicPr>
            <a:picLocks noChangeAspect="1" noChangeArrowheads="1"/>
          </p:cNvPicPr>
          <p:nvPr/>
        </p:nvPicPr>
        <p:blipFill>
          <a:blip r:embed="rId3">
            <a:alphaModFix amt="35000"/>
            <a:extLst>
              <a:ext uri="{28A0092B-C50C-407E-A947-70E740481C1C}">
                <a14:useLocalDpi xmlns:a14="http://schemas.microsoft.com/office/drawing/2010/main" val="0"/>
              </a:ext>
            </a:extLst>
          </a:blip>
          <a:srcRect t="17679" b="732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C6D928F0-143E-C996-C875-8E94A6A1ABE1}"/>
              </a:ext>
            </a:extLst>
          </p:cNvPr>
          <p:cNvSpPr>
            <a:spLocks noGrp="1"/>
          </p:cNvSpPr>
          <p:nvPr>
            <p:ph type="title"/>
          </p:nvPr>
        </p:nvSpPr>
        <p:spPr>
          <a:xfrm>
            <a:off x="1097280" y="758952"/>
            <a:ext cx="10058400" cy="3566160"/>
          </a:xfrm>
        </p:spPr>
        <p:txBody>
          <a:bodyPr vert="horz" lIns="91440" tIns="45720" rIns="91440" bIns="45720" rtlCol="0" anchor="b">
            <a:normAutofit/>
          </a:bodyPr>
          <a:lstStyle/>
          <a:p>
            <a:pPr algn="ctr"/>
            <a:r>
              <a:rPr lang="en-US" sz="8000" dirty="0">
                <a:solidFill>
                  <a:srgbClr val="FFFFFF"/>
                </a:solidFill>
              </a:rPr>
              <a:t>Part I </a:t>
            </a:r>
            <a:br>
              <a:rPr lang="en-US" sz="8000" dirty="0">
                <a:solidFill>
                  <a:srgbClr val="FFFFFF"/>
                </a:solidFill>
              </a:rPr>
            </a:br>
            <a:r>
              <a:rPr lang="en-US" sz="6000" dirty="0">
                <a:solidFill>
                  <a:srgbClr val="FFFFFF"/>
                </a:solidFill>
              </a:rPr>
              <a:t>Using Animals in Research </a:t>
            </a:r>
            <a:endParaRPr lang="en-US" sz="8000" dirty="0">
              <a:solidFill>
                <a:srgbClr val="FFFFFF"/>
              </a:solidFill>
            </a:endParaRPr>
          </a:p>
        </p:txBody>
      </p:sp>
      <p:cxnSp>
        <p:nvCxnSpPr>
          <p:cNvPr id="16" name="Straight Connector 15">
            <a:extLst>
              <a:ext uri="{FF2B5EF4-FFF2-40B4-BE49-F238E27FC236}">
                <a16:creationId xmlns:a16="http://schemas.microsoft.com/office/drawing/2014/main" id="{4071767D-5FF7-4508-B8B7-BB60FF3AB2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C4E89C94-E462-4566-A15A-32835FD68B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HK"/>
          </a:p>
        </p:txBody>
      </p:sp>
      <p:sp>
        <p:nvSpPr>
          <p:cNvPr id="20" name="Rectangle 19">
            <a:extLst>
              <a:ext uri="{FF2B5EF4-FFF2-40B4-BE49-F238E27FC236}">
                <a16:creationId xmlns:a16="http://schemas.microsoft.com/office/drawing/2014/main" id="{E25F4A20-71FB-4A26-92E2-89DED49264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HK"/>
          </a:p>
        </p:txBody>
      </p:sp>
      <p:sp>
        <p:nvSpPr>
          <p:cNvPr id="3" name="Date Placeholder 2">
            <a:extLst>
              <a:ext uri="{FF2B5EF4-FFF2-40B4-BE49-F238E27FC236}">
                <a16:creationId xmlns:a16="http://schemas.microsoft.com/office/drawing/2014/main" id="{A97FA635-DDC7-F710-8A70-997C1A3D6ABF}"/>
              </a:ext>
            </a:extLst>
          </p:cNvPr>
          <p:cNvSpPr>
            <a:spLocks noGrp="1"/>
          </p:cNvSpPr>
          <p:nvPr>
            <p:ph type="dt" sz="half" idx="10"/>
          </p:nvPr>
        </p:nvSpPr>
        <p:spPr>
          <a:xfrm>
            <a:off x="1097280" y="6459785"/>
            <a:ext cx="2472271" cy="365125"/>
          </a:xfrm>
        </p:spPr>
        <p:txBody>
          <a:bodyPr vert="horz" lIns="91440" tIns="45720" rIns="91440" bIns="45720" rtlCol="0" anchor="ctr">
            <a:normAutofit/>
          </a:bodyPr>
          <a:lstStyle/>
          <a:p>
            <a:pPr defTabSz="914400">
              <a:spcAft>
                <a:spcPts val="600"/>
              </a:spcAft>
            </a:pPr>
            <a:r>
              <a:rPr lang="en-US"/>
              <a:t>Dr Daniel Lun     June 2024</a:t>
            </a:r>
          </a:p>
        </p:txBody>
      </p:sp>
      <p:sp>
        <p:nvSpPr>
          <p:cNvPr id="4" name="Slide Number Placeholder 3">
            <a:extLst>
              <a:ext uri="{FF2B5EF4-FFF2-40B4-BE49-F238E27FC236}">
                <a16:creationId xmlns:a16="http://schemas.microsoft.com/office/drawing/2014/main" id="{11CD8235-47F1-B4D4-DF42-E08110B02D8B}"/>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defTabSz="914400">
              <a:spcAft>
                <a:spcPts val="600"/>
              </a:spcAft>
            </a:pPr>
            <a:fld id="{2A61B019-0DD5-4931-9B58-90F9A03D7415}" type="slidenum">
              <a:rPr lang="en-US" smtClean="0"/>
              <a:pPr defTabSz="914400">
                <a:spcAft>
                  <a:spcPts val="600"/>
                </a:spcAft>
              </a:pPr>
              <a:t>2</a:t>
            </a:fld>
            <a:endParaRPr lang="en-US"/>
          </a:p>
        </p:txBody>
      </p:sp>
    </p:spTree>
    <p:extLst>
      <p:ext uri="{BB962C8B-B14F-4D97-AF65-F5344CB8AC3E}">
        <p14:creationId xmlns:p14="http://schemas.microsoft.com/office/powerpoint/2010/main" val="210207230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p:txBody>
          <a:bodyPr/>
          <a:lstStyle/>
          <a:p>
            <a:r>
              <a:rPr lang="en-US" dirty="0"/>
              <a:t>Using human subjects in research</a:t>
            </a:r>
            <a:endParaRPr lang="en-HK" dirty="0"/>
          </a:p>
        </p:txBody>
      </p:sp>
      <p:sp>
        <p:nvSpPr>
          <p:cNvPr id="7" name="Content Placeholder 2">
            <a:extLst>
              <a:ext uri="{FF2B5EF4-FFF2-40B4-BE49-F238E27FC236}">
                <a16:creationId xmlns:a16="http://schemas.microsoft.com/office/drawing/2014/main" id="{05D60439-46E6-9A53-C581-ED951BA65C25}"/>
              </a:ext>
            </a:extLst>
          </p:cNvPr>
          <p:cNvSpPr>
            <a:spLocks noGrp="1"/>
          </p:cNvSpPr>
          <p:nvPr>
            <p:ph idx="1"/>
          </p:nvPr>
        </p:nvSpPr>
        <p:spPr>
          <a:xfrm>
            <a:off x="1097280" y="1919687"/>
            <a:ext cx="10535920" cy="4314136"/>
          </a:xfrm>
        </p:spPr>
        <p:txBody>
          <a:bodyPr>
            <a:normAutofit fontScale="70000" lnSpcReduction="20000"/>
          </a:bodyPr>
          <a:lstStyle/>
          <a:p>
            <a:pPr marL="285750" indent="-285750">
              <a:lnSpc>
                <a:spcPct val="100000"/>
              </a:lnSpc>
              <a:buFont typeface="Arial" panose="020B0604020202020204" pitchFamily="34" charset="0"/>
              <a:buChar char="•"/>
            </a:pPr>
            <a:r>
              <a:rPr lang="en-US" sz="3200" dirty="0">
                <a:solidFill>
                  <a:schemeClr val="tx1"/>
                </a:solidFill>
              </a:rPr>
              <a:t>Advances in human health and welfare ultimately depend on research with human subjects </a:t>
            </a:r>
          </a:p>
          <a:p>
            <a:pPr marL="285750" indent="-285750">
              <a:lnSpc>
                <a:spcPct val="100000"/>
              </a:lnSpc>
              <a:buFont typeface="Arial" panose="020B0604020202020204" pitchFamily="34" charset="0"/>
              <a:buChar char="•"/>
            </a:pPr>
            <a:r>
              <a:rPr lang="en-US" sz="3200" dirty="0">
                <a:solidFill>
                  <a:schemeClr val="tx1"/>
                </a:solidFill>
              </a:rPr>
              <a:t>Properly designed and controlled studies with human subjects are essential to verify hypotheses about normal physiology, behavior, mechanisms of disease, processes of learning, or effectiveness of treatments, etc. </a:t>
            </a:r>
          </a:p>
          <a:p>
            <a:pPr marL="285750" indent="-285750">
              <a:lnSpc>
                <a:spcPct val="100000"/>
              </a:lnSpc>
              <a:buFont typeface="Arial" panose="020B0604020202020204" pitchFamily="34" charset="0"/>
              <a:buChar char="•"/>
            </a:pPr>
            <a:r>
              <a:rPr lang="en-US" sz="3200" dirty="0">
                <a:solidFill>
                  <a:schemeClr val="tx1"/>
                </a:solidFill>
              </a:rPr>
              <a:t>Unfortunately, not all human studies are justifiable and useful; human cruelty has sometimes been perpetrated in the name of research</a:t>
            </a:r>
          </a:p>
          <a:p>
            <a:pPr marL="578358" lvl="1" indent="-285750">
              <a:lnSpc>
                <a:spcPct val="100000"/>
              </a:lnSpc>
              <a:buFont typeface="Arial" panose="020B0604020202020204" pitchFamily="34" charset="0"/>
              <a:buChar char="•"/>
            </a:pPr>
            <a:r>
              <a:rPr lang="en-US" sz="3000" dirty="0">
                <a:solidFill>
                  <a:schemeClr val="tx1"/>
                </a:solidFill>
              </a:rPr>
              <a:t>Such as, the research made by the Japanese army on human subjects in China during the Second World War </a:t>
            </a:r>
          </a:p>
          <a:p>
            <a:pPr marL="285750" indent="-285750">
              <a:lnSpc>
                <a:spcPct val="100000"/>
              </a:lnSpc>
              <a:buFont typeface="Arial" panose="020B0604020202020204" pitchFamily="34" charset="0"/>
              <a:buChar char="•"/>
            </a:pPr>
            <a:r>
              <a:rPr lang="en-US" sz="3200" dirty="0">
                <a:solidFill>
                  <a:schemeClr val="tx1"/>
                </a:solidFill>
              </a:rPr>
              <a:t>Nuremberg Code (1949) - Main provisions: </a:t>
            </a:r>
          </a:p>
          <a:p>
            <a:pPr marL="578358" lvl="1" indent="-285750">
              <a:lnSpc>
                <a:spcPct val="100000"/>
              </a:lnSpc>
              <a:buFont typeface="Arial" panose="020B0604020202020204" pitchFamily="34" charset="0"/>
              <a:buChar char="•"/>
            </a:pPr>
            <a:r>
              <a:rPr lang="en-US" sz="3000" dirty="0">
                <a:solidFill>
                  <a:srgbClr val="FF0000"/>
                </a:solidFill>
              </a:rPr>
              <a:t>The voluntary consent of the human subject is absolutely essential </a:t>
            </a:r>
          </a:p>
          <a:p>
            <a:pPr marL="578358" lvl="1" indent="-285750">
              <a:lnSpc>
                <a:spcPct val="100000"/>
              </a:lnSpc>
              <a:buFont typeface="Arial" panose="020B0604020202020204" pitchFamily="34" charset="0"/>
              <a:buChar char="•"/>
            </a:pPr>
            <a:r>
              <a:rPr lang="en-US" sz="3000" dirty="0">
                <a:solidFill>
                  <a:srgbClr val="FF0000"/>
                </a:solidFill>
              </a:rPr>
              <a:t>Experiments with human subjects should occur only in the context of a clear scientific rationale</a:t>
            </a:r>
          </a:p>
          <a:p>
            <a:pPr marL="285750" indent="-285750">
              <a:lnSpc>
                <a:spcPct val="100000"/>
              </a:lnSpc>
              <a:buFont typeface="Arial" panose="020B0604020202020204" pitchFamily="34" charset="0"/>
              <a:buChar char="•"/>
            </a:pPr>
            <a:endParaRPr lang="en-US" sz="3200" dirty="0">
              <a:solidFill>
                <a:schemeClr val="tx1"/>
              </a:solidFill>
            </a:endParaRP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20</a:t>
            </a:fld>
            <a:endParaRPr lang="en-US"/>
          </a:p>
        </p:txBody>
      </p:sp>
      <p:sp>
        <p:nvSpPr>
          <p:cNvPr id="5" name="Date Placeholder 4">
            <a:extLst>
              <a:ext uri="{FF2B5EF4-FFF2-40B4-BE49-F238E27FC236}">
                <a16:creationId xmlns:a16="http://schemas.microsoft.com/office/drawing/2014/main" id="{06291799-A7CA-FDCA-D742-5B0DD8FCF452}"/>
              </a:ext>
            </a:extLst>
          </p:cNvPr>
          <p:cNvSpPr>
            <a:spLocks noGrp="1"/>
          </p:cNvSpPr>
          <p:nvPr>
            <p:ph type="dt" sz="half" idx="10"/>
          </p:nvPr>
        </p:nvSpPr>
        <p:spPr/>
        <p:txBody>
          <a:bodyPr/>
          <a:lstStyle/>
          <a:p>
            <a:r>
              <a:rPr lang="en-US"/>
              <a:t>Dr Daniel Lun     June 2024</a:t>
            </a:r>
          </a:p>
        </p:txBody>
      </p:sp>
    </p:spTree>
    <p:extLst>
      <p:ext uri="{BB962C8B-B14F-4D97-AF65-F5344CB8AC3E}">
        <p14:creationId xmlns:p14="http://schemas.microsoft.com/office/powerpoint/2010/main" val="8864278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p:txBody>
          <a:bodyPr/>
          <a:lstStyle/>
          <a:p>
            <a:r>
              <a:rPr lang="en-US" dirty="0"/>
              <a:t>Belmont report</a:t>
            </a:r>
            <a:endParaRPr lang="en-HK" dirty="0"/>
          </a:p>
        </p:txBody>
      </p:sp>
      <p:sp>
        <p:nvSpPr>
          <p:cNvPr id="7" name="Content Placeholder 2">
            <a:extLst>
              <a:ext uri="{FF2B5EF4-FFF2-40B4-BE49-F238E27FC236}">
                <a16:creationId xmlns:a16="http://schemas.microsoft.com/office/drawing/2014/main" id="{05D60439-46E6-9A53-C581-ED951BA65C25}"/>
              </a:ext>
            </a:extLst>
          </p:cNvPr>
          <p:cNvSpPr>
            <a:spLocks noGrp="1"/>
          </p:cNvSpPr>
          <p:nvPr>
            <p:ph idx="1"/>
          </p:nvPr>
        </p:nvSpPr>
        <p:spPr>
          <a:xfrm>
            <a:off x="1097280" y="1919687"/>
            <a:ext cx="10535920" cy="4314136"/>
          </a:xfrm>
        </p:spPr>
        <p:txBody>
          <a:bodyPr>
            <a:normAutofit fontScale="85000" lnSpcReduction="20000"/>
          </a:bodyPr>
          <a:lstStyle/>
          <a:p>
            <a:pPr marL="285750" indent="-285750">
              <a:lnSpc>
                <a:spcPct val="100000"/>
              </a:lnSpc>
              <a:buFont typeface="Arial" panose="020B0604020202020204" pitchFamily="34" charset="0"/>
              <a:buChar char="•"/>
            </a:pPr>
            <a:r>
              <a:rPr lang="en-US" sz="3200" dirty="0">
                <a:solidFill>
                  <a:schemeClr val="tx1"/>
                </a:solidFill>
              </a:rPr>
              <a:t>In the US, a federal commission was appointed in 70’s to identify fundamental principles that should govern human subject studies </a:t>
            </a:r>
          </a:p>
          <a:p>
            <a:pPr marL="285750" indent="-285750">
              <a:lnSpc>
                <a:spcPct val="100000"/>
              </a:lnSpc>
              <a:buFont typeface="Arial" panose="020B0604020202020204" pitchFamily="34" charset="0"/>
              <a:buChar char="•"/>
            </a:pPr>
            <a:r>
              <a:rPr lang="en-US" sz="3200" dirty="0">
                <a:solidFill>
                  <a:schemeClr val="tx1"/>
                </a:solidFill>
              </a:rPr>
              <a:t>The </a:t>
            </a:r>
            <a:r>
              <a:rPr lang="en-US" sz="3200" dirty="0">
                <a:solidFill>
                  <a:srgbClr val="FF0000"/>
                </a:solidFill>
              </a:rPr>
              <a:t>Belmont Report </a:t>
            </a:r>
            <a:r>
              <a:rPr lang="en-US" sz="3200" dirty="0">
                <a:solidFill>
                  <a:schemeClr val="tx1"/>
                </a:solidFill>
              </a:rPr>
              <a:t>(1979) defined the ethical principles that now guide studies with human subjects in the US. They include</a:t>
            </a:r>
          </a:p>
          <a:p>
            <a:pPr marL="578358" lvl="1" indent="-285750">
              <a:lnSpc>
                <a:spcPct val="100000"/>
              </a:lnSpc>
              <a:buFont typeface="Arial" panose="020B0604020202020204" pitchFamily="34" charset="0"/>
              <a:buChar char="•"/>
            </a:pPr>
            <a:r>
              <a:rPr lang="en-US" sz="3000" dirty="0">
                <a:solidFill>
                  <a:srgbClr val="FF0000"/>
                </a:solidFill>
              </a:rPr>
              <a:t>Respect for persons </a:t>
            </a:r>
            <a:r>
              <a:rPr lang="en-US" sz="3000" dirty="0">
                <a:solidFill>
                  <a:schemeClr val="tx1"/>
                </a:solidFill>
              </a:rPr>
              <a:t>– individuals should be treated as autonomous agents; persons with diminished autonomy are entitled to protection</a:t>
            </a:r>
          </a:p>
          <a:p>
            <a:pPr marL="578358" lvl="1" indent="-285750">
              <a:lnSpc>
                <a:spcPct val="100000"/>
              </a:lnSpc>
              <a:buFont typeface="Arial" panose="020B0604020202020204" pitchFamily="34" charset="0"/>
              <a:buChar char="•"/>
            </a:pPr>
            <a:r>
              <a:rPr lang="en-US" sz="3000" dirty="0">
                <a:solidFill>
                  <a:srgbClr val="FF0000"/>
                </a:solidFill>
              </a:rPr>
              <a:t>Beneficence</a:t>
            </a:r>
            <a:r>
              <a:rPr lang="en-US" sz="3000" dirty="0">
                <a:solidFill>
                  <a:schemeClr val="tx1"/>
                </a:solidFill>
              </a:rPr>
              <a:t> – Two general rules (1) do not harm; and (2) maximize possible benefits and minimize possible harms</a:t>
            </a:r>
          </a:p>
          <a:p>
            <a:pPr marL="578358" lvl="1" indent="-285750">
              <a:lnSpc>
                <a:spcPct val="100000"/>
              </a:lnSpc>
              <a:buFont typeface="Arial" panose="020B0604020202020204" pitchFamily="34" charset="0"/>
              <a:buChar char="•"/>
            </a:pPr>
            <a:r>
              <a:rPr lang="en-US" sz="3000" dirty="0">
                <a:solidFill>
                  <a:srgbClr val="FF0000"/>
                </a:solidFill>
              </a:rPr>
              <a:t>Justice</a:t>
            </a:r>
            <a:r>
              <a:rPr lang="en-US" sz="3000" dirty="0">
                <a:solidFill>
                  <a:schemeClr val="tx1"/>
                </a:solidFill>
              </a:rPr>
              <a:t> – An injustice occurs when some benefit to which a person is entitled is denied without good reason or when some burden is imposed unduly</a:t>
            </a:r>
          </a:p>
          <a:p>
            <a:pPr marL="285750" indent="-285750">
              <a:lnSpc>
                <a:spcPct val="100000"/>
              </a:lnSpc>
              <a:buFont typeface="Arial" panose="020B0604020202020204" pitchFamily="34" charset="0"/>
              <a:buChar char="•"/>
            </a:pPr>
            <a:endParaRPr lang="en-US" sz="3200" dirty="0">
              <a:solidFill>
                <a:schemeClr val="tx1"/>
              </a:solidFill>
            </a:endParaRP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21</a:t>
            </a:fld>
            <a:endParaRPr lang="en-US"/>
          </a:p>
        </p:txBody>
      </p:sp>
      <p:sp>
        <p:nvSpPr>
          <p:cNvPr id="5" name="Date Placeholder 4">
            <a:extLst>
              <a:ext uri="{FF2B5EF4-FFF2-40B4-BE49-F238E27FC236}">
                <a16:creationId xmlns:a16="http://schemas.microsoft.com/office/drawing/2014/main" id="{06291799-A7CA-FDCA-D742-5B0DD8FCF452}"/>
              </a:ext>
            </a:extLst>
          </p:cNvPr>
          <p:cNvSpPr>
            <a:spLocks noGrp="1"/>
          </p:cNvSpPr>
          <p:nvPr>
            <p:ph type="dt" sz="half" idx="10"/>
          </p:nvPr>
        </p:nvSpPr>
        <p:spPr/>
        <p:txBody>
          <a:bodyPr/>
          <a:lstStyle/>
          <a:p>
            <a:r>
              <a:rPr lang="en-US"/>
              <a:t>Dr Daniel Lun     June 2024</a:t>
            </a:r>
          </a:p>
        </p:txBody>
      </p:sp>
    </p:spTree>
    <p:extLst>
      <p:ext uri="{BB962C8B-B14F-4D97-AF65-F5344CB8AC3E}">
        <p14:creationId xmlns:p14="http://schemas.microsoft.com/office/powerpoint/2010/main" val="41417559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p:txBody>
          <a:bodyPr/>
          <a:lstStyle/>
          <a:p>
            <a:r>
              <a:rPr lang="en-US" dirty="0"/>
              <a:t>Human subject protection</a:t>
            </a:r>
            <a:endParaRPr lang="en-HK" dirty="0"/>
          </a:p>
        </p:txBody>
      </p:sp>
      <p:sp>
        <p:nvSpPr>
          <p:cNvPr id="7" name="Content Placeholder 2">
            <a:extLst>
              <a:ext uri="{FF2B5EF4-FFF2-40B4-BE49-F238E27FC236}">
                <a16:creationId xmlns:a16="http://schemas.microsoft.com/office/drawing/2014/main" id="{05D60439-46E6-9A53-C581-ED951BA65C25}"/>
              </a:ext>
            </a:extLst>
          </p:cNvPr>
          <p:cNvSpPr>
            <a:spLocks noGrp="1"/>
          </p:cNvSpPr>
          <p:nvPr>
            <p:ph idx="1"/>
          </p:nvPr>
        </p:nvSpPr>
        <p:spPr>
          <a:xfrm>
            <a:off x="1097280" y="1919687"/>
            <a:ext cx="10535920" cy="4314136"/>
          </a:xfrm>
        </p:spPr>
        <p:txBody>
          <a:bodyPr>
            <a:normAutofit/>
          </a:bodyPr>
          <a:lstStyle/>
          <a:p>
            <a:pPr marL="285750" indent="-285750">
              <a:lnSpc>
                <a:spcPct val="100000"/>
              </a:lnSpc>
              <a:buFont typeface="Arial" panose="020B0604020202020204" pitchFamily="34" charset="0"/>
              <a:buChar char="•"/>
            </a:pPr>
            <a:r>
              <a:rPr lang="en-US" sz="3200" dirty="0">
                <a:solidFill>
                  <a:schemeClr val="tx1"/>
                </a:solidFill>
              </a:rPr>
              <a:t>Based on the Belmont Report, the U.S. National Institute of Environmental Health Sciences defined certain </a:t>
            </a:r>
            <a:r>
              <a:rPr lang="en-US" sz="3200" dirty="0">
                <a:solidFill>
                  <a:srgbClr val="FF0000"/>
                </a:solidFill>
              </a:rPr>
              <a:t>principles that must be followed </a:t>
            </a:r>
            <a:r>
              <a:rPr lang="en-US" sz="3200" dirty="0">
                <a:solidFill>
                  <a:schemeClr val="tx1"/>
                </a:solidFill>
              </a:rPr>
              <a:t>when conducting research on human subjects [1] </a:t>
            </a:r>
          </a:p>
          <a:p>
            <a:pPr marL="578358" lvl="1" indent="-285750">
              <a:lnSpc>
                <a:spcPct val="100000"/>
              </a:lnSpc>
              <a:buFont typeface="Arial" panose="020B0604020202020204" pitchFamily="34" charset="0"/>
              <a:buChar char="•"/>
            </a:pPr>
            <a:r>
              <a:rPr lang="en-US" sz="3000" dirty="0">
                <a:solidFill>
                  <a:schemeClr val="tx1"/>
                </a:solidFill>
              </a:rPr>
              <a:t>Minimize harms and risks and maximize benefits</a:t>
            </a:r>
          </a:p>
          <a:p>
            <a:pPr marL="578358" lvl="1" indent="-285750">
              <a:lnSpc>
                <a:spcPct val="100000"/>
              </a:lnSpc>
              <a:buFont typeface="Arial" panose="020B0604020202020204" pitchFamily="34" charset="0"/>
              <a:buChar char="•"/>
            </a:pPr>
            <a:r>
              <a:rPr lang="en-US" sz="3000" dirty="0">
                <a:solidFill>
                  <a:schemeClr val="tx1"/>
                </a:solidFill>
              </a:rPr>
              <a:t>Respect human dignity, privacy, and autonomy</a:t>
            </a:r>
          </a:p>
          <a:p>
            <a:pPr marL="578358" lvl="1" indent="-285750">
              <a:lnSpc>
                <a:spcPct val="100000"/>
              </a:lnSpc>
              <a:buFont typeface="Arial" panose="020B0604020202020204" pitchFamily="34" charset="0"/>
              <a:buChar char="•"/>
            </a:pPr>
            <a:r>
              <a:rPr lang="en-US" sz="3000" dirty="0">
                <a:solidFill>
                  <a:schemeClr val="tx1"/>
                </a:solidFill>
              </a:rPr>
              <a:t>Take special precautions with vulnerable populations</a:t>
            </a:r>
          </a:p>
          <a:p>
            <a:pPr marL="578358" lvl="1" indent="-285750">
              <a:lnSpc>
                <a:spcPct val="100000"/>
              </a:lnSpc>
              <a:buFont typeface="Arial" panose="020B0604020202020204" pitchFamily="34" charset="0"/>
              <a:buChar char="•"/>
            </a:pPr>
            <a:r>
              <a:rPr lang="en-US" sz="3000" dirty="0">
                <a:solidFill>
                  <a:schemeClr val="tx1"/>
                </a:solidFill>
              </a:rPr>
              <a:t>Strive to distribute the benefits and burdens of research fairly</a:t>
            </a: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22</a:t>
            </a:fld>
            <a:endParaRPr lang="en-US"/>
          </a:p>
        </p:txBody>
      </p:sp>
      <p:sp>
        <p:nvSpPr>
          <p:cNvPr id="5" name="Date Placeholder 4">
            <a:extLst>
              <a:ext uri="{FF2B5EF4-FFF2-40B4-BE49-F238E27FC236}">
                <a16:creationId xmlns:a16="http://schemas.microsoft.com/office/drawing/2014/main" id="{06291799-A7CA-FDCA-D742-5B0DD8FCF452}"/>
              </a:ext>
            </a:extLst>
          </p:cNvPr>
          <p:cNvSpPr>
            <a:spLocks noGrp="1"/>
          </p:cNvSpPr>
          <p:nvPr>
            <p:ph type="dt" sz="half" idx="10"/>
          </p:nvPr>
        </p:nvSpPr>
        <p:spPr/>
        <p:txBody>
          <a:bodyPr/>
          <a:lstStyle/>
          <a:p>
            <a:r>
              <a:rPr lang="en-US"/>
              <a:t>Dr Daniel Lun     June 2024</a:t>
            </a:r>
          </a:p>
        </p:txBody>
      </p:sp>
      <p:sp>
        <p:nvSpPr>
          <p:cNvPr id="6" name="TextBox 5">
            <a:extLst>
              <a:ext uri="{FF2B5EF4-FFF2-40B4-BE49-F238E27FC236}">
                <a16:creationId xmlns:a16="http://schemas.microsoft.com/office/drawing/2014/main" id="{340D9491-9B3E-827A-8C50-FE7D60CFBCDA}"/>
              </a:ext>
            </a:extLst>
          </p:cNvPr>
          <p:cNvSpPr txBox="1"/>
          <p:nvPr/>
        </p:nvSpPr>
        <p:spPr>
          <a:xfrm>
            <a:off x="2198234" y="6363522"/>
            <a:ext cx="6094638" cy="523220"/>
          </a:xfrm>
          <a:prstGeom prst="rect">
            <a:avLst/>
          </a:prstGeom>
          <a:noFill/>
        </p:spPr>
        <p:txBody>
          <a:bodyPr wrap="square">
            <a:spAutoFit/>
          </a:bodyPr>
          <a:lstStyle/>
          <a:p>
            <a:r>
              <a:rPr lang="en-US" sz="1400" b="0" i="0" u="none" strike="noStrike" dirty="0">
                <a:effectLst/>
                <a:latin typeface="Verdana" panose="020B0604030504040204" pitchFamily="34" charset="0"/>
              </a:rPr>
              <a:t>1. What is Ethics in Research &amp; Why is it Important?</a:t>
            </a:r>
            <a:r>
              <a:rPr lang="en-US" sz="1400" b="0" i="0" dirty="0">
                <a:effectLst/>
                <a:latin typeface="Verdana" panose="020B0604030504040204" pitchFamily="34" charset="0"/>
              </a:rPr>
              <a:t> U.S. National Institute of Environmental Health Sciences</a:t>
            </a:r>
            <a:endParaRPr lang="en-HK" sz="1400" dirty="0"/>
          </a:p>
        </p:txBody>
      </p:sp>
    </p:spTree>
    <p:extLst>
      <p:ext uri="{BB962C8B-B14F-4D97-AF65-F5344CB8AC3E}">
        <p14:creationId xmlns:p14="http://schemas.microsoft.com/office/powerpoint/2010/main" val="35377814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p:txBody>
          <a:bodyPr/>
          <a:lstStyle/>
          <a:p>
            <a:r>
              <a:rPr lang="en-US" dirty="0" err="1"/>
              <a:t>PolyU</a:t>
            </a:r>
            <a:r>
              <a:rPr lang="en-US" dirty="0"/>
              <a:t> regulation</a:t>
            </a:r>
            <a:endParaRPr lang="en-HK" dirty="0"/>
          </a:p>
        </p:txBody>
      </p:sp>
      <p:sp>
        <p:nvSpPr>
          <p:cNvPr id="7" name="Content Placeholder 2">
            <a:extLst>
              <a:ext uri="{FF2B5EF4-FFF2-40B4-BE49-F238E27FC236}">
                <a16:creationId xmlns:a16="http://schemas.microsoft.com/office/drawing/2014/main" id="{05D60439-46E6-9A53-C581-ED951BA65C25}"/>
              </a:ext>
            </a:extLst>
          </p:cNvPr>
          <p:cNvSpPr>
            <a:spLocks noGrp="1"/>
          </p:cNvSpPr>
          <p:nvPr>
            <p:ph idx="1"/>
          </p:nvPr>
        </p:nvSpPr>
        <p:spPr>
          <a:xfrm>
            <a:off x="1167618" y="1737360"/>
            <a:ext cx="10535920" cy="4763323"/>
          </a:xfrm>
        </p:spPr>
        <p:txBody>
          <a:bodyPr>
            <a:normAutofit fontScale="85000" lnSpcReduction="10000"/>
          </a:bodyPr>
          <a:lstStyle/>
          <a:p>
            <a:pPr marL="285750" indent="-285750">
              <a:lnSpc>
                <a:spcPct val="100000"/>
              </a:lnSpc>
              <a:buFont typeface="Arial" panose="020B0604020202020204" pitchFamily="34" charset="0"/>
              <a:buChar char="•"/>
            </a:pPr>
            <a:r>
              <a:rPr lang="en-US" sz="3200" dirty="0">
                <a:solidFill>
                  <a:schemeClr val="tx1"/>
                </a:solidFill>
              </a:rPr>
              <a:t>It  is  a  requirement  of  The  Hong  Kong  Polytechnic  University  that  all research/teaching  projects  involving  human  subjects  must  be  reviewed  for  ethical appropriateness </a:t>
            </a:r>
            <a:r>
              <a:rPr lang="en-US" sz="3200" dirty="0">
                <a:solidFill>
                  <a:srgbClr val="FF0000"/>
                </a:solidFill>
              </a:rPr>
              <a:t>(ethics clearance)</a:t>
            </a:r>
          </a:p>
          <a:p>
            <a:pPr marL="285750" indent="-285750">
              <a:lnSpc>
                <a:spcPct val="100000"/>
              </a:lnSpc>
              <a:buFont typeface="Arial" panose="020B0604020202020204" pitchFamily="34" charset="0"/>
              <a:buChar char="•"/>
            </a:pPr>
            <a:r>
              <a:rPr lang="en-US" sz="3200" dirty="0">
                <a:solidFill>
                  <a:schemeClr val="tx1"/>
                </a:solidFill>
              </a:rPr>
              <a:t>Ensure  that  the  benefits  of the proposed research/teaching project outweigh the risks involved before permitting any experiment  or  study  (including  survey,  interview,  or  questionnaire  type  of investigation) to proceed</a:t>
            </a:r>
          </a:p>
          <a:p>
            <a:pPr marL="285750" indent="-285750">
              <a:lnSpc>
                <a:spcPct val="100000"/>
              </a:lnSpc>
              <a:buFont typeface="Arial" panose="020B0604020202020204" pitchFamily="34" charset="0"/>
              <a:buChar char="•"/>
            </a:pPr>
            <a:r>
              <a:rPr lang="en-US" sz="3200" dirty="0">
                <a:solidFill>
                  <a:schemeClr val="tx1"/>
                </a:solidFill>
              </a:rPr>
              <a:t>Application should be sent to </a:t>
            </a:r>
            <a:r>
              <a:rPr lang="en-US" sz="3200" dirty="0" err="1">
                <a:solidFill>
                  <a:srgbClr val="FF0000"/>
                </a:solidFill>
              </a:rPr>
              <a:t>PolyU</a:t>
            </a:r>
            <a:r>
              <a:rPr lang="en-US" sz="3200" dirty="0">
                <a:solidFill>
                  <a:srgbClr val="FF0000"/>
                </a:solidFill>
              </a:rPr>
              <a:t> Institutional Review Board (IRB)</a:t>
            </a:r>
            <a:endParaRPr lang="en-US" sz="3200" dirty="0">
              <a:solidFill>
                <a:schemeClr val="tx1"/>
              </a:solidFill>
            </a:endParaRPr>
          </a:p>
          <a:p>
            <a:pPr marL="578358" lvl="1" indent="-285750">
              <a:lnSpc>
                <a:spcPct val="100000"/>
              </a:lnSpc>
              <a:buFont typeface="Arial" panose="020B0604020202020204" pitchFamily="34" charset="0"/>
              <a:buChar char="•"/>
            </a:pPr>
            <a:r>
              <a:rPr lang="en-US" sz="3000" dirty="0">
                <a:solidFill>
                  <a:schemeClr val="tx1"/>
                </a:solidFill>
              </a:rPr>
              <a:t>Non-clinical study – Send back to Department DRC for review</a:t>
            </a:r>
          </a:p>
          <a:p>
            <a:pPr marL="578358" lvl="1" indent="-285750">
              <a:lnSpc>
                <a:spcPct val="100000"/>
              </a:lnSpc>
              <a:buFont typeface="Arial" panose="020B0604020202020204" pitchFamily="34" charset="0"/>
              <a:buChar char="•"/>
            </a:pPr>
            <a:r>
              <a:rPr lang="en-US" sz="3000" dirty="0">
                <a:solidFill>
                  <a:schemeClr val="tx1"/>
                </a:solidFill>
              </a:rPr>
              <a:t>Clinical study – either review by 2 members of IRB (low-risk case) or a meeting with all members of IRB and the applicant (high-risk case)</a:t>
            </a:r>
          </a:p>
          <a:p>
            <a:pPr marL="285750" indent="-285750">
              <a:lnSpc>
                <a:spcPct val="100000"/>
              </a:lnSpc>
              <a:buFont typeface="Arial" panose="020B0604020202020204" pitchFamily="34" charset="0"/>
              <a:buChar char="•"/>
            </a:pPr>
            <a:endParaRPr lang="en-US" sz="3200" dirty="0">
              <a:solidFill>
                <a:schemeClr val="tx1"/>
              </a:solidFill>
            </a:endParaRPr>
          </a:p>
          <a:p>
            <a:pPr marL="285750" indent="-285750">
              <a:lnSpc>
                <a:spcPct val="100000"/>
              </a:lnSpc>
              <a:buFont typeface="Arial" panose="020B0604020202020204" pitchFamily="34" charset="0"/>
              <a:buChar char="•"/>
            </a:pPr>
            <a:endParaRPr lang="en-US" sz="3200" dirty="0">
              <a:solidFill>
                <a:schemeClr val="tx1"/>
              </a:solidFill>
            </a:endParaRP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23</a:t>
            </a:fld>
            <a:endParaRPr lang="en-US"/>
          </a:p>
        </p:txBody>
      </p:sp>
      <p:sp>
        <p:nvSpPr>
          <p:cNvPr id="5" name="Date Placeholder 4">
            <a:extLst>
              <a:ext uri="{FF2B5EF4-FFF2-40B4-BE49-F238E27FC236}">
                <a16:creationId xmlns:a16="http://schemas.microsoft.com/office/drawing/2014/main" id="{06291799-A7CA-FDCA-D742-5B0DD8FCF452}"/>
              </a:ext>
            </a:extLst>
          </p:cNvPr>
          <p:cNvSpPr>
            <a:spLocks noGrp="1"/>
          </p:cNvSpPr>
          <p:nvPr>
            <p:ph type="dt" sz="half" idx="10"/>
          </p:nvPr>
        </p:nvSpPr>
        <p:spPr/>
        <p:txBody>
          <a:bodyPr/>
          <a:lstStyle/>
          <a:p>
            <a:r>
              <a:rPr lang="en-US"/>
              <a:t>Dr Daniel Lun     June 2024</a:t>
            </a:r>
          </a:p>
        </p:txBody>
      </p:sp>
    </p:spTree>
    <p:extLst>
      <p:ext uri="{BB962C8B-B14F-4D97-AF65-F5344CB8AC3E}">
        <p14:creationId xmlns:p14="http://schemas.microsoft.com/office/powerpoint/2010/main" val="15299463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p:txBody>
          <a:bodyPr/>
          <a:lstStyle/>
          <a:p>
            <a:r>
              <a:rPr lang="en-US" dirty="0"/>
              <a:t>FAQ – Is ethics clearance required …?</a:t>
            </a:r>
            <a:endParaRPr lang="en-HK" dirty="0"/>
          </a:p>
        </p:txBody>
      </p:sp>
      <p:sp>
        <p:nvSpPr>
          <p:cNvPr id="7" name="Content Placeholder 2">
            <a:extLst>
              <a:ext uri="{FF2B5EF4-FFF2-40B4-BE49-F238E27FC236}">
                <a16:creationId xmlns:a16="http://schemas.microsoft.com/office/drawing/2014/main" id="{05D60439-46E6-9A53-C581-ED951BA65C25}"/>
              </a:ext>
            </a:extLst>
          </p:cNvPr>
          <p:cNvSpPr>
            <a:spLocks noGrp="1"/>
          </p:cNvSpPr>
          <p:nvPr>
            <p:ph idx="1"/>
          </p:nvPr>
        </p:nvSpPr>
        <p:spPr>
          <a:xfrm>
            <a:off x="1167618" y="1861809"/>
            <a:ext cx="10535920" cy="4763323"/>
          </a:xfrm>
        </p:spPr>
        <p:txBody>
          <a:bodyPr>
            <a:normAutofit fontScale="62500" lnSpcReduction="20000"/>
          </a:bodyPr>
          <a:lstStyle/>
          <a:p>
            <a:pPr marL="285750" indent="-285750">
              <a:lnSpc>
                <a:spcPct val="100000"/>
              </a:lnSpc>
              <a:buFont typeface="Arial" panose="020B0604020202020204" pitchFamily="34" charset="0"/>
              <a:buChar char="•"/>
            </a:pPr>
            <a:r>
              <a:rPr lang="en-US" sz="3200" dirty="0">
                <a:solidFill>
                  <a:schemeClr val="tx1"/>
                </a:solidFill>
              </a:rPr>
              <a:t>If I plan to visit some firms/companies to meet and talk to their CEOs on selected topics</a:t>
            </a:r>
          </a:p>
          <a:p>
            <a:pPr marL="577533" lvl="1" indent="-222250">
              <a:lnSpc>
                <a:spcPct val="100000"/>
              </a:lnSpc>
              <a:buFont typeface="Arial" panose="020B0604020202020204" pitchFamily="34" charset="0"/>
              <a:buChar char="•"/>
            </a:pPr>
            <a:r>
              <a:rPr lang="en-US" sz="3000" dirty="0">
                <a:solidFill>
                  <a:schemeClr val="tx1"/>
                </a:solidFill>
              </a:rPr>
              <a:t>No need if the discussion is not a part of a project.</a:t>
            </a:r>
          </a:p>
          <a:p>
            <a:pPr marL="285750" indent="-285750">
              <a:lnSpc>
                <a:spcPct val="100000"/>
              </a:lnSpc>
              <a:buFont typeface="Arial" panose="020B0604020202020204" pitchFamily="34" charset="0"/>
              <a:buChar char="•"/>
            </a:pPr>
            <a:r>
              <a:rPr lang="en-US" sz="3200" dirty="0">
                <a:solidFill>
                  <a:schemeClr val="tx1"/>
                </a:solidFill>
              </a:rPr>
              <a:t>If I plan to ask for students’ views on the quality of some audio samples</a:t>
            </a:r>
          </a:p>
          <a:p>
            <a:pPr marL="577533" lvl="1" indent="-222250">
              <a:lnSpc>
                <a:spcPct val="100000"/>
              </a:lnSpc>
              <a:buFont typeface="Arial" panose="020B0604020202020204" pitchFamily="34" charset="0"/>
              <a:buChar char="•"/>
            </a:pPr>
            <a:r>
              <a:rPr lang="en-US" sz="3000" dirty="0">
                <a:solidFill>
                  <a:schemeClr val="tx1"/>
                </a:solidFill>
              </a:rPr>
              <a:t>Yes, any interaction with human subjects as a part of a project requires ethics clearance</a:t>
            </a:r>
          </a:p>
          <a:p>
            <a:pPr marL="285750" indent="-285750">
              <a:lnSpc>
                <a:spcPct val="100000"/>
              </a:lnSpc>
              <a:buFont typeface="Arial" panose="020B0604020202020204" pitchFamily="34" charset="0"/>
              <a:buChar char="•"/>
            </a:pPr>
            <a:r>
              <a:rPr lang="en-US" sz="3200" dirty="0">
                <a:solidFill>
                  <a:schemeClr val="tx1"/>
                </a:solidFill>
              </a:rPr>
              <a:t>If I plan to study some archived data collected from human subjects by previous studies</a:t>
            </a:r>
          </a:p>
          <a:p>
            <a:pPr marL="577533" lvl="1" indent="-222250">
              <a:lnSpc>
                <a:spcPct val="100000"/>
              </a:lnSpc>
              <a:buFont typeface="Arial" panose="020B0604020202020204" pitchFamily="34" charset="0"/>
              <a:buChar char="•"/>
            </a:pPr>
            <a:r>
              <a:rPr lang="en-US" sz="3000" dirty="0">
                <a:solidFill>
                  <a:schemeClr val="tx1"/>
                </a:solidFill>
              </a:rPr>
              <a:t>No if only an audit of the archived data.</a:t>
            </a:r>
          </a:p>
          <a:p>
            <a:pPr marL="577533" lvl="1" indent="-222250">
              <a:lnSpc>
                <a:spcPct val="100000"/>
              </a:lnSpc>
              <a:buFont typeface="Arial" panose="020B0604020202020204" pitchFamily="34" charset="0"/>
              <a:buChar char="•"/>
            </a:pPr>
            <a:r>
              <a:rPr lang="en-US" sz="3000" dirty="0">
                <a:solidFill>
                  <a:schemeClr val="tx1"/>
                </a:solidFill>
              </a:rPr>
              <a:t>Yes if new and different data are to be generated from the archived samples.</a:t>
            </a:r>
          </a:p>
          <a:p>
            <a:pPr marL="285750" indent="-285750">
              <a:lnSpc>
                <a:spcPct val="100000"/>
              </a:lnSpc>
              <a:buFont typeface="Arial" panose="020B0604020202020204" pitchFamily="34" charset="0"/>
              <a:buChar char="•"/>
            </a:pPr>
            <a:r>
              <a:rPr lang="en-US" sz="3200" dirty="0">
                <a:solidFill>
                  <a:schemeClr val="tx1"/>
                </a:solidFill>
              </a:rPr>
              <a:t>If I plan to research human subjects in other countries</a:t>
            </a:r>
          </a:p>
          <a:p>
            <a:pPr marL="577533" lvl="1" indent="-222250">
              <a:lnSpc>
                <a:spcPct val="100000"/>
              </a:lnSpc>
              <a:buFont typeface="Arial" panose="020B0604020202020204" pitchFamily="34" charset="0"/>
              <a:buChar char="•"/>
            </a:pPr>
            <a:r>
              <a:rPr lang="en-US" sz="3000" dirty="0">
                <a:solidFill>
                  <a:schemeClr val="tx1"/>
                </a:solidFill>
              </a:rPr>
              <a:t>Yes, irrespective of the geographic locations of the human subjects</a:t>
            </a:r>
          </a:p>
          <a:p>
            <a:pPr marL="285750" indent="-285750">
              <a:lnSpc>
                <a:spcPct val="100000"/>
              </a:lnSpc>
              <a:buFont typeface="Arial" panose="020B0604020202020204" pitchFamily="34" charset="0"/>
              <a:buChar char="•"/>
            </a:pPr>
            <a:r>
              <a:rPr lang="en-US" sz="3200" dirty="0">
                <a:solidFill>
                  <a:schemeClr val="tx1"/>
                </a:solidFill>
              </a:rPr>
              <a:t>If I plan to conduct a project that has already got the ethics clearance</a:t>
            </a:r>
          </a:p>
          <a:p>
            <a:pPr marL="577533" lvl="1" indent="-222250">
              <a:lnSpc>
                <a:spcPct val="100000"/>
              </a:lnSpc>
              <a:buFont typeface="Arial" panose="020B0604020202020204" pitchFamily="34" charset="0"/>
              <a:buChar char="•"/>
            </a:pPr>
            <a:r>
              <a:rPr lang="en-US" sz="3000" dirty="0">
                <a:solidFill>
                  <a:schemeClr val="tx1"/>
                </a:solidFill>
              </a:rPr>
              <a:t>No if conducting the study according to the set protocol specified in the original research proposal approved by the Ethics Committee</a:t>
            </a:r>
          </a:p>
          <a:p>
            <a:pPr marL="577533" lvl="1" indent="-222250">
              <a:lnSpc>
                <a:spcPct val="100000"/>
              </a:lnSpc>
              <a:buFont typeface="Arial" panose="020B0604020202020204" pitchFamily="34" charset="0"/>
              <a:buChar char="•"/>
            </a:pPr>
            <a:r>
              <a:rPr lang="en-US" sz="3000" dirty="0">
                <a:solidFill>
                  <a:schemeClr val="tx1"/>
                </a:solidFill>
              </a:rPr>
              <a:t>Yes if a new research direction will be conducted without mentioning in the original proposal</a:t>
            </a:r>
          </a:p>
          <a:p>
            <a:pPr marL="285750" indent="-285750">
              <a:lnSpc>
                <a:spcPct val="100000"/>
              </a:lnSpc>
              <a:buFont typeface="Arial" panose="020B0604020202020204" pitchFamily="34" charset="0"/>
              <a:buChar char="•"/>
            </a:pPr>
            <a:endParaRPr lang="en-US" sz="3200" dirty="0">
              <a:solidFill>
                <a:schemeClr val="tx1"/>
              </a:solidFill>
            </a:endParaRP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24</a:t>
            </a:fld>
            <a:endParaRPr lang="en-US"/>
          </a:p>
        </p:txBody>
      </p:sp>
      <p:sp>
        <p:nvSpPr>
          <p:cNvPr id="5" name="Date Placeholder 4">
            <a:extLst>
              <a:ext uri="{FF2B5EF4-FFF2-40B4-BE49-F238E27FC236}">
                <a16:creationId xmlns:a16="http://schemas.microsoft.com/office/drawing/2014/main" id="{06291799-A7CA-FDCA-D742-5B0DD8FCF452}"/>
              </a:ext>
            </a:extLst>
          </p:cNvPr>
          <p:cNvSpPr>
            <a:spLocks noGrp="1"/>
          </p:cNvSpPr>
          <p:nvPr>
            <p:ph type="dt" sz="half" idx="10"/>
          </p:nvPr>
        </p:nvSpPr>
        <p:spPr/>
        <p:txBody>
          <a:bodyPr/>
          <a:lstStyle/>
          <a:p>
            <a:r>
              <a:rPr lang="en-US"/>
              <a:t>Dr Daniel Lun     June 2024</a:t>
            </a:r>
          </a:p>
        </p:txBody>
      </p:sp>
    </p:spTree>
    <p:extLst>
      <p:ext uri="{BB962C8B-B14F-4D97-AF65-F5344CB8AC3E}">
        <p14:creationId xmlns:p14="http://schemas.microsoft.com/office/powerpoint/2010/main" val="2457996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7">
                                            <p:txEl>
                                              <p:pRg st="10" end="10"/>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p:txBody>
          <a:bodyPr/>
          <a:lstStyle/>
          <a:p>
            <a:r>
              <a:rPr lang="en-US" dirty="0"/>
              <a:t>Case study – The Monster Study</a:t>
            </a:r>
            <a:endParaRPr lang="en-HK" dirty="0"/>
          </a:p>
        </p:txBody>
      </p:sp>
      <p:sp>
        <p:nvSpPr>
          <p:cNvPr id="7" name="Content Placeholder 2">
            <a:extLst>
              <a:ext uri="{FF2B5EF4-FFF2-40B4-BE49-F238E27FC236}">
                <a16:creationId xmlns:a16="http://schemas.microsoft.com/office/drawing/2014/main" id="{05D60439-46E6-9A53-C581-ED951BA65C25}"/>
              </a:ext>
            </a:extLst>
          </p:cNvPr>
          <p:cNvSpPr>
            <a:spLocks noGrp="1"/>
          </p:cNvSpPr>
          <p:nvPr>
            <p:ph idx="1"/>
          </p:nvPr>
        </p:nvSpPr>
        <p:spPr>
          <a:xfrm>
            <a:off x="1097280" y="1921668"/>
            <a:ext cx="5625042" cy="4314136"/>
          </a:xfrm>
        </p:spPr>
        <p:txBody>
          <a:bodyPr>
            <a:normAutofit fontScale="92500" lnSpcReduction="20000"/>
          </a:bodyPr>
          <a:lstStyle/>
          <a:p>
            <a:pPr marL="285750" indent="-285750">
              <a:lnSpc>
                <a:spcPct val="100000"/>
              </a:lnSpc>
              <a:buFont typeface="Arial" panose="020B0604020202020204" pitchFamily="34" charset="0"/>
              <a:buChar char="•"/>
            </a:pPr>
            <a:r>
              <a:rPr lang="en-US" sz="3200" dirty="0">
                <a:solidFill>
                  <a:schemeClr val="tx1"/>
                </a:solidFill>
              </a:rPr>
              <a:t>The </a:t>
            </a:r>
            <a:r>
              <a:rPr lang="en-US" sz="3200" dirty="0">
                <a:solidFill>
                  <a:srgbClr val="FF0000"/>
                </a:solidFill>
              </a:rPr>
              <a:t>Monster Study </a:t>
            </a:r>
            <a:r>
              <a:rPr lang="en-US" sz="3200" dirty="0">
                <a:solidFill>
                  <a:schemeClr val="tx1"/>
                </a:solidFill>
              </a:rPr>
              <a:t>was a stuttering experiment performed on </a:t>
            </a:r>
            <a:r>
              <a:rPr lang="en-US" sz="3200" dirty="0">
                <a:solidFill>
                  <a:srgbClr val="FF0000"/>
                </a:solidFill>
              </a:rPr>
              <a:t>22 orphan children </a:t>
            </a:r>
            <a:r>
              <a:rPr lang="en-US" sz="3200" dirty="0">
                <a:solidFill>
                  <a:schemeClr val="tx1"/>
                </a:solidFill>
              </a:rPr>
              <a:t>in Davenport, Iowa in 1939</a:t>
            </a:r>
          </a:p>
          <a:p>
            <a:pPr marL="285750" indent="-285750">
              <a:lnSpc>
                <a:spcPct val="100000"/>
              </a:lnSpc>
              <a:buFont typeface="Arial" panose="020B0604020202020204" pitchFamily="34" charset="0"/>
              <a:buChar char="•"/>
            </a:pPr>
            <a:r>
              <a:rPr lang="en-US" sz="3200" dirty="0">
                <a:solidFill>
                  <a:schemeClr val="tx1"/>
                </a:solidFill>
              </a:rPr>
              <a:t>Conducted by </a:t>
            </a:r>
            <a:r>
              <a:rPr lang="en-US" sz="3200" dirty="0">
                <a:solidFill>
                  <a:srgbClr val="FF0000"/>
                </a:solidFill>
              </a:rPr>
              <a:t>Dr. Wendell Johnson</a:t>
            </a:r>
            <a:r>
              <a:rPr lang="en-US" sz="3200" dirty="0">
                <a:solidFill>
                  <a:schemeClr val="tx1"/>
                </a:solidFill>
              </a:rPr>
              <a:t>, a famous speech therapist, at the University of Iowa. Graduate student </a:t>
            </a:r>
            <a:r>
              <a:rPr lang="en-US" sz="3200" dirty="0">
                <a:solidFill>
                  <a:srgbClr val="FF0000"/>
                </a:solidFill>
              </a:rPr>
              <a:t>Mary Tudor </a:t>
            </a:r>
            <a:r>
              <a:rPr lang="en-US" sz="3200" dirty="0">
                <a:solidFill>
                  <a:schemeClr val="tx1"/>
                </a:solidFill>
              </a:rPr>
              <a:t>conducted the experiment under Johnson's supervision</a:t>
            </a:r>
          </a:p>
          <a:p>
            <a:pPr marL="578358" lvl="1" indent="-285750">
              <a:lnSpc>
                <a:spcPct val="100000"/>
              </a:lnSpc>
              <a:buFont typeface="Arial" panose="020B0604020202020204" pitchFamily="34" charset="0"/>
              <a:buChar char="•"/>
            </a:pPr>
            <a:endParaRPr lang="en-US" sz="3000" dirty="0">
              <a:solidFill>
                <a:schemeClr val="tx1"/>
              </a:solidFill>
            </a:endParaRP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25</a:t>
            </a:fld>
            <a:endParaRPr lang="en-US"/>
          </a:p>
        </p:txBody>
      </p:sp>
      <p:sp>
        <p:nvSpPr>
          <p:cNvPr id="5" name="Date Placeholder 4">
            <a:extLst>
              <a:ext uri="{FF2B5EF4-FFF2-40B4-BE49-F238E27FC236}">
                <a16:creationId xmlns:a16="http://schemas.microsoft.com/office/drawing/2014/main" id="{06291799-A7CA-FDCA-D742-5B0DD8FCF452}"/>
              </a:ext>
            </a:extLst>
          </p:cNvPr>
          <p:cNvSpPr>
            <a:spLocks noGrp="1"/>
          </p:cNvSpPr>
          <p:nvPr>
            <p:ph type="dt" sz="half" idx="10"/>
          </p:nvPr>
        </p:nvSpPr>
        <p:spPr/>
        <p:txBody>
          <a:bodyPr/>
          <a:lstStyle/>
          <a:p>
            <a:r>
              <a:rPr lang="en-US"/>
              <a:t>Dr Daniel Lun     June 2024</a:t>
            </a:r>
          </a:p>
        </p:txBody>
      </p:sp>
      <p:pic>
        <p:nvPicPr>
          <p:cNvPr id="1026" name="Picture 2">
            <a:extLst>
              <a:ext uri="{FF2B5EF4-FFF2-40B4-BE49-F238E27FC236}">
                <a16:creationId xmlns:a16="http://schemas.microsoft.com/office/drawing/2014/main" id="{2AA76754-EFF3-9034-00C8-FCF0ECE16AD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8710" y="4212956"/>
            <a:ext cx="3175276" cy="178609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DBD78EC-D964-3BBB-A4C2-8C6EC4AE795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900458" y="1974501"/>
            <a:ext cx="1729214" cy="184889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271C594F-4196-F90D-0BB5-53FCFEC45FE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51392" y="2047326"/>
            <a:ext cx="2271174" cy="170489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78A925C-7C94-A04C-25E4-0E670F2CE337}"/>
              </a:ext>
            </a:extLst>
          </p:cNvPr>
          <p:cNvSpPr txBox="1"/>
          <p:nvPr/>
        </p:nvSpPr>
        <p:spPr>
          <a:xfrm>
            <a:off x="10144147" y="3752221"/>
            <a:ext cx="1274388" cy="369332"/>
          </a:xfrm>
          <a:prstGeom prst="rect">
            <a:avLst/>
          </a:prstGeom>
          <a:noFill/>
        </p:spPr>
        <p:txBody>
          <a:bodyPr wrap="none" rtlCol="0">
            <a:spAutoFit/>
          </a:bodyPr>
          <a:lstStyle/>
          <a:p>
            <a:r>
              <a:rPr lang="en-HK" dirty="0"/>
              <a:t>Mary Tudor</a:t>
            </a:r>
          </a:p>
        </p:txBody>
      </p:sp>
      <p:sp>
        <p:nvSpPr>
          <p:cNvPr id="9" name="TextBox 8">
            <a:extLst>
              <a:ext uri="{FF2B5EF4-FFF2-40B4-BE49-F238E27FC236}">
                <a16:creationId xmlns:a16="http://schemas.microsoft.com/office/drawing/2014/main" id="{A87A0747-3D3C-F76B-ACA7-619B1C05B126}"/>
              </a:ext>
            </a:extLst>
          </p:cNvPr>
          <p:cNvSpPr txBox="1"/>
          <p:nvPr/>
        </p:nvSpPr>
        <p:spPr>
          <a:xfrm>
            <a:off x="7176431" y="3752221"/>
            <a:ext cx="2097434" cy="369332"/>
          </a:xfrm>
          <a:prstGeom prst="rect">
            <a:avLst/>
          </a:prstGeom>
          <a:noFill/>
        </p:spPr>
        <p:txBody>
          <a:bodyPr wrap="none" rtlCol="0">
            <a:spAutoFit/>
          </a:bodyPr>
          <a:lstStyle/>
          <a:p>
            <a:r>
              <a:rPr lang="en-HK" dirty="0" err="1"/>
              <a:t>Dr.</a:t>
            </a:r>
            <a:r>
              <a:rPr lang="en-HK" dirty="0"/>
              <a:t> Wendell Johnson</a:t>
            </a:r>
          </a:p>
        </p:txBody>
      </p:sp>
      <p:sp>
        <p:nvSpPr>
          <p:cNvPr id="10" name="TextBox 9">
            <a:extLst>
              <a:ext uri="{FF2B5EF4-FFF2-40B4-BE49-F238E27FC236}">
                <a16:creationId xmlns:a16="http://schemas.microsoft.com/office/drawing/2014/main" id="{D12AFEE0-CCDA-DF67-690C-CA8878E3C358}"/>
              </a:ext>
            </a:extLst>
          </p:cNvPr>
          <p:cNvSpPr txBox="1"/>
          <p:nvPr/>
        </p:nvSpPr>
        <p:spPr>
          <a:xfrm>
            <a:off x="8118491" y="5971883"/>
            <a:ext cx="2608150" cy="369332"/>
          </a:xfrm>
          <a:prstGeom prst="rect">
            <a:avLst/>
          </a:prstGeom>
          <a:noFill/>
        </p:spPr>
        <p:txBody>
          <a:bodyPr wrap="none" rtlCol="0">
            <a:spAutoFit/>
          </a:bodyPr>
          <a:lstStyle/>
          <a:p>
            <a:r>
              <a:rPr lang="en-HK" dirty="0"/>
              <a:t>Orphan Home in Iowa, US</a:t>
            </a:r>
          </a:p>
        </p:txBody>
      </p:sp>
      <p:sp>
        <p:nvSpPr>
          <p:cNvPr id="8" name="TextBox 7">
            <a:extLst>
              <a:ext uri="{FF2B5EF4-FFF2-40B4-BE49-F238E27FC236}">
                <a16:creationId xmlns:a16="http://schemas.microsoft.com/office/drawing/2014/main" id="{3CFE1CBD-20A8-B91A-0BA0-684B49C5947C}"/>
              </a:ext>
            </a:extLst>
          </p:cNvPr>
          <p:cNvSpPr txBox="1"/>
          <p:nvPr/>
        </p:nvSpPr>
        <p:spPr>
          <a:xfrm>
            <a:off x="2377078" y="6472945"/>
            <a:ext cx="7658098" cy="307777"/>
          </a:xfrm>
          <a:prstGeom prst="rect">
            <a:avLst/>
          </a:prstGeom>
          <a:noFill/>
        </p:spPr>
        <p:txBody>
          <a:bodyPr wrap="square">
            <a:spAutoFit/>
          </a:bodyPr>
          <a:lstStyle/>
          <a:p>
            <a:r>
              <a:rPr lang="en-HK" sz="1400" dirty="0"/>
              <a:t>https://cvltnation.com/the-monster-study-how-doctors-tortured-orphans-in-the-name-of-medicine/</a:t>
            </a:r>
          </a:p>
        </p:txBody>
      </p:sp>
    </p:spTree>
    <p:extLst>
      <p:ext uri="{BB962C8B-B14F-4D97-AF65-F5344CB8AC3E}">
        <p14:creationId xmlns:p14="http://schemas.microsoft.com/office/powerpoint/2010/main" val="28405535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p:txBody>
          <a:bodyPr/>
          <a:lstStyle/>
          <a:p>
            <a:r>
              <a:rPr lang="en-US" dirty="0"/>
              <a:t>Background</a:t>
            </a:r>
            <a:endParaRPr lang="en-HK" dirty="0"/>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26</a:t>
            </a:fld>
            <a:endParaRPr lang="en-US"/>
          </a:p>
        </p:txBody>
      </p:sp>
      <p:sp>
        <p:nvSpPr>
          <p:cNvPr id="5" name="Date Placeholder 4">
            <a:extLst>
              <a:ext uri="{FF2B5EF4-FFF2-40B4-BE49-F238E27FC236}">
                <a16:creationId xmlns:a16="http://schemas.microsoft.com/office/drawing/2014/main" id="{06291799-A7CA-FDCA-D742-5B0DD8FCF452}"/>
              </a:ext>
            </a:extLst>
          </p:cNvPr>
          <p:cNvSpPr>
            <a:spLocks noGrp="1"/>
          </p:cNvSpPr>
          <p:nvPr>
            <p:ph type="dt" sz="half" idx="10"/>
          </p:nvPr>
        </p:nvSpPr>
        <p:spPr/>
        <p:txBody>
          <a:bodyPr/>
          <a:lstStyle/>
          <a:p>
            <a:r>
              <a:rPr lang="en-US"/>
              <a:t>Dr Daniel Lun     June 2024</a:t>
            </a:r>
          </a:p>
        </p:txBody>
      </p:sp>
      <p:grpSp>
        <p:nvGrpSpPr>
          <p:cNvPr id="21" name="组合 67">
            <a:extLst>
              <a:ext uri="{FF2B5EF4-FFF2-40B4-BE49-F238E27FC236}">
                <a16:creationId xmlns:a16="http://schemas.microsoft.com/office/drawing/2014/main" id="{80CEDDCA-D92E-1156-0AEC-3E389AC73C5E}"/>
              </a:ext>
            </a:extLst>
          </p:cNvPr>
          <p:cNvGrpSpPr/>
          <p:nvPr/>
        </p:nvGrpSpPr>
        <p:grpSpPr>
          <a:xfrm>
            <a:off x="4169804" y="1893072"/>
            <a:ext cx="574574" cy="574574"/>
            <a:chOff x="8474014" y="4952597"/>
            <a:chExt cx="574574" cy="574574"/>
          </a:xfrm>
        </p:grpSpPr>
        <p:sp>
          <p:nvSpPr>
            <p:cNvPr id="22" name="矩形 68">
              <a:extLst>
                <a:ext uri="{FF2B5EF4-FFF2-40B4-BE49-F238E27FC236}">
                  <a16:creationId xmlns:a16="http://schemas.microsoft.com/office/drawing/2014/main" id="{0C2A48FE-D027-DEEC-A046-06FFD8692393}"/>
                </a:ext>
              </a:extLst>
            </p:cNvPr>
            <p:cNvSpPr/>
            <p:nvPr/>
          </p:nvSpPr>
          <p:spPr>
            <a:xfrm rot="2700000">
              <a:off x="8474014" y="4952597"/>
              <a:ext cx="574574" cy="574574"/>
            </a:xfrm>
            <a:prstGeom prst="rect">
              <a:avLst/>
            </a:prstGeom>
            <a:solidFill>
              <a:srgbClr val="C702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Agency FB" panose="020B0503020202020204" pitchFamily="34" charset="0"/>
              </a:endParaRPr>
            </a:p>
          </p:txBody>
        </p:sp>
        <p:sp>
          <p:nvSpPr>
            <p:cNvPr id="23" name="Freeform 13">
              <a:extLst>
                <a:ext uri="{FF2B5EF4-FFF2-40B4-BE49-F238E27FC236}">
                  <a16:creationId xmlns:a16="http://schemas.microsoft.com/office/drawing/2014/main" id="{7215827B-48CC-38D4-F0FD-4B475E09BAA4}"/>
                </a:ext>
              </a:extLst>
            </p:cNvPr>
            <p:cNvSpPr>
              <a:spLocks noEditPoints="1"/>
            </p:cNvSpPr>
            <p:nvPr/>
          </p:nvSpPr>
          <p:spPr bwMode="auto">
            <a:xfrm>
              <a:off x="8586051" y="5064255"/>
              <a:ext cx="350501" cy="351258"/>
            </a:xfrm>
            <a:custGeom>
              <a:avLst/>
              <a:gdLst>
                <a:gd name="T0" fmla="*/ 98 w 196"/>
                <a:gd name="T1" fmla="*/ 0 h 196"/>
                <a:gd name="T2" fmla="*/ 0 w 196"/>
                <a:gd name="T3" fmla="*/ 98 h 196"/>
                <a:gd name="T4" fmla="*/ 98 w 196"/>
                <a:gd name="T5" fmla="*/ 196 h 196"/>
                <a:gd name="T6" fmla="*/ 196 w 196"/>
                <a:gd name="T7" fmla="*/ 98 h 196"/>
                <a:gd name="T8" fmla="*/ 98 w 196"/>
                <a:gd name="T9" fmla="*/ 0 h 196"/>
                <a:gd name="T10" fmla="*/ 98 w 196"/>
                <a:gd name="T11" fmla="*/ 16 h 196"/>
                <a:gd name="T12" fmla="*/ 175 w 196"/>
                <a:gd name="T13" fmla="*/ 70 h 196"/>
                <a:gd name="T14" fmla="*/ 139 w 196"/>
                <a:gd name="T15" fmla="*/ 70 h 196"/>
                <a:gd name="T16" fmla="*/ 139 w 196"/>
                <a:gd name="T17" fmla="*/ 120 h 196"/>
                <a:gd name="T18" fmla="*/ 106 w 196"/>
                <a:gd name="T19" fmla="*/ 120 h 196"/>
                <a:gd name="T20" fmla="*/ 106 w 196"/>
                <a:gd name="T21" fmla="*/ 87 h 196"/>
                <a:gd name="T22" fmla="*/ 124 w 196"/>
                <a:gd name="T23" fmla="*/ 66 h 196"/>
                <a:gd name="T24" fmla="*/ 124 w 196"/>
                <a:gd name="T25" fmla="*/ 30 h 196"/>
                <a:gd name="T26" fmla="*/ 59 w 196"/>
                <a:gd name="T27" fmla="*/ 30 h 196"/>
                <a:gd name="T28" fmla="*/ 42 w 196"/>
                <a:gd name="T29" fmla="*/ 61 h 196"/>
                <a:gd name="T30" fmla="*/ 25 w 196"/>
                <a:gd name="T31" fmla="*/ 61 h 196"/>
                <a:gd name="T32" fmla="*/ 98 w 196"/>
                <a:gd name="T33" fmla="*/ 16 h 196"/>
                <a:gd name="T34" fmla="*/ 58 w 196"/>
                <a:gd name="T35" fmla="*/ 169 h 196"/>
                <a:gd name="T36" fmla="*/ 68 w 196"/>
                <a:gd name="T37" fmla="*/ 153 h 196"/>
                <a:gd name="T38" fmla="*/ 75 w 196"/>
                <a:gd name="T39" fmla="*/ 171 h 196"/>
                <a:gd name="T40" fmla="*/ 115 w 196"/>
                <a:gd name="T41" fmla="*/ 171 h 196"/>
                <a:gd name="T42" fmla="*/ 121 w 196"/>
                <a:gd name="T43" fmla="*/ 176 h 196"/>
                <a:gd name="T44" fmla="*/ 98 w 196"/>
                <a:gd name="T45" fmla="*/ 180 h 196"/>
                <a:gd name="T46" fmla="*/ 58 w 196"/>
                <a:gd name="T47" fmla="*/ 169 h 196"/>
                <a:gd name="T48" fmla="*/ 137 w 196"/>
                <a:gd name="T49" fmla="*/ 170 h 196"/>
                <a:gd name="T50" fmla="*/ 122 w 196"/>
                <a:gd name="T51" fmla="*/ 155 h 196"/>
                <a:gd name="T52" fmla="*/ 86 w 196"/>
                <a:gd name="T53" fmla="*/ 155 h 196"/>
                <a:gd name="T54" fmla="*/ 71 w 196"/>
                <a:gd name="T55" fmla="*/ 115 h 196"/>
                <a:gd name="T56" fmla="*/ 45 w 196"/>
                <a:gd name="T57" fmla="*/ 160 h 196"/>
                <a:gd name="T58" fmla="*/ 16 w 196"/>
                <a:gd name="T59" fmla="*/ 98 h 196"/>
                <a:gd name="T60" fmla="*/ 18 w 196"/>
                <a:gd name="T61" fmla="*/ 77 h 196"/>
                <a:gd name="T62" fmla="*/ 52 w 196"/>
                <a:gd name="T63" fmla="*/ 77 h 196"/>
                <a:gd name="T64" fmla="*/ 69 w 196"/>
                <a:gd name="T65" fmla="*/ 46 h 196"/>
                <a:gd name="T66" fmla="*/ 108 w 196"/>
                <a:gd name="T67" fmla="*/ 46 h 196"/>
                <a:gd name="T68" fmla="*/ 108 w 196"/>
                <a:gd name="T69" fmla="*/ 60 h 196"/>
                <a:gd name="T70" fmla="*/ 90 w 196"/>
                <a:gd name="T71" fmla="*/ 80 h 196"/>
                <a:gd name="T72" fmla="*/ 90 w 196"/>
                <a:gd name="T73" fmla="*/ 136 h 196"/>
                <a:gd name="T74" fmla="*/ 155 w 196"/>
                <a:gd name="T75" fmla="*/ 136 h 196"/>
                <a:gd name="T76" fmla="*/ 155 w 196"/>
                <a:gd name="T77" fmla="*/ 86 h 196"/>
                <a:gd name="T78" fmla="*/ 179 w 196"/>
                <a:gd name="T79" fmla="*/ 86 h 196"/>
                <a:gd name="T80" fmla="*/ 180 w 196"/>
                <a:gd name="T81" fmla="*/ 98 h 196"/>
                <a:gd name="T82" fmla="*/ 137 w 196"/>
                <a:gd name="T83" fmla="*/ 17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96" h="196">
                  <a:moveTo>
                    <a:pt x="98" y="0"/>
                  </a:moveTo>
                  <a:cubicBezTo>
                    <a:pt x="44" y="0"/>
                    <a:pt x="0" y="44"/>
                    <a:pt x="0" y="98"/>
                  </a:cubicBezTo>
                  <a:cubicBezTo>
                    <a:pt x="0" y="152"/>
                    <a:pt x="44" y="196"/>
                    <a:pt x="98" y="196"/>
                  </a:cubicBezTo>
                  <a:cubicBezTo>
                    <a:pt x="152" y="196"/>
                    <a:pt x="196" y="152"/>
                    <a:pt x="196" y="98"/>
                  </a:cubicBezTo>
                  <a:cubicBezTo>
                    <a:pt x="196" y="44"/>
                    <a:pt x="152" y="0"/>
                    <a:pt x="98" y="0"/>
                  </a:cubicBezTo>
                  <a:close/>
                  <a:moveTo>
                    <a:pt x="98" y="16"/>
                  </a:moveTo>
                  <a:cubicBezTo>
                    <a:pt x="133" y="16"/>
                    <a:pt x="164" y="39"/>
                    <a:pt x="175" y="70"/>
                  </a:cubicBezTo>
                  <a:cubicBezTo>
                    <a:pt x="139" y="70"/>
                    <a:pt x="139" y="70"/>
                    <a:pt x="139" y="70"/>
                  </a:cubicBezTo>
                  <a:cubicBezTo>
                    <a:pt x="139" y="120"/>
                    <a:pt x="139" y="120"/>
                    <a:pt x="139" y="120"/>
                  </a:cubicBezTo>
                  <a:cubicBezTo>
                    <a:pt x="106" y="120"/>
                    <a:pt x="106" y="120"/>
                    <a:pt x="106" y="120"/>
                  </a:cubicBezTo>
                  <a:cubicBezTo>
                    <a:pt x="106" y="87"/>
                    <a:pt x="106" y="87"/>
                    <a:pt x="106" y="87"/>
                  </a:cubicBezTo>
                  <a:cubicBezTo>
                    <a:pt x="124" y="66"/>
                    <a:pt x="124" y="66"/>
                    <a:pt x="124" y="66"/>
                  </a:cubicBezTo>
                  <a:cubicBezTo>
                    <a:pt x="124" y="30"/>
                    <a:pt x="124" y="30"/>
                    <a:pt x="124" y="30"/>
                  </a:cubicBezTo>
                  <a:cubicBezTo>
                    <a:pt x="59" y="30"/>
                    <a:pt x="59" y="30"/>
                    <a:pt x="59" y="30"/>
                  </a:cubicBezTo>
                  <a:cubicBezTo>
                    <a:pt x="42" y="61"/>
                    <a:pt x="42" y="61"/>
                    <a:pt x="42" y="61"/>
                  </a:cubicBezTo>
                  <a:cubicBezTo>
                    <a:pt x="25" y="61"/>
                    <a:pt x="25" y="61"/>
                    <a:pt x="25" y="61"/>
                  </a:cubicBezTo>
                  <a:cubicBezTo>
                    <a:pt x="38" y="34"/>
                    <a:pt x="66" y="16"/>
                    <a:pt x="98" y="16"/>
                  </a:cubicBezTo>
                  <a:close/>
                  <a:moveTo>
                    <a:pt x="58" y="169"/>
                  </a:moveTo>
                  <a:cubicBezTo>
                    <a:pt x="68" y="153"/>
                    <a:pt x="68" y="153"/>
                    <a:pt x="68" y="153"/>
                  </a:cubicBezTo>
                  <a:cubicBezTo>
                    <a:pt x="75" y="171"/>
                    <a:pt x="75" y="171"/>
                    <a:pt x="75" y="171"/>
                  </a:cubicBezTo>
                  <a:cubicBezTo>
                    <a:pt x="115" y="171"/>
                    <a:pt x="115" y="171"/>
                    <a:pt x="115" y="171"/>
                  </a:cubicBezTo>
                  <a:cubicBezTo>
                    <a:pt x="121" y="176"/>
                    <a:pt x="121" y="176"/>
                    <a:pt x="121" y="176"/>
                  </a:cubicBezTo>
                  <a:cubicBezTo>
                    <a:pt x="114" y="179"/>
                    <a:pt x="106" y="180"/>
                    <a:pt x="98" y="180"/>
                  </a:cubicBezTo>
                  <a:cubicBezTo>
                    <a:pt x="83" y="180"/>
                    <a:pt x="70" y="176"/>
                    <a:pt x="58" y="169"/>
                  </a:cubicBezTo>
                  <a:close/>
                  <a:moveTo>
                    <a:pt x="137" y="170"/>
                  </a:moveTo>
                  <a:cubicBezTo>
                    <a:pt x="122" y="155"/>
                    <a:pt x="122" y="155"/>
                    <a:pt x="122" y="155"/>
                  </a:cubicBezTo>
                  <a:cubicBezTo>
                    <a:pt x="86" y="155"/>
                    <a:pt x="86" y="155"/>
                    <a:pt x="86" y="155"/>
                  </a:cubicBezTo>
                  <a:cubicBezTo>
                    <a:pt x="71" y="115"/>
                    <a:pt x="71" y="115"/>
                    <a:pt x="71" y="115"/>
                  </a:cubicBezTo>
                  <a:cubicBezTo>
                    <a:pt x="45" y="160"/>
                    <a:pt x="45" y="160"/>
                    <a:pt x="45" y="160"/>
                  </a:cubicBezTo>
                  <a:cubicBezTo>
                    <a:pt x="27" y="145"/>
                    <a:pt x="16" y="123"/>
                    <a:pt x="16" y="98"/>
                  </a:cubicBezTo>
                  <a:cubicBezTo>
                    <a:pt x="16" y="90"/>
                    <a:pt x="17" y="83"/>
                    <a:pt x="18" y="77"/>
                  </a:cubicBezTo>
                  <a:cubicBezTo>
                    <a:pt x="52" y="77"/>
                    <a:pt x="52" y="77"/>
                    <a:pt x="52" y="77"/>
                  </a:cubicBezTo>
                  <a:cubicBezTo>
                    <a:pt x="69" y="46"/>
                    <a:pt x="69" y="46"/>
                    <a:pt x="69" y="46"/>
                  </a:cubicBezTo>
                  <a:cubicBezTo>
                    <a:pt x="108" y="46"/>
                    <a:pt x="108" y="46"/>
                    <a:pt x="108" y="46"/>
                  </a:cubicBezTo>
                  <a:cubicBezTo>
                    <a:pt x="108" y="60"/>
                    <a:pt x="108" y="60"/>
                    <a:pt x="108" y="60"/>
                  </a:cubicBezTo>
                  <a:cubicBezTo>
                    <a:pt x="90" y="80"/>
                    <a:pt x="90" y="80"/>
                    <a:pt x="90" y="80"/>
                  </a:cubicBezTo>
                  <a:cubicBezTo>
                    <a:pt x="90" y="136"/>
                    <a:pt x="90" y="136"/>
                    <a:pt x="90" y="136"/>
                  </a:cubicBezTo>
                  <a:cubicBezTo>
                    <a:pt x="155" y="136"/>
                    <a:pt x="155" y="136"/>
                    <a:pt x="155" y="136"/>
                  </a:cubicBezTo>
                  <a:cubicBezTo>
                    <a:pt x="155" y="86"/>
                    <a:pt x="155" y="86"/>
                    <a:pt x="155" y="86"/>
                  </a:cubicBezTo>
                  <a:cubicBezTo>
                    <a:pt x="179" y="86"/>
                    <a:pt x="179" y="86"/>
                    <a:pt x="179" y="86"/>
                  </a:cubicBezTo>
                  <a:cubicBezTo>
                    <a:pt x="179" y="90"/>
                    <a:pt x="180" y="94"/>
                    <a:pt x="180" y="98"/>
                  </a:cubicBezTo>
                  <a:cubicBezTo>
                    <a:pt x="180" y="129"/>
                    <a:pt x="163" y="156"/>
                    <a:pt x="137" y="17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latin typeface="Agency FB" panose="020B0503020202020204" pitchFamily="34" charset="0"/>
              </a:endParaRPr>
            </a:p>
          </p:txBody>
        </p:sp>
      </p:grpSp>
      <p:grpSp>
        <p:nvGrpSpPr>
          <p:cNvPr id="24" name="组合 70">
            <a:extLst>
              <a:ext uri="{FF2B5EF4-FFF2-40B4-BE49-F238E27FC236}">
                <a16:creationId xmlns:a16="http://schemas.microsoft.com/office/drawing/2014/main" id="{2441B756-111A-A33D-C5D9-0E4CA0E4D610}"/>
              </a:ext>
            </a:extLst>
          </p:cNvPr>
          <p:cNvGrpSpPr/>
          <p:nvPr/>
        </p:nvGrpSpPr>
        <p:grpSpPr>
          <a:xfrm>
            <a:off x="4169804" y="5391754"/>
            <a:ext cx="574574" cy="574574"/>
            <a:chOff x="7909823" y="5116902"/>
            <a:chExt cx="574574" cy="574574"/>
          </a:xfrm>
        </p:grpSpPr>
        <p:sp>
          <p:nvSpPr>
            <p:cNvPr id="25" name="矩形 71">
              <a:extLst>
                <a:ext uri="{FF2B5EF4-FFF2-40B4-BE49-F238E27FC236}">
                  <a16:creationId xmlns:a16="http://schemas.microsoft.com/office/drawing/2014/main" id="{5F732845-B412-87CC-E196-F5A913EF08F8}"/>
                </a:ext>
              </a:extLst>
            </p:cNvPr>
            <p:cNvSpPr/>
            <p:nvPr/>
          </p:nvSpPr>
          <p:spPr>
            <a:xfrm rot="2700000">
              <a:off x="7909823" y="5116902"/>
              <a:ext cx="574574" cy="574574"/>
            </a:xfrm>
            <a:prstGeom prst="rect">
              <a:avLst/>
            </a:prstGeom>
            <a:solidFill>
              <a:srgbClr val="C702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Agency FB" panose="020B0503020202020204" pitchFamily="34" charset="0"/>
              </a:endParaRPr>
            </a:p>
          </p:txBody>
        </p:sp>
        <p:grpSp>
          <p:nvGrpSpPr>
            <p:cNvPr id="26" name="组合 72">
              <a:extLst>
                <a:ext uri="{FF2B5EF4-FFF2-40B4-BE49-F238E27FC236}">
                  <a16:creationId xmlns:a16="http://schemas.microsoft.com/office/drawing/2014/main" id="{233670ED-A08B-53F9-5AC2-39E556BF1458}"/>
                </a:ext>
              </a:extLst>
            </p:cNvPr>
            <p:cNvGrpSpPr/>
            <p:nvPr/>
          </p:nvGrpSpPr>
          <p:grpSpPr>
            <a:xfrm>
              <a:off x="8025266" y="5212663"/>
              <a:ext cx="343688" cy="383053"/>
              <a:chOff x="9761538" y="11682413"/>
              <a:chExt cx="720725" cy="803275"/>
            </a:xfrm>
            <a:solidFill>
              <a:srgbClr val="191E22"/>
            </a:solidFill>
          </p:grpSpPr>
          <p:sp>
            <p:nvSpPr>
              <p:cNvPr id="27" name="Freeform 16">
                <a:extLst>
                  <a:ext uri="{FF2B5EF4-FFF2-40B4-BE49-F238E27FC236}">
                    <a16:creationId xmlns:a16="http://schemas.microsoft.com/office/drawing/2014/main" id="{F0F6AD71-B8CF-A92C-B589-8DBEF9B57112}"/>
                  </a:ext>
                </a:extLst>
              </p:cNvPr>
              <p:cNvSpPr>
                <a:spLocks noEditPoints="1"/>
              </p:cNvSpPr>
              <p:nvPr/>
            </p:nvSpPr>
            <p:spPr bwMode="auto">
              <a:xfrm>
                <a:off x="9761538" y="11682413"/>
                <a:ext cx="720725" cy="803275"/>
              </a:xfrm>
              <a:custGeom>
                <a:avLst/>
                <a:gdLst>
                  <a:gd name="T0" fmla="*/ 386 w 454"/>
                  <a:gd name="T1" fmla="*/ 142 h 506"/>
                  <a:gd name="T2" fmla="*/ 92 w 454"/>
                  <a:gd name="T3" fmla="*/ 0 h 506"/>
                  <a:gd name="T4" fmla="*/ 76 w 454"/>
                  <a:gd name="T5" fmla="*/ 33 h 506"/>
                  <a:gd name="T6" fmla="*/ 298 w 454"/>
                  <a:gd name="T7" fmla="*/ 142 h 506"/>
                  <a:gd name="T8" fmla="*/ 0 w 454"/>
                  <a:gd name="T9" fmla="*/ 142 h 506"/>
                  <a:gd name="T10" fmla="*/ 0 w 454"/>
                  <a:gd name="T11" fmla="*/ 506 h 506"/>
                  <a:gd name="T12" fmla="*/ 454 w 454"/>
                  <a:gd name="T13" fmla="*/ 506 h 506"/>
                  <a:gd name="T14" fmla="*/ 454 w 454"/>
                  <a:gd name="T15" fmla="*/ 142 h 506"/>
                  <a:gd name="T16" fmla="*/ 386 w 454"/>
                  <a:gd name="T17" fmla="*/ 142 h 506"/>
                  <a:gd name="T18" fmla="*/ 416 w 454"/>
                  <a:gd name="T19" fmla="*/ 468 h 506"/>
                  <a:gd name="T20" fmla="*/ 38 w 454"/>
                  <a:gd name="T21" fmla="*/ 468 h 506"/>
                  <a:gd name="T22" fmla="*/ 38 w 454"/>
                  <a:gd name="T23" fmla="*/ 180 h 506"/>
                  <a:gd name="T24" fmla="*/ 416 w 454"/>
                  <a:gd name="T25" fmla="*/ 180 h 506"/>
                  <a:gd name="T26" fmla="*/ 416 w 454"/>
                  <a:gd name="T27" fmla="*/ 468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4" h="506">
                    <a:moveTo>
                      <a:pt x="386" y="142"/>
                    </a:moveTo>
                    <a:lnTo>
                      <a:pt x="92" y="0"/>
                    </a:lnTo>
                    <a:lnTo>
                      <a:pt x="76" y="33"/>
                    </a:lnTo>
                    <a:lnTo>
                      <a:pt x="298" y="142"/>
                    </a:lnTo>
                    <a:lnTo>
                      <a:pt x="0" y="142"/>
                    </a:lnTo>
                    <a:lnTo>
                      <a:pt x="0" y="506"/>
                    </a:lnTo>
                    <a:lnTo>
                      <a:pt x="454" y="506"/>
                    </a:lnTo>
                    <a:lnTo>
                      <a:pt x="454" y="142"/>
                    </a:lnTo>
                    <a:lnTo>
                      <a:pt x="386" y="142"/>
                    </a:lnTo>
                    <a:close/>
                    <a:moveTo>
                      <a:pt x="416" y="468"/>
                    </a:moveTo>
                    <a:lnTo>
                      <a:pt x="38" y="468"/>
                    </a:lnTo>
                    <a:lnTo>
                      <a:pt x="38" y="180"/>
                    </a:lnTo>
                    <a:lnTo>
                      <a:pt x="416" y="180"/>
                    </a:lnTo>
                    <a:lnTo>
                      <a:pt x="416" y="46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latin typeface="Agency FB" panose="020B0503020202020204" pitchFamily="34" charset="0"/>
                </a:endParaRPr>
              </a:p>
            </p:txBody>
          </p:sp>
          <p:sp>
            <p:nvSpPr>
              <p:cNvPr id="28" name="Rectangle 17">
                <a:extLst>
                  <a:ext uri="{FF2B5EF4-FFF2-40B4-BE49-F238E27FC236}">
                    <a16:creationId xmlns:a16="http://schemas.microsoft.com/office/drawing/2014/main" id="{C28BE60E-B5BC-0E1D-D292-C4F7A889CCC3}"/>
                  </a:ext>
                </a:extLst>
              </p:cNvPr>
              <p:cNvSpPr>
                <a:spLocks noChangeArrowheads="1"/>
              </p:cNvSpPr>
              <p:nvPr/>
            </p:nvSpPr>
            <p:spPr bwMode="auto">
              <a:xfrm>
                <a:off x="9877425" y="12058650"/>
                <a:ext cx="161925" cy="603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latin typeface="Agency FB" panose="020B0503020202020204" pitchFamily="34" charset="0"/>
                </a:endParaRPr>
              </a:p>
            </p:txBody>
          </p:sp>
          <p:sp>
            <p:nvSpPr>
              <p:cNvPr id="29" name="Rectangle 18">
                <a:extLst>
                  <a:ext uri="{FF2B5EF4-FFF2-40B4-BE49-F238E27FC236}">
                    <a16:creationId xmlns:a16="http://schemas.microsoft.com/office/drawing/2014/main" id="{D7B8700F-2AA4-AF71-236F-80D84E97A957}"/>
                  </a:ext>
                </a:extLst>
              </p:cNvPr>
              <p:cNvSpPr>
                <a:spLocks noChangeArrowheads="1"/>
              </p:cNvSpPr>
              <p:nvPr/>
            </p:nvSpPr>
            <p:spPr bwMode="auto">
              <a:xfrm>
                <a:off x="9877425" y="12166600"/>
                <a:ext cx="161925" cy="603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latin typeface="Agency FB" panose="020B0503020202020204" pitchFamily="34" charset="0"/>
                </a:endParaRPr>
              </a:p>
            </p:txBody>
          </p:sp>
          <p:sp>
            <p:nvSpPr>
              <p:cNvPr id="30" name="Rectangle 19">
                <a:extLst>
                  <a:ext uri="{FF2B5EF4-FFF2-40B4-BE49-F238E27FC236}">
                    <a16:creationId xmlns:a16="http://schemas.microsoft.com/office/drawing/2014/main" id="{97011778-9A35-CF50-C3E7-2204F0B788E1}"/>
                  </a:ext>
                </a:extLst>
              </p:cNvPr>
              <p:cNvSpPr>
                <a:spLocks noChangeArrowheads="1"/>
              </p:cNvSpPr>
              <p:nvPr/>
            </p:nvSpPr>
            <p:spPr bwMode="auto">
              <a:xfrm>
                <a:off x="9877425" y="12276138"/>
                <a:ext cx="161925" cy="603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latin typeface="Agency FB" panose="020B0503020202020204" pitchFamily="34" charset="0"/>
                </a:endParaRPr>
              </a:p>
            </p:txBody>
          </p:sp>
          <p:sp>
            <p:nvSpPr>
              <p:cNvPr id="31" name="Freeform 20">
                <a:extLst>
                  <a:ext uri="{FF2B5EF4-FFF2-40B4-BE49-F238E27FC236}">
                    <a16:creationId xmlns:a16="http://schemas.microsoft.com/office/drawing/2014/main" id="{D71644DE-E4D4-0FC4-985C-EAAF31C34C53}"/>
                  </a:ext>
                </a:extLst>
              </p:cNvPr>
              <p:cNvSpPr>
                <a:spLocks noEditPoints="1"/>
              </p:cNvSpPr>
              <p:nvPr/>
            </p:nvSpPr>
            <p:spPr bwMode="auto">
              <a:xfrm>
                <a:off x="10102850" y="12058650"/>
                <a:ext cx="277813" cy="277813"/>
              </a:xfrm>
              <a:custGeom>
                <a:avLst/>
                <a:gdLst>
                  <a:gd name="T0" fmla="*/ 37 w 74"/>
                  <a:gd name="T1" fmla="*/ 74 h 74"/>
                  <a:gd name="T2" fmla="*/ 74 w 74"/>
                  <a:gd name="T3" fmla="*/ 37 h 74"/>
                  <a:gd name="T4" fmla="*/ 37 w 74"/>
                  <a:gd name="T5" fmla="*/ 0 h 74"/>
                  <a:gd name="T6" fmla="*/ 0 w 74"/>
                  <a:gd name="T7" fmla="*/ 37 h 74"/>
                  <a:gd name="T8" fmla="*/ 37 w 74"/>
                  <a:gd name="T9" fmla="*/ 74 h 74"/>
                  <a:gd name="T10" fmla="*/ 37 w 74"/>
                  <a:gd name="T11" fmla="*/ 16 h 74"/>
                  <a:gd name="T12" fmla="*/ 58 w 74"/>
                  <a:gd name="T13" fmla="*/ 37 h 74"/>
                  <a:gd name="T14" fmla="*/ 37 w 74"/>
                  <a:gd name="T15" fmla="*/ 58 h 74"/>
                  <a:gd name="T16" fmla="*/ 16 w 74"/>
                  <a:gd name="T17" fmla="*/ 37 h 74"/>
                  <a:gd name="T18" fmla="*/ 37 w 74"/>
                  <a:gd name="T19" fmla="*/ 1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74">
                    <a:moveTo>
                      <a:pt x="37" y="74"/>
                    </a:moveTo>
                    <a:cubicBezTo>
                      <a:pt x="58" y="74"/>
                      <a:pt x="74" y="57"/>
                      <a:pt x="74" y="37"/>
                    </a:cubicBezTo>
                    <a:cubicBezTo>
                      <a:pt x="74" y="16"/>
                      <a:pt x="58" y="0"/>
                      <a:pt x="37" y="0"/>
                    </a:cubicBezTo>
                    <a:cubicBezTo>
                      <a:pt x="17" y="0"/>
                      <a:pt x="0" y="16"/>
                      <a:pt x="0" y="37"/>
                    </a:cubicBezTo>
                    <a:cubicBezTo>
                      <a:pt x="0" y="57"/>
                      <a:pt x="17" y="74"/>
                      <a:pt x="37" y="74"/>
                    </a:cubicBezTo>
                    <a:close/>
                    <a:moveTo>
                      <a:pt x="37" y="16"/>
                    </a:moveTo>
                    <a:cubicBezTo>
                      <a:pt x="49" y="16"/>
                      <a:pt x="58" y="25"/>
                      <a:pt x="58" y="37"/>
                    </a:cubicBezTo>
                    <a:cubicBezTo>
                      <a:pt x="58" y="49"/>
                      <a:pt x="49" y="58"/>
                      <a:pt x="37" y="58"/>
                    </a:cubicBezTo>
                    <a:cubicBezTo>
                      <a:pt x="25" y="58"/>
                      <a:pt x="16" y="49"/>
                      <a:pt x="16" y="37"/>
                    </a:cubicBezTo>
                    <a:cubicBezTo>
                      <a:pt x="16" y="25"/>
                      <a:pt x="25" y="16"/>
                      <a:pt x="37" y="1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latin typeface="Agency FB" panose="020B0503020202020204" pitchFamily="34" charset="0"/>
                </a:endParaRPr>
              </a:p>
            </p:txBody>
          </p:sp>
        </p:grpSp>
      </p:grpSp>
      <p:grpSp>
        <p:nvGrpSpPr>
          <p:cNvPr id="32" name="组合 78">
            <a:extLst>
              <a:ext uri="{FF2B5EF4-FFF2-40B4-BE49-F238E27FC236}">
                <a16:creationId xmlns:a16="http://schemas.microsoft.com/office/drawing/2014/main" id="{95ED0DD8-860D-D8EC-59DF-7A1E34B2D939}"/>
              </a:ext>
            </a:extLst>
          </p:cNvPr>
          <p:cNvGrpSpPr/>
          <p:nvPr/>
        </p:nvGrpSpPr>
        <p:grpSpPr>
          <a:xfrm>
            <a:off x="4169804" y="3826973"/>
            <a:ext cx="574574" cy="574574"/>
            <a:chOff x="7387686" y="5093089"/>
            <a:chExt cx="574574" cy="574574"/>
          </a:xfrm>
        </p:grpSpPr>
        <p:sp>
          <p:nvSpPr>
            <p:cNvPr id="33" name="矩形 79">
              <a:extLst>
                <a:ext uri="{FF2B5EF4-FFF2-40B4-BE49-F238E27FC236}">
                  <a16:creationId xmlns:a16="http://schemas.microsoft.com/office/drawing/2014/main" id="{0D25C4BB-6FAA-B410-7672-931CB2D58249}"/>
                </a:ext>
              </a:extLst>
            </p:cNvPr>
            <p:cNvSpPr/>
            <p:nvPr/>
          </p:nvSpPr>
          <p:spPr>
            <a:xfrm rot="2700000">
              <a:off x="7387686" y="5093089"/>
              <a:ext cx="574574" cy="574574"/>
            </a:xfrm>
            <a:prstGeom prst="rect">
              <a:avLst/>
            </a:prstGeom>
            <a:solidFill>
              <a:srgbClr val="C702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Agency FB" panose="020B0503020202020204" pitchFamily="34" charset="0"/>
              </a:endParaRPr>
            </a:p>
          </p:txBody>
        </p:sp>
        <p:grpSp>
          <p:nvGrpSpPr>
            <p:cNvPr id="34" name="组合 80">
              <a:extLst>
                <a:ext uri="{FF2B5EF4-FFF2-40B4-BE49-F238E27FC236}">
                  <a16:creationId xmlns:a16="http://schemas.microsoft.com/office/drawing/2014/main" id="{D87A490E-7E0F-E9F3-3296-A5F320AF20B2}"/>
                </a:ext>
              </a:extLst>
            </p:cNvPr>
            <p:cNvGrpSpPr/>
            <p:nvPr/>
          </p:nvGrpSpPr>
          <p:grpSpPr>
            <a:xfrm>
              <a:off x="7489881" y="5222916"/>
              <a:ext cx="370184" cy="314921"/>
              <a:chOff x="7550150" y="16151225"/>
              <a:chExt cx="776288" cy="660400"/>
            </a:xfrm>
            <a:solidFill>
              <a:srgbClr val="191E22"/>
            </a:solidFill>
          </p:grpSpPr>
          <p:sp>
            <p:nvSpPr>
              <p:cNvPr id="35" name="Freeform 21">
                <a:extLst>
                  <a:ext uri="{FF2B5EF4-FFF2-40B4-BE49-F238E27FC236}">
                    <a16:creationId xmlns:a16="http://schemas.microsoft.com/office/drawing/2014/main" id="{7481B4E4-C193-48A6-ECDF-09F8BEC8BCBB}"/>
                  </a:ext>
                </a:extLst>
              </p:cNvPr>
              <p:cNvSpPr>
                <a:spLocks noEditPoints="1"/>
              </p:cNvSpPr>
              <p:nvPr/>
            </p:nvSpPr>
            <p:spPr bwMode="auto">
              <a:xfrm>
                <a:off x="7550150" y="16151225"/>
                <a:ext cx="776288" cy="660400"/>
              </a:xfrm>
              <a:custGeom>
                <a:avLst/>
                <a:gdLst>
                  <a:gd name="T0" fmla="*/ 383 w 489"/>
                  <a:gd name="T1" fmla="*/ 92 h 416"/>
                  <a:gd name="T2" fmla="*/ 352 w 489"/>
                  <a:gd name="T3" fmla="*/ 0 h 416"/>
                  <a:gd name="T4" fmla="*/ 137 w 489"/>
                  <a:gd name="T5" fmla="*/ 0 h 416"/>
                  <a:gd name="T6" fmla="*/ 106 w 489"/>
                  <a:gd name="T7" fmla="*/ 92 h 416"/>
                  <a:gd name="T8" fmla="*/ 0 w 489"/>
                  <a:gd name="T9" fmla="*/ 92 h 416"/>
                  <a:gd name="T10" fmla="*/ 0 w 489"/>
                  <a:gd name="T11" fmla="*/ 416 h 416"/>
                  <a:gd name="T12" fmla="*/ 489 w 489"/>
                  <a:gd name="T13" fmla="*/ 416 h 416"/>
                  <a:gd name="T14" fmla="*/ 489 w 489"/>
                  <a:gd name="T15" fmla="*/ 92 h 416"/>
                  <a:gd name="T16" fmla="*/ 383 w 489"/>
                  <a:gd name="T17" fmla="*/ 92 h 416"/>
                  <a:gd name="T18" fmla="*/ 451 w 489"/>
                  <a:gd name="T19" fmla="*/ 378 h 416"/>
                  <a:gd name="T20" fmla="*/ 37 w 489"/>
                  <a:gd name="T21" fmla="*/ 378 h 416"/>
                  <a:gd name="T22" fmla="*/ 37 w 489"/>
                  <a:gd name="T23" fmla="*/ 130 h 416"/>
                  <a:gd name="T24" fmla="*/ 132 w 489"/>
                  <a:gd name="T25" fmla="*/ 130 h 416"/>
                  <a:gd name="T26" fmla="*/ 163 w 489"/>
                  <a:gd name="T27" fmla="*/ 38 h 416"/>
                  <a:gd name="T28" fmla="*/ 324 w 489"/>
                  <a:gd name="T29" fmla="*/ 38 h 416"/>
                  <a:gd name="T30" fmla="*/ 354 w 489"/>
                  <a:gd name="T31" fmla="*/ 130 h 416"/>
                  <a:gd name="T32" fmla="*/ 451 w 489"/>
                  <a:gd name="T33" fmla="*/ 130 h 416"/>
                  <a:gd name="T34" fmla="*/ 451 w 489"/>
                  <a:gd name="T35" fmla="*/ 378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89" h="416">
                    <a:moveTo>
                      <a:pt x="383" y="92"/>
                    </a:moveTo>
                    <a:lnTo>
                      <a:pt x="352" y="0"/>
                    </a:lnTo>
                    <a:lnTo>
                      <a:pt x="137" y="0"/>
                    </a:lnTo>
                    <a:lnTo>
                      <a:pt x="106" y="92"/>
                    </a:lnTo>
                    <a:lnTo>
                      <a:pt x="0" y="92"/>
                    </a:lnTo>
                    <a:lnTo>
                      <a:pt x="0" y="416"/>
                    </a:lnTo>
                    <a:lnTo>
                      <a:pt x="489" y="416"/>
                    </a:lnTo>
                    <a:lnTo>
                      <a:pt x="489" y="92"/>
                    </a:lnTo>
                    <a:lnTo>
                      <a:pt x="383" y="92"/>
                    </a:lnTo>
                    <a:close/>
                    <a:moveTo>
                      <a:pt x="451" y="378"/>
                    </a:moveTo>
                    <a:lnTo>
                      <a:pt x="37" y="378"/>
                    </a:lnTo>
                    <a:lnTo>
                      <a:pt x="37" y="130"/>
                    </a:lnTo>
                    <a:lnTo>
                      <a:pt x="132" y="130"/>
                    </a:lnTo>
                    <a:lnTo>
                      <a:pt x="163" y="38"/>
                    </a:lnTo>
                    <a:lnTo>
                      <a:pt x="324" y="38"/>
                    </a:lnTo>
                    <a:lnTo>
                      <a:pt x="354" y="130"/>
                    </a:lnTo>
                    <a:lnTo>
                      <a:pt x="451" y="130"/>
                    </a:lnTo>
                    <a:lnTo>
                      <a:pt x="451" y="37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latin typeface="Agency FB" panose="020B0503020202020204" pitchFamily="34" charset="0"/>
                </a:endParaRPr>
              </a:p>
            </p:txBody>
          </p:sp>
          <p:sp>
            <p:nvSpPr>
              <p:cNvPr id="36" name="Freeform 22">
                <a:extLst>
                  <a:ext uri="{FF2B5EF4-FFF2-40B4-BE49-F238E27FC236}">
                    <a16:creationId xmlns:a16="http://schemas.microsoft.com/office/drawing/2014/main" id="{6038F9C2-ABD1-2CA2-4AF0-70065DD567FC}"/>
                  </a:ext>
                </a:extLst>
              </p:cNvPr>
              <p:cNvSpPr>
                <a:spLocks noEditPoints="1"/>
              </p:cNvSpPr>
              <p:nvPr/>
            </p:nvSpPr>
            <p:spPr bwMode="auto">
              <a:xfrm>
                <a:off x="7759700" y="16352838"/>
                <a:ext cx="357188" cy="357188"/>
              </a:xfrm>
              <a:custGeom>
                <a:avLst/>
                <a:gdLst>
                  <a:gd name="T0" fmla="*/ 47 w 95"/>
                  <a:gd name="T1" fmla="*/ 0 h 95"/>
                  <a:gd name="T2" fmla="*/ 0 w 95"/>
                  <a:gd name="T3" fmla="*/ 48 h 95"/>
                  <a:gd name="T4" fmla="*/ 47 w 95"/>
                  <a:gd name="T5" fmla="*/ 95 h 95"/>
                  <a:gd name="T6" fmla="*/ 95 w 95"/>
                  <a:gd name="T7" fmla="*/ 48 h 95"/>
                  <a:gd name="T8" fmla="*/ 47 w 95"/>
                  <a:gd name="T9" fmla="*/ 0 h 95"/>
                  <a:gd name="T10" fmla="*/ 47 w 95"/>
                  <a:gd name="T11" fmla="*/ 79 h 95"/>
                  <a:gd name="T12" fmla="*/ 16 w 95"/>
                  <a:gd name="T13" fmla="*/ 48 h 95"/>
                  <a:gd name="T14" fmla="*/ 47 w 95"/>
                  <a:gd name="T15" fmla="*/ 16 h 95"/>
                  <a:gd name="T16" fmla="*/ 79 w 95"/>
                  <a:gd name="T17" fmla="*/ 48 h 95"/>
                  <a:gd name="T18" fmla="*/ 47 w 95"/>
                  <a:gd name="T19" fmla="*/ 79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95">
                    <a:moveTo>
                      <a:pt x="47" y="0"/>
                    </a:moveTo>
                    <a:cubicBezTo>
                      <a:pt x="21" y="0"/>
                      <a:pt x="0" y="22"/>
                      <a:pt x="0" y="48"/>
                    </a:cubicBezTo>
                    <a:cubicBezTo>
                      <a:pt x="0" y="74"/>
                      <a:pt x="21" y="95"/>
                      <a:pt x="47" y="95"/>
                    </a:cubicBezTo>
                    <a:cubicBezTo>
                      <a:pt x="73" y="95"/>
                      <a:pt x="95" y="74"/>
                      <a:pt x="95" y="48"/>
                    </a:cubicBezTo>
                    <a:cubicBezTo>
                      <a:pt x="95" y="22"/>
                      <a:pt x="73" y="0"/>
                      <a:pt x="47" y="0"/>
                    </a:cubicBezTo>
                    <a:close/>
                    <a:moveTo>
                      <a:pt x="47" y="79"/>
                    </a:moveTo>
                    <a:cubicBezTo>
                      <a:pt x="30" y="79"/>
                      <a:pt x="16" y="65"/>
                      <a:pt x="16" y="48"/>
                    </a:cubicBezTo>
                    <a:cubicBezTo>
                      <a:pt x="16" y="30"/>
                      <a:pt x="30" y="16"/>
                      <a:pt x="47" y="16"/>
                    </a:cubicBezTo>
                    <a:cubicBezTo>
                      <a:pt x="65" y="16"/>
                      <a:pt x="79" y="30"/>
                      <a:pt x="79" y="48"/>
                    </a:cubicBezTo>
                    <a:cubicBezTo>
                      <a:pt x="79" y="65"/>
                      <a:pt x="65" y="79"/>
                      <a:pt x="47" y="7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latin typeface="Agency FB" panose="020B0503020202020204" pitchFamily="34" charset="0"/>
                </a:endParaRPr>
              </a:p>
            </p:txBody>
          </p:sp>
        </p:grpSp>
      </p:grpSp>
      <p:grpSp>
        <p:nvGrpSpPr>
          <p:cNvPr id="37" name="组合 83">
            <a:extLst>
              <a:ext uri="{FF2B5EF4-FFF2-40B4-BE49-F238E27FC236}">
                <a16:creationId xmlns:a16="http://schemas.microsoft.com/office/drawing/2014/main" id="{BB738E61-D69C-174C-C299-499A1630CD7B}"/>
              </a:ext>
            </a:extLst>
          </p:cNvPr>
          <p:cNvGrpSpPr/>
          <p:nvPr/>
        </p:nvGrpSpPr>
        <p:grpSpPr>
          <a:xfrm>
            <a:off x="4948541" y="1779332"/>
            <a:ext cx="6963610" cy="1953895"/>
            <a:chOff x="6693725" y="1549677"/>
            <a:chExt cx="4519129" cy="1953895"/>
          </a:xfrm>
        </p:grpSpPr>
        <p:sp>
          <p:nvSpPr>
            <p:cNvPr id="38" name="文本框 84">
              <a:extLst>
                <a:ext uri="{FF2B5EF4-FFF2-40B4-BE49-F238E27FC236}">
                  <a16:creationId xmlns:a16="http://schemas.microsoft.com/office/drawing/2014/main" id="{66A60811-F15D-ACC5-0C7E-5E793183409C}"/>
                </a:ext>
              </a:extLst>
            </p:cNvPr>
            <p:cNvSpPr txBox="1"/>
            <p:nvPr/>
          </p:nvSpPr>
          <p:spPr>
            <a:xfrm>
              <a:off x="6709961" y="1549677"/>
              <a:ext cx="1130438" cy="369332"/>
            </a:xfrm>
            <a:prstGeom prst="rect">
              <a:avLst/>
            </a:prstGeom>
            <a:noFill/>
          </p:spPr>
          <p:txBody>
            <a:bodyPr wrap="none" rtlCol="0">
              <a:spAutoFit/>
            </a:bodyPr>
            <a:lstStyle/>
            <a:p>
              <a:r>
                <a:rPr lang="en-US" altLang="zh-CN" b="1" dirty="0">
                  <a:solidFill>
                    <a:schemeClr val="tx1">
                      <a:lumMod val="65000"/>
                      <a:lumOff val="35000"/>
                    </a:schemeClr>
                  </a:solidFill>
                  <a:latin typeface="Agency FB" panose="020B0503020202020204" pitchFamily="34" charset="0"/>
                  <a:cs typeface="Arial" panose="020B0604020202020204" pitchFamily="34" charset="0"/>
                </a:rPr>
                <a:t>CHILDHOOD </a:t>
              </a:r>
              <a:endParaRPr lang="zh-CN" altLang="en-US" b="1" dirty="0">
                <a:solidFill>
                  <a:schemeClr val="tx1">
                    <a:lumMod val="65000"/>
                    <a:lumOff val="35000"/>
                  </a:schemeClr>
                </a:solidFill>
                <a:latin typeface="Agency FB" panose="020B0503020202020204" pitchFamily="34" charset="0"/>
                <a:cs typeface="Arial" panose="020B0604020202020204" pitchFamily="34" charset="0"/>
              </a:endParaRPr>
            </a:p>
          </p:txBody>
        </p:sp>
        <p:sp>
          <p:nvSpPr>
            <p:cNvPr id="39" name="矩形 85">
              <a:extLst>
                <a:ext uri="{FF2B5EF4-FFF2-40B4-BE49-F238E27FC236}">
                  <a16:creationId xmlns:a16="http://schemas.microsoft.com/office/drawing/2014/main" id="{675DA76E-D5CE-F7B3-86C6-845C7C77203A}"/>
                </a:ext>
              </a:extLst>
            </p:cNvPr>
            <p:cNvSpPr>
              <a:spLocks noChangeArrowheads="1"/>
            </p:cNvSpPr>
            <p:nvPr/>
          </p:nvSpPr>
          <p:spPr bwMode="auto">
            <a:xfrm>
              <a:off x="6693725" y="1892554"/>
              <a:ext cx="4519129" cy="1611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2000"/>
                </a:lnSpc>
              </a:pPr>
              <a:r>
                <a:rPr lang="en-US" altLang="zh-CN" sz="2200" dirty="0">
                  <a:solidFill>
                    <a:schemeClr val="tx1">
                      <a:lumMod val="65000"/>
                      <a:lumOff val="35000"/>
                    </a:schemeClr>
                  </a:solidFill>
                  <a:latin typeface="Agency FB" panose="020B0503020202020204" pitchFamily="34" charset="0"/>
                  <a:cs typeface="Arial" panose="020B0604020202020204" pitchFamily="34" charset="0"/>
                </a:rPr>
                <a:t>Dr Johnson was a stutterer. He however was speaking fine until he was around 5 or 6 years old. A teacher told his parents that he was beginning to stutter and he overheard. Johnson was subject to a host of different therapies to try and help cure his stutter. At the age of 16, his speech worsened significantly, and he asked to go to a stuttering school. </a:t>
              </a:r>
            </a:p>
            <a:p>
              <a:pPr>
                <a:lnSpc>
                  <a:spcPts val="2000"/>
                </a:lnSpc>
              </a:pPr>
              <a:endParaRPr lang="en-US" altLang="zh-CN" sz="1600" dirty="0">
                <a:solidFill>
                  <a:schemeClr val="tx1">
                    <a:lumMod val="65000"/>
                    <a:lumOff val="35000"/>
                  </a:schemeClr>
                </a:solidFill>
                <a:latin typeface="Agency FB" panose="020B0503020202020204" pitchFamily="34" charset="0"/>
                <a:cs typeface="Arial" panose="020B0604020202020204" pitchFamily="34" charset="0"/>
              </a:endParaRPr>
            </a:p>
          </p:txBody>
        </p:sp>
      </p:grpSp>
      <p:grpSp>
        <p:nvGrpSpPr>
          <p:cNvPr id="40" name="组合 86">
            <a:extLst>
              <a:ext uri="{FF2B5EF4-FFF2-40B4-BE49-F238E27FC236}">
                <a16:creationId xmlns:a16="http://schemas.microsoft.com/office/drawing/2014/main" id="{CFEEAD6E-02C3-9BF1-71B0-14F4495B3483}"/>
              </a:ext>
            </a:extLst>
          </p:cNvPr>
          <p:cNvGrpSpPr/>
          <p:nvPr/>
        </p:nvGrpSpPr>
        <p:grpSpPr>
          <a:xfrm>
            <a:off x="4948541" y="3629599"/>
            <a:ext cx="6589748" cy="1187345"/>
            <a:chOff x="6709961" y="1549677"/>
            <a:chExt cx="4519129" cy="922000"/>
          </a:xfrm>
        </p:grpSpPr>
        <p:sp>
          <p:nvSpPr>
            <p:cNvPr id="41" name="文本框 87">
              <a:extLst>
                <a:ext uri="{FF2B5EF4-FFF2-40B4-BE49-F238E27FC236}">
                  <a16:creationId xmlns:a16="http://schemas.microsoft.com/office/drawing/2014/main" id="{2C8B6F39-0A9B-2AE8-A6DD-A04B62CE6AD0}"/>
                </a:ext>
              </a:extLst>
            </p:cNvPr>
            <p:cNvSpPr txBox="1"/>
            <p:nvPr/>
          </p:nvSpPr>
          <p:spPr>
            <a:xfrm>
              <a:off x="6709961" y="1549677"/>
              <a:ext cx="909223" cy="369332"/>
            </a:xfrm>
            <a:prstGeom prst="rect">
              <a:avLst/>
            </a:prstGeom>
            <a:noFill/>
          </p:spPr>
          <p:txBody>
            <a:bodyPr wrap="none" rtlCol="0">
              <a:spAutoFit/>
            </a:bodyPr>
            <a:lstStyle/>
            <a:p>
              <a:r>
                <a:rPr lang="en-US" altLang="zh-CN" b="1" dirty="0">
                  <a:solidFill>
                    <a:schemeClr val="tx1">
                      <a:lumMod val="65000"/>
                      <a:lumOff val="35000"/>
                    </a:schemeClr>
                  </a:solidFill>
                  <a:latin typeface="Agency FB" panose="020B0503020202020204" pitchFamily="34" charset="0"/>
                  <a:cs typeface="Arial" panose="020B0604020202020204" pitchFamily="34" charset="0"/>
                </a:rPr>
                <a:t>THINKING</a:t>
              </a:r>
            </a:p>
          </p:txBody>
        </p:sp>
        <p:sp>
          <p:nvSpPr>
            <p:cNvPr id="42" name="矩形 88">
              <a:extLst>
                <a:ext uri="{FF2B5EF4-FFF2-40B4-BE49-F238E27FC236}">
                  <a16:creationId xmlns:a16="http://schemas.microsoft.com/office/drawing/2014/main" id="{07F6D3CD-FAA7-0EB1-0707-5F2D177DFD8E}"/>
                </a:ext>
              </a:extLst>
            </p:cNvPr>
            <p:cNvSpPr>
              <a:spLocks noChangeArrowheads="1"/>
            </p:cNvSpPr>
            <p:nvPr/>
          </p:nvSpPr>
          <p:spPr bwMode="auto">
            <a:xfrm>
              <a:off x="6709961" y="1802490"/>
              <a:ext cx="4519129" cy="669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2000"/>
                </a:lnSpc>
              </a:pPr>
              <a:r>
                <a:rPr lang="en-US" altLang="zh-CN" sz="2200" dirty="0">
                  <a:solidFill>
                    <a:schemeClr val="tx1">
                      <a:lumMod val="65000"/>
                      <a:lumOff val="35000"/>
                    </a:schemeClr>
                  </a:solidFill>
                  <a:latin typeface="Agency FB" panose="020B0503020202020204" pitchFamily="34" charset="0"/>
                  <a:cs typeface="Arial" panose="020B0604020202020204" pitchFamily="34" charset="0"/>
                </a:rPr>
                <a:t>He wanted to </a:t>
              </a:r>
              <a:r>
                <a:rPr lang="en-US" altLang="zh-CN" sz="2200" dirty="0">
                  <a:solidFill>
                    <a:srgbClr val="FF0000"/>
                  </a:solidFill>
                  <a:latin typeface="Agency FB" panose="020B0503020202020204" pitchFamily="34" charset="0"/>
                  <a:cs typeface="Arial" panose="020B0604020202020204" pitchFamily="34" charset="0"/>
                </a:rPr>
                <a:t>prove the theory that stuttering was caused by genetics, and that those who had a stutter were born with it was wrong</a:t>
              </a:r>
              <a:r>
                <a:rPr lang="en-US" altLang="zh-CN" sz="2200" dirty="0">
                  <a:solidFill>
                    <a:schemeClr val="tx1">
                      <a:lumMod val="65000"/>
                      <a:lumOff val="35000"/>
                    </a:schemeClr>
                  </a:solidFill>
                  <a:latin typeface="Agency FB" panose="020B0503020202020204" pitchFamily="34" charset="0"/>
                  <a:cs typeface="Arial" panose="020B0604020202020204" pitchFamily="34" charset="0"/>
                </a:rPr>
                <a:t>. He was convinced that stuttering was a learned behavior.</a:t>
              </a:r>
            </a:p>
          </p:txBody>
        </p:sp>
      </p:grpSp>
      <p:grpSp>
        <p:nvGrpSpPr>
          <p:cNvPr id="43" name="组合 89">
            <a:extLst>
              <a:ext uri="{FF2B5EF4-FFF2-40B4-BE49-F238E27FC236}">
                <a16:creationId xmlns:a16="http://schemas.microsoft.com/office/drawing/2014/main" id="{991C092F-6B3C-AE9B-8F58-3A07929A3D92}"/>
              </a:ext>
            </a:extLst>
          </p:cNvPr>
          <p:cNvGrpSpPr/>
          <p:nvPr/>
        </p:nvGrpSpPr>
        <p:grpSpPr>
          <a:xfrm>
            <a:off x="4973559" y="5054159"/>
            <a:ext cx="6546171" cy="1168411"/>
            <a:chOff x="6709961" y="1549677"/>
            <a:chExt cx="4519129" cy="1168411"/>
          </a:xfrm>
        </p:grpSpPr>
        <p:sp>
          <p:nvSpPr>
            <p:cNvPr id="44" name="文本框 90">
              <a:extLst>
                <a:ext uri="{FF2B5EF4-FFF2-40B4-BE49-F238E27FC236}">
                  <a16:creationId xmlns:a16="http://schemas.microsoft.com/office/drawing/2014/main" id="{B5E67B64-2DC9-3CB0-8FCC-92E9B7FD26D7}"/>
                </a:ext>
              </a:extLst>
            </p:cNvPr>
            <p:cNvSpPr txBox="1"/>
            <p:nvPr/>
          </p:nvSpPr>
          <p:spPr>
            <a:xfrm>
              <a:off x="6709961" y="1549677"/>
              <a:ext cx="889987" cy="369332"/>
            </a:xfrm>
            <a:prstGeom prst="rect">
              <a:avLst/>
            </a:prstGeom>
            <a:noFill/>
          </p:spPr>
          <p:txBody>
            <a:bodyPr wrap="none" rtlCol="0">
              <a:spAutoFit/>
            </a:bodyPr>
            <a:lstStyle/>
            <a:p>
              <a:r>
                <a:rPr lang="en-US" altLang="zh-CN" b="1" dirty="0">
                  <a:solidFill>
                    <a:schemeClr val="tx1">
                      <a:lumMod val="65000"/>
                      <a:lumOff val="35000"/>
                    </a:schemeClr>
                  </a:solidFill>
                  <a:latin typeface="Agency FB" panose="020B0503020202020204" pitchFamily="34" charset="0"/>
                  <a:cs typeface="Arial" panose="020B0604020202020204" pitchFamily="34" charset="0"/>
                </a:rPr>
                <a:t>MARKING</a:t>
              </a:r>
            </a:p>
          </p:txBody>
        </p:sp>
        <p:sp>
          <p:nvSpPr>
            <p:cNvPr id="45" name="矩形 91">
              <a:extLst>
                <a:ext uri="{FF2B5EF4-FFF2-40B4-BE49-F238E27FC236}">
                  <a16:creationId xmlns:a16="http://schemas.microsoft.com/office/drawing/2014/main" id="{7AF26D62-D49F-9422-9429-A18847FF95F1}"/>
                </a:ext>
              </a:extLst>
            </p:cNvPr>
            <p:cNvSpPr>
              <a:spLocks noChangeArrowheads="1"/>
            </p:cNvSpPr>
            <p:nvPr/>
          </p:nvSpPr>
          <p:spPr bwMode="auto">
            <a:xfrm>
              <a:off x="6709961" y="1846439"/>
              <a:ext cx="4519129" cy="871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2000"/>
                </a:lnSpc>
              </a:pPr>
              <a:r>
                <a:rPr lang="en-US" altLang="zh-CN" sz="2200" dirty="0">
                  <a:solidFill>
                    <a:schemeClr val="tx1">
                      <a:lumMod val="65000"/>
                      <a:lumOff val="35000"/>
                    </a:schemeClr>
                  </a:solidFill>
                  <a:latin typeface="Agency FB" panose="020B0503020202020204" pitchFamily="34" charset="0"/>
                  <a:cs typeface="Arial" panose="020B0604020202020204" pitchFamily="34" charset="0"/>
                </a:rPr>
                <a:t>‘’Begins not in the child's mouth but in the parent's ears.’ 'To prove his theory, he conducted an experiment which became known as </a:t>
              </a:r>
              <a:r>
                <a:rPr lang="en-US" altLang="zh-CN" sz="2200" dirty="0">
                  <a:solidFill>
                    <a:srgbClr val="FF0000"/>
                  </a:solidFill>
                  <a:latin typeface="Agency FB" panose="020B0503020202020204" pitchFamily="34" charset="0"/>
                  <a:cs typeface="Arial" panose="020B0604020202020204" pitchFamily="34" charset="0"/>
                </a:rPr>
                <a:t>the Monster Study.</a:t>
              </a:r>
            </a:p>
          </p:txBody>
        </p:sp>
      </p:grpSp>
      <p:cxnSp>
        <p:nvCxnSpPr>
          <p:cNvPr id="46" name="直接连接符 95">
            <a:extLst>
              <a:ext uri="{FF2B5EF4-FFF2-40B4-BE49-F238E27FC236}">
                <a16:creationId xmlns:a16="http://schemas.microsoft.com/office/drawing/2014/main" id="{80B25EC1-01F1-2EDE-96BE-BB3AF8F75EF9}"/>
              </a:ext>
            </a:extLst>
          </p:cNvPr>
          <p:cNvCxnSpPr>
            <a:cxnSpLocks/>
          </p:cNvCxnSpPr>
          <p:nvPr/>
        </p:nvCxnSpPr>
        <p:spPr>
          <a:xfrm>
            <a:off x="4457091" y="2586645"/>
            <a:ext cx="0" cy="1121329"/>
          </a:xfrm>
          <a:prstGeom prst="line">
            <a:avLst/>
          </a:prstGeom>
          <a:ln w="12700">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直接连接符 96">
            <a:extLst>
              <a:ext uri="{FF2B5EF4-FFF2-40B4-BE49-F238E27FC236}">
                <a16:creationId xmlns:a16="http://schemas.microsoft.com/office/drawing/2014/main" id="{ECF7F6C3-1A7D-2E65-365C-7FE91668462C}"/>
              </a:ext>
            </a:extLst>
          </p:cNvPr>
          <p:cNvCxnSpPr>
            <a:cxnSpLocks/>
          </p:cNvCxnSpPr>
          <p:nvPr/>
        </p:nvCxnSpPr>
        <p:spPr>
          <a:xfrm>
            <a:off x="4448006" y="4495753"/>
            <a:ext cx="0" cy="777002"/>
          </a:xfrm>
          <a:prstGeom prst="line">
            <a:avLst/>
          </a:prstGeom>
          <a:ln w="12700">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48" name="图片 2">
            <a:extLst>
              <a:ext uri="{FF2B5EF4-FFF2-40B4-BE49-F238E27FC236}">
                <a16:creationId xmlns:a16="http://schemas.microsoft.com/office/drawing/2014/main" id="{05358F73-6252-0AC1-F8DD-5474487A52C8}"/>
              </a:ext>
            </a:extLst>
          </p:cNvPr>
          <p:cNvPicPr>
            <a:picLocks noChangeAspect="1"/>
          </p:cNvPicPr>
          <p:nvPr/>
        </p:nvPicPr>
        <p:blipFill>
          <a:blip r:embed="rId3"/>
          <a:stretch>
            <a:fillRect/>
          </a:stretch>
        </p:blipFill>
        <p:spPr>
          <a:xfrm>
            <a:off x="905407" y="2115144"/>
            <a:ext cx="2795210" cy="1747016"/>
          </a:xfrm>
          <a:prstGeom prst="rect">
            <a:avLst/>
          </a:prstGeom>
        </p:spPr>
      </p:pic>
      <p:sp>
        <p:nvSpPr>
          <p:cNvPr id="49" name="文本框 3">
            <a:extLst>
              <a:ext uri="{FF2B5EF4-FFF2-40B4-BE49-F238E27FC236}">
                <a16:creationId xmlns:a16="http://schemas.microsoft.com/office/drawing/2014/main" id="{9F24E298-9E2B-9FE1-F71C-155ECDE39938}"/>
              </a:ext>
            </a:extLst>
          </p:cNvPr>
          <p:cNvSpPr txBox="1"/>
          <p:nvPr/>
        </p:nvSpPr>
        <p:spPr>
          <a:xfrm>
            <a:off x="411477" y="4234143"/>
            <a:ext cx="3599809" cy="523220"/>
          </a:xfrm>
          <a:prstGeom prst="rect">
            <a:avLst/>
          </a:prstGeom>
          <a:noFill/>
        </p:spPr>
        <p:txBody>
          <a:bodyPr wrap="square" rtlCol="0">
            <a:spAutoFit/>
          </a:bodyPr>
          <a:lstStyle/>
          <a:p>
            <a:pPr algn="r"/>
            <a:r>
              <a:rPr lang="en-US" altLang="zh-CN" sz="2800" dirty="0">
                <a:solidFill>
                  <a:schemeClr val="bg2">
                    <a:lumMod val="25000"/>
                  </a:schemeClr>
                </a:solidFill>
                <a:latin typeface="Impact" panose="020B0806030902050204" pitchFamily="34" charset="0"/>
              </a:rPr>
              <a:t>Wendell Johnson</a:t>
            </a:r>
            <a:endParaRPr lang="en-US" altLang="zh-CN" sz="2800" dirty="0">
              <a:solidFill>
                <a:srgbClr val="D70000"/>
              </a:solidFill>
              <a:latin typeface="Impact" panose="020B0806030902050204" pitchFamily="34" charset="0"/>
            </a:endParaRPr>
          </a:p>
        </p:txBody>
      </p:sp>
      <p:grpSp>
        <p:nvGrpSpPr>
          <p:cNvPr id="50" name="组合 4">
            <a:extLst>
              <a:ext uri="{FF2B5EF4-FFF2-40B4-BE49-F238E27FC236}">
                <a16:creationId xmlns:a16="http://schemas.microsoft.com/office/drawing/2014/main" id="{84409C5F-3A42-DEA5-7CFA-48B022065BC5}"/>
              </a:ext>
            </a:extLst>
          </p:cNvPr>
          <p:cNvGrpSpPr/>
          <p:nvPr/>
        </p:nvGrpSpPr>
        <p:grpSpPr>
          <a:xfrm>
            <a:off x="111090" y="4188424"/>
            <a:ext cx="3900196" cy="45719"/>
            <a:chOff x="4717143" y="1103086"/>
            <a:chExt cx="3483428" cy="108000"/>
          </a:xfrm>
        </p:grpSpPr>
        <p:sp>
          <p:nvSpPr>
            <p:cNvPr id="51" name="矩形 5">
              <a:extLst>
                <a:ext uri="{FF2B5EF4-FFF2-40B4-BE49-F238E27FC236}">
                  <a16:creationId xmlns:a16="http://schemas.microsoft.com/office/drawing/2014/main" id="{DA52822F-595F-E666-8B0E-BE890FA063CF}"/>
                </a:ext>
              </a:extLst>
            </p:cNvPr>
            <p:cNvSpPr/>
            <p:nvPr/>
          </p:nvSpPr>
          <p:spPr>
            <a:xfrm>
              <a:off x="4717143" y="1103086"/>
              <a:ext cx="1741714" cy="108000"/>
            </a:xfrm>
            <a:prstGeom prst="rect">
              <a:avLst/>
            </a:prstGeom>
            <a:solidFill>
              <a:srgbClr val="D7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6">
              <a:extLst>
                <a:ext uri="{FF2B5EF4-FFF2-40B4-BE49-F238E27FC236}">
                  <a16:creationId xmlns:a16="http://schemas.microsoft.com/office/drawing/2014/main" id="{C48385E6-0528-1A5C-D993-A831287D666E}"/>
                </a:ext>
              </a:extLst>
            </p:cNvPr>
            <p:cNvSpPr/>
            <p:nvPr/>
          </p:nvSpPr>
          <p:spPr>
            <a:xfrm>
              <a:off x="6458857" y="1103086"/>
              <a:ext cx="1741714" cy="1080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3" name="文本框 7">
            <a:extLst>
              <a:ext uri="{FF2B5EF4-FFF2-40B4-BE49-F238E27FC236}">
                <a16:creationId xmlns:a16="http://schemas.microsoft.com/office/drawing/2014/main" id="{BCE9F06C-896B-04FC-18F9-880772E8605D}"/>
              </a:ext>
            </a:extLst>
          </p:cNvPr>
          <p:cNvSpPr txBox="1"/>
          <p:nvPr/>
        </p:nvSpPr>
        <p:spPr>
          <a:xfrm>
            <a:off x="65445" y="4757363"/>
            <a:ext cx="3900196" cy="276999"/>
          </a:xfrm>
          <a:prstGeom prst="rect">
            <a:avLst/>
          </a:prstGeom>
          <a:noFill/>
        </p:spPr>
        <p:txBody>
          <a:bodyPr wrap="square" rtlCol="0">
            <a:spAutoFit/>
          </a:bodyPr>
          <a:lstStyle/>
          <a:p>
            <a:pPr algn="r"/>
            <a:r>
              <a:rPr lang="en-US" altLang="zh-CN" sz="1200" dirty="0">
                <a:solidFill>
                  <a:schemeClr val="bg2">
                    <a:lumMod val="25000"/>
                  </a:schemeClr>
                </a:solidFill>
                <a:latin typeface="Arial" panose="020B0604020202020204" pitchFamily="34" charset="0"/>
                <a:cs typeface="Arial" panose="020B0604020202020204" pitchFamily="34" charset="0"/>
              </a:rPr>
              <a:t> (April 16, 1906 – August 29, 1965) .</a:t>
            </a:r>
          </a:p>
        </p:txBody>
      </p:sp>
    </p:spTree>
    <p:extLst>
      <p:ext uri="{BB962C8B-B14F-4D97-AF65-F5344CB8AC3E}">
        <p14:creationId xmlns:p14="http://schemas.microsoft.com/office/powerpoint/2010/main" val="233404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randombar(horizontal)">
                                      <p:cBhvr>
                                        <p:cTn id="7" dur="500"/>
                                        <p:tgtEl>
                                          <p:spTgt spid="48"/>
                                        </p:tgtEl>
                                      </p:cBhvr>
                                    </p:animEffect>
                                  </p:childTnLst>
                                </p:cTn>
                              </p:par>
                            </p:childTnLst>
                          </p:cTn>
                        </p:par>
                        <p:par>
                          <p:cTn id="8" fill="hold">
                            <p:stCondLst>
                              <p:cond delay="500"/>
                            </p:stCondLst>
                            <p:childTnLst>
                              <p:par>
                                <p:cTn id="9" presetID="23" presetClass="entr" presetSubtype="16"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p:cTn id="11" dur="500" fill="hold"/>
                                        <p:tgtEl>
                                          <p:spTgt spid="21"/>
                                        </p:tgtEl>
                                        <p:attrNameLst>
                                          <p:attrName>ppt_w</p:attrName>
                                        </p:attrNameLst>
                                      </p:cBhvr>
                                      <p:tavLst>
                                        <p:tav tm="0">
                                          <p:val>
                                            <p:fltVal val="0"/>
                                          </p:val>
                                        </p:tav>
                                        <p:tav tm="100000">
                                          <p:val>
                                            <p:strVal val="#ppt_w"/>
                                          </p:val>
                                        </p:tav>
                                      </p:tavLst>
                                    </p:anim>
                                    <p:anim calcmode="lin" valueType="num">
                                      <p:cBhvr>
                                        <p:cTn id="12" dur="500" fill="hold"/>
                                        <p:tgtEl>
                                          <p:spTgt spid="21"/>
                                        </p:tgtEl>
                                        <p:attrNameLst>
                                          <p:attrName>ppt_h</p:attrName>
                                        </p:attrNameLst>
                                      </p:cBhvr>
                                      <p:tavLst>
                                        <p:tav tm="0">
                                          <p:val>
                                            <p:fltVal val="0"/>
                                          </p:val>
                                        </p:tav>
                                        <p:tav tm="100000">
                                          <p:val>
                                            <p:strVal val="#ppt_h"/>
                                          </p:val>
                                        </p:tav>
                                      </p:tavLst>
                                    </p:anim>
                                  </p:childTnLst>
                                </p:cTn>
                              </p:par>
                            </p:childTnLst>
                          </p:cTn>
                        </p:par>
                        <p:par>
                          <p:cTn id="13" fill="hold">
                            <p:stCondLst>
                              <p:cond delay="1000"/>
                            </p:stCondLst>
                            <p:childTnLst>
                              <p:par>
                                <p:cTn id="14" presetID="22" presetClass="entr" presetSubtype="1" fill="hold" nodeType="after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wipe(up)">
                                      <p:cBhvr>
                                        <p:cTn id="16" dur="500"/>
                                        <p:tgtEl>
                                          <p:spTgt spid="37"/>
                                        </p:tgtEl>
                                      </p:cBhvr>
                                    </p:animEffect>
                                  </p:childTnLst>
                                </p:cTn>
                              </p:par>
                            </p:childTnLst>
                          </p:cTn>
                        </p:par>
                        <p:par>
                          <p:cTn id="17" fill="hold">
                            <p:stCondLst>
                              <p:cond delay="1500"/>
                            </p:stCondLst>
                            <p:childTnLst>
                              <p:par>
                                <p:cTn id="18" presetID="22" presetClass="entr" presetSubtype="1" fill="hold" nodeType="afterEffect">
                                  <p:stCondLst>
                                    <p:cond delay="0"/>
                                  </p:stCondLst>
                                  <p:childTnLst>
                                    <p:set>
                                      <p:cBhvr>
                                        <p:cTn id="19" dur="1" fill="hold">
                                          <p:stCondLst>
                                            <p:cond delay="0"/>
                                          </p:stCondLst>
                                        </p:cTn>
                                        <p:tgtEl>
                                          <p:spTgt spid="46"/>
                                        </p:tgtEl>
                                        <p:attrNameLst>
                                          <p:attrName>style.visibility</p:attrName>
                                        </p:attrNameLst>
                                      </p:cBhvr>
                                      <p:to>
                                        <p:strVal val="visible"/>
                                      </p:to>
                                    </p:set>
                                    <p:animEffect transition="in" filter="wipe(up)">
                                      <p:cBhvr>
                                        <p:cTn id="20" dur="250"/>
                                        <p:tgtEl>
                                          <p:spTgt spid="46"/>
                                        </p:tgtEl>
                                      </p:cBhvr>
                                    </p:animEffect>
                                  </p:childTnLst>
                                </p:cTn>
                              </p:par>
                            </p:childTnLst>
                          </p:cTn>
                        </p:par>
                        <p:par>
                          <p:cTn id="21" fill="hold">
                            <p:stCondLst>
                              <p:cond delay="1750"/>
                            </p:stCondLst>
                            <p:childTnLst>
                              <p:par>
                                <p:cTn id="22" presetID="23" presetClass="entr" presetSubtype="16" fill="hold" nodeType="afterEffect">
                                  <p:stCondLst>
                                    <p:cond delay="0"/>
                                  </p:stCondLst>
                                  <p:childTnLst>
                                    <p:set>
                                      <p:cBhvr>
                                        <p:cTn id="23" dur="1" fill="hold">
                                          <p:stCondLst>
                                            <p:cond delay="0"/>
                                          </p:stCondLst>
                                        </p:cTn>
                                        <p:tgtEl>
                                          <p:spTgt spid="32"/>
                                        </p:tgtEl>
                                        <p:attrNameLst>
                                          <p:attrName>style.visibility</p:attrName>
                                        </p:attrNameLst>
                                      </p:cBhvr>
                                      <p:to>
                                        <p:strVal val="visible"/>
                                      </p:to>
                                    </p:set>
                                    <p:anim calcmode="lin" valueType="num">
                                      <p:cBhvr>
                                        <p:cTn id="24" dur="500" fill="hold"/>
                                        <p:tgtEl>
                                          <p:spTgt spid="32"/>
                                        </p:tgtEl>
                                        <p:attrNameLst>
                                          <p:attrName>ppt_w</p:attrName>
                                        </p:attrNameLst>
                                      </p:cBhvr>
                                      <p:tavLst>
                                        <p:tav tm="0">
                                          <p:val>
                                            <p:fltVal val="0"/>
                                          </p:val>
                                        </p:tav>
                                        <p:tav tm="100000">
                                          <p:val>
                                            <p:strVal val="#ppt_w"/>
                                          </p:val>
                                        </p:tav>
                                      </p:tavLst>
                                    </p:anim>
                                    <p:anim calcmode="lin" valueType="num">
                                      <p:cBhvr>
                                        <p:cTn id="25" dur="500" fill="hold"/>
                                        <p:tgtEl>
                                          <p:spTgt spid="32"/>
                                        </p:tgtEl>
                                        <p:attrNameLst>
                                          <p:attrName>ppt_h</p:attrName>
                                        </p:attrNameLst>
                                      </p:cBhvr>
                                      <p:tavLst>
                                        <p:tav tm="0">
                                          <p:val>
                                            <p:fltVal val="0"/>
                                          </p:val>
                                        </p:tav>
                                        <p:tav tm="100000">
                                          <p:val>
                                            <p:strVal val="#ppt_h"/>
                                          </p:val>
                                        </p:tav>
                                      </p:tavLst>
                                    </p:anim>
                                  </p:childTnLst>
                                </p:cTn>
                              </p:par>
                            </p:childTnLst>
                          </p:cTn>
                        </p:par>
                        <p:par>
                          <p:cTn id="26" fill="hold">
                            <p:stCondLst>
                              <p:cond delay="2250"/>
                            </p:stCondLst>
                            <p:childTnLst>
                              <p:par>
                                <p:cTn id="27" presetID="22" presetClass="entr" presetSubtype="1" fill="hold" nodeType="after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wipe(up)">
                                      <p:cBhvr>
                                        <p:cTn id="29" dur="500"/>
                                        <p:tgtEl>
                                          <p:spTgt spid="40"/>
                                        </p:tgtEl>
                                      </p:cBhvr>
                                    </p:animEffect>
                                  </p:childTnLst>
                                </p:cTn>
                              </p:par>
                            </p:childTnLst>
                          </p:cTn>
                        </p:par>
                        <p:par>
                          <p:cTn id="30" fill="hold">
                            <p:stCondLst>
                              <p:cond delay="2750"/>
                            </p:stCondLst>
                            <p:childTnLst>
                              <p:par>
                                <p:cTn id="31" presetID="22" presetClass="entr" presetSubtype="1" fill="hold" nodeType="afterEffect">
                                  <p:stCondLst>
                                    <p:cond delay="0"/>
                                  </p:stCondLst>
                                  <p:childTnLst>
                                    <p:set>
                                      <p:cBhvr>
                                        <p:cTn id="32" dur="1" fill="hold">
                                          <p:stCondLst>
                                            <p:cond delay="0"/>
                                          </p:stCondLst>
                                        </p:cTn>
                                        <p:tgtEl>
                                          <p:spTgt spid="47"/>
                                        </p:tgtEl>
                                        <p:attrNameLst>
                                          <p:attrName>style.visibility</p:attrName>
                                        </p:attrNameLst>
                                      </p:cBhvr>
                                      <p:to>
                                        <p:strVal val="visible"/>
                                      </p:to>
                                    </p:set>
                                    <p:animEffect transition="in" filter="wipe(up)">
                                      <p:cBhvr>
                                        <p:cTn id="33" dur="250"/>
                                        <p:tgtEl>
                                          <p:spTgt spid="47"/>
                                        </p:tgtEl>
                                      </p:cBhvr>
                                    </p:animEffect>
                                  </p:childTnLst>
                                </p:cTn>
                              </p:par>
                            </p:childTnLst>
                          </p:cTn>
                        </p:par>
                        <p:par>
                          <p:cTn id="34" fill="hold">
                            <p:stCondLst>
                              <p:cond delay="3000"/>
                            </p:stCondLst>
                            <p:childTnLst>
                              <p:par>
                                <p:cTn id="35" presetID="23" presetClass="entr" presetSubtype="16" fill="hold" nodeType="afterEffect">
                                  <p:stCondLst>
                                    <p:cond delay="0"/>
                                  </p:stCondLst>
                                  <p:childTnLst>
                                    <p:set>
                                      <p:cBhvr>
                                        <p:cTn id="36" dur="1" fill="hold">
                                          <p:stCondLst>
                                            <p:cond delay="0"/>
                                          </p:stCondLst>
                                        </p:cTn>
                                        <p:tgtEl>
                                          <p:spTgt spid="24"/>
                                        </p:tgtEl>
                                        <p:attrNameLst>
                                          <p:attrName>style.visibility</p:attrName>
                                        </p:attrNameLst>
                                      </p:cBhvr>
                                      <p:to>
                                        <p:strVal val="visible"/>
                                      </p:to>
                                    </p:set>
                                    <p:anim calcmode="lin" valueType="num">
                                      <p:cBhvr>
                                        <p:cTn id="37" dur="500" fill="hold"/>
                                        <p:tgtEl>
                                          <p:spTgt spid="24"/>
                                        </p:tgtEl>
                                        <p:attrNameLst>
                                          <p:attrName>ppt_w</p:attrName>
                                        </p:attrNameLst>
                                      </p:cBhvr>
                                      <p:tavLst>
                                        <p:tav tm="0">
                                          <p:val>
                                            <p:fltVal val="0"/>
                                          </p:val>
                                        </p:tav>
                                        <p:tav tm="100000">
                                          <p:val>
                                            <p:strVal val="#ppt_w"/>
                                          </p:val>
                                        </p:tav>
                                      </p:tavLst>
                                    </p:anim>
                                    <p:anim calcmode="lin" valueType="num">
                                      <p:cBhvr>
                                        <p:cTn id="38" dur="500" fill="hold"/>
                                        <p:tgtEl>
                                          <p:spTgt spid="24"/>
                                        </p:tgtEl>
                                        <p:attrNameLst>
                                          <p:attrName>ppt_h</p:attrName>
                                        </p:attrNameLst>
                                      </p:cBhvr>
                                      <p:tavLst>
                                        <p:tav tm="0">
                                          <p:val>
                                            <p:fltVal val="0"/>
                                          </p:val>
                                        </p:tav>
                                        <p:tav tm="100000">
                                          <p:val>
                                            <p:strVal val="#ppt_h"/>
                                          </p:val>
                                        </p:tav>
                                      </p:tavLst>
                                    </p:anim>
                                  </p:childTnLst>
                                </p:cTn>
                              </p:par>
                            </p:childTnLst>
                          </p:cTn>
                        </p:par>
                        <p:par>
                          <p:cTn id="39" fill="hold">
                            <p:stCondLst>
                              <p:cond delay="3500"/>
                            </p:stCondLst>
                            <p:childTnLst>
                              <p:par>
                                <p:cTn id="40" presetID="22" presetClass="entr" presetSubtype="1" fill="hold" nodeType="afterEffect">
                                  <p:stCondLst>
                                    <p:cond delay="0"/>
                                  </p:stCondLst>
                                  <p:childTnLst>
                                    <p:set>
                                      <p:cBhvr>
                                        <p:cTn id="41" dur="1" fill="hold">
                                          <p:stCondLst>
                                            <p:cond delay="0"/>
                                          </p:stCondLst>
                                        </p:cTn>
                                        <p:tgtEl>
                                          <p:spTgt spid="43"/>
                                        </p:tgtEl>
                                        <p:attrNameLst>
                                          <p:attrName>style.visibility</p:attrName>
                                        </p:attrNameLst>
                                      </p:cBhvr>
                                      <p:to>
                                        <p:strVal val="visible"/>
                                      </p:to>
                                    </p:set>
                                    <p:animEffect transition="in" filter="wipe(up)">
                                      <p:cBhvr>
                                        <p:cTn id="42" dur="500"/>
                                        <p:tgtEl>
                                          <p:spTgt spid="43"/>
                                        </p:tgtEl>
                                      </p:cBhvr>
                                    </p:animEffect>
                                  </p:childTnLst>
                                </p:cTn>
                              </p:par>
                            </p:childTnLst>
                          </p:cTn>
                        </p:par>
                        <p:par>
                          <p:cTn id="43" fill="hold">
                            <p:stCondLst>
                              <p:cond delay="4000"/>
                            </p:stCondLst>
                            <p:childTnLst>
                              <p:par>
                                <p:cTn id="44" presetID="22" presetClass="entr" presetSubtype="8" fill="hold" nodeType="afterEffect">
                                  <p:stCondLst>
                                    <p:cond delay="0"/>
                                  </p:stCondLst>
                                  <p:childTnLst>
                                    <p:set>
                                      <p:cBhvr>
                                        <p:cTn id="45" dur="1" fill="hold">
                                          <p:stCondLst>
                                            <p:cond delay="0"/>
                                          </p:stCondLst>
                                        </p:cTn>
                                        <p:tgtEl>
                                          <p:spTgt spid="50"/>
                                        </p:tgtEl>
                                        <p:attrNameLst>
                                          <p:attrName>style.visibility</p:attrName>
                                        </p:attrNameLst>
                                      </p:cBhvr>
                                      <p:to>
                                        <p:strVal val="visible"/>
                                      </p:to>
                                    </p:set>
                                    <p:animEffect transition="in" filter="wipe(left)">
                                      <p:cBhvr>
                                        <p:cTn id="46" dur="500"/>
                                        <p:tgtEl>
                                          <p:spTgt spid="50"/>
                                        </p:tgtEl>
                                      </p:cBhvr>
                                    </p:animEffect>
                                  </p:childTnLst>
                                </p:cTn>
                              </p:par>
                            </p:childTnLst>
                          </p:cTn>
                        </p:par>
                        <p:par>
                          <p:cTn id="47" fill="hold">
                            <p:stCondLst>
                              <p:cond delay="4500"/>
                            </p:stCondLst>
                            <p:childTnLst>
                              <p:par>
                                <p:cTn id="48" presetID="22" presetClass="entr" presetSubtype="4" fill="hold" grpId="0" nodeType="afterEffect">
                                  <p:stCondLst>
                                    <p:cond delay="0"/>
                                  </p:stCondLst>
                                  <p:childTnLst>
                                    <p:set>
                                      <p:cBhvr>
                                        <p:cTn id="49" dur="1" fill="hold">
                                          <p:stCondLst>
                                            <p:cond delay="0"/>
                                          </p:stCondLst>
                                        </p:cTn>
                                        <p:tgtEl>
                                          <p:spTgt spid="49"/>
                                        </p:tgtEl>
                                        <p:attrNameLst>
                                          <p:attrName>style.visibility</p:attrName>
                                        </p:attrNameLst>
                                      </p:cBhvr>
                                      <p:to>
                                        <p:strVal val="visible"/>
                                      </p:to>
                                    </p:set>
                                    <p:animEffect transition="in" filter="wipe(down)">
                                      <p:cBhvr>
                                        <p:cTn id="50" dur="500"/>
                                        <p:tgtEl>
                                          <p:spTgt spid="49"/>
                                        </p:tgtEl>
                                      </p:cBhvr>
                                    </p:animEffect>
                                  </p:childTnLst>
                                </p:cTn>
                              </p:par>
                            </p:childTnLst>
                          </p:cTn>
                        </p:par>
                        <p:par>
                          <p:cTn id="51" fill="hold">
                            <p:stCondLst>
                              <p:cond delay="5000"/>
                            </p:stCondLst>
                            <p:childTnLst>
                              <p:par>
                                <p:cTn id="52" presetID="22" presetClass="entr" presetSubtype="2" fill="hold" grpId="0" nodeType="afterEffect">
                                  <p:stCondLst>
                                    <p:cond delay="0"/>
                                  </p:stCondLst>
                                  <p:childTnLst>
                                    <p:set>
                                      <p:cBhvr>
                                        <p:cTn id="53" dur="1" fill="hold">
                                          <p:stCondLst>
                                            <p:cond delay="0"/>
                                          </p:stCondLst>
                                        </p:cTn>
                                        <p:tgtEl>
                                          <p:spTgt spid="53"/>
                                        </p:tgtEl>
                                        <p:attrNameLst>
                                          <p:attrName>style.visibility</p:attrName>
                                        </p:attrNameLst>
                                      </p:cBhvr>
                                      <p:to>
                                        <p:strVal val="visible"/>
                                      </p:to>
                                    </p:set>
                                    <p:animEffect transition="in" filter="wipe(right)">
                                      <p:cBhvr>
                                        <p:cTn id="54"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a:xfrm>
            <a:off x="1103770" y="241090"/>
            <a:ext cx="10058400" cy="1450757"/>
          </a:xfrm>
        </p:spPr>
        <p:txBody>
          <a:bodyPr/>
          <a:lstStyle/>
          <a:p>
            <a:r>
              <a:rPr lang="en-US" dirty="0"/>
              <a:t>Methodology</a:t>
            </a:r>
            <a:endParaRPr lang="en-HK" dirty="0"/>
          </a:p>
        </p:txBody>
      </p:sp>
      <p:sp>
        <p:nvSpPr>
          <p:cNvPr id="7" name="Content Placeholder 2">
            <a:extLst>
              <a:ext uri="{FF2B5EF4-FFF2-40B4-BE49-F238E27FC236}">
                <a16:creationId xmlns:a16="http://schemas.microsoft.com/office/drawing/2014/main" id="{05D60439-46E6-9A53-C581-ED951BA65C25}"/>
              </a:ext>
            </a:extLst>
          </p:cNvPr>
          <p:cNvSpPr>
            <a:spLocks noGrp="1"/>
          </p:cNvSpPr>
          <p:nvPr>
            <p:ph idx="1"/>
          </p:nvPr>
        </p:nvSpPr>
        <p:spPr>
          <a:xfrm>
            <a:off x="1275403" y="1737588"/>
            <a:ext cx="10535920" cy="1505768"/>
          </a:xfrm>
        </p:spPr>
        <p:txBody>
          <a:bodyPr>
            <a:normAutofit fontScale="92500"/>
          </a:bodyPr>
          <a:lstStyle/>
          <a:p>
            <a:pPr marL="285750" indent="-285750">
              <a:lnSpc>
                <a:spcPct val="100000"/>
              </a:lnSpc>
              <a:spcBef>
                <a:spcPts val="0"/>
              </a:spcBef>
              <a:buFont typeface="Arial" panose="020B0604020202020204" pitchFamily="34" charset="0"/>
              <a:buChar char="•"/>
            </a:pPr>
            <a:r>
              <a:rPr lang="en-US" dirty="0">
                <a:solidFill>
                  <a:srgbClr val="FF0000"/>
                </a:solidFill>
              </a:rPr>
              <a:t>22 orphans (5 to 15 years old) in an orphan Home </a:t>
            </a:r>
            <a:r>
              <a:rPr lang="en-US" dirty="0">
                <a:solidFill>
                  <a:schemeClr val="tx1"/>
                </a:solidFill>
              </a:rPr>
              <a:t>in Iowa were chosen to participate in the experiment</a:t>
            </a:r>
          </a:p>
          <a:p>
            <a:pPr marL="285750" indent="-285750">
              <a:lnSpc>
                <a:spcPct val="100000"/>
              </a:lnSpc>
              <a:spcBef>
                <a:spcPts val="0"/>
              </a:spcBef>
              <a:buFont typeface="Arial" panose="020B0604020202020204" pitchFamily="34" charset="0"/>
              <a:buChar char="•"/>
            </a:pPr>
            <a:r>
              <a:rPr lang="en-US" dirty="0">
                <a:solidFill>
                  <a:schemeClr val="tx1"/>
                </a:solidFill>
              </a:rPr>
              <a:t>None of the children were told the intention of the research. They were told to receive speech therapy</a:t>
            </a:r>
          </a:p>
          <a:p>
            <a:pPr marL="285750" indent="-285750">
              <a:lnSpc>
                <a:spcPct val="100000"/>
              </a:lnSpc>
              <a:spcBef>
                <a:spcPts val="0"/>
              </a:spcBef>
              <a:buFont typeface="Arial" panose="020B0604020202020204" pitchFamily="34" charset="0"/>
              <a:buChar char="•"/>
            </a:pPr>
            <a:r>
              <a:rPr lang="en-US" dirty="0">
                <a:solidFill>
                  <a:schemeClr val="tx1"/>
                </a:solidFill>
              </a:rPr>
              <a:t>Johnson graduate student, Mary Tudor, talked with the children, each 45 min per few weeks. The experiment lasted for 5 months</a:t>
            </a: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27</a:t>
            </a:fld>
            <a:endParaRPr lang="en-US"/>
          </a:p>
        </p:txBody>
      </p:sp>
      <p:sp>
        <p:nvSpPr>
          <p:cNvPr id="5" name="Date Placeholder 4">
            <a:extLst>
              <a:ext uri="{FF2B5EF4-FFF2-40B4-BE49-F238E27FC236}">
                <a16:creationId xmlns:a16="http://schemas.microsoft.com/office/drawing/2014/main" id="{06291799-A7CA-FDCA-D742-5B0DD8FCF452}"/>
              </a:ext>
            </a:extLst>
          </p:cNvPr>
          <p:cNvSpPr>
            <a:spLocks noGrp="1"/>
          </p:cNvSpPr>
          <p:nvPr>
            <p:ph type="dt" sz="half" idx="10"/>
          </p:nvPr>
        </p:nvSpPr>
        <p:spPr/>
        <p:txBody>
          <a:bodyPr/>
          <a:lstStyle/>
          <a:p>
            <a:r>
              <a:rPr lang="en-US"/>
              <a:t>Dr Daniel Lun     June 2024</a:t>
            </a:r>
          </a:p>
        </p:txBody>
      </p:sp>
      <p:sp>
        <p:nvSpPr>
          <p:cNvPr id="4" name="矩形 30">
            <a:extLst>
              <a:ext uri="{FF2B5EF4-FFF2-40B4-BE49-F238E27FC236}">
                <a16:creationId xmlns:a16="http://schemas.microsoft.com/office/drawing/2014/main" id="{2F27779D-9826-1EC4-2919-EE4A123CC76A}"/>
              </a:ext>
            </a:extLst>
          </p:cNvPr>
          <p:cNvSpPr/>
          <p:nvPr/>
        </p:nvSpPr>
        <p:spPr>
          <a:xfrm>
            <a:off x="60114" y="3019595"/>
            <a:ext cx="12048150" cy="22497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7" name="Group 26">
            <a:extLst>
              <a:ext uri="{FF2B5EF4-FFF2-40B4-BE49-F238E27FC236}">
                <a16:creationId xmlns:a16="http://schemas.microsoft.com/office/drawing/2014/main" id="{8F0D01ED-958D-7759-4E83-FD300C6D03DE}"/>
              </a:ext>
            </a:extLst>
          </p:cNvPr>
          <p:cNvGrpSpPr/>
          <p:nvPr/>
        </p:nvGrpSpPr>
        <p:grpSpPr>
          <a:xfrm>
            <a:off x="846684" y="3121784"/>
            <a:ext cx="5192555" cy="3338001"/>
            <a:chOff x="846684" y="3121784"/>
            <a:chExt cx="5192555" cy="3338001"/>
          </a:xfrm>
        </p:grpSpPr>
        <p:sp>
          <p:nvSpPr>
            <p:cNvPr id="6" name="椭圆 1">
              <a:extLst>
                <a:ext uri="{FF2B5EF4-FFF2-40B4-BE49-F238E27FC236}">
                  <a16:creationId xmlns:a16="http://schemas.microsoft.com/office/drawing/2014/main" id="{32AC17B9-0CAC-970B-B4C7-070418C490E0}"/>
                </a:ext>
              </a:extLst>
            </p:cNvPr>
            <p:cNvSpPr/>
            <p:nvPr/>
          </p:nvSpPr>
          <p:spPr>
            <a:xfrm>
              <a:off x="1114128" y="3188345"/>
              <a:ext cx="1714500" cy="1714500"/>
            </a:xfrm>
            <a:prstGeom prst="ellipse">
              <a:avLst/>
            </a:prstGeom>
            <a:blipFill>
              <a:blip r:embed="rId3"/>
              <a:stretch>
                <a:fillRect/>
              </a:stretch>
            </a:blipFill>
            <a:ln w="19050">
              <a:solidFill>
                <a:srgbClr val="D7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8">
              <a:extLst>
                <a:ext uri="{FF2B5EF4-FFF2-40B4-BE49-F238E27FC236}">
                  <a16:creationId xmlns:a16="http://schemas.microsoft.com/office/drawing/2014/main" id="{6080D8B4-9E18-6505-33F5-E04E4F8A0CC3}"/>
                </a:ext>
              </a:extLst>
            </p:cNvPr>
            <p:cNvSpPr/>
            <p:nvPr/>
          </p:nvSpPr>
          <p:spPr>
            <a:xfrm>
              <a:off x="3902516" y="3188345"/>
              <a:ext cx="1714500" cy="1714500"/>
            </a:xfrm>
            <a:prstGeom prst="ellipse">
              <a:avLst/>
            </a:prstGeom>
            <a:blipFill>
              <a:blip r:embed="rId4">
                <a:extLst>
                  <a:ext uri="{BEBA8EAE-BF5A-486C-A8C5-ECC9F3942E4B}">
                    <a14:imgProps xmlns:a14="http://schemas.microsoft.com/office/drawing/2010/main">
                      <a14:imgLayer r:embed="rId5">
                        <a14:imgEffect>
                          <a14:colorTemperature colorTemp="6234"/>
                        </a14:imgEffect>
                        <a14:imgEffect>
                          <a14:saturation sat="0"/>
                        </a14:imgEffect>
                      </a14:imgLayer>
                    </a14:imgProps>
                  </a:ext>
                </a:extLst>
              </a:blip>
              <a:stretch>
                <a:fillRect/>
              </a:stretch>
            </a:blip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1">
              <a:extLst>
                <a:ext uri="{FF2B5EF4-FFF2-40B4-BE49-F238E27FC236}">
                  <a16:creationId xmlns:a16="http://schemas.microsoft.com/office/drawing/2014/main" id="{3614A272-77E4-F6AF-6D1D-24AA46E51C82}"/>
                </a:ext>
              </a:extLst>
            </p:cNvPr>
            <p:cNvCxnSpPr/>
            <p:nvPr/>
          </p:nvCxnSpPr>
          <p:spPr>
            <a:xfrm>
              <a:off x="2940724" y="4033688"/>
              <a:ext cx="734354" cy="0"/>
            </a:xfrm>
            <a:prstGeom prst="line">
              <a:avLst/>
            </a:prstGeom>
            <a:ln>
              <a:solidFill>
                <a:schemeClr val="tx1">
                  <a:lumMod val="85000"/>
                  <a:lumOff val="1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3" name="等腰三角形 14">
              <a:extLst>
                <a:ext uri="{FF2B5EF4-FFF2-40B4-BE49-F238E27FC236}">
                  <a16:creationId xmlns:a16="http://schemas.microsoft.com/office/drawing/2014/main" id="{32AB822C-1DF6-E6FE-F7A6-C3854BDF5881}"/>
                </a:ext>
              </a:extLst>
            </p:cNvPr>
            <p:cNvSpPr/>
            <p:nvPr/>
          </p:nvSpPr>
          <p:spPr>
            <a:xfrm flipV="1">
              <a:off x="1878509" y="5006035"/>
              <a:ext cx="185737" cy="160118"/>
            </a:xfrm>
            <a:prstGeom prst="triangle">
              <a:avLst/>
            </a:prstGeom>
            <a:solidFill>
              <a:srgbClr val="D7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5">
              <a:extLst>
                <a:ext uri="{FF2B5EF4-FFF2-40B4-BE49-F238E27FC236}">
                  <a16:creationId xmlns:a16="http://schemas.microsoft.com/office/drawing/2014/main" id="{D03A119D-981F-81B1-8FEB-5ED275DBCBC7}"/>
                </a:ext>
              </a:extLst>
            </p:cNvPr>
            <p:cNvSpPr/>
            <p:nvPr/>
          </p:nvSpPr>
          <p:spPr>
            <a:xfrm flipV="1">
              <a:off x="4666897" y="5006035"/>
              <a:ext cx="185737" cy="160118"/>
            </a:xfrm>
            <a:prstGeom prs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8">
              <a:extLst>
                <a:ext uri="{FF2B5EF4-FFF2-40B4-BE49-F238E27FC236}">
                  <a16:creationId xmlns:a16="http://schemas.microsoft.com/office/drawing/2014/main" id="{ADE09536-DFED-999A-E1AE-19E3632E2388}"/>
                </a:ext>
              </a:extLst>
            </p:cNvPr>
            <p:cNvSpPr/>
            <p:nvPr/>
          </p:nvSpPr>
          <p:spPr>
            <a:xfrm>
              <a:off x="1398040" y="5269343"/>
              <a:ext cx="1332416" cy="400110"/>
            </a:xfrm>
            <a:prstGeom prst="rect">
              <a:avLst/>
            </a:prstGeom>
          </p:spPr>
          <p:txBody>
            <a:bodyPr wrap="none">
              <a:spAutoFit/>
            </a:bodyPr>
            <a:lstStyle/>
            <a:p>
              <a:pPr algn="ctr"/>
              <a:r>
                <a:rPr lang="en-US" altLang="zh-CN" sz="2000" b="1" dirty="0">
                  <a:solidFill>
                    <a:srgbClr val="D70000"/>
                  </a:solidFill>
                  <a:latin typeface="Agency FB" panose="020B0503020202020204" pitchFamily="34" charset="0"/>
                  <a:cs typeface="Arial" panose="020B0604020202020204" pitchFamily="34" charset="0"/>
                </a:rPr>
                <a:t>5 STUTTERED</a:t>
              </a:r>
              <a:endParaRPr lang="zh-CN" altLang="en-US" sz="2000" b="1" dirty="0">
                <a:solidFill>
                  <a:srgbClr val="D70000"/>
                </a:solidFill>
                <a:latin typeface="Agency FB" panose="020B0503020202020204" pitchFamily="34" charset="0"/>
                <a:cs typeface="Arial" panose="020B0604020202020204" pitchFamily="34" charset="0"/>
              </a:endParaRPr>
            </a:p>
          </p:txBody>
        </p:sp>
        <p:sp>
          <p:nvSpPr>
            <p:cNvPr id="18" name="矩形 19">
              <a:extLst>
                <a:ext uri="{FF2B5EF4-FFF2-40B4-BE49-F238E27FC236}">
                  <a16:creationId xmlns:a16="http://schemas.microsoft.com/office/drawing/2014/main" id="{157F00F7-B6D7-F57B-EE13-47552CD0AE6F}"/>
                </a:ext>
              </a:extLst>
            </p:cNvPr>
            <p:cNvSpPr/>
            <p:nvPr/>
          </p:nvSpPr>
          <p:spPr>
            <a:xfrm>
              <a:off x="846684" y="5628788"/>
              <a:ext cx="2435123" cy="646331"/>
            </a:xfrm>
            <a:prstGeom prst="rect">
              <a:avLst/>
            </a:prstGeom>
          </p:spPr>
          <p:txBody>
            <a:bodyPr wrap="square">
              <a:spAutoFit/>
            </a:bodyPr>
            <a:lstStyle/>
            <a:p>
              <a:pPr algn="ctr"/>
              <a:r>
                <a:rPr lang="en-US" altLang="zh-CN" sz="1200" dirty="0">
                  <a:solidFill>
                    <a:schemeClr val="bg2">
                      <a:lumMod val="25000"/>
                    </a:schemeClr>
                  </a:solidFill>
                  <a:latin typeface="Arial" panose="020B0604020202020204" pitchFamily="34" charset="0"/>
                  <a:cs typeface="Arial" panose="020B0604020202020204" pitchFamily="34" charset="0"/>
                </a:rPr>
                <a:t> 5 were placed in </a:t>
              </a:r>
              <a:r>
                <a:rPr lang="en-US" altLang="zh-CN" sz="1200" b="1" dirty="0">
                  <a:solidFill>
                    <a:schemeClr val="bg2">
                      <a:lumMod val="25000"/>
                    </a:schemeClr>
                  </a:solidFill>
                  <a:latin typeface="Arial" panose="020B0604020202020204" pitchFamily="34" charset="0"/>
                  <a:cs typeface="Arial" panose="020B0604020202020204" pitchFamily="34" charset="0"/>
                </a:rPr>
                <a:t>Group IA </a:t>
              </a:r>
              <a:r>
                <a:rPr lang="en-US" altLang="zh-CN" sz="1200" dirty="0">
                  <a:solidFill>
                    <a:schemeClr val="bg2">
                      <a:lumMod val="25000"/>
                    </a:schemeClr>
                  </a:solidFill>
                  <a:latin typeface="Arial" panose="020B0604020202020204" pitchFamily="34" charset="0"/>
                  <a:cs typeface="Arial" panose="020B0604020202020204" pitchFamily="34" charset="0"/>
                </a:rPr>
                <a:t>and told that they did not stutter and that their speech was fine</a:t>
              </a:r>
              <a:endParaRPr lang="zh-CN" altLang="en-US" sz="1200" dirty="0">
                <a:solidFill>
                  <a:schemeClr val="bg2">
                    <a:lumMod val="25000"/>
                  </a:schemeClr>
                </a:solidFill>
                <a:latin typeface="Arial" panose="020B0604020202020204" pitchFamily="34" charset="0"/>
                <a:cs typeface="Arial" panose="020B0604020202020204" pitchFamily="34" charset="0"/>
              </a:endParaRPr>
            </a:p>
          </p:txBody>
        </p:sp>
        <p:sp>
          <p:nvSpPr>
            <p:cNvPr id="19" name="矩形 22">
              <a:extLst>
                <a:ext uri="{FF2B5EF4-FFF2-40B4-BE49-F238E27FC236}">
                  <a16:creationId xmlns:a16="http://schemas.microsoft.com/office/drawing/2014/main" id="{AF95D9A5-7F14-7137-615E-5DD4715168AE}"/>
                </a:ext>
              </a:extLst>
            </p:cNvPr>
            <p:cNvSpPr/>
            <p:nvPr/>
          </p:nvSpPr>
          <p:spPr>
            <a:xfrm>
              <a:off x="4155469" y="5269343"/>
              <a:ext cx="1332416" cy="400110"/>
            </a:xfrm>
            <a:prstGeom prst="rect">
              <a:avLst/>
            </a:prstGeom>
          </p:spPr>
          <p:txBody>
            <a:bodyPr wrap="none">
              <a:spAutoFit/>
            </a:bodyPr>
            <a:lstStyle/>
            <a:p>
              <a:pPr algn="ctr"/>
              <a:r>
                <a:rPr lang="en-US" altLang="zh-CN" sz="2000" b="1" dirty="0">
                  <a:solidFill>
                    <a:schemeClr val="bg2">
                      <a:lumMod val="25000"/>
                    </a:schemeClr>
                  </a:solidFill>
                  <a:latin typeface="Agency FB" panose="020B0503020202020204" pitchFamily="34" charset="0"/>
                  <a:cs typeface="Arial" panose="020B0604020202020204" pitchFamily="34" charset="0"/>
                </a:rPr>
                <a:t>5 STUTTERED</a:t>
              </a:r>
              <a:endParaRPr lang="zh-CN" altLang="en-US" sz="2000" b="1" dirty="0">
                <a:solidFill>
                  <a:schemeClr val="bg2">
                    <a:lumMod val="25000"/>
                  </a:schemeClr>
                </a:solidFill>
                <a:latin typeface="Agency FB" panose="020B0503020202020204" pitchFamily="34" charset="0"/>
                <a:cs typeface="Arial" panose="020B0604020202020204" pitchFamily="34" charset="0"/>
              </a:endParaRPr>
            </a:p>
          </p:txBody>
        </p:sp>
        <p:sp>
          <p:nvSpPr>
            <p:cNvPr id="20" name="矩形 23">
              <a:extLst>
                <a:ext uri="{FF2B5EF4-FFF2-40B4-BE49-F238E27FC236}">
                  <a16:creationId xmlns:a16="http://schemas.microsoft.com/office/drawing/2014/main" id="{97B630CA-5553-B86D-D8BF-B72248232CEE}"/>
                </a:ext>
              </a:extLst>
            </p:cNvPr>
            <p:cNvSpPr/>
            <p:nvPr/>
          </p:nvSpPr>
          <p:spPr>
            <a:xfrm>
              <a:off x="3604116" y="5628788"/>
              <a:ext cx="2435123" cy="830997"/>
            </a:xfrm>
            <a:prstGeom prst="rect">
              <a:avLst/>
            </a:prstGeom>
          </p:spPr>
          <p:txBody>
            <a:bodyPr wrap="square">
              <a:spAutoFit/>
            </a:bodyPr>
            <a:lstStyle/>
            <a:p>
              <a:pPr algn="ctr"/>
              <a:r>
                <a:rPr lang="en-US" altLang="zh-CN" sz="1200" dirty="0">
                  <a:solidFill>
                    <a:schemeClr val="bg2">
                      <a:lumMod val="25000"/>
                    </a:schemeClr>
                  </a:solidFill>
                  <a:latin typeface="Arial" panose="020B0604020202020204" pitchFamily="34" charset="0"/>
                  <a:cs typeface="Arial" panose="020B0604020202020204" pitchFamily="34" charset="0"/>
                </a:rPr>
                <a:t>The other 5 were placed in </a:t>
              </a:r>
              <a:r>
                <a:rPr lang="en-US" altLang="zh-CN" sz="1200" b="1" dirty="0">
                  <a:solidFill>
                    <a:schemeClr val="bg2">
                      <a:lumMod val="25000"/>
                    </a:schemeClr>
                  </a:solidFill>
                  <a:latin typeface="Arial" panose="020B0604020202020204" pitchFamily="34" charset="0"/>
                  <a:cs typeface="Arial" panose="020B0604020202020204" pitchFamily="34" charset="0"/>
                </a:rPr>
                <a:t>Group IB </a:t>
              </a:r>
              <a:r>
                <a:rPr lang="en-US" altLang="zh-CN" sz="1200" dirty="0">
                  <a:solidFill>
                    <a:schemeClr val="bg2">
                      <a:lumMod val="25000"/>
                    </a:schemeClr>
                  </a:solidFill>
                  <a:latin typeface="Arial" panose="020B0604020202020204" pitchFamily="34" charset="0"/>
                  <a:cs typeface="Arial" panose="020B0604020202020204" pitchFamily="34" charset="0"/>
                </a:rPr>
                <a:t>who were told that their speech was bad</a:t>
              </a:r>
              <a:endParaRPr lang="zh-CN" altLang="en-US" sz="1200" dirty="0">
                <a:solidFill>
                  <a:schemeClr val="bg2">
                    <a:lumMod val="25000"/>
                  </a:schemeClr>
                </a:solidFill>
                <a:latin typeface="Arial" panose="020B0604020202020204" pitchFamily="34" charset="0"/>
                <a:cs typeface="Arial" panose="020B0604020202020204" pitchFamily="34" charset="0"/>
              </a:endParaRPr>
            </a:p>
            <a:p>
              <a:pPr algn="ctr"/>
              <a:endParaRPr lang="zh-CN" altLang="en-US" sz="1200" dirty="0">
                <a:solidFill>
                  <a:schemeClr val="bg2">
                    <a:lumMod val="25000"/>
                  </a:schemeClr>
                </a:solidFill>
                <a:latin typeface="Arial" panose="020B0604020202020204" pitchFamily="34" charset="0"/>
                <a:cs typeface="Arial" panose="020B0604020202020204" pitchFamily="34" charset="0"/>
              </a:endParaRPr>
            </a:p>
          </p:txBody>
        </p:sp>
        <p:sp>
          <p:nvSpPr>
            <p:cNvPr id="25" name="矩形 27">
              <a:extLst>
                <a:ext uri="{FF2B5EF4-FFF2-40B4-BE49-F238E27FC236}">
                  <a16:creationId xmlns:a16="http://schemas.microsoft.com/office/drawing/2014/main" id="{701881F3-3945-1F10-FD3D-A89B788E0B46}"/>
                </a:ext>
              </a:extLst>
            </p:cNvPr>
            <p:cNvSpPr/>
            <p:nvPr/>
          </p:nvSpPr>
          <p:spPr>
            <a:xfrm>
              <a:off x="2894405" y="3121784"/>
              <a:ext cx="941283" cy="400110"/>
            </a:xfrm>
            <a:prstGeom prst="rect">
              <a:avLst/>
            </a:prstGeom>
          </p:spPr>
          <p:txBody>
            <a:bodyPr wrap="none">
              <a:spAutoFit/>
            </a:bodyPr>
            <a:lstStyle/>
            <a:p>
              <a:pPr algn="ctr"/>
              <a:r>
                <a:rPr lang="en-US" altLang="zh-CN" sz="2000" b="1" dirty="0">
                  <a:solidFill>
                    <a:srgbClr val="D70000"/>
                  </a:solidFill>
                  <a:latin typeface="Agency FB" panose="020B0503020202020204" pitchFamily="34" charset="0"/>
                  <a:cs typeface="Arial" panose="020B0604020202020204" pitchFamily="34" charset="0"/>
                </a:rPr>
                <a:t>STUTTER</a:t>
              </a:r>
              <a:endParaRPr lang="zh-CN" altLang="en-US" sz="2000" b="1" dirty="0">
                <a:solidFill>
                  <a:srgbClr val="D70000"/>
                </a:solidFill>
                <a:latin typeface="Agency FB" panose="020B0503020202020204" pitchFamily="34" charset="0"/>
                <a:cs typeface="Arial" panose="020B0604020202020204" pitchFamily="34" charset="0"/>
              </a:endParaRPr>
            </a:p>
          </p:txBody>
        </p:sp>
      </p:grpSp>
      <p:grpSp>
        <p:nvGrpSpPr>
          <p:cNvPr id="28" name="Group 27">
            <a:extLst>
              <a:ext uri="{FF2B5EF4-FFF2-40B4-BE49-F238E27FC236}">
                <a16:creationId xmlns:a16="http://schemas.microsoft.com/office/drawing/2014/main" id="{AAAE0079-8EEE-893D-A68F-063FBF534F36}"/>
              </a:ext>
            </a:extLst>
          </p:cNvPr>
          <p:cNvGrpSpPr/>
          <p:nvPr/>
        </p:nvGrpSpPr>
        <p:grpSpPr>
          <a:xfrm>
            <a:off x="6096000" y="3096200"/>
            <a:ext cx="5458103" cy="3185972"/>
            <a:chOff x="6096000" y="3096200"/>
            <a:chExt cx="5458103" cy="3185972"/>
          </a:xfrm>
        </p:grpSpPr>
        <p:sp>
          <p:nvSpPr>
            <p:cNvPr id="9" name="椭圆 9">
              <a:extLst>
                <a:ext uri="{FF2B5EF4-FFF2-40B4-BE49-F238E27FC236}">
                  <a16:creationId xmlns:a16="http://schemas.microsoft.com/office/drawing/2014/main" id="{B696A778-12E9-DD86-F53B-FF3B768D3411}"/>
                </a:ext>
              </a:extLst>
            </p:cNvPr>
            <p:cNvSpPr/>
            <p:nvPr/>
          </p:nvSpPr>
          <p:spPr>
            <a:xfrm>
              <a:off x="6690904" y="3188345"/>
              <a:ext cx="1714500" cy="1714500"/>
            </a:xfrm>
            <a:prstGeom prst="ellipse">
              <a:avLst/>
            </a:prstGeom>
            <a:blipFill>
              <a:blip r:embed="rId6">
                <a:extLst>
                  <a:ext uri="{BEBA8EAE-BF5A-486C-A8C5-ECC9F3942E4B}">
                    <a14:imgProps xmlns:a14="http://schemas.microsoft.com/office/drawing/2010/main">
                      <a14:imgLayer r:embed="rId7">
                        <a14:imgEffect>
                          <a14:colorTemperature colorTemp="11500"/>
                        </a14:imgEffect>
                        <a14:imgEffect>
                          <a14:saturation sat="0"/>
                        </a14:imgEffect>
                      </a14:imgLayer>
                    </a14:imgProps>
                  </a:ext>
                </a:extLst>
              </a:blip>
              <a:stretch>
                <a:fillRect/>
              </a:stretch>
            </a:blipFill>
            <a:ln w="19050">
              <a:solidFill>
                <a:srgbClr val="D7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10">
              <a:extLst>
                <a:ext uri="{FF2B5EF4-FFF2-40B4-BE49-F238E27FC236}">
                  <a16:creationId xmlns:a16="http://schemas.microsoft.com/office/drawing/2014/main" id="{53266D38-B43C-7150-82F0-236EEFF60937}"/>
                </a:ext>
              </a:extLst>
            </p:cNvPr>
            <p:cNvSpPr/>
            <p:nvPr/>
          </p:nvSpPr>
          <p:spPr>
            <a:xfrm>
              <a:off x="9479292" y="3188345"/>
              <a:ext cx="1714500" cy="1714500"/>
            </a:xfrm>
            <a:prstGeom prst="ellipse">
              <a:avLst/>
            </a:prstGeom>
            <a:blipFill>
              <a:blip r:embed="rId8">
                <a:extLst>
                  <a:ext uri="{BEBA8EAE-BF5A-486C-A8C5-ECC9F3942E4B}">
                    <a14:imgProps xmlns:a14="http://schemas.microsoft.com/office/drawing/2010/main">
                      <a14:imgLayer r:embed="rId9">
                        <a14:imgEffect>
                          <a14:colorTemperature colorTemp="10697"/>
                        </a14:imgEffect>
                        <a14:imgEffect>
                          <a14:saturation sat="217000"/>
                        </a14:imgEffect>
                      </a14:imgLayer>
                    </a14:imgProps>
                  </a:ext>
                </a:extLst>
              </a:blip>
              <a:stretch>
                <a:fillRect/>
              </a:stretch>
            </a:blip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3">
              <a:extLst>
                <a:ext uri="{FF2B5EF4-FFF2-40B4-BE49-F238E27FC236}">
                  <a16:creationId xmlns:a16="http://schemas.microsoft.com/office/drawing/2014/main" id="{22DD825C-66F7-1C60-3F9C-0AFDA9BDFFB0}"/>
                </a:ext>
              </a:extLst>
            </p:cNvPr>
            <p:cNvCxnSpPr/>
            <p:nvPr/>
          </p:nvCxnSpPr>
          <p:spPr>
            <a:xfrm>
              <a:off x="8589514" y="4033688"/>
              <a:ext cx="734354" cy="0"/>
            </a:xfrm>
            <a:prstGeom prst="line">
              <a:avLst/>
            </a:prstGeom>
            <a:ln>
              <a:solidFill>
                <a:schemeClr val="tx1">
                  <a:lumMod val="85000"/>
                  <a:lumOff val="1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5" name="等腰三角形 16">
              <a:extLst>
                <a:ext uri="{FF2B5EF4-FFF2-40B4-BE49-F238E27FC236}">
                  <a16:creationId xmlns:a16="http://schemas.microsoft.com/office/drawing/2014/main" id="{406562D3-53B0-0A00-7F22-D2B5481F6E6E}"/>
                </a:ext>
              </a:extLst>
            </p:cNvPr>
            <p:cNvSpPr/>
            <p:nvPr/>
          </p:nvSpPr>
          <p:spPr>
            <a:xfrm flipV="1">
              <a:off x="7455285" y="5032119"/>
              <a:ext cx="185737" cy="160118"/>
            </a:xfrm>
            <a:prstGeom prst="triangle">
              <a:avLst/>
            </a:prstGeom>
            <a:solidFill>
              <a:srgbClr val="D7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7">
              <a:extLst>
                <a:ext uri="{FF2B5EF4-FFF2-40B4-BE49-F238E27FC236}">
                  <a16:creationId xmlns:a16="http://schemas.microsoft.com/office/drawing/2014/main" id="{10AB0FC4-B8D1-9622-A9F6-C300D95B12DC}"/>
                </a:ext>
              </a:extLst>
            </p:cNvPr>
            <p:cNvSpPr/>
            <p:nvPr/>
          </p:nvSpPr>
          <p:spPr>
            <a:xfrm flipV="1">
              <a:off x="10249598" y="5032119"/>
              <a:ext cx="185737" cy="160118"/>
            </a:xfrm>
            <a:prstGeom prs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5">
              <a:extLst>
                <a:ext uri="{FF2B5EF4-FFF2-40B4-BE49-F238E27FC236}">
                  <a16:creationId xmlns:a16="http://schemas.microsoft.com/office/drawing/2014/main" id="{3C3AC16F-0DF9-E6CB-8D09-ED4AE18667F4}"/>
                </a:ext>
              </a:extLst>
            </p:cNvPr>
            <p:cNvSpPr/>
            <p:nvPr/>
          </p:nvSpPr>
          <p:spPr>
            <a:xfrm>
              <a:off x="7042746" y="5269343"/>
              <a:ext cx="1072731" cy="400110"/>
            </a:xfrm>
            <a:prstGeom prst="rect">
              <a:avLst/>
            </a:prstGeom>
          </p:spPr>
          <p:txBody>
            <a:bodyPr wrap="none">
              <a:spAutoFit/>
            </a:bodyPr>
            <a:lstStyle/>
            <a:p>
              <a:pPr algn="ctr"/>
              <a:r>
                <a:rPr lang="en-US" altLang="zh-CN" sz="2000" b="1" dirty="0">
                  <a:latin typeface="Agency FB" panose="020B0503020202020204" pitchFamily="34" charset="0"/>
                  <a:cs typeface="Arial" panose="020B0604020202020204" pitchFamily="34" charset="0"/>
                </a:rPr>
                <a:t>6 NORMAL</a:t>
              </a:r>
              <a:endParaRPr lang="zh-CN" altLang="en-US" sz="2000" b="1" dirty="0">
                <a:latin typeface="Agency FB" panose="020B0503020202020204" pitchFamily="34" charset="0"/>
                <a:cs typeface="Arial" panose="020B0604020202020204" pitchFamily="34" charset="0"/>
              </a:endParaRPr>
            </a:p>
          </p:txBody>
        </p:sp>
        <p:sp>
          <p:nvSpPr>
            <p:cNvPr id="22" name="矩形 26">
              <a:extLst>
                <a:ext uri="{FF2B5EF4-FFF2-40B4-BE49-F238E27FC236}">
                  <a16:creationId xmlns:a16="http://schemas.microsoft.com/office/drawing/2014/main" id="{01EDBB9E-986B-9E7B-C0BE-3DE2DC91506A}"/>
                </a:ext>
              </a:extLst>
            </p:cNvPr>
            <p:cNvSpPr/>
            <p:nvPr/>
          </p:nvSpPr>
          <p:spPr>
            <a:xfrm>
              <a:off x="6096000" y="5635841"/>
              <a:ext cx="3094893" cy="646331"/>
            </a:xfrm>
            <a:prstGeom prst="rect">
              <a:avLst/>
            </a:prstGeom>
          </p:spPr>
          <p:txBody>
            <a:bodyPr wrap="square">
              <a:spAutoFit/>
            </a:bodyPr>
            <a:lstStyle/>
            <a:p>
              <a:pPr algn="ctr"/>
              <a:r>
                <a:rPr lang="en-US" altLang="zh-CN" sz="1200" dirty="0">
                  <a:solidFill>
                    <a:schemeClr val="bg2">
                      <a:lumMod val="25000"/>
                    </a:schemeClr>
                  </a:solidFill>
                  <a:latin typeface="Arial" panose="020B0604020202020204" pitchFamily="34" charset="0"/>
                  <a:cs typeface="Arial" panose="020B0604020202020204" pitchFamily="34" charset="0"/>
                </a:rPr>
                <a:t>6 of them were assigned to </a:t>
              </a:r>
              <a:r>
                <a:rPr lang="en-US" altLang="zh-CN" sz="1200" b="1" dirty="0">
                  <a:solidFill>
                    <a:schemeClr val="bg2">
                      <a:lumMod val="25000"/>
                    </a:schemeClr>
                  </a:solidFill>
                  <a:latin typeface="Arial" panose="020B0604020202020204" pitchFamily="34" charset="0"/>
                  <a:cs typeface="Arial" panose="020B0604020202020204" pitchFamily="34" charset="0"/>
                </a:rPr>
                <a:t>Group IIA </a:t>
              </a:r>
              <a:r>
                <a:rPr lang="en-US" altLang="zh-CN" sz="1200" dirty="0">
                  <a:solidFill>
                    <a:schemeClr val="bg2">
                      <a:lumMod val="25000"/>
                    </a:schemeClr>
                  </a:solidFill>
                  <a:latin typeface="Arial" panose="020B0604020202020204" pitchFamily="34" charset="0"/>
                  <a:cs typeface="Arial" panose="020B0604020202020204" pitchFamily="34" charset="0"/>
                </a:rPr>
                <a:t>who were told that their speech was not normal. They should do anything to avoid stuttering </a:t>
              </a:r>
              <a:endParaRPr lang="zh-CN" altLang="en-US" sz="1200" dirty="0">
                <a:solidFill>
                  <a:schemeClr val="bg2">
                    <a:lumMod val="25000"/>
                  </a:schemeClr>
                </a:solidFill>
                <a:latin typeface="Arial" panose="020B0604020202020204" pitchFamily="34" charset="0"/>
                <a:cs typeface="Arial" panose="020B0604020202020204" pitchFamily="34" charset="0"/>
              </a:endParaRPr>
            </a:p>
          </p:txBody>
        </p:sp>
        <p:sp>
          <p:nvSpPr>
            <p:cNvPr id="23" name="矩形 28">
              <a:extLst>
                <a:ext uri="{FF2B5EF4-FFF2-40B4-BE49-F238E27FC236}">
                  <a16:creationId xmlns:a16="http://schemas.microsoft.com/office/drawing/2014/main" id="{FE8DD30B-DC5B-BF5F-D2DB-85DA51AEE2EE}"/>
                </a:ext>
              </a:extLst>
            </p:cNvPr>
            <p:cNvSpPr/>
            <p:nvPr/>
          </p:nvSpPr>
          <p:spPr>
            <a:xfrm>
              <a:off x="9800173" y="5269343"/>
              <a:ext cx="1072731" cy="400110"/>
            </a:xfrm>
            <a:prstGeom prst="rect">
              <a:avLst/>
            </a:prstGeom>
          </p:spPr>
          <p:txBody>
            <a:bodyPr wrap="none">
              <a:spAutoFit/>
            </a:bodyPr>
            <a:lstStyle/>
            <a:p>
              <a:pPr algn="ctr"/>
              <a:r>
                <a:rPr lang="en-US" altLang="zh-CN" sz="2000" b="1" dirty="0">
                  <a:solidFill>
                    <a:srgbClr val="D70000"/>
                  </a:solidFill>
                  <a:latin typeface="Agency FB" panose="020B0503020202020204" pitchFamily="34" charset="0"/>
                  <a:cs typeface="Arial" panose="020B0604020202020204" pitchFamily="34" charset="0"/>
                </a:rPr>
                <a:t>6 NORMAL</a:t>
              </a:r>
              <a:endParaRPr lang="zh-CN" altLang="en-US" sz="2000" b="1" dirty="0">
                <a:solidFill>
                  <a:srgbClr val="D70000"/>
                </a:solidFill>
                <a:latin typeface="Agency FB" panose="020B0503020202020204" pitchFamily="34" charset="0"/>
                <a:cs typeface="Arial" panose="020B0604020202020204" pitchFamily="34" charset="0"/>
              </a:endParaRPr>
            </a:p>
          </p:txBody>
        </p:sp>
        <p:sp>
          <p:nvSpPr>
            <p:cNvPr id="24" name="矩形 29">
              <a:extLst>
                <a:ext uri="{FF2B5EF4-FFF2-40B4-BE49-F238E27FC236}">
                  <a16:creationId xmlns:a16="http://schemas.microsoft.com/office/drawing/2014/main" id="{032EC896-D800-E69E-1807-BA90C3656584}"/>
                </a:ext>
              </a:extLst>
            </p:cNvPr>
            <p:cNvSpPr/>
            <p:nvPr/>
          </p:nvSpPr>
          <p:spPr>
            <a:xfrm>
              <a:off x="9118980" y="5628788"/>
              <a:ext cx="2435123" cy="646331"/>
            </a:xfrm>
            <a:prstGeom prst="rect">
              <a:avLst/>
            </a:prstGeom>
          </p:spPr>
          <p:txBody>
            <a:bodyPr wrap="square">
              <a:spAutoFit/>
            </a:bodyPr>
            <a:lstStyle/>
            <a:p>
              <a:pPr algn="ctr"/>
              <a:r>
                <a:rPr lang="en-US" altLang="zh-CN" sz="1200" dirty="0">
                  <a:solidFill>
                    <a:schemeClr val="bg2">
                      <a:lumMod val="25000"/>
                    </a:schemeClr>
                  </a:solidFill>
                  <a:latin typeface="Arial" panose="020B0604020202020204" pitchFamily="34" charset="0"/>
                  <a:cs typeface="Arial" panose="020B0604020202020204" pitchFamily="34" charset="0"/>
                </a:rPr>
                <a:t>The other 6 were placed in </a:t>
              </a:r>
              <a:r>
                <a:rPr lang="en-US" altLang="zh-CN" sz="1200" b="1" dirty="0">
                  <a:solidFill>
                    <a:schemeClr val="bg2">
                      <a:lumMod val="25000"/>
                    </a:schemeClr>
                  </a:solidFill>
                  <a:latin typeface="Arial" panose="020B0604020202020204" pitchFamily="34" charset="0"/>
                  <a:cs typeface="Arial" panose="020B0604020202020204" pitchFamily="34" charset="0"/>
                </a:rPr>
                <a:t>Group IIB </a:t>
              </a:r>
              <a:r>
                <a:rPr lang="en-US" altLang="zh-CN" sz="1200" dirty="0">
                  <a:solidFill>
                    <a:schemeClr val="bg2">
                      <a:lumMod val="25000"/>
                    </a:schemeClr>
                  </a:solidFill>
                  <a:latin typeface="Arial" panose="020B0604020202020204" pitchFamily="34" charset="0"/>
                  <a:cs typeface="Arial" panose="020B0604020202020204" pitchFamily="34" charset="0"/>
                </a:rPr>
                <a:t>and told that their speech was fine</a:t>
              </a:r>
              <a:endParaRPr lang="zh-CN" altLang="en-US" sz="1200" dirty="0">
                <a:solidFill>
                  <a:schemeClr val="bg2">
                    <a:lumMod val="25000"/>
                  </a:schemeClr>
                </a:solidFill>
                <a:latin typeface="Arial" panose="020B0604020202020204" pitchFamily="34" charset="0"/>
                <a:cs typeface="Arial" panose="020B0604020202020204" pitchFamily="34" charset="0"/>
              </a:endParaRPr>
            </a:p>
          </p:txBody>
        </p:sp>
        <p:sp>
          <p:nvSpPr>
            <p:cNvPr id="26" name="矩形 31">
              <a:extLst>
                <a:ext uri="{FF2B5EF4-FFF2-40B4-BE49-F238E27FC236}">
                  <a16:creationId xmlns:a16="http://schemas.microsoft.com/office/drawing/2014/main" id="{58263B5C-D943-6C16-0880-DD92CA824D11}"/>
                </a:ext>
              </a:extLst>
            </p:cNvPr>
            <p:cNvSpPr/>
            <p:nvPr/>
          </p:nvSpPr>
          <p:spPr>
            <a:xfrm>
              <a:off x="8487283" y="3096200"/>
              <a:ext cx="901209" cy="400110"/>
            </a:xfrm>
            <a:prstGeom prst="rect">
              <a:avLst/>
            </a:prstGeom>
          </p:spPr>
          <p:txBody>
            <a:bodyPr wrap="none">
              <a:spAutoFit/>
            </a:bodyPr>
            <a:lstStyle/>
            <a:p>
              <a:pPr algn="ctr"/>
              <a:r>
                <a:rPr lang="en-US" altLang="zh-CN" sz="2000" b="1" dirty="0">
                  <a:solidFill>
                    <a:srgbClr val="D70000"/>
                  </a:solidFill>
                  <a:latin typeface="Agency FB" panose="020B0503020202020204" pitchFamily="34" charset="0"/>
                  <a:cs typeface="Arial" panose="020B0604020202020204" pitchFamily="34" charset="0"/>
                </a:rPr>
                <a:t>NORMAL</a:t>
              </a:r>
              <a:endParaRPr lang="zh-CN" altLang="en-US" sz="2000" b="1" dirty="0">
                <a:solidFill>
                  <a:srgbClr val="D70000"/>
                </a:solidFill>
                <a:latin typeface="Agency FB" panose="020B0503020202020204" pitchFamily="34" charset="0"/>
                <a:cs typeface="Arial" panose="020B0604020202020204" pitchFamily="34" charset="0"/>
              </a:endParaRPr>
            </a:p>
          </p:txBody>
        </p:sp>
      </p:grpSp>
    </p:spTree>
    <p:extLst>
      <p:ext uri="{BB962C8B-B14F-4D97-AF65-F5344CB8AC3E}">
        <p14:creationId xmlns:p14="http://schemas.microsoft.com/office/powerpoint/2010/main" val="2685755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1" presetClass="entr" presetSubtype="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p:txBody>
          <a:bodyPr/>
          <a:lstStyle/>
          <a:p>
            <a:r>
              <a:rPr lang="en-US" dirty="0"/>
              <a:t>Result</a:t>
            </a:r>
            <a:endParaRPr lang="en-HK" dirty="0"/>
          </a:p>
        </p:txBody>
      </p:sp>
      <p:sp>
        <p:nvSpPr>
          <p:cNvPr id="7" name="Content Placeholder 2">
            <a:extLst>
              <a:ext uri="{FF2B5EF4-FFF2-40B4-BE49-F238E27FC236}">
                <a16:creationId xmlns:a16="http://schemas.microsoft.com/office/drawing/2014/main" id="{05D60439-46E6-9A53-C581-ED951BA65C25}"/>
              </a:ext>
            </a:extLst>
          </p:cNvPr>
          <p:cNvSpPr>
            <a:spLocks noGrp="1"/>
          </p:cNvSpPr>
          <p:nvPr>
            <p:ph idx="1"/>
          </p:nvPr>
        </p:nvSpPr>
        <p:spPr>
          <a:xfrm>
            <a:off x="1097279" y="1921668"/>
            <a:ext cx="10408083" cy="4314136"/>
          </a:xfrm>
        </p:spPr>
        <p:txBody>
          <a:bodyPr>
            <a:normAutofit/>
          </a:bodyPr>
          <a:lstStyle/>
          <a:p>
            <a:pPr marL="285750" indent="-285750">
              <a:lnSpc>
                <a:spcPct val="100000"/>
              </a:lnSpc>
              <a:buFont typeface="Arial" panose="020B0604020202020204" pitchFamily="34" charset="0"/>
              <a:buChar char="•"/>
            </a:pPr>
            <a:r>
              <a:rPr lang="en-US" sz="3200" dirty="0">
                <a:solidFill>
                  <a:schemeClr val="tx1"/>
                </a:solidFill>
              </a:rPr>
              <a:t>The results of the experiment did not give the conclusion Dr Johnson expected but </a:t>
            </a:r>
            <a:r>
              <a:rPr lang="en-US" sz="3200" dirty="0">
                <a:solidFill>
                  <a:srgbClr val="FF0000"/>
                </a:solidFill>
              </a:rPr>
              <a:t>introduced permanent harm to some children</a:t>
            </a:r>
          </a:p>
          <a:p>
            <a:pPr marL="578358" lvl="1" indent="-285750">
              <a:lnSpc>
                <a:spcPct val="100000"/>
              </a:lnSpc>
              <a:buFont typeface="Arial" panose="020B0604020202020204" pitchFamily="34" charset="0"/>
              <a:buChar char="•"/>
            </a:pPr>
            <a:endParaRPr lang="en-US" sz="3000" dirty="0">
              <a:solidFill>
                <a:schemeClr val="tx1"/>
              </a:solidFill>
            </a:endParaRP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28</a:t>
            </a:fld>
            <a:endParaRPr lang="en-US"/>
          </a:p>
        </p:txBody>
      </p:sp>
      <p:sp>
        <p:nvSpPr>
          <p:cNvPr id="5" name="Date Placeholder 4">
            <a:extLst>
              <a:ext uri="{FF2B5EF4-FFF2-40B4-BE49-F238E27FC236}">
                <a16:creationId xmlns:a16="http://schemas.microsoft.com/office/drawing/2014/main" id="{06291799-A7CA-FDCA-D742-5B0DD8FCF452}"/>
              </a:ext>
            </a:extLst>
          </p:cNvPr>
          <p:cNvSpPr>
            <a:spLocks noGrp="1"/>
          </p:cNvSpPr>
          <p:nvPr>
            <p:ph type="dt" sz="half" idx="10"/>
          </p:nvPr>
        </p:nvSpPr>
        <p:spPr/>
        <p:txBody>
          <a:bodyPr/>
          <a:lstStyle/>
          <a:p>
            <a:r>
              <a:rPr lang="en-US"/>
              <a:t>Dr Daniel Lun     June 2024</a:t>
            </a:r>
          </a:p>
        </p:txBody>
      </p:sp>
      <p:sp>
        <p:nvSpPr>
          <p:cNvPr id="11" name="TextBox 10">
            <a:extLst>
              <a:ext uri="{FF2B5EF4-FFF2-40B4-BE49-F238E27FC236}">
                <a16:creationId xmlns:a16="http://schemas.microsoft.com/office/drawing/2014/main" id="{863BD199-D7B7-2BCE-AEF2-C76426E56AF5}"/>
              </a:ext>
            </a:extLst>
          </p:cNvPr>
          <p:cNvSpPr txBox="1"/>
          <p:nvPr/>
        </p:nvSpPr>
        <p:spPr>
          <a:xfrm>
            <a:off x="7210874" y="3603213"/>
            <a:ext cx="2541158" cy="2923877"/>
          </a:xfrm>
          <a:prstGeom prst="rect">
            <a:avLst/>
          </a:prstGeom>
          <a:solidFill>
            <a:schemeClr val="accent1">
              <a:lumMod val="40000"/>
              <a:lumOff val="60000"/>
            </a:schemeClr>
          </a:solidFill>
        </p:spPr>
        <p:txBody>
          <a:bodyPr wrap="square" rtlCol="0">
            <a:spAutoFit/>
          </a:bodyPr>
          <a:lstStyle/>
          <a:p>
            <a:pPr algn="ctr"/>
            <a:r>
              <a:rPr lang="en-US" sz="2400" b="1" dirty="0">
                <a:cs typeface="Times New Roman" panose="02020603050405020304" pitchFamily="18" charset="0"/>
              </a:rPr>
              <a:t>Group IIA</a:t>
            </a:r>
          </a:p>
          <a:p>
            <a:pPr algn="ctr"/>
            <a:r>
              <a:rPr lang="en-US" sz="2000" dirty="0">
                <a:cs typeface="Times New Roman" panose="02020603050405020304" pitchFamily="18" charset="0"/>
              </a:rPr>
              <a:t>(6 children)</a:t>
            </a:r>
          </a:p>
          <a:p>
            <a:r>
              <a:rPr lang="en-US" sz="2000" dirty="0">
                <a:cs typeface="Times New Roman" panose="02020603050405020304" pitchFamily="18" charset="0"/>
              </a:rPr>
              <a:t>Normal children were intentionally labeled as stutterers</a:t>
            </a:r>
          </a:p>
          <a:p>
            <a:pPr algn="just"/>
            <a:endParaRPr lang="en-US" sz="2000" dirty="0">
              <a:cs typeface="Times New Roman" panose="02020603050405020304" pitchFamily="18" charset="0"/>
            </a:endParaRPr>
          </a:p>
          <a:p>
            <a:pPr algn="just"/>
            <a:r>
              <a:rPr lang="en-US" sz="2000" dirty="0">
                <a:cs typeface="Times New Roman" panose="02020603050405020304" pitchFamily="18" charset="0"/>
              </a:rPr>
              <a:t>2 did not change</a:t>
            </a:r>
          </a:p>
          <a:p>
            <a:pPr algn="just"/>
            <a:r>
              <a:rPr lang="en-US" sz="2000" b="1" dirty="0">
                <a:solidFill>
                  <a:srgbClr val="FF0000"/>
                </a:solidFill>
                <a:cs typeface="Times New Roman" panose="02020603050405020304" pitchFamily="18" charset="0"/>
              </a:rPr>
              <a:t>2 decreased in fluency</a:t>
            </a:r>
          </a:p>
          <a:p>
            <a:pPr algn="just"/>
            <a:r>
              <a:rPr lang="en-US" sz="2000" dirty="0">
                <a:solidFill>
                  <a:srgbClr val="0070C0"/>
                </a:solidFill>
                <a:cs typeface="Times New Roman" panose="02020603050405020304" pitchFamily="18" charset="0"/>
              </a:rPr>
              <a:t>2 improved fluency</a:t>
            </a:r>
          </a:p>
        </p:txBody>
      </p:sp>
      <p:sp>
        <p:nvSpPr>
          <p:cNvPr id="13" name="TextBox 12">
            <a:extLst>
              <a:ext uri="{FF2B5EF4-FFF2-40B4-BE49-F238E27FC236}">
                <a16:creationId xmlns:a16="http://schemas.microsoft.com/office/drawing/2014/main" id="{2F1385D3-27F9-530D-5DB9-7A900057C217}"/>
              </a:ext>
            </a:extLst>
          </p:cNvPr>
          <p:cNvSpPr txBox="1"/>
          <p:nvPr/>
        </p:nvSpPr>
        <p:spPr>
          <a:xfrm>
            <a:off x="4859701" y="4219547"/>
            <a:ext cx="2108793" cy="1323439"/>
          </a:xfrm>
          <a:prstGeom prst="rect">
            <a:avLst/>
          </a:prstGeom>
          <a:noFill/>
        </p:spPr>
        <p:txBody>
          <a:bodyPr wrap="square" rtlCol="0">
            <a:spAutoFit/>
          </a:bodyPr>
          <a:lstStyle/>
          <a:p>
            <a:r>
              <a:rPr lang="en-US" sz="2000" dirty="0">
                <a:solidFill>
                  <a:schemeClr val="tx1">
                    <a:lumMod val="75000"/>
                    <a:lumOff val="25000"/>
                  </a:schemeClr>
                </a:solidFill>
                <a:cs typeface="Times New Roman" panose="02020603050405020304" pitchFamily="18" charset="0"/>
              </a:rPr>
              <a:t>No conclusion can be drawn if stuttering is a learned behavior</a:t>
            </a:r>
          </a:p>
        </p:txBody>
      </p:sp>
      <p:sp>
        <p:nvSpPr>
          <p:cNvPr id="14" name="TextBox 13">
            <a:extLst>
              <a:ext uri="{FF2B5EF4-FFF2-40B4-BE49-F238E27FC236}">
                <a16:creationId xmlns:a16="http://schemas.microsoft.com/office/drawing/2014/main" id="{C2381F66-4ED0-6F14-6F40-627C4C102575}"/>
              </a:ext>
            </a:extLst>
          </p:cNvPr>
          <p:cNvSpPr txBox="1"/>
          <p:nvPr/>
        </p:nvSpPr>
        <p:spPr>
          <a:xfrm>
            <a:off x="2075957" y="3647520"/>
            <a:ext cx="2534802" cy="2923877"/>
          </a:xfrm>
          <a:prstGeom prst="rect">
            <a:avLst/>
          </a:prstGeom>
          <a:solidFill>
            <a:schemeClr val="accent1">
              <a:lumMod val="40000"/>
              <a:lumOff val="60000"/>
            </a:schemeClr>
          </a:solidFill>
        </p:spPr>
        <p:txBody>
          <a:bodyPr wrap="square" rtlCol="0">
            <a:spAutoFit/>
          </a:bodyPr>
          <a:lstStyle/>
          <a:p>
            <a:pPr algn="ctr"/>
            <a:r>
              <a:rPr lang="en-US" sz="2400" b="1" dirty="0">
                <a:cs typeface="Times New Roman" panose="02020603050405020304" pitchFamily="18" charset="0"/>
              </a:rPr>
              <a:t>Group IA</a:t>
            </a:r>
          </a:p>
          <a:p>
            <a:pPr algn="ctr"/>
            <a:r>
              <a:rPr lang="en-US" sz="2000" dirty="0">
                <a:cs typeface="Times New Roman" panose="02020603050405020304" pitchFamily="18" charset="0"/>
              </a:rPr>
              <a:t>(5 children)</a:t>
            </a:r>
          </a:p>
          <a:p>
            <a:r>
              <a:rPr lang="en-US" sz="2000" dirty="0">
                <a:cs typeface="Times New Roman" panose="02020603050405020304" pitchFamily="18" charset="0"/>
              </a:rPr>
              <a:t>Stutterers were intentionally labeled as normal</a:t>
            </a:r>
          </a:p>
          <a:p>
            <a:pPr algn="just"/>
            <a:endParaRPr lang="en-US" sz="2000" dirty="0">
              <a:cs typeface="Times New Roman" panose="02020603050405020304" pitchFamily="18" charset="0"/>
            </a:endParaRPr>
          </a:p>
          <a:p>
            <a:pPr algn="just"/>
            <a:r>
              <a:rPr lang="en-US" sz="2000" dirty="0">
                <a:cs typeface="Times New Roman" panose="02020603050405020304" pitchFamily="18" charset="0"/>
              </a:rPr>
              <a:t>1 did not change</a:t>
            </a:r>
          </a:p>
          <a:p>
            <a:pPr algn="just"/>
            <a:r>
              <a:rPr lang="en-US" sz="2000" dirty="0">
                <a:cs typeface="Times New Roman" panose="02020603050405020304" pitchFamily="18" charset="0"/>
              </a:rPr>
              <a:t>2 improved fluency</a:t>
            </a:r>
          </a:p>
          <a:p>
            <a:pPr algn="just"/>
            <a:r>
              <a:rPr lang="en-US" sz="2000" dirty="0">
                <a:solidFill>
                  <a:srgbClr val="0070C0"/>
                </a:solidFill>
                <a:cs typeface="Times New Roman" panose="02020603050405020304" pitchFamily="18" charset="0"/>
              </a:rPr>
              <a:t>2 decreased in fluency</a:t>
            </a:r>
          </a:p>
        </p:txBody>
      </p:sp>
    </p:spTree>
    <p:extLst>
      <p:ext uri="{BB962C8B-B14F-4D97-AF65-F5344CB8AC3E}">
        <p14:creationId xmlns:p14="http://schemas.microsoft.com/office/powerpoint/2010/main" val="27949819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p:txBody>
          <a:bodyPr/>
          <a:lstStyle/>
          <a:p>
            <a:r>
              <a:rPr lang="en-US" dirty="0"/>
              <a:t>Consequence …</a:t>
            </a:r>
            <a:endParaRPr lang="en-HK" dirty="0"/>
          </a:p>
        </p:txBody>
      </p:sp>
      <p:sp>
        <p:nvSpPr>
          <p:cNvPr id="7" name="Content Placeholder 2">
            <a:extLst>
              <a:ext uri="{FF2B5EF4-FFF2-40B4-BE49-F238E27FC236}">
                <a16:creationId xmlns:a16="http://schemas.microsoft.com/office/drawing/2014/main" id="{05D60439-46E6-9A53-C581-ED951BA65C25}"/>
              </a:ext>
            </a:extLst>
          </p:cNvPr>
          <p:cNvSpPr>
            <a:spLocks noGrp="1"/>
          </p:cNvSpPr>
          <p:nvPr>
            <p:ph idx="1"/>
          </p:nvPr>
        </p:nvSpPr>
        <p:spPr>
          <a:xfrm>
            <a:off x="1156146" y="1829514"/>
            <a:ext cx="10408083" cy="945737"/>
          </a:xfrm>
        </p:spPr>
        <p:txBody>
          <a:bodyPr>
            <a:normAutofit fontScale="92500" lnSpcReduction="10000"/>
          </a:bodyPr>
          <a:lstStyle/>
          <a:p>
            <a:pPr marL="285750" indent="-285750">
              <a:lnSpc>
                <a:spcPct val="100000"/>
              </a:lnSpc>
              <a:buFont typeface="Arial" panose="020B0604020202020204" pitchFamily="34" charset="0"/>
              <a:buChar char="•"/>
            </a:pPr>
            <a:r>
              <a:rPr lang="en-US" altLang="zh-CN" sz="3400" dirty="0">
                <a:solidFill>
                  <a:schemeClr val="bg2">
                    <a:lumMod val="25000"/>
                  </a:schemeClr>
                </a:solidFill>
                <a:latin typeface="Arial" panose="020B0604020202020204" pitchFamily="34" charset="0"/>
                <a:cs typeface="Arial" panose="020B0604020202020204" pitchFamily="34" charset="0"/>
              </a:rPr>
              <a:t>The nonstuttering children of Group IIA began to act like stutterers</a:t>
            </a:r>
            <a:endParaRPr lang="en-US" sz="3200" dirty="0">
              <a:solidFill>
                <a:schemeClr val="tx1"/>
              </a:solidFill>
            </a:endParaRP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29</a:t>
            </a:fld>
            <a:endParaRPr lang="en-US"/>
          </a:p>
        </p:txBody>
      </p:sp>
      <p:sp>
        <p:nvSpPr>
          <p:cNvPr id="5" name="Date Placeholder 4">
            <a:extLst>
              <a:ext uri="{FF2B5EF4-FFF2-40B4-BE49-F238E27FC236}">
                <a16:creationId xmlns:a16="http://schemas.microsoft.com/office/drawing/2014/main" id="{06291799-A7CA-FDCA-D742-5B0DD8FCF452}"/>
              </a:ext>
            </a:extLst>
          </p:cNvPr>
          <p:cNvSpPr>
            <a:spLocks noGrp="1"/>
          </p:cNvSpPr>
          <p:nvPr>
            <p:ph type="dt" sz="half" idx="10"/>
          </p:nvPr>
        </p:nvSpPr>
        <p:spPr/>
        <p:txBody>
          <a:bodyPr/>
          <a:lstStyle/>
          <a:p>
            <a:r>
              <a:rPr lang="en-US"/>
              <a:t>Dr Daniel Lun     June 2024</a:t>
            </a:r>
          </a:p>
        </p:txBody>
      </p:sp>
      <p:sp>
        <p:nvSpPr>
          <p:cNvPr id="4" name="矩形 48">
            <a:extLst>
              <a:ext uri="{FF2B5EF4-FFF2-40B4-BE49-F238E27FC236}">
                <a16:creationId xmlns:a16="http://schemas.microsoft.com/office/drawing/2014/main" id="{3AA0F0D9-081B-A58A-830A-C7516FC17788}"/>
              </a:ext>
            </a:extLst>
          </p:cNvPr>
          <p:cNvSpPr/>
          <p:nvPr/>
        </p:nvSpPr>
        <p:spPr>
          <a:xfrm rot="2700000">
            <a:off x="5654890" y="3057179"/>
            <a:ext cx="376634" cy="376635"/>
          </a:xfrm>
          <a:prstGeom prst="rect">
            <a:avLst/>
          </a:prstGeom>
          <a:solidFill>
            <a:srgbClr val="C702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Agency FB" panose="020B0503020202020204" pitchFamily="34" charset="0"/>
            </a:endParaRPr>
          </a:p>
        </p:txBody>
      </p:sp>
      <p:cxnSp>
        <p:nvCxnSpPr>
          <p:cNvPr id="6" name="直接连接符 67">
            <a:extLst>
              <a:ext uri="{FF2B5EF4-FFF2-40B4-BE49-F238E27FC236}">
                <a16:creationId xmlns:a16="http://schemas.microsoft.com/office/drawing/2014/main" id="{4B96E70D-09C7-742A-6F01-8F5E587AAC23}"/>
              </a:ext>
            </a:extLst>
          </p:cNvPr>
          <p:cNvCxnSpPr>
            <a:cxnSpLocks/>
          </p:cNvCxnSpPr>
          <p:nvPr/>
        </p:nvCxnSpPr>
        <p:spPr>
          <a:xfrm flipH="1">
            <a:off x="5829679" y="3474723"/>
            <a:ext cx="13527" cy="648918"/>
          </a:xfrm>
          <a:prstGeom prst="line">
            <a:avLst/>
          </a:prstGeom>
          <a:ln w="12700">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直接连接符 68">
            <a:extLst>
              <a:ext uri="{FF2B5EF4-FFF2-40B4-BE49-F238E27FC236}">
                <a16:creationId xmlns:a16="http://schemas.microsoft.com/office/drawing/2014/main" id="{FCEF439C-7AA7-13AA-2575-4B28AD7C13C9}"/>
              </a:ext>
            </a:extLst>
          </p:cNvPr>
          <p:cNvCxnSpPr>
            <a:cxnSpLocks/>
          </p:cNvCxnSpPr>
          <p:nvPr/>
        </p:nvCxnSpPr>
        <p:spPr>
          <a:xfrm flipH="1">
            <a:off x="5843206" y="4499421"/>
            <a:ext cx="1" cy="967950"/>
          </a:xfrm>
          <a:prstGeom prst="line">
            <a:avLst/>
          </a:prstGeom>
          <a:ln w="12700">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直接连接符 69">
            <a:extLst>
              <a:ext uri="{FF2B5EF4-FFF2-40B4-BE49-F238E27FC236}">
                <a16:creationId xmlns:a16="http://schemas.microsoft.com/office/drawing/2014/main" id="{527577D6-1870-4BD8-5A16-3CCAAC8FF97C}"/>
              </a:ext>
            </a:extLst>
          </p:cNvPr>
          <p:cNvCxnSpPr>
            <a:cxnSpLocks/>
          </p:cNvCxnSpPr>
          <p:nvPr/>
        </p:nvCxnSpPr>
        <p:spPr>
          <a:xfrm flipH="1" flipV="1">
            <a:off x="5811148" y="3819786"/>
            <a:ext cx="960522" cy="7213"/>
          </a:xfrm>
          <a:prstGeom prst="line">
            <a:avLst/>
          </a:prstGeom>
          <a:ln w="12700">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直接连接符 70">
            <a:extLst>
              <a:ext uri="{FF2B5EF4-FFF2-40B4-BE49-F238E27FC236}">
                <a16:creationId xmlns:a16="http://schemas.microsoft.com/office/drawing/2014/main" id="{9B00B73B-6D80-BD8D-FC42-D8A6BDC36BC0}"/>
              </a:ext>
            </a:extLst>
          </p:cNvPr>
          <p:cNvCxnSpPr>
            <a:cxnSpLocks/>
          </p:cNvCxnSpPr>
          <p:nvPr/>
        </p:nvCxnSpPr>
        <p:spPr>
          <a:xfrm flipH="1">
            <a:off x="5836442" y="4964266"/>
            <a:ext cx="935228" cy="0"/>
          </a:xfrm>
          <a:prstGeom prst="line">
            <a:avLst/>
          </a:prstGeom>
          <a:ln w="12700">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1" name="矩形 73">
            <a:extLst>
              <a:ext uri="{FF2B5EF4-FFF2-40B4-BE49-F238E27FC236}">
                <a16:creationId xmlns:a16="http://schemas.microsoft.com/office/drawing/2014/main" id="{2C5C606C-ACF2-4A25-E0B5-BFCD53F07E2A}"/>
              </a:ext>
            </a:extLst>
          </p:cNvPr>
          <p:cNvSpPr>
            <a:spLocks noChangeArrowheads="1"/>
          </p:cNvSpPr>
          <p:nvPr/>
        </p:nvSpPr>
        <p:spPr bwMode="auto">
          <a:xfrm>
            <a:off x="7510201" y="3524352"/>
            <a:ext cx="4054028" cy="605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2000"/>
              </a:lnSpc>
            </a:pPr>
            <a:r>
              <a:rPr lang="en-US" altLang="zh-CN" sz="2000" dirty="0">
                <a:solidFill>
                  <a:schemeClr val="tx1">
                    <a:lumMod val="65000"/>
                    <a:lumOff val="35000"/>
                  </a:schemeClr>
                </a:solidFill>
                <a:latin typeface="Agency FB" panose="020B0503020202020204" pitchFamily="34" charset="0"/>
                <a:cs typeface="Arial" panose="020B0604020202020204" pitchFamily="34" charset="0"/>
              </a:rPr>
              <a:t>''much more conscious of herself, and she talked less,'' </a:t>
            </a:r>
          </a:p>
        </p:txBody>
      </p:sp>
      <p:sp>
        <p:nvSpPr>
          <p:cNvPr id="12" name="矩形 76">
            <a:extLst>
              <a:ext uri="{FF2B5EF4-FFF2-40B4-BE49-F238E27FC236}">
                <a16:creationId xmlns:a16="http://schemas.microsoft.com/office/drawing/2014/main" id="{418BA116-8282-D1B5-E2F6-9C5CFC012224}"/>
              </a:ext>
            </a:extLst>
          </p:cNvPr>
          <p:cNvSpPr>
            <a:spLocks noChangeArrowheads="1"/>
          </p:cNvSpPr>
          <p:nvPr/>
        </p:nvSpPr>
        <p:spPr bwMode="auto">
          <a:xfrm>
            <a:off x="7537433" y="4561003"/>
            <a:ext cx="4054027"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2000"/>
              </a:lnSpc>
            </a:pPr>
            <a:r>
              <a:rPr lang="en-US" altLang="zh-CN" sz="2000" dirty="0">
                <a:solidFill>
                  <a:schemeClr val="tx1">
                    <a:lumMod val="65000"/>
                    <a:lumOff val="35000"/>
                  </a:schemeClr>
                </a:solidFill>
                <a:latin typeface="Agency FB" panose="020B0503020202020204" pitchFamily="34" charset="0"/>
                <a:cs typeface="Arial" panose="020B0604020202020204" pitchFamily="34" charset="0"/>
              </a:rPr>
              <a:t>“Because I'm afraid I can't say the next word.” “Why did you snap your fingers?” “Because I was afraid I was going to say ‘a.’”</a:t>
            </a:r>
          </a:p>
        </p:txBody>
      </p:sp>
      <p:sp>
        <p:nvSpPr>
          <p:cNvPr id="13" name="矩形 79">
            <a:extLst>
              <a:ext uri="{FF2B5EF4-FFF2-40B4-BE49-F238E27FC236}">
                <a16:creationId xmlns:a16="http://schemas.microsoft.com/office/drawing/2014/main" id="{CFBAAC3A-5DD9-7237-45DA-30ECDB0E8750}"/>
              </a:ext>
            </a:extLst>
          </p:cNvPr>
          <p:cNvSpPr>
            <a:spLocks noChangeArrowheads="1"/>
          </p:cNvSpPr>
          <p:nvPr/>
        </p:nvSpPr>
        <p:spPr bwMode="auto">
          <a:xfrm>
            <a:off x="1628281" y="2947053"/>
            <a:ext cx="4111981"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2000"/>
              </a:lnSpc>
            </a:pPr>
            <a:r>
              <a:rPr lang="en-US" altLang="zh-CN" sz="2000" dirty="0">
                <a:solidFill>
                  <a:schemeClr val="tx1">
                    <a:lumMod val="65000"/>
                    <a:lumOff val="35000"/>
                  </a:schemeClr>
                </a:solidFill>
                <a:latin typeface="Agency FB" panose="020B0503020202020204" pitchFamily="34" charset="0"/>
                <a:cs typeface="Arial" panose="020B0604020202020204" pitchFamily="34" charset="0"/>
              </a:rPr>
              <a:t> ''It was very difficult to get her to speak, although she spoke very freely the month before.''</a:t>
            </a:r>
          </a:p>
        </p:txBody>
      </p:sp>
      <p:sp>
        <p:nvSpPr>
          <p:cNvPr id="14" name="矩形 82">
            <a:extLst>
              <a:ext uri="{FF2B5EF4-FFF2-40B4-BE49-F238E27FC236}">
                <a16:creationId xmlns:a16="http://schemas.microsoft.com/office/drawing/2014/main" id="{9F174A41-EC8C-F4A4-2271-461A814FEC0B}"/>
              </a:ext>
            </a:extLst>
          </p:cNvPr>
          <p:cNvSpPr>
            <a:spLocks noChangeArrowheads="1"/>
          </p:cNvSpPr>
          <p:nvPr/>
        </p:nvSpPr>
        <p:spPr bwMode="auto">
          <a:xfrm>
            <a:off x="1628467" y="4212190"/>
            <a:ext cx="3961948" cy="34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2000"/>
              </a:lnSpc>
            </a:pPr>
            <a:r>
              <a:rPr lang="en-US" altLang="zh-CN" sz="2000" dirty="0">
                <a:solidFill>
                  <a:schemeClr val="tx1">
                    <a:lumMod val="65000"/>
                    <a:lumOff val="35000"/>
                  </a:schemeClr>
                </a:solidFill>
                <a:latin typeface="Agency FB" panose="020B0503020202020204" pitchFamily="34" charset="0"/>
                <a:cs typeface="Arial" panose="020B0604020202020204" pitchFamily="34" charset="0"/>
              </a:rPr>
              <a:t>''practically refuses to talk,'' </a:t>
            </a:r>
          </a:p>
        </p:txBody>
      </p:sp>
      <p:sp>
        <p:nvSpPr>
          <p:cNvPr id="15" name="矩形 85">
            <a:extLst>
              <a:ext uri="{FF2B5EF4-FFF2-40B4-BE49-F238E27FC236}">
                <a16:creationId xmlns:a16="http://schemas.microsoft.com/office/drawing/2014/main" id="{B8AE9E7C-DED3-A0A4-BF73-A41F2080B88E}"/>
              </a:ext>
            </a:extLst>
          </p:cNvPr>
          <p:cNvSpPr>
            <a:spLocks noChangeArrowheads="1"/>
          </p:cNvSpPr>
          <p:nvPr/>
        </p:nvSpPr>
        <p:spPr bwMode="auto">
          <a:xfrm>
            <a:off x="7566467" y="5767337"/>
            <a:ext cx="3941496" cy="605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2000"/>
              </a:lnSpc>
            </a:pPr>
            <a:r>
              <a:rPr lang="en-US" altLang="zh-CN" sz="2000" dirty="0">
                <a:solidFill>
                  <a:schemeClr val="tx1">
                    <a:lumMod val="65000"/>
                    <a:lumOff val="35000"/>
                  </a:schemeClr>
                </a:solidFill>
                <a:latin typeface="Agency FB" panose="020B0503020202020204" pitchFamily="34" charset="0"/>
                <a:cs typeface="Arial" panose="020B0604020202020204" pitchFamily="34" charset="0"/>
              </a:rPr>
              <a:t> ''Held hand or arm over eyes most of the time.'' </a:t>
            </a:r>
          </a:p>
        </p:txBody>
      </p:sp>
      <p:sp>
        <p:nvSpPr>
          <p:cNvPr id="16" name="矩形 86">
            <a:extLst>
              <a:ext uri="{FF2B5EF4-FFF2-40B4-BE49-F238E27FC236}">
                <a16:creationId xmlns:a16="http://schemas.microsoft.com/office/drawing/2014/main" id="{82B2B43F-BDE5-3A1D-EA72-0176C3447DE6}"/>
              </a:ext>
            </a:extLst>
          </p:cNvPr>
          <p:cNvSpPr/>
          <p:nvPr/>
        </p:nvSpPr>
        <p:spPr>
          <a:xfrm rot="2700000">
            <a:off x="5641362" y="4201645"/>
            <a:ext cx="376634" cy="376635"/>
          </a:xfrm>
          <a:prstGeom prst="rect">
            <a:avLst/>
          </a:prstGeom>
          <a:solidFill>
            <a:srgbClr val="C702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Agency FB" panose="020B0503020202020204" pitchFamily="34" charset="0"/>
            </a:endParaRPr>
          </a:p>
        </p:txBody>
      </p:sp>
      <p:sp>
        <p:nvSpPr>
          <p:cNvPr id="17" name="矩形 87">
            <a:extLst>
              <a:ext uri="{FF2B5EF4-FFF2-40B4-BE49-F238E27FC236}">
                <a16:creationId xmlns:a16="http://schemas.microsoft.com/office/drawing/2014/main" id="{525DD859-B6AF-D6E0-639A-0AD50EC38BC0}"/>
              </a:ext>
            </a:extLst>
          </p:cNvPr>
          <p:cNvSpPr/>
          <p:nvPr/>
        </p:nvSpPr>
        <p:spPr>
          <a:xfrm rot="2700000">
            <a:off x="6849674" y="3638682"/>
            <a:ext cx="376634" cy="376635"/>
          </a:xfrm>
          <a:prstGeom prst="rect">
            <a:avLst/>
          </a:prstGeom>
          <a:solidFill>
            <a:srgbClr val="C702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Agency FB" panose="020B0503020202020204" pitchFamily="34" charset="0"/>
            </a:endParaRPr>
          </a:p>
        </p:txBody>
      </p:sp>
      <p:sp>
        <p:nvSpPr>
          <p:cNvPr id="18" name="矩形 88">
            <a:extLst>
              <a:ext uri="{FF2B5EF4-FFF2-40B4-BE49-F238E27FC236}">
                <a16:creationId xmlns:a16="http://schemas.microsoft.com/office/drawing/2014/main" id="{FF586EBA-7FA3-0B95-F655-C5628EB34C60}"/>
              </a:ext>
            </a:extLst>
          </p:cNvPr>
          <p:cNvSpPr/>
          <p:nvPr/>
        </p:nvSpPr>
        <p:spPr>
          <a:xfrm rot="2700000">
            <a:off x="6849674" y="4775949"/>
            <a:ext cx="376634" cy="376635"/>
          </a:xfrm>
          <a:prstGeom prst="rect">
            <a:avLst/>
          </a:prstGeom>
          <a:solidFill>
            <a:srgbClr val="C702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Agency FB" panose="020B0503020202020204" pitchFamily="34" charset="0"/>
            </a:endParaRPr>
          </a:p>
        </p:txBody>
      </p:sp>
      <p:sp>
        <p:nvSpPr>
          <p:cNvPr id="19" name="矩形 89">
            <a:extLst>
              <a:ext uri="{FF2B5EF4-FFF2-40B4-BE49-F238E27FC236}">
                <a16:creationId xmlns:a16="http://schemas.microsoft.com/office/drawing/2014/main" id="{F443CB5D-81C0-12CA-1858-DA9009A6D875}"/>
              </a:ext>
            </a:extLst>
          </p:cNvPr>
          <p:cNvSpPr/>
          <p:nvPr/>
        </p:nvSpPr>
        <p:spPr>
          <a:xfrm rot="2700000">
            <a:off x="5663484" y="5344074"/>
            <a:ext cx="376634" cy="376635"/>
          </a:xfrm>
          <a:prstGeom prst="rect">
            <a:avLst/>
          </a:prstGeom>
          <a:solidFill>
            <a:srgbClr val="C702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Agency FB" panose="020B0503020202020204" pitchFamily="34" charset="0"/>
            </a:endParaRPr>
          </a:p>
        </p:txBody>
      </p:sp>
      <p:cxnSp>
        <p:nvCxnSpPr>
          <p:cNvPr id="20" name="直接连接符 90">
            <a:extLst>
              <a:ext uri="{FF2B5EF4-FFF2-40B4-BE49-F238E27FC236}">
                <a16:creationId xmlns:a16="http://schemas.microsoft.com/office/drawing/2014/main" id="{5821F5BE-5F91-2411-72A6-8EE682468FC0}"/>
              </a:ext>
            </a:extLst>
          </p:cNvPr>
          <p:cNvCxnSpPr>
            <a:cxnSpLocks/>
          </p:cNvCxnSpPr>
          <p:nvPr/>
        </p:nvCxnSpPr>
        <p:spPr>
          <a:xfrm>
            <a:off x="5843206" y="5798713"/>
            <a:ext cx="0" cy="219177"/>
          </a:xfrm>
          <a:prstGeom prst="line">
            <a:avLst/>
          </a:prstGeom>
          <a:ln w="12700">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1" name="矩形 91">
            <a:extLst>
              <a:ext uri="{FF2B5EF4-FFF2-40B4-BE49-F238E27FC236}">
                <a16:creationId xmlns:a16="http://schemas.microsoft.com/office/drawing/2014/main" id="{01B60745-1842-E180-92DF-37A16161C79A}"/>
              </a:ext>
            </a:extLst>
          </p:cNvPr>
          <p:cNvSpPr/>
          <p:nvPr/>
        </p:nvSpPr>
        <p:spPr>
          <a:xfrm rot="2700000">
            <a:off x="6852626" y="5829573"/>
            <a:ext cx="376634" cy="376635"/>
          </a:xfrm>
          <a:prstGeom prst="rect">
            <a:avLst/>
          </a:prstGeom>
          <a:solidFill>
            <a:srgbClr val="C702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Agency FB" panose="020B0503020202020204" pitchFamily="34" charset="0"/>
            </a:endParaRPr>
          </a:p>
        </p:txBody>
      </p:sp>
      <p:cxnSp>
        <p:nvCxnSpPr>
          <p:cNvPr id="22" name="直接连接符 92">
            <a:extLst>
              <a:ext uri="{FF2B5EF4-FFF2-40B4-BE49-F238E27FC236}">
                <a16:creationId xmlns:a16="http://schemas.microsoft.com/office/drawing/2014/main" id="{5D4DEFCE-4130-C4AA-F113-9100BBDC78F9}"/>
              </a:ext>
            </a:extLst>
          </p:cNvPr>
          <p:cNvCxnSpPr/>
          <p:nvPr/>
        </p:nvCxnSpPr>
        <p:spPr>
          <a:xfrm flipH="1">
            <a:off x="5836442" y="6017890"/>
            <a:ext cx="960522" cy="0"/>
          </a:xfrm>
          <a:prstGeom prst="line">
            <a:avLst/>
          </a:prstGeom>
          <a:ln w="12700">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3" name="矩形 93">
            <a:extLst>
              <a:ext uri="{FF2B5EF4-FFF2-40B4-BE49-F238E27FC236}">
                <a16:creationId xmlns:a16="http://schemas.microsoft.com/office/drawing/2014/main" id="{9106FAA1-BBD7-70DA-4DB3-7626A7A81C9C}"/>
              </a:ext>
            </a:extLst>
          </p:cNvPr>
          <p:cNvSpPr>
            <a:spLocks noChangeArrowheads="1"/>
          </p:cNvSpPr>
          <p:nvPr/>
        </p:nvSpPr>
        <p:spPr bwMode="auto">
          <a:xfrm>
            <a:off x="1582427" y="5230588"/>
            <a:ext cx="4054027" cy="1118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2000"/>
              </a:lnSpc>
            </a:pPr>
            <a:r>
              <a:rPr lang="en-US" altLang="zh-CN" sz="1600" dirty="0">
                <a:solidFill>
                  <a:schemeClr val="tx1">
                    <a:lumMod val="65000"/>
                    <a:lumOff val="35000"/>
                  </a:schemeClr>
                </a:solidFill>
                <a:latin typeface="Agency FB" panose="020B0503020202020204" pitchFamily="34" charset="0"/>
                <a:cs typeface="Arial" panose="020B0604020202020204" pitchFamily="34" charset="0"/>
              </a:rPr>
              <a:t> </a:t>
            </a:r>
            <a:r>
              <a:rPr lang="en-US" altLang="zh-CN" sz="2000" dirty="0">
                <a:solidFill>
                  <a:schemeClr val="tx1">
                    <a:lumMod val="65000"/>
                    <a:lumOff val="35000"/>
                  </a:schemeClr>
                </a:solidFill>
                <a:latin typeface="Agency FB" panose="020B0503020202020204" pitchFamily="34" charset="0"/>
                <a:cs typeface="Arial" panose="020B0604020202020204" pitchFamily="34" charset="0"/>
              </a:rPr>
              <a:t>''He stopped and told me he was going to have trouble on words before he said them,‘’ </a:t>
            </a:r>
          </a:p>
          <a:p>
            <a:pPr>
              <a:lnSpc>
                <a:spcPts val="2000"/>
              </a:lnSpc>
            </a:pPr>
            <a:r>
              <a:rPr lang="en-US" altLang="zh-CN" sz="2000" dirty="0">
                <a:solidFill>
                  <a:schemeClr val="tx1">
                    <a:lumMod val="65000"/>
                    <a:lumOff val="35000"/>
                  </a:schemeClr>
                </a:solidFill>
                <a:latin typeface="Agency FB" panose="020B0503020202020204" pitchFamily="34" charset="0"/>
                <a:cs typeface="Arial" panose="020B0604020202020204" pitchFamily="34" charset="0"/>
              </a:rPr>
              <a:t>'''wouldn't come out. Feels like it's stuck in there.''</a:t>
            </a:r>
          </a:p>
        </p:txBody>
      </p:sp>
    </p:spTree>
    <p:extLst>
      <p:ext uri="{BB962C8B-B14F-4D97-AF65-F5344CB8AC3E}">
        <p14:creationId xmlns:p14="http://schemas.microsoft.com/office/powerpoint/2010/main" val="3601686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250"/>
                                        <p:tgtEl>
                                          <p:spTgt spid="6"/>
                                        </p:tgtEl>
                                      </p:cBhvr>
                                    </p:animEffect>
                                  </p:childTnLst>
                                </p:cTn>
                              </p:par>
                            </p:childTnLst>
                          </p:cTn>
                        </p:par>
                        <p:par>
                          <p:cTn id="8" fill="hold">
                            <p:stCondLst>
                              <p:cond delay="25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250"/>
                                        <p:tgtEl>
                                          <p:spTgt spid="9"/>
                                        </p:tgtEl>
                                      </p:cBhvr>
                                    </p:animEffect>
                                  </p:childTnLst>
                                </p:cTn>
                              </p:par>
                            </p:childTnLst>
                          </p:cTn>
                        </p:par>
                        <p:par>
                          <p:cTn id="12" fill="hold">
                            <p:stCondLst>
                              <p:cond delay="500"/>
                            </p:stCondLst>
                            <p:childTnLst>
                              <p:par>
                                <p:cTn id="13" presetID="22" presetClass="entr" presetSubtype="1"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up)">
                                      <p:cBhvr>
                                        <p:cTn id="15" dur="250"/>
                                        <p:tgtEl>
                                          <p:spTgt spid="8"/>
                                        </p:tgtEl>
                                      </p:cBhvr>
                                    </p:animEffect>
                                  </p:childTnLst>
                                </p:cTn>
                              </p:par>
                            </p:childTnLst>
                          </p:cTn>
                        </p:par>
                        <p:par>
                          <p:cTn id="16" fill="hold">
                            <p:stCondLst>
                              <p:cond delay="750"/>
                            </p:stCondLst>
                            <p:childTnLst>
                              <p:par>
                                <p:cTn id="17" presetID="22" presetClass="entr" presetSubtype="1"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up)">
                                      <p:cBhvr>
                                        <p:cTn id="19" dur="250"/>
                                        <p:tgtEl>
                                          <p:spTgt spid="10"/>
                                        </p:tgtEl>
                                      </p:cBhvr>
                                    </p:animEffect>
                                  </p:childTnLst>
                                </p:cTn>
                              </p:par>
                            </p:childTnLst>
                          </p:cTn>
                        </p:par>
                        <p:par>
                          <p:cTn id="20" fill="hold">
                            <p:stCondLst>
                              <p:cond delay="1000"/>
                            </p:stCondLst>
                            <p:childTnLst>
                              <p:par>
                                <p:cTn id="21" presetID="22" presetClass="entr" presetSubtype="1"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ipe(up)">
                                      <p:cBhvr>
                                        <p:cTn id="23" dur="250"/>
                                        <p:tgtEl>
                                          <p:spTgt spid="20"/>
                                        </p:tgtEl>
                                      </p:cBhvr>
                                    </p:animEffect>
                                  </p:childTnLst>
                                </p:cTn>
                              </p:par>
                            </p:childTnLst>
                          </p:cTn>
                        </p:par>
                        <p:par>
                          <p:cTn id="24" fill="hold">
                            <p:stCondLst>
                              <p:cond delay="1250"/>
                            </p:stCondLst>
                            <p:childTnLst>
                              <p:par>
                                <p:cTn id="25" presetID="22" presetClass="entr" presetSubtype="1" fill="hold" nodeType="after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up)">
                                      <p:cBhvr>
                                        <p:cTn id="27" dur="25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p:txBody>
          <a:bodyPr/>
          <a:lstStyle/>
          <a:p>
            <a:r>
              <a:rPr lang="en-US" dirty="0"/>
              <a:t>Using animals in research</a:t>
            </a:r>
            <a:endParaRPr lang="en-HK" dirty="0"/>
          </a:p>
        </p:txBody>
      </p:sp>
      <p:sp>
        <p:nvSpPr>
          <p:cNvPr id="7" name="Content Placeholder 2">
            <a:extLst>
              <a:ext uri="{FF2B5EF4-FFF2-40B4-BE49-F238E27FC236}">
                <a16:creationId xmlns:a16="http://schemas.microsoft.com/office/drawing/2014/main" id="{05D60439-46E6-9A53-C581-ED951BA65C25}"/>
              </a:ext>
            </a:extLst>
          </p:cNvPr>
          <p:cNvSpPr>
            <a:spLocks noGrp="1"/>
          </p:cNvSpPr>
          <p:nvPr>
            <p:ph idx="1"/>
          </p:nvPr>
        </p:nvSpPr>
        <p:spPr>
          <a:xfrm>
            <a:off x="1097280" y="1919687"/>
            <a:ext cx="10535920" cy="4314136"/>
          </a:xfrm>
        </p:spPr>
        <p:txBody>
          <a:bodyPr>
            <a:normAutofit fontScale="92500" lnSpcReduction="10000"/>
          </a:bodyPr>
          <a:lstStyle/>
          <a:p>
            <a:pPr marL="285750" indent="-285750">
              <a:lnSpc>
                <a:spcPct val="100000"/>
              </a:lnSpc>
              <a:buFont typeface="Arial" panose="020B0604020202020204" pitchFamily="34" charset="0"/>
              <a:buChar char="•"/>
            </a:pPr>
            <a:r>
              <a:rPr lang="en-US" sz="3200" dirty="0">
                <a:solidFill>
                  <a:schemeClr val="tx1"/>
                </a:solidFill>
              </a:rPr>
              <a:t>Animals are often used in scientific research and applications for two main purposes</a:t>
            </a:r>
          </a:p>
          <a:p>
            <a:pPr marL="292608" lvl="1" indent="0">
              <a:lnSpc>
                <a:spcPct val="100000"/>
              </a:lnSpc>
              <a:buNone/>
            </a:pPr>
            <a:r>
              <a:rPr lang="en-US" sz="3000" dirty="0">
                <a:solidFill>
                  <a:srgbClr val="FF0000"/>
                </a:solidFill>
              </a:rPr>
              <a:t>1. Non-experimental purpose: </a:t>
            </a:r>
          </a:p>
          <a:p>
            <a:pPr marL="760413" lvl="2" indent="-222250">
              <a:lnSpc>
                <a:spcPct val="100000"/>
              </a:lnSpc>
              <a:buFont typeface="Arial" panose="020B0604020202020204" pitchFamily="34" charset="0"/>
              <a:buChar char="•"/>
            </a:pPr>
            <a:r>
              <a:rPr lang="en-US" sz="2600" dirty="0">
                <a:solidFill>
                  <a:schemeClr val="tx1"/>
                </a:solidFill>
              </a:rPr>
              <a:t>refers to any action on animals for education or non-experimental purposes </a:t>
            </a:r>
          </a:p>
          <a:p>
            <a:pPr marL="760413" lvl="2" indent="-222250">
              <a:lnSpc>
                <a:spcPct val="100000"/>
              </a:lnSpc>
              <a:buFont typeface="Arial" panose="020B0604020202020204" pitchFamily="34" charset="0"/>
              <a:buChar char="•"/>
            </a:pPr>
            <a:r>
              <a:rPr lang="en-US" sz="2600" dirty="0">
                <a:solidFill>
                  <a:schemeClr val="tx1"/>
                </a:solidFill>
              </a:rPr>
              <a:t>for example, to dissect animals for educational purposes, to extract tissue and serum from animals to manufacture drugs</a:t>
            </a:r>
          </a:p>
          <a:p>
            <a:pPr marL="292608" lvl="1" indent="0">
              <a:lnSpc>
                <a:spcPct val="100000"/>
              </a:lnSpc>
              <a:buNone/>
            </a:pPr>
            <a:r>
              <a:rPr lang="en-US" sz="3000" dirty="0">
                <a:solidFill>
                  <a:srgbClr val="FF0000"/>
                </a:solidFill>
              </a:rPr>
              <a:t>2. Experimental purpose: </a:t>
            </a:r>
          </a:p>
          <a:p>
            <a:pPr marL="760413" lvl="2" indent="-222250">
              <a:lnSpc>
                <a:spcPct val="100000"/>
              </a:lnSpc>
              <a:buFont typeface="Arial" panose="020B0604020202020204" pitchFamily="34" charset="0"/>
              <a:buChar char="•"/>
            </a:pPr>
            <a:r>
              <a:rPr lang="en-US" sz="2600" dirty="0">
                <a:solidFill>
                  <a:schemeClr val="tx1"/>
                </a:solidFill>
              </a:rPr>
              <a:t>refers to any action on animals to find out the solution of scientific or medical queries </a:t>
            </a:r>
          </a:p>
          <a:p>
            <a:pPr marL="760413" lvl="2" indent="-222250">
              <a:lnSpc>
                <a:spcPct val="100000"/>
              </a:lnSpc>
              <a:buFont typeface="Arial" panose="020B0604020202020204" pitchFamily="34" charset="0"/>
              <a:buChar char="•"/>
            </a:pPr>
            <a:r>
              <a:rPr lang="en-US" sz="2600" dirty="0">
                <a:solidFill>
                  <a:schemeClr val="tx1"/>
                </a:solidFill>
              </a:rPr>
              <a:t>for example, to let animal take drugs to test whether the drug is effective</a:t>
            </a:r>
          </a:p>
          <a:p>
            <a:pPr marL="578358" lvl="1" indent="-285750">
              <a:lnSpc>
                <a:spcPct val="100000"/>
              </a:lnSpc>
              <a:buFont typeface="Arial" panose="020B0604020202020204" pitchFamily="34" charset="0"/>
              <a:buChar char="•"/>
            </a:pPr>
            <a:endParaRPr lang="en-US" sz="3000" dirty="0">
              <a:solidFill>
                <a:schemeClr val="tx1"/>
              </a:solidFill>
            </a:endParaRP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3</a:t>
            </a:fld>
            <a:endParaRPr lang="en-US"/>
          </a:p>
        </p:txBody>
      </p:sp>
      <p:sp>
        <p:nvSpPr>
          <p:cNvPr id="5" name="Date Placeholder 4">
            <a:extLst>
              <a:ext uri="{FF2B5EF4-FFF2-40B4-BE49-F238E27FC236}">
                <a16:creationId xmlns:a16="http://schemas.microsoft.com/office/drawing/2014/main" id="{06291799-A7CA-FDCA-D742-5B0DD8FCF452}"/>
              </a:ext>
            </a:extLst>
          </p:cNvPr>
          <p:cNvSpPr>
            <a:spLocks noGrp="1"/>
          </p:cNvSpPr>
          <p:nvPr>
            <p:ph type="dt" sz="half" idx="10"/>
          </p:nvPr>
        </p:nvSpPr>
        <p:spPr/>
        <p:txBody>
          <a:bodyPr/>
          <a:lstStyle/>
          <a:p>
            <a:r>
              <a:rPr lang="en-US"/>
              <a:t>Dr Daniel Lun     June 2024</a:t>
            </a:r>
          </a:p>
        </p:txBody>
      </p:sp>
    </p:spTree>
    <p:extLst>
      <p:ext uri="{BB962C8B-B14F-4D97-AF65-F5344CB8AC3E}">
        <p14:creationId xmlns:p14="http://schemas.microsoft.com/office/powerpoint/2010/main" val="27097348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p:txBody>
          <a:bodyPr/>
          <a:lstStyle/>
          <a:p>
            <a:r>
              <a:rPr lang="en-US" dirty="0"/>
              <a:t>Consequence</a:t>
            </a:r>
            <a:endParaRPr lang="en-HK" dirty="0"/>
          </a:p>
        </p:txBody>
      </p:sp>
      <p:sp>
        <p:nvSpPr>
          <p:cNvPr id="7" name="Content Placeholder 2">
            <a:extLst>
              <a:ext uri="{FF2B5EF4-FFF2-40B4-BE49-F238E27FC236}">
                <a16:creationId xmlns:a16="http://schemas.microsoft.com/office/drawing/2014/main" id="{05D60439-46E6-9A53-C581-ED951BA65C25}"/>
              </a:ext>
            </a:extLst>
          </p:cNvPr>
          <p:cNvSpPr>
            <a:spLocks noGrp="1"/>
          </p:cNvSpPr>
          <p:nvPr>
            <p:ph idx="1"/>
          </p:nvPr>
        </p:nvSpPr>
        <p:spPr>
          <a:xfrm>
            <a:off x="1152545" y="1820907"/>
            <a:ext cx="10408083" cy="4520902"/>
          </a:xfrm>
        </p:spPr>
        <p:txBody>
          <a:bodyPr>
            <a:normAutofit lnSpcReduction="10000"/>
          </a:bodyPr>
          <a:lstStyle/>
          <a:p>
            <a:pPr marL="285750" indent="-285750">
              <a:lnSpc>
                <a:spcPct val="100000"/>
              </a:lnSpc>
              <a:buFont typeface="Arial" panose="020B0604020202020204" pitchFamily="34" charset="0"/>
              <a:buChar char="•"/>
            </a:pPr>
            <a:r>
              <a:rPr lang="en-US" sz="3200" dirty="0">
                <a:solidFill>
                  <a:schemeClr val="tx1"/>
                </a:solidFill>
              </a:rPr>
              <a:t>Some children suffered from this experiment</a:t>
            </a:r>
          </a:p>
          <a:p>
            <a:pPr marL="578358" lvl="1" indent="-285750">
              <a:lnSpc>
                <a:spcPct val="100000"/>
              </a:lnSpc>
              <a:buFont typeface="Arial" panose="020B0604020202020204" pitchFamily="34" charset="0"/>
              <a:buChar char="•"/>
            </a:pPr>
            <a:r>
              <a:rPr lang="en-US" sz="3000" dirty="0">
                <a:solidFill>
                  <a:schemeClr val="tx1"/>
                </a:solidFill>
              </a:rPr>
              <a:t>Became more reserved and were embarrassed to speak in front of people</a:t>
            </a:r>
          </a:p>
          <a:p>
            <a:pPr marL="578358" lvl="1" indent="-285750">
              <a:lnSpc>
                <a:spcPct val="100000"/>
              </a:lnSpc>
              <a:buFont typeface="Arial" panose="020B0604020202020204" pitchFamily="34" charset="0"/>
              <a:buChar char="•"/>
            </a:pPr>
            <a:r>
              <a:rPr lang="en-US" sz="3000" dirty="0">
                <a:solidFill>
                  <a:srgbClr val="FF0000"/>
                </a:solidFill>
              </a:rPr>
              <a:t>Two originally nonstuttering children could not talk freely after the study and became stutterers for their whole lives</a:t>
            </a:r>
          </a:p>
          <a:p>
            <a:pPr marL="285750" indent="-285750">
              <a:lnSpc>
                <a:spcPct val="100000"/>
              </a:lnSpc>
              <a:buFont typeface="Arial" panose="020B0604020202020204" pitchFamily="34" charset="0"/>
              <a:buChar char="•"/>
            </a:pPr>
            <a:r>
              <a:rPr lang="en-US" sz="3200" dirty="0">
                <a:solidFill>
                  <a:schemeClr val="tx1"/>
                </a:solidFill>
              </a:rPr>
              <a:t>After the study, Tudor visited the group a few times and reported back to Dr. Johnson how they were doing. However, </a:t>
            </a:r>
            <a:r>
              <a:rPr lang="en-US" sz="3200" dirty="0">
                <a:solidFill>
                  <a:srgbClr val="FF0000"/>
                </a:solidFill>
              </a:rPr>
              <a:t>no positive speech therapy was provided to the suffering children </a:t>
            </a:r>
          </a:p>
          <a:p>
            <a:pPr marL="578358" lvl="1" indent="-285750">
              <a:lnSpc>
                <a:spcPct val="100000"/>
              </a:lnSpc>
              <a:buFont typeface="Arial" panose="020B0604020202020204" pitchFamily="34" charset="0"/>
              <a:buChar char="•"/>
            </a:pPr>
            <a:endParaRPr lang="en-US" sz="3000" dirty="0">
              <a:solidFill>
                <a:schemeClr val="tx1"/>
              </a:solidFill>
            </a:endParaRP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30</a:t>
            </a:fld>
            <a:endParaRPr lang="en-US"/>
          </a:p>
        </p:txBody>
      </p:sp>
      <p:sp>
        <p:nvSpPr>
          <p:cNvPr id="5" name="Date Placeholder 4">
            <a:extLst>
              <a:ext uri="{FF2B5EF4-FFF2-40B4-BE49-F238E27FC236}">
                <a16:creationId xmlns:a16="http://schemas.microsoft.com/office/drawing/2014/main" id="{06291799-A7CA-FDCA-D742-5B0DD8FCF452}"/>
              </a:ext>
            </a:extLst>
          </p:cNvPr>
          <p:cNvSpPr>
            <a:spLocks noGrp="1"/>
          </p:cNvSpPr>
          <p:nvPr>
            <p:ph type="dt" sz="half" idx="10"/>
          </p:nvPr>
        </p:nvSpPr>
        <p:spPr/>
        <p:txBody>
          <a:bodyPr/>
          <a:lstStyle/>
          <a:p>
            <a:r>
              <a:rPr lang="en-US"/>
              <a:t>Dr Daniel Lun     June 2024</a:t>
            </a:r>
          </a:p>
        </p:txBody>
      </p:sp>
    </p:spTree>
    <p:extLst>
      <p:ext uri="{BB962C8B-B14F-4D97-AF65-F5344CB8AC3E}">
        <p14:creationId xmlns:p14="http://schemas.microsoft.com/office/powerpoint/2010/main" val="22494370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p:txBody>
          <a:bodyPr/>
          <a:lstStyle/>
          <a:p>
            <a:r>
              <a:rPr lang="en-US" dirty="0"/>
              <a:t>Consequence …</a:t>
            </a:r>
            <a:endParaRPr lang="en-HK" dirty="0"/>
          </a:p>
        </p:txBody>
      </p:sp>
      <p:sp>
        <p:nvSpPr>
          <p:cNvPr id="7" name="Content Placeholder 2">
            <a:extLst>
              <a:ext uri="{FF2B5EF4-FFF2-40B4-BE49-F238E27FC236}">
                <a16:creationId xmlns:a16="http://schemas.microsoft.com/office/drawing/2014/main" id="{05D60439-46E6-9A53-C581-ED951BA65C25}"/>
              </a:ext>
            </a:extLst>
          </p:cNvPr>
          <p:cNvSpPr>
            <a:spLocks noGrp="1"/>
          </p:cNvSpPr>
          <p:nvPr>
            <p:ph idx="1"/>
          </p:nvPr>
        </p:nvSpPr>
        <p:spPr>
          <a:xfrm>
            <a:off x="1097279" y="1921668"/>
            <a:ext cx="10408083" cy="4314136"/>
          </a:xfrm>
        </p:spPr>
        <p:txBody>
          <a:bodyPr>
            <a:normAutofit fontScale="77500" lnSpcReduction="20000"/>
          </a:bodyPr>
          <a:lstStyle/>
          <a:p>
            <a:pPr marL="285750" indent="-285750">
              <a:lnSpc>
                <a:spcPct val="100000"/>
              </a:lnSpc>
              <a:buFont typeface="Arial" panose="020B0604020202020204" pitchFamily="34" charset="0"/>
              <a:buChar char="•"/>
            </a:pPr>
            <a:r>
              <a:rPr lang="en-US" altLang="zh-CN" sz="3200" kern="1200" dirty="0">
                <a:solidFill>
                  <a:schemeClr val="tx1"/>
                </a:solidFill>
                <a:effectLst/>
                <a:latin typeface="+mn-lt"/>
                <a:ea typeface="+mn-ea"/>
                <a:cs typeface="+mn-cs"/>
              </a:rPr>
              <a:t>With World War II ended in 1945, the world was abhorred by the Nazi human subject experiments that came to light in the Nuremberg Trials</a:t>
            </a:r>
          </a:p>
          <a:p>
            <a:pPr marL="285750" indent="-285750">
              <a:lnSpc>
                <a:spcPct val="100000"/>
              </a:lnSpc>
              <a:buFont typeface="Arial" panose="020B0604020202020204" pitchFamily="34" charset="0"/>
              <a:buChar char="•"/>
            </a:pPr>
            <a:r>
              <a:rPr lang="en-US" altLang="zh-CN" sz="3200" dirty="0">
                <a:solidFill>
                  <a:schemeClr val="tx1"/>
                </a:solidFill>
              </a:rPr>
              <a:t>The details of </a:t>
            </a:r>
            <a:r>
              <a:rPr lang="en-US" altLang="zh-CN" sz="3200" dirty="0">
                <a:solidFill>
                  <a:srgbClr val="FF0000"/>
                </a:solidFill>
              </a:rPr>
              <a:t>the Monster study were covered up by the parties concerned to avoid possible challenges by the public</a:t>
            </a:r>
          </a:p>
          <a:p>
            <a:pPr marL="285750" indent="-285750">
              <a:lnSpc>
                <a:spcPct val="100000"/>
              </a:lnSpc>
              <a:buFont typeface="Arial" panose="020B0604020202020204" pitchFamily="34" charset="0"/>
              <a:buChar char="•"/>
            </a:pPr>
            <a:r>
              <a:rPr lang="en-US" sz="3200" dirty="0">
                <a:solidFill>
                  <a:schemeClr val="tx1"/>
                </a:solidFill>
              </a:rPr>
              <a:t>Dr. Johnson went on to become one of the most influential speech pathologists until his death in 1965</a:t>
            </a:r>
          </a:p>
          <a:p>
            <a:pPr marL="285750" indent="-285750">
              <a:lnSpc>
                <a:spcPct val="100000"/>
              </a:lnSpc>
              <a:buFont typeface="Arial" panose="020B0604020202020204" pitchFamily="34" charset="0"/>
              <a:buChar char="•"/>
            </a:pPr>
            <a:r>
              <a:rPr lang="en-US" sz="3200" dirty="0">
                <a:solidFill>
                  <a:schemeClr val="tx1"/>
                </a:solidFill>
              </a:rPr>
              <a:t>Only recently (2001) did San Jose’s Mercury News uncover the details of the experiment [1]</a:t>
            </a:r>
          </a:p>
          <a:p>
            <a:pPr marL="285750" indent="-285750">
              <a:lnSpc>
                <a:spcPct val="100000"/>
              </a:lnSpc>
              <a:buFont typeface="Arial" panose="020B0604020202020204" pitchFamily="34" charset="0"/>
              <a:buChar char="•"/>
            </a:pPr>
            <a:r>
              <a:rPr lang="en-US" sz="3200" dirty="0">
                <a:solidFill>
                  <a:schemeClr val="tx1"/>
                </a:solidFill>
              </a:rPr>
              <a:t>It introduced a multi-million dollar lawsuit to the University of Iowa, which later issued a formal apology on June 13, 2001, and called the experiment </a:t>
            </a:r>
            <a:r>
              <a:rPr lang="en-US" sz="3200" dirty="0">
                <a:solidFill>
                  <a:srgbClr val="FF0000"/>
                </a:solidFill>
              </a:rPr>
              <a:t>“regrettable”</a:t>
            </a:r>
          </a:p>
          <a:p>
            <a:pPr marL="578358" lvl="1" indent="-285750">
              <a:lnSpc>
                <a:spcPct val="100000"/>
              </a:lnSpc>
              <a:buFont typeface="Arial" panose="020B0604020202020204" pitchFamily="34" charset="0"/>
              <a:buChar char="•"/>
            </a:pPr>
            <a:endParaRPr lang="en-US" sz="3000" dirty="0">
              <a:solidFill>
                <a:schemeClr val="tx1"/>
              </a:solidFill>
            </a:endParaRP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31</a:t>
            </a:fld>
            <a:endParaRPr lang="en-US"/>
          </a:p>
        </p:txBody>
      </p:sp>
      <p:sp>
        <p:nvSpPr>
          <p:cNvPr id="5" name="Date Placeholder 4">
            <a:extLst>
              <a:ext uri="{FF2B5EF4-FFF2-40B4-BE49-F238E27FC236}">
                <a16:creationId xmlns:a16="http://schemas.microsoft.com/office/drawing/2014/main" id="{06291799-A7CA-FDCA-D742-5B0DD8FCF452}"/>
              </a:ext>
            </a:extLst>
          </p:cNvPr>
          <p:cNvSpPr>
            <a:spLocks noGrp="1"/>
          </p:cNvSpPr>
          <p:nvPr>
            <p:ph type="dt" sz="half" idx="10"/>
          </p:nvPr>
        </p:nvSpPr>
        <p:spPr/>
        <p:txBody>
          <a:bodyPr/>
          <a:lstStyle/>
          <a:p>
            <a:r>
              <a:rPr lang="en-US"/>
              <a:t>Dr Daniel Lun     June 2024</a:t>
            </a:r>
          </a:p>
        </p:txBody>
      </p:sp>
      <p:sp>
        <p:nvSpPr>
          <p:cNvPr id="6" name="TextBox 5">
            <a:extLst>
              <a:ext uri="{FF2B5EF4-FFF2-40B4-BE49-F238E27FC236}">
                <a16:creationId xmlns:a16="http://schemas.microsoft.com/office/drawing/2014/main" id="{EFEF759F-935D-F809-5F43-27022ED915B4}"/>
              </a:ext>
            </a:extLst>
          </p:cNvPr>
          <p:cNvSpPr txBox="1"/>
          <p:nvPr/>
        </p:nvSpPr>
        <p:spPr>
          <a:xfrm>
            <a:off x="2673183" y="6380737"/>
            <a:ext cx="7159130" cy="523220"/>
          </a:xfrm>
          <a:prstGeom prst="rect">
            <a:avLst/>
          </a:prstGeom>
          <a:noFill/>
        </p:spPr>
        <p:txBody>
          <a:bodyPr wrap="square">
            <a:spAutoFit/>
          </a:bodyPr>
          <a:lstStyle/>
          <a:p>
            <a:r>
              <a:rPr lang="en-US" sz="1400" b="0" i="0" dirty="0">
                <a:effectLst/>
                <a:latin typeface="Arial" panose="020B0604020202020204" pitchFamily="34" charset="0"/>
              </a:rPr>
              <a:t>[1] Dyer, Jim. "Ethic and Orphans: 'The Monster Study'". </a:t>
            </a:r>
            <a:r>
              <a:rPr lang="en-US" sz="1400" b="0" i="1" u="none" strike="noStrike" dirty="0">
                <a:effectLst/>
                <a:latin typeface="Arial" panose="020B0604020202020204" pitchFamily="34" charset="0"/>
              </a:rPr>
              <a:t>Mercury News</a:t>
            </a:r>
            <a:r>
              <a:rPr lang="en-US" sz="1400" b="0" i="0" dirty="0">
                <a:effectLst/>
                <a:latin typeface="Arial" panose="020B0604020202020204" pitchFamily="34" charset="0"/>
              </a:rPr>
              <a:t>. Archived from </a:t>
            </a:r>
            <a:r>
              <a:rPr lang="en-US" sz="1400" b="0" i="0" u="none" strike="noStrike" dirty="0">
                <a:effectLst/>
                <a:latin typeface="Arial" panose="020B0604020202020204" pitchFamily="34" charset="0"/>
                <a:hlinkClick r:id="rId3">
                  <a:extLst>
                    <a:ext uri="{A12FA001-AC4F-418D-AE19-62706E023703}">
                      <ahyp:hlinkClr xmlns:ahyp="http://schemas.microsoft.com/office/drawing/2018/hyperlinkcolor" val="tx"/>
                    </a:ext>
                  </a:extLst>
                </a:hlinkClick>
              </a:rPr>
              <a:t>the original</a:t>
            </a:r>
            <a:r>
              <a:rPr lang="en-US" sz="1400" b="0" i="0" dirty="0">
                <a:effectLst/>
                <a:latin typeface="Arial" panose="020B0604020202020204" pitchFamily="34" charset="0"/>
              </a:rPr>
              <a:t> on 27 September 2011. Retrieved 19 September 2011.</a:t>
            </a:r>
            <a:endParaRPr lang="en-HK" sz="1400" dirty="0"/>
          </a:p>
        </p:txBody>
      </p:sp>
    </p:spTree>
    <p:extLst>
      <p:ext uri="{BB962C8B-B14F-4D97-AF65-F5344CB8AC3E}">
        <p14:creationId xmlns:p14="http://schemas.microsoft.com/office/powerpoint/2010/main" val="36637948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p:txBody>
          <a:bodyPr/>
          <a:lstStyle/>
          <a:p>
            <a:r>
              <a:rPr lang="en-US" dirty="0"/>
              <a:t>Ethical concerns</a:t>
            </a:r>
            <a:endParaRPr lang="en-HK" dirty="0"/>
          </a:p>
        </p:txBody>
      </p:sp>
      <p:sp>
        <p:nvSpPr>
          <p:cNvPr id="7" name="Content Placeholder 2">
            <a:extLst>
              <a:ext uri="{FF2B5EF4-FFF2-40B4-BE49-F238E27FC236}">
                <a16:creationId xmlns:a16="http://schemas.microsoft.com/office/drawing/2014/main" id="{05D60439-46E6-9A53-C581-ED951BA65C25}"/>
              </a:ext>
            </a:extLst>
          </p:cNvPr>
          <p:cNvSpPr>
            <a:spLocks noGrp="1"/>
          </p:cNvSpPr>
          <p:nvPr>
            <p:ph idx="1"/>
          </p:nvPr>
        </p:nvSpPr>
        <p:spPr>
          <a:xfrm>
            <a:off x="1097279" y="1921668"/>
            <a:ext cx="10408083" cy="4314136"/>
          </a:xfrm>
        </p:spPr>
        <p:txBody>
          <a:bodyPr>
            <a:normAutofit fontScale="77500" lnSpcReduction="20000"/>
          </a:bodyPr>
          <a:lstStyle/>
          <a:p>
            <a:pPr marL="285750" indent="-285750">
              <a:lnSpc>
                <a:spcPct val="100000"/>
              </a:lnSpc>
              <a:buFont typeface="Arial" panose="020B0604020202020204" pitchFamily="34" charset="0"/>
              <a:buChar char="•"/>
            </a:pPr>
            <a:r>
              <a:rPr lang="en-US" altLang="zh-CN" sz="3200" kern="1200" dirty="0">
                <a:solidFill>
                  <a:schemeClr val="tx1"/>
                </a:solidFill>
                <a:effectLst/>
                <a:latin typeface="+mn-lt"/>
                <a:ea typeface="+mn-ea"/>
                <a:cs typeface="+mn-cs"/>
              </a:rPr>
              <a:t>The study was conducted well before the issue of the Nuremberg Code or Belmont Report</a:t>
            </a:r>
          </a:p>
          <a:p>
            <a:pPr marL="285750" indent="-285750">
              <a:lnSpc>
                <a:spcPct val="100000"/>
              </a:lnSpc>
              <a:buFont typeface="Arial" panose="020B0604020202020204" pitchFamily="34" charset="0"/>
              <a:buChar char="•"/>
            </a:pPr>
            <a:r>
              <a:rPr lang="en-US" altLang="zh-CN" sz="3200" kern="1200" dirty="0">
                <a:solidFill>
                  <a:schemeClr val="tx1"/>
                </a:solidFill>
                <a:effectLst/>
                <a:latin typeface="+mn-lt"/>
                <a:ea typeface="+mn-ea"/>
                <a:cs typeface="+mn-cs"/>
              </a:rPr>
              <a:t>Academics were using human subjects freely at that time to conduct their experiments which they saw fit</a:t>
            </a:r>
          </a:p>
          <a:p>
            <a:pPr marL="285750" indent="-285750">
              <a:lnSpc>
                <a:spcPct val="100000"/>
              </a:lnSpc>
              <a:buFont typeface="Arial" panose="020B0604020202020204" pitchFamily="34" charset="0"/>
              <a:buChar char="•"/>
            </a:pPr>
            <a:r>
              <a:rPr lang="en-US" altLang="zh-CN" sz="3200" dirty="0">
                <a:solidFill>
                  <a:schemeClr val="tx1"/>
                </a:solidFill>
              </a:rPr>
              <a:t>Dr. Johnson</a:t>
            </a:r>
            <a:r>
              <a:rPr lang="en-US" altLang="zh-CN" sz="3200" kern="1200" dirty="0">
                <a:solidFill>
                  <a:schemeClr val="tx1"/>
                </a:solidFill>
                <a:effectLst/>
                <a:latin typeface="+mn-lt"/>
                <a:ea typeface="+mn-ea"/>
                <a:cs typeface="+mn-cs"/>
              </a:rPr>
              <a:t> was not the only team that used the orphans in that house in Iowa for doing human-related research</a:t>
            </a:r>
          </a:p>
          <a:p>
            <a:pPr marL="285750" indent="-285750">
              <a:lnSpc>
                <a:spcPct val="100000"/>
              </a:lnSpc>
              <a:buFont typeface="Arial" panose="020B0604020202020204" pitchFamily="34" charset="0"/>
              <a:buChar char="•"/>
            </a:pPr>
            <a:r>
              <a:rPr lang="en-US" sz="3200" dirty="0">
                <a:solidFill>
                  <a:srgbClr val="FF0000"/>
                </a:solidFill>
              </a:rPr>
              <a:t>The experiment of the Monster Study might be seen as ethically all right at that time, but it will not be able to pass the standard nowadays</a:t>
            </a:r>
          </a:p>
          <a:p>
            <a:pPr marL="285750" indent="-285750">
              <a:lnSpc>
                <a:spcPct val="100000"/>
              </a:lnSpc>
              <a:buFont typeface="Arial" panose="020B0604020202020204" pitchFamily="34" charset="0"/>
              <a:buChar char="•"/>
            </a:pPr>
            <a:r>
              <a:rPr lang="en-US" sz="3200" dirty="0">
                <a:solidFill>
                  <a:schemeClr val="tx1"/>
                </a:solidFill>
              </a:rPr>
              <a:t>There are a few ethical concerns in this case that have been widely studied in recent years – which show that such kind of study should never be conducted nowadays</a:t>
            </a: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32</a:t>
            </a:fld>
            <a:endParaRPr lang="en-US"/>
          </a:p>
        </p:txBody>
      </p:sp>
      <p:sp>
        <p:nvSpPr>
          <p:cNvPr id="5" name="Date Placeholder 4">
            <a:extLst>
              <a:ext uri="{FF2B5EF4-FFF2-40B4-BE49-F238E27FC236}">
                <a16:creationId xmlns:a16="http://schemas.microsoft.com/office/drawing/2014/main" id="{06291799-A7CA-FDCA-D742-5B0DD8FCF452}"/>
              </a:ext>
            </a:extLst>
          </p:cNvPr>
          <p:cNvSpPr>
            <a:spLocks noGrp="1"/>
          </p:cNvSpPr>
          <p:nvPr>
            <p:ph type="dt" sz="half" idx="10"/>
          </p:nvPr>
        </p:nvSpPr>
        <p:spPr/>
        <p:txBody>
          <a:bodyPr/>
          <a:lstStyle/>
          <a:p>
            <a:r>
              <a:rPr lang="en-US"/>
              <a:t>Dr Daniel Lun     June 2024</a:t>
            </a:r>
          </a:p>
        </p:txBody>
      </p:sp>
    </p:spTree>
    <p:extLst>
      <p:ext uri="{BB962C8B-B14F-4D97-AF65-F5344CB8AC3E}">
        <p14:creationId xmlns:p14="http://schemas.microsoft.com/office/powerpoint/2010/main" val="2306252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p:txBody>
          <a:bodyPr/>
          <a:lstStyle/>
          <a:p>
            <a:r>
              <a:rPr lang="en-US" dirty="0"/>
              <a:t>Ethical concerns</a:t>
            </a:r>
            <a:endParaRPr lang="en-HK" dirty="0"/>
          </a:p>
        </p:txBody>
      </p:sp>
      <p:sp>
        <p:nvSpPr>
          <p:cNvPr id="7" name="Content Placeholder 2">
            <a:extLst>
              <a:ext uri="{FF2B5EF4-FFF2-40B4-BE49-F238E27FC236}">
                <a16:creationId xmlns:a16="http://schemas.microsoft.com/office/drawing/2014/main" id="{05D60439-46E6-9A53-C581-ED951BA65C25}"/>
              </a:ext>
            </a:extLst>
          </p:cNvPr>
          <p:cNvSpPr>
            <a:spLocks noGrp="1"/>
          </p:cNvSpPr>
          <p:nvPr>
            <p:ph idx="1"/>
          </p:nvPr>
        </p:nvSpPr>
        <p:spPr>
          <a:xfrm>
            <a:off x="1097279" y="1921668"/>
            <a:ext cx="10408083" cy="4314136"/>
          </a:xfrm>
        </p:spPr>
        <p:txBody>
          <a:bodyPr>
            <a:normAutofit fontScale="70000" lnSpcReduction="20000"/>
          </a:bodyPr>
          <a:lstStyle/>
          <a:p>
            <a:pPr marL="285750" indent="-285750">
              <a:lnSpc>
                <a:spcPct val="100000"/>
              </a:lnSpc>
              <a:buFont typeface="Arial" panose="020B0604020202020204" pitchFamily="34" charset="0"/>
              <a:buChar char="•"/>
            </a:pPr>
            <a:r>
              <a:rPr lang="en-US" altLang="zh-CN" sz="3200" kern="1200" dirty="0">
                <a:solidFill>
                  <a:schemeClr val="tx1"/>
                </a:solidFill>
                <a:effectLst/>
                <a:latin typeface="+mn-lt"/>
                <a:ea typeface="+mn-ea"/>
                <a:cs typeface="+mn-cs"/>
              </a:rPr>
              <a:t>Dr. Johnson wanted to prove his theory that stuttering is a learned behavior when creating the Monster Study</a:t>
            </a:r>
          </a:p>
          <a:p>
            <a:pPr marL="285750" indent="-285750">
              <a:lnSpc>
                <a:spcPct val="100000"/>
              </a:lnSpc>
              <a:buFont typeface="Arial" panose="020B0604020202020204" pitchFamily="34" charset="0"/>
              <a:buChar char="•"/>
            </a:pPr>
            <a:r>
              <a:rPr lang="en-US" altLang="zh-CN" sz="3200" kern="1200" dirty="0">
                <a:solidFill>
                  <a:schemeClr val="tx1"/>
                </a:solidFill>
                <a:effectLst/>
                <a:latin typeface="+mn-lt"/>
                <a:ea typeface="+mn-ea"/>
                <a:cs typeface="+mn-cs"/>
              </a:rPr>
              <a:t>Assume that Dr. Johnson truly believed in his theory </a:t>
            </a:r>
          </a:p>
          <a:p>
            <a:pPr marL="578358" lvl="1" indent="-285750">
              <a:lnSpc>
                <a:spcPct val="100000"/>
              </a:lnSpc>
              <a:buFont typeface="Arial" panose="020B0604020202020204" pitchFamily="34" charset="0"/>
              <a:buChar char="•"/>
            </a:pPr>
            <a:r>
              <a:rPr lang="en-US" altLang="zh-CN" sz="3000" kern="1200" dirty="0">
                <a:solidFill>
                  <a:schemeClr val="tx1"/>
                </a:solidFill>
                <a:effectLst/>
                <a:latin typeface="+mn-lt"/>
                <a:ea typeface="+mn-ea"/>
                <a:cs typeface="+mn-cs"/>
              </a:rPr>
              <a:t>It implies that he intentionally induced stuttering in the normal children in the experiment</a:t>
            </a:r>
          </a:p>
          <a:p>
            <a:pPr marL="578358" lvl="1" indent="-285750">
              <a:lnSpc>
                <a:spcPct val="100000"/>
              </a:lnSpc>
              <a:buFont typeface="Arial" panose="020B0604020202020204" pitchFamily="34" charset="0"/>
              <a:buChar char="•"/>
            </a:pPr>
            <a:r>
              <a:rPr lang="en-US" altLang="zh-CN" sz="3000" dirty="0">
                <a:solidFill>
                  <a:schemeClr val="tx1"/>
                </a:solidFill>
              </a:rPr>
              <a:t>Besides, knowing harm was done to some normal children, Dr. Johnson did not conduct any correctional therapy for the suffering children</a:t>
            </a:r>
          </a:p>
          <a:p>
            <a:pPr marL="578358" lvl="1" indent="-285750">
              <a:lnSpc>
                <a:spcPct val="100000"/>
              </a:lnSpc>
              <a:buFont typeface="Arial" panose="020B0604020202020204" pitchFamily="34" charset="0"/>
              <a:buChar char="•"/>
            </a:pPr>
            <a:r>
              <a:rPr lang="en-US" altLang="zh-CN" sz="3000" kern="1200" dirty="0">
                <a:solidFill>
                  <a:schemeClr val="tx1"/>
                </a:solidFill>
                <a:effectLst/>
                <a:latin typeface="+mn-lt"/>
                <a:ea typeface="+mn-ea"/>
                <a:cs typeface="+mn-cs"/>
              </a:rPr>
              <a:t>It violates the </a:t>
            </a:r>
            <a:r>
              <a:rPr lang="en-US" altLang="zh-CN" sz="3000" dirty="0">
                <a:solidFill>
                  <a:schemeClr val="tx1"/>
                </a:solidFill>
              </a:rPr>
              <a:t>Belmont Report’s “</a:t>
            </a:r>
            <a:r>
              <a:rPr lang="en-US" altLang="zh-CN" sz="3000" kern="1200" dirty="0">
                <a:solidFill>
                  <a:schemeClr val="tx1"/>
                </a:solidFill>
                <a:effectLst/>
                <a:latin typeface="+mn-lt"/>
                <a:ea typeface="+mn-ea"/>
                <a:cs typeface="+mn-cs"/>
              </a:rPr>
              <a:t>Beneficence” </a:t>
            </a:r>
            <a:r>
              <a:rPr lang="en-US" altLang="zh-CN" sz="3000" dirty="0">
                <a:solidFill>
                  <a:schemeClr val="tx1"/>
                </a:solidFill>
              </a:rPr>
              <a:t>principle</a:t>
            </a:r>
          </a:p>
          <a:p>
            <a:pPr marL="760413" lvl="2" indent="-222250">
              <a:lnSpc>
                <a:spcPct val="100000"/>
              </a:lnSpc>
              <a:buFont typeface="Arial" panose="020B0604020202020204" pitchFamily="34" charset="0"/>
              <a:buChar char="•"/>
            </a:pPr>
            <a:r>
              <a:rPr lang="en-US" altLang="zh-CN" sz="2600" kern="1200" dirty="0">
                <a:solidFill>
                  <a:srgbClr val="FF0000"/>
                </a:solidFill>
                <a:effectLst/>
                <a:latin typeface="+mn-lt"/>
                <a:ea typeface="+mn-ea"/>
                <a:cs typeface="+mn-cs"/>
              </a:rPr>
              <a:t>Beneficence – Two general rules (1) do not harm; and (2) maximize possible benefits and minimize possible harms</a:t>
            </a:r>
            <a:endParaRPr lang="en-US" altLang="zh-CN" sz="2600" kern="1200" dirty="0">
              <a:solidFill>
                <a:schemeClr val="tx1"/>
              </a:solidFill>
              <a:effectLst/>
              <a:latin typeface="+mn-lt"/>
              <a:ea typeface="+mn-ea"/>
              <a:cs typeface="+mn-cs"/>
            </a:endParaRPr>
          </a:p>
          <a:p>
            <a:pPr marL="285750" indent="-285750">
              <a:lnSpc>
                <a:spcPct val="100000"/>
              </a:lnSpc>
              <a:buFont typeface="Arial" panose="020B0604020202020204" pitchFamily="34" charset="0"/>
              <a:buChar char="•"/>
            </a:pPr>
            <a:r>
              <a:rPr lang="en-US" altLang="zh-CN" sz="3200" kern="1200" dirty="0">
                <a:solidFill>
                  <a:schemeClr val="tx1"/>
                </a:solidFill>
                <a:effectLst/>
                <a:latin typeface="+mn-lt"/>
                <a:ea typeface="+mn-ea"/>
                <a:cs typeface="+mn-cs"/>
              </a:rPr>
              <a:t>If Dr. Johnson was actually not so sure about his theory, it then violates the Nuremberg Codes</a:t>
            </a:r>
          </a:p>
          <a:p>
            <a:pPr marL="578358" lvl="1" indent="-285750">
              <a:lnSpc>
                <a:spcPct val="100000"/>
              </a:lnSpc>
              <a:buFont typeface="Arial" panose="020B0604020202020204" pitchFamily="34" charset="0"/>
              <a:buChar char="•"/>
            </a:pPr>
            <a:r>
              <a:rPr lang="en-US" sz="3000" dirty="0">
                <a:solidFill>
                  <a:srgbClr val="FF0000"/>
                </a:solidFill>
              </a:rPr>
              <a:t>Experiments with human subjects should occur only in the context of a clear scientific rationale</a:t>
            </a:r>
            <a:endParaRPr lang="en-US" altLang="zh-CN" sz="3000" kern="1200" dirty="0">
              <a:solidFill>
                <a:schemeClr val="tx1"/>
              </a:solidFill>
              <a:effectLst/>
              <a:latin typeface="+mn-lt"/>
              <a:ea typeface="+mn-ea"/>
              <a:cs typeface="+mn-cs"/>
            </a:endParaRPr>
          </a:p>
          <a:p>
            <a:pPr marL="285750" indent="-285750">
              <a:lnSpc>
                <a:spcPct val="100000"/>
              </a:lnSpc>
              <a:buFont typeface="Arial" panose="020B0604020202020204" pitchFamily="34" charset="0"/>
              <a:buChar char="•"/>
            </a:pPr>
            <a:endParaRPr lang="en-US" altLang="zh-CN" sz="3200" kern="1200" dirty="0">
              <a:solidFill>
                <a:schemeClr val="tx1"/>
              </a:solidFill>
              <a:effectLst/>
              <a:latin typeface="+mn-lt"/>
              <a:ea typeface="+mn-ea"/>
              <a:cs typeface="+mn-cs"/>
            </a:endParaRP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33</a:t>
            </a:fld>
            <a:endParaRPr lang="en-US"/>
          </a:p>
        </p:txBody>
      </p:sp>
      <p:sp>
        <p:nvSpPr>
          <p:cNvPr id="5" name="Date Placeholder 4">
            <a:extLst>
              <a:ext uri="{FF2B5EF4-FFF2-40B4-BE49-F238E27FC236}">
                <a16:creationId xmlns:a16="http://schemas.microsoft.com/office/drawing/2014/main" id="{06291799-A7CA-FDCA-D742-5B0DD8FCF452}"/>
              </a:ext>
            </a:extLst>
          </p:cNvPr>
          <p:cNvSpPr>
            <a:spLocks noGrp="1"/>
          </p:cNvSpPr>
          <p:nvPr>
            <p:ph type="dt" sz="half" idx="10"/>
          </p:nvPr>
        </p:nvSpPr>
        <p:spPr/>
        <p:txBody>
          <a:bodyPr/>
          <a:lstStyle/>
          <a:p>
            <a:r>
              <a:rPr lang="en-US"/>
              <a:t>Dr Daniel Lun     June 2024</a:t>
            </a:r>
          </a:p>
        </p:txBody>
      </p:sp>
    </p:spTree>
    <p:extLst>
      <p:ext uri="{BB962C8B-B14F-4D97-AF65-F5344CB8AC3E}">
        <p14:creationId xmlns:p14="http://schemas.microsoft.com/office/powerpoint/2010/main" val="33284072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p:txBody>
          <a:bodyPr/>
          <a:lstStyle/>
          <a:p>
            <a:r>
              <a:rPr lang="en-US" dirty="0"/>
              <a:t>Ethical concerns</a:t>
            </a:r>
            <a:endParaRPr lang="en-HK" dirty="0"/>
          </a:p>
        </p:txBody>
      </p:sp>
      <p:sp>
        <p:nvSpPr>
          <p:cNvPr id="7" name="Content Placeholder 2">
            <a:extLst>
              <a:ext uri="{FF2B5EF4-FFF2-40B4-BE49-F238E27FC236}">
                <a16:creationId xmlns:a16="http://schemas.microsoft.com/office/drawing/2014/main" id="{05D60439-46E6-9A53-C581-ED951BA65C25}"/>
              </a:ext>
            </a:extLst>
          </p:cNvPr>
          <p:cNvSpPr>
            <a:spLocks noGrp="1"/>
          </p:cNvSpPr>
          <p:nvPr>
            <p:ph idx="1"/>
          </p:nvPr>
        </p:nvSpPr>
        <p:spPr>
          <a:xfrm>
            <a:off x="1097279" y="1921668"/>
            <a:ext cx="10408083" cy="4314136"/>
          </a:xfrm>
        </p:spPr>
        <p:txBody>
          <a:bodyPr>
            <a:normAutofit fontScale="85000" lnSpcReduction="20000"/>
          </a:bodyPr>
          <a:lstStyle/>
          <a:p>
            <a:pPr marL="285750" indent="-285750">
              <a:lnSpc>
                <a:spcPct val="100000"/>
              </a:lnSpc>
              <a:buFont typeface="Arial" panose="020B0604020202020204" pitchFamily="34" charset="0"/>
              <a:buChar char="•"/>
            </a:pPr>
            <a:r>
              <a:rPr lang="en-US" altLang="zh-CN" sz="3200" kern="1200" dirty="0">
                <a:solidFill>
                  <a:schemeClr val="tx1"/>
                </a:solidFill>
                <a:effectLst/>
                <a:latin typeface="+mn-lt"/>
                <a:ea typeface="+mn-ea"/>
                <a:cs typeface="+mn-cs"/>
              </a:rPr>
              <a:t>Dr. Johnson chose children in an orphanage to conduct the experiment but without telling them the nature of the study</a:t>
            </a:r>
          </a:p>
          <a:p>
            <a:pPr marL="578358" lvl="1" indent="-285750">
              <a:lnSpc>
                <a:spcPct val="100000"/>
              </a:lnSpc>
              <a:buFont typeface="Arial" panose="020B0604020202020204" pitchFamily="34" charset="0"/>
              <a:buChar char="•"/>
            </a:pPr>
            <a:r>
              <a:rPr lang="en-US" altLang="zh-CN" sz="3000" dirty="0">
                <a:solidFill>
                  <a:schemeClr val="tx1"/>
                </a:solidFill>
              </a:rPr>
              <a:t>It violates the Nuremberg Codes</a:t>
            </a:r>
          </a:p>
          <a:p>
            <a:pPr marL="760413" lvl="2" indent="-222250">
              <a:lnSpc>
                <a:spcPct val="100000"/>
              </a:lnSpc>
              <a:buFont typeface="Arial" panose="020B0604020202020204" pitchFamily="34" charset="0"/>
              <a:buChar char="•"/>
            </a:pPr>
            <a:r>
              <a:rPr lang="en-US" sz="2800" dirty="0">
                <a:solidFill>
                  <a:srgbClr val="FF0000"/>
                </a:solidFill>
              </a:rPr>
              <a:t>The voluntary consent of the human subject is absolutely essential </a:t>
            </a:r>
          </a:p>
          <a:p>
            <a:pPr marL="578358" lvl="1" indent="-285750">
              <a:lnSpc>
                <a:spcPct val="100000"/>
              </a:lnSpc>
              <a:buFont typeface="Arial" panose="020B0604020202020204" pitchFamily="34" charset="0"/>
              <a:buChar char="•"/>
            </a:pPr>
            <a:r>
              <a:rPr lang="en-US" altLang="zh-CN" sz="3000" kern="1200" dirty="0">
                <a:solidFill>
                  <a:schemeClr val="tx1"/>
                </a:solidFill>
                <a:effectLst/>
                <a:latin typeface="+mn-lt"/>
                <a:ea typeface="+mn-ea"/>
                <a:cs typeface="+mn-cs"/>
              </a:rPr>
              <a:t>and also the Belmont Report’s “respect for persons” principle</a:t>
            </a:r>
          </a:p>
          <a:p>
            <a:pPr marL="760413" lvl="2" indent="-222250">
              <a:lnSpc>
                <a:spcPct val="100000"/>
              </a:lnSpc>
              <a:buFont typeface="Arial" panose="020B0604020202020204" pitchFamily="34" charset="0"/>
              <a:buChar char="•"/>
            </a:pPr>
            <a:r>
              <a:rPr lang="en-US" sz="2800" dirty="0">
                <a:solidFill>
                  <a:srgbClr val="FF0000"/>
                </a:solidFill>
              </a:rPr>
              <a:t>Respect for persons </a:t>
            </a:r>
            <a:r>
              <a:rPr lang="en-US" sz="2800" dirty="0">
                <a:solidFill>
                  <a:schemeClr val="tx1"/>
                </a:solidFill>
              </a:rPr>
              <a:t>– individuals should be treated as autonomous agents; persons with diminished autonomy are entitled to protection</a:t>
            </a:r>
            <a:endParaRPr lang="en-US" altLang="zh-CN" sz="2600" kern="1200" dirty="0">
              <a:solidFill>
                <a:schemeClr val="tx1"/>
              </a:solidFill>
              <a:effectLst/>
              <a:latin typeface="+mn-lt"/>
              <a:ea typeface="+mn-ea"/>
              <a:cs typeface="+mn-cs"/>
            </a:endParaRPr>
          </a:p>
          <a:p>
            <a:pPr marL="285750" indent="-285750">
              <a:lnSpc>
                <a:spcPct val="100000"/>
              </a:lnSpc>
              <a:buFont typeface="Arial" panose="020B0604020202020204" pitchFamily="34" charset="0"/>
              <a:buChar char="•"/>
            </a:pPr>
            <a:r>
              <a:rPr lang="en-US" altLang="zh-CN" sz="3200" kern="1200" dirty="0">
                <a:solidFill>
                  <a:schemeClr val="tx1"/>
                </a:solidFill>
                <a:effectLst/>
                <a:latin typeface="+mn-lt"/>
                <a:ea typeface="+mn-ea"/>
                <a:cs typeface="+mn-cs"/>
              </a:rPr>
              <a:t>Young children are not autonomous agents. Particularly, children in orphanages do not have parents, and thus cannot have proper guidance to make the decision to join the study or not, even if </a:t>
            </a:r>
            <a:r>
              <a:rPr lang="en-US" altLang="zh-CN" sz="3200" dirty="0">
                <a:solidFill>
                  <a:schemeClr val="tx1"/>
                </a:solidFill>
              </a:rPr>
              <a:t>they know the nature of the study</a:t>
            </a:r>
            <a:endParaRPr lang="en-US" altLang="zh-CN" sz="3200" kern="1200" dirty="0">
              <a:solidFill>
                <a:schemeClr val="tx1"/>
              </a:solidFill>
              <a:effectLst/>
              <a:latin typeface="+mn-lt"/>
              <a:ea typeface="+mn-ea"/>
              <a:cs typeface="+mn-cs"/>
            </a:endParaRP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34</a:t>
            </a:fld>
            <a:endParaRPr lang="en-US"/>
          </a:p>
        </p:txBody>
      </p:sp>
      <p:sp>
        <p:nvSpPr>
          <p:cNvPr id="5" name="Date Placeholder 4">
            <a:extLst>
              <a:ext uri="{FF2B5EF4-FFF2-40B4-BE49-F238E27FC236}">
                <a16:creationId xmlns:a16="http://schemas.microsoft.com/office/drawing/2014/main" id="{06291799-A7CA-FDCA-D742-5B0DD8FCF452}"/>
              </a:ext>
            </a:extLst>
          </p:cNvPr>
          <p:cNvSpPr>
            <a:spLocks noGrp="1"/>
          </p:cNvSpPr>
          <p:nvPr>
            <p:ph type="dt" sz="half" idx="10"/>
          </p:nvPr>
        </p:nvSpPr>
        <p:spPr/>
        <p:txBody>
          <a:bodyPr/>
          <a:lstStyle/>
          <a:p>
            <a:r>
              <a:rPr lang="en-US"/>
              <a:t>Dr Daniel Lun     June 2024</a:t>
            </a:r>
          </a:p>
        </p:txBody>
      </p:sp>
    </p:spTree>
    <p:extLst>
      <p:ext uri="{BB962C8B-B14F-4D97-AF65-F5344CB8AC3E}">
        <p14:creationId xmlns:p14="http://schemas.microsoft.com/office/powerpoint/2010/main" val="3164727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p:txBody>
          <a:bodyPr/>
          <a:lstStyle/>
          <a:p>
            <a:r>
              <a:rPr lang="en-US" dirty="0"/>
              <a:t>What if the same study is conducted now?</a:t>
            </a:r>
            <a:endParaRPr lang="en-HK" dirty="0"/>
          </a:p>
        </p:txBody>
      </p:sp>
      <p:sp>
        <p:nvSpPr>
          <p:cNvPr id="7" name="Content Placeholder 2">
            <a:extLst>
              <a:ext uri="{FF2B5EF4-FFF2-40B4-BE49-F238E27FC236}">
                <a16:creationId xmlns:a16="http://schemas.microsoft.com/office/drawing/2014/main" id="{05D60439-46E6-9A53-C581-ED951BA65C25}"/>
              </a:ext>
            </a:extLst>
          </p:cNvPr>
          <p:cNvSpPr>
            <a:spLocks noGrp="1"/>
          </p:cNvSpPr>
          <p:nvPr>
            <p:ph idx="1"/>
          </p:nvPr>
        </p:nvSpPr>
        <p:spPr>
          <a:xfrm>
            <a:off x="1097279" y="1921668"/>
            <a:ext cx="10408083" cy="4314136"/>
          </a:xfrm>
        </p:spPr>
        <p:txBody>
          <a:bodyPr>
            <a:normAutofit fontScale="62500" lnSpcReduction="20000"/>
          </a:bodyPr>
          <a:lstStyle/>
          <a:p>
            <a:pPr marL="285750" indent="-285750">
              <a:lnSpc>
                <a:spcPct val="100000"/>
              </a:lnSpc>
              <a:buFont typeface="Arial" panose="020B0604020202020204" pitchFamily="34" charset="0"/>
              <a:buChar char="•"/>
            </a:pPr>
            <a:r>
              <a:rPr lang="en-US" altLang="zh-CN" sz="3200" kern="1200" dirty="0">
                <a:solidFill>
                  <a:schemeClr val="tx1"/>
                </a:solidFill>
                <a:effectLst/>
                <a:latin typeface="+mn-lt"/>
                <a:ea typeface="+mn-ea"/>
                <a:cs typeface="+mn-cs"/>
              </a:rPr>
              <a:t>If the same study is conducted nowadays, the researcher needs to do the following:</a:t>
            </a:r>
          </a:p>
          <a:p>
            <a:pPr marL="578358" lvl="1" indent="-285750">
              <a:lnSpc>
                <a:spcPct val="100000"/>
              </a:lnSpc>
              <a:buFont typeface="Arial" panose="020B0604020202020204" pitchFamily="34" charset="0"/>
              <a:buChar char="•"/>
            </a:pPr>
            <a:r>
              <a:rPr lang="en-US" altLang="zh-CN" sz="3000" kern="1200" dirty="0">
                <a:solidFill>
                  <a:srgbClr val="FF0000"/>
                </a:solidFill>
                <a:effectLst/>
                <a:latin typeface="+mn-lt"/>
                <a:ea typeface="+mn-ea"/>
                <a:cs typeface="+mn-cs"/>
              </a:rPr>
              <a:t>Seek</a:t>
            </a:r>
            <a:r>
              <a:rPr lang="en-US" altLang="zh-CN" sz="3000" kern="1200" dirty="0">
                <a:solidFill>
                  <a:schemeClr val="tx1"/>
                </a:solidFill>
                <a:effectLst/>
                <a:latin typeface="+mn-lt"/>
                <a:ea typeface="+mn-ea"/>
                <a:cs typeface="+mn-cs"/>
              </a:rPr>
              <a:t> </a:t>
            </a:r>
            <a:r>
              <a:rPr lang="en-US" altLang="zh-CN" sz="3000" kern="1200" dirty="0">
                <a:solidFill>
                  <a:srgbClr val="FF0000"/>
                </a:solidFill>
                <a:effectLst/>
                <a:latin typeface="+mn-lt"/>
                <a:ea typeface="+mn-ea"/>
                <a:cs typeface="+mn-cs"/>
              </a:rPr>
              <a:t>ethical clearance </a:t>
            </a:r>
            <a:r>
              <a:rPr lang="en-US" altLang="zh-CN" sz="3000" kern="1200" dirty="0">
                <a:solidFill>
                  <a:schemeClr val="tx1"/>
                </a:solidFill>
                <a:effectLst/>
                <a:latin typeface="+mn-lt"/>
                <a:ea typeface="+mn-ea"/>
                <a:cs typeface="+mn-cs"/>
              </a:rPr>
              <a:t>from the related approval body on the appropriateness of the use of young children in the study</a:t>
            </a:r>
          </a:p>
          <a:p>
            <a:pPr marL="760413" lvl="2" indent="-222250">
              <a:lnSpc>
                <a:spcPct val="100000"/>
              </a:lnSpc>
              <a:buFont typeface="Arial" panose="020B0604020202020204" pitchFamily="34" charset="0"/>
              <a:buChar char="•"/>
            </a:pPr>
            <a:r>
              <a:rPr lang="en-HK" altLang="zh-CN" sz="2600" dirty="0">
                <a:solidFill>
                  <a:schemeClr val="tx1"/>
                </a:solidFill>
              </a:rPr>
              <a:t>The researcher needs to provide strong scientific justification as to why using young children in the study is </a:t>
            </a:r>
            <a:r>
              <a:rPr lang="en-HK" altLang="zh-CN" sz="2600" dirty="0">
                <a:solidFill>
                  <a:srgbClr val="FF0000"/>
                </a:solidFill>
              </a:rPr>
              <a:t>necessary and irreplaceable</a:t>
            </a:r>
          </a:p>
          <a:p>
            <a:pPr marL="760413" lvl="2" indent="-222250">
              <a:lnSpc>
                <a:spcPct val="100000"/>
              </a:lnSpc>
              <a:buFont typeface="Arial" panose="020B0604020202020204" pitchFamily="34" charset="0"/>
              <a:buChar char="•"/>
            </a:pPr>
            <a:r>
              <a:rPr lang="en-HK" altLang="zh-CN" sz="2600" kern="1200" dirty="0">
                <a:solidFill>
                  <a:schemeClr val="tx1"/>
                </a:solidFill>
                <a:effectLst/>
                <a:latin typeface="+mn-lt"/>
                <a:ea typeface="+mn-ea"/>
                <a:cs typeface="+mn-cs"/>
              </a:rPr>
              <a:t>Need to evaluate </a:t>
            </a:r>
            <a:r>
              <a:rPr lang="en-HK" altLang="zh-CN" sz="2600" kern="1200" dirty="0">
                <a:solidFill>
                  <a:srgbClr val="FF0000"/>
                </a:solidFill>
                <a:effectLst/>
                <a:latin typeface="+mn-lt"/>
                <a:ea typeface="+mn-ea"/>
                <a:cs typeface="+mn-cs"/>
              </a:rPr>
              <a:t>how much </a:t>
            </a:r>
            <a:r>
              <a:rPr lang="en-HK" altLang="zh-CN" sz="2600" dirty="0">
                <a:solidFill>
                  <a:srgbClr val="FF0000"/>
                </a:solidFill>
              </a:rPr>
              <a:t>harm will be introduced </a:t>
            </a:r>
            <a:r>
              <a:rPr lang="en-HK" altLang="zh-CN" sz="2600" dirty="0">
                <a:solidFill>
                  <a:schemeClr val="tx1"/>
                </a:solidFill>
              </a:rPr>
              <a:t>to the participants and </a:t>
            </a:r>
            <a:r>
              <a:rPr lang="en-HK" altLang="zh-CN" sz="2600" dirty="0">
                <a:solidFill>
                  <a:srgbClr val="FF0000"/>
                </a:solidFill>
              </a:rPr>
              <a:t>if the harm is reversible</a:t>
            </a:r>
          </a:p>
          <a:p>
            <a:pPr marL="760413" lvl="2" indent="-222250">
              <a:lnSpc>
                <a:spcPct val="100000"/>
              </a:lnSpc>
              <a:buFont typeface="Arial" panose="020B0604020202020204" pitchFamily="34" charset="0"/>
              <a:buChar char="•"/>
            </a:pPr>
            <a:r>
              <a:rPr lang="en-US" altLang="zh-CN" sz="2600" kern="1200" dirty="0">
                <a:solidFill>
                  <a:schemeClr val="tx1"/>
                </a:solidFill>
                <a:effectLst/>
                <a:latin typeface="+mn-lt"/>
                <a:ea typeface="+mn-ea"/>
                <a:cs typeface="+mn-cs"/>
              </a:rPr>
              <a:t>The </a:t>
            </a:r>
            <a:r>
              <a:rPr lang="en-US" altLang="zh-CN" sz="2600" kern="1200" dirty="0">
                <a:solidFill>
                  <a:srgbClr val="FF0000"/>
                </a:solidFill>
                <a:effectLst/>
                <a:latin typeface="+mn-lt"/>
                <a:ea typeface="+mn-ea"/>
                <a:cs typeface="+mn-cs"/>
              </a:rPr>
              <a:t>follow-up plan to reverse the harm </a:t>
            </a:r>
            <a:r>
              <a:rPr lang="en-US" altLang="zh-CN" sz="2600" kern="1200" dirty="0">
                <a:solidFill>
                  <a:schemeClr val="tx1"/>
                </a:solidFill>
                <a:effectLst/>
                <a:latin typeface="+mn-lt"/>
                <a:ea typeface="+mn-ea"/>
                <a:cs typeface="+mn-cs"/>
              </a:rPr>
              <a:t>to the participants </a:t>
            </a:r>
          </a:p>
          <a:p>
            <a:pPr marL="578358" lvl="1" indent="-285750">
              <a:lnSpc>
                <a:spcPct val="100000"/>
              </a:lnSpc>
              <a:buFont typeface="Arial" panose="020B0604020202020204" pitchFamily="34" charset="0"/>
              <a:buChar char="•"/>
            </a:pPr>
            <a:r>
              <a:rPr lang="en-US" altLang="zh-CN" sz="3000" kern="1200" dirty="0">
                <a:solidFill>
                  <a:schemeClr val="tx1"/>
                </a:solidFill>
                <a:effectLst/>
                <a:latin typeface="+mn-lt"/>
                <a:ea typeface="+mn-ea"/>
                <a:cs typeface="+mn-cs"/>
              </a:rPr>
              <a:t>If the clearance is obtained, the researchers need to find a proper channel to recruit participants</a:t>
            </a:r>
          </a:p>
          <a:p>
            <a:pPr marL="760413" lvl="2" indent="-222250">
              <a:lnSpc>
                <a:spcPct val="100000"/>
              </a:lnSpc>
              <a:buFont typeface="Arial" panose="020B0604020202020204" pitchFamily="34" charset="0"/>
              <a:buChar char="•"/>
            </a:pPr>
            <a:r>
              <a:rPr lang="en-US" altLang="zh-CN" sz="2600" dirty="0">
                <a:solidFill>
                  <a:schemeClr val="tx1"/>
                </a:solidFill>
              </a:rPr>
              <a:t>Since the target is young children, the researchers need to </a:t>
            </a:r>
            <a:r>
              <a:rPr lang="en-US" altLang="zh-CN" sz="2600" dirty="0">
                <a:solidFill>
                  <a:srgbClr val="FF0000"/>
                </a:solidFill>
              </a:rPr>
              <a:t>seek the approval of their parents </a:t>
            </a:r>
            <a:r>
              <a:rPr lang="en-US" altLang="zh-CN" sz="2600" dirty="0">
                <a:solidFill>
                  <a:schemeClr val="tx1"/>
                </a:solidFill>
              </a:rPr>
              <a:t>to let their children join the study</a:t>
            </a:r>
          </a:p>
          <a:p>
            <a:pPr marL="760413" lvl="2" indent="-222250">
              <a:lnSpc>
                <a:spcPct val="100000"/>
              </a:lnSpc>
              <a:buFont typeface="Arial" panose="020B0604020202020204" pitchFamily="34" charset="0"/>
              <a:buChar char="•"/>
            </a:pPr>
            <a:r>
              <a:rPr lang="en-US" altLang="zh-CN" sz="2600" kern="1200" dirty="0">
                <a:solidFill>
                  <a:srgbClr val="FF0000"/>
                </a:solidFill>
                <a:effectLst/>
                <a:latin typeface="+mn-lt"/>
                <a:ea typeface="+mn-ea"/>
                <a:cs typeface="+mn-cs"/>
              </a:rPr>
              <a:t>Details and objectives of the study should be released to the parents</a:t>
            </a:r>
          </a:p>
          <a:p>
            <a:pPr marL="285750" indent="-285750">
              <a:lnSpc>
                <a:spcPct val="100000"/>
              </a:lnSpc>
              <a:buFont typeface="Arial" panose="020B0604020202020204" pitchFamily="34" charset="0"/>
              <a:buChar char="•"/>
            </a:pPr>
            <a:r>
              <a:rPr lang="en-US" altLang="zh-CN" sz="3200" kern="1200" dirty="0">
                <a:solidFill>
                  <a:schemeClr val="tx1"/>
                </a:solidFill>
                <a:effectLst/>
                <a:latin typeface="+mn-lt"/>
                <a:ea typeface="+mn-ea"/>
                <a:cs typeface="+mn-cs"/>
              </a:rPr>
              <a:t>In normal situations, the ethical clearance and the approvals of the parents will be very difficult to obtain as harm is expected to be exerted on the participants</a:t>
            </a:r>
          </a:p>
          <a:p>
            <a:pPr marL="285750" indent="-285750">
              <a:lnSpc>
                <a:spcPct val="100000"/>
              </a:lnSpc>
              <a:buFont typeface="Arial" panose="020B0604020202020204" pitchFamily="34" charset="0"/>
              <a:buChar char="•"/>
            </a:pPr>
            <a:r>
              <a:rPr lang="en-US" altLang="zh-CN" sz="3200" dirty="0">
                <a:solidFill>
                  <a:schemeClr val="tx1"/>
                </a:solidFill>
              </a:rPr>
              <a:t>In fact, the part of the experiment using normal children is not necessary, which is one of the major faults that many people commented on in the design of the Monster Study</a:t>
            </a:r>
            <a:endParaRPr lang="en-US" altLang="zh-CN" sz="3200" kern="1200" dirty="0">
              <a:solidFill>
                <a:schemeClr val="tx1"/>
              </a:solidFill>
              <a:effectLst/>
              <a:latin typeface="+mn-lt"/>
              <a:ea typeface="+mn-ea"/>
              <a:cs typeface="+mn-cs"/>
            </a:endParaRP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35</a:t>
            </a:fld>
            <a:endParaRPr lang="en-US"/>
          </a:p>
        </p:txBody>
      </p:sp>
      <p:sp>
        <p:nvSpPr>
          <p:cNvPr id="5" name="Date Placeholder 4">
            <a:extLst>
              <a:ext uri="{FF2B5EF4-FFF2-40B4-BE49-F238E27FC236}">
                <a16:creationId xmlns:a16="http://schemas.microsoft.com/office/drawing/2014/main" id="{06291799-A7CA-FDCA-D742-5B0DD8FCF452}"/>
              </a:ext>
            </a:extLst>
          </p:cNvPr>
          <p:cNvSpPr>
            <a:spLocks noGrp="1"/>
          </p:cNvSpPr>
          <p:nvPr>
            <p:ph type="dt" sz="half" idx="10"/>
          </p:nvPr>
        </p:nvSpPr>
        <p:spPr/>
        <p:txBody>
          <a:bodyPr/>
          <a:lstStyle/>
          <a:p>
            <a:r>
              <a:rPr lang="en-US"/>
              <a:t>Dr Daniel Lun     June 2024</a:t>
            </a:r>
          </a:p>
        </p:txBody>
      </p:sp>
    </p:spTree>
    <p:extLst>
      <p:ext uri="{BB962C8B-B14F-4D97-AF65-F5344CB8AC3E}">
        <p14:creationId xmlns:p14="http://schemas.microsoft.com/office/powerpoint/2010/main" val="24881442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p:txBody>
          <a:bodyPr/>
          <a:lstStyle/>
          <a:p>
            <a:r>
              <a:rPr lang="en-HK" dirty="0"/>
              <a:t>Summary</a:t>
            </a:r>
          </a:p>
        </p:txBody>
      </p:sp>
      <p:sp>
        <p:nvSpPr>
          <p:cNvPr id="7" name="Content Placeholder 2">
            <a:extLst>
              <a:ext uri="{FF2B5EF4-FFF2-40B4-BE49-F238E27FC236}">
                <a16:creationId xmlns:a16="http://schemas.microsoft.com/office/drawing/2014/main" id="{05D60439-46E6-9A53-C581-ED951BA65C25}"/>
              </a:ext>
            </a:extLst>
          </p:cNvPr>
          <p:cNvSpPr>
            <a:spLocks noGrp="1"/>
          </p:cNvSpPr>
          <p:nvPr>
            <p:ph idx="1"/>
          </p:nvPr>
        </p:nvSpPr>
        <p:spPr>
          <a:xfrm>
            <a:off x="1135341" y="1797648"/>
            <a:ext cx="10646351" cy="5180931"/>
          </a:xfrm>
        </p:spPr>
        <p:txBody>
          <a:bodyPr>
            <a:normAutofit fontScale="25000" lnSpcReduction="20000"/>
          </a:bodyPr>
          <a:lstStyle/>
          <a:p>
            <a:pPr marL="285750" indent="-285750">
              <a:lnSpc>
                <a:spcPct val="120000"/>
              </a:lnSpc>
              <a:spcBef>
                <a:spcPts val="600"/>
              </a:spcBef>
              <a:buFont typeface="Arial" panose="020B0604020202020204" pitchFamily="34" charset="0"/>
              <a:buChar char="•"/>
            </a:pPr>
            <a:r>
              <a:rPr lang="en-US" sz="8800" dirty="0">
                <a:solidFill>
                  <a:schemeClr val="tx1"/>
                </a:solidFill>
              </a:rPr>
              <a:t>Undoubtedly, using animals in research can improve the quality of human life</a:t>
            </a:r>
          </a:p>
          <a:p>
            <a:pPr marL="285750" indent="-285750">
              <a:lnSpc>
                <a:spcPct val="120000"/>
              </a:lnSpc>
              <a:spcBef>
                <a:spcPts val="600"/>
              </a:spcBef>
              <a:buFont typeface="Arial" panose="020B0604020202020204" pitchFamily="34" charset="0"/>
              <a:buChar char="•"/>
            </a:pPr>
            <a:r>
              <a:rPr lang="en-US" sz="8800" dirty="0">
                <a:solidFill>
                  <a:schemeClr val="tx1"/>
                </a:solidFill>
              </a:rPr>
              <a:t>However, animals have their right to live. Thus, they should be used in research with great care</a:t>
            </a:r>
          </a:p>
          <a:p>
            <a:pPr marL="285750" indent="-285750">
              <a:lnSpc>
                <a:spcPct val="120000"/>
              </a:lnSpc>
              <a:spcBef>
                <a:spcPts val="600"/>
              </a:spcBef>
              <a:buFont typeface="Arial" panose="020B0604020202020204" pitchFamily="34" charset="0"/>
              <a:buChar char="•"/>
            </a:pPr>
            <a:r>
              <a:rPr lang="en-US" sz="8800" dirty="0">
                <a:solidFill>
                  <a:schemeClr val="tx1"/>
                </a:solidFill>
              </a:rPr>
              <a:t>The guiding principles of using animals in research are Refining, Replacing, and Reducing</a:t>
            </a:r>
          </a:p>
          <a:p>
            <a:pPr marL="285750" indent="-285750">
              <a:lnSpc>
                <a:spcPct val="120000"/>
              </a:lnSpc>
              <a:spcBef>
                <a:spcPts val="600"/>
              </a:spcBef>
              <a:buFont typeface="Arial" panose="020B0604020202020204" pitchFamily="34" charset="0"/>
              <a:buChar char="•"/>
            </a:pPr>
            <a:r>
              <a:rPr lang="en-US" sz="8800" dirty="0">
                <a:solidFill>
                  <a:schemeClr val="tx1"/>
                </a:solidFill>
              </a:rPr>
              <a:t>Advances in human health and welfare ultimately depend on research with human subjects </a:t>
            </a:r>
          </a:p>
          <a:p>
            <a:pPr marL="285750" indent="-285750">
              <a:lnSpc>
                <a:spcPct val="120000"/>
              </a:lnSpc>
              <a:spcBef>
                <a:spcPts val="600"/>
              </a:spcBef>
              <a:buFont typeface="Arial" panose="020B0604020202020204" pitchFamily="34" charset="0"/>
              <a:buChar char="•"/>
            </a:pPr>
            <a:r>
              <a:rPr lang="en-US" sz="8800" dirty="0">
                <a:solidFill>
                  <a:schemeClr val="tx1"/>
                </a:solidFill>
              </a:rPr>
              <a:t>The guiding principles of using human subjects in research are Respect for persons, Beneficence, and Justice, as stated in the Belmont Report</a:t>
            </a:r>
          </a:p>
          <a:p>
            <a:pPr marL="285750" indent="-285750">
              <a:lnSpc>
                <a:spcPct val="120000"/>
              </a:lnSpc>
              <a:spcBef>
                <a:spcPts val="600"/>
              </a:spcBef>
              <a:buFont typeface="Arial" panose="020B0604020202020204" pitchFamily="34" charset="0"/>
              <a:buChar char="•"/>
            </a:pPr>
            <a:r>
              <a:rPr lang="en-US" sz="8800" dirty="0">
                <a:solidFill>
                  <a:schemeClr val="tx1"/>
                </a:solidFill>
              </a:rPr>
              <a:t>Researchers who want to use animals in teaching or research should apply for a license from the Hong Kong Government </a:t>
            </a:r>
          </a:p>
          <a:p>
            <a:pPr marL="285750" indent="-285750">
              <a:lnSpc>
                <a:spcPct val="120000"/>
              </a:lnSpc>
              <a:spcBef>
                <a:spcPts val="600"/>
              </a:spcBef>
              <a:buFont typeface="Arial" panose="020B0604020202020204" pitchFamily="34" charset="0"/>
              <a:buChar char="•"/>
            </a:pPr>
            <a:r>
              <a:rPr lang="en-US" sz="8800" dirty="0">
                <a:solidFill>
                  <a:schemeClr val="tx1"/>
                </a:solidFill>
              </a:rPr>
              <a:t>Before using animals or human subjects in a research project, ethical clearance should be obtained from the University</a:t>
            </a:r>
          </a:p>
          <a:p>
            <a:pPr marL="285750" indent="-285750">
              <a:lnSpc>
                <a:spcPct val="120000"/>
              </a:lnSpc>
              <a:spcBef>
                <a:spcPts val="600"/>
              </a:spcBef>
              <a:buFont typeface="Arial" panose="020B0604020202020204" pitchFamily="34" charset="0"/>
              <a:buChar char="•"/>
            </a:pPr>
            <a:endParaRPr lang="en-US" sz="4800" dirty="0">
              <a:solidFill>
                <a:schemeClr val="tx1"/>
              </a:solidFill>
            </a:endParaRPr>
          </a:p>
          <a:p>
            <a:pPr marL="578358" lvl="1" indent="-285750">
              <a:lnSpc>
                <a:spcPct val="120000"/>
              </a:lnSpc>
              <a:buFont typeface="Arial" panose="020B0604020202020204" pitchFamily="34" charset="0"/>
              <a:buChar char="•"/>
            </a:pPr>
            <a:endParaRPr lang="en-US" sz="3400" dirty="0">
              <a:solidFill>
                <a:schemeClr val="tx1"/>
              </a:solidFill>
            </a:endParaRPr>
          </a:p>
          <a:p>
            <a:pPr marL="578358" lvl="1" indent="-285750">
              <a:lnSpc>
                <a:spcPct val="120000"/>
              </a:lnSpc>
              <a:buFont typeface="Arial" panose="020B0604020202020204" pitchFamily="34" charset="0"/>
              <a:buChar char="•"/>
            </a:pPr>
            <a:endParaRPr lang="en-US" sz="3600" dirty="0">
              <a:solidFill>
                <a:schemeClr val="tx1"/>
              </a:solidFill>
            </a:endParaRP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36</a:t>
            </a:fld>
            <a:endParaRPr lang="en-US"/>
          </a:p>
        </p:txBody>
      </p:sp>
      <p:sp>
        <p:nvSpPr>
          <p:cNvPr id="4" name="Date Placeholder 3">
            <a:extLst>
              <a:ext uri="{FF2B5EF4-FFF2-40B4-BE49-F238E27FC236}">
                <a16:creationId xmlns:a16="http://schemas.microsoft.com/office/drawing/2014/main" id="{9755F9FD-1E5C-BD83-534A-E8E4B26D51E7}"/>
              </a:ext>
            </a:extLst>
          </p:cNvPr>
          <p:cNvSpPr>
            <a:spLocks noGrp="1"/>
          </p:cNvSpPr>
          <p:nvPr>
            <p:ph type="dt" sz="half" idx="10"/>
          </p:nvPr>
        </p:nvSpPr>
        <p:spPr/>
        <p:txBody>
          <a:bodyPr/>
          <a:lstStyle/>
          <a:p>
            <a:r>
              <a:rPr lang="en-US" dirty="0"/>
              <a:t>Dr Daniel Lun     June 2024</a:t>
            </a:r>
          </a:p>
        </p:txBody>
      </p:sp>
    </p:spTree>
    <p:extLst>
      <p:ext uri="{BB962C8B-B14F-4D97-AF65-F5344CB8AC3E}">
        <p14:creationId xmlns:p14="http://schemas.microsoft.com/office/powerpoint/2010/main" val="3756497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p:txBody>
          <a:bodyPr/>
          <a:lstStyle/>
          <a:p>
            <a:r>
              <a:rPr lang="en-US" dirty="0"/>
              <a:t>Animals used in scientific research in the EU in 2020 (not including the UK)</a:t>
            </a: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4</a:t>
            </a:fld>
            <a:endParaRPr lang="en-US"/>
          </a:p>
        </p:txBody>
      </p:sp>
      <p:sp>
        <p:nvSpPr>
          <p:cNvPr id="5" name="Date Placeholder 4">
            <a:extLst>
              <a:ext uri="{FF2B5EF4-FFF2-40B4-BE49-F238E27FC236}">
                <a16:creationId xmlns:a16="http://schemas.microsoft.com/office/drawing/2014/main" id="{06291799-A7CA-FDCA-D742-5B0DD8FCF452}"/>
              </a:ext>
            </a:extLst>
          </p:cNvPr>
          <p:cNvSpPr>
            <a:spLocks noGrp="1"/>
          </p:cNvSpPr>
          <p:nvPr>
            <p:ph type="dt" sz="half" idx="10"/>
          </p:nvPr>
        </p:nvSpPr>
        <p:spPr/>
        <p:txBody>
          <a:bodyPr/>
          <a:lstStyle/>
          <a:p>
            <a:r>
              <a:rPr lang="en-US"/>
              <a:t>Dr Daniel Lun     June 2024</a:t>
            </a:r>
          </a:p>
        </p:txBody>
      </p:sp>
      <p:pic>
        <p:nvPicPr>
          <p:cNvPr id="6" name="Picture 5">
            <a:extLst>
              <a:ext uri="{FF2B5EF4-FFF2-40B4-BE49-F238E27FC236}">
                <a16:creationId xmlns:a16="http://schemas.microsoft.com/office/drawing/2014/main" id="{074CDCC7-8050-F168-C3CB-E4DBD89D977B}"/>
              </a:ext>
            </a:extLst>
          </p:cNvPr>
          <p:cNvPicPr>
            <a:picLocks noChangeAspect="1"/>
          </p:cNvPicPr>
          <p:nvPr/>
        </p:nvPicPr>
        <p:blipFill>
          <a:blip r:embed="rId2"/>
          <a:stretch>
            <a:fillRect/>
          </a:stretch>
        </p:blipFill>
        <p:spPr>
          <a:xfrm>
            <a:off x="1296249" y="2005170"/>
            <a:ext cx="7680089" cy="4186804"/>
          </a:xfrm>
          <a:prstGeom prst="rect">
            <a:avLst/>
          </a:prstGeom>
        </p:spPr>
      </p:pic>
      <p:sp>
        <p:nvSpPr>
          <p:cNvPr id="11" name="TextBox 10">
            <a:extLst>
              <a:ext uri="{FF2B5EF4-FFF2-40B4-BE49-F238E27FC236}">
                <a16:creationId xmlns:a16="http://schemas.microsoft.com/office/drawing/2014/main" id="{1E58BCE1-9C9B-7254-2DA0-F70B7F8949A5}"/>
              </a:ext>
            </a:extLst>
          </p:cNvPr>
          <p:cNvSpPr txBox="1"/>
          <p:nvPr/>
        </p:nvSpPr>
        <p:spPr>
          <a:xfrm>
            <a:off x="2071007" y="6459784"/>
            <a:ext cx="8049986" cy="307777"/>
          </a:xfrm>
          <a:prstGeom prst="rect">
            <a:avLst/>
          </a:prstGeom>
          <a:noFill/>
        </p:spPr>
        <p:txBody>
          <a:bodyPr wrap="square">
            <a:spAutoFit/>
          </a:bodyPr>
          <a:lstStyle/>
          <a:p>
            <a:r>
              <a:rPr lang="en-HK" sz="1400" dirty="0"/>
              <a:t>https://www.understandinganimalresearch.org.uk/news/eu-wide-animal-research-statistics-2020</a:t>
            </a:r>
          </a:p>
        </p:txBody>
      </p:sp>
      <p:sp>
        <p:nvSpPr>
          <p:cNvPr id="12" name="TextBox 11">
            <a:extLst>
              <a:ext uri="{FF2B5EF4-FFF2-40B4-BE49-F238E27FC236}">
                <a16:creationId xmlns:a16="http://schemas.microsoft.com/office/drawing/2014/main" id="{C5FFD0FD-C075-B984-36DF-9075212AA402}"/>
              </a:ext>
            </a:extLst>
          </p:cNvPr>
          <p:cNvSpPr txBox="1"/>
          <p:nvPr/>
        </p:nvSpPr>
        <p:spPr>
          <a:xfrm>
            <a:off x="9133952" y="2371411"/>
            <a:ext cx="2265904" cy="3693319"/>
          </a:xfrm>
          <a:prstGeom prst="rect">
            <a:avLst/>
          </a:prstGeom>
          <a:noFill/>
        </p:spPr>
        <p:txBody>
          <a:bodyPr wrap="square" rtlCol="0">
            <a:spAutoFit/>
          </a:bodyPr>
          <a:lstStyle/>
          <a:p>
            <a:r>
              <a:rPr lang="en-HK" dirty="0"/>
              <a:t>Note 1: The UK used about 1.38 M animals in research in 2020</a:t>
            </a:r>
          </a:p>
          <a:p>
            <a:endParaRPr lang="en-HK" dirty="0"/>
          </a:p>
          <a:p>
            <a:r>
              <a:rPr lang="en-HK" dirty="0"/>
              <a:t>Note 2: Cats, dogs, and primates (such as Monkeys) are species of particular public concern. Including horses in the UK, they can only be used when no other species are suitable </a:t>
            </a:r>
          </a:p>
        </p:txBody>
      </p:sp>
    </p:spTree>
    <p:extLst>
      <p:ext uri="{BB962C8B-B14F-4D97-AF65-F5344CB8AC3E}">
        <p14:creationId xmlns:p14="http://schemas.microsoft.com/office/powerpoint/2010/main" val="1693534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p:txBody>
          <a:bodyPr/>
          <a:lstStyle/>
          <a:p>
            <a:r>
              <a:rPr lang="en-US" dirty="0"/>
              <a:t>Arguments for using animals in research</a:t>
            </a:r>
            <a:endParaRPr lang="en-HK" dirty="0"/>
          </a:p>
        </p:txBody>
      </p:sp>
      <p:sp>
        <p:nvSpPr>
          <p:cNvPr id="7" name="Content Placeholder 2">
            <a:extLst>
              <a:ext uri="{FF2B5EF4-FFF2-40B4-BE49-F238E27FC236}">
                <a16:creationId xmlns:a16="http://schemas.microsoft.com/office/drawing/2014/main" id="{05D60439-46E6-9A53-C581-ED951BA65C25}"/>
              </a:ext>
            </a:extLst>
          </p:cNvPr>
          <p:cNvSpPr>
            <a:spLocks noGrp="1"/>
          </p:cNvSpPr>
          <p:nvPr>
            <p:ph idx="1"/>
          </p:nvPr>
        </p:nvSpPr>
        <p:spPr>
          <a:xfrm>
            <a:off x="1097280" y="1919687"/>
            <a:ext cx="10535920" cy="4314136"/>
          </a:xfrm>
        </p:spPr>
        <p:txBody>
          <a:bodyPr>
            <a:normAutofit fontScale="92500" lnSpcReduction="10000"/>
          </a:bodyPr>
          <a:lstStyle/>
          <a:p>
            <a:pPr marL="285750" indent="-285750">
              <a:lnSpc>
                <a:spcPct val="100000"/>
              </a:lnSpc>
              <a:buFont typeface="Arial" panose="020B0604020202020204" pitchFamily="34" charset="0"/>
              <a:buChar char="•"/>
            </a:pPr>
            <a:r>
              <a:rPr lang="en-US" sz="3200" dirty="0">
                <a:solidFill>
                  <a:schemeClr val="tx1"/>
                </a:solidFill>
              </a:rPr>
              <a:t>Using animals in research has been a topic of heat debate for a few decades</a:t>
            </a:r>
          </a:p>
          <a:p>
            <a:pPr marL="285750" indent="-285750">
              <a:lnSpc>
                <a:spcPct val="100000"/>
              </a:lnSpc>
              <a:buFont typeface="Arial" panose="020B0604020202020204" pitchFamily="34" charset="0"/>
              <a:buChar char="•"/>
            </a:pPr>
            <a:r>
              <a:rPr lang="en-US" sz="3200" dirty="0">
                <a:solidFill>
                  <a:srgbClr val="FF0000"/>
                </a:solidFill>
              </a:rPr>
              <a:t>Advocates for animal testing say:</a:t>
            </a:r>
          </a:p>
          <a:p>
            <a:pPr marL="578358" lvl="1" indent="-285750">
              <a:lnSpc>
                <a:spcPct val="100000"/>
              </a:lnSpc>
              <a:buFont typeface="Arial" panose="020B0604020202020204" pitchFamily="34" charset="0"/>
              <a:buChar char="•"/>
            </a:pPr>
            <a:r>
              <a:rPr lang="en-US" sz="3000" dirty="0">
                <a:solidFill>
                  <a:schemeClr val="tx1"/>
                </a:solidFill>
              </a:rPr>
              <a:t>Human life has greater intrinsic value than animal life</a:t>
            </a:r>
          </a:p>
          <a:p>
            <a:pPr marL="578358" lvl="1" indent="-285750">
              <a:lnSpc>
                <a:spcPct val="100000"/>
              </a:lnSpc>
              <a:buFont typeface="Arial" panose="020B0604020202020204" pitchFamily="34" charset="0"/>
              <a:buChar char="•"/>
            </a:pPr>
            <a:r>
              <a:rPr lang="en-US" sz="3000" dirty="0">
                <a:solidFill>
                  <a:schemeClr val="tx1"/>
                </a:solidFill>
              </a:rPr>
              <a:t>Legislation has protected all lab animals from cruelty or mistreatment</a:t>
            </a:r>
          </a:p>
          <a:p>
            <a:pPr marL="578358" lvl="1" indent="-285750">
              <a:lnSpc>
                <a:spcPct val="100000"/>
              </a:lnSpc>
              <a:buFont typeface="Arial" panose="020B0604020202020204" pitchFamily="34" charset="0"/>
              <a:buChar char="•"/>
            </a:pPr>
            <a:r>
              <a:rPr lang="en-US" sz="3000" dirty="0">
                <a:solidFill>
                  <a:schemeClr val="tx1"/>
                </a:solidFill>
              </a:rPr>
              <a:t>Millions of animals are killed every year for food, is medical research not a more worthy death?</a:t>
            </a:r>
          </a:p>
          <a:p>
            <a:pPr marL="578358" lvl="1" indent="-285750">
              <a:lnSpc>
                <a:spcPct val="100000"/>
              </a:lnSpc>
              <a:buFont typeface="Arial" panose="020B0604020202020204" pitchFamily="34" charset="0"/>
              <a:buChar char="•"/>
            </a:pPr>
            <a:r>
              <a:rPr lang="en-US" sz="3000" dirty="0">
                <a:solidFill>
                  <a:schemeClr val="tx1"/>
                </a:solidFill>
              </a:rPr>
              <a:t>Few animals feel pain and most of them are killed before they suffer</a:t>
            </a:r>
          </a:p>
          <a:p>
            <a:pPr marL="578358" lvl="1" indent="-285750">
              <a:lnSpc>
                <a:spcPct val="100000"/>
              </a:lnSpc>
              <a:buFont typeface="Arial" panose="020B0604020202020204" pitchFamily="34" charset="0"/>
              <a:buChar char="•"/>
            </a:pPr>
            <a:endParaRPr lang="en-US" sz="3000" dirty="0">
              <a:solidFill>
                <a:schemeClr val="tx1"/>
              </a:solidFill>
            </a:endParaRP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5</a:t>
            </a:fld>
            <a:endParaRPr lang="en-US"/>
          </a:p>
        </p:txBody>
      </p:sp>
      <p:sp>
        <p:nvSpPr>
          <p:cNvPr id="5" name="Date Placeholder 4">
            <a:extLst>
              <a:ext uri="{FF2B5EF4-FFF2-40B4-BE49-F238E27FC236}">
                <a16:creationId xmlns:a16="http://schemas.microsoft.com/office/drawing/2014/main" id="{06291799-A7CA-FDCA-D742-5B0DD8FCF452}"/>
              </a:ext>
            </a:extLst>
          </p:cNvPr>
          <p:cNvSpPr>
            <a:spLocks noGrp="1"/>
          </p:cNvSpPr>
          <p:nvPr>
            <p:ph type="dt" sz="half" idx="10"/>
          </p:nvPr>
        </p:nvSpPr>
        <p:spPr/>
        <p:txBody>
          <a:bodyPr/>
          <a:lstStyle/>
          <a:p>
            <a:r>
              <a:rPr lang="en-US"/>
              <a:t>Dr Daniel Lun     June 2024</a:t>
            </a:r>
          </a:p>
        </p:txBody>
      </p:sp>
    </p:spTree>
    <p:extLst>
      <p:ext uri="{BB962C8B-B14F-4D97-AF65-F5344CB8AC3E}">
        <p14:creationId xmlns:p14="http://schemas.microsoft.com/office/powerpoint/2010/main" val="3614400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p:txBody>
          <a:bodyPr/>
          <a:lstStyle/>
          <a:p>
            <a:r>
              <a:rPr lang="en-US" dirty="0"/>
              <a:t>Arguments for using animals in research</a:t>
            </a:r>
            <a:endParaRPr lang="en-HK" dirty="0"/>
          </a:p>
        </p:txBody>
      </p:sp>
      <p:sp>
        <p:nvSpPr>
          <p:cNvPr id="7" name="Content Placeholder 2">
            <a:extLst>
              <a:ext uri="{FF2B5EF4-FFF2-40B4-BE49-F238E27FC236}">
                <a16:creationId xmlns:a16="http://schemas.microsoft.com/office/drawing/2014/main" id="{05D60439-46E6-9A53-C581-ED951BA65C25}"/>
              </a:ext>
            </a:extLst>
          </p:cNvPr>
          <p:cNvSpPr>
            <a:spLocks noGrp="1"/>
          </p:cNvSpPr>
          <p:nvPr>
            <p:ph idx="1"/>
          </p:nvPr>
        </p:nvSpPr>
        <p:spPr>
          <a:xfrm>
            <a:off x="1097280" y="1919687"/>
            <a:ext cx="10535920" cy="4314136"/>
          </a:xfrm>
        </p:spPr>
        <p:txBody>
          <a:bodyPr>
            <a:normAutofit/>
          </a:bodyPr>
          <a:lstStyle/>
          <a:p>
            <a:pPr marL="285750" indent="-285750">
              <a:lnSpc>
                <a:spcPct val="100000"/>
              </a:lnSpc>
              <a:buFont typeface="Arial" panose="020B0604020202020204" pitchFamily="34" charset="0"/>
              <a:buChar char="•"/>
            </a:pPr>
            <a:r>
              <a:rPr lang="en-US" sz="3200" dirty="0">
                <a:solidFill>
                  <a:srgbClr val="FF0000"/>
                </a:solidFill>
              </a:rPr>
              <a:t>Opponents to animal testing say:</a:t>
            </a:r>
          </a:p>
          <a:p>
            <a:pPr marL="578358" lvl="1" indent="-285750">
              <a:lnSpc>
                <a:spcPct val="100000"/>
              </a:lnSpc>
              <a:buFont typeface="Arial" panose="020B0604020202020204" pitchFamily="34" charset="0"/>
              <a:buChar char="•"/>
            </a:pPr>
            <a:r>
              <a:rPr lang="en-US" sz="3000" dirty="0">
                <a:solidFill>
                  <a:schemeClr val="tx1"/>
                </a:solidFill>
              </a:rPr>
              <a:t>Animals have as much right to live as humans</a:t>
            </a:r>
          </a:p>
          <a:p>
            <a:pPr marL="578358" lvl="1" indent="-285750">
              <a:lnSpc>
                <a:spcPct val="100000"/>
              </a:lnSpc>
              <a:buFont typeface="Arial" panose="020B0604020202020204" pitchFamily="34" charset="0"/>
              <a:buChar char="•"/>
            </a:pPr>
            <a:r>
              <a:rPr lang="en-US" sz="3000" dirty="0">
                <a:solidFill>
                  <a:schemeClr val="tx1"/>
                </a:solidFill>
              </a:rPr>
              <a:t>Strict controls have not prevented some animals from being abused</a:t>
            </a:r>
          </a:p>
          <a:p>
            <a:pPr marL="578358" lvl="1" indent="-285750">
              <a:lnSpc>
                <a:spcPct val="100000"/>
              </a:lnSpc>
              <a:buFont typeface="Arial" panose="020B0604020202020204" pitchFamily="34" charset="0"/>
              <a:buChar char="•"/>
            </a:pPr>
            <a:r>
              <a:rPr lang="en-US" sz="3000" dirty="0">
                <a:solidFill>
                  <a:schemeClr val="tx1"/>
                </a:solidFill>
              </a:rPr>
              <a:t>Animals suffer while they are locked up and how do we know when they do and don’t feel pain</a:t>
            </a:r>
          </a:p>
          <a:p>
            <a:pPr marL="578358" lvl="1" indent="-285750">
              <a:lnSpc>
                <a:spcPct val="100000"/>
              </a:lnSpc>
              <a:buFont typeface="Arial" panose="020B0604020202020204" pitchFamily="34" charset="0"/>
              <a:buChar char="•"/>
            </a:pPr>
            <a:r>
              <a:rPr lang="en-US" sz="3000" dirty="0">
                <a:solidFill>
                  <a:schemeClr val="tx1"/>
                </a:solidFill>
              </a:rPr>
              <a:t>Deaths for research are unnecessary</a:t>
            </a:r>
          </a:p>
          <a:p>
            <a:pPr marL="578358" lvl="1" indent="-285750">
              <a:lnSpc>
                <a:spcPct val="100000"/>
              </a:lnSpc>
              <a:buFont typeface="Arial" panose="020B0604020202020204" pitchFamily="34" charset="0"/>
              <a:buChar char="•"/>
            </a:pPr>
            <a:endParaRPr lang="en-US" sz="3000" dirty="0">
              <a:solidFill>
                <a:schemeClr val="tx1"/>
              </a:solidFill>
            </a:endParaRP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6</a:t>
            </a:fld>
            <a:endParaRPr lang="en-US"/>
          </a:p>
        </p:txBody>
      </p:sp>
      <p:sp>
        <p:nvSpPr>
          <p:cNvPr id="5" name="Date Placeholder 4">
            <a:extLst>
              <a:ext uri="{FF2B5EF4-FFF2-40B4-BE49-F238E27FC236}">
                <a16:creationId xmlns:a16="http://schemas.microsoft.com/office/drawing/2014/main" id="{06291799-A7CA-FDCA-D742-5B0DD8FCF452}"/>
              </a:ext>
            </a:extLst>
          </p:cNvPr>
          <p:cNvSpPr>
            <a:spLocks noGrp="1"/>
          </p:cNvSpPr>
          <p:nvPr>
            <p:ph type="dt" sz="half" idx="10"/>
          </p:nvPr>
        </p:nvSpPr>
        <p:spPr/>
        <p:txBody>
          <a:bodyPr/>
          <a:lstStyle/>
          <a:p>
            <a:r>
              <a:rPr lang="en-US"/>
              <a:t>Dr Daniel Lun     June 2024</a:t>
            </a:r>
          </a:p>
        </p:txBody>
      </p:sp>
    </p:spTree>
    <p:extLst>
      <p:ext uri="{BB962C8B-B14F-4D97-AF65-F5344CB8AC3E}">
        <p14:creationId xmlns:p14="http://schemas.microsoft.com/office/powerpoint/2010/main" val="2458372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p:txBody>
          <a:bodyPr/>
          <a:lstStyle/>
          <a:p>
            <a:r>
              <a:rPr lang="en-US" dirty="0"/>
              <a:t>3Rs to use animals in research</a:t>
            </a:r>
            <a:endParaRPr lang="en-HK" dirty="0"/>
          </a:p>
        </p:txBody>
      </p:sp>
      <p:sp>
        <p:nvSpPr>
          <p:cNvPr id="7" name="Content Placeholder 2">
            <a:extLst>
              <a:ext uri="{FF2B5EF4-FFF2-40B4-BE49-F238E27FC236}">
                <a16:creationId xmlns:a16="http://schemas.microsoft.com/office/drawing/2014/main" id="{05D60439-46E6-9A53-C581-ED951BA65C25}"/>
              </a:ext>
            </a:extLst>
          </p:cNvPr>
          <p:cNvSpPr>
            <a:spLocks noGrp="1"/>
          </p:cNvSpPr>
          <p:nvPr>
            <p:ph idx="1"/>
          </p:nvPr>
        </p:nvSpPr>
        <p:spPr>
          <a:xfrm>
            <a:off x="1097280" y="1858131"/>
            <a:ext cx="10535920" cy="1144780"/>
          </a:xfrm>
        </p:spPr>
        <p:txBody>
          <a:bodyPr>
            <a:normAutofit/>
          </a:bodyPr>
          <a:lstStyle/>
          <a:p>
            <a:pPr marL="285750" indent="-285750">
              <a:lnSpc>
                <a:spcPct val="100000"/>
              </a:lnSpc>
              <a:buFont typeface="Arial" panose="020B0604020202020204" pitchFamily="34" charset="0"/>
              <a:buChar char="•"/>
            </a:pPr>
            <a:r>
              <a:rPr lang="en-US" sz="3200" dirty="0">
                <a:solidFill>
                  <a:schemeClr val="tx1"/>
                </a:solidFill>
              </a:rPr>
              <a:t>Scientists suggested three principles (3Rs) when using animals in research [1]. Become the guiding principles</a:t>
            </a:r>
          </a:p>
          <a:p>
            <a:pPr marL="578358" lvl="1" indent="-285750">
              <a:lnSpc>
                <a:spcPct val="100000"/>
              </a:lnSpc>
              <a:buFont typeface="Arial" panose="020B0604020202020204" pitchFamily="34" charset="0"/>
              <a:buChar char="•"/>
            </a:pPr>
            <a:endParaRPr lang="en-US" sz="3000" dirty="0">
              <a:solidFill>
                <a:schemeClr val="tx1"/>
              </a:solidFill>
            </a:endParaRP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7</a:t>
            </a:fld>
            <a:endParaRPr lang="en-US"/>
          </a:p>
        </p:txBody>
      </p:sp>
      <p:sp>
        <p:nvSpPr>
          <p:cNvPr id="5" name="Date Placeholder 4">
            <a:extLst>
              <a:ext uri="{FF2B5EF4-FFF2-40B4-BE49-F238E27FC236}">
                <a16:creationId xmlns:a16="http://schemas.microsoft.com/office/drawing/2014/main" id="{06291799-A7CA-FDCA-D742-5B0DD8FCF452}"/>
              </a:ext>
            </a:extLst>
          </p:cNvPr>
          <p:cNvSpPr>
            <a:spLocks noGrp="1"/>
          </p:cNvSpPr>
          <p:nvPr>
            <p:ph type="dt" sz="half" idx="10"/>
          </p:nvPr>
        </p:nvSpPr>
        <p:spPr/>
        <p:txBody>
          <a:bodyPr/>
          <a:lstStyle/>
          <a:p>
            <a:r>
              <a:rPr lang="en-US"/>
              <a:t>Dr Daniel Lun     June 2024</a:t>
            </a:r>
          </a:p>
        </p:txBody>
      </p:sp>
      <p:graphicFrame>
        <p:nvGraphicFramePr>
          <p:cNvPr id="4" name="Diagram 3">
            <a:extLst>
              <a:ext uri="{FF2B5EF4-FFF2-40B4-BE49-F238E27FC236}">
                <a16:creationId xmlns:a16="http://schemas.microsoft.com/office/drawing/2014/main" id="{4FE7E91A-8E88-6EF4-5E24-4063083EB320}"/>
              </a:ext>
            </a:extLst>
          </p:cNvPr>
          <p:cNvGraphicFramePr/>
          <p:nvPr>
            <p:extLst>
              <p:ext uri="{D42A27DB-BD31-4B8C-83A1-F6EECF244321}">
                <p14:modId xmlns:p14="http://schemas.microsoft.com/office/powerpoint/2010/main" val="659255989"/>
              </p:ext>
            </p:extLst>
          </p:nvPr>
        </p:nvGraphicFramePr>
        <p:xfrm>
          <a:off x="3111264" y="3181039"/>
          <a:ext cx="6507951" cy="30505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a:extLst>
              <a:ext uri="{FF2B5EF4-FFF2-40B4-BE49-F238E27FC236}">
                <a16:creationId xmlns:a16="http://schemas.microsoft.com/office/drawing/2014/main" id="{C1CCFC1F-0502-30B2-BDC5-05C39E1F0ED3}"/>
              </a:ext>
            </a:extLst>
          </p:cNvPr>
          <p:cNvSpPr/>
          <p:nvPr/>
        </p:nvSpPr>
        <p:spPr>
          <a:xfrm>
            <a:off x="1409334" y="3632350"/>
            <a:ext cx="3206044" cy="2031325"/>
          </a:xfrm>
          <a:prstGeom prst="rect">
            <a:avLst/>
          </a:prstGeom>
        </p:spPr>
        <p:txBody>
          <a:bodyPr wrap="square">
            <a:spAutoFit/>
          </a:bodyPr>
          <a:lstStyle/>
          <a:p>
            <a:r>
              <a:rPr lang="en-US" b="1" u="sng" dirty="0"/>
              <a:t>Refining</a:t>
            </a:r>
            <a:r>
              <a:rPr lang="en-US" dirty="0"/>
              <a:t> the way the animals are cared for to help minimize any stress or pain, by using less invasive techniques where possible and improving medical care and living conditions</a:t>
            </a:r>
          </a:p>
        </p:txBody>
      </p:sp>
      <p:sp>
        <p:nvSpPr>
          <p:cNvPr id="8" name="Rectangle 7">
            <a:extLst>
              <a:ext uri="{FF2B5EF4-FFF2-40B4-BE49-F238E27FC236}">
                <a16:creationId xmlns:a16="http://schemas.microsoft.com/office/drawing/2014/main" id="{3944CB9C-7383-1F97-00C1-3C9BBEA58EC7}"/>
              </a:ext>
            </a:extLst>
          </p:cNvPr>
          <p:cNvSpPr/>
          <p:nvPr/>
        </p:nvSpPr>
        <p:spPr>
          <a:xfrm>
            <a:off x="7308822" y="2996238"/>
            <a:ext cx="4524546" cy="1200329"/>
          </a:xfrm>
          <a:prstGeom prst="rect">
            <a:avLst/>
          </a:prstGeom>
        </p:spPr>
        <p:txBody>
          <a:bodyPr wrap="square">
            <a:spAutoFit/>
          </a:bodyPr>
          <a:lstStyle/>
          <a:p>
            <a:r>
              <a:rPr lang="en-US" b="1" u="sng" dirty="0"/>
              <a:t>Replacing</a:t>
            </a:r>
            <a:r>
              <a:rPr lang="en-US" dirty="0"/>
              <a:t>, where possible, experiments using animals with alternative techniques such as cell culture, computer modeling or human volunteers instead of animals</a:t>
            </a:r>
          </a:p>
        </p:txBody>
      </p:sp>
      <p:sp>
        <p:nvSpPr>
          <p:cNvPr id="9" name="Rectangle 8">
            <a:extLst>
              <a:ext uri="{FF2B5EF4-FFF2-40B4-BE49-F238E27FC236}">
                <a16:creationId xmlns:a16="http://schemas.microsoft.com/office/drawing/2014/main" id="{585AEC03-B4ED-6A5D-DA10-9858A1DE60A5}"/>
              </a:ext>
            </a:extLst>
          </p:cNvPr>
          <p:cNvSpPr/>
          <p:nvPr/>
        </p:nvSpPr>
        <p:spPr>
          <a:xfrm>
            <a:off x="8250672" y="4257455"/>
            <a:ext cx="3382527" cy="2031325"/>
          </a:xfrm>
          <a:prstGeom prst="rect">
            <a:avLst/>
          </a:prstGeom>
        </p:spPr>
        <p:txBody>
          <a:bodyPr wrap="square">
            <a:spAutoFit/>
          </a:bodyPr>
          <a:lstStyle/>
          <a:p>
            <a:r>
              <a:rPr lang="en-US" b="1" u="sng" dirty="0"/>
              <a:t>Reducing</a:t>
            </a:r>
            <a:r>
              <a:rPr lang="en-US" dirty="0"/>
              <a:t> the number of animals used, by improving experimental techniques and sharing information with other researchers so that the same experiments aren’t being done by many people.</a:t>
            </a:r>
          </a:p>
        </p:txBody>
      </p:sp>
      <p:sp>
        <p:nvSpPr>
          <p:cNvPr id="11" name="TextBox 10">
            <a:extLst>
              <a:ext uri="{FF2B5EF4-FFF2-40B4-BE49-F238E27FC236}">
                <a16:creationId xmlns:a16="http://schemas.microsoft.com/office/drawing/2014/main" id="{F66EC265-4AE7-B2CF-08CA-C60896527ED1}"/>
              </a:ext>
            </a:extLst>
          </p:cNvPr>
          <p:cNvSpPr txBox="1"/>
          <p:nvPr/>
        </p:nvSpPr>
        <p:spPr>
          <a:xfrm>
            <a:off x="1581594" y="6467117"/>
            <a:ext cx="9347997" cy="307777"/>
          </a:xfrm>
          <a:prstGeom prst="rect">
            <a:avLst/>
          </a:prstGeom>
          <a:noFill/>
        </p:spPr>
        <p:txBody>
          <a:bodyPr wrap="square">
            <a:spAutoFit/>
          </a:bodyPr>
          <a:lstStyle/>
          <a:p>
            <a:r>
              <a:rPr lang="en-US" altLang="zh-HK" sz="1400" dirty="0"/>
              <a:t>1. Russell, W. M. S. and Burch, R. L. (1959). “The Principles 0/ Humane Experimental Technique,” London: Methuen and Co. Ltd.</a:t>
            </a:r>
          </a:p>
        </p:txBody>
      </p:sp>
    </p:spTree>
    <p:extLst>
      <p:ext uri="{BB962C8B-B14F-4D97-AF65-F5344CB8AC3E}">
        <p14:creationId xmlns:p14="http://schemas.microsoft.com/office/powerpoint/2010/main" val="3191057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p:txBody>
          <a:bodyPr/>
          <a:lstStyle/>
          <a:p>
            <a:r>
              <a:rPr lang="en-US" dirty="0"/>
              <a:t>Using animals in teaching and research at </a:t>
            </a:r>
            <a:r>
              <a:rPr lang="en-US" dirty="0" err="1"/>
              <a:t>PolyU</a:t>
            </a:r>
            <a:endParaRPr lang="en-HK" dirty="0"/>
          </a:p>
        </p:txBody>
      </p:sp>
      <p:sp>
        <p:nvSpPr>
          <p:cNvPr id="7" name="Content Placeholder 2">
            <a:extLst>
              <a:ext uri="{FF2B5EF4-FFF2-40B4-BE49-F238E27FC236}">
                <a16:creationId xmlns:a16="http://schemas.microsoft.com/office/drawing/2014/main" id="{05D60439-46E6-9A53-C581-ED951BA65C25}"/>
              </a:ext>
            </a:extLst>
          </p:cNvPr>
          <p:cNvSpPr>
            <a:spLocks noGrp="1"/>
          </p:cNvSpPr>
          <p:nvPr>
            <p:ph idx="1"/>
          </p:nvPr>
        </p:nvSpPr>
        <p:spPr>
          <a:xfrm>
            <a:off x="1097280" y="1919687"/>
            <a:ext cx="10535920" cy="4314136"/>
          </a:xfrm>
        </p:spPr>
        <p:txBody>
          <a:bodyPr>
            <a:normAutofit fontScale="77500" lnSpcReduction="20000"/>
          </a:bodyPr>
          <a:lstStyle/>
          <a:p>
            <a:pPr marL="285750" indent="-285750">
              <a:lnSpc>
                <a:spcPct val="100000"/>
              </a:lnSpc>
              <a:buFont typeface="Arial" panose="020B0604020202020204" pitchFamily="34" charset="0"/>
              <a:buChar char="•"/>
            </a:pPr>
            <a:r>
              <a:rPr lang="en-US" sz="3200" dirty="0">
                <a:solidFill>
                  <a:schemeClr val="tx1"/>
                </a:solidFill>
              </a:rPr>
              <a:t>Anyone wanting to use animals in teaching or research in Hong Kong </a:t>
            </a:r>
            <a:r>
              <a:rPr lang="en-US" sz="3200" dirty="0">
                <a:solidFill>
                  <a:srgbClr val="FF0000"/>
                </a:solidFill>
              </a:rPr>
              <a:t>needs to apply for a license </a:t>
            </a:r>
            <a:r>
              <a:rPr lang="en-US" sz="3200" dirty="0">
                <a:solidFill>
                  <a:schemeClr val="tx1"/>
                </a:solidFill>
              </a:rPr>
              <a:t>from the Department of Health of the Hong Kong Government under the Animals Control of Experiments Ordinance Cap 340</a:t>
            </a:r>
          </a:p>
          <a:p>
            <a:pPr marL="578358" lvl="1" indent="-285750">
              <a:lnSpc>
                <a:spcPct val="100000"/>
              </a:lnSpc>
              <a:buFont typeface="Arial" panose="020B0604020202020204" pitchFamily="34" charset="0"/>
              <a:buChar char="•"/>
            </a:pPr>
            <a:r>
              <a:rPr lang="en-US" sz="3000" dirty="0">
                <a:solidFill>
                  <a:schemeClr val="tx1"/>
                </a:solidFill>
              </a:rPr>
              <a:t>The license specifies the place(s) where experiments may be conducted, and special endorsements and permits are required for using animals:</a:t>
            </a:r>
          </a:p>
          <a:p>
            <a:pPr marL="760413" lvl="2" indent="-222250">
              <a:lnSpc>
                <a:spcPct val="100000"/>
              </a:lnSpc>
              <a:buFont typeface="Arial" panose="020B0604020202020204" pitchFamily="34" charset="0"/>
              <a:buChar char="•"/>
            </a:pPr>
            <a:r>
              <a:rPr lang="en-US" sz="2600" dirty="0">
                <a:solidFill>
                  <a:schemeClr val="tx1"/>
                </a:solidFill>
              </a:rPr>
              <a:t>for the purpose of attaining manual skills;</a:t>
            </a:r>
          </a:p>
          <a:p>
            <a:pPr marL="760413" lvl="2" indent="-222250">
              <a:lnSpc>
                <a:spcPct val="100000"/>
              </a:lnSpc>
              <a:buFont typeface="Arial" panose="020B0604020202020204" pitchFamily="34" charset="0"/>
              <a:buChar char="•"/>
            </a:pPr>
            <a:r>
              <a:rPr lang="en-US" sz="2600" dirty="0">
                <a:solidFill>
                  <a:schemeClr val="tx1"/>
                </a:solidFill>
              </a:rPr>
              <a:t>for the purpose of illustrating lectures;</a:t>
            </a:r>
          </a:p>
          <a:p>
            <a:pPr marL="760413" lvl="2" indent="-222250">
              <a:lnSpc>
                <a:spcPct val="100000"/>
              </a:lnSpc>
              <a:buFont typeface="Arial" panose="020B0604020202020204" pitchFamily="34" charset="0"/>
              <a:buChar char="•"/>
            </a:pPr>
            <a:r>
              <a:rPr lang="en-US" sz="2600" dirty="0">
                <a:solidFill>
                  <a:schemeClr val="tx1"/>
                </a:solidFill>
              </a:rPr>
              <a:t>without administering any anesthetic or killing the animal.</a:t>
            </a:r>
          </a:p>
          <a:p>
            <a:pPr marL="577533" lvl="1" indent="-222250">
              <a:lnSpc>
                <a:spcPct val="100000"/>
              </a:lnSpc>
              <a:buFont typeface="Arial" panose="020B0604020202020204" pitchFamily="34" charset="0"/>
              <a:buChar char="•"/>
            </a:pPr>
            <a:r>
              <a:rPr lang="en-US" sz="3000" dirty="0">
                <a:solidFill>
                  <a:schemeClr val="tx1"/>
                </a:solidFill>
              </a:rPr>
              <a:t>The code of ethics that the ordinance is based on also follows the 3R principles</a:t>
            </a:r>
          </a:p>
          <a:p>
            <a:pPr marL="285750" indent="-285750">
              <a:lnSpc>
                <a:spcPct val="100000"/>
              </a:lnSpc>
              <a:buFont typeface="Arial" panose="020B0604020202020204" pitchFamily="34" charset="0"/>
              <a:buChar char="•"/>
            </a:pPr>
            <a:r>
              <a:rPr lang="en-US" sz="3200" dirty="0">
                <a:solidFill>
                  <a:schemeClr val="tx1"/>
                </a:solidFill>
              </a:rPr>
              <a:t>After obtaining the license, an application should be made to the </a:t>
            </a:r>
            <a:r>
              <a:rPr lang="en-US" sz="3200" dirty="0">
                <a:solidFill>
                  <a:srgbClr val="FF0000"/>
                </a:solidFill>
              </a:rPr>
              <a:t>Animal Subjects Ethics Sub-Committee (ASESC) of </a:t>
            </a:r>
            <a:r>
              <a:rPr lang="en-US" sz="3200" dirty="0" err="1">
                <a:solidFill>
                  <a:srgbClr val="FF0000"/>
                </a:solidFill>
              </a:rPr>
              <a:t>PolyU</a:t>
            </a:r>
            <a:r>
              <a:rPr lang="en-US" sz="3200" dirty="0">
                <a:solidFill>
                  <a:srgbClr val="FF0000"/>
                </a:solidFill>
              </a:rPr>
              <a:t> for ethical review </a:t>
            </a:r>
            <a:r>
              <a:rPr lang="en-US" sz="3200" dirty="0">
                <a:solidFill>
                  <a:schemeClr val="tx1"/>
                </a:solidFill>
              </a:rPr>
              <a:t>before the research can start</a:t>
            </a:r>
          </a:p>
          <a:p>
            <a:pPr marL="578358" lvl="1" indent="-285750">
              <a:lnSpc>
                <a:spcPct val="100000"/>
              </a:lnSpc>
              <a:buFont typeface="Arial" panose="020B0604020202020204" pitchFamily="34" charset="0"/>
              <a:buChar char="•"/>
            </a:pPr>
            <a:endParaRPr lang="en-US" sz="3000" dirty="0">
              <a:solidFill>
                <a:schemeClr val="tx1"/>
              </a:solidFill>
            </a:endParaRP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8</a:t>
            </a:fld>
            <a:endParaRPr lang="en-US"/>
          </a:p>
        </p:txBody>
      </p:sp>
      <p:sp>
        <p:nvSpPr>
          <p:cNvPr id="5" name="Date Placeholder 4">
            <a:extLst>
              <a:ext uri="{FF2B5EF4-FFF2-40B4-BE49-F238E27FC236}">
                <a16:creationId xmlns:a16="http://schemas.microsoft.com/office/drawing/2014/main" id="{06291799-A7CA-FDCA-D742-5B0DD8FCF452}"/>
              </a:ext>
            </a:extLst>
          </p:cNvPr>
          <p:cNvSpPr>
            <a:spLocks noGrp="1"/>
          </p:cNvSpPr>
          <p:nvPr>
            <p:ph type="dt" sz="half" idx="10"/>
          </p:nvPr>
        </p:nvSpPr>
        <p:spPr/>
        <p:txBody>
          <a:bodyPr/>
          <a:lstStyle/>
          <a:p>
            <a:r>
              <a:rPr lang="en-US"/>
              <a:t>Dr Daniel Lun     June 2024</a:t>
            </a:r>
          </a:p>
        </p:txBody>
      </p:sp>
    </p:spTree>
    <p:extLst>
      <p:ext uri="{BB962C8B-B14F-4D97-AF65-F5344CB8AC3E}">
        <p14:creationId xmlns:p14="http://schemas.microsoft.com/office/powerpoint/2010/main" val="2373680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p:txBody>
          <a:bodyPr/>
          <a:lstStyle/>
          <a:p>
            <a:r>
              <a:rPr lang="en-AU" altLang="en-US" dirty="0"/>
              <a:t>Case Study: Laika</a:t>
            </a:r>
            <a:endParaRPr lang="en-HK" dirty="0"/>
          </a:p>
        </p:txBody>
      </p:sp>
      <p:sp>
        <p:nvSpPr>
          <p:cNvPr id="7" name="Content Placeholder 2">
            <a:extLst>
              <a:ext uri="{FF2B5EF4-FFF2-40B4-BE49-F238E27FC236}">
                <a16:creationId xmlns:a16="http://schemas.microsoft.com/office/drawing/2014/main" id="{05D60439-46E6-9A53-C581-ED951BA65C25}"/>
              </a:ext>
            </a:extLst>
          </p:cNvPr>
          <p:cNvSpPr>
            <a:spLocks noGrp="1"/>
          </p:cNvSpPr>
          <p:nvPr>
            <p:ph idx="1"/>
          </p:nvPr>
        </p:nvSpPr>
        <p:spPr>
          <a:xfrm>
            <a:off x="1097280" y="1919687"/>
            <a:ext cx="4821199" cy="4314136"/>
          </a:xfrm>
        </p:spPr>
        <p:txBody>
          <a:bodyPr>
            <a:normAutofit fontScale="85000" lnSpcReduction="10000"/>
          </a:bodyPr>
          <a:lstStyle/>
          <a:p>
            <a:pPr marL="285750" indent="-285750">
              <a:lnSpc>
                <a:spcPct val="100000"/>
              </a:lnSpc>
              <a:buFont typeface="Arial" panose="020B0604020202020204" pitchFamily="34" charset="0"/>
              <a:buChar char="•"/>
            </a:pPr>
            <a:r>
              <a:rPr lang="en-US" sz="3200" dirty="0">
                <a:solidFill>
                  <a:srgbClr val="FF0000"/>
                </a:solidFill>
              </a:rPr>
              <a:t>Laika</a:t>
            </a:r>
            <a:r>
              <a:rPr lang="en-US" sz="3200" dirty="0">
                <a:solidFill>
                  <a:schemeClr val="tx1"/>
                </a:solidFill>
              </a:rPr>
              <a:t>, a mixed-breed dog “recruited” into the Soviet space program after being found on the streets of Moscow in 1957</a:t>
            </a:r>
          </a:p>
          <a:p>
            <a:pPr marL="285750" indent="-285750">
              <a:lnSpc>
                <a:spcPct val="100000"/>
              </a:lnSpc>
              <a:buFont typeface="Arial" panose="020B0604020202020204" pitchFamily="34" charset="0"/>
              <a:buChar char="•"/>
            </a:pPr>
            <a:r>
              <a:rPr lang="en-US" sz="3200" dirty="0">
                <a:solidFill>
                  <a:schemeClr val="tx1"/>
                </a:solidFill>
              </a:rPr>
              <a:t>Laika’s mission would make her the first creature to orbit the Earth in an attempt to study the prolonged effect of weightlessness on a living being</a:t>
            </a:r>
          </a:p>
          <a:p>
            <a:pPr marL="578358" lvl="1" indent="-285750">
              <a:lnSpc>
                <a:spcPct val="100000"/>
              </a:lnSpc>
              <a:buFont typeface="Arial" panose="020B0604020202020204" pitchFamily="34" charset="0"/>
              <a:buChar char="•"/>
            </a:pPr>
            <a:endParaRPr lang="en-US" sz="3000" dirty="0">
              <a:solidFill>
                <a:schemeClr val="tx1"/>
              </a:solidFill>
            </a:endParaRP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9</a:t>
            </a:fld>
            <a:endParaRPr lang="en-US"/>
          </a:p>
        </p:txBody>
      </p:sp>
      <p:sp>
        <p:nvSpPr>
          <p:cNvPr id="5" name="Date Placeholder 4">
            <a:extLst>
              <a:ext uri="{FF2B5EF4-FFF2-40B4-BE49-F238E27FC236}">
                <a16:creationId xmlns:a16="http://schemas.microsoft.com/office/drawing/2014/main" id="{06291799-A7CA-FDCA-D742-5B0DD8FCF452}"/>
              </a:ext>
            </a:extLst>
          </p:cNvPr>
          <p:cNvSpPr>
            <a:spLocks noGrp="1"/>
          </p:cNvSpPr>
          <p:nvPr>
            <p:ph type="dt" sz="half" idx="10"/>
          </p:nvPr>
        </p:nvSpPr>
        <p:spPr/>
        <p:txBody>
          <a:bodyPr/>
          <a:lstStyle/>
          <a:p>
            <a:r>
              <a:rPr lang="en-US"/>
              <a:t>Dr Daniel Lun     June 2024</a:t>
            </a:r>
          </a:p>
        </p:txBody>
      </p:sp>
      <p:sp>
        <p:nvSpPr>
          <p:cNvPr id="8" name="TextBox 7">
            <a:extLst>
              <a:ext uri="{FF2B5EF4-FFF2-40B4-BE49-F238E27FC236}">
                <a16:creationId xmlns:a16="http://schemas.microsoft.com/office/drawing/2014/main" id="{38DB9C97-9B58-DD7E-6BAF-BB5F04413B02}"/>
              </a:ext>
            </a:extLst>
          </p:cNvPr>
          <p:cNvSpPr txBox="1"/>
          <p:nvPr/>
        </p:nvSpPr>
        <p:spPr>
          <a:xfrm>
            <a:off x="6919744" y="5281286"/>
            <a:ext cx="4292739" cy="338554"/>
          </a:xfrm>
          <a:prstGeom prst="rect">
            <a:avLst/>
          </a:prstGeom>
          <a:noFill/>
        </p:spPr>
        <p:txBody>
          <a:bodyPr wrap="square">
            <a:spAutoFit/>
          </a:bodyPr>
          <a:lstStyle/>
          <a:p>
            <a:r>
              <a:rPr lang="en-HK" sz="1600" dirty="0"/>
              <a:t>https://en.wikipedia.org/wiki/Laika</a:t>
            </a:r>
          </a:p>
        </p:txBody>
      </p:sp>
      <p:sp>
        <p:nvSpPr>
          <p:cNvPr id="10" name="TextBox 9">
            <a:extLst>
              <a:ext uri="{FF2B5EF4-FFF2-40B4-BE49-F238E27FC236}">
                <a16:creationId xmlns:a16="http://schemas.microsoft.com/office/drawing/2014/main" id="{CC16CD04-2A52-0B43-7D5B-0141C1ED8BAA}"/>
              </a:ext>
            </a:extLst>
          </p:cNvPr>
          <p:cNvSpPr txBox="1"/>
          <p:nvPr/>
        </p:nvSpPr>
        <p:spPr>
          <a:xfrm>
            <a:off x="1489447" y="6417508"/>
            <a:ext cx="9723036" cy="307777"/>
          </a:xfrm>
          <a:prstGeom prst="rect">
            <a:avLst/>
          </a:prstGeom>
          <a:noFill/>
        </p:spPr>
        <p:txBody>
          <a:bodyPr wrap="square">
            <a:spAutoFit/>
          </a:bodyPr>
          <a:lstStyle/>
          <a:p>
            <a:r>
              <a:rPr lang="en-HK" sz="1400" dirty="0"/>
              <a:t>https://www.ecolinc.vic.edu.au/sites/default/files/pages/Lesson_7_Ethics_of_Animal_Research_Power_Point_Presentation.ppt</a:t>
            </a:r>
          </a:p>
        </p:txBody>
      </p:sp>
      <p:pic>
        <p:nvPicPr>
          <p:cNvPr id="4098" name="Picture 2">
            <a:extLst>
              <a:ext uri="{FF2B5EF4-FFF2-40B4-BE49-F238E27FC236}">
                <a16:creationId xmlns:a16="http://schemas.microsoft.com/office/drawing/2014/main" id="{9150BA80-344D-4F6E-F425-8ABAFDDB35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3723" y="2454006"/>
            <a:ext cx="3515981" cy="26435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159030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48481</TotalTime>
  <Words>4229</Words>
  <Application>Microsoft Office PowerPoint</Application>
  <PresentationFormat>Widescreen</PresentationFormat>
  <Paragraphs>354</Paragraphs>
  <Slides>36</Slides>
  <Notes>17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36</vt:i4>
      </vt:variant>
    </vt:vector>
  </HeadingPairs>
  <TitlesOfParts>
    <vt:vector size="46" baseType="lpstr">
      <vt:lpstr>Public Sans Web</vt:lpstr>
      <vt:lpstr>Agency FB</vt:lpstr>
      <vt:lpstr>Arial</vt:lpstr>
      <vt:lpstr>Calibri</vt:lpstr>
      <vt:lpstr>Calibri Light</vt:lpstr>
      <vt:lpstr>Impact</vt:lpstr>
      <vt:lpstr>Open Sans</vt:lpstr>
      <vt:lpstr>Times New Roman</vt:lpstr>
      <vt:lpstr>Verdana</vt:lpstr>
      <vt:lpstr>Retrospect</vt:lpstr>
      <vt:lpstr>PowerPoint Presentation</vt:lpstr>
      <vt:lpstr>Part I  Using Animals in Research </vt:lpstr>
      <vt:lpstr>Using animals in research</vt:lpstr>
      <vt:lpstr>Animals used in scientific research in the EU in 2020 (not including the UK)</vt:lpstr>
      <vt:lpstr>Arguments for using animals in research</vt:lpstr>
      <vt:lpstr>Arguments for using animals in research</vt:lpstr>
      <vt:lpstr>3Rs to use animals in research</vt:lpstr>
      <vt:lpstr>Using animals in teaching and research at PolyU</vt:lpstr>
      <vt:lpstr>Case Study: Laika</vt:lpstr>
      <vt:lpstr>Background</vt:lpstr>
      <vt:lpstr>Background</vt:lpstr>
      <vt:lpstr>Background</vt:lpstr>
      <vt:lpstr>Background</vt:lpstr>
      <vt:lpstr>Background</vt:lpstr>
      <vt:lpstr>Background</vt:lpstr>
      <vt:lpstr>Debate</vt:lpstr>
      <vt:lpstr>Debate</vt:lpstr>
      <vt:lpstr>Discussion</vt:lpstr>
      <vt:lpstr>Part II Using Human Subjects in Research</vt:lpstr>
      <vt:lpstr>Using human subjects in research</vt:lpstr>
      <vt:lpstr>Belmont report</vt:lpstr>
      <vt:lpstr>Human subject protection</vt:lpstr>
      <vt:lpstr>PolyU regulation</vt:lpstr>
      <vt:lpstr>FAQ – Is ethics clearance required …?</vt:lpstr>
      <vt:lpstr>Case study – The Monster Study</vt:lpstr>
      <vt:lpstr>Background</vt:lpstr>
      <vt:lpstr>Methodology</vt:lpstr>
      <vt:lpstr>Result</vt:lpstr>
      <vt:lpstr>Consequence …</vt:lpstr>
      <vt:lpstr>Consequence</vt:lpstr>
      <vt:lpstr>Consequence …</vt:lpstr>
      <vt:lpstr>Ethical concerns</vt:lpstr>
      <vt:lpstr>Ethical concerns</vt:lpstr>
      <vt:lpstr>Ethical concerns</vt:lpstr>
      <vt:lpstr>What if the same study is conducted now?</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of EIE</dc:title>
  <dc:creator>Lun, Pak Kong [EIE]</dc:creator>
  <cp:lastModifiedBy>Daniel Lun</cp:lastModifiedBy>
  <cp:revision>683</cp:revision>
  <dcterms:created xsi:type="dcterms:W3CDTF">2017-01-25T02:50:45Z</dcterms:created>
  <dcterms:modified xsi:type="dcterms:W3CDTF">2025-03-14T10:12:36Z</dcterms:modified>
</cp:coreProperties>
</file>