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7"/>
  </p:notesMasterIdLst>
  <p:sldIdLst>
    <p:sldId id="555" r:id="rId2"/>
    <p:sldId id="599" r:id="rId3"/>
    <p:sldId id="600" r:id="rId4"/>
    <p:sldId id="601" r:id="rId5"/>
    <p:sldId id="611" r:id="rId6"/>
    <p:sldId id="617" r:id="rId7"/>
    <p:sldId id="612" r:id="rId8"/>
    <p:sldId id="637" r:id="rId9"/>
    <p:sldId id="635" r:id="rId10"/>
    <p:sldId id="613" r:id="rId11"/>
    <p:sldId id="614" r:id="rId12"/>
    <p:sldId id="609" r:id="rId13"/>
    <p:sldId id="610" r:id="rId14"/>
    <p:sldId id="615" r:id="rId15"/>
    <p:sldId id="618" r:id="rId16"/>
    <p:sldId id="621" r:id="rId17"/>
    <p:sldId id="619" r:id="rId18"/>
    <p:sldId id="622" r:id="rId19"/>
    <p:sldId id="623" r:id="rId20"/>
    <p:sldId id="624" r:id="rId21"/>
    <p:sldId id="625" r:id="rId22"/>
    <p:sldId id="606" r:id="rId23"/>
    <p:sldId id="605" r:id="rId24"/>
    <p:sldId id="627" r:id="rId25"/>
    <p:sldId id="628" r:id="rId26"/>
    <p:sldId id="629" r:id="rId27"/>
    <p:sldId id="603" r:id="rId28"/>
    <p:sldId id="604" r:id="rId29"/>
    <p:sldId id="616" r:id="rId30"/>
    <p:sldId id="630" r:id="rId31"/>
    <p:sldId id="632" r:id="rId32"/>
    <p:sldId id="633" r:id="rId33"/>
    <p:sldId id="634" r:id="rId34"/>
    <p:sldId id="636" r:id="rId35"/>
    <p:sldId id="62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00B0F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8990" autoAdjust="0"/>
  </p:normalViewPr>
  <p:slideViewPr>
    <p:cSldViewPr snapToGrid="0">
      <p:cViewPr varScale="1">
        <p:scale>
          <a:sx n="47" d="100"/>
          <a:sy n="47" d="100"/>
        </p:scale>
        <p:origin x="43"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347E9-8367-4B7F-8749-4F690DD1B47F}" type="datetimeFigureOut">
              <a:rPr lang="en-US" smtClean="0"/>
              <a:t>3/28/2025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E33055-F5CF-422D-9E69-2AD299E8FCE6}" type="slidenum">
              <a:rPr lang="en-US" smtClean="0"/>
              <a:t>‹#›</a:t>
            </a:fld>
            <a:endParaRPr lang="en-US"/>
          </a:p>
        </p:txBody>
      </p:sp>
    </p:spTree>
    <p:extLst>
      <p:ext uri="{BB962C8B-B14F-4D97-AF65-F5344CB8AC3E}">
        <p14:creationId xmlns:p14="http://schemas.microsoft.com/office/powerpoint/2010/main" val="3176056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4</a:t>
            </a:fld>
            <a:endParaRPr lang="en-US"/>
          </a:p>
        </p:txBody>
      </p:sp>
    </p:spTree>
    <p:extLst>
      <p:ext uri="{BB962C8B-B14F-4D97-AF65-F5344CB8AC3E}">
        <p14:creationId xmlns:p14="http://schemas.microsoft.com/office/powerpoint/2010/main" val="419930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16</a:t>
            </a:fld>
            <a:endParaRPr lang="en-US"/>
          </a:p>
        </p:txBody>
      </p:sp>
    </p:spTree>
    <p:extLst>
      <p:ext uri="{BB962C8B-B14F-4D97-AF65-F5344CB8AC3E}">
        <p14:creationId xmlns:p14="http://schemas.microsoft.com/office/powerpoint/2010/main" val="595022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17</a:t>
            </a:fld>
            <a:endParaRPr lang="en-US"/>
          </a:p>
        </p:txBody>
      </p:sp>
    </p:spTree>
    <p:extLst>
      <p:ext uri="{BB962C8B-B14F-4D97-AF65-F5344CB8AC3E}">
        <p14:creationId xmlns:p14="http://schemas.microsoft.com/office/powerpoint/2010/main" val="4214453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18</a:t>
            </a:fld>
            <a:endParaRPr lang="en-US"/>
          </a:p>
        </p:txBody>
      </p:sp>
    </p:spTree>
    <p:extLst>
      <p:ext uri="{BB962C8B-B14F-4D97-AF65-F5344CB8AC3E}">
        <p14:creationId xmlns:p14="http://schemas.microsoft.com/office/powerpoint/2010/main" val="2596965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19</a:t>
            </a:fld>
            <a:endParaRPr lang="en-US"/>
          </a:p>
        </p:txBody>
      </p:sp>
    </p:spTree>
    <p:extLst>
      <p:ext uri="{BB962C8B-B14F-4D97-AF65-F5344CB8AC3E}">
        <p14:creationId xmlns:p14="http://schemas.microsoft.com/office/powerpoint/2010/main" val="4064585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20</a:t>
            </a:fld>
            <a:endParaRPr lang="en-US"/>
          </a:p>
        </p:txBody>
      </p:sp>
    </p:spTree>
    <p:extLst>
      <p:ext uri="{BB962C8B-B14F-4D97-AF65-F5344CB8AC3E}">
        <p14:creationId xmlns:p14="http://schemas.microsoft.com/office/powerpoint/2010/main" val="266647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21</a:t>
            </a:fld>
            <a:endParaRPr lang="en-US"/>
          </a:p>
        </p:txBody>
      </p:sp>
    </p:spTree>
    <p:extLst>
      <p:ext uri="{BB962C8B-B14F-4D97-AF65-F5344CB8AC3E}">
        <p14:creationId xmlns:p14="http://schemas.microsoft.com/office/powerpoint/2010/main" val="1446418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It is a real case that I was involved some years ago. I received a request from that journal editor to verify the claim of that Russian professor. Although I do not know Russian, I could, based on the equations in the paper, conclude that the claim of that Russian professor was valid. However, the journal editor did not apologize to that Russian professor nor retract the published paper. The journal just published the paper of that Russian professor also in that journal. The case was closed afterward.</a:t>
            </a:r>
          </a:p>
          <a:p>
            <a:endParaRPr lang="en-HK" dirty="0"/>
          </a:p>
          <a:p>
            <a:r>
              <a:rPr lang="en-HK" dirty="0"/>
              <a:t>Students should be made clear that ignorance is not an excuse for infringing other people’s copyright. If they publish a paper that is substantially similar to another, they have infringed its copyright, irrespective of whether they know its existence or not (but whether they will be charged will depend on the judge on a case-by-case basis). However, international copyright is not automatic, it is based on the treaties a country signed with the other countries. Most countries have joined such treaties, but not the USSR, which was known as the most active “pirate of copyright” at that time. Since the USSR did not sign those treaties until the mid-70s, the copyright of their publications before that time would also not be protected in other countries.   </a:t>
            </a:r>
          </a:p>
          <a:p>
            <a:endParaRPr lang="en-HK" dirty="0"/>
          </a:p>
          <a:p>
            <a:r>
              <a:rPr lang="en-HK" dirty="0"/>
              <a:t>Besides, even if the copyright of that Russian professor was infringed, the journal has no responsibility since for every paper they publish, they would require the authors to sign the copyright transfer form, and there must be a disclaimer saying that if the paper infringes the copyright of other people, the responsibility is wholly on the authors. That’s why the journal will never apologize in such a situation.</a:t>
            </a:r>
          </a:p>
          <a:p>
            <a:endParaRPr lang="en-HK" dirty="0"/>
          </a:p>
          <a:p>
            <a:endParaRPr lang="en-HK" dirty="0"/>
          </a:p>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22</a:t>
            </a:fld>
            <a:endParaRPr lang="en-US"/>
          </a:p>
        </p:txBody>
      </p:sp>
    </p:spTree>
    <p:extLst>
      <p:ext uri="{BB962C8B-B14F-4D97-AF65-F5344CB8AC3E}">
        <p14:creationId xmlns:p14="http://schemas.microsoft.com/office/powerpoint/2010/main" val="2275263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There are a few things that the students should be clarified:</a:t>
            </a:r>
          </a:p>
          <a:p>
            <a:endParaRPr lang="en-HK" dirty="0"/>
          </a:p>
          <a:p>
            <a:pPr marL="228600" indent="-228600">
              <a:buAutoNum type="arabicPeriod"/>
            </a:pPr>
            <a:r>
              <a:rPr lang="en-HK" dirty="0"/>
              <a:t>Some students have a misconception that when they submit the copyright transfer form, they will transfer all the rights of their paper to the journal. Then, they think they have no right to use their work for other purposes. It is certainly not the case. By submitting the copyright form, they just allow the journal to publish their paper. They keep all the rights of the paper without giving them up.</a:t>
            </a:r>
          </a:p>
          <a:p>
            <a:pPr marL="228600" indent="-228600">
              <a:buAutoNum type="arabicPeriod"/>
            </a:pPr>
            <a:r>
              <a:rPr lang="en-HK" dirty="0"/>
              <a:t>However, for those materials derived from the student’s work (including the manuscript, data, multimedia contents, etc.) developed by the journal, their copyrights are owned by the journal. Even as the authors of the paper, they cannot deliberately use the materials without the consent of the journal. Usually, the journal owns the copyright of anything downloaded from its website. If the paper William posted was directly downloaded from the journal website, he would have infringed the copyright of the journal. What William should do was to post the accepted version of the paper, i.e., the one that was accepted but had not been further processed by the journal. </a:t>
            </a:r>
          </a:p>
          <a:p>
            <a:pPr marL="228600" indent="-228600">
              <a:buAutoNum type="arabicPeriod"/>
            </a:pPr>
            <a:r>
              <a:rPr lang="en-HK" dirty="0"/>
              <a:t>The IP of all work done by students belongs to the university. William was only entrusted by the university to sign the copyright form, which is considered as a normal research activity that does not need approval separately. But if William wanted to use his research results for any commercial functions (like running a workshop with charges), he needed to seek approval from the university. Usually, it should go through his supervisor to make the application.   </a:t>
            </a:r>
          </a:p>
        </p:txBody>
      </p:sp>
      <p:sp>
        <p:nvSpPr>
          <p:cNvPr id="4" name="Slide Number Placeholder 3"/>
          <p:cNvSpPr>
            <a:spLocks noGrp="1"/>
          </p:cNvSpPr>
          <p:nvPr>
            <p:ph type="sldNum" sz="quarter" idx="5"/>
          </p:nvPr>
        </p:nvSpPr>
        <p:spPr/>
        <p:txBody>
          <a:bodyPr/>
          <a:lstStyle/>
          <a:p>
            <a:fld id="{FBE33055-F5CF-422D-9E69-2AD299E8FCE6}" type="slidenum">
              <a:rPr lang="en-US" smtClean="0"/>
              <a:t>23</a:t>
            </a:fld>
            <a:endParaRPr lang="en-US"/>
          </a:p>
        </p:txBody>
      </p:sp>
    </p:spTree>
    <p:extLst>
      <p:ext uri="{BB962C8B-B14F-4D97-AF65-F5344CB8AC3E}">
        <p14:creationId xmlns:p14="http://schemas.microsoft.com/office/powerpoint/2010/main" val="612782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26</a:t>
            </a:fld>
            <a:endParaRPr lang="en-US"/>
          </a:p>
        </p:txBody>
      </p:sp>
    </p:spTree>
    <p:extLst>
      <p:ext uri="{BB962C8B-B14F-4D97-AF65-F5344CB8AC3E}">
        <p14:creationId xmlns:p14="http://schemas.microsoft.com/office/powerpoint/2010/main" val="12300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27</a:t>
            </a:fld>
            <a:endParaRPr lang="en-US"/>
          </a:p>
        </p:txBody>
      </p:sp>
    </p:spTree>
    <p:extLst>
      <p:ext uri="{BB962C8B-B14F-4D97-AF65-F5344CB8AC3E}">
        <p14:creationId xmlns:p14="http://schemas.microsoft.com/office/powerpoint/2010/main" val="3380731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5</a:t>
            </a:fld>
            <a:endParaRPr lang="en-US"/>
          </a:p>
        </p:txBody>
      </p:sp>
    </p:spTree>
    <p:extLst>
      <p:ext uri="{BB962C8B-B14F-4D97-AF65-F5344CB8AC3E}">
        <p14:creationId xmlns:p14="http://schemas.microsoft.com/office/powerpoint/2010/main" val="3187184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28</a:t>
            </a:fld>
            <a:endParaRPr lang="en-US"/>
          </a:p>
        </p:txBody>
      </p:sp>
    </p:spTree>
    <p:extLst>
      <p:ext uri="{BB962C8B-B14F-4D97-AF65-F5344CB8AC3E}">
        <p14:creationId xmlns:p14="http://schemas.microsoft.com/office/powerpoint/2010/main" val="3447506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29</a:t>
            </a:fld>
            <a:endParaRPr lang="en-US"/>
          </a:p>
        </p:txBody>
      </p:sp>
    </p:spTree>
    <p:extLst>
      <p:ext uri="{BB962C8B-B14F-4D97-AF65-F5344CB8AC3E}">
        <p14:creationId xmlns:p14="http://schemas.microsoft.com/office/powerpoint/2010/main" val="1814030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30</a:t>
            </a:fld>
            <a:endParaRPr lang="en-US"/>
          </a:p>
        </p:txBody>
      </p:sp>
    </p:spTree>
    <p:extLst>
      <p:ext uri="{BB962C8B-B14F-4D97-AF65-F5344CB8AC3E}">
        <p14:creationId xmlns:p14="http://schemas.microsoft.com/office/powerpoint/2010/main" val="1610040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31</a:t>
            </a:fld>
            <a:endParaRPr lang="en-US"/>
          </a:p>
        </p:txBody>
      </p:sp>
    </p:spTree>
    <p:extLst>
      <p:ext uri="{BB962C8B-B14F-4D97-AF65-F5344CB8AC3E}">
        <p14:creationId xmlns:p14="http://schemas.microsoft.com/office/powerpoint/2010/main" val="433989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32</a:t>
            </a:fld>
            <a:endParaRPr lang="en-US"/>
          </a:p>
        </p:txBody>
      </p:sp>
    </p:spTree>
    <p:extLst>
      <p:ext uri="{BB962C8B-B14F-4D97-AF65-F5344CB8AC3E}">
        <p14:creationId xmlns:p14="http://schemas.microsoft.com/office/powerpoint/2010/main" val="3568668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33</a:t>
            </a:fld>
            <a:endParaRPr lang="en-US"/>
          </a:p>
        </p:txBody>
      </p:sp>
    </p:spTree>
    <p:extLst>
      <p:ext uri="{BB962C8B-B14F-4D97-AF65-F5344CB8AC3E}">
        <p14:creationId xmlns:p14="http://schemas.microsoft.com/office/powerpoint/2010/main" val="81407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34</a:t>
            </a:fld>
            <a:endParaRPr lang="en-US"/>
          </a:p>
        </p:txBody>
      </p:sp>
    </p:spTree>
    <p:extLst>
      <p:ext uri="{BB962C8B-B14F-4D97-AF65-F5344CB8AC3E}">
        <p14:creationId xmlns:p14="http://schemas.microsoft.com/office/powerpoint/2010/main" val="2513619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35</a:t>
            </a:fld>
            <a:endParaRPr lang="en-US"/>
          </a:p>
        </p:txBody>
      </p:sp>
    </p:spTree>
    <p:extLst>
      <p:ext uri="{BB962C8B-B14F-4D97-AF65-F5344CB8AC3E}">
        <p14:creationId xmlns:p14="http://schemas.microsoft.com/office/powerpoint/2010/main" val="1030121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6</a:t>
            </a:fld>
            <a:endParaRPr lang="en-US"/>
          </a:p>
        </p:txBody>
      </p:sp>
    </p:spTree>
    <p:extLst>
      <p:ext uri="{BB962C8B-B14F-4D97-AF65-F5344CB8AC3E}">
        <p14:creationId xmlns:p14="http://schemas.microsoft.com/office/powerpoint/2010/main" val="1360600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7</a:t>
            </a:fld>
            <a:endParaRPr lang="en-US"/>
          </a:p>
        </p:txBody>
      </p:sp>
    </p:spTree>
    <p:extLst>
      <p:ext uri="{BB962C8B-B14F-4D97-AF65-F5344CB8AC3E}">
        <p14:creationId xmlns:p14="http://schemas.microsoft.com/office/powerpoint/2010/main" val="950655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4BD40-811C-6CBC-BFD3-A418B8BE57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C4215F-8499-3FD6-4746-61A2D92948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782A2B-E2A4-9410-1505-65B3B4DEF4E2}"/>
              </a:ext>
            </a:extLst>
          </p:cNvPr>
          <p:cNvSpPr>
            <a:spLocks noGrp="1"/>
          </p:cNvSpPr>
          <p:nvPr>
            <p:ph type="body" idx="1"/>
          </p:nvPr>
        </p:nvSpPr>
        <p:spPr/>
        <p:txBody>
          <a:bodyPr/>
          <a:lstStyle/>
          <a:p>
            <a:endParaRPr lang="en-HK" dirty="0"/>
          </a:p>
        </p:txBody>
      </p:sp>
      <p:sp>
        <p:nvSpPr>
          <p:cNvPr id="4" name="Slide Number Placeholder 3">
            <a:extLst>
              <a:ext uri="{FF2B5EF4-FFF2-40B4-BE49-F238E27FC236}">
                <a16:creationId xmlns:a16="http://schemas.microsoft.com/office/drawing/2014/main" id="{854F610A-0ED6-1576-0741-EF7E10E455AB}"/>
              </a:ext>
            </a:extLst>
          </p:cNvPr>
          <p:cNvSpPr>
            <a:spLocks noGrp="1"/>
          </p:cNvSpPr>
          <p:nvPr>
            <p:ph type="sldNum" sz="quarter" idx="5"/>
          </p:nvPr>
        </p:nvSpPr>
        <p:spPr/>
        <p:txBody>
          <a:bodyPr/>
          <a:lstStyle/>
          <a:p>
            <a:fld id="{FBE33055-F5CF-422D-9E69-2AD299E8FCE6}" type="slidenum">
              <a:rPr lang="en-US" smtClean="0"/>
              <a:t>8</a:t>
            </a:fld>
            <a:endParaRPr lang="en-US"/>
          </a:p>
        </p:txBody>
      </p:sp>
    </p:spTree>
    <p:extLst>
      <p:ext uri="{BB962C8B-B14F-4D97-AF65-F5344CB8AC3E}">
        <p14:creationId xmlns:p14="http://schemas.microsoft.com/office/powerpoint/2010/main" val="4185369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10</a:t>
            </a:fld>
            <a:endParaRPr lang="en-US"/>
          </a:p>
        </p:txBody>
      </p:sp>
    </p:spTree>
    <p:extLst>
      <p:ext uri="{BB962C8B-B14F-4D97-AF65-F5344CB8AC3E}">
        <p14:creationId xmlns:p14="http://schemas.microsoft.com/office/powerpoint/2010/main" val="206056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11</a:t>
            </a:fld>
            <a:endParaRPr lang="en-US"/>
          </a:p>
        </p:txBody>
      </p:sp>
    </p:spTree>
    <p:extLst>
      <p:ext uri="{BB962C8B-B14F-4D97-AF65-F5344CB8AC3E}">
        <p14:creationId xmlns:p14="http://schemas.microsoft.com/office/powerpoint/2010/main" val="1701886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14</a:t>
            </a:fld>
            <a:endParaRPr lang="en-US"/>
          </a:p>
        </p:txBody>
      </p:sp>
    </p:spTree>
    <p:extLst>
      <p:ext uri="{BB962C8B-B14F-4D97-AF65-F5344CB8AC3E}">
        <p14:creationId xmlns:p14="http://schemas.microsoft.com/office/powerpoint/2010/main" val="3254766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15</a:t>
            </a:fld>
            <a:endParaRPr lang="en-US"/>
          </a:p>
        </p:txBody>
      </p:sp>
    </p:spTree>
    <p:extLst>
      <p:ext uri="{BB962C8B-B14F-4D97-AF65-F5344CB8AC3E}">
        <p14:creationId xmlns:p14="http://schemas.microsoft.com/office/powerpoint/2010/main" val="1003142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95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320756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286204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114" y="6442570"/>
            <a:ext cx="2472271" cy="365125"/>
          </a:xfrm>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a:lvl1pPr>
          </a:lstStyle>
          <a:p>
            <a:fld id="{2A61B019-0DD5-4931-9B58-90F9A03D7415}" type="slidenum">
              <a:rPr lang="en-US" smtClean="0"/>
              <a:pPr/>
              <a:t>‹#›</a:t>
            </a:fld>
            <a:endParaRPr lang="en-US" dirty="0"/>
          </a:p>
        </p:txBody>
      </p:sp>
    </p:spTree>
    <p:extLst>
      <p:ext uri="{BB962C8B-B14F-4D97-AF65-F5344CB8AC3E}">
        <p14:creationId xmlns:p14="http://schemas.microsoft.com/office/powerpoint/2010/main" val="76044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a:lvl1pPr>
          </a:lstStyle>
          <a:p>
            <a:fld id="{2A61B019-0DD5-4931-9B58-90F9A03D741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24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Dr Daniel Lun     June 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10018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Dr Daniel Lun     June 2024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410891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Dr Daniel Lun     June 2024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47574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Dr Daniel Lun     June 2024</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153989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Dr Daniel Lun     June 2024</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61B019-0DD5-4931-9B58-90F9A03D7415}" type="slidenum">
              <a:rPr lang="en-US" smtClean="0"/>
              <a:t>‹#›</a:t>
            </a:fld>
            <a:endParaRPr lang="en-US"/>
          </a:p>
        </p:txBody>
      </p:sp>
    </p:spTree>
    <p:extLst>
      <p:ext uri="{BB962C8B-B14F-4D97-AF65-F5344CB8AC3E}">
        <p14:creationId xmlns:p14="http://schemas.microsoft.com/office/powerpoint/2010/main" val="61775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Dr Daniel Lun     June 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217470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Dr Daniel Lun     June 2024</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61B019-0DD5-4931-9B58-90F9A03D741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0170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C1E6619-7722-0952-C2B4-45CA4A076F6F}"/>
              </a:ext>
            </a:extLst>
          </p:cNvPr>
          <p:cNvSpPr txBox="1"/>
          <p:nvPr/>
        </p:nvSpPr>
        <p:spPr>
          <a:xfrm>
            <a:off x="90435" y="1327868"/>
            <a:ext cx="11988500" cy="2769989"/>
          </a:xfrm>
          <a:prstGeom prst="rect">
            <a:avLst/>
          </a:prstGeom>
          <a:noFill/>
        </p:spPr>
        <p:txBody>
          <a:bodyPr wrap="square" rtlCol="0">
            <a:spAutoFit/>
          </a:bodyPr>
          <a:lstStyle/>
          <a:p>
            <a:pPr algn="ctr"/>
            <a:r>
              <a:rPr lang="en-US" sz="6600" dirty="0"/>
              <a:t>Unit IX and X</a:t>
            </a:r>
          </a:p>
          <a:p>
            <a:endParaRPr lang="en-US" dirty="0"/>
          </a:p>
          <a:p>
            <a:pPr algn="ctr"/>
            <a:r>
              <a:rPr lang="en-US" sz="4800" dirty="0"/>
              <a:t>Intellectual Property</a:t>
            </a:r>
            <a:endParaRPr lang="en-US" sz="5400" dirty="0"/>
          </a:p>
          <a:p>
            <a:pPr algn="ctr"/>
            <a:endParaRPr lang="en-US" sz="2400" dirty="0"/>
          </a:p>
          <a:p>
            <a:endParaRPr lang="en-HK" dirty="0"/>
          </a:p>
        </p:txBody>
      </p:sp>
      <p:sp>
        <p:nvSpPr>
          <p:cNvPr id="2" name="Slide Number Placeholder 1">
            <a:extLst>
              <a:ext uri="{FF2B5EF4-FFF2-40B4-BE49-F238E27FC236}">
                <a16:creationId xmlns:a16="http://schemas.microsoft.com/office/drawing/2014/main" id="{1C48BC84-469C-1BCD-71BE-5F009536A565}"/>
              </a:ext>
            </a:extLst>
          </p:cNvPr>
          <p:cNvSpPr>
            <a:spLocks noGrp="1"/>
          </p:cNvSpPr>
          <p:nvPr>
            <p:ph type="sldNum" sz="quarter" idx="12"/>
          </p:nvPr>
        </p:nvSpPr>
        <p:spPr/>
        <p:txBody>
          <a:bodyPr/>
          <a:lstStyle/>
          <a:p>
            <a:fld id="{2A61B019-0DD5-4931-9B58-90F9A03D7415}" type="slidenum">
              <a:rPr lang="en-US" smtClean="0"/>
              <a:t>1</a:t>
            </a:fld>
            <a:endParaRPr lang="en-US"/>
          </a:p>
        </p:txBody>
      </p:sp>
      <p:sp>
        <p:nvSpPr>
          <p:cNvPr id="3" name="Date Placeholder 2">
            <a:extLst>
              <a:ext uri="{FF2B5EF4-FFF2-40B4-BE49-F238E27FC236}">
                <a16:creationId xmlns:a16="http://schemas.microsoft.com/office/drawing/2014/main" id="{DABF1F78-0D30-A17F-A4DE-0B1F1BDE99E6}"/>
              </a:ext>
            </a:extLst>
          </p:cNvPr>
          <p:cNvSpPr>
            <a:spLocks noGrp="1"/>
          </p:cNvSpPr>
          <p:nvPr>
            <p:ph type="dt" sz="half" idx="10"/>
          </p:nvPr>
        </p:nvSpPr>
        <p:spPr/>
        <p:txBody>
          <a:bodyPr/>
          <a:lstStyle/>
          <a:p>
            <a:r>
              <a:rPr lang="en-US"/>
              <a:t>Dr Daniel Lun     June 2024</a:t>
            </a:r>
          </a:p>
        </p:txBody>
      </p:sp>
      <p:sp>
        <p:nvSpPr>
          <p:cNvPr id="5" name="TextBox 4">
            <a:extLst>
              <a:ext uri="{FF2B5EF4-FFF2-40B4-BE49-F238E27FC236}">
                <a16:creationId xmlns:a16="http://schemas.microsoft.com/office/drawing/2014/main" id="{59FC1C7D-0C3B-21EB-9B66-FCB9801D3BC7}"/>
              </a:ext>
            </a:extLst>
          </p:cNvPr>
          <p:cNvSpPr txBox="1"/>
          <p:nvPr/>
        </p:nvSpPr>
        <p:spPr>
          <a:xfrm>
            <a:off x="3492137" y="6388997"/>
            <a:ext cx="6949440" cy="369332"/>
          </a:xfrm>
          <a:prstGeom prst="rect">
            <a:avLst/>
          </a:prstGeom>
          <a:noFill/>
        </p:spPr>
        <p:txBody>
          <a:bodyPr wrap="square">
            <a:spAutoFit/>
          </a:bodyPr>
          <a:lstStyle/>
          <a:p>
            <a:r>
              <a:rPr lang="en-HK" dirty="0"/>
              <a:t>https://www.clic.org.hk/en/topics/intellectualProperty/</a:t>
            </a:r>
          </a:p>
        </p:txBody>
      </p:sp>
    </p:spTree>
    <p:extLst>
      <p:ext uri="{BB962C8B-B14F-4D97-AF65-F5344CB8AC3E}">
        <p14:creationId xmlns:p14="http://schemas.microsoft.com/office/powerpoint/2010/main" val="3434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How to get a Patent?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4385854"/>
          </a:xfrm>
        </p:spPr>
        <p:txBody>
          <a:bodyPr>
            <a:normAutofit fontScale="70000" lnSpcReduction="20000"/>
          </a:bodyPr>
          <a:lstStyle/>
          <a:p>
            <a:pPr marL="284925" indent="-222250">
              <a:lnSpc>
                <a:spcPct val="100000"/>
              </a:lnSpc>
              <a:buFont typeface="Arial" panose="020B0604020202020204" pitchFamily="34" charset="0"/>
              <a:buChar char="•"/>
            </a:pPr>
            <a:r>
              <a:rPr lang="en-US" sz="3200" dirty="0">
                <a:solidFill>
                  <a:schemeClr val="tx1"/>
                </a:solidFill>
              </a:rPr>
              <a:t>Need to prepare a </a:t>
            </a:r>
            <a:r>
              <a:rPr lang="en-US" sz="3200" dirty="0">
                <a:solidFill>
                  <a:srgbClr val="FF0000"/>
                </a:solidFill>
              </a:rPr>
              <a:t>patent document </a:t>
            </a:r>
            <a:r>
              <a:rPr lang="en-US" sz="3200" dirty="0">
                <a:solidFill>
                  <a:schemeClr val="tx1"/>
                </a:solidFill>
              </a:rPr>
              <a:t>for examination by a related government office</a:t>
            </a:r>
          </a:p>
          <a:p>
            <a:pPr marL="577533" lvl="1" indent="-222250">
              <a:lnSpc>
                <a:spcPct val="100000"/>
              </a:lnSpc>
              <a:buFont typeface="Arial" panose="020B0604020202020204" pitchFamily="34" charset="0"/>
              <a:buChar char="•"/>
            </a:pPr>
            <a:r>
              <a:rPr lang="en-US" sz="3000" dirty="0">
                <a:solidFill>
                  <a:schemeClr val="tx1"/>
                </a:solidFill>
              </a:rPr>
              <a:t>Such as the Patent Office of the US government</a:t>
            </a:r>
          </a:p>
          <a:p>
            <a:pPr marL="284925" indent="-222250">
              <a:lnSpc>
                <a:spcPct val="100000"/>
              </a:lnSpc>
              <a:buFont typeface="Arial" panose="020B0604020202020204" pitchFamily="34" charset="0"/>
              <a:buChar char="•"/>
            </a:pPr>
            <a:r>
              <a:rPr lang="en-US" sz="3200" dirty="0">
                <a:solidFill>
                  <a:schemeClr val="tx1"/>
                </a:solidFill>
              </a:rPr>
              <a:t>Usually prepared by a patent attorney although the inventors can do it themselves</a:t>
            </a:r>
          </a:p>
          <a:p>
            <a:pPr marL="284925" indent="-222250">
              <a:lnSpc>
                <a:spcPct val="100000"/>
              </a:lnSpc>
              <a:buFont typeface="Arial" panose="020B0604020202020204" pitchFamily="34" charset="0"/>
              <a:buChar char="•"/>
            </a:pPr>
            <a:r>
              <a:rPr lang="en-US" sz="3200" dirty="0">
                <a:solidFill>
                  <a:schemeClr val="tx1"/>
                </a:solidFill>
              </a:rPr>
              <a:t>Prepared in a way that someone could realize the invention using the patent as a guide</a:t>
            </a:r>
          </a:p>
          <a:p>
            <a:pPr marL="577533" lvl="1" indent="-222250">
              <a:lnSpc>
                <a:spcPct val="100000"/>
              </a:lnSpc>
              <a:buFont typeface="Arial" panose="020B0604020202020204" pitchFamily="34" charset="0"/>
              <a:buChar char="•"/>
            </a:pPr>
            <a:r>
              <a:rPr lang="en-US" sz="2800" dirty="0">
                <a:solidFill>
                  <a:schemeClr val="tx1"/>
                </a:solidFill>
              </a:rPr>
              <a:t>No need to provide every technical detail as they may not be available anyway</a:t>
            </a:r>
          </a:p>
          <a:p>
            <a:pPr marL="284925" indent="-222250">
              <a:lnSpc>
                <a:spcPct val="100000"/>
              </a:lnSpc>
              <a:buFont typeface="Arial" panose="020B0604020202020204" pitchFamily="34" charset="0"/>
              <a:buChar char="•"/>
            </a:pPr>
            <a:r>
              <a:rPr lang="en-US" sz="3200" dirty="0">
                <a:solidFill>
                  <a:schemeClr val="tx1"/>
                </a:solidFill>
              </a:rPr>
              <a:t>Need to explain the application of the invention and why the proposed idea is novel</a:t>
            </a:r>
          </a:p>
          <a:p>
            <a:pPr marL="577533" lvl="1" indent="-222250">
              <a:lnSpc>
                <a:spcPct val="100000"/>
              </a:lnSpc>
              <a:buFont typeface="Arial" panose="020B0604020202020204" pitchFamily="34" charset="0"/>
              <a:buChar char="•"/>
            </a:pPr>
            <a:r>
              <a:rPr lang="en-US" sz="3000" dirty="0">
                <a:solidFill>
                  <a:schemeClr val="tx1"/>
                </a:solidFill>
              </a:rPr>
              <a:t>Should include a survey of existing similar ideas</a:t>
            </a:r>
          </a:p>
          <a:p>
            <a:pPr marL="284925" indent="-222250">
              <a:lnSpc>
                <a:spcPct val="100000"/>
              </a:lnSpc>
              <a:buFont typeface="Arial" panose="020B0604020202020204" pitchFamily="34" charset="0"/>
              <a:buChar char="•"/>
            </a:pPr>
            <a:r>
              <a:rPr lang="en-US" sz="3200" dirty="0">
                <a:solidFill>
                  <a:schemeClr val="tx1"/>
                </a:solidFill>
              </a:rPr>
              <a:t>If a patent application is granted, the inventor will have </a:t>
            </a:r>
            <a:r>
              <a:rPr lang="en-US" sz="3200" dirty="0">
                <a:solidFill>
                  <a:srgbClr val="FF0000"/>
                </a:solidFill>
              </a:rPr>
              <a:t>the right to stop others from using the invention for 20 years</a:t>
            </a:r>
            <a:r>
              <a:rPr lang="en-US" sz="3200" dirty="0">
                <a:solidFill>
                  <a:schemeClr val="tx1"/>
                </a:solidFill>
              </a:rPr>
              <a:t> in general</a:t>
            </a:r>
          </a:p>
          <a:p>
            <a:pPr marL="578358" lvl="1" indent="-285750">
              <a:lnSpc>
                <a:spcPct val="100000"/>
              </a:lnSpc>
              <a:buFont typeface="Arial" panose="020B0604020202020204" pitchFamily="34" charset="0"/>
              <a:buChar char="•"/>
            </a:pPr>
            <a:r>
              <a:rPr lang="en-US" sz="3000" dirty="0">
                <a:solidFill>
                  <a:schemeClr val="tx1"/>
                </a:solidFill>
              </a:rPr>
              <a:t>Also have some short-term patents (less than 5 years) that are easier to apply</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10</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170810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How do we know if an idea was patented?</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4385854"/>
          </a:xfrm>
        </p:spPr>
        <p:txBody>
          <a:bodyPr>
            <a:normAutofit lnSpcReduction="10000"/>
          </a:bodyPr>
          <a:lstStyle/>
          <a:p>
            <a:pPr marL="284925" indent="-222250">
              <a:lnSpc>
                <a:spcPct val="100000"/>
              </a:lnSpc>
              <a:buFont typeface="Arial" panose="020B0604020202020204" pitchFamily="34" charset="0"/>
              <a:buChar char="•"/>
            </a:pPr>
            <a:r>
              <a:rPr lang="en-US" sz="3200" dirty="0">
                <a:solidFill>
                  <a:schemeClr val="tx1"/>
                </a:solidFill>
              </a:rPr>
              <a:t>Many countries have developed their own databases for people to search for issued patents. E.g., in the US,</a:t>
            </a:r>
          </a:p>
          <a:p>
            <a:pPr marL="577533" lvl="1" indent="-222250">
              <a:lnSpc>
                <a:spcPct val="100000"/>
              </a:lnSpc>
              <a:buFont typeface="Arial" panose="020B0604020202020204" pitchFamily="34" charset="0"/>
              <a:buChar char="•"/>
            </a:pPr>
            <a:r>
              <a:rPr lang="en-US" sz="2800" dirty="0">
                <a:solidFill>
                  <a:schemeClr val="tx1"/>
                </a:solidFill>
              </a:rPr>
              <a:t>United States Patent and Trademark Office (USPTO) Patent Full-Text Databases</a:t>
            </a:r>
          </a:p>
          <a:p>
            <a:pPr marL="760413" lvl="2" indent="-222250">
              <a:lnSpc>
                <a:spcPct val="100000"/>
              </a:lnSpc>
              <a:buFont typeface="Arial" panose="020B0604020202020204" pitchFamily="34" charset="0"/>
              <a:buChar char="•"/>
            </a:pPr>
            <a:r>
              <a:rPr lang="en-US" sz="2400" dirty="0">
                <a:solidFill>
                  <a:schemeClr val="tx1"/>
                </a:solidFill>
              </a:rPr>
              <a:t>Full-image patents from 1790 to present</a:t>
            </a:r>
          </a:p>
          <a:p>
            <a:pPr marL="577533" lvl="1" indent="-222250">
              <a:lnSpc>
                <a:spcPct val="100000"/>
              </a:lnSpc>
              <a:buFont typeface="Arial" panose="020B0604020202020204" pitchFamily="34" charset="0"/>
              <a:buChar char="•"/>
            </a:pPr>
            <a:r>
              <a:rPr lang="en-US" sz="2800" dirty="0">
                <a:solidFill>
                  <a:schemeClr val="tx1"/>
                </a:solidFill>
              </a:rPr>
              <a:t>Google patent</a:t>
            </a:r>
          </a:p>
          <a:p>
            <a:pPr marL="760413" lvl="2" indent="-222250">
              <a:lnSpc>
                <a:spcPct val="100000"/>
              </a:lnSpc>
              <a:buFont typeface="Arial" panose="020B0604020202020204" pitchFamily="34" charset="0"/>
              <a:buChar char="•"/>
            </a:pPr>
            <a:r>
              <a:rPr lang="en-US" sz="2400" dirty="0">
                <a:solidFill>
                  <a:schemeClr val="tx1"/>
                </a:solidFill>
              </a:rPr>
              <a:t>Content is provided by USPTO. The entire collection is full-text searchable </a:t>
            </a:r>
          </a:p>
          <a:p>
            <a:pPr marL="577533" lvl="1" indent="-222250">
              <a:lnSpc>
                <a:spcPct val="100000"/>
              </a:lnSpc>
              <a:buFont typeface="Arial" panose="020B0604020202020204" pitchFamily="34" charset="0"/>
              <a:buChar char="•"/>
            </a:pPr>
            <a:r>
              <a:rPr lang="en-US" sz="2800" dirty="0">
                <a:solidFill>
                  <a:schemeClr val="tx1"/>
                </a:solidFill>
              </a:rPr>
              <a:t>Free Patents Online</a:t>
            </a:r>
          </a:p>
          <a:p>
            <a:pPr marL="760413" lvl="2" indent="-222250">
              <a:lnSpc>
                <a:spcPct val="100000"/>
              </a:lnSpc>
              <a:buFont typeface="Arial" panose="020B0604020202020204" pitchFamily="34" charset="0"/>
              <a:buChar char="•"/>
            </a:pPr>
            <a:r>
              <a:rPr lang="en-US" sz="2400" dirty="0">
                <a:solidFill>
                  <a:schemeClr val="tx1"/>
                </a:solidFill>
              </a:rPr>
              <a:t>Includes U.S. patents and applications as well as European patents (EP) and World Intellectual Property Organization (WIPO) documents</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11</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69619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5FF9-320F-EA5E-2880-3A023EE1A301}"/>
              </a:ext>
            </a:extLst>
          </p:cNvPr>
          <p:cNvSpPr>
            <a:spLocks noGrp="1"/>
          </p:cNvSpPr>
          <p:nvPr>
            <p:ph type="title"/>
          </p:nvPr>
        </p:nvSpPr>
        <p:spPr/>
        <p:txBody>
          <a:bodyPr/>
          <a:lstStyle/>
          <a:p>
            <a:r>
              <a:rPr lang="en-HK" dirty="0"/>
              <a:t>Interesting patents </a:t>
            </a:r>
          </a:p>
        </p:txBody>
      </p:sp>
      <p:sp>
        <p:nvSpPr>
          <p:cNvPr id="3" name="Content Placeholder 2">
            <a:extLst>
              <a:ext uri="{FF2B5EF4-FFF2-40B4-BE49-F238E27FC236}">
                <a16:creationId xmlns:a16="http://schemas.microsoft.com/office/drawing/2014/main" id="{27845C17-BC97-BC6A-808E-B4498399A99E}"/>
              </a:ext>
            </a:extLst>
          </p:cNvPr>
          <p:cNvSpPr>
            <a:spLocks noGrp="1"/>
          </p:cNvSpPr>
          <p:nvPr>
            <p:ph idx="1"/>
          </p:nvPr>
        </p:nvSpPr>
        <p:spPr>
          <a:xfrm>
            <a:off x="1097280" y="2078285"/>
            <a:ext cx="4184404" cy="4023360"/>
          </a:xfrm>
        </p:spPr>
        <p:txBody>
          <a:bodyPr>
            <a:normAutofit fontScale="92500"/>
          </a:bodyPr>
          <a:lstStyle/>
          <a:p>
            <a:pPr marL="266700" indent="-266700">
              <a:buFont typeface="Arial" panose="020B0604020202020204" pitchFamily="34" charset="0"/>
              <a:buChar char="•"/>
            </a:pPr>
            <a:r>
              <a:rPr lang="en-US" sz="2400" dirty="0"/>
              <a:t>What can be more annoying than receiving an urgent phone call while halfway through a shower?</a:t>
            </a:r>
          </a:p>
          <a:p>
            <a:pPr marL="266700" indent="-266700">
              <a:buFont typeface="Arial" panose="020B0604020202020204" pitchFamily="34" charset="0"/>
              <a:buChar char="•"/>
            </a:pPr>
            <a:r>
              <a:rPr lang="en-US" sz="2400" dirty="0"/>
              <a:t>Patented in 2006, inventor Giuseppe </a:t>
            </a:r>
            <a:r>
              <a:rPr lang="en-US" sz="2400" dirty="0" err="1"/>
              <a:t>Righini</a:t>
            </a:r>
            <a:r>
              <a:rPr lang="en-US" sz="2400" dirty="0"/>
              <a:t> was thinking particularly of those who live alone or are only at home for short amounts of time, for whom taking a shower while waiting for an “extremely urgent call” can be a “genuine problem”. </a:t>
            </a:r>
            <a:endParaRPr lang="en-HK" sz="2400" dirty="0"/>
          </a:p>
        </p:txBody>
      </p:sp>
      <p:sp>
        <p:nvSpPr>
          <p:cNvPr id="4" name="Date Placeholder 3">
            <a:extLst>
              <a:ext uri="{FF2B5EF4-FFF2-40B4-BE49-F238E27FC236}">
                <a16:creationId xmlns:a16="http://schemas.microsoft.com/office/drawing/2014/main" id="{8FDF63D9-82A1-B673-6027-ACD3682F4857}"/>
              </a:ext>
            </a:extLst>
          </p:cNvPr>
          <p:cNvSpPr>
            <a:spLocks noGrp="1"/>
          </p:cNvSpPr>
          <p:nvPr>
            <p:ph type="dt" sz="half" idx="10"/>
          </p:nvPr>
        </p:nvSpPr>
        <p:spPr/>
        <p:txBody>
          <a:bodyPr/>
          <a:lstStyle/>
          <a:p>
            <a:r>
              <a:rPr lang="en-US"/>
              <a:t>Dr Daniel Lun     June 2024</a:t>
            </a:r>
          </a:p>
        </p:txBody>
      </p:sp>
      <p:sp>
        <p:nvSpPr>
          <p:cNvPr id="5" name="Slide Number Placeholder 4">
            <a:extLst>
              <a:ext uri="{FF2B5EF4-FFF2-40B4-BE49-F238E27FC236}">
                <a16:creationId xmlns:a16="http://schemas.microsoft.com/office/drawing/2014/main" id="{BD129E7B-A554-13EC-6580-0630A7BD1FF7}"/>
              </a:ext>
            </a:extLst>
          </p:cNvPr>
          <p:cNvSpPr>
            <a:spLocks noGrp="1"/>
          </p:cNvSpPr>
          <p:nvPr>
            <p:ph type="sldNum" sz="quarter" idx="12"/>
          </p:nvPr>
        </p:nvSpPr>
        <p:spPr/>
        <p:txBody>
          <a:bodyPr/>
          <a:lstStyle/>
          <a:p>
            <a:fld id="{2A61B019-0DD5-4931-9B58-90F9A03D7415}" type="slidenum">
              <a:rPr lang="en-US" smtClean="0"/>
              <a:pPr/>
              <a:t>12</a:t>
            </a:fld>
            <a:endParaRPr lang="en-US" dirty="0"/>
          </a:p>
        </p:txBody>
      </p:sp>
      <p:pic>
        <p:nvPicPr>
          <p:cNvPr id="1026" name="Picture 2">
            <a:extLst>
              <a:ext uri="{FF2B5EF4-FFF2-40B4-BE49-F238E27FC236}">
                <a16:creationId xmlns:a16="http://schemas.microsoft.com/office/drawing/2014/main" id="{C82D2BF8-942A-7AA9-4FA1-6B245FDE5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7622" y="1841636"/>
            <a:ext cx="6603920" cy="37122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C94CFF9-C08D-27FF-8598-311C8E05D9A8}"/>
              </a:ext>
            </a:extLst>
          </p:cNvPr>
          <p:cNvSpPr txBox="1"/>
          <p:nvPr/>
        </p:nvSpPr>
        <p:spPr>
          <a:xfrm>
            <a:off x="5805417" y="5658176"/>
            <a:ext cx="6097136" cy="307777"/>
          </a:xfrm>
          <a:prstGeom prst="rect">
            <a:avLst/>
          </a:prstGeom>
          <a:noFill/>
        </p:spPr>
        <p:txBody>
          <a:bodyPr wrap="square">
            <a:spAutoFit/>
          </a:bodyPr>
          <a:lstStyle/>
          <a:p>
            <a:r>
              <a:rPr lang="en-HK" sz="1400" dirty="0"/>
              <a:t>https://www.wipo.int/web/patents/2023-patent-picks</a:t>
            </a:r>
          </a:p>
        </p:txBody>
      </p:sp>
    </p:spTree>
    <p:extLst>
      <p:ext uri="{BB962C8B-B14F-4D97-AF65-F5344CB8AC3E}">
        <p14:creationId xmlns:p14="http://schemas.microsoft.com/office/powerpoint/2010/main" val="3132012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5FF9-320F-EA5E-2880-3A023EE1A301}"/>
              </a:ext>
            </a:extLst>
          </p:cNvPr>
          <p:cNvSpPr>
            <a:spLocks noGrp="1"/>
          </p:cNvSpPr>
          <p:nvPr>
            <p:ph type="title"/>
          </p:nvPr>
        </p:nvSpPr>
        <p:spPr/>
        <p:txBody>
          <a:bodyPr/>
          <a:lstStyle/>
          <a:p>
            <a:r>
              <a:rPr lang="en-HK" dirty="0"/>
              <a:t>Interesting patents </a:t>
            </a:r>
          </a:p>
        </p:txBody>
      </p:sp>
      <p:sp>
        <p:nvSpPr>
          <p:cNvPr id="3" name="Content Placeholder 2">
            <a:extLst>
              <a:ext uri="{FF2B5EF4-FFF2-40B4-BE49-F238E27FC236}">
                <a16:creationId xmlns:a16="http://schemas.microsoft.com/office/drawing/2014/main" id="{27845C17-BC97-BC6A-808E-B4498399A99E}"/>
              </a:ext>
            </a:extLst>
          </p:cNvPr>
          <p:cNvSpPr>
            <a:spLocks noGrp="1"/>
          </p:cNvSpPr>
          <p:nvPr>
            <p:ph idx="1"/>
          </p:nvPr>
        </p:nvSpPr>
        <p:spPr>
          <a:xfrm>
            <a:off x="1097280" y="2164848"/>
            <a:ext cx="4184404" cy="3176642"/>
          </a:xfrm>
        </p:spPr>
        <p:txBody>
          <a:bodyPr>
            <a:normAutofit/>
          </a:bodyPr>
          <a:lstStyle/>
          <a:p>
            <a:pPr marL="266700" indent="-266700">
              <a:buFont typeface="Arial" panose="020B0604020202020204" pitchFamily="34" charset="0"/>
              <a:buChar char="•"/>
            </a:pPr>
            <a:r>
              <a:rPr lang="en-US" sz="2400" dirty="0"/>
              <a:t>This combined pet umbrella and leash, patented by Irina Zhadan-Milligan and Yuri Zhadan in 2005, will “protect [your] pet from inclement weather conditions while also serving as a leash for the pet in both umbrella canopy opened and closed positions”.</a:t>
            </a:r>
            <a:endParaRPr lang="en-HK" sz="2400" dirty="0"/>
          </a:p>
        </p:txBody>
      </p:sp>
      <p:sp>
        <p:nvSpPr>
          <p:cNvPr id="4" name="Date Placeholder 3">
            <a:extLst>
              <a:ext uri="{FF2B5EF4-FFF2-40B4-BE49-F238E27FC236}">
                <a16:creationId xmlns:a16="http://schemas.microsoft.com/office/drawing/2014/main" id="{8FDF63D9-82A1-B673-6027-ACD3682F4857}"/>
              </a:ext>
            </a:extLst>
          </p:cNvPr>
          <p:cNvSpPr>
            <a:spLocks noGrp="1"/>
          </p:cNvSpPr>
          <p:nvPr>
            <p:ph type="dt" sz="half" idx="10"/>
          </p:nvPr>
        </p:nvSpPr>
        <p:spPr/>
        <p:txBody>
          <a:bodyPr/>
          <a:lstStyle/>
          <a:p>
            <a:r>
              <a:rPr lang="en-US"/>
              <a:t>Dr Daniel Lun     June 2024</a:t>
            </a:r>
          </a:p>
        </p:txBody>
      </p:sp>
      <p:sp>
        <p:nvSpPr>
          <p:cNvPr id="5" name="Slide Number Placeholder 4">
            <a:extLst>
              <a:ext uri="{FF2B5EF4-FFF2-40B4-BE49-F238E27FC236}">
                <a16:creationId xmlns:a16="http://schemas.microsoft.com/office/drawing/2014/main" id="{BD129E7B-A554-13EC-6580-0630A7BD1FF7}"/>
              </a:ext>
            </a:extLst>
          </p:cNvPr>
          <p:cNvSpPr>
            <a:spLocks noGrp="1"/>
          </p:cNvSpPr>
          <p:nvPr>
            <p:ph type="sldNum" sz="quarter" idx="12"/>
          </p:nvPr>
        </p:nvSpPr>
        <p:spPr/>
        <p:txBody>
          <a:bodyPr/>
          <a:lstStyle/>
          <a:p>
            <a:fld id="{2A61B019-0DD5-4931-9B58-90F9A03D7415}" type="slidenum">
              <a:rPr lang="en-US" smtClean="0"/>
              <a:pPr/>
              <a:t>13</a:t>
            </a:fld>
            <a:endParaRPr lang="en-US" dirty="0"/>
          </a:p>
        </p:txBody>
      </p:sp>
      <p:sp>
        <p:nvSpPr>
          <p:cNvPr id="7" name="TextBox 6">
            <a:extLst>
              <a:ext uri="{FF2B5EF4-FFF2-40B4-BE49-F238E27FC236}">
                <a16:creationId xmlns:a16="http://schemas.microsoft.com/office/drawing/2014/main" id="{7C94CFF9-C08D-27FF-8598-311C8E05D9A8}"/>
              </a:ext>
            </a:extLst>
          </p:cNvPr>
          <p:cNvSpPr txBox="1"/>
          <p:nvPr/>
        </p:nvSpPr>
        <p:spPr>
          <a:xfrm>
            <a:off x="5805417" y="5658176"/>
            <a:ext cx="6097136" cy="307777"/>
          </a:xfrm>
          <a:prstGeom prst="rect">
            <a:avLst/>
          </a:prstGeom>
          <a:noFill/>
        </p:spPr>
        <p:txBody>
          <a:bodyPr wrap="square">
            <a:spAutoFit/>
          </a:bodyPr>
          <a:lstStyle/>
          <a:p>
            <a:r>
              <a:rPr lang="en-HK" sz="1400" dirty="0"/>
              <a:t>https://www.wipo.int/en/web/patents/2021_patent_picks</a:t>
            </a:r>
          </a:p>
        </p:txBody>
      </p:sp>
      <p:pic>
        <p:nvPicPr>
          <p:cNvPr id="2050" name="Picture 2">
            <a:extLst>
              <a:ext uri="{FF2B5EF4-FFF2-40B4-BE49-F238E27FC236}">
                <a16:creationId xmlns:a16="http://schemas.microsoft.com/office/drawing/2014/main" id="{5E101DA9-881A-A159-9183-1EE900010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7152" y="1897038"/>
            <a:ext cx="6603920" cy="3712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74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Copyright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4385854"/>
          </a:xfrm>
        </p:spPr>
        <p:txBody>
          <a:bodyPr>
            <a:normAutofit fontScale="85000" lnSpcReduction="10000"/>
          </a:bodyPr>
          <a:lstStyle/>
          <a:p>
            <a:pPr marL="284925" indent="-222250">
              <a:lnSpc>
                <a:spcPct val="100000"/>
              </a:lnSpc>
              <a:buFont typeface="Arial" panose="020B0604020202020204" pitchFamily="34" charset="0"/>
              <a:buChar char="•"/>
            </a:pPr>
            <a:r>
              <a:rPr lang="en-US" sz="3200" dirty="0">
                <a:solidFill>
                  <a:schemeClr val="tx1"/>
                </a:solidFill>
              </a:rPr>
              <a:t>What is Copyright?</a:t>
            </a:r>
          </a:p>
          <a:p>
            <a:pPr marL="577533" lvl="1" indent="-222250">
              <a:lnSpc>
                <a:spcPct val="100000"/>
              </a:lnSpc>
              <a:buFont typeface="Arial" panose="020B0604020202020204" pitchFamily="34" charset="0"/>
              <a:buChar char="•"/>
            </a:pPr>
            <a:r>
              <a:rPr lang="en-US" sz="3000" dirty="0">
                <a:solidFill>
                  <a:schemeClr val="tx1"/>
                </a:solidFill>
              </a:rPr>
              <a:t>Copyright is the right given to the owner of an </a:t>
            </a:r>
            <a:r>
              <a:rPr lang="en-US" sz="3000" dirty="0">
                <a:solidFill>
                  <a:srgbClr val="FF0000"/>
                </a:solidFill>
              </a:rPr>
              <a:t>original work </a:t>
            </a:r>
            <a:r>
              <a:rPr lang="en-US" sz="3000" dirty="0">
                <a:solidFill>
                  <a:schemeClr val="tx1"/>
                </a:solidFill>
              </a:rPr>
              <a:t>as soon as the author </a:t>
            </a:r>
            <a:r>
              <a:rPr lang="en-US" sz="3000" dirty="0">
                <a:solidFill>
                  <a:srgbClr val="FF0000"/>
                </a:solidFill>
              </a:rPr>
              <a:t>fixes the work </a:t>
            </a:r>
            <a:r>
              <a:rPr lang="en-US" sz="3000" dirty="0">
                <a:solidFill>
                  <a:schemeClr val="tx1"/>
                </a:solidFill>
              </a:rPr>
              <a:t>in a tangible form of expression</a:t>
            </a:r>
          </a:p>
          <a:p>
            <a:pPr marL="577533" lvl="1" indent="-222250">
              <a:lnSpc>
                <a:spcPct val="100000"/>
              </a:lnSpc>
              <a:buFont typeface="Arial" panose="020B0604020202020204" pitchFamily="34" charset="0"/>
              <a:buChar char="•"/>
            </a:pPr>
            <a:r>
              <a:rPr lang="en-US" sz="3000" u="sng" dirty="0">
                <a:solidFill>
                  <a:schemeClr val="tx1"/>
                </a:solidFill>
              </a:rPr>
              <a:t>Original work </a:t>
            </a:r>
            <a:r>
              <a:rPr lang="en-US" sz="3000" dirty="0">
                <a:solidFill>
                  <a:schemeClr val="tx1"/>
                </a:solidFill>
              </a:rPr>
              <a:t>– Independently created by a human author and has a </a:t>
            </a:r>
            <a:r>
              <a:rPr lang="en-US" sz="3000" dirty="0">
                <a:solidFill>
                  <a:srgbClr val="FF0000"/>
                </a:solidFill>
              </a:rPr>
              <a:t>minimal degree of creativity</a:t>
            </a:r>
          </a:p>
          <a:p>
            <a:pPr marL="760413" lvl="2" indent="-222250">
              <a:lnSpc>
                <a:spcPct val="100000"/>
              </a:lnSpc>
              <a:buFont typeface="Arial" panose="020B0604020202020204" pitchFamily="34" charset="0"/>
              <a:buChar char="•"/>
            </a:pPr>
            <a:r>
              <a:rPr lang="en-US" sz="2600" dirty="0">
                <a:solidFill>
                  <a:schemeClr val="tx1"/>
                </a:solidFill>
              </a:rPr>
              <a:t>Thus, titles, names, short phrases, slogans, etc., do not have copyright</a:t>
            </a:r>
          </a:p>
          <a:p>
            <a:pPr marL="577533" lvl="1" indent="-222250">
              <a:lnSpc>
                <a:spcPct val="100000"/>
              </a:lnSpc>
              <a:buFont typeface="Arial" panose="020B0604020202020204" pitchFamily="34" charset="0"/>
              <a:buChar char="•"/>
            </a:pPr>
            <a:r>
              <a:rPr lang="en-US" sz="3000" u="sng" dirty="0">
                <a:solidFill>
                  <a:schemeClr val="tx1"/>
                </a:solidFill>
              </a:rPr>
              <a:t>Fixed work</a:t>
            </a:r>
            <a:r>
              <a:rPr lang="en-US" sz="3000" dirty="0">
                <a:solidFill>
                  <a:schemeClr val="tx1"/>
                </a:solidFill>
              </a:rPr>
              <a:t> – Captured (either by or under the authority of an author) in a sufficiently permanent medium</a:t>
            </a:r>
          </a:p>
          <a:p>
            <a:pPr marL="760413" lvl="2" indent="-222250">
              <a:lnSpc>
                <a:spcPct val="100000"/>
              </a:lnSpc>
              <a:buFont typeface="Arial" panose="020B0604020202020204" pitchFamily="34" charset="0"/>
              <a:buChar char="•"/>
            </a:pPr>
            <a:r>
              <a:rPr lang="en-US" sz="2600" dirty="0">
                <a:solidFill>
                  <a:schemeClr val="tx1"/>
                </a:solidFill>
              </a:rPr>
              <a:t>The work can be perceived, reproduced, or communicated for more than a short time</a:t>
            </a:r>
          </a:p>
          <a:p>
            <a:pPr marL="760413" lvl="2" indent="-222250">
              <a:lnSpc>
                <a:spcPct val="100000"/>
              </a:lnSpc>
              <a:buFont typeface="Arial" panose="020B0604020202020204" pitchFamily="34" charset="0"/>
              <a:buChar char="•"/>
            </a:pPr>
            <a:r>
              <a:rPr lang="en-US" sz="2600" dirty="0">
                <a:solidFill>
                  <a:schemeClr val="tx1"/>
                </a:solidFill>
              </a:rPr>
              <a:t> E.g., paintings, photographs, illustrations, musical compositions, sound recordings, </a:t>
            </a:r>
            <a:r>
              <a:rPr lang="en-US" sz="2600" dirty="0">
                <a:solidFill>
                  <a:srgbClr val="FF0000"/>
                </a:solidFill>
              </a:rPr>
              <a:t>computer programs</a:t>
            </a:r>
            <a:r>
              <a:rPr lang="en-US" sz="2600" dirty="0">
                <a:solidFill>
                  <a:schemeClr val="tx1"/>
                </a:solidFill>
              </a:rPr>
              <a:t>, </a:t>
            </a:r>
            <a:r>
              <a:rPr lang="en-US" sz="2600" dirty="0">
                <a:solidFill>
                  <a:srgbClr val="FF0000"/>
                </a:solidFill>
              </a:rPr>
              <a:t>books</a:t>
            </a:r>
            <a:r>
              <a:rPr lang="en-US" sz="2600" dirty="0">
                <a:solidFill>
                  <a:schemeClr val="tx1"/>
                </a:solidFill>
              </a:rPr>
              <a:t>, poems, blog posts, movies, plays, </a:t>
            </a:r>
            <a:r>
              <a:rPr lang="en-US" sz="2600" dirty="0">
                <a:solidFill>
                  <a:srgbClr val="FF0000"/>
                </a:solidFill>
              </a:rPr>
              <a:t>papers</a:t>
            </a:r>
            <a:r>
              <a:rPr lang="en-US" sz="2600" dirty="0">
                <a:solidFill>
                  <a:schemeClr val="tx1"/>
                </a:solidFill>
              </a:rPr>
              <a:t> … </a:t>
            </a:r>
          </a:p>
          <a:p>
            <a:pPr marL="577533" lvl="1" indent="-222250">
              <a:lnSpc>
                <a:spcPct val="100000"/>
              </a:lnSpc>
              <a:buFont typeface="Arial" panose="020B0604020202020204" pitchFamily="34" charset="0"/>
              <a:buChar char="•"/>
            </a:pPr>
            <a:endParaRPr lang="en-US" sz="3000" dirty="0">
              <a:solidFill>
                <a:schemeClr val="tx1"/>
              </a:solidFill>
            </a:endParaRPr>
          </a:p>
          <a:p>
            <a:pPr marL="577533" lvl="1" indent="-222250">
              <a:lnSpc>
                <a:spcPct val="100000"/>
              </a:lnSpc>
              <a:buFont typeface="Arial" panose="020B0604020202020204" pitchFamily="34" charset="0"/>
              <a:buChar char="•"/>
            </a:pPr>
            <a:endParaRPr lang="en-US" sz="3000" dirty="0">
              <a:solidFill>
                <a:schemeClr val="tx1"/>
              </a:solidFill>
            </a:endParaRPr>
          </a:p>
          <a:p>
            <a:pPr marL="577533" lvl="1" indent="-222250">
              <a:lnSpc>
                <a:spcPct val="100000"/>
              </a:lnSpc>
              <a:buFont typeface="Arial" panose="020B0604020202020204" pitchFamily="34" charset="0"/>
              <a:buChar char="•"/>
            </a:pPr>
            <a:endParaRPr lang="en-US" sz="28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14</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975225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a:xfrm>
            <a:off x="1097280" y="286603"/>
            <a:ext cx="10058400" cy="1450757"/>
          </a:xfrm>
        </p:spPr>
        <p:txBody>
          <a:bodyPr>
            <a:normAutofit/>
          </a:bodyPr>
          <a:lstStyle/>
          <a:p>
            <a:r>
              <a:rPr lang="en-US" dirty="0"/>
              <a:t>What is Copyright?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79" y="1845733"/>
            <a:ext cx="7858942" cy="4725664"/>
          </a:xfrm>
        </p:spPr>
        <p:txBody>
          <a:bodyPr>
            <a:normAutofit lnSpcReduction="10000"/>
          </a:bodyPr>
          <a:lstStyle/>
          <a:p>
            <a:pPr marL="284925" indent="-222250">
              <a:buFont typeface="Arial" panose="020B0604020202020204" pitchFamily="34" charset="0"/>
              <a:buChar char="•"/>
            </a:pPr>
            <a:r>
              <a:rPr lang="en-US" sz="2800" dirty="0">
                <a:solidFill>
                  <a:srgbClr val="FF0000"/>
                </a:solidFill>
              </a:rPr>
              <a:t>Copyright only protects expressions, but not ideas</a:t>
            </a:r>
            <a:r>
              <a:rPr lang="en-US" sz="2800" dirty="0"/>
              <a:t>, procedures, methods, systems, processes, concepts, principles, or discoveries if they have not been fixed as expressions</a:t>
            </a:r>
          </a:p>
          <a:p>
            <a:pPr marL="284925" indent="-222250">
              <a:buFont typeface="Arial" panose="020B0604020202020204" pitchFamily="34" charset="0"/>
              <a:buChar char="•"/>
            </a:pPr>
            <a:r>
              <a:rPr lang="en-US" sz="2800" dirty="0"/>
              <a:t>Thus, two different expressions of the same idea can form two different copyrights</a:t>
            </a:r>
          </a:p>
          <a:p>
            <a:pPr marL="577533" lvl="1" indent="-222250">
              <a:buFont typeface="Arial" panose="020B0604020202020204" pitchFamily="34" charset="0"/>
              <a:buChar char="•"/>
            </a:pPr>
            <a:r>
              <a:rPr lang="en-US" sz="2400" dirty="0"/>
              <a:t>A storyline about two families disallowing their children to be in love does not have a copyright</a:t>
            </a:r>
          </a:p>
          <a:p>
            <a:pPr marL="577533" lvl="1" indent="-222250">
              <a:buFont typeface="Arial" panose="020B0604020202020204" pitchFamily="34" charset="0"/>
              <a:buChar char="•"/>
            </a:pPr>
            <a:r>
              <a:rPr lang="en-US" sz="2400" dirty="0"/>
              <a:t>Based on that storyline, the novels “Romeo and Juliet” and “West Side Story” have their own copyright </a:t>
            </a:r>
          </a:p>
          <a:p>
            <a:pPr marL="577533" lvl="1" indent="-222250">
              <a:buFont typeface="Arial" panose="020B0604020202020204" pitchFamily="34" charset="0"/>
              <a:buChar char="•"/>
            </a:pPr>
            <a:r>
              <a:rPr lang="en-US" sz="2200" dirty="0"/>
              <a:t>Because the idea is fixed in two different expressions – different eras, settings, etc., to allow substantial differences in creative contents</a:t>
            </a:r>
          </a:p>
          <a:p>
            <a:pPr marL="577533" lvl="1" indent="-222250">
              <a:buFont typeface="Arial" panose="020B0604020202020204" pitchFamily="34" charset="0"/>
              <a:buChar char="•"/>
            </a:pPr>
            <a:endParaRPr lang="en-US" dirty="0"/>
          </a:p>
          <a:p>
            <a:pPr marL="577533" lvl="1" indent="-222250">
              <a:buFont typeface="Arial" panose="020B0604020202020204" pitchFamily="34" charset="0"/>
              <a:buChar char="•"/>
            </a:pPr>
            <a:endParaRPr lang="en-US" dirty="0"/>
          </a:p>
          <a:p>
            <a:pPr marL="577533" lvl="1" indent="-222250">
              <a:buFont typeface="Arial" panose="020B0604020202020204" pitchFamily="34" charset="0"/>
              <a:buChar char="•"/>
            </a:pPr>
            <a:endParaRPr lang="en-US" dirty="0"/>
          </a:p>
        </p:txBody>
      </p:sp>
      <p:pic>
        <p:nvPicPr>
          <p:cNvPr id="1026" name="Picture 2" descr="West Side Story">
            <a:extLst>
              <a:ext uri="{FF2B5EF4-FFF2-40B4-BE49-F238E27FC236}">
                <a16:creationId xmlns:a16="http://schemas.microsoft.com/office/drawing/2014/main" id="{FB2A5D8D-7133-DE96-0479-A7B61C955D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900457" y="3849322"/>
            <a:ext cx="1541718" cy="235376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a:xfrm>
            <a:off x="1097280" y="6459785"/>
            <a:ext cx="2472271" cy="365125"/>
          </a:xfrm>
        </p:spPr>
        <p:txBody>
          <a:bodyPr>
            <a:normAutofit/>
          </a:bodyPr>
          <a:lstStyle/>
          <a:p>
            <a:pPr>
              <a:spcAft>
                <a:spcPts val="600"/>
              </a:spcAft>
            </a:pPr>
            <a:r>
              <a:rPr lang="en-US"/>
              <a:t>Dr Daniel Lun     June 2024</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a:xfrm>
            <a:off x="9900458" y="6459785"/>
            <a:ext cx="1312025" cy="365125"/>
          </a:xfrm>
        </p:spPr>
        <p:txBody>
          <a:bodyPr>
            <a:normAutofit/>
          </a:bodyPr>
          <a:lstStyle/>
          <a:p>
            <a:pPr>
              <a:spcAft>
                <a:spcPts val="600"/>
              </a:spcAft>
            </a:pPr>
            <a:fld id="{2A61B019-0DD5-4931-9B58-90F9A03D7415}" type="slidenum">
              <a:rPr lang="en-US" smtClean="0"/>
              <a:pPr>
                <a:spcAft>
                  <a:spcPts val="600"/>
                </a:spcAft>
              </a:pPr>
              <a:t>15</a:t>
            </a:fld>
            <a:endParaRPr lang="en-US"/>
          </a:p>
        </p:txBody>
      </p:sp>
      <p:pic>
        <p:nvPicPr>
          <p:cNvPr id="1028" name="Picture 4">
            <a:extLst>
              <a:ext uri="{FF2B5EF4-FFF2-40B4-BE49-F238E27FC236}">
                <a16:creationId xmlns:a16="http://schemas.microsoft.com/office/drawing/2014/main" id="{5133AFA7-78BC-73E4-0E8B-D8BFEF221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0370" y="2085635"/>
            <a:ext cx="1400175" cy="226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3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a:xfrm>
            <a:off x="1097280" y="286603"/>
            <a:ext cx="10058400" cy="1450757"/>
          </a:xfrm>
        </p:spPr>
        <p:txBody>
          <a:bodyPr>
            <a:normAutofit/>
          </a:bodyPr>
          <a:lstStyle/>
          <a:p>
            <a:r>
              <a:rPr lang="en-US" dirty="0"/>
              <a:t>What can be done with the copyright?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78" y="1845733"/>
            <a:ext cx="10424161" cy="4725664"/>
          </a:xfrm>
        </p:spPr>
        <p:txBody>
          <a:bodyPr>
            <a:normAutofit/>
          </a:bodyPr>
          <a:lstStyle/>
          <a:p>
            <a:pPr marL="284925" indent="-222250">
              <a:buFont typeface="Arial" panose="020B0604020202020204" pitchFamily="34" charset="0"/>
              <a:buChar char="•"/>
            </a:pPr>
            <a:r>
              <a:rPr lang="en-US" sz="2800" dirty="0">
                <a:solidFill>
                  <a:schemeClr val="tx1"/>
                </a:solidFill>
              </a:rPr>
              <a:t>Copyright law provides copyright owners with the </a:t>
            </a:r>
            <a:r>
              <a:rPr lang="en-US" sz="2800" dirty="0">
                <a:solidFill>
                  <a:srgbClr val="FF0000"/>
                </a:solidFill>
              </a:rPr>
              <a:t>following exclusive rights:</a:t>
            </a:r>
          </a:p>
          <a:p>
            <a:pPr marL="577533" lvl="1" indent="-222250">
              <a:buFont typeface="Arial" panose="020B0604020202020204" pitchFamily="34" charset="0"/>
              <a:buChar char="•"/>
            </a:pPr>
            <a:r>
              <a:rPr lang="en-US" sz="2000" dirty="0"/>
              <a:t>Reproduce the work in copies or phonorecords</a:t>
            </a:r>
          </a:p>
          <a:p>
            <a:pPr marL="577533" lvl="1" indent="-222250">
              <a:buFont typeface="Arial" panose="020B0604020202020204" pitchFamily="34" charset="0"/>
              <a:buChar char="•"/>
            </a:pPr>
            <a:r>
              <a:rPr lang="en-US" sz="2000" dirty="0"/>
              <a:t>Prepare derivative works based upon the work (such as translating a work to another language)</a:t>
            </a:r>
          </a:p>
          <a:p>
            <a:pPr marL="577533" lvl="1" indent="-222250">
              <a:buFont typeface="Arial" panose="020B0604020202020204" pitchFamily="34" charset="0"/>
              <a:buChar char="•"/>
            </a:pPr>
            <a:r>
              <a:rPr lang="en-US" sz="2000" dirty="0"/>
              <a:t>Distribute copies or phonorecords of the work to the public by sale or other transfer of ownership or by rental, lease, or lending</a:t>
            </a:r>
          </a:p>
          <a:p>
            <a:pPr marL="577533" lvl="1" indent="-222250">
              <a:buFont typeface="Arial" panose="020B0604020202020204" pitchFamily="34" charset="0"/>
              <a:buChar char="•"/>
            </a:pPr>
            <a:r>
              <a:rPr lang="en-US" sz="2000" dirty="0"/>
              <a:t>Perform the work publicly if it is a literary, musical, dramatic, or choreographic work; a pantomime; or a motion picture or other audiovisual work</a:t>
            </a:r>
          </a:p>
          <a:p>
            <a:pPr marL="577533" lvl="1" indent="-222250">
              <a:buFont typeface="Arial" panose="020B0604020202020204" pitchFamily="34" charset="0"/>
              <a:buChar char="•"/>
            </a:pPr>
            <a:r>
              <a:rPr lang="en-US" sz="2000" dirty="0"/>
              <a:t>Display the work publicly if it is a literary, musical, dramatic, or choreographic work; a pantomime; or a pictorial, graphic, or sculptural work. This right also applies to the individual images of a motion picture or other audiovisual work</a:t>
            </a:r>
          </a:p>
          <a:p>
            <a:pPr marL="577533" lvl="1" indent="-222250">
              <a:buFont typeface="Arial" panose="020B0604020202020204" pitchFamily="34" charset="0"/>
              <a:buChar char="•"/>
            </a:pPr>
            <a:r>
              <a:rPr lang="en-US" sz="2000" dirty="0"/>
              <a:t>Perform the work publicly by means of a digital audio transmission if the work is a sound recording</a:t>
            </a:r>
          </a:p>
          <a:p>
            <a:pPr marL="577533" lvl="1" indent="-222250">
              <a:buFont typeface="Arial" panose="020B0604020202020204" pitchFamily="34" charset="0"/>
              <a:buChar char="•"/>
            </a:pPr>
            <a:endParaRPr lang="en-US" dirty="0"/>
          </a:p>
          <a:p>
            <a:pPr marL="577533" lvl="1" indent="-222250">
              <a:buFont typeface="Arial" panose="020B0604020202020204" pitchFamily="34" charset="0"/>
              <a:buChar char="•"/>
            </a:pPr>
            <a:endParaRPr lang="en-US" dirty="0"/>
          </a:p>
          <a:p>
            <a:pPr marL="577533" lvl="1" indent="-222250">
              <a:buFont typeface="Arial" panose="020B0604020202020204" pitchFamily="34" charset="0"/>
              <a:buChar char="•"/>
            </a:pPr>
            <a:endParaRPr lang="en-US" dirty="0"/>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a:xfrm>
            <a:off x="1097280" y="6459785"/>
            <a:ext cx="2472271" cy="365125"/>
          </a:xfrm>
        </p:spPr>
        <p:txBody>
          <a:bodyPr>
            <a:normAutofit/>
          </a:bodyPr>
          <a:lstStyle/>
          <a:p>
            <a:pPr>
              <a:spcAft>
                <a:spcPts val="600"/>
              </a:spcAft>
            </a:pPr>
            <a:r>
              <a:rPr lang="en-US"/>
              <a:t>Dr Daniel Lun     June 2024</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a:xfrm>
            <a:off x="9900458" y="6459785"/>
            <a:ext cx="1312025" cy="365125"/>
          </a:xfrm>
        </p:spPr>
        <p:txBody>
          <a:bodyPr>
            <a:normAutofit/>
          </a:bodyPr>
          <a:lstStyle/>
          <a:p>
            <a:pPr>
              <a:spcAft>
                <a:spcPts val="600"/>
              </a:spcAft>
            </a:pPr>
            <a:fld id="{2A61B019-0DD5-4931-9B58-90F9A03D7415}" type="slidenum">
              <a:rPr lang="en-US" smtClean="0"/>
              <a:pPr>
                <a:spcAft>
                  <a:spcPts val="600"/>
                </a:spcAft>
              </a:pPr>
              <a:t>16</a:t>
            </a:fld>
            <a:endParaRPr lang="en-US"/>
          </a:p>
        </p:txBody>
      </p:sp>
    </p:spTree>
    <p:extLst>
      <p:ext uri="{BB962C8B-B14F-4D97-AF65-F5344CB8AC3E}">
        <p14:creationId xmlns:p14="http://schemas.microsoft.com/office/powerpoint/2010/main" val="212245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Who own a copyright?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88430"/>
            <a:ext cx="10458994" cy="4442701"/>
          </a:xfrm>
        </p:spPr>
        <p:txBody>
          <a:bodyPr>
            <a:normAutofit fontScale="70000" lnSpcReduction="20000"/>
          </a:bodyPr>
          <a:lstStyle/>
          <a:p>
            <a:pPr marL="284925" indent="-222250">
              <a:lnSpc>
                <a:spcPct val="100000"/>
              </a:lnSpc>
              <a:buFont typeface="Arial" panose="020B0604020202020204" pitchFamily="34" charset="0"/>
              <a:buChar char="•"/>
            </a:pPr>
            <a:r>
              <a:rPr lang="en-US" sz="3500" dirty="0">
                <a:solidFill>
                  <a:srgbClr val="FF0000"/>
                </a:solidFill>
              </a:rPr>
              <a:t>The ownership of a copyright is automatic </a:t>
            </a:r>
            <a:r>
              <a:rPr lang="en-US" sz="3500" dirty="0">
                <a:solidFill>
                  <a:schemeClr val="tx1"/>
                </a:solidFill>
              </a:rPr>
              <a:t>– once an author creates an original work and fixes it, he/she owns its copyright. No need to register a copyright</a:t>
            </a:r>
          </a:p>
          <a:p>
            <a:pPr marL="577533" lvl="1" indent="-222250">
              <a:lnSpc>
                <a:spcPct val="100000"/>
              </a:lnSpc>
              <a:buFont typeface="Arial" panose="020B0604020202020204" pitchFamily="34" charset="0"/>
              <a:buChar char="•"/>
            </a:pPr>
            <a:r>
              <a:rPr lang="en-US" sz="3200" dirty="0">
                <a:solidFill>
                  <a:schemeClr val="tx1"/>
                </a:solidFill>
              </a:rPr>
              <a:t>There is no official registry in HK for registration of copyright works</a:t>
            </a:r>
          </a:p>
          <a:p>
            <a:pPr marL="577533" lvl="1" indent="-222250">
              <a:lnSpc>
                <a:spcPct val="100000"/>
              </a:lnSpc>
              <a:buFont typeface="Arial" panose="020B0604020202020204" pitchFamily="34" charset="0"/>
              <a:buChar char="•"/>
            </a:pPr>
            <a:r>
              <a:rPr lang="en-US" sz="3200" dirty="0">
                <a:solidFill>
                  <a:schemeClr val="tx1"/>
                </a:solidFill>
              </a:rPr>
              <a:t>As an exception, the US has a registration office for copyright</a:t>
            </a:r>
          </a:p>
          <a:p>
            <a:pPr marL="284925" indent="-222250">
              <a:lnSpc>
                <a:spcPct val="100000"/>
              </a:lnSpc>
              <a:buFont typeface="Arial" panose="020B0604020202020204" pitchFamily="34" charset="0"/>
              <a:buChar char="•"/>
            </a:pPr>
            <a:r>
              <a:rPr lang="en-US" sz="3500" dirty="0">
                <a:solidFill>
                  <a:schemeClr val="tx1"/>
                </a:solidFill>
              </a:rPr>
              <a:t>The duration of the ownership is usually </a:t>
            </a:r>
            <a:r>
              <a:rPr lang="en-US" sz="3500" dirty="0">
                <a:solidFill>
                  <a:srgbClr val="FF0000"/>
                </a:solidFill>
              </a:rPr>
              <a:t>50 years after the death of the author</a:t>
            </a:r>
          </a:p>
          <a:p>
            <a:pPr marL="284925" indent="-222250">
              <a:lnSpc>
                <a:spcPct val="100000"/>
              </a:lnSpc>
              <a:buFont typeface="Arial" panose="020B0604020202020204" pitchFamily="34" charset="0"/>
              <a:buChar char="•"/>
            </a:pPr>
            <a:r>
              <a:rPr lang="en-US" sz="3500" dirty="0">
                <a:solidFill>
                  <a:schemeClr val="tx1"/>
                </a:solidFill>
              </a:rPr>
              <a:t>Companies, organizations, and other people besides the work’s creator can also be copyright owners</a:t>
            </a:r>
          </a:p>
          <a:p>
            <a:pPr marL="577533" lvl="1" indent="-222250">
              <a:lnSpc>
                <a:spcPct val="100000"/>
              </a:lnSpc>
              <a:buFont typeface="Arial" panose="020B0604020202020204" pitchFamily="34" charset="0"/>
              <a:buChar char="•"/>
            </a:pPr>
            <a:r>
              <a:rPr lang="en-US" sz="2800" dirty="0">
                <a:solidFill>
                  <a:schemeClr val="tx1"/>
                </a:solidFill>
              </a:rPr>
              <a:t>Copyright law allows ownership through “works made for hire,” which establishes that works created by an employee within the scope of employment are owned by the employer</a:t>
            </a:r>
          </a:p>
          <a:p>
            <a:pPr marL="284925" indent="-222250">
              <a:lnSpc>
                <a:spcPct val="100000"/>
              </a:lnSpc>
              <a:buFont typeface="Arial" panose="020B0604020202020204" pitchFamily="34" charset="0"/>
              <a:buChar char="•"/>
            </a:pPr>
            <a:r>
              <a:rPr lang="en-US" sz="3500" dirty="0">
                <a:solidFill>
                  <a:schemeClr val="tx1"/>
                </a:solidFill>
              </a:rPr>
              <a:t>Like other IPRs, </a:t>
            </a:r>
            <a:r>
              <a:rPr lang="en-US" sz="3500" dirty="0">
                <a:solidFill>
                  <a:srgbClr val="FF0000"/>
                </a:solidFill>
              </a:rPr>
              <a:t>copyright can be transferred by assignment or licensing</a:t>
            </a:r>
          </a:p>
          <a:p>
            <a:pPr marL="577533" lvl="1" indent="-222250">
              <a:lnSpc>
                <a:spcPct val="100000"/>
              </a:lnSpc>
              <a:buFont typeface="Arial" panose="020B0604020202020204" pitchFamily="34" charset="0"/>
              <a:buChar char="•"/>
            </a:pPr>
            <a:r>
              <a:rPr lang="en-US" sz="3000" dirty="0">
                <a:solidFill>
                  <a:schemeClr val="tx1"/>
                </a:solidFill>
              </a:rPr>
              <a:t>Licensing – Share the right for specific acts </a:t>
            </a:r>
          </a:p>
          <a:p>
            <a:pPr marL="577533" lvl="1" indent="-222250">
              <a:lnSpc>
                <a:spcPct val="100000"/>
              </a:lnSpc>
              <a:buFont typeface="Arial" panose="020B0604020202020204" pitchFamily="34" charset="0"/>
              <a:buChar char="•"/>
            </a:pPr>
            <a:r>
              <a:rPr lang="en-US" sz="3000" dirty="0">
                <a:solidFill>
                  <a:schemeClr val="tx1"/>
                </a:solidFill>
              </a:rPr>
              <a:t>Assignment – Transfer of ownership </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17</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3089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CFCD50F-4BF3-4733-BD42-5567080A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a:xfrm>
            <a:off x="6728459" y="634946"/>
            <a:ext cx="4821283" cy="1450757"/>
          </a:xfrm>
        </p:spPr>
        <p:txBody>
          <a:bodyPr>
            <a:normAutofit/>
          </a:bodyPr>
          <a:lstStyle/>
          <a:p>
            <a:r>
              <a:rPr lang="en-US" sz="4400"/>
              <a:t>How to find out who owns the copyright?</a:t>
            </a:r>
            <a:endParaRPr lang="en-HK" sz="4400"/>
          </a:p>
        </p:txBody>
      </p:sp>
      <p:sp>
        <p:nvSpPr>
          <p:cNvPr id="16" name="Rectangle 15">
            <a:extLst>
              <a:ext uri="{FF2B5EF4-FFF2-40B4-BE49-F238E27FC236}">
                <a16:creationId xmlns:a16="http://schemas.microsoft.com/office/drawing/2014/main" id="{97C2466A-2320-4205-BDC2-056CD8BC2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letter&#10;&#10;Description automatically generated">
            <a:extLst>
              <a:ext uri="{FF2B5EF4-FFF2-40B4-BE49-F238E27FC236}">
                <a16:creationId xmlns:a16="http://schemas.microsoft.com/office/drawing/2014/main" id="{99F1B7DE-042C-DFA8-0892-61C3200A38D2}"/>
              </a:ext>
            </a:extLst>
          </p:cNvPr>
          <p:cNvPicPr>
            <a:picLocks noChangeAspect="1"/>
          </p:cNvPicPr>
          <p:nvPr/>
        </p:nvPicPr>
        <p:blipFill rotWithShape="1">
          <a:blip r:embed="rId3"/>
          <a:srcRect r="52443"/>
          <a:stretch/>
        </p:blipFill>
        <p:spPr>
          <a:xfrm>
            <a:off x="828676" y="356873"/>
            <a:ext cx="1948674" cy="3103900"/>
          </a:xfrm>
          <a:prstGeom prst="rect">
            <a:avLst/>
          </a:prstGeom>
        </p:spPr>
      </p:pic>
      <p:sp>
        <p:nvSpPr>
          <p:cNvPr id="18" name="Rectangle 17">
            <a:extLst>
              <a:ext uri="{FF2B5EF4-FFF2-40B4-BE49-F238E27FC236}">
                <a16:creationId xmlns:a16="http://schemas.microsoft.com/office/drawing/2014/main" id="{C24F77B6-3AFC-4981-A39A-15994073E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622A300-A12E-4C3D-A574-71AFFA8F2B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40096"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7D21A87-2874-4438-84BA-E02F7C632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B0A69F5-520C-404C-9614-071AAE13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up of a document&#10;&#10;Description automatically generated">
            <a:extLst>
              <a:ext uri="{FF2B5EF4-FFF2-40B4-BE49-F238E27FC236}">
                <a16:creationId xmlns:a16="http://schemas.microsoft.com/office/drawing/2014/main" id="{23311488-4796-7DEA-485D-4A7F34EC2259}"/>
              </a:ext>
            </a:extLst>
          </p:cNvPr>
          <p:cNvPicPr>
            <a:picLocks noChangeAspect="1"/>
          </p:cNvPicPr>
          <p:nvPr/>
        </p:nvPicPr>
        <p:blipFill>
          <a:blip r:embed="rId4"/>
          <a:stretch>
            <a:fillRect/>
          </a:stretch>
        </p:blipFill>
        <p:spPr>
          <a:xfrm>
            <a:off x="3766221" y="2601842"/>
            <a:ext cx="2092144" cy="3231109"/>
          </a:xfrm>
          <a:prstGeom prst="rect">
            <a:avLst/>
          </a:prstGeom>
        </p:spPr>
      </p:pic>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6728459" y="2198914"/>
            <a:ext cx="4821283" cy="3670180"/>
          </a:xfrm>
        </p:spPr>
        <p:txBody>
          <a:bodyPr>
            <a:normAutofit/>
          </a:bodyPr>
          <a:lstStyle/>
          <a:p>
            <a:pPr marL="284925" indent="-222250">
              <a:buFont typeface="Arial" panose="020B0604020202020204" pitchFamily="34" charset="0"/>
              <a:buChar char="•"/>
            </a:pPr>
            <a:r>
              <a:rPr lang="en-US" dirty="0"/>
              <a:t>Since most countries (including HK) do not have a registry for copyrights, there is no automatic method to check copyright ownership in general</a:t>
            </a:r>
          </a:p>
          <a:p>
            <a:pPr marL="284925" indent="-222250">
              <a:buFont typeface="Arial" panose="020B0604020202020204" pitchFamily="34" charset="0"/>
              <a:buChar char="•"/>
            </a:pPr>
            <a:r>
              <a:rPr lang="en-US" dirty="0"/>
              <a:t>For published work, can check the provided </a:t>
            </a:r>
            <a:r>
              <a:rPr lang="en-US" dirty="0">
                <a:solidFill>
                  <a:srgbClr val="FF0000"/>
                </a:solidFill>
              </a:rPr>
              <a:t>copyright notice </a:t>
            </a:r>
            <a:r>
              <a:rPr lang="en-US" dirty="0"/>
              <a:t>that gives details of copyright ownership</a:t>
            </a:r>
          </a:p>
          <a:p>
            <a:pPr marL="284925" indent="-222250">
              <a:buFont typeface="Arial" panose="020B0604020202020204" pitchFamily="34" charset="0"/>
              <a:buChar char="•"/>
            </a:pPr>
            <a:r>
              <a:rPr lang="en-US" dirty="0"/>
              <a:t>Otherwise, can contact the author directly to ascertain the owner of the copyright</a:t>
            </a:r>
          </a:p>
        </p:txBody>
      </p:sp>
      <p:sp>
        <p:nvSpPr>
          <p:cNvPr id="26" name="Rectangle 25">
            <a:extLst>
              <a:ext uri="{FF2B5EF4-FFF2-40B4-BE49-F238E27FC236}">
                <a16:creationId xmlns:a16="http://schemas.microsoft.com/office/drawing/2014/main" id="{54D683B1-E7B7-4AF5-8BF1-00757F13F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HK"/>
          </a:p>
        </p:txBody>
      </p:sp>
      <p:sp>
        <p:nvSpPr>
          <p:cNvPr id="28" name="Rectangle 27">
            <a:extLst>
              <a:ext uri="{FF2B5EF4-FFF2-40B4-BE49-F238E27FC236}">
                <a16:creationId xmlns:a16="http://schemas.microsoft.com/office/drawing/2014/main" id="{7B07ECB0-AC96-4F4F-AB0C-44EA1353C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HK"/>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a:xfrm>
            <a:off x="1097280" y="6459785"/>
            <a:ext cx="2472271" cy="365125"/>
          </a:xfrm>
        </p:spPr>
        <p:txBody>
          <a:bodyPr>
            <a:normAutofit/>
          </a:bodyPr>
          <a:lstStyle/>
          <a:p>
            <a:pPr>
              <a:spcAft>
                <a:spcPts val="600"/>
              </a:spcAft>
            </a:pPr>
            <a:r>
              <a:rPr lang="en-US"/>
              <a:t>Dr Daniel Lun     June 2024</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a:xfrm>
            <a:off x="9900458" y="6459785"/>
            <a:ext cx="1312025" cy="365125"/>
          </a:xfrm>
        </p:spPr>
        <p:txBody>
          <a:bodyPr>
            <a:normAutofit/>
          </a:bodyPr>
          <a:lstStyle/>
          <a:p>
            <a:pPr>
              <a:spcAft>
                <a:spcPts val="600"/>
              </a:spcAft>
            </a:pPr>
            <a:fld id="{2A61B019-0DD5-4931-9B58-90F9A03D7415}" type="slidenum">
              <a:rPr lang="en-US" smtClean="0"/>
              <a:pPr>
                <a:spcAft>
                  <a:spcPts val="600"/>
                </a:spcAft>
              </a:pPr>
              <a:t>18</a:t>
            </a:fld>
            <a:endParaRPr lang="en-US"/>
          </a:p>
        </p:txBody>
      </p:sp>
      <p:sp>
        <p:nvSpPr>
          <p:cNvPr id="11" name="TextBox 10">
            <a:extLst>
              <a:ext uri="{FF2B5EF4-FFF2-40B4-BE49-F238E27FC236}">
                <a16:creationId xmlns:a16="http://schemas.microsoft.com/office/drawing/2014/main" id="{661E7B4E-A3AA-D726-7577-11E0CD20BC8D}"/>
              </a:ext>
            </a:extLst>
          </p:cNvPr>
          <p:cNvSpPr txBox="1"/>
          <p:nvPr/>
        </p:nvSpPr>
        <p:spPr>
          <a:xfrm>
            <a:off x="3805330" y="6459785"/>
            <a:ext cx="6095128" cy="307777"/>
          </a:xfrm>
          <a:prstGeom prst="rect">
            <a:avLst/>
          </a:prstGeom>
          <a:noFill/>
        </p:spPr>
        <p:txBody>
          <a:bodyPr wrap="square">
            <a:spAutoFit/>
          </a:bodyPr>
          <a:lstStyle/>
          <a:p>
            <a:r>
              <a:rPr lang="en-HK" sz="1400" dirty="0"/>
              <a:t>https://www.diggypod.com/self-publishing/copyright/</a:t>
            </a:r>
          </a:p>
        </p:txBody>
      </p:sp>
      <p:sp>
        <p:nvSpPr>
          <p:cNvPr id="12" name="TextBox 11">
            <a:extLst>
              <a:ext uri="{FF2B5EF4-FFF2-40B4-BE49-F238E27FC236}">
                <a16:creationId xmlns:a16="http://schemas.microsoft.com/office/drawing/2014/main" id="{3D0E4A71-6AA6-5EF9-BB3F-AD9991428309}"/>
              </a:ext>
            </a:extLst>
          </p:cNvPr>
          <p:cNvSpPr txBox="1"/>
          <p:nvPr/>
        </p:nvSpPr>
        <p:spPr>
          <a:xfrm>
            <a:off x="321733" y="3895841"/>
            <a:ext cx="3113673" cy="369332"/>
          </a:xfrm>
          <a:prstGeom prst="rect">
            <a:avLst/>
          </a:prstGeom>
          <a:noFill/>
        </p:spPr>
        <p:txBody>
          <a:bodyPr wrap="none" rtlCol="0">
            <a:spAutoFit/>
          </a:bodyPr>
          <a:lstStyle/>
          <a:p>
            <a:r>
              <a:rPr lang="en-HK" dirty="0"/>
              <a:t>Example: Long version in books</a:t>
            </a:r>
          </a:p>
        </p:txBody>
      </p:sp>
      <p:sp>
        <p:nvSpPr>
          <p:cNvPr id="13" name="TextBox 12">
            <a:extLst>
              <a:ext uri="{FF2B5EF4-FFF2-40B4-BE49-F238E27FC236}">
                <a16:creationId xmlns:a16="http://schemas.microsoft.com/office/drawing/2014/main" id="{E922EA6A-BA4C-B04D-943E-FA6B36457680}"/>
              </a:ext>
            </a:extLst>
          </p:cNvPr>
          <p:cNvSpPr txBox="1"/>
          <p:nvPr/>
        </p:nvSpPr>
        <p:spPr>
          <a:xfrm>
            <a:off x="3886582" y="1644890"/>
            <a:ext cx="2192243" cy="646331"/>
          </a:xfrm>
          <a:prstGeom prst="rect">
            <a:avLst/>
          </a:prstGeom>
          <a:noFill/>
        </p:spPr>
        <p:txBody>
          <a:bodyPr wrap="square" rtlCol="0">
            <a:spAutoFit/>
          </a:bodyPr>
          <a:lstStyle/>
          <a:p>
            <a:r>
              <a:rPr lang="en-HK" dirty="0"/>
              <a:t>Example: Short version in books</a:t>
            </a:r>
          </a:p>
        </p:txBody>
      </p:sp>
    </p:spTree>
    <p:extLst>
      <p:ext uri="{BB962C8B-B14F-4D97-AF65-F5344CB8AC3E}">
        <p14:creationId xmlns:p14="http://schemas.microsoft.com/office/powerpoint/2010/main" val="24964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a:xfrm>
            <a:off x="1097280" y="286603"/>
            <a:ext cx="10276114" cy="1450757"/>
          </a:xfrm>
        </p:spPr>
        <p:txBody>
          <a:bodyPr/>
          <a:lstStyle/>
          <a:p>
            <a:r>
              <a:rPr lang="en-US" dirty="0"/>
              <a:t>How to find out who owns the copyright?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79" y="1804288"/>
            <a:ext cx="10458995" cy="4580837"/>
          </a:xfrm>
        </p:spPr>
        <p:txBody>
          <a:bodyPr>
            <a:normAutofit fontScale="77500" lnSpcReduction="20000"/>
          </a:bodyPr>
          <a:lstStyle/>
          <a:p>
            <a:pPr marL="284925" indent="-222250">
              <a:lnSpc>
                <a:spcPct val="100000"/>
              </a:lnSpc>
              <a:buFont typeface="Arial" panose="020B0604020202020204" pitchFamily="34" charset="0"/>
              <a:buChar char="•"/>
            </a:pPr>
            <a:r>
              <a:rPr lang="en-US" sz="3100" dirty="0">
                <a:solidFill>
                  <a:schemeClr val="tx1"/>
                </a:solidFill>
              </a:rPr>
              <a:t>There are a few </a:t>
            </a:r>
            <a:r>
              <a:rPr lang="en-US" sz="3100" dirty="0">
                <a:solidFill>
                  <a:srgbClr val="FF0000"/>
                </a:solidFill>
              </a:rPr>
              <a:t>collecting societies </a:t>
            </a:r>
            <a:r>
              <a:rPr lang="en-US" sz="3100" dirty="0">
                <a:solidFill>
                  <a:schemeClr val="tx1"/>
                </a:solidFill>
              </a:rPr>
              <a:t>in Hong Kong representing authors, publishers, composers, lyricists, and record producers</a:t>
            </a:r>
          </a:p>
          <a:p>
            <a:pPr marL="284925" indent="-222250">
              <a:lnSpc>
                <a:spcPct val="100000"/>
              </a:lnSpc>
              <a:buFont typeface="Arial" panose="020B0604020202020204" pitchFamily="34" charset="0"/>
              <a:buChar char="•"/>
            </a:pPr>
            <a:r>
              <a:rPr lang="en-US" sz="3000" dirty="0">
                <a:solidFill>
                  <a:schemeClr val="tx1"/>
                </a:solidFill>
              </a:rPr>
              <a:t>The main function is to negotiate licensing terms, grant licenses, and collect license fees on behalf of the copyright owners for the use of their copyright works. </a:t>
            </a:r>
          </a:p>
          <a:p>
            <a:pPr marL="284925" indent="-222250">
              <a:lnSpc>
                <a:spcPct val="100000"/>
              </a:lnSpc>
              <a:buFont typeface="Arial" panose="020B0604020202020204" pitchFamily="34" charset="0"/>
              <a:buChar char="•"/>
            </a:pPr>
            <a:r>
              <a:rPr lang="en-US" sz="3000" dirty="0">
                <a:solidFill>
                  <a:srgbClr val="FF0000"/>
                </a:solidFill>
              </a:rPr>
              <a:t>For example,</a:t>
            </a:r>
          </a:p>
          <a:p>
            <a:pPr marL="577533" lvl="1" indent="-222250">
              <a:lnSpc>
                <a:spcPct val="100000"/>
              </a:lnSpc>
              <a:buFont typeface="Arial" panose="020B0604020202020204" pitchFamily="34" charset="0"/>
              <a:buChar char="•"/>
            </a:pPr>
            <a:r>
              <a:rPr lang="en-US" sz="2800" dirty="0">
                <a:solidFill>
                  <a:schemeClr val="tx1"/>
                </a:solidFill>
              </a:rPr>
              <a:t>Hong Kong Reprographic Rights Licensing Society (HKRRLS) – representing authors and publishers of printed works</a:t>
            </a:r>
          </a:p>
          <a:p>
            <a:pPr marL="577533" lvl="1" indent="-222250">
              <a:lnSpc>
                <a:spcPct val="100000"/>
              </a:lnSpc>
              <a:buFont typeface="Arial" panose="020B0604020202020204" pitchFamily="34" charset="0"/>
              <a:buChar char="•"/>
            </a:pPr>
            <a:r>
              <a:rPr lang="en-US" sz="2800" dirty="0">
                <a:solidFill>
                  <a:schemeClr val="tx1"/>
                </a:solidFill>
              </a:rPr>
              <a:t>Hong Kong Copyright Licensing Association (HKCLA) – representing authors and publishers of 12 local newspapers and 19 local magazines</a:t>
            </a:r>
          </a:p>
          <a:p>
            <a:pPr marL="577533" lvl="1" indent="-222250">
              <a:lnSpc>
                <a:spcPct val="100000"/>
              </a:lnSpc>
              <a:buFont typeface="Arial" panose="020B0604020202020204" pitchFamily="34" charset="0"/>
              <a:buChar char="•"/>
            </a:pPr>
            <a:r>
              <a:rPr lang="en-US" sz="2800" dirty="0">
                <a:solidFill>
                  <a:schemeClr val="tx1"/>
                </a:solidFill>
              </a:rPr>
              <a:t>Composers and Authors Society of Hong Kong Limited (CASH) – representing composers and lyricists of musical works</a:t>
            </a:r>
          </a:p>
          <a:p>
            <a:pPr marL="577533" lvl="1" indent="-222250">
              <a:lnSpc>
                <a:spcPct val="100000"/>
              </a:lnSpc>
              <a:buFont typeface="Arial" panose="020B0604020202020204" pitchFamily="34" charset="0"/>
              <a:buChar char="•"/>
            </a:pPr>
            <a:r>
              <a:rPr lang="en-US" sz="2800" dirty="0">
                <a:solidFill>
                  <a:schemeClr val="tx1"/>
                </a:solidFill>
              </a:rPr>
              <a:t>Phonographic Performance (South East Asia) Limited (PPSEAL) – representing producers of musical sound/visual recordings</a:t>
            </a:r>
          </a:p>
          <a:p>
            <a:pPr marL="577533" lvl="1" indent="-222250">
              <a:lnSpc>
                <a:spcPct val="100000"/>
              </a:lnSpc>
              <a:buFont typeface="Arial" panose="020B0604020202020204" pitchFamily="34" charset="0"/>
              <a:buChar char="•"/>
            </a:pPr>
            <a:endParaRPr lang="en-US" sz="28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19</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377295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What is intellectual property?</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83921"/>
            <a:ext cx="10535920" cy="4400550"/>
          </a:xfrm>
        </p:spPr>
        <p:txBody>
          <a:bodyPr>
            <a:normAutofit/>
          </a:bodyPr>
          <a:lstStyle/>
          <a:p>
            <a:pPr marL="285750" indent="-285750">
              <a:lnSpc>
                <a:spcPct val="100000"/>
              </a:lnSpc>
              <a:buFont typeface="Arial" panose="020B0604020202020204" pitchFamily="34" charset="0"/>
              <a:buChar char="•"/>
            </a:pPr>
            <a:r>
              <a:rPr lang="en-US" sz="3200" dirty="0">
                <a:solidFill>
                  <a:srgbClr val="FF0000"/>
                </a:solidFill>
              </a:rPr>
              <a:t>Property</a:t>
            </a:r>
            <a:r>
              <a:rPr lang="en-US" sz="3200" dirty="0">
                <a:solidFill>
                  <a:schemeClr val="tx1"/>
                </a:solidFill>
              </a:rPr>
              <a:t> – something that can be owned</a:t>
            </a:r>
          </a:p>
          <a:p>
            <a:pPr marL="577533" lvl="1" indent="-222250">
              <a:lnSpc>
                <a:spcPct val="100000"/>
              </a:lnSpc>
              <a:buFont typeface="Arial" panose="020B0604020202020204" pitchFamily="34" charset="0"/>
              <a:buChar char="•"/>
            </a:pPr>
            <a:r>
              <a:rPr lang="en-US" sz="3000" dirty="0">
                <a:solidFill>
                  <a:schemeClr val="tx1"/>
                </a:solidFill>
              </a:rPr>
              <a:t>Like real estate</a:t>
            </a:r>
          </a:p>
          <a:p>
            <a:pPr marL="577533" lvl="1" indent="-222250">
              <a:lnSpc>
                <a:spcPct val="100000"/>
              </a:lnSpc>
              <a:buFont typeface="Arial" panose="020B0604020202020204" pitchFamily="34" charset="0"/>
              <a:buChar char="•"/>
            </a:pPr>
            <a:r>
              <a:rPr lang="en-US" sz="3000" dirty="0">
                <a:solidFill>
                  <a:schemeClr val="tx1"/>
                </a:solidFill>
              </a:rPr>
              <a:t>Can be sold or bought (transferred from one person to another)</a:t>
            </a:r>
          </a:p>
          <a:p>
            <a:pPr marL="577533" lvl="1" indent="-222250">
              <a:lnSpc>
                <a:spcPct val="100000"/>
              </a:lnSpc>
              <a:buFont typeface="Arial" panose="020B0604020202020204" pitchFamily="34" charset="0"/>
              <a:buChar char="•"/>
            </a:pPr>
            <a:r>
              <a:rPr lang="en-US" sz="3000" dirty="0">
                <a:solidFill>
                  <a:schemeClr val="tx1"/>
                </a:solidFill>
              </a:rPr>
              <a:t>Sophisticated forms of transactions apply, as bound by local legislation</a:t>
            </a:r>
          </a:p>
          <a:p>
            <a:pPr marL="285750" indent="-285750">
              <a:lnSpc>
                <a:spcPct val="100000"/>
              </a:lnSpc>
              <a:buFont typeface="Arial" panose="020B0604020202020204" pitchFamily="34" charset="0"/>
              <a:buChar char="•"/>
            </a:pPr>
            <a:r>
              <a:rPr lang="en-US" sz="3200" dirty="0">
                <a:solidFill>
                  <a:srgbClr val="FF0000"/>
                </a:solidFill>
              </a:rPr>
              <a:t>Intellectual</a:t>
            </a:r>
            <a:r>
              <a:rPr lang="en-US" sz="3200" dirty="0">
                <a:solidFill>
                  <a:schemeClr val="tx1"/>
                </a:solidFill>
              </a:rPr>
              <a:t> – Something out of the mind</a:t>
            </a:r>
          </a:p>
          <a:p>
            <a:pPr marL="577533" lvl="1" indent="-222250">
              <a:lnSpc>
                <a:spcPct val="100000"/>
              </a:lnSpc>
              <a:buFont typeface="Arial" panose="020B0604020202020204" pitchFamily="34" charset="0"/>
              <a:buChar char="•"/>
            </a:pPr>
            <a:r>
              <a:rPr lang="en-US" sz="3000" dirty="0">
                <a:solidFill>
                  <a:schemeClr val="tx1"/>
                </a:solidFill>
              </a:rPr>
              <a:t>There must be a person or group of people who create(s) it</a:t>
            </a: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709734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Copyright exception</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88431"/>
            <a:ext cx="10700113" cy="4385854"/>
          </a:xfrm>
        </p:spPr>
        <p:txBody>
          <a:bodyPr>
            <a:normAutofit fontScale="85000" lnSpcReduction="20000"/>
          </a:bodyPr>
          <a:lstStyle/>
          <a:p>
            <a:pPr marL="284925" indent="-222250">
              <a:lnSpc>
                <a:spcPct val="100000"/>
              </a:lnSpc>
              <a:buFont typeface="Arial" panose="020B0604020202020204" pitchFamily="34" charset="0"/>
              <a:buChar char="•"/>
            </a:pPr>
            <a:r>
              <a:rPr lang="en-US" sz="3200" dirty="0">
                <a:solidFill>
                  <a:schemeClr val="tx1"/>
                </a:solidFill>
              </a:rPr>
              <a:t>Works in the </a:t>
            </a:r>
            <a:r>
              <a:rPr lang="en-US" sz="3200" dirty="0">
                <a:solidFill>
                  <a:srgbClr val="FF0000"/>
                </a:solidFill>
              </a:rPr>
              <a:t>public domain </a:t>
            </a:r>
            <a:r>
              <a:rPr lang="en-US" sz="3200" dirty="0">
                <a:solidFill>
                  <a:schemeClr val="tx1"/>
                </a:solidFill>
              </a:rPr>
              <a:t>are not protected by the copyright law</a:t>
            </a:r>
          </a:p>
          <a:p>
            <a:pPr marL="577533" lvl="1" indent="-222250">
              <a:lnSpc>
                <a:spcPct val="100000"/>
              </a:lnSpc>
              <a:buFont typeface="Arial" panose="020B0604020202020204" pitchFamily="34" charset="0"/>
              <a:buChar char="•"/>
            </a:pPr>
            <a:r>
              <a:rPr lang="en-US" sz="2800" dirty="0">
                <a:solidFill>
                  <a:schemeClr val="tx1"/>
                </a:solidFill>
              </a:rPr>
              <a:t>Public domain refers to works that the ownership is unknown or expired. Don’t mix it with publicly accessible. Works publicly accessible on the Web also have copyrights</a:t>
            </a:r>
          </a:p>
          <a:p>
            <a:pPr marL="284925" indent="-222250">
              <a:lnSpc>
                <a:spcPct val="100000"/>
              </a:lnSpc>
              <a:buFont typeface="Arial" panose="020B0604020202020204" pitchFamily="34" charset="0"/>
              <a:buChar char="•"/>
            </a:pPr>
            <a:r>
              <a:rPr lang="en-US" sz="3000" dirty="0">
                <a:solidFill>
                  <a:schemeClr val="tx1"/>
                </a:solidFill>
              </a:rPr>
              <a:t>A work will be infringed only if a </a:t>
            </a:r>
            <a:r>
              <a:rPr lang="en-US" sz="3000" dirty="0">
                <a:solidFill>
                  <a:srgbClr val="FF0000"/>
                </a:solidFill>
              </a:rPr>
              <a:t>substantial part is taken</a:t>
            </a:r>
          </a:p>
          <a:p>
            <a:pPr marL="577533" lvl="1" indent="-222250">
              <a:lnSpc>
                <a:spcPct val="100000"/>
              </a:lnSpc>
              <a:buFont typeface="Arial" panose="020B0604020202020204" pitchFamily="34" charset="0"/>
              <a:buChar char="•"/>
            </a:pPr>
            <a:r>
              <a:rPr lang="en-US" sz="2800" dirty="0">
                <a:solidFill>
                  <a:schemeClr val="tx1"/>
                </a:solidFill>
              </a:rPr>
              <a:t>A matter of quality rather than quantity</a:t>
            </a:r>
          </a:p>
          <a:p>
            <a:pPr marL="577533" lvl="1" indent="-222250">
              <a:lnSpc>
                <a:spcPct val="100000"/>
              </a:lnSpc>
              <a:buFont typeface="Arial" panose="020B0604020202020204" pitchFamily="34" charset="0"/>
              <a:buChar char="•"/>
            </a:pPr>
            <a:r>
              <a:rPr lang="en-US" sz="2800" dirty="0">
                <a:solidFill>
                  <a:schemeClr val="tx1"/>
                </a:solidFill>
              </a:rPr>
              <a:t>A musician who copies a very catchy musical phrase from another musician’s song is likely to infringe its copyright even if that phrase is very short </a:t>
            </a:r>
          </a:p>
          <a:p>
            <a:pPr marL="284925" indent="-222250">
              <a:lnSpc>
                <a:spcPct val="100000"/>
              </a:lnSpc>
              <a:buFont typeface="Arial" panose="020B0604020202020204" pitchFamily="34" charset="0"/>
              <a:buChar char="•"/>
            </a:pPr>
            <a:r>
              <a:rPr lang="en-US" sz="3000" dirty="0">
                <a:solidFill>
                  <a:schemeClr val="tx1"/>
                </a:solidFill>
              </a:rPr>
              <a:t>Subject to conditions, </a:t>
            </a:r>
            <a:r>
              <a:rPr lang="en-US" sz="3000" dirty="0">
                <a:solidFill>
                  <a:srgbClr val="FF0000"/>
                </a:solidFill>
              </a:rPr>
              <a:t>fair dealing </a:t>
            </a:r>
            <a:r>
              <a:rPr lang="en-US" sz="3000" dirty="0">
                <a:solidFill>
                  <a:schemeClr val="tx1"/>
                </a:solidFill>
              </a:rPr>
              <a:t>for research and private study; criticism, review, and news reporting, for use of works in library and school are permitted</a:t>
            </a:r>
          </a:p>
          <a:p>
            <a:pPr marL="577533" lvl="1" indent="-222250">
              <a:lnSpc>
                <a:spcPct val="100000"/>
              </a:lnSpc>
              <a:buFont typeface="Arial" panose="020B0604020202020204" pitchFamily="34" charset="0"/>
              <a:buChar char="•"/>
            </a:pPr>
            <a:r>
              <a:rPr lang="en-US" sz="2800" dirty="0">
                <a:solidFill>
                  <a:schemeClr val="tx1"/>
                </a:solidFill>
              </a:rPr>
              <a:t>Be careful, photocopying an unreasonable amount of a book is not allowed</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20</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3167370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Secondary infringement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4385854"/>
          </a:xfrm>
        </p:spPr>
        <p:txBody>
          <a:bodyPr>
            <a:normAutofit fontScale="77500" lnSpcReduction="20000"/>
          </a:bodyPr>
          <a:lstStyle/>
          <a:p>
            <a:pPr marL="284925" indent="-222250">
              <a:lnSpc>
                <a:spcPct val="100000"/>
              </a:lnSpc>
              <a:buFont typeface="Arial" panose="020B0604020202020204" pitchFamily="34" charset="0"/>
              <a:buChar char="•"/>
            </a:pPr>
            <a:r>
              <a:rPr lang="en-US" sz="3200" dirty="0">
                <a:solidFill>
                  <a:schemeClr val="tx1"/>
                </a:solidFill>
              </a:rPr>
              <a:t>Students should also be careful to avoid </a:t>
            </a:r>
            <a:r>
              <a:rPr lang="en-US" sz="3200" dirty="0">
                <a:solidFill>
                  <a:srgbClr val="FF0000"/>
                </a:solidFill>
              </a:rPr>
              <a:t>secondary infringement</a:t>
            </a:r>
          </a:p>
          <a:p>
            <a:pPr marL="577533" lvl="1" indent="-222250">
              <a:lnSpc>
                <a:spcPct val="100000"/>
              </a:lnSpc>
              <a:buFont typeface="Arial" panose="020B0604020202020204" pitchFamily="34" charset="0"/>
              <a:buChar char="•"/>
            </a:pPr>
            <a:r>
              <a:rPr lang="en-US" sz="3000" dirty="0">
                <a:solidFill>
                  <a:schemeClr val="tx1"/>
                </a:solidFill>
              </a:rPr>
              <a:t>To import into or export from Hong Kong, otherwise than for his private and domestic use, infringing copies of a work.</a:t>
            </a:r>
          </a:p>
          <a:p>
            <a:pPr marL="577533" lvl="1" indent="-222250">
              <a:lnSpc>
                <a:spcPct val="100000"/>
              </a:lnSpc>
              <a:buFont typeface="Arial" panose="020B0604020202020204" pitchFamily="34" charset="0"/>
              <a:buChar char="•"/>
            </a:pPr>
            <a:r>
              <a:rPr lang="en-US" sz="3000" dirty="0">
                <a:solidFill>
                  <a:schemeClr val="tx1"/>
                </a:solidFill>
              </a:rPr>
              <a:t>To possess, sell, distribute, or otherwise deal with infringing copies of a work for the purpose of trade or business.</a:t>
            </a:r>
          </a:p>
          <a:p>
            <a:pPr marL="577533" lvl="1" indent="-222250">
              <a:lnSpc>
                <a:spcPct val="100000"/>
              </a:lnSpc>
              <a:buFont typeface="Arial" panose="020B0604020202020204" pitchFamily="34" charset="0"/>
              <a:buChar char="•"/>
            </a:pPr>
            <a:r>
              <a:rPr lang="en-US" sz="3000" dirty="0">
                <a:solidFill>
                  <a:schemeClr val="tx1"/>
                </a:solidFill>
              </a:rPr>
              <a:t>To </a:t>
            </a:r>
            <a:r>
              <a:rPr lang="en-US" sz="3000" dirty="0">
                <a:solidFill>
                  <a:srgbClr val="FF0000"/>
                </a:solidFill>
              </a:rPr>
              <a:t>distribute (like put them in your papers)</a:t>
            </a:r>
            <a:r>
              <a:rPr lang="en-US" sz="3000" dirty="0">
                <a:solidFill>
                  <a:schemeClr val="tx1"/>
                </a:solidFill>
              </a:rPr>
              <a:t>, otherwise than for the purpose of trade or business, infringing copies of a work to such an extent as to affect prejudicially the copyright owner (e.g. loss of income or business opportunities, etc.)</a:t>
            </a:r>
          </a:p>
          <a:p>
            <a:pPr marL="284925" indent="-222250">
              <a:lnSpc>
                <a:spcPct val="100000"/>
              </a:lnSpc>
              <a:buFont typeface="Arial" panose="020B0604020202020204" pitchFamily="34" charset="0"/>
              <a:buChar char="•"/>
            </a:pPr>
            <a:r>
              <a:rPr lang="en-US" sz="3200" dirty="0">
                <a:solidFill>
                  <a:schemeClr val="tx1"/>
                </a:solidFill>
              </a:rPr>
              <a:t>However, the person will only be liable if </a:t>
            </a:r>
            <a:r>
              <a:rPr lang="en-US" sz="3200" dirty="0">
                <a:solidFill>
                  <a:srgbClr val="FF0000"/>
                </a:solidFill>
              </a:rPr>
              <a:t>he knew or had reason to believe that he was dealing with infringing copies</a:t>
            </a:r>
          </a:p>
          <a:p>
            <a:pPr marL="284925" indent="-222250">
              <a:lnSpc>
                <a:spcPct val="100000"/>
              </a:lnSpc>
              <a:buFont typeface="Arial" panose="020B0604020202020204" pitchFamily="34" charset="0"/>
              <a:buChar char="•"/>
            </a:pPr>
            <a:r>
              <a:rPr lang="en-US" sz="3200" dirty="0">
                <a:solidFill>
                  <a:schemeClr val="tx1"/>
                </a:solidFill>
              </a:rPr>
              <a:t>If such knowledge or guilty state of mind cannot be proved, that person will not be liable for secondary infringement</a:t>
            </a:r>
          </a:p>
          <a:p>
            <a:pPr marL="284925" indent="-222250">
              <a:lnSpc>
                <a:spcPct val="100000"/>
              </a:lnSpc>
              <a:buFont typeface="Arial" panose="020B0604020202020204" pitchFamily="34" charset="0"/>
              <a:buChar char="•"/>
            </a:pPr>
            <a:endParaRPr lang="en-US" sz="3200" dirty="0">
              <a:solidFill>
                <a:schemeClr val="tx1"/>
              </a:solidFill>
            </a:endParaRPr>
          </a:p>
          <a:p>
            <a:pPr marL="577533" lvl="1" indent="-222250">
              <a:lnSpc>
                <a:spcPct val="100000"/>
              </a:lnSpc>
              <a:buFont typeface="Arial" panose="020B0604020202020204" pitchFamily="34" charset="0"/>
              <a:buChar char="•"/>
            </a:pPr>
            <a:endParaRPr lang="en-US" sz="28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21</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1731679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1</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94115"/>
            <a:ext cx="10535920" cy="4059534"/>
          </a:xfrm>
        </p:spPr>
        <p:txBody>
          <a:bodyPr>
            <a:normAutofit fontScale="92500" lnSpcReduction="10000"/>
          </a:bodyPr>
          <a:lstStyle/>
          <a:p>
            <a:pPr marL="284925" indent="-222250">
              <a:lnSpc>
                <a:spcPct val="100000"/>
              </a:lnSpc>
              <a:buFont typeface="Arial" panose="020B0604020202020204" pitchFamily="34" charset="0"/>
              <a:buChar char="•"/>
            </a:pPr>
            <a:r>
              <a:rPr lang="en-US" sz="3200" dirty="0">
                <a:solidFill>
                  <a:schemeClr val="tx1"/>
                </a:solidFill>
              </a:rPr>
              <a:t>You are the editor of a journal. One day, you receive a letter from a Russian professor saying that a paper that your journal published recently has content 70% similar to his work published in the USSR 55 years ago. That work was written in Russian and published in a national journal in the USSR. The Russian professor has now translated his work in English and requests your journal to publish it so as to claim he is the owner of the idea. Besides, he also requests the journal to make an open apology since the journal has infringed his copyright. </a:t>
            </a:r>
          </a:p>
          <a:p>
            <a:pPr marL="577533" lvl="1" indent="-222250">
              <a:lnSpc>
                <a:spcPct val="100000"/>
              </a:lnSpc>
              <a:buFont typeface="Arial" panose="020B0604020202020204" pitchFamily="34" charset="0"/>
              <a:buChar char="•"/>
            </a:pPr>
            <a:endParaRPr lang="en-US" sz="3000" dirty="0">
              <a:solidFill>
                <a:schemeClr val="tx1"/>
              </a:solidFill>
            </a:endParaRP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22</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4" name="TextBox 3">
            <a:extLst>
              <a:ext uri="{FF2B5EF4-FFF2-40B4-BE49-F238E27FC236}">
                <a16:creationId xmlns:a16="http://schemas.microsoft.com/office/drawing/2014/main" id="{FDC9EBE5-4B94-5E48-DC85-E05C3C72D8B7}"/>
              </a:ext>
            </a:extLst>
          </p:cNvPr>
          <p:cNvSpPr txBox="1"/>
          <p:nvPr/>
        </p:nvSpPr>
        <p:spPr>
          <a:xfrm>
            <a:off x="6126480" y="5692039"/>
            <a:ext cx="5715000" cy="523220"/>
          </a:xfrm>
          <a:prstGeom prst="rect">
            <a:avLst/>
          </a:prstGeom>
          <a:noFill/>
          <a:effectLst>
            <a:outerShdw blurRad="50800" dist="38100" dir="8100000" algn="tr" rotWithShape="0">
              <a:srgbClr val="FF0000">
                <a:alpha val="40000"/>
              </a:srgbClr>
            </a:outerShdw>
          </a:effectLst>
          <a:scene3d>
            <a:camera prst="orthographicFront"/>
            <a:lightRig rig="threePt" dir="t"/>
          </a:scene3d>
          <a:sp3d prstMaterial="matte"/>
        </p:spPr>
        <p:txBody>
          <a:bodyPr wrap="square" rtlCol="0">
            <a:spAutoFit/>
          </a:bodyPr>
          <a:lstStyle/>
          <a:p>
            <a:r>
              <a:rPr lang="en-US" sz="2800" dirty="0">
                <a:solidFill>
                  <a:srgbClr val="FF0000"/>
                </a:solidFill>
              </a:rPr>
              <a:t>What are you going to do in this case?</a:t>
            </a:r>
          </a:p>
        </p:txBody>
      </p:sp>
    </p:spTree>
    <p:extLst>
      <p:ext uri="{BB962C8B-B14F-4D97-AF65-F5344CB8AC3E}">
        <p14:creationId xmlns:p14="http://schemas.microsoft.com/office/powerpoint/2010/main" val="2076101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2</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94114"/>
            <a:ext cx="10535920" cy="4400549"/>
          </a:xfrm>
        </p:spPr>
        <p:txBody>
          <a:bodyPr>
            <a:normAutofit fontScale="85000" lnSpcReduction="20000"/>
          </a:bodyPr>
          <a:lstStyle/>
          <a:p>
            <a:pPr marL="284925" indent="-222250">
              <a:lnSpc>
                <a:spcPct val="100000"/>
              </a:lnSpc>
              <a:buFont typeface="Arial" panose="020B0604020202020204" pitchFamily="34" charset="0"/>
              <a:buChar char="•"/>
            </a:pPr>
            <a:r>
              <a:rPr lang="en-US" sz="3200" dirty="0">
                <a:solidFill>
                  <a:schemeClr val="tx1"/>
                </a:solidFill>
              </a:rPr>
              <a:t>William is a research student on a research team. Recently William developed a new speech recognition technique and published it in an IEEE Transactions. He, on behalf of the team, signed a copyright form to allow IEEE to publish his work. He also posted his paper in his personal blog to allow people to freely download the paper. Since his work is so useful, he suggested to the research team later to organize a workshop to teach people the related techniques. He charges people $1,100 each for registration to the workshop. In return, a set of course notes that include a copy of that paper and a CD that includes all software programs related to that work are distributed to the registrants. The money of the workshop partly will go to the University, partly will go to the research team, including the student. </a:t>
            </a:r>
          </a:p>
          <a:p>
            <a:pPr marL="577533" lvl="1" indent="-222250">
              <a:lnSpc>
                <a:spcPct val="100000"/>
              </a:lnSpc>
              <a:buFont typeface="Arial" panose="020B0604020202020204" pitchFamily="34" charset="0"/>
              <a:buChar char="•"/>
            </a:pPr>
            <a:endParaRPr lang="en-US" sz="3000" dirty="0">
              <a:solidFill>
                <a:schemeClr val="tx1"/>
              </a:solidFill>
            </a:endParaRP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23</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4" name="TextBox 3">
            <a:extLst>
              <a:ext uri="{FF2B5EF4-FFF2-40B4-BE49-F238E27FC236}">
                <a16:creationId xmlns:a16="http://schemas.microsoft.com/office/drawing/2014/main" id="{FDC9EBE5-4B94-5E48-DC85-E05C3C72D8B7}"/>
              </a:ext>
            </a:extLst>
          </p:cNvPr>
          <p:cNvSpPr txBox="1"/>
          <p:nvPr/>
        </p:nvSpPr>
        <p:spPr>
          <a:xfrm>
            <a:off x="5295331" y="5845397"/>
            <a:ext cx="6546149" cy="523220"/>
          </a:xfrm>
          <a:prstGeom prst="rect">
            <a:avLst/>
          </a:prstGeom>
          <a:noFill/>
          <a:effectLst>
            <a:outerShdw blurRad="50800" dist="38100" dir="8100000" algn="tr" rotWithShape="0">
              <a:srgbClr val="FF0000">
                <a:alpha val="40000"/>
              </a:srgbClr>
            </a:outerShdw>
          </a:effectLst>
          <a:scene3d>
            <a:camera prst="orthographicFront"/>
            <a:lightRig rig="threePt" dir="t"/>
          </a:scene3d>
          <a:sp3d prstMaterial="matte"/>
        </p:spPr>
        <p:txBody>
          <a:bodyPr wrap="square" rtlCol="0">
            <a:spAutoFit/>
          </a:bodyPr>
          <a:lstStyle/>
          <a:p>
            <a:r>
              <a:rPr lang="en-US" sz="2800" dirty="0">
                <a:solidFill>
                  <a:srgbClr val="FF0000"/>
                </a:solidFill>
              </a:rPr>
              <a:t>Anything(s) that can go wrong in this case?</a:t>
            </a:r>
          </a:p>
        </p:txBody>
      </p:sp>
    </p:spTree>
    <p:extLst>
      <p:ext uri="{BB962C8B-B14F-4D97-AF65-F5344CB8AC3E}">
        <p14:creationId xmlns:p14="http://schemas.microsoft.com/office/powerpoint/2010/main" val="878021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352C-F9C5-E1DF-B26B-518EA734AF5B}"/>
              </a:ext>
            </a:extLst>
          </p:cNvPr>
          <p:cNvSpPr>
            <a:spLocks noGrp="1"/>
          </p:cNvSpPr>
          <p:nvPr>
            <p:ph type="title"/>
          </p:nvPr>
        </p:nvSpPr>
        <p:spPr>
          <a:xfrm>
            <a:off x="1097280" y="286603"/>
            <a:ext cx="5737207" cy="1450757"/>
          </a:xfrm>
        </p:spPr>
        <p:txBody>
          <a:bodyPr/>
          <a:lstStyle/>
          <a:p>
            <a:r>
              <a:rPr lang="en-HK" dirty="0"/>
              <a:t>Copyright form example </a:t>
            </a:r>
          </a:p>
        </p:txBody>
      </p:sp>
      <p:sp>
        <p:nvSpPr>
          <p:cNvPr id="3" name="Content Placeholder 2">
            <a:extLst>
              <a:ext uri="{FF2B5EF4-FFF2-40B4-BE49-F238E27FC236}">
                <a16:creationId xmlns:a16="http://schemas.microsoft.com/office/drawing/2014/main" id="{D10F0BBB-AE2F-6C01-16EC-2C5661460454}"/>
              </a:ext>
            </a:extLst>
          </p:cNvPr>
          <p:cNvSpPr>
            <a:spLocks noGrp="1"/>
          </p:cNvSpPr>
          <p:nvPr>
            <p:ph idx="1"/>
          </p:nvPr>
        </p:nvSpPr>
        <p:spPr>
          <a:xfrm>
            <a:off x="1097280" y="2276092"/>
            <a:ext cx="5853348" cy="3593001"/>
          </a:xfrm>
        </p:spPr>
        <p:txBody>
          <a:bodyPr/>
          <a:lstStyle/>
          <a:p>
            <a:pPr marL="177800" indent="-177800">
              <a:buFont typeface="Arial" panose="020B0604020202020204" pitchFamily="34" charset="0"/>
              <a:buChar char="•"/>
            </a:pPr>
            <a:r>
              <a:rPr lang="en-HK" dirty="0"/>
              <a:t>IEEE requires the authors to submit the copyright form as on the right before their papers will be published </a:t>
            </a:r>
          </a:p>
        </p:txBody>
      </p:sp>
      <p:sp>
        <p:nvSpPr>
          <p:cNvPr id="4" name="Date Placeholder 3">
            <a:extLst>
              <a:ext uri="{FF2B5EF4-FFF2-40B4-BE49-F238E27FC236}">
                <a16:creationId xmlns:a16="http://schemas.microsoft.com/office/drawing/2014/main" id="{3333EE43-88C7-A06F-CE8E-8A7EA53ED5F7}"/>
              </a:ext>
            </a:extLst>
          </p:cNvPr>
          <p:cNvSpPr>
            <a:spLocks noGrp="1"/>
          </p:cNvSpPr>
          <p:nvPr>
            <p:ph type="dt" sz="half" idx="10"/>
          </p:nvPr>
        </p:nvSpPr>
        <p:spPr/>
        <p:txBody>
          <a:bodyPr/>
          <a:lstStyle/>
          <a:p>
            <a:r>
              <a:rPr lang="en-US"/>
              <a:t>Dr Daniel Lun     June 2024</a:t>
            </a:r>
          </a:p>
        </p:txBody>
      </p:sp>
      <p:sp>
        <p:nvSpPr>
          <p:cNvPr id="5" name="Slide Number Placeholder 4">
            <a:extLst>
              <a:ext uri="{FF2B5EF4-FFF2-40B4-BE49-F238E27FC236}">
                <a16:creationId xmlns:a16="http://schemas.microsoft.com/office/drawing/2014/main" id="{E8E11B3C-B89F-4124-600A-53DAF241F335}"/>
              </a:ext>
            </a:extLst>
          </p:cNvPr>
          <p:cNvSpPr>
            <a:spLocks noGrp="1"/>
          </p:cNvSpPr>
          <p:nvPr>
            <p:ph type="sldNum" sz="quarter" idx="12"/>
          </p:nvPr>
        </p:nvSpPr>
        <p:spPr/>
        <p:txBody>
          <a:bodyPr/>
          <a:lstStyle/>
          <a:p>
            <a:fld id="{2A61B019-0DD5-4931-9B58-90F9A03D7415}" type="slidenum">
              <a:rPr lang="en-US" smtClean="0"/>
              <a:pPr/>
              <a:t>24</a:t>
            </a:fld>
            <a:endParaRPr lang="en-US" dirty="0"/>
          </a:p>
        </p:txBody>
      </p:sp>
      <p:pic>
        <p:nvPicPr>
          <p:cNvPr id="9" name="Picture 8">
            <a:extLst>
              <a:ext uri="{FF2B5EF4-FFF2-40B4-BE49-F238E27FC236}">
                <a16:creationId xmlns:a16="http://schemas.microsoft.com/office/drawing/2014/main" id="{064BE169-E70F-37B8-5503-CBC8CB49A3F0}"/>
              </a:ext>
            </a:extLst>
          </p:cNvPr>
          <p:cNvPicPr>
            <a:picLocks noChangeAspect="1"/>
          </p:cNvPicPr>
          <p:nvPr/>
        </p:nvPicPr>
        <p:blipFill>
          <a:blip r:embed="rId2"/>
          <a:stretch>
            <a:fillRect/>
          </a:stretch>
        </p:blipFill>
        <p:spPr>
          <a:xfrm>
            <a:off x="6950628" y="78377"/>
            <a:ext cx="4795159" cy="6189182"/>
          </a:xfrm>
          <a:prstGeom prst="rect">
            <a:avLst/>
          </a:prstGeom>
          <a:effectLst>
            <a:outerShdw blurRad="50800" dist="38100" dir="2700000" algn="tl" rotWithShape="0">
              <a:prstClr val="black">
                <a:alpha val="40000"/>
              </a:prstClr>
            </a:outerShdw>
          </a:effectLst>
        </p:spPr>
      </p:pic>
      <p:grpSp>
        <p:nvGrpSpPr>
          <p:cNvPr id="20" name="Group 19">
            <a:extLst>
              <a:ext uri="{FF2B5EF4-FFF2-40B4-BE49-F238E27FC236}">
                <a16:creationId xmlns:a16="http://schemas.microsoft.com/office/drawing/2014/main" id="{4BCCDE7A-1924-357D-7131-1DB60E907D05}"/>
              </a:ext>
            </a:extLst>
          </p:cNvPr>
          <p:cNvGrpSpPr/>
          <p:nvPr/>
        </p:nvGrpSpPr>
        <p:grpSpPr>
          <a:xfrm>
            <a:off x="224643" y="1737360"/>
            <a:ext cx="11176619" cy="1946486"/>
            <a:chOff x="224643" y="1737360"/>
            <a:chExt cx="11176619" cy="1946486"/>
          </a:xfrm>
        </p:grpSpPr>
        <p:grpSp>
          <p:nvGrpSpPr>
            <p:cNvPr id="18" name="Group 17">
              <a:extLst>
                <a:ext uri="{FF2B5EF4-FFF2-40B4-BE49-F238E27FC236}">
                  <a16:creationId xmlns:a16="http://schemas.microsoft.com/office/drawing/2014/main" id="{50D76586-03FC-009F-0A0F-455064FAA5F2}"/>
                </a:ext>
              </a:extLst>
            </p:cNvPr>
            <p:cNvGrpSpPr/>
            <p:nvPr/>
          </p:nvGrpSpPr>
          <p:grpSpPr>
            <a:xfrm>
              <a:off x="224643" y="1737360"/>
              <a:ext cx="11176619" cy="1946486"/>
              <a:chOff x="224643" y="1737360"/>
              <a:chExt cx="11176619" cy="1946486"/>
            </a:xfrm>
          </p:grpSpPr>
          <p:pic>
            <p:nvPicPr>
              <p:cNvPr id="11" name="Picture 10">
                <a:extLst>
                  <a:ext uri="{FF2B5EF4-FFF2-40B4-BE49-F238E27FC236}">
                    <a16:creationId xmlns:a16="http://schemas.microsoft.com/office/drawing/2014/main" id="{F5A0C26B-40B4-F79D-A595-D7EDFA1D0835}"/>
                  </a:ext>
                </a:extLst>
              </p:cNvPr>
              <p:cNvPicPr>
                <a:picLocks noChangeAspect="1"/>
              </p:cNvPicPr>
              <p:nvPr/>
            </p:nvPicPr>
            <p:blipFill>
              <a:blip r:embed="rId3"/>
              <a:stretch>
                <a:fillRect/>
              </a:stretch>
            </p:blipFill>
            <p:spPr>
              <a:xfrm>
                <a:off x="224643" y="2276093"/>
                <a:ext cx="11112557" cy="1407753"/>
              </a:xfrm>
              <a:prstGeom prst="rect">
                <a:avLst/>
              </a:prstGeom>
              <a:ln>
                <a:solidFill>
                  <a:schemeClr val="accent3"/>
                </a:solidFill>
              </a:ln>
            </p:spPr>
          </p:pic>
          <p:cxnSp>
            <p:nvCxnSpPr>
              <p:cNvPr id="13" name="Straight Connector 12">
                <a:extLst>
                  <a:ext uri="{FF2B5EF4-FFF2-40B4-BE49-F238E27FC236}">
                    <a16:creationId xmlns:a16="http://schemas.microsoft.com/office/drawing/2014/main" id="{A194B085-D922-F440-DE29-30D965A7339B}"/>
                  </a:ext>
                </a:extLst>
              </p:cNvPr>
              <p:cNvCxnSpPr>
                <a:cxnSpLocks/>
              </p:cNvCxnSpPr>
              <p:nvPr/>
            </p:nvCxnSpPr>
            <p:spPr>
              <a:xfrm flipV="1">
                <a:off x="224643" y="1737360"/>
                <a:ext cx="6944253" cy="53873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1A38E2-4423-67FF-700C-280989730D4A}"/>
                  </a:ext>
                </a:extLst>
              </p:cNvPr>
              <p:cNvCxnSpPr>
                <a:cxnSpLocks/>
              </p:cNvCxnSpPr>
              <p:nvPr/>
            </p:nvCxnSpPr>
            <p:spPr>
              <a:xfrm flipV="1">
                <a:off x="11337200" y="1969879"/>
                <a:ext cx="64062" cy="30621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499548D6-6569-5C44-F1E5-7A31DB4B6256}"/>
                </a:ext>
              </a:extLst>
            </p:cNvPr>
            <p:cNvSpPr/>
            <p:nvPr/>
          </p:nvSpPr>
          <p:spPr>
            <a:xfrm>
              <a:off x="1928078" y="2785001"/>
              <a:ext cx="7529431" cy="271708"/>
            </a:xfrm>
            <a:prstGeom prst="rect">
              <a:avLst/>
            </a:prstGeom>
            <a:noFill/>
            <a:ln>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n>
                  <a:solidFill>
                    <a:schemeClr val="accent1"/>
                  </a:solidFill>
                </a:ln>
                <a:noFill/>
              </a:endParaRPr>
            </a:p>
          </p:txBody>
        </p:sp>
      </p:grpSp>
      <p:grpSp>
        <p:nvGrpSpPr>
          <p:cNvPr id="30" name="Group 29">
            <a:extLst>
              <a:ext uri="{FF2B5EF4-FFF2-40B4-BE49-F238E27FC236}">
                <a16:creationId xmlns:a16="http://schemas.microsoft.com/office/drawing/2014/main" id="{4AA81998-FEEF-1B53-085E-61A6BB1349A6}"/>
              </a:ext>
            </a:extLst>
          </p:cNvPr>
          <p:cNvGrpSpPr/>
          <p:nvPr/>
        </p:nvGrpSpPr>
        <p:grpSpPr>
          <a:xfrm>
            <a:off x="224643" y="2241348"/>
            <a:ext cx="11284804" cy="3662490"/>
            <a:chOff x="224643" y="2241348"/>
            <a:chExt cx="11284804" cy="3662490"/>
          </a:xfrm>
        </p:grpSpPr>
        <p:pic>
          <p:nvPicPr>
            <p:cNvPr id="22" name="Picture 21">
              <a:extLst>
                <a:ext uri="{FF2B5EF4-FFF2-40B4-BE49-F238E27FC236}">
                  <a16:creationId xmlns:a16="http://schemas.microsoft.com/office/drawing/2014/main" id="{0E5D6F13-D73E-DC92-F61D-381C9A75EB21}"/>
                </a:ext>
              </a:extLst>
            </p:cNvPr>
            <p:cNvPicPr>
              <a:picLocks noChangeAspect="1"/>
            </p:cNvPicPr>
            <p:nvPr/>
          </p:nvPicPr>
          <p:blipFill>
            <a:blip r:embed="rId4"/>
            <a:stretch>
              <a:fillRect/>
            </a:stretch>
          </p:blipFill>
          <p:spPr>
            <a:xfrm>
              <a:off x="224643" y="4257324"/>
              <a:ext cx="11284804" cy="1646513"/>
            </a:xfrm>
            <a:prstGeom prst="rect">
              <a:avLst/>
            </a:prstGeom>
            <a:ln>
              <a:solidFill>
                <a:schemeClr val="accent3"/>
              </a:solidFill>
            </a:ln>
          </p:spPr>
        </p:pic>
        <p:cxnSp>
          <p:nvCxnSpPr>
            <p:cNvPr id="24" name="Straight Connector 23">
              <a:extLst>
                <a:ext uri="{FF2B5EF4-FFF2-40B4-BE49-F238E27FC236}">
                  <a16:creationId xmlns:a16="http://schemas.microsoft.com/office/drawing/2014/main" id="{BABFAE1E-AC9C-B39D-E1DB-EAA616831983}"/>
                </a:ext>
              </a:extLst>
            </p:cNvPr>
            <p:cNvCxnSpPr>
              <a:cxnSpLocks/>
            </p:cNvCxnSpPr>
            <p:nvPr/>
          </p:nvCxnSpPr>
          <p:spPr>
            <a:xfrm flipV="1">
              <a:off x="224643" y="2241348"/>
              <a:ext cx="6986054" cy="199860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ED84FB6-2A89-86F5-4B6F-E91930B2807D}"/>
                </a:ext>
              </a:extLst>
            </p:cNvPr>
            <p:cNvCxnSpPr>
              <a:cxnSpLocks/>
            </p:cNvCxnSpPr>
            <p:nvPr/>
          </p:nvCxnSpPr>
          <p:spPr>
            <a:xfrm flipH="1" flipV="1">
              <a:off x="11453341" y="2780081"/>
              <a:ext cx="56106" cy="145987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AF18FBE-409E-A2B4-57B0-B706F104CB65}"/>
                </a:ext>
              </a:extLst>
            </p:cNvPr>
            <p:cNvSpPr/>
            <p:nvPr/>
          </p:nvSpPr>
          <p:spPr>
            <a:xfrm>
              <a:off x="4692178" y="5643536"/>
              <a:ext cx="5716307" cy="260302"/>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grpSp>
    </p:spTree>
    <p:extLst>
      <p:ext uri="{BB962C8B-B14F-4D97-AF65-F5344CB8AC3E}">
        <p14:creationId xmlns:p14="http://schemas.microsoft.com/office/powerpoint/2010/main" val="167814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352C-F9C5-E1DF-B26B-518EA734AF5B}"/>
              </a:ext>
            </a:extLst>
          </p:cNvPr>
          <p:cNvSpPr>
            <a:spLocks noGrp="1"/>
          </p:cNvSpPr>
          <p:nvPr>
            <p:ph type="title"/>
          </p:nvPr>
        </p:nvSpPr>
        <p:spPr>
          <a:xfrm>
            <a:off x="1097280" y="286603"/>
            <a:ext cx="5737207" cy="1450757"/>
          </a:xfrm>
        </p:spPr>
        <p:txBody>
          <a:bodyPr/>
          <a:lstStyle/>
          <a:p>
            <a:r>
              <a:rPr lang="en-HK" dirty="0"/>
              <a:t>Copyright form example </a:t>
            </a:r>
          </a:p>
        </p:txBody>
      </p:sp>
      <p:sp>
        <p:nvSpPr>
          <p:cNvPr id="3" name="Content Placeholder 2">
            <a:extLst>
              <a:ext uri="{FF2B5EF4-FFF2-40B4-BE49-F238E27FC236}">
                <a16:creationId xmlns:a16="http://schemas.microsoft.com/office/drawing/2014/main" id="{D10F0BBB-AE2F-6C01-16EC-2C5661460454}"/>
              </a:ext>
            </a:extLst>
          </p:cNvPr>
          <p:cNvSpPr>
            <a:spLocks noGrp="1"/>
          </p:cNvSpPr>
          <p:nvPr>
            <p:ph idx="1"/>
          </p:nvPr>
        </p:nvSpPr>
        <p:spPr>
          <a:xfrm>
            <a:off x="1097280" y="2276092"/>
            <a:ext cx="5853348" cy="3593001"/>
          </a:xfrm>
        </p:spPr>
        <p:txBody>
          <a:bodyPr/>
          <a:lstStyle/>
          <a:p>
            <a:pPr marL="177800" indent="-177800">
              <a:buFont typeface="Arial" panose="020B0604020202020204" pitchFamily="34" charset="0"/>
              <a:buChar char="•"/>
            </a:pPr>
            <a:r>
              <a:rPr lang="en-HK" dirty="0"/>
              <a:t>Submitting a copyright form does not mean given up all the right of the Work to the publisher</a:t>
            </a:r>
          </a:p>
          <a:p>
            <a:pPr marL="177800" indent="-177800">
              <a:buFont typeface="Arial" panose="020B0604020202020204" pitchFamily="34" charset="0"/>
              <a:buChar char="•"/>
            </a:pPr>
            <a:r>
              <a:rPr lang="en-HK" dirty="0"/>
              <a:t>Authors retain the right of the Work</a:t>
            </a:r>
          </a:p>
        </p:txBody>
      </p:sp>
      <p:sp>
        <p:nvSpPr>
          <p:cNvPr id="4" name="Date Placeholder 3">
            <a:extLst>
              <a:ext uri="{FF2B5EF4-FFF2-40B4-BE49-F238E27FC236}">
                <a16:creationId xmlns:a16="http://schemas.microsoft.com/office/drawing/2014/main" id="{3333EE43-88C7-A06F-CE8E-8A7EA53ED5F7}"/>
              </a:ext>
            </a:extLst>
          </p:cNvPr>
          <p:cNvSpPr>
            <a:spLocks noGrp="1"/>
          </p:cNvSpPr>
          <p:nvPr>
            <p:ph type="dt" sz="half" idx="10"/>
          </p:nvPr>
        </p:nvSpPr>
        <p:spPr/>
        <p:txBody>
          <a:bodyPr/>
          <a:lstStyle/>
          <a:p>
            <a:r>
              <a:rPr lang="en-US"/>
              <a:t>Dr Daniel Lun     June 2024</a:t>
            </a:r>
          </a:p>
        </p:txBody>
      </p:sp>
      <p:sp>
        <p:nvSpPr>
          <p:cNvPr id="5" name="Slide Number Placeholder 4">
            <a:extLst>
              <a:ext uri="{FF2B5EF4-FFF2-40B4-BE49-F238E27FC236}">
                <a16:creationId xmlns:a16="http://schemas.microsoft.com/office/drawing/2014/main" id="{E8E11B3C-B89F-4124-600A-53DAF241F335}"/>
              </a:ext>
            </a:extLst>
          </p:cNvPr>
          <p:cNvSpPr>
            <a:spLocks noGrp="1"/>
          </p:cNvSpPr>
          <p:nvPr>
            <p:ph type="sldNum" sz="quarter" idx="12"/>
          </p:nvPr>
        </p:nvSpPr>
        <p:spPr/>
        <p:txBody>
          <a:bodyPr/>
          <a:lstStyle/>
          <a:p>
            <a:fld id="{2A61B019-0DD5-4931-9B58-90F9A03D7415}" type="slidenum">
              <a:rPr lang="en-US" smtClean="0"/>
              <a:pPr/>
              <a:t>25</a:t>
            </a:fld>
            <a:endParaRPr lang="en-US" dirty="0"/>
          </a:p>
        </p:txBody>
      </p:sp>
      <p:pic>
        <p:nvPicPr>
          <p:cNvPr id="7" name="Picture 6">
            <a:extLst>
              <a:ext uri="{FF2B5EF4-FFF2-40B4-BE49-F238E27FC236}">
                <a16:creationId xmlns:a16="http://schemas.microsoft.com/office/drawing/2014/main" id="{D2E43BA7-6880-549E-3C05-06F0AEC8957D}"/>
              </a:ext>
            </a:extLst>
          </p:cNvPr>
          <p:cNvPicPr>
            <a:picLocks noChangeAspect="1"/>
          </p:cNvPicPr>
          <p:nvPr/>
        </p:nvPicPr>
        <p:blipFill>
          <a:blip r:embed="rId2"/>
          <a:stretch>
            <a:fillRect/>
          </a:stretch>
        </p:blipFill>
        <p:spPr>
          <a:xfrm>
            <a:off x="7182461" y="182880"/>
            <a:ext cx="4542759" cy="5949634"/>
          </a:xfrm>
          <a:prstGeom prst="rect">
            <a:avLst/>
          </a:prstGeom>
          <a:effectLst>
            <a:outerShdw blurRad="50800" dist="38100" dir="2700000" algn="tl" rotWithShape="0">
              <a:prstClr val="black">
                <a:alpha val="40000"/>
              </a:prstClr>
            </a:outerShdw>
          </a:effectLst>
        </p:spPr>
      </p:pic>
      <p:sp>
        <p:nvSpPr>
          <p:cNvPr id="12" name="Rectangle 11">
            <a:extLst>
              <a:ext uri="{FF2B5EF4-FFF2-40B4-BE49-F238E27FC236}">
                <a16:creationId xmlns:a16="http://schemas.microsoft.com/office/drawing/2014/main" id="{935F873E-A21E-FB36-3294-4DD3A778FCF6}"/>
              </a:ext>
            </a:extLst>
          </p:cNvPr>
          <p:cNvSpPr/>
          <p:nvPr/>
        </p:nvSpPr>
        <p:spPr>
          <a:xfrm>
            <a:off x="7298602" y="1059628"/>
            <a:ext cx="4378824" cy="2130014"/>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25" name="Group 24">
            <a:extLst>
              <a:ext uri="{FF2B5EF4-FFF2-40B4-BE49-F238E27FC236}">
                <a16:creationId xmlns:a16="http://schemas.microsoft.com/office/drawing/2014/main" id="{94A4022B-53CD-5F7D-C092-990994E91C3A}"/>
              </a:ext>
            </a:extLst>
          </p:cNvPr>
          <p:cNvGrpSpPr/>
          <p:nvPr/>
        </p:nvGrpSpPr>
        <p:grpSpPr>
          <a:xfrm>
            <a:off x="1035929" y="1518660"/>
            <a:ext cx="10002117" cy="4637172"/>
            <a:chOff x="1035929" y="1518660"/>
            <a:chExt cx="10002117" cy="4637172"/>
          </a:xfrm>
        </p:grpSpPr>
        <p:pic>
          <p:nvPicPr>
            <p:cNvPr id="10" name="Picture 9">
              <a:extLst>
                <a:ext uri="{FF2B5EF4-FFF2-40B4-BE49-F238E27FC236}">
                  <a16:creationId xmlns:a16="http://schemas.microsoft.com/office/drawing/2014/main" id="{0AFABC25-9B65-AD53-3D7B-D1ED656D3BB2}"/>
                </a:ext>
              </a:extLst>
            </p:cNvPr>
            <p:cNvPicPr>
              <a:picLocks noChangeAspect="1"/>
            </p:cNvPicPr>
            <p:nvPr/>
          </p:nvPicPr>
          <p:blipFill>
            <a:blip r:embed="rId3"/>
            <a:stretch>
              <a:fillRect/>
            </a:stretch>
          </p:blipFill>
          <p:spPr>
            <a:xfrm>
              <a:off x="1035929" y="1518660"/>
              <a:ext cx="10002117" cy="4637172"/>
            </a:xfrm>
            <a:prstGeom prst="rect">
              <a:avLst/>
            </a:prstGeom>
            <a:ln>
              <a:solidFill>
                <a:schemeClr val="accent2"/>
              </a:solidFill>
            </a:ln>
          </p:spPr>
        </p:pic>
        <p:sp>
          <p:nvSpPr>
            <p:cNvPr id="14" name="Rectangle 13">
              <a:extLst>
                <a:ext uri="{FF2B5EF4-FFF2-40B4-BE49-F238E27FC236}">
                  <a16:creationId xmlns:a16="http://schemas.microsoft.com/office/drawing/2014/main" id="{9D3E3AF8-41E7-FCE8-E353-28C4AFEBD1E4}"/>
                </a:ext>
              </a:extLst>
            </p:cNvPr>
            <p:cNvSpPr/>
            <p:nvPr/>
          </p:nvSpPr>
          <p:spPr>
            <a:xfrm>
              <a:off x="1813125" y="5522976"/>
              <a:ext cx="9091748" cy="609538"/>
            </a:xfrm>
            <a:prstGeom prst="rect">
              <a:avLst/>
            </a:prstGeom>
            <a:noFill/>
            <a:ln>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5" name="Rectangle 14">
              <a:extLst>
                <a:ext uri="{FF2B5EF4-FFF2-40B4-BE49-F238E27FC236}">
                  <a16:creationId xmlns:a16="http://schemas.microsoft.com/office/drawing/2014/main" id="{A9A4A738-9B2A-A25D-FB9D-B691FB9B1EFE}"/>
                </a:ext>
              </a:extLst>
            </p:cNvPr>
            <p:cNvSpPr/>
            <p:nvPr/>
          </p:nvSpPr>
          <p:spPr>
            <a:xfrm>
              <a:off x="1813125" y="1912402"/>
              <a:ext cx="8313202" cy="283990"/>
            </a:xfrm>
            <a:prstGeom prst="rect">
              <a:avLst/>
            </a:prstGeom>
            <a:noFill/>
            <a:ln>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7" name="Rectangle 16">
              <a:extLst>
                <a:ext uri="{FF2B5EF4-FFF2-40B4-BE49-F238E27FC236}">
                  <a16:creationId xmlns:a16="http://schemas.microsoft.com/office/drawing/2014/main" id="{D299645B-3724-9D77-8F07-6D057B0A1697}"/>
                </a:ext>
              </a:extLst>
            </p:cNvPr>
            <p:cNvSpPr/>
            <p:nvPr/>
          </p:nvSpPr>
          <p:spPr>
            <a:xfrm>
              <a:off x="1813125" y="3265366"/>
              <a:ext cx="9091748" cy="554213"/>
            </a:xfrm>
            <a:prstGeom prst="rect">
              <a:avLst/>
            </a:prstGeom>
            <a:noFill/>
            <a:ln>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grpSp>
      <p:sp>
        <p:nvSpPr>
          <p:cNvPr id="23" name="TextBox 22">
            <a:extLst>
              <a:ext uri="{FF2B5EF4-FFF2-40B4-BE49-F238E27FC236}">
                <a16:creationId xmlns:a16="http://schemas.microsoft.com/office/drawing/2014/main" id="{F91EAD80-253A-D76D-B837-7046B924DC7B}"/>
              </a:ext>
            </a:extLst>
          </p:cNvPr>
          <p:cNvSpPr txBox="1"/>
          <p:nvPr/>
        </p:nvSpPr>
        <p:spPr>
          <a:xfrm>
            <a:off x="5435455" y="2614108"/>
            <a:ext cx="4863301" cy="3139321"/>
          </a:xfrm>
          <a:prstGeom prst="rect">
            <a:avLst/>
          </a:prstGeom>
          <a:solidFill>
            <a:schemeClr val="accent1">
              <a:lumMod val="20000"/>
              <a:lumOff val="80000"/>
            </a:schemeClr>
          </a:solidFill>
          <a:ln>
            <a:solidFill>
              <a:srgbClr val="FF0000"/>
            </a:solidFill>
          </a:ln>
        </p:spPr>
        <p:txBody>
          <a:bodyPr wrap="square">
            <a:spAutoFit/>
          </a:bodyPr>
          <a:lstStyle/>
          <a:p>
            <a:r>
              <a:rPr lang="en-US" dirty="0">
                <a:solidFill>
                  <a:srgbClr val="3B4045"/>
                </a:solidFill>
                <a:latin typeface="-apple-system"/>
              </a:rPr>
              <a:t>Authors and/or their employers shall have the right to </a:t>
            </a:r>
            <a:r>
              <a:rPr lang="en-US" dirty="0">
                <a:solidFill>
                  <a:srgbClr val="FF0000"/>
                </a:solidFill>
                <a:latin typeface="-apple-system"/>
              </a:rPr>
              <a:t>post the accepted version </a:t>
            </a:r>
            <a:r>
              <a:rPr lang="en-US" dirty="0">
                <a:solidFill>
                  <a:srgbClr val="3B4045"/>
                </a:solidFill>
                <a:latin typeface="-apple-system"/>
              </a:rPr>
              <a:t>of IEEE-copyrighted articles on their own personal servers or the servers of their institutions or employers without permission from IEEE, provided that the posted version </a:t>
            </a:r>
            <a:r>
              <a:rPr lang="en-US" dirty="0">
                <a:solidFill>
                  <a:srgbClr val="FF0000"/>
                </a:solidFill>
                <a:latin typeface="-apple-system"/>
              </a:rPr>
              <a:t>includes a prominently displayed IEEE copyright notice </a:t>
            </a:r>
            <a:r>
              <a:rPr lang="en-US" dirty="0">
                <a:solidFill>
                  <a:srgbClr val="3B4045"/>
                </a:solidFill>
                <a:latin typeface="-apple-system"/>
              </a:rPr>
              <a:t>and, when published, </a:t>
            </a:r>
            <a:r>
              <a:rPr lang="en-US" dirty="0">
                <a:solidFill>
                  <a:srgbClr val="FF0000"/>
                </a:solidFill>
                <a:latin typeface="-apple-system"/>
              </a:rPr>
              <a:t>a full citation to the original IEEE publication</a:t>
            </a:r>
            <a:r>
              <a:rPr lang="en-US" dirty="0">
                <a:solidFill>
                  <a:srgbClr val="3B4045"/>
                </a:solidFill>
                <a:latin typeface="-apple-system"/>
              </a:rPr>
              <a:t>, including a link to the article abstract in IEEE Xplore. Authors shall not post the final, published versions of their papers.</a:t>
            </a:r>
            <a:endParaRPr lang="en-HK" dirty="0"/>
          </a:p>
        </p:txBody>
      </p:sp>
    </p:spTree>
    <p:extLst>
      <p:ext uri="{BB962C8B-B14F-4D97-AF65-F5344CB8AC3E}">
        <p14:creationId xmlns:p14="http://schemas.microsoft.com/office/powerpoint/2010/main" val="281512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Who owns the IP at </a:t>
            </a:r>
            <a:r>
              <a:rPr lang="en-US" dirty="0" err="1"/>
              <a:t>PolyU</a:t>
            </a:r>
            <a:r>
              <a:rPr lang="en-US" dirty="0"/>
              <a: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94114"/>
            <a:ext cx="10535920" cy="4400549"/>
          </a:xfrm>
        </p:spPr>
        <p:txBody>
          <a:bodyPr>
            <a:normAutofit fontScale="77500" lnSpcReduction="20000"/>
          </a:bodyPr>
          <a:lstStyle/>
          <a:p>
            <a:pPr marL="284925" indent="-222250">
              <a:lnSpc>
                <a:spcPct val="100000"/>
              </a:lnSpc>
              <a:buFont typeface="Arial" panose="020B0604020202020204" pitchFamily="34" charset="0"/>
              <a:buChar char="•"/>
            </a:pPr>
            <a:r>
              <a:rPr lang="en-US" sz="3200" dirty="0">
                <a:solidFill>
                  <a:schemeClr val="tx1"/>
                </a:solidFill>
              </a:rPr>
              <a:t>As stated in the “</a:t>
            </a:r>
            <a:r>
              <a:rPr lang="en-US" sz="3200" dirty="0">
                <a:solidFill>
                  <a:srgbClr val="FF0000"/>
                </a:solidFill>
              </a:rPr>
              <a:t>Policy on Ownership of Intellectual Property (PIP)</a:t>
            </a:r>
            <a:r>
              <a:rPr lang="en-US" sz="3200" dirty="0">
                <a:solidFill>
                  <a:schemeClr val="tx1"/>
                </a:solidFill>
              </a:rPr>
              <a:t>” of </a:t>
            </a:r>
            <a:r>
              <a:rPr lang="en-US" sz="3200" dirty="0" err="1">
                <a:solidFill>
                  <a:schemeClr val="tx1"/>
                </a:solidFill>
              </a:rPr>
              <a:t>PolyU</a:t>
            </a:r>
            <a:r>
              <a:rPr lang="en-US" sz="3200" dirty="0">
                <a:solidFill>
                  <a:schemeClr val="tx1"/>
                </a:solidFill>
              </a:rPr>
              <a:t>,</a:t>
            </a:r>
          </a:p>
          <a:p>
            <a:pPr marL="355283" lvl="1" indent="0">
              <a:lnSpc>
                <a:spcPct val="100000"/>
              </a:lnSpc>
              <a:spcBef>
                <a:spcPts val="1200"/>
              </a:spcBef>
              <a:buNone/>
            </a:pPr>
            <a:r>
              <a:rPr lang="en-US" sz="3000" dirty="0">
                <a:solidFill>
                  <a:schemeClr val="tx1"/>
                </a:solidFill>
              </a:rPr>
              <a:t>“Intellectual Property and Materials made and created by students during their study at the University </a:t>
            </a:r>
            <a:r>
              <a:rPr lang="en-US" sz="3000" b="1" dirty="0">
                <a:solidFill>
                  <a:srgbClr val="FF0000"/>
                </a:solidFill>
              </a:rPr>
              <a:t>shall be owned by the University </a:t>
            </a:r>
            <a:r>
              <a:rPr lang="en-US" sz="3000" dirty="0">
                <a:solidFill>
                  <a:schemeClr val="tx1"/>
                </a:solidFill>
              </a:rPr>
              <a:t>and shall vest in the University upon the making and creation of the Intellectual Property and Materials in the following circumstances:</a:t>
            </a:r>
          </a:p>
          <a:p>
            <a:pPr marL="577533" lvl="1" indent="-222250">
              <a:lnSpc>
                <a:spcPct val="100000"/>
              </a:lnSpc>
              <a:buFont typeface="Arial" panose="020B0604020202020204" pitchFamily="34" charset="0"/>
              <a:buChar char="•"/>
            </a:pPr>
            <a:r>
              <a:rPr lang="en-US" sz="3000" dirty="0">
                <a:solidFill>
                  <a:schemeClr val="tx1"/>
                </a:solidFill>
              </a:rPr>
              <a:t>receives financial support from </a:t>
            </a:r>
            <a:r>
              <a:rPr lang="en-US" sz="3000" dirty="0" err="1">
                <a:solidFill>
                  <a:schemeClr val="tx1"/>
                </a:solidFill>
              </a:rPr>
              <a:t>PolyU</a:t>
            </a:r>
            <a:r>
              <a:rPr lang="en-US" sz="3000" dirty="0">
                <a:solidFill>
                  <a:schemeClr val="tx1"/>
                </a:solidFill>
              </a:rPr>
              <a:t> in the form of wages, salary, Postgraduate Scholarship, Teaching Postgraduate Studentship or other assistantship for undertaking his/her studies or research in </a:t>
            </a:r>
            <a:r>
              <a:rPr lang="en-US" sz="3000" dirty="0" err="1">
                <a:solidFill>
                  <a:schemeClr val="tx1"/>
                </a:solidFill>
              </a:rPr>
              <a:t>PolyU</a:t>
            </a:r>
            <a:r>
              <a:rPr lang="en-US" sz="3000" dirty="0">
                <a:solidFill>
                  <a:schemeClr val="tx1"/>
                </a:solidFill>
              </a:rPr>
              <a:t>;</a:t>
            </a:r>
          </a:p>
          <a:p>
            <a:pPr marL="577533" lvl="1" indent="-222250">
              <a:lnSpc>
                <a:spcPct val="100000"/>
              </a:lnSpc>
              <a:buFont typeface="Arial" panose="020B0604020202020204" pitchFamily="34" charset="0"/>
              <a:buChar char="•"/>
            </a:pPr>
            <a:r>
              <a:rPr lang="en-US" sz="3000" dirty="0">
                <a:solidFill>
                  <a:schemeClr val="tx1"/>
                </a:solidFill>
              </a:rPr>
              <a:t>makes material use of </a:t>
            </a:r>
            <a:r>
              <a:rPr lang="en-US" sz="3000" dirty="0" err="1">
                <a:solidFill>
                  <a:schemeClr val="tx1"/>
                </a:solidFill>
              </a:rPr>
              <a:t>PolyU’s</a:t>
            </a:r>
            <a:r>
              <a:rPr lang="en-US" sz="3000" dirty="0">
                <a:solidFill>
                  <a:schemeClr val="tx1"/>
                </a:solidFill>
              </a:rPr>
              <a:t> resources for his/her research work;</a:t>
            </a:r>
          </a:p>
          <a:p>
            <a:pPr marL="577533" lvl="1" indent="-222250">
              <a:lnSpc>
                <a:spcPct val="100000"/>
              </a:lnSpc>
              <a:buFont typeface="Arial" panose="020B0604020202020204" pitchFamily="34" charset="0"/>
              <a:buChar char="•"/>
            </a:pPr>
            <a:r>
              <a:rPr lang="en-US" sz="3000" dirty="0">
                <a:solidFill>
                  <a:schemeClr val="tx1"/>
                </a:solidFill>
              </a:rPr>
              <a:t>receives material guidance and intellectual input from </a:t>
            </a:r>
            <a:r>
              <a:rPr lang="en-US" sz="3000" dirty="0" err="1">
                <a:solidFill>
                  <a:schemeClr val="tx1"/>
                </a:solidFill>
              </a:rPr>
              <a:t>PolyU’s</a:t>
            </a:r>
            <a:r>
              <a:rPr lang="en-US" sz="3000" dirty="0">
                <a:solidFill>
                  <a:schemeClr val="tx1"/>
                </a:solidFill>
              </a:rPr>
              <a:t> staff for his/her research work; or</a:t>
            </a:r>
          </a:p>
          <a:p>
            <a:pPr marL="577533" lvl="1" indent="-222250">
              <a:lnSpc>
                <a:spcPct val="100000"/>
              </a:lnSpc>
              <a:buFont typeface="Arial" panose="020B0604020202020204" pitchFamily="34" charset="0"/>
              <a:buChar char="•"/>
            </a:pPr>
            <a:r>
              <a:rPr lang="en-US" sz="3000" dirty="0">
                <a:solidFill>
                  <a:schemeClr val="tx1"/>
                </a:solidFill>
              </a:rPr>
              <a:t>if his/her research work is funded by a grant to </a:t>
            </a:r>
            <a:r>
              <a:rPr lang="en-US" sz="3000" dirty="0" err="1">
                <a:solidFill>
                  <a:schemeClr val="tx1"/>
                </a:solidFill>
              </a:rPr>
              <a:t>PolyU</a:t>
            </a:r>
            <a:r>
              <a:rPr lang="en-US" sz="3000" dirty="0">
                <a:solidFill>
                  <a:schemeClr val="tx1"/>
                </a:solidFill>
              </a:rPr>
              <a:t> or to him/her by virtue of his/her studies with </a:t>
            </a:r>
            <a:r>
              <a:rPr lang="en-US" sz="3000" dirty="0" err="1">
                <a:solidFill>
                  <a:schemeClr val="tx1"/>
                </a:solidFill>
              </a:rPr>
              <a:t>PolyU</a:t>
            </a:r>
            <a:r>
              <a:rPr lang="en-US" sz="3000" dirty="0">
                <a:solidFill>
                  <a:schemeClr val="tx1"/>
                </a:solidFill>
              </a:rPr>
              <a:t>.”</a:t>
            </a:r>
          </a:p>
          <a:p>
            <a:pPr marL="577533" lvl="1" indent="-222250">
              <a:lnSpc>
                <a:spcPct val="100000"/>
              </a:lnSpc>
              <a:buFont typeface="Arial" panose="020B0604020202020204" pitchFamily="34" charset="0"/>
              <a:buChar char="•"/>
            </a:pPr>
            <a:endParaRPr lang="en-US" sz="3000" dirty="0">
              <a:solidFill>
                <a:schemeClr val="tx1"/>
              </a:solidFill>
            </a:endParaRP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26</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551287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Who owns the IP at </a:t>
            </a:r>
            <a:r>
              <a:rPr lang="en-US" dirty="0" err="1"/>
              <a:t>PolyU</a:t>
            </a:r>
            <a:r>
              <a:rPr lang="en-US" dirty="0"/>
              <a: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94114"/>
            <a:ext cx="10535920" cy="4400549"/>
          </a:xfrm>
        </p:spPr>
        <p:txBody>
          <a:bodyPr>
            <a:normAutofit fontScale="77500" lnSpcReduction="20000"/>
          </a:bodyPr>
          <a:lstStyle/>
          <a:p>
            <a:pPr marL="284925" indent="-222250">
              <a:lnSpc>
                <a:spcPct val="100000"/>
              </a:lnSpc>
              <a:buFont typeface="Arial" panose="020B0604020202020204" pitchFamily="34" charset="0"/>
              <a:buChar char="•"/>
            </a:pPr>
            <a:r>
              <a:rPr lang="en-US" sz="3200" dirty="0">
                <a:solidFill>
                  <a:schemeClr val="tx1"/>
                </a:solidFill>
              </a:rPr>
              <a:t>Also stated in PIP,</a:t>
            </a:r>
          </a:p>
          <a:p>
            <a:pPr marL="269875" indent="0">
              <a:lnSpc>
                <a:spcPct val="100000"/>
              </a:lnSpc>
              <a:buNone/>
            </a:pPr>
            <a:r>
              <a:rPr lang="en-US" sz="3000" dirty="0">
                <a:solidFill>
                  <a:schemeClr val="tx1"/>
                </a:solidFill>
              </a:rPr>
              <a:t>“If an Intellectual Property created by a Staff Member or student of the University is commercialized upon the authorization of the University, </a:t>
            </a:r>
            <a:r>
              <a:rPr lang="en-US" sz="3000" dirty="0">
                <a:solidFill>
                  <a:srgbClr val="FF0000"/>
                </a:solidFill>
              </a:rPr>
              <a:t>a reasonable share of Net Revenue, if any, generated from such commercialization shall be given to the Inventor </a:t>
            </a:r>
            <a:r>
              <a:rPr lang="en-US" sz="3000" dirty="0">
                <a:solidFill>
                  <a:schemeClr val="tx1"/>
                </a:solidFill>
              </a:rPr>
              <a:t>of such Intellectual Property and the department or operating unit the Inventor concerned belongs to. Methods and extent of sharing shall be determined by the Management of the University from time to time.”</a:t>
            </a:r>
          </a:p>
          <a:p>
            <a:pPr marL="266700" indent="-266700">
              <a:lnSpc>
                <a:spcPct val="100000"/>
              </a:lnSpc>
              <a:buFont typeface="Arial" panose="020B0604020202020204" pitchFamily="34" charset="0"/>
              <a:buChar char="•"/>
            </a:pPr>
            <a:r>
              <a:rPr lang="en-US" sz="3000" dirty="0">
                <a:solidFill>
                  <a:schemeClr val="tx1"/>
                </a:solidFill>
              </a:rPr>
              <a:t>Students have the obligation to report to the University (through the department or Knowledge Transfer and Entrepreneurship Office (KTEO)) if they have created any IP in their work</a:t>
            </a:r>
          </a:p>
          <a:p>
            <a:pPr marL="266700" indent="-266700">
              <a:lnSpc>
                <a:spcPct val="100000"/>
              </a:lnSpc>
              <a:buFont typeface="Arial" panose="020B0604020202020204" pitchFamily="34" charset="0"/>
              <a:buChar char="•"/>
            </a:pPr>
            <a:r>
              <a:rPr lang="en-US" sz="3000" dirty="0">
                <a:solidFill>
                  <a:schemeClr val="tx1"/>
                </a:solidFill>
              </a:rPr>
              <a:t>More details can be found in the “Policy on Ownership of Intellectual Property (PIP)” of </a:t>
            </a:r>
            <a:r>
              <a:rPr lang="en-US" sz="3000" dirty="0" err="1">
                <a:solidFill>
                  <a:schemeClr val="tx1"/>
                </a:solidFill>
              </a:rPr>
              <a:t>PolyU</a:t>
            </a:r>
            <a:endParaRPr lang="en-US" sz="3000" dirty="0">
              <a:solidFill>
                <a:schemeClr val="tx1"/>
              </a:solidFill>
            </a:endParaRPr>
          </a:p>
          <a:p>
            <a:pPr marL="577533" lvl="1" indent="-222250">
              <a:lnSpc>
                <a:spcPct val="100000"/>
              </a:lnSpc>
              <a:buFont typeface="Arial" panose="020B0604020202020204" pitchFamily="34" charset="0"/>
              <a:buChar char="•"/>
            </a:pPr>
            <a:endParaRPr lang="en-US" sz="3000" dirty="0">
              <a:solidFill>
                <a:schemeClr val="tx1"/>
              </a:solidFill>
            </a:endParaRP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27</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485008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Who owns the IP at </a:t>
            </a:r>
            <a:r>
              <a:rPr lang="en-US" dirty="0" err="1"/>
              <a:t>PolyU</a:t>
            </a:r>
            <a:r>
              <a:rPr lang="en-US" dirty="0"/>
              <a: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94114"/>
            <a:ext cx="10535920" cy="4400549"/>
          </a:xfrm>
        </p:spPr>
        <p:txBody>
          <a:bodyPr>
            <a:normAutofit/>
          </a:bodyPr>
          <a:lstStyle/>
          <a:p>
            <a:pPr marL="284925" indent="-222250">
              <a:lnSpc>
                <a:spcPct val="100000"/>
              </a:lnSpc>
              <a:buFont typeface="Arial" panose="020B0604020202020204" pitchFamily="34" charset="0"/>
              <a:buChar char="•"/>
            </a:pPr>
            <a:r>
              <a:rPr lang="en-US" sz="3200" dirty="0">
                <a:solidFill>
                  <a:schemeClr val="tx1"/>
                </a:solidFill>
              </a:rPr>
              <a:t>Although the University owns the IP, the University cannot claim itself as the creator or author of students’ work</a:t>
            </a:r>
          </a:p>
          <a:p>
            <a:pPr marL="577533" lvl="1" indent="-222250">
              <a:lnSpc>
                <a:spcPct val="100000"/>
              </a:lnSpc>
              <a:buFont typeface="Arial" panose="020B0604020202020204" pitchFamily="34" charset="0"/>
              <a:buChar char="•"/>
            </a:pPr>
            <a:r>
              <a:rPr lang="en-US" sz="3000" dirty="0">
                <a:solidFill>
                  <a:srgbClr val="FF0000"/>
                </a:solidFill>
              </a:rPr>
              <a:t>Still – the student is the creator or author</a:t>
            </a:r>
          </a:p>
          <a:p>
            <a:pPr marL="284925" indent="-222250">
              <a:lnSpc>
                <a:spcPct val="100000"/>
              </a:lnSpc>
              <a:buFont typeface="Arial" panose="020B0604020202020204" pitchFamily="34" charset="0"/>
              <a:buChar char="•"/>
            </a:pPr>
            <a:r>
              <a:rPr lang="en-US" sz="3200" dirty="0">
                <a:solidFill>
                  <a:schemeClr val="tx1"/>
                </a:solidFill>
              </a:rPr>
              <a:t>Besides, the University usually will entrust the inventor (including students) to take care of normal activities related to the IP</a:t>
            </a:r>
          </a:p>
          <a:p>
            <a:pPr marL="577533" lvl="1" indent="-222250">
              <a:lnSpc>
                <a:spcPct val="100000"/>
              </a:lnSpc>
              <a:buFont typeface="Arial" panose="020B0604020202020204" pitchFamily="34" charset="0"/>
              <a:buChar char="•"/>
            </a:pPr>
            <a:r>
              <a:rPr lang="en-US" sz="3000" dirty="0">
                <a:solidFill>
                  <a:schemeClr val="tx1"/>
                </a:solidFill>
              </a:rPr>
              <a:t>It is built on trust that the inventor will not do something that will infringe on the benefit of the University</a:t>
            </a:r>
          </a:p>
          <a:p>
            <a:pPr marL="577533" lvl="1" indent="-222250">
              <a:lnSpc>
                <a:spcPct val="100000"/>
              </a:lnSpc>
              <a:buFont typeface="Arial" panose="020B0604020202020204" pitchFamily="34" charset="0"/>
              <a:buChar char="•"/>
            </a:pPr>
            <a:endParaRPr lang="en-US" sz="3000" dirty="0">
              <a:solidFill>
                <a:schemeClr val="tx1"/>
              </a:solidFill>
            </a:endParaRP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28</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4200589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Ethical concern of IPR</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4385854"/>
          </a:xfrm>
        </p:spPr>
        <p:txBody>
          <a:bodyPr>
            <a:normAutofit fontScale="70000" lnSpcReduction="20000"/>
          </a:bodyPr>
          <a:lstStyle/>
          <a:p>
            <a:pPr marL="284925" indent="-222250">
              <a:lnSpc>
                <a:spcPct val="100000"/>
              </a:lnSpc>
              <a:buFont typeface="Arial" panose="020B0604020202020204" pitchFamily="34" charset="0"/>
              <a:buChar char="•"/>
            </a:pPr>
            <a:r>
              <a:rPr lang="en-US" sz="3200" dirty="0">
                <a:solidFill>
                  <a:schemeClr val="tx1"/>
                </a:solidFill>
              </a:rPr>
              <a:t>The IPR system allows monopolizing a new idea or invention, which often leads to heated debate if it is ethical</a:t>
            </a:r>
          </a:p>
          <a:p>
            <a:pPr marL="284925" indent="-222250">
              <a:lnSpc>
                <a:spcPct val="100000"/>
              </a:lnSpc>
              <a:buFont typeface="Arial" panose="020B0604020202020204" pitchFamily="34" charset="0"/>
              <a:buChar char="•"/>
            </a:pPr>
            <a:r>
              <a:rPr lang="en-US" sz="3200" dirty="0">
                <a:solidFill>
                  <a:schemeClr val="tx1"/>
                </a:solidFill>
              </a:rPr>
              <a:t>Some criticisms include</a:t>
            </a:r>
          </a:p>
          <a:p>
            <a:pPr marL="577533" lvl="1" indent="-222250">
              <a:lnSpc>
                <a:spcPct val="100000"/>
              </a:lnSpc>
              <a:buFont typeface="Arial" panose="020B0604020202020204" pitchFamily="34" charset="0"/>
              <a:buChar char="•"/>
            </a:pPr>
            <a:r>
              <a:rPr lang="en-US" sz="3000" dirty="0">
                <a:solidFill>
                  <a:schemeClr val="tx1"/>
                </a:solidFill>
              </a:rPr>
              <a:t> </a:t>
            </a:r>
            <a:r>
              <a:rPr lang="en-US" sz="3000" dirty="0">
                <a:solidFill>
                  <a:srgbClr val="FF0000"/>
                </a:solidFill>
              </a:rPr>
              <a:t>Copyright laws introduce barriers to access to knowledge</a:t>
            </a:r>
          </a:p>
          <a:p>
            <a:pPr marL="898525" lvl="2" indent="-271463">
              <a:lnSpc>
                <a:spcPct val="100000"/>
              </a:lnSpc>
              <a:buFont typeface="Arial" panose="020B0604020202020204" pitchFamily="34" charset="0"/>
              <a:buChar char="•"/>
            </a:pPr>
            <a:r>
              <a:rPr lang="en-US" sz="2600" dirty="0">
                <a:solidFill>
                  <a:schemeClr val="tx1"/>
                </a:solidFill>
              </a:rPr>
              <a:t>Thus, under-developed countries have great difficulty advancing their technology level to improve their poverty status</a:t>
            </a:r>
          </a:p>
          <a:p>
            <a:pPr marL="1081088" lvl="3" indent="-182563">
              <a:lnSpc>
                <a:spcPct val="100000"/>
              </a:lnSpc>
              <a:buFont typeface="Arial" panose="020B0604020202020204" pitchFamily="34" charset="0"/>
              <a:buChar char="•"/>
            </a:pPr>
            <a:r>
              <a:rPr lang="en-US" sz="2600" dirty="0">
                <a:solidFill>
                  <a:schemeClr val="tx1"/>
                </a:solidFill>
              </a:rPr>
              <a:t>E.g., many universities in under-developed countries did not have access to IEEE papers due to the huge cost of subscribing to IEEE databases</a:t>
            </a:r>
          </a:p>
          <a:p>
            <a:pPr marL="898525" lvl="2" indent="-271463">
              <a:lnSpc>
                <a:spcPct val="100000"/>
              </a:lnSpc>
              <a:buFont typeface="Arial" panose="020B0604020202020204" pitchFamily="34" charset="0"/>
              <a:buChar char="•"/>
            </a:pPr>
            <a:r>
              <a:rPr lang="en-US" sz="2600" dirty="0">
                <a:solidFill>
                  <a:schemeClr val="tx1"/>
                </a:solidFill>
              </a:rPr>
              <a:t>Widen the disparity between the rich and the poor</a:t>
            </a:r>
          </a:p>
          <a:p>
            <a:pPr marL="577533" lvl="1" indent="-222250">
              <a:lnSpc>
                <a:spcPct val="100000"/>
              </a:lnSpc>
              <a:buFont typeface="Arial" panose="020B0604020202020204" pitchFamily="34" charset="0"/>
              <a:buChar char="•"/>
            </a:pPr>
            <a:r>
              <a:rPr lang="en-US" sz="3000" dirty="0">
                <a:solidFill>
                  <a:srgbClr val="FF0000"/>
                </a:solidFill>
              </a:rPr>
              <a:t>Patent system allows total control of an invention by individual</a:t>
            </a:r>
          </a:p>
          <a:p>
            <a:pPr marL="760413" lvl="2" indent="-222250">
              <a:lnSpc>
                <a:spcPct val="100000"/>
              </a:lnSpc>
              <a:buFont typeface="Arial" panose="020B0604020202020204" pitchFamily="34" charset="0"/>
              <a:buChar char="•"/>
            </a:pPr>
            <a:r>
              <a:rPr lang="en-US" sz="2600" dirty="0">
                <a:solidFill>
                  <a:schemeClr val="tx1"/>
                </a:solidFill>
              </a:rPr>
              <a:t>If the invention is essential to the well-being of humans (such as new medicines, new biotechnologies, etc.), allowing monopoly of the invention does not benefit the society at large</a:t>
            </a:r>
          </a:p>
          <a:p>
            <a:pPr marL="760413" lvl="2" indent="-222250">
              <a:lnSpc>
                <a:spcPct val="100000"/>
              </a:lnSpc>
              <a:buFont typeface="Arial" panose="020B0604020202020204" pitchFamily="34" charset="0"/>
              <a:buChar char="•"/>
            </a:pPr>
            <a:r>
              <a:rPr lang="en-US" sz="2600" dirty="0">
                <a:solidFill>
                  <a:schemeClr val="tx1"/>
                </a:solidFill>
              </a:rPr>
              <a:t>Allowing monopoly can also deter the interest of other people in the research topic and thus delay the advancement of the technology </a:t>
            </a:r>
          </a:p>
          <a:p>
            <a:pPr marL="577533" lvl="1" indent="-222250">
              <a:lnSpc>
                <a:spcPct val="100000"/>
              </a:lnSpc>
              <a:buFont typeface="Arial" panose="020B0604020202020204" pitchFamily="34" charset="0"/>
              <a:buChar char="•"/>
            </a:pPr>
            <a:endParaRPr lang="en-US" sz="28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29</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357027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Basic rules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2032907"/>
            <a:ext cx="10535920" cy="4196443"/>
          </a:xfrm>
        </p:spPr>
        <p:txBody>
          <a:bodyPr>
            <a:normAutofit fontScale="92500" lnSpcReduction="10000"/>
          </a:bodyPr>
          <a:lstStyle/>
          <a:p>
            <a:pPr marL="284925" indent="-222250">
              <a:lnSpc>
                <a:spcPct val="100000"/>
              </a:lnSpc>
              <a:buFont typeface="Arial" panose="020B0604020202020204" pitchFamily="34" charset="0"/>
              <a:buChar char="•"/>
            </a:pPr>
            <a:r>
              <a:rPr lang="en-US" sz="3200" dirty="0">
                <a:solidFill>
                  <a:schemeClr val="tx1"/>
                </a:solidFill>
              </a:rPr>
              <a:t>The very first basic rule is “ownership is automatic”</a:t>
            </a:r>
          </a:p>
          <a:p>
            <a:pPr marL="577533" lvl="1" indent="-222250">
              <a:lnSpc>
                <a:spcPct val="100000"/>
              </a:lnSpc>
              <a:buFont typeface="Arial" panose="020B0604020202020204" pitchFamily="34" charset="0"/>
              <a:buChar char="•"/>
            </a:pPr>
            <a:r>
              <a:rPr lang="en-US" sz="3000" dirty="0">
                <a:solidFill>
                  <a:srgbClr val="FF0000"/>
                </a:solidFill>
              </a:rPr>
              <a:t>When I create something, I own it</a:t>
            </a:r>
          </a:p>
          <a:p>
            <a:pPr marL="284925" indent="-222250">
              <a:lnSpc>
                <a:spcPct val="100000"/>
              </a:lnSpc>
              <a:buFont typeface="Arial" panose="020B0604020202020204" pitchFamily="34" charset="0"/>
              <a:buChar char="•"/>
            </a:pPr>
            <a:r>
              <a:rPr lang="en-US" sz="3200" dirty="0">
                <a:solidFill>
                  <a:schemeClr val="tx1"/>
                </a:solidFill>
              </a:rPr>
              <a:t>The second basic rule is “transferability”</a:t>
            </a:r>
          </a:p>
          <a:p>
            <a:pPr marL="577533" lvl="1" indent="-222250">
              <a:lnSpc>
                <a:spcPct val="100000"/>
              </a:lnSpc>
              <a:buFont typeface="Arial" panose="020B0604020202020204" pitchFamily="34" charset="0"/>
              <a:buChar char="•"/>
            </a:pPr>
            <a:r>
              <a:rPr lang="en-US" sz="3000" dirty="0">
                <a:solidFill>
                  <a:srgbClr val="FF0000"/>
                </a:solidFill>
              </a:rPr>
              <a:t>I can sell mine or buy others’</a:t>
            </a:r>
          </a:p>
          <a:p>
            <a:pPr marL="284925" indent="-222250">
              <a:lnSpc>
                <a:spcPct val="100000"/>
              </a:lnSpc>
              <a:buFont typeface="Arial" panose="020B0604020202020204" pitchFamily="34" charset="0"/>
              <a:buChar char="•"/>
            </a:pPr>
            <a:r>
              <a:rPr lang="en-US" sz="3200" dirty="0">
                <a:solidFill>
                  <a:schemeClr val="tx1"/>
                </a:solidFill>
              </a:rPr>
              <a:t>More rules (laws and ordinances)</a:t>
            </a:r>
          </a:p>
          <a:p>
            <a:pPr marL="577533" lvl="1" indent="-222250">
              <a:lnSpc>
                <a:spcPct val="100000"/>
              </a:lnSpc>
              <a:buFont typeface="Arial" panose="020B0604020202020204" pitchFamily="34" charset="0"/>
              <a:buChar char="•"/>
            </a:pPr>
            <a:r>
              <a:rPr lang="en-US" sz="3000" dirty="0">
                <a:solidFill>
                  <a:schemeClr val="tx1"/>
                </a:solidFill>
              </a:rPr>
              <a:t>In developed countries, there are a lot of rules bound by law regarding how IPs are transferred, used, and protected. The spirit is to provide a level playing field for all and to encourage creativity</a:t>
            </a:r>
          </a:p>
          <a:p>
            <a:pPr marL="577533" lvl="1" indent="-222250">
              <a:lnSpc>
                <a:spcPct val="100000"/>
              </a:lnSpc>
              <a:buFont typeface="Arial" panose="020B0604020202020204" pitchFamily="34" charset="0"/>
              <a:buChar char="•"/>
            </a:pPr>
            <a:endParaRPr lang="en-US" sz="3000" dirty="0">
              <a:solidFill>
                <a:schemeClr val="tx1"/>
              </a:solidFill>
            </a:endParaRP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205081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3 – The Turmeric patent case</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1903777"/>
          </a:xfrm>
        </p:spPr>
        <p:txBody>
          <a:bodyPr>
            <a:normAutofit fontScale="77500" lnSpcReduction="20000"/>
          </a:bodyPr>
          <a:lstStyle/>
          <a:p>
            <a:pPr marL="284925" indent="-222250">
              <a:lnSpc>
                <a:spcPct val="100000"/>
              </a:lnSpc>
              <a:buFont typeface="Arial" panose="020B0604020202020204" pitchFamily="34" charset="0"/>
              <a:buChar char="•"/>
            </a:pPr>
            <a:r>
              <a:rPr lang="en-US" sz="3000" dirty="0">
                <a:solidFill>
                  <a:srgbClr val="FF0000"/>
                </a:solidFill>
              </a:rPr>
              <a:t>Besides, patenting traditional knowledge is questionable ethically </a:t>
            </a:r>
            <a:r>
              <a:rPr lang="en-US" sz="3000" dirty="0">
                <a:solidFill>
                  <a:schemeClr val="tx1"/>
                </a:solidFill>
              </a:rPr>
              <a:t>since the ownership of traditional knowledge is often controversial</a:t>
            </a:r>
          </a:p>
          <a:p>
            <a:pPr marL="284925" indent="-222250">
              <a:lnSpc>
                <a:spcPct val="100000"/>
              </a:lnSpc>
              <a:buFont typeface="Arial" panose="020B0604020202020204" pitchFamily="34" charset="0"/>
              <a:buChar char="•"/>
            </a:pPr>
            <a:r>
              <a:rPr lang="en-US" sz="3000" dirty="0">
                <a:solidFill>
                  <a:schemeClr val="tx1"/>
                </a:solidFill>
              </a:rPr>
              <a:t>In 1995, two Indian American scientists at the University of Mississippi were granted a </a:t>
            </a:r>
            <a:r>
              <a:rPr lang="en-US" sz="3000" dirty="0">
                <a:solidFill>
                  <a:srgbClr val="FF0000"/>
                </a:solidFill>
              </a:rPr>
              <a:t>Patent for the use </a:t>
            </a:r>
            <a:r>
              <a:rPr lang="en-US" sz="3000">
                <a:solidFill>
                  <a:srgbClr val="FF0000"/>
                </a:solidFill>
              </a:rPr>
              <a:t>of the healing </a:t>
            </a:r>
            <a:r>
              <a:rPr lang="en-US" sz="3000" dirty="0">
                <a:solidFill>
                  <a:srgbClr val="FF0000"/>
                </a:solidFill>
              </a:rPr>
              <a:t>capacities of Turmeric </a:t>
            </a:r>
          </a:p>
          <a:p>
            <a:pPr marL="284925" indent="-222250">
              <a:lnSpc>
                <a:spcPct val="100000"/>
              </a:lnSpc>
              <a:buFont typeface="Arial" panose="020B0604020202020204" pitchFamily="34" charset="0"/>
              <a:buChar char="•"/>
            </a:pPr>
            <a:r>
              <a:rPr lang="en-US" sz="3000" dirty="0">
                <a:solidFill>
                  <a:srgbClr val="FF0000"/>
                </a:solidFill>
              </a:rPr>
              <a:t>Turmeric (</a:t>
            </a:r>
            <a:r>
              <a:rPr lang="zh-TW" altLang="en-US" sz="3000" dirty="0">
                <a:solidFill>
                  <a:srgbClr val="FF0000"/>
                </a:solidFill>
              </a:rPr>
              <a:t>姜黄</a:t>
            </a:r>
            <a:r>
              <a:rPr lang="en-US" sz="3000" dirty="0">
                <a:solidFill>
                  <a:srgbClr val="FF0000"/>
                </a:solidFill>
              </a:rPr>
              <a:t>)</a:t>
            </a:r>
            <a:r>
              <a:rPr lang="en-US" sz="3000" dirty="0">
                <a:solidFill>
                  <a:schemeClr val="tx1"/>
                </a:solidFill>
              </a:rPr>
              <a:t> is used as a common condiment in most Indian households</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30</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6" name="TextBox 5">
            <a:extLst>
              <a:ext uri="{FF2B5EF4-FFF2-40B4-BE49-F238E27FC236}">
                <a16:creationId xmlns:a16="http://schemas.microsoft.com/office/drawing/2014/main" id="{703EA391-7D8A-C6AB-2B0A-3BC7B176E5B8}"/>
              </a:ext>
            </a:extLst>
          </p:cNvPr>
          <p:cNvSpPr txBox="1"/>
          <p:nvPr/>
        </p:nvSpPr>
        <p:spPr>
          <a:xfrm>
            <a:off x="2246317" y="6180892"/>
            <a:ext cx="7699366" cy="677108"/>
          </a:xfrm>
          <a:prstGeom prst="rect">
            <a:avLst/>
          </a:prstGeom>
          <a:noFill/>
        </p:spPr>
        <p:txBody>
          <a:bodyPr wrap="square">
            <a:spAutoFit/>
          </a:bodyPr>
          <a:lstStyle/>
          <a:p>
            <a:pPr algn="l"/>
            <a:endParaRPr lang="en-HK" sz="1400" b="0" i="0" u="none" strike="noStrike" baseline="0" dirty="0">
              <a:solidFill>
                <a:srgbClr val="000000"/>
              </a:solidFill>
              <a:latin typeface="Calibri" panose="020F0502020204030204" pitchFamily="34" charset="0"/>
            </a:endParaRPr>
          </a:p>
          <a:p>
            <a:r>
              <a:rPr lang="sv-SE" sz="1200" i="0" u="none" strike="noStrike" baseline="0" dirty="0">
                <a:solidFill>
                  <a:srgbClr val="000000"/>
                </a:solidFill>
              </a:rPr>
              <a:t> Anusree Bhowmick, Smaranika Deb Roy and Mitu De, ”</a:t>
            </a:r>
            <a:r>
              <a:rPr lang="en-US" sz="1200" i="0" u="none" strike="noStrike" baseline="0" dirty="0">
                <a:solidFill>
                  <a:srgbClr val="000000"/>
                </a:solidFill>
              </a:rPr>
              <a:t>A Brief Review on the Turmeric Patent Case with Its Implications on the Documentation of Traditional Knowledge,”</a:t>
            </a:r>
            <a:r>
              <a:rPr lang="sv-SE" sz="1200" i="0" u="none" strike="noStrike" baseline="0" dirty="0">
                <a:solidFill>
                  <a:srgbClr val="000000"/>
                </a:solidFill>
              </a:rPr>
              <a:t> </a:t>
            </a:r>
            <a:r>
              <a:rPr lang="pt-BR" sz="1200" i="0" u="none" strike="noStrike" baseline="0" dirty="0">
                <a:solidFill>
                  <a:srgbClr val="000000"/>
                </a:solidFill>
              </a:rPr>
              <a:t>NDC E-BIOS, Volume 1, pp 83-88 (2021)</a:t>
            </a:r>
            <a:endParaRPr lang="en-HK" sz="1200" dirty="0"/>
          </a:p>
        </p:txBody>
      </p:sp>
      <p:pic>
        <p:nvPicPr>
          <p:cNvPr id="2054" name="Picture 6" descr="Photograph of knobby brown rhizome and orange powder">
            <a:extLst>
              <a:ext uri="{FF2B5EF4-FFF2-40B4-BE49-F238E27FC236}">
                <a16:creationId xmlns:a16="http://schemas.microsoft.com/office/drawing/2014/main" id="{B9666E57-A221-A16E-AC27-5D63A479C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496" y="4124138"/>
            <a:ext cx="4248531" cy="175734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AF41FAB8-6B6D-21A6-E1DE-606B2808D12D}"/>
              </a:ext>
            </a:extLst>
          </p:cNvPr>
          <p:cNvSpPr txBox="1">
            <a:spLocks/>
          </p:cNvSpPr>
          <p:nvPr/>
        </p:nvSpPr>
        <p:spPr>
          <a:xfrm>
            <a:off x="1097280" y="3856815"/>
            <a:ext cx="6630216" cy="1984022"/>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7533" lvl="1" indent="-222250">
              <a:lnSpc>
                <a:spcPct val="100000"/>
              </a:lnSpc>
              <a:buFont typeface="Arial" panose="020B0604020202020204" pitchFamily="34" charset="0"/>
              <a:buChar char="•"/>
            </a:pPr>
            <a:r>
              <a:rPr lang="en-US" sz="2800" dirty="0">
                <a:solidFill>
                  <a:schemeClr val="tx1"/>
                </a:solidFill>
              </a:rPr>
              <a:t>A flavoring and coloring agent in curry powders, mustards, butter, cheese, etc.</a:t>
            </a:r>
          </a:p>
          <a:p>
            <a:pPr marL="577533" lvl="1" indent="-222250">
              <a:lnSpc>
                <a:spcPct val="100000"/>
              </a:lnSpc>
              <a:buFont typeface="Arial" panose="020B0604020202020204" pitchFamily="34" charset="0"/>
              <a:buChar char="•"/>
            </a:pPr>
            <a:r>
              <a:rPr lang="en-US" sz="2800" dirty="0">
                <a:solidFill>
                  <a:schemeClr val="tx1"/>
                </a:solidFill>
              </a:rPr>
              <a:t>In the ancient Indian medical system, Ayurveda, a poultice of turmeric paste is used to treat common eye infections, dress wounds, treat bites, burns, acne, and various skin diseases</a:t>
            </a:r>
          </a:p>
        </p:txBody>
      </p:sp>
    </p:spTree>
    <p:extLst>
      <p:ext uri="{BB962C8B-B14F-4D97-AF65-F5344CB8AC3E}">
        <p14:creationId xmlns:p14="http://schemas.microsoft.com/office/powerpoint/2010/main" val="1269044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3 – The Turmeric patent case</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8151223" cy="4385854"/>
          </a:xfrm>
        </p:spPr>
        <p:txBody>
          <a:bodyPr>
            <a:noAutofit/>
          </a:bodyPr>
          <a:lstStyle/>
          <a:p>
            <a:pPr marL="284925" indent="-222250">
              <a:lnSpc>
                <a:spcPct val="100000"/>
              </a:lnSpc>
              <a:spcBef>
                <a:spcPts val="600"/>
              </a:spcBef>
              <a:spcAft>
                <a:spcPts val="0"/>
              </a:spcAft>
              <a:buFont typeface="Arial" panose="020B0604020202020204" pitchFamily="34" charset="0"/>
              <a:buChar char="•"/>
            </a:pPr>
            <a:r>
              <a:rPr lang="en-HK" sz="2400" dirty="0">
                <a:solidFill>
                  <a:schemeClr val="tx1"/>
                </a:solidFill>
              </a:rPr>
              <a:t>The news spread back to India and triggered the nerves of many people including </a:t>
            </a:r>
            <a:r>
              <a:rPr lang="en-HK" sz="2400" dirty="0">
                <a:solidFill>
                  <a:srgbClr val="FF0000"/>
                </a:solidFill>
              </a:rPr>
              <a:t>Dr Raghunath Anant </a:t>
            </a:r>
            <a:r>
              <a:rPr lang="en-HK" sz="2400" dirty="0" err="1">
                <a:solidFill>
                  <a:srgbClr val="FF0000"/>
                </a:solidFill>
              </a:rPr>
              <a:t>Mashelkar</a:t>
            </a:r>
            <a:r>
              <a:rPr lang="en-HK" sz="2400" dirty="0">
                <a:solidFill>
                  <a:schemeClr val="tx1"/>
                </a:solidFill>
              </a:rPr>
              <a:t>, the Director General of the </a:t>
            </a:r>
            <a:r>
              <a:rPr lang="en-US" sz="2400" dirty="0">
                <a:solidFill>
                  <a:schemeClr val="tx1"/>
                </a:solidFill>
              </a:rPr>
              <a:t>Council of Scientific and Industrial Research (</a:t>
            </a:r>
            <a:r>
              <a:rPr lang="en-US" sz="2400" dirty="0">
                <a:solidFill>
                  <a:srgbClr val="FF0000"/>
                </a:solidFill>
              </a:rPr>
              <a:t>CSIR</a:t>
            </a:r>
            <a:r>
              <a:rPr lang="en-US" sz="2400" dirty="0">
                <a:solidFill>
                  <a:schemeClr val="tx1"/>
                </a:solidFill>
              </a:rPr>
              <a:t>) </a:t>
            </a:r>
          </a:p>
          <a:p>
            <a:pPr marL="284925" indent="-222250">
              <a:lnSpc>
                <a:spcPct val="100000"/>
              </a:lnSpc>
              <a:spcBef>
                <a:spcPts val="600"/>
              </a:spcBef>
              <a:spcAft>
                <a:spcPts val="0"/>
              </a:spcAft>
              <a:buFont typeface="Arial" panose="020B0604020202020204" pitchFamily="34" charset="0"/>
              <a:buChar char="•"/>
            </a:pPr>
            <a:r>
              <a:rPr lang="en-US" sz="2400" dirty="0">
                <a:solidFill>
                  <a:schemeClr val="tx1"/>
                </a:solidFill>
              </a:rPr>
              <a:t>As an expert in patenting, he knew it was not right since an </a:t>
            </a:r>
            <a:r>
              <a:rPr lang="en-US" sz="2400" dirty="0">
                <a:solidFill>
                  <a:srgbClr val="FF0000"/>
                </a:solidFill>
              </a:rPr>
              <a:t>invention based on traditional knowledge cannot be novel and non-obvious</a:t>
            </a:r>
          </a:p>
          <a:p>
            <a:pPr marL="284925" indent="-222250">
              <a:lnSpc>
                <a:spcPct val="100000"/>
              </a:lnSpc>
              <a:spcBef>
                <a:spcPts val="600"/>
              </a:spcBef>
              <a:spcAft>
                <a:spcPts val="0"/>
              </a:spcAft>
              <a:buFont typeface="Arial" panose="020B0604020202020204" pitchFamily="34" charset="0"/>
              <a:buChar char="•"/>
            </a:pPr>
            <a:r>
              <a:rPr lang="en-US" sz="2400" dirty="0">
                <a:solidFill>
                  <a:schemeClr val="tx1"/>
                </a:solidFill>
              </a:rPr>
              <a:t>The patent effectively stole a traditional art of Indian people and let two American scientists become the owners of the knowledge</a:t>
            </a:r>
          </a:p>
          <a:p>
            <a:pPr marL="284925" indent="-222250">
              <a:lnSpc>
                <a:spcPct val="100000"/>
              </a:lnSpc>
              <a:spcBef>
                <a:spcPts val="600"/>
              </a:spcBef>
              <a:spcAft>
                <a:spcPts val="0"/>
              </a:spcAft>
              <a:buFont typeface="Arial" panose="020B0604020202020204" pitchFamily="34" charset="0"/>
              <a:buChar char="•"/>
            </a:pPr>
            <a:r>
              <a:rPr lang="en-HK" sz="2400" dirty="0">
                <a:solidFill>
                  <a:schemeClr val="tx1"/>
                </a:solidFill>
              </a:rPr>
              <a:t>Dr </a:t>
            </a:r>
            <a:r>
              <a:rPr lang="en-HK" sz="2400" dirty="0" err="1">
                <a:solidFill>
                  <a:schemeClr val="tx1"/>
                </a:solidFill>
              </a:rPr>
              <a:t>Mashelkar</a:t>
            </a:r>
            <a:r>
              <a:rPr lang="en-HK" sz="2400" dirty="0">
                <a:solidFill>
                  <a:schemeClr val="tx1"/>
                </a:solidFill>
              </a:rPr>
              <a:t> decided to mount a legal challenge to the patent</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31</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6" name="TextBox 5">
            <a:extLst>
              <a:ext uri="{FF2B5EF4-FFF2-40B4-BE49-F238E27FC236}">
                <a16:creationId xmlns:a16="http://schemas.microsoft.com/office/drawing/2014/main" id="{703EA391-7D8A-C6AB-2B0A-3BC7B176E5B8}"/>
              </a:ext>
            </a:extLst>
          </p:cNvPr>
          <p:cNvSpPr txBox="1"/>
          <p:nvPr/>
        </p:nvSpPr>
        <p:spPr>
          <a:xfrm>
            <a:off x="2246317" y="6180892"/>
            <a:ext cx="7699366" cy="677108"/>
          </a:xfrm>
          <a:prstGeom prst="rect">
            <a:avLst/>
          </a:prstGeom>
          <a:noFill/>
        </p:spPr>
        <p:txBody>
          <a:bodyPr wrap="square">
            <a:spAutoFit/>
          </a:bodyPr>
          <a:lstStyle/>
          <a:p>
            <a:pPr algn="l"/>
            <a:endParaRPr lang="en-HK" sz="1400" b="0" i="0" u="none" strike="noStrike" baseline="0" dirty="0">
              <a:solidFill>
                <a:srgbClr val="000000"/>
              </a:solidFill>
              <a:latin typeface="Calibri" panose="020F0502020204030204" pitchFamily="34" charset="0"/>
            </a:endParaRPr>
          </a:p>
          <a:p>
            <a:r>
              <a:rPr lang="sv-SE" sz="1200" i="0" u="none" strike="noStrike" baseline="0" dirty="0">
                <a:solidFill>
                  <a:srgbClr val="000000"/>
                </a:solidFill>
              </a:rPr>
              <a:t>Anusree Bhowmick, Smaranika Deb Roy and Mitu De, ”</a:t>
            </a:r>
            <a:r>
              <a:rPr lang="en-US" sz="1200" i="0" u="none" strike="noStrike" baseline="0" dirty="0">
                <a:solidFill>
                  <a:srgbClr val="000000"/>
                </a:solidFill>
              </a:rPr>
              <a:t>A Brief Review on the Turmeric Patent Case with Its Implications on the Documentation of Traditional Knowledge,”</a:t>
            </a:r>
            <a:r>
              <a:rPr lang="sv-SE" sz="1200" i="0" u="none" strike="noStrike" baseline="0" dirty="0">
                <a:solidFill>
                  <a:srgbClr val="000000"/>
                </a:solidFill>
              </a:rPr>
              <a:t> </a:t>
            </a:r>
            <a:r>
              <a:rPr lang="pt-BR" sz="1200" i="0" u="none" strike="noStrike" baseline="0" dirty="0">
                <a:solidFill>
                  <a:srgbClr val="000000"/>
                </a:solidFill>
              </a:rPr>
              <a:t>NDC E-BIOS, Volume 1, pp 83-88 (2021)</a:t>
            </a:r>
            <a:endParaRPr lang="en-HK" sz="1200" dirty="0"/>
          </a:p>
        </p:txBody>
      </p:sp>
      <p:pic>
        <p:nvPicPr>
          <p:cNvPr id="3074" name="Picture 2" descr="A portrait photograph of Raghunath Anant Mashelkar taken in April 2009.">
            <a:extLst>
              <a:ext uri="{FF2B5EF4-FFF2-40B4-BE49-F238E27FC236}">
                <a16:creationId xmlns:a16="http://schemas.microsoft.com/office/drawing/2014/main" id="{E6F34FCC-4564-1552-114D-1F84EFB87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6920" y="1941468"/>
            <a:ext cx="2095500" cy="27908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6D603E5-5D08-A4E6-4128-5BB544337E5B}"/>
              </a:ext>
            </a:extLst>
          </p:cNvPr>
          <p:cNvSpPr txBox="1"/>
          <p:nvPr/>
        </p:nvSpPr>
        <p:spPr>
          <a:xfrm>
            <a:off x="9380845" y="4826520"/>
            <a:ext cx="2187650" cy="369332"/>
          </a:xfrm>
          <a:prstGeom prst="rect">
            <a:avLst/>
          </a:prstGeom>
          <a:noFill/>
        </p:spPr>
        <p:txBody>
          <a:bodyPr wrap="none" rtlCol="0">
            <a:spAutoFit/>
          </a:bodyPr>
          <a:lstStyle/>
          <a:p>
            <a:r>
              <a:rPr lang="en-HK" dirty="0"/>
              <a:t>Dr </a:t>
            </a:r>
            <a:r>
              <a:rPr lang="en-HK" dirty="0" err="1"/>
              <a:t>Mashelkar</a:t>
            </a:r>
            <a:r>
              <a:rPr lang="en-HK" dirty="0"/>
              <a:t> in 2009</a:t>
            </a:r>
          </a:p>
        </p:txBody>
      </p:sp>
      <p:sp>
        <p:nvSpPr>
          <p:cNvPr id="12" name="TextBox 11">
            <a:extLst>
              <a:ext uri="{FF2B5EF4-FFF2-40B4-BE49-F238E27FC236}">
                <a16:creationId xmlns:a16="http://schemas.microsoft.com/office/drawing/2014/main" id="{03A93DA0-55B1-24FA-C2AB-67F6EF46E4D9}"/>
              </a:ext>
            </a:extLst>
          </p:cNvPr>
          <p:cNvSpPr txBox="1"/>
          <p:nvPr/>
        </p:nvSpPr>
        <p:spPr>
          <a:xfrm>
            <a:off x="9426920" y="5165152"/>
            <a:ext cx="2378391" cy="523220"/>
          </a:xfrm>
          <a:prstGeom prst="rect">
            <a:avLst/>
          </a:prstGeom>
          <a:noFill/>
        </p:spPr>
        <p:txBody>
          <a:bodyPr wrap="square">
            <a:spAutoFit/>
          </a:bodyPr>
          <a:lstStyle/>
          <a:p>
            <a:r>
              <a:rPr lang="en-HK" sz="1400" dirty="0"/>
              <a:t>https://en.wikipedia.org/wiki/Raghunath_Anant_Mashelkar</a:t>
            </a:r>
          </a:p>
        </p:txBody>
      </p:sp>
    </p:spTree>
    <p:extLst>
      <p:ext uri="{BB962C8B-B14F-4D97-AF65-F5344CB8AC3E}">
        <p14:creationId xmlns:p14="http://schemas.microsoft.com/office/powerpoint/2010/main" val="293735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3 – The Turmeric patent case</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607040" cy="4385854"/>
          </a:xfrm>
        </p:spPr>
        <p:txBody>
          <a:bodyPr>
            <a:normAutofit fontScale="85000" lnSpcReduction="20000"/>
          </a:bodyPr>
          <a:lstStyle/>
          <a:p>
            <a:pPr marL="284925" indent="-222250">
              <a:lnSpc>
                <a:spcPct val="100000"/>
              </a:lnSpc>
              <a:buFont typeface="Arial" panose="020B0604020202020204" pitchFamily="34" charset="0"/>
              <a:buChar char="•"/>
            </a:pPr>
            <a:r>
              <a:rPr lang="en-HK" sz="3000" dirty="0">
                <a:solidFill>
                  <a:schemeClr val="tx1"/>
                </a:solidFill>
              </a:rPr>
              <a:t>Together with his team in CSIR, he located </a:t>
            </a:r>
            <a:r>
              <a:rPr lang="en-US" sz="3000" dirty="0">
                <a:solidFill>
                  <a:schemeClr val="tx1"/>
                </a:solidFill>
              </a:rPr>
              <a:t>32 references in different languages namely Sanskrit, Urdu, and Hindi, and also a paper published in 1953 by the Indian Medical Association to substantiate his claim that using turmeric powder for wound healing purposes is a traditional knowledge in India</a:t>
            </a:r>
          </a:p>
          <a:p>
            <a:pPr marL="284925" indent="-222250">
              <a:lnSpc>
                <a:spcPct val="100000"/>
              </a:lnSpc>
              <a:buFont typeface="Arial" panose="020B0604020202020204" pitchFamily="34" charset="0"/>
              <a:buChar char="•"/>
            </a:pPr>
            <a:r>
              <a:rPr lang="en-US" sz="3000" dirty="0">
                <a:solidFill>
                  <a:schemeClr val="tx1"/>
                </a:solidFill>
              </a:rPr>
              <a:t>After a year of lawsuit, the US Patent Office (USPTO) revoked the patent, stating that the claims made in the patent were obvious and anticipated, and agreeing that the use of turmeric was an old art of healing wounds</a:t>
            </a:r>
          </a:p>
          <a:p>
            <a:pPr marL="284925" indent="-222250">
              <a:lnSpc>
                <a:spcPct val="100000"/>
              </a:lnSpc>
              <a:buFont typeface="Arial" panose="020B0604020202020204" pitchFamily="34" charset="0"/>
              <a:buChar char="•"/>
            </a:pPr>
            <a:r>
              <a:rPr lang="en-US" sz="3000" dirty="0">
                <a:solidFill>
                  <a:schemeClr val="tx1"/>
                </a:solidFill>
              </a:rPr>
              <a:t>It was the </a:t>
            </a:r>
            <a:r>
              <a:rPr lang="en-US" sz="3000" dirty="0">
                <a:solidFill>
                  <a:srgbClr val="FF0000"/>
                </a:solidFill>
              </a:rPr>
              <a:t>first time that a patent based on traditional knowledge of a developing country had been successfully challenged</a:t>
            </a:r>
          </a:p>
          <a:p>
            <a:pPr marL="284925" indent="-222250">
              <a:lnSpc>
                <a:spcPct val="100000"/>
              </a:lnSpc>
              <a:buFont typeface="Arial" panose="020B0604020202020204" pitchFamily="34" charset="0"/>
              <a:buChar char="•"/>
            </a:pPr>
            <a:r>
              <a:rPr lang="en-US" sz="3000" dirty="0">
                <a:solidFill>
                  <a:schemeClr val="tx1"/>
                </a:solidFill>
              </a:rPr>
              <a:t>However, it was not the end of the story</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32</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6" name="TextBox 5">
            <a:extLst>
              <a:ext uri="{FF2B5EF4-FFF2-40B4-BE49-F238E27FC236}">
                <a16:creationId xmlns:a16="http://schemas.microsoft.com/office/drawing/2014/main" id="{703EA391-7D8A-C6AB-2B0A-3BC7B176E5B8}"/>
              </a:ext>
            </a:extLst>
          </p:cNvPr>
          <p:cNvSpPr txBox="1"/>
          <p:nvPr/>
        </p:nvSpPr>
        <p:spPr>
          <a:xfrm>
            <a:off x="2246317" y="6180892"/>
            <a:ext cx="7699366" cy="677108"/>
          </a:xfrm>
          <a:prstGeom prst="rect">
            <a:avLst/>
          </a:prstGeom>
          <a:noFill/>
        </p:spPr>
        <p:txBody>
          <a:bodyPr wrap="square">
            <a:spAutoFit/>
          </a:bodyPr>
          <a:lstStyle/>
          <a:p>
            <a:pPr algn="l"/>
            <a:endParaRPr lang="en-HK" sz="1400" b="0" i="0" u="none" strike="noStrike" baseline="0" dirty="0">
              <a:solidFill>
                <a:srgbClr val="000000"/>
              </a:solidFill>
              <a:latin typeface="Calibri" panose="020F0502020204030204" pitchFamily="34" charset="0"/>
            </a:endParaRPr>
          </a:p>
          <a:p>
            <a:r>
              <a:rPr lang="sv-SE" sz="1200" i="0" u="none" strike="noStrike" baseline="0" dirty="0">
                <a:solidFill>
                  <a:srgbClr val="000000"/>
                </a:solidFill>
              </a:rPr>
              <a:t>Anusree Bhowmick, Smaranika Deb Roy and Mitu De, ”</a:t>
            </a:r>
            <a:r>
              <a:rPr lang="en-US" sz="1200" i="0" u="none" strike="noStrike" baseline="0" dirty="0">
                <a:solidFill>
                  <a:srgbClr val="000000"/>
                </a:solidFill>
              </a:rPr>
              <a:t>A Brief Review on the Turmeric Patent Case with Its Implications on the Documentation of Traditional Knowledge,”</a:t>
            </a:r>
            <a:r>
              <a:rPr lang="sv-SE" sz="1200" i="0" u="none" strike="noStrike" baseline="0" dirty="0">
                <a:solidFill>
                  <a:srgbClr val="000000"/>
                </a:solidFill>
              </a:rPr>
              <a:t> </a:t>
            </a:r>
            <a:r>
              <a:rPr lang="pt-BR" sz="1200" i="0" u="none" strike="noStrike" baseline="0" dirty="0">
                <a:solidFill>
                  <a:srgbClr val="000000"/>
                </a:solidFill>
              </a:rPr>
              <a:t>NDC E-BIOS, Volume 1, pp 83-88 (2021)</a:t>
            </a:r>
            <a:endParaRPr lang="en-HK" sz="1200" dirty="0"/>
          </a:p>
        </p:txBody>
      </p:sp>
    </p:spTree>
    <p:extLst>
      <p:ext uri="{BB962C8B-B14F-4D97-AF65-F5344CB8AC3E}">
        <p14:creationId xmlns:p14="http://schemas.microsoft.com/office/powerpoint/2010/main" val="3987728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3 – The Turmeric patent case</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4385854"/>
          </a:xfrm>
        </p:spPr>
        <p:txBody>
          <a:bodyPr>
            <a:normAutofit fontScale="70000" lnSpcReduction="20000"/>
          </a:bodyPr>
          <a:lstStyle/>
          <a:p>
            <a:pPr marL="284925" indent="-222250">
              <a:lnSpc>
                <a:spcPct val="100000"/>
              </a:lnSpc>
              <a:buFont typeface="Arial" panose="020B0604020202020204" pitchFamily="34" charset="0"/>
              <a:buChar char="•"/>
            </a:pPr>
            <a:r>
              <a:rPr lang="en-US" sz="3400" dirty="0">
                <a:solidFill>
                  <a:schemeClr val="tx1"/>
                </a:solidFill>
              </a:rPr>
              <a:t>After further investigation, Dr </a:t>
            </a:r>
            <a:r>
              <a:rPr lang="en-US" sz="3400" dirty="0" err="1">
                <a:solidFill>
                  <a:schemeClr val="tx1"/>
                </a:solidFill>
              </a:rPr>
              <a:t>Mashelkar</a:t>
            </a:r>
            <a:r>
              <a:rPr lang="en-US" sz="3400" dirty="0">
                <a:solidFill>
                  <a:schemeClr val="tx1"/>
                </a:solidFill>
              </a:rPr>
              <a:t> found that patenting traditional knowledge was a common practice in Western countries</a:t>
            </a:r>
          </a:p>
          <a:p>
            <a:pPr marL="284925" indent="-222250">
              <a:lnSpc>
                <a:spcPct val="100000"/>
              </a:lnSpc>
              <a:buFont typeface="Arial" panose="020B0604020202020204" pitchFamily="34" charset="0"/>
              <a:buChar char="•"/>
            </a:pPr>
            <a:r>
              <a:rPr lang="en-US" sz="3400" dirty="0">
                <a:solidFill>
                  <a:schemeClr val="tx1"/>
                </a:solidFill>
              </a:rPr>
              <a:t>Some medicine companies, in particular, sent people to different countries to collect their traditional medical treatment methods and patent them – known as the </a:t>
            </a:r>
            <a:r>
              <a:rPr lang="en-US" sz="3400" dirty="0" err="1">
                <a:solidFill>
                  <a:schemeClr val="tx1"/>
                </a:solidFill>
              </a:rPr>
              <a:t>biopirate</a:t>
            </a:r>
            <a:endParaRPr lang="en-US" sz="3400" dirty="0">
              <a:solidFill>
                <a:schemeClr val="tx1"/>
              </a:solidFill>
            </a:endParaRPr>
          </a:p>
          <a:p>
            <a:pPr marL="577533" lvl="1" indent="-222250">
              <a:lnSpc>
                <a:spcPct val="100000"/>
              </a:lnSpc>
              <a:buFont typeface="Arial" panose="020B0604020202020204" pitchFamily="34" charset="0"/>
              <a:buChar char="•"/>
            </a:pPr>
            <a:r>
              <a:rPr lang="en-US" sz="3000" dirty="0">
                <a:solidFill>
                  <a:schemeClr val="tx1"/>
                </a:solidFill>
              </a:rPr>
              <a:t>Famous case includes the patenting of a treatment for Hodgkin's disease that had come from the periwinkle plant in Madagascar</a:t>
            </a:r>
          </a:p>
          <a:p>
            <a:pPr marL="284925" indent="-222250">
              <a:lnSpc>
                <a:spcPct val="100000"/>
              </a:lnSpc>
              <a:buFont typeface="Arial" panose="020B0604020202020204" pitchFamily="34" charset="0"/>
              <a:buChar char="•"/>
            </a:pPr>
            <a:r>
              <a:rPr lang="en-US" sz="3200" dirty="0">
                <a:solidFill>
                  <a:schemeClr val="tx1"/>
                </a:solidFill>
              </a:rPr>
              <a:t>Later, Dr </a:t>
            </a:r>
            <a:r>
              <a:rPr lang="en-US" sz="3200" dirty="0" err="1">
                <a:solidFill>
                  <a:schemeClr val="tx1"/>
                </a:solidFill>
              </a:rPr>
              <a:t>Mashelkar</a:t>
            </a:r>
            <a:r>
              <a:rPr lang="en-US" sz="3200" dirty="0">
                <a:solidFill>
                  <a:schemeClr val="tx1"/>
                </a:solidFill>
              </a:rPr>
              <a:t> also chaired a Technical Committee, which successfully challenged the US patents on breeding Basmati Rice (another Indian’s traditional knowledge) by RiceTec Company, Texas</a:t>
            </a:r>
          </a:p>
          <a:p>
            <a:pPr marL="284925" indent="-222250">
              <a:lnSpc>
                <a:spcPct val="100000"/>
              </a:lnSpc>
              <a:buFont typeface="Arial" panose="020B0604020202020204" pitchFamily="34" charset="0"/>
              <a:buChar char="•"/>
            </a:pPr>
            <a:r>
              <a:rPr lang="en-US" sz="3200" dirty="0">
                <a:solidFill>
                  <a:schemeClr val="tx1"/>
                </a:solidFill>
              </a:rPr>
              <a:t>To avoid more Indian traditional knowledge being patented in Western countries, Dr </a:t>
            </a:r>
            <a:r>
              <a:rPr lang="en-US" sz="3200" dirty="0" err="1">
                <a:solidFill>
                  <a:schemeClr val="tx1"/>
                </a:solidFill>
              </a:rPr>
              <a:t>Mashelkar</a:t>
            </a:r>
            <a:r>
              <a:rPr lang="en-US" sz="3200" dirty="0">
                <a:solidFill>
                  <a:schemeClr val="tx1"/>
                </a:solidFill>
              </a:rPr>
              <a:t> formed a team in CSIR to develop a huge </a:t>
            </a:r>
            <a:r>
              <a:rPr lang="en-US" sz="3200" dirty="0">
                <a:solidFill>
                  <a:srgbClr val="FF0000"/>
                </a:solidFill>
              </a:rPr>
              <a:t>digital library of Indian traditional knowledge</a:t>
            </a:r>
            <a:r>
              <a:rPr lang="en-US" sz="3200" dirty="0">
                <a:solidFill>
                  <a:schemeClr val="tx1"/>
                </a:solidFill>
              </a:rPr>
              <a:t> to facilitate easy examination by the patent offices of Western countries </a:t>
            </a:r>
          </a:p>
          <a:p>
            <a:pPr marL="577533" lvl="1" indent="-222250">
              <a:lnSpc>
                <a:spcPct val="100000"/>
              </a:lnSpc>
              <a:buFont typeface="Arial" panose="020B0604020202020204" pitchFamily="34" charset="0"/>
              <a:buChar char="•"/>
            </a:pPr>
            <a:endParaRPr lang="en-US" sz="28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33</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6" name="TextBox 5">
            <a:extLst>
              <a:ext uri="{FF2B5EF4-FFF2-40B4-BE49-F238E27FC236}">
                <a16:creationId xmlns:a16="http://schemas.microsoft.com/office/drawing/2014/main" id="{703EA391-7D8A-C6AB-2B0A-3BC7B176E5B8}"/>
              </a:ext>
            </a:extLst>
          </p:cNvPr>
          <p:cNvSpPr txBox="1"/>
          <p:nvPr/>
        </p:nvSpPr>
        <p:spPr>
          <a:xfrm>
            <a:off x="2246317" y="6180892"/>
            <a:ext cx="7699366" cy="677108"/>
          </a:xfrm>
          <a:prstGeom prst="rect">
            <a:avLst/>
          </a:prstGeom>
          <a:noFill/>
        </p:spPr>
        <p:txBody>
          <a:bodyPr wrap="square">
            <a:spAutoFit/>
          </a:bodyPr>
          <a:lstStyle/>
          <a:p>
            <a:pPr algn="l"/>
            <a:endParaRPr lang="en-HK" sz="1400" b="0" i="0" u="none" strike="noStrike" baseline="0" dirty="0">
              <a:solidFill>
                <a:srgbClr val="000000"/>
              </a:solidFill>
              <a:latin typeface="Calibri" panose="020F0502020204030204" pitchFamily="34" charset="0"/>
            </a:endParaRPr>
          </a:p>
          <a:p>
            <a:r>
              <a:rPr lang="sv-SE" sz="1200" i="0" u="none" strike="noStrike" baseline="0" dirty="0">
                <a:solidFill>
                  <a:srgbClr val="000000"/>
                </a:solidFill>
              </a:rPr>
              <a:t> Anusree Bhowmick, Smaranika Deb Roy and Mitu De, ”</a:t>
            </a:r>
            <a:r>
              <a:rPr lang="en-US" sz="1200" i="0" u="none" strike="noStrike" baseline="0" dirty="0">
                <a:solidFill>
                  <a:srgbClr val="000000"/>
                </a:solidFill>
              </a:rPr>
              <a:t>A Brief Review on the Turmeric Patent Case with Its Implications on the Documentation of Traditional Knowledge,”</a:t>
            </a:r>
            <a:r>
              <a:rPr lang="sv-SE" sz="1200" i="0" u="none" strike="noStrike" baseline="0" dirty="0">
                <a:solidFill>
                  <a:srgbClr val="000000"/>
                </a:solidFill>
              </a:rPr>
              <a:t> </a:t>
            </a:r>
            <a:r>
              <a:rPr lang="pt-BR" sz="1200" i="0" u="none" strike="noStrike" baseline="0" dirty="0">
                <a:solidFill>
                  <a:srgbClr val="000000"/>
                </a:solidFill>
              </a:rPr>
              <a:t>NDC E-BIOS, Volume 1, pp 83-88 (2021)</a:t>
            </a:r>
            <a:endParaRPr lang="en-HK" sz="1200" dirty="0"/>
          </a:p>
        </p:txBody>
      </p:sp>
    </p:spTree>
    <p:extLst>
      <p:ext uri="{BB962C8B-B14F-4D97-AF65-F5344CB8AC3E}">
        <p14:creationId xmlns:p14="http://schemas.microsoft.com/office/powerpoint/2010/main" val="2791644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3 – Discussion</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4385854"/>
          </a:xfrm>
        </p:spPr>
        <p:txBody>
          <a:bodyPr>
            <a:normAutofit fontScale="70000" lnSpcReduction="20000"/>
          </a:bodyPr>
          <a:lstStyle/>
          <a:p>
            <a:pPr marL="284925" indent="-222250">
              <a:lnSpc>
                <a:spcPct val="100000"/>
              </a:lnSpc>
              <a:buFont typeface="Arial" panose="020B0604020202020204" pitchFamily="34" charset="0"/>
              <a:buChar char="•"/>
            </a:pPr>
            <a:r>
              <a:rPr lang="en-US" sz="3400" dirty="0">
                <a:solidFill>
                  <a:schemeClr val="tx1"/>
                </a:solidFill>
              </a:rPr>
              <a:t>Patenting traditional knowledge is ethically questionable as the “inventor” of the patent cannot be the owner of the knowledge</a:t>
            </a:r>
          </a:p>
          <a:p>
            <a:pPr marL="284925" indent="-222250">
              <a:lnSpc>
                <a:spcPct val="100000"/>
              </a:lnSpc>
              <a:buFont typeface="Arial" panose="020B0604020202020204" pitchFamily="34" charset="0"/>
              <a:buChar char="•"/>
            </a:pPr>
            <a:r>
              <a:rPr lang="en-US" sz="3400" dirty="0">
                <a:solidFill>
                  <a:schemeClr val="tx1"/>
                </a:solidFill>
              </a:rPr>
              <a:t>Such knowledge is </a:t>
            </a:r>
            <a:r>
              <a:rPr lang="en-US" sz="3400" dirty="0">
                <a:solidFill>
                  <a:srgbClr val="FF0000"/>
                </a:solidFill>
              </a:rPr>
              <a:t>a heritage of the ancestor so it should not be owned by an individual or an organization  </a:t>
            </a:r>
          </a:p>
          <a:p>
            <a:pPr marL="284925" indent="-222250">
              <a:lnSpc>
                <a:spcPct val="100000"/>
              </a:lnSpc>
              <a:buFont typeface="Arial" panose="020B0604020202020204" pitchFamily="34" charset="0"/>
              <a:buChar char="•"/>
            </a:pPr>
            <a:r>
              <a:rPr lang="en-US" sz="3400" dirty="0">
                <a:solidFill>
                  <a:schemeClr val="tx1"/>
                </a:solidFill>
              </a:rPr>
              <a:t>The approval of such patent applications is not intentional, just the examiners do not have the time and knowledge to identify the traditional knowledge of different countries</a:t>
            </a:r>
          </a:p>
          <a:p>
            <a:pPr marL="284925" indent="-222250">
              <a:lnSpc>
                <a:spcPct val="100000"/>
              </a:lnSpc>
              <a:buFont typeface="Arial" panose="020B0604020202020204" pitchFamily="34" charset="0"/>
              <a:buChar char="•"/>
            </a:pPr>
            <a:r>
              <a:rPr lang="en-US" sz="3400" dirty="0">
                <a:solidFill>
                  <a:schemeClr val="tx1"/>
                </a:solidFill>
              </a:rPr>
              <a:t>Countries like India have the resources to build a digital library to protect their traditional knowledge. How about less developed countries such as </a:t>
            </a:r>
            <a:r>
              <a:rPr lang="en-US" sz="3600" dirty="0">
                <a:solidFill>
                  <a:schemeClr val="tx1"/>
                </a:solidFill>
              </a:rPr>
              <a:t>Madagascar?</a:t>
            </a:r>
          </a:p>
          <a:p>
            <a:pPr marL="284925" indent="-222250">
              <a:lnSpc>
                <a:spcPct val="100000"/>
              </a:lnSpc>
              <a:buFont typeface="Arial" panose="020B0604020202020204" pitchFamily="34" charset="0"/>
              <a:buChar char="•"/>
            </a:pPr>
            <a:r>
              <a:rPr lang="en-US" sz="3600" dirty="0">
                <a:solidFill>
                  <a:schemeClr val="tx1"/>
                </a:solidFill>
              </a:rPr>
              <a:t>Currently, it is up to the scientists’ goodwill (or ethical consideration) to avoid further patenting of traditional knowledge. Is it sufficient? </a:t>
            </a:r>
            <a:endParaRPr lang="en-US" sz="34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34</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350651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Summary</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4385854"/>
          </a:xfrm>
        </p:spPr>
        <p:txBody>
          <a:bodyPr>
            <a:normAutofit fontScale="62500" lnSpcReduction="20000"/>
          </a:bodyPr>
          <a:lstStyle/>
          <a:p>
            <a:pPr marL="284925" indent="-222250">
              <a:lnSpc>
                <a:spcPct val="100000"/>
              </a:lnSpc>
              <a:buFont typeface="Arial" panose="020B0604020202020204" pitchFamily="34" charset="0"/>
              <a:buChar char="•"/>
            </a:pPr>
            <a:r>
              <a:rPr lang="en-US" sz="3200" dirty="0">
                <a:solidFill>
                  <a:schemeClr val="tx1"/>
                </a:solidFill>
              </a:rPr>
              <a:t>Intellectual property (IP) is a kind of intangible asset and is owned automatically by its creator</a:t>
            </a:r>
          </a:p>
          <a:p>
            <a:pPr marL="284925" indent="-222250">
              <a:lnSpc>
                <a:spcPct val="100000"/>
              </a:lnSpc>
              <a:buFont typeface="Arial" panose="020B0604020202020204" pitchFamily="34" charset="0"/>
              <a:buChar char="•"/>
            </a:pPr>
            <a:r>
              <a:rPr lang="en-US" sz="3200" dirty="0">
                <a:solidFill>
                  <a:schemeClr val="tx1"/>
                </a:solidFill>
              </a:rPr>
              <a:t>IP can be transferred and the process is bounded by law and regulations</a:t>
            </a:r>
          </a:p>
          <a:p>
            <a:pPr marL="284925" indent="-222250">
              <a:lnSpc>
                <a:spcPct val="100000"/>
              </a:lnSpc>
              <a:buFont typeface="Arial" panose="020B0604020202020204" pitchFamily="34" charset="0"/>
              <a:buChar char="•"/>
            </a:pPr>
            <a:r>
              <a:rPr lang="en-US" sz="3200" dirty="0">
                <a:solidFill>
                  <a:schemeClr val="tx1"/>
                </a:solidFill>
              </a:rPr>
              <a:t>Patent is a kind of industrial IP to incentivize creativity and invention</a:t>
            </a:r>
          </a:p>
          <a:p>
            <a:pPr marL="284925" indent="-222250">
              <a:lnSpc>
                <a:spcPct val="100000"/>
              </a:lnSpc>
              <a:buFont typeface="Arial" panose="020B0604020202020204" pitchFamily="34" charset="0"/>
              <a:buChar char="•"/>
            </a:pPr>
            <a:r>
              <a:rPr lang="en-US" sz="3200" dirty="0">
                <a:solidFill>
                  <a:schemeClr val="tx1"/>
                </a:solidFill>
              </a:rPr>
              <a:t>A patented invention allows the inventor to stop others from using the invention for 20 years</a:t>
            </a:r>
          </a:p>
          <a:p>
            <a:pPr marL="284925" indent="-222250">
              <a:lnSpc>
                <a:spcPct val="100000"/>
              </a:lnSpc>
              <a:buFont typeface="Arial" panose="020B0604020202020204" pitchFamily="34" charset="0"/>
              <a:buChar char="•"/>
            </a:pPr>
            <a:r>
              <a:rPr lang="en-US" sz="3200" dirty="0">
                <a:solidFill>
                  <a:schemeClr val="tx1"/>
                </a:solidFill>
              </a:rPr>
              <a:t>Copyright is the right given to the owner of an original work as soon as the author fixes the work in a tangible form of expression</a:t>
            </a:r>
          </a:p>
          <a:p>
            <a:pPr marL="284925" indent="-222250">
              <a:lnSpc>
                <a:spcPct val="100000"/>
              </a:lnSpc>
              <a:buFont typeface="Arial" panose="020B0604020202020204" pitchFamily="34" charset="0"/>
              <a:buChar char="•"/>
            </a:pPr>
            <a:r>
              <a:rPr lang="en-US" sz="3200" dirty="0">
                <a:solidFill>
                  <a:schemeClr val="tx1"/>
                </a:solidFill>
              </a:rPr>
              <a:t>Copyright only protects expressions, but not ideas</a:t>
            </a:r>
          </a:p>
          <a:p>
            <a:pPr marL="284925" indent="-222250">
              <a:lnSpc>
                <a:spcPct val="100000"/>
              </a:lnSpc>
              <a:buFont typeface="Arial" panose="020B0604020202020204" pitchFamily="34" charset="0"/>
              <a:buChar char="•"/>
            </a:pPr>
            <a:r>
              <a:rPr lang="en-US" sz="3200" dirty="0">
                <a:solidFill>
                  <a:schemeClr val="tx1"/>
                </a:solidFill>
              </a:rPr>
              <a:t>The ownership of the copyright is automatic, no registration is required</a:t>
            </a:r>
          </a:p>
          <a:p>
            <a:pPr marL="284925" indent="-222250">
              <a:lnSpc>
                <a:spcPct val="100000"/>
              </a:lnSpc>
              <a:buFont typeface="Arial" panose="020B0604020202020204" pitchFamily="34" charset="0"/>
              <a:buChar char="•"/>
            </a:pPr>
            <a:r>
              <a:rPr lang="en-US" sz="3200" dirty="0">
                <a:solidFill>
                  <a:schemeClr val="tx1"/>
                </a:solidFill>
              </a:rPr>
              <a:t>Ethical concerns about the IP system – barriers to access to knowledge, monopoly of the invention essential to the human being, patenting of traditional knowledge   </a:t>
            </a:r>
          </a:p>
          <a:p>
            <a:pPr marL="577533" lvl="1" indent="-222250">
              <a:lnSpc>
                <a:spcPct val="100000"/>
              </a:lnSpc>
              <a:buFont typeface="Arial" panose="020B0604020202020204" pitchFamily="34" charset="0"/>
              <a:buChar char="•"/>
            </a:pPr>
            <a:endParaRPr lang="en-US" sz="28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35</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375674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Different kinds of intellectual properties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2032907"/>
            <a:ext cx="10535920" cy="4196443"/>
          </a:xfrm>
        </p:spPr>
        <p:txBody>
          <a:bodyPr>
            <a:normAutofit lnSpcReduction="10000"/>
          </a:bodyPr>
          <a:lstStyle/>
          <a:p>
            <a:pPr marL="284925" indent="-222250">
              <a:lnSpc>
                <a:spcPct val="100000"/>
              </a:lnSpc>
              <a:buFont typeface="Arial" panose="020B0604020202020204" pitchFamily="34" charset="0"/>
              <a:buChar char="•"/>
            </a:pPr>
            <a:r>
              <a:rPr lang="en-US" sz="3200" dirty="0">
                <a:solidFill>
                  <a:schemeClr val="tx1"/>
                </a:solidFill>
              </a:rPr>
              <a:t>IP is divided into two categories:</a:t>
            </a:r>
          </a:p>
          <a:p>
            <a:pPr marL="577533" lvl="1" indent="-222250">
              <a:lnSpc>
                <a:spcPct val="100000"/>
              </a:lnSpc>
              <a:buFont typeface="Arial" panose="020B0604020202020204" pitchFamily="34" charset="0"/>
              <a:buChar char="•"/>
            </a:pPr>
            <a:r>
              <a:rPr lang="en-US" sz="3000" dirty="0">
                <a:solidFill>
                  <a:srgbClr val="FF0000"/>
                </a:solidFill>
              </a:rPr>
              <a:t>Industrial property</a:t>
            </a:r>
            <a:r>
              <a:rPr lang="en-US" sz="3000" dirty="0">
                <a:solidFill>
                  <a:schemeClr val="tx1"/>
                </a:solidFill>
              </a:rPr>
              <a:t> – patents, trademarks, industrial designs, etc.</a:t>
            </a:r>
          </a:p>
          <a:p>
            <a:pPr marL="577533" lvl="1" indent="-222250">
              <a:lnSpc>
                <a:spcPct val="100000"/>
              </a:lnSpc>
              <a:buFont typeface="Arial" panose="020B0604020202020204" pitchFamily="34" charset="0"/>
              <a:buChar char="•"/>
            </a:pPr>
            <a:r>
              <a:rPr lang="en-US" sz="3000" dirty="0">
                <a:solidFill>
                  <a:srgbClr val="FF0000"/>
                </a:solidFill>
              </a:rPr>
              <a:t>Copyright</a:t>
            </a:r>
            <a:r>
              <a:rPr lang="en-US" sz="3000" dirty="0">
                <a:solidFill>
                  <a:schemeClr val="tx1"/>
                </a:solidFill>
              </a:rPr>
              <a:t> – literary, artistic works such as novels, poems, and plays, films, musical works, drawings, etc.</a:t>
            </a:r>
          </a:p>
          <a:p>
            <a:pPr marL="284925" indent="-222250">
              <a:lnSpc>
                <a:spcPct val="100000"/>
              </a:lnSpc>
              <a:buFont typeface="Arial" panose="020B0604020202020204" pitchFamily="34" charset="0"/>
              <a:buChar char="•"/>
            </a:pPr>
            <a:r>
              <a:rPr lang="en-US" sz="3200" dirty="0">
                <a:solidFill>
                  <a:schemeClr val="tx1"/>
                </a:solidFill>
              </a:rPr>
              <a:t>In engineering research, research results often lead to patents (such as new industrial designs) and copyrights of papers, books, data sets, etc.</a:t>
            </a:r>
            <a:endParaRPr lang="en-US" sz="3000" dirty="0">
              <a:solidFill>
                <a:schemeClr val="tx1"/>
              </a:solidFill>
            </a:endParaRP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4</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186171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Patent and copyright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94114"/>
            <a:ext cx="10535920" cy="4400549"/>
          </a:xfrm>
        </p:spPr>
        <p:txBody>
          <a:bodyPr>
            <a:normAutofit/>
          </a:bodyPr>
          <a:lstStyle/>
          <a:p>
            <a:pPr marL="284925" indent="-222250">
              <a:lnSpc>
                <a:spcPct val="100000"/>
              </a:lnSpc>
              <a:buFont typeface="Arial" panose="020B0604020202020204" pitchFamily="34" charset="0"/>
              <a:buChar char="•"/>
            </a:pPr>
            <a:r>
              <a:rPr lang="en-US" sz="3200" dirty="0">
                <a:solidFill>
                  <a:schemeClr val="tx1"/>
                </a:solidFill>
              </a:rPr>
              <a:t>What is a </a:t>
            </a:r>
            <a:r>
              <a:rPr lang="en-US" sz="3200" dirty="0">
                <a:solidFill>
                  <a:srgbClr val="FF0000"/>
                </a:solidFill>
              </a:rPr>
              <a:t>Patent</a:t>
            </a:r>
            <a:r>
              <a:rPr lang="en-US" sz="3200" dirty="0">
                <a:solidFill>
                  <a:schemeClr val="tx1"/>
                </a:solidFill>
              </a:rPr>
              <a:t>?</a:t>
            </a:r>
          </a:p>
          <a:p>
            <a:pPr marL="577533" lvl="1" indent="-222250">
              <a:lnSpc>
                <a:spcPct val="100000"/>
              </a:lnSpc>
              <a:buFont typeface="Arial" panose="020B0604020202020204" pitchFamily="34" charset="0"/>
              <a:buChar char="•"/>
            </a:pPr>
            <a:r>
              <a:rPr lang="en-US" sz="3000" dirty="0">
                <a:solidFill>
                  <a:schemeClr val="tx1"/>
                </a:solidFill>
              </a:rPr>
              <a:t>A patent is a legal document usually issued by a government that provides </a:t>
            </a:r>
            <a:r>
              <a:rPr lang="en-US" sz="3000" dirty="0">
                <a:solidFill>
                  <a:srgbClr val="FF0000"/>
                </a:solidFill>
              </a:rPr>
              <a:t>protection for an invention </a:t>
            </a:r>
            <a:r>
              <a:rPr lang="en-US" sz="3000" dirty="0">
                <a:solidFill>
                  <a:schemeClr val="tx1"/>
                </a:solidFill>
              </a:rPr>
              <a:t>in that country</a:t>
            </a:r>
          </a:p>
          <a:p>
            <a:pPr marL="760413" lvl="2" indent="-222250">
              <a:lnSpc>
                <a:spcPct val="100000"/>
              </a:lnSpc>
              <a:buFont typeface="Arial" panose="020B0604020202020204" pitchFamily="34" charset="0"/>
              <a:buChar char="•"/>
            </a:pPr>
            <a:r>
              <a:rPr lang="en-US" sz="2400" dirty="0">
                <a:solidFill>
                  <a:schemeClr val="tx1"/>
                </a:solidFill>
              </a:rPr>
              <a:t>E.g., the US patents are issued by the Patent Office of the US federal government </a:t>
            </a:r>
          </a:p>
          <a:p>
            <a:pPr marL="577533" lvl="1" indent="-222250">
              <a:lnSpc>
                <a:spcPct val="100000"/>
              </a:lnSpc>
              <a:buFont typeface="Arial" panose="020B0604020202020204" pitchFamily="34" charset="0"/>
              <a:buChar char="•"/>
            </a:pPr>
            <a:r>
              <a:rPr lang="en-US" sz="3000" dirty="0">
                <a:solidFill>
                  <a:schemeClr val="tx1"/>
                </a:solidFill>
              </a:rPr>
              <a:t>A patent gives the inventor to stop others from making, using, selling, or even importing the patented invention</a:t>
            </a:r>
          </a:p>
          <a:p>
            <a:pPr marL="577533" lvl="1" indent="-222250">
              <a:lnSpc>
                <a:spcPct val="100000"/>
              </a:lnSpc>
              <a:buFont typeface="Arial" panose="020B0604020202020204" pitchFamily="34" charset="0"/>
              <a:buChar char="•"/>
            </a:pPr>
            <a:r>
              <a:rPr lang="en-US" sz="3000" dirty="0">
                <a:solidFill>
                  <a:schemeClr val="tx1"/>
                </a:solidFill>
              </a:rPr>
              <a:t>However, a patent usually has regional limitations</a:t>
            </a:r>
          </a:p>
          <a:p>
            <a:pPr marL="760413" lvl="2" indent="-222250">
              <a:lnSpc>
                <a:spcPct val="100000"/>
              </a:lnSpc>
              <a:buFont typeface="Arial" panose="020B0604020202020204" pitchFamily="34" charset="0"/>
              <a:buChar char="•"/>
            </a:pPr>
            <a:r>
              <a:rPr lang="en-US" sz="2600" dirty="0">
                <a:solidFill>
                  <a:schemeClr val="tx1"/>
                </a:solidFill>
              </a:rPr>
              <a:t>A US patent does not afford protection in another country such as China</a:t>
            </a:r>
          </a:p>
          <a:p>
            <a:pPr marL="284925" indent="-222250">
              <a:lnSpc>
                <a:spcPct val="100000"/>
              </a:lnSpc>
              <a:buFont typeface="Arial" panose="020B0604020202020204" pitchFamily="34" charset="0"/>
              <a:buChar char="•"/>
            </a:pPr>
            <a:endParaRPr lang="en-US" sz="3200" dirty="0">
              <a:solidFill>
                <a:schemeClr val="tx1"/>
              </a:solidFill>
            </a:endParaRP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5</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91201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Where did the patent system come from?</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73397" y="1737360"/>
            <a:ext cx="10535920" cy="4400549"/>
          </a:xfrm>
        </p:spPr>
        <p:txBody>
          <a:bodyPr>
            <a:normAutofit/>
          </a:bodyPr>
          <a:lstStyle/>
          <a:p>
            <a:pPr marL="284925" indent="-222250">
              <a:lnSpc>
                <a:spcPct val="100000"/>
              </a:lnSpc>
              <a:buFont typeface="Arial" panose="020B0604020202020204" pitchFamily="34" charset="0"/>
              <a:buChar char="•"/>
            </a:pPr>
            <a:r>
              <a:rPr lang="en-US" sz="2400" dirty="0">
                <a:solidFill>
                  <a:schemeClr val="tx1"/>
                </a:solidFill>
              </a:rPr>
              <a:t>The first statutory patent system is generally regarded to be the </a:t>
            </a:r>
            <a:r>
              <a:rPr lang="en-US" sz="2400" dirty="0">
                <a:solidFill>
                  <a:srgbClr val="FF0000"/>
                </a:solidFill>
              </a:rPr>
              <a:t>Venetian Patent Statute</a:t>
            </a:r>
            <a:r>
              <a:rPr lang="en-US" sz="2400" dirty="0">
                <a:solidFill>
                  <a:schemeClr val="tx1"/>
                </a:solidFill>
              </a:rPr>
              <a:t> of 1474 </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6</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pic>
        <p:nvPicPr>
          <p:cNvPr id="3074" name="Picture 2">
            <a:extLst>
              <a:ext uri="{FF2B5EF4-FFF2-40B4-BE49-F238E27FC236}">
                <a16:creationId xmlns:a16="http://schemas.microsoft.com/office/drawing/2014/main" id="{60D13385-0450-DA10-4C5D-1317954C3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8418" y="3692257"/>
            <a:ext cx="3195283" cy="17719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30A485-AB3A-1400-C113-FC9715E26E85}"/>
              </a:ext>
            </a:extLst>
          </p:cNvPr>
          <p:cNvSpPr txBox="1"/>
          <p:nvPr/>
        </p:nvSpPr>
        <p:spPr>
          <a:xfrm>
            <a:off x="8823458" y="5533909"/>
            <a:ext cx="3195282" cy="369332"/>
          </a:xfrm>
          <a:prstGeom prst="rect">
            <a:avLst/>
          </a:prstGeom>
          <a:noFill/>
        </p:spPr>
        <p:txBody>
          <a:bodyPr wrap="square">
            <a:spAutoFit/>
          </a:bodyPr>
          <a:lstStyle/>
          <a:p>
            <a:r>
              <a:rPr lang="en-HK" b="0" i="0" dirty="0">
                <a:solidFill>
                  <a:srgbClr val="202122"/>
                </a:solidFill>
                <a:effectLst/>
                <a:highlight>
                  <a:srgbClr val="F8F9FA"/>
                </a:highlight>
                <a:latin typeface="Arial" panose="020B0604020202020204" pitchFamily="34" charset="0"/>
              </a:rPr>
              <a:t>The </a:t>
            </a:r>
            <a:r>
              <a:rPr lang="en-HK" b="0" i="0" u="none" strike="noStrike" dirty="0">
                <a:effectLst/>
                <a:latin typeface="Arial" panose="020B0604020202020204" pitchFamily="34" charset="0"/>
              </a:rPr>
              <a:t>Venetian Patent Statute</a:t>
            </a:r>
            <a:endParaRPr lang="en-HK" dirty="0"/>
          </a:p>
        </p:txBody>
      </p:sp>
      <p:sp>
        <p:nvSpPr>
          <p:cNvPr id="9" name="TextBox 8">
            <a:extLst>
              <a:ext uri="{FF2B5EF4-FFF2-40B4-BE49-F238E27FC236}">
                <a16:creationId xmlns:a16="http://schemas.microsoft.com/office/drawing/2014/main" id="{46330B96-4012-8331-299F-59E35960371D}"/>
              </a:ext>
            </a:extLst>
          </p:cNvPr>
          <p:cNvSpPr txBox="1"/>
          <p:nvPr/>
        </p:nvSpPr>
        <p:spPr>
          <a:xfrm>
            <a:off x="8978210" y="5917340"/>
            <a:ext cx="3092923" cy="307777"/>
          </a:xfrm>
          <a:prstGeom prst="rect">
            <a:avLst/>
          </a:prstGeom>
          <a:noFill/>
        </p:spPr>
        <p:txBody>
          <a:bodyPr wrap="square">
            <a:spAutoFit/>
          </a:bodyPr>
          <a:lstStyle/>
          <a:p>
            <a:r>
              <a:rPr lang="en-HK" sz="1400" dirty="0"/>
              <a:t>https://en.wikipedia.org/wiki/Patent</a:t>
            </a:r>
          </a:p>
        </p:txBody>
      </p:sp>
      <p:sp>
        <p:nvSpPr>
          <p:cNvPr id="10" name="Content Placeholder 2">
            <a:extLst>
              <a:ext uri="{FF2B5EF4-FFF2-40B4-BE49-F238E27FC236}">
                <a16:creationId xmlns:a16="http://schemas.microsoft.com/office/drawing/2014/main" id="{28DEE590-A3EB-2151-0148-22A4862930AF}"/>
              </a:ext>
            </a:extLst>
          </p:cNvPr>
          <p:cNvSpPr txBox="1">
            <a:spLocks/>
          </p:cNvSpPr>
          <p:nvPr/>
        </p:nvSpPr>
        <p:spPr>
          <a:xfrm>
            <a:off x="1061455" y="2512015"/>
            <a:ext cx="7475220" cy="3875964"/>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lnSpc>
                <a:spcPct val="100000"/>
              </a:lnSpc>
              <a:buFont typeface="Arial" panose="020B0604020202020204" pitchFamily="34" charset="0"/>
              <a:buChar char="•"/>
            </a:pPr>
            <a:r>
              <a:rPr lang="en-US" sz="3000" dirty="0">
                <a:solidFill>
                  <a:schemeClr val="tx1"/>
                </a:solidFill>
              </a:rPr>
              <a:t>The Senate of Venice was concerned that the knowhow in glass making might be lost due to the emigration or death of artisans</a:t>
            </a:r>
          </a:p>
          <a:p>
            <a:pPr marL="578358" lvl="1" indent="-285750">
              <a:lnSpc>
                <a:spcPct val="100000"/>
              </a:lnSpc>
              <a:buFont typeface="Arial" panose="020B0604020202020204" pitchFamily="34" charset="0"/>
              <a:buChar char="•"/>
            </a:pPr>
            <a:r>
              <a:rPr lang="en-US" sz="3000" dirty="0">
                <a:solidFill>
                  <a:schemeClr val="tx1"/>
                </a:solidFill>
              </a:rPr>
              <a:t>It asked its skilled glassmakers to share their knowledge by training apprentices, rather than taking their secrets abroad or to the grave</a:t>
            </a:r>
          </a:p>
          <a:p>
            <a:pPr marL="578358" lvl="1" indent="-285750">
              <a:lnSpc>
                <a:spcPct val="100000"/>
              </a:lnSpc>
              <a:buFont typeface="Arial" panose="020B0604020202020204" pitchFamily="34" charset="0"/>
              <a:buChar char="•"/>
            </a:pPr>
            <a:r>
              <a:rPr lang="en-US" sz="3000" dirty="0">
                <a:solidFill>
                  <a:schemeClr val="tx1"/>
                </a:solidFill>
              </a:rPr>
              <a:t>The glassmakers were understandably reluctant because they feared competition from the younger generation</a:t>
            </a:r>
          </a:p>
          <a:p>
            <a:pPr marL="578358" lvl="1" indent="-285750">
              <a:lnSpc>
                <a:spcPct val="100000"/>
              </a:lnSpc>
              <a:buFont typeface="Arial" panose="020B0604020202020204" pitchFamily="34" charset="0"/>
              <a:buChar char="•"/>
            </a:pPr>
            <a:r>
              <a:rPr lang="en-US" sz="3000" dirty="0">
                <a:solidFill>
                  <a:schemeClr val="tx1"/>
                </a:solidFill>
              </a:rPr>
              <a:t>The Senate offered them protection from competition for a limited period in exchange for the sharing of their knowledge</a:t>
            </a:r>
          </a:p>
          <a:p>
            <a:pPr marL="578358" lvl="1" indent="-285750">
              <a:lnSpc>
                <a:spcPct val="100000"/>
              </a:lnSpc>
              <a:buFont typeface="Arial" panose="020B0604020202020204" pitchFamily="34" charset="0"/>
              <a:buChar char="•"/>
            </a:pPr>
            <a:r>
              <a:rPr lang="en-US" sz="3000" dirty="0">
                <a:solidFill>
                  <a:schemeClr val="tx1"/>
                </a:solidFill>
              </a:rPr>
              <a:t>This marked the birth of the patent system</a:t>
            </a:r>
          </a:p>
          <a:p>
            <a:pPr marL="578358" lvl="1" indent="-285750">
              <a:lnSpc>
                <a:spcPct val="100000"/>
              </a:lnSpc>
              <a:buFont typeface="Arial" panose="020B0604020202020204" pitchFamily="34" charset="0"/>
              <a:buChar char="•"/>
            </a:pPr>
            <a:r>
              <a:rPr lang="en-US" sz="3000" dirty="0">
                <a:solidFill>
                  <a:schemeClr val="tx1"/>
                </a:solidFill>
              </a:rPr>
              <a:t>Inventors published their technical secrets in return for a short-lived exclusive right to their new technology</a:t>
            </a:r>
          </a:p>
        </p:txBody>
      </p:sp>
      <p:pic>
        <p:nvPicPr>
          <p:cNvPr id="1026" name="Picture 2" descr="tools holding glass horse being shaped">
            <a:extLst>
              <a:ext uri="{FF2B5EF4-FFF2-40B4-BE49-F238E27FC236}">
                <a16:creationId xmlns:a16="http://schemas.microsoft.com/office/drawing/2014/main" id="{829D7342-281B-4A3A-6E5B-B7DC6A802C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0920" y="2550017"/>
            <a:ext cx="1776265" cy="17843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318849D-799A-EFD5-9514-F67FDBC284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3046" y="2239737"/>
            <a:ext cx="845147" cy="142548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34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Why do we need Patents?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94114"/>
            <a:ext cx="10535920" cy="4400549"/>
          </a:xfrm>
        </p:spPr>
        <p:txBody>
          <a:bodyPr>
            <a:normAutofit fontScale="70000" lnSpcReduction="20000"/>
          </a:bodyPr>
          <a:lstStyle/>
          <a:p>
            <a:pPr marL="284925" indent="-222250">
              <a:lnSpc>
                <a:spcPct val="100000"/>
              </a:lnSpc>
              <a:buFont typeface="Arial" panose="020B0604020202020204" pitchFamily="34" charset="0"/>
              <a:buChar char="•"/>
            </a:pPr>
            <a:r>
              <a:rPr lang="en-US" sz="3200" dirty="0">
                <a:solidFill>
                  <a:srgbClr val="FF0000"/>
                </a:solidFill>
              </a:rPr>
              <a:t>Patents obliterate competition</a:t>
            </a:r>
          </a:p>
          <a:p>
            <a:pPr marL="577533" lvl="1" indent="-222250">
              <a:lnSpc>
                <a:spcPct val="100000"/>
              </a:lnSpc>
              <a:buFont typeface="Arial" panose="020B0604020202020204" pitchFamily="34" charset="0"/>
              <a:buChar char="•"/>
            </a:pPr>
            <a:r>
              <a:rPr lang="en-US" sz="3000" dirty="0">
                <a:solidFill>
                  <a:schemeClr val="tx1"/>
                </a:solidFill>
              </a:rPr>
              <a:t>Patents create a barrier to entry, which blocks others from copying the idea to sell a similar product in direct competition</a:t>
            </a:r>
          </a:p>
          <a:p>
            <a:pPr marL="577533" lvl="1" indent="-222250">
              <a:lnSpc>
                <a:spcPct val="100000"/>
              </a:lnSpc>
              <a:buFont typeface="Arial" panose="020B0604020202020204" pitchFamily="34" charset="0"/>
              <a:buChar char="•"/>
            </a:pPr>
            <a:r>
              <a:rPr lang="en-US" sz="3000" dirty="0">
                <a:solidFill>
                  <a:schemeClr val="tx1"/>
                </a:solidFill>
              </a:rPr>
              <a:t>Compensate the risk and investment in developing new ideas</a:t>
            </a:r>
          </a:p>
          <a:p>
            <a:pPr marL="577533" lvl="1" indent="-222250">
              <a:lnSpc>
                <a:spcPct val="100000"/>
              </a:lnSpc>
              <a:buFont typeface="Arial" panose="020B0604020202020204" pitchFamily="34" charset="0"/>
              <a:buChar char="•"/>
            </a:pPr>
            <a:r>
              <a:rPr lang="en-US" sz="3000" dirty="0">
                <a:solidFill>
                  <a:schemeClr val="tx1"/>
                </a:solidFill>
              </a:rPr>
              <a:t>Important for SMEs to compete against large corporations which have more resources</a:t>
            </a:r>
          </a:p>
          <a:p>
            <a:pPr marL="284925" indent="-222250">
              <a:lnSpc>
                <a:spcPct val="100000"/>
              </a:lnSpc>
              <a:buFont typeface="Arial" panose="020B0604020202020204" pitchFamily="34" charset="0"/>
              <a:buChar char="•"/>
            </a:pPr>
            <a:r>
              <a:rPr lang="en-US" sz="3200" dirty="0">
                <a:solidFill>
                  <a:srgbClr val="FF0000"/>
                </a:solidFill>
              </a:rPr>
              <a:t>Generate revenue</a:t>
            </a:r>
          </a:p>
          <a:p>
            <a:pPr marL="577533" lvl="1" indent="-222250">
              <a:lnSpc>
                <a:spcPct val="100000"/>
              </a:lnSpc>
              <a:buFont typeface="Arial" panose="020B0604020202020204" pitchFamily="34" charset="0"/>
              <a:buChar char="•"/>
            </a:pPr>
            <a:r>
              <a:rPr lang="en-US" sz="2800" dirty="0">
                <a:solidFill>
                  <a:schemeClr val="tx1"/>
                </a:solidFill>
              </a:rPr>
              <a:t>By controlling the supply in the market</a:t>
            </a:r>
          </a:p>
          <a:p>
            <a:pPr marL="577533" lvl="1" indent="-222250">
              <a:lnSpc>
                <a:spcPct val="100000"/>
              </a:lnSpc>
              <a:buFont typeface="Arial" panose="020B0604020202020204" pitchFamily="34" charset="0"/>
              <a:buChar char="•"/>
            </a:pPr>
            <a:r>
              <a:rPr lang="en-US" sz="2800" dirty="0">
                <a:solidFill>
                  <a:schemeClr val="tx1"/>
                </a:solidFill>
              </a:rPr>
              <a:t>By licensing or selling the patents to other companies. E.g.,</a:t>
            </a:r>
          </a:p>
          <a:p>
            <a:pPr marL="760413" lvl="2" indent="-222250">
              <a:lnSpc>
                <a:spcPct val="100000"/>
              </a:lnSpc>
              <a:buFont typeface="Arial" panose="020B0604020202020204" pitchFamily="34" charset="0"/>
              <a:buChar char="•"/>
            </a:pPr>
            <a:r>
              <a:rPr lang="en-US" sz="2400" dirty="0">
                <a:solidFill>
                  <a:schemeClr val="tx1"/>
                </a:solidFill>
              </a:rPr>
              <a:t>Microsoft’s purchase of 800 patents from AOL for over $1 billion in 2012</a:t>
            </a:r>
          </a:p>
          <a:p>
            <a:pPr marL="760413" lvl="2" indent="-222250">
              <a:lnSpc>
                <a:spcPct val="100000"/>
              </a:lnSpc>
              <a:buFont typeface="Arial" panose="020B0604020202020204" pitchFamily="34" charset="0"/>
              <a:buChar char="•"/>
            </a:pPr>
            <a:r>
              <a:rPr lang="en-US" sz="2400" dirty="0">
                <a:solidFill>
                  <a:schemeClr val="tx1"/>
                </a:solidFill>
              </a:rPr>
              <a:t>The sale of Nortel Networks’ patent for $4.5 billion in 2011</a:t>
            </a:r>
          </a:p>
          <a:p>
            <a:pPr marL="284925" indent="-222250">
              <a:lnSpc>
                <a:spcPct val="100000"/>
              </a:lnSpc>
              <a:buFont typeface="Arial" panose="020B0604020202020204" pitchFamily="34" charset="0"/>
              <a:buChar char="•"/>
            </a:pPr>
            <a:r>
              <a:rPr lang="en-US" sz="3200" dirty="0">
                <a:solidFill>
                  <a:srgbClr val="FF0000"/>
                </a:solidFill>
              </a:rPr>
              <a:t>Increase company valuation</a:t>
            </a:r>
          </a:p>
          <a:p>
            <a:pPr marL="577533" lvl="1" indent="-222250">
              <a:lnSpc>
                <a:spcPct val="100000"/>
              </a:lnSpc>
              <a:buFont typeface="Arial" panose="020B0604020202020204" pitchFamily="34" charset="0"/>
              <a:buChar char="•"/>
            </a:pPr>
            <a:r>
              <a:rPr lang="en-US" sz="3000" dirty="0">
                <a:solidFill>
                  <a:schemeClr val="tx1"/>
                </a:solidFill>
              </a:rPr>
              <a:t>A strong patent portfolio attracts investors, particularly important for startups</a:t>
            </a:r>
            <a:endParaRPr lang="en-US" sz="2600" dirty="0">
              <a:solidFill>
                <a:schemeClr val="tx1"/>
              </a:solidFill>
            </a:endParaRPr>
          </a:p>
          <a:p>
            <a:pPr marL="760413" lvl="2" indent="-222250">
              <a:lnSpc>
                <a:spcPct val="100000"/>
              </a:lnSpc>
              <a:buFont typeface="Arial" panose="020B0604020202020204" pitchFamily="34" charset="0"/>
              <a:buChar char="•"/>
            </a:pPr>
            <a:endParaRPr lang="en-US" sz="26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7</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13645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A9B00-F004-7B52-113F-7761A4C8FB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7F46E0-4235-EC52-3CCC-0374445A8423}"/>
              </a:ext>
            </a:extLst>
          </p:cNvPr>
          <p:cNvSpPr>
            <a:spLocks noGrp="1"/>
          </p:cNvSpPr>
          <p:nvPr>
            <p:ph type="title"/>
          </p:nvPr>
        </p:nvSpPr>
        <p:spPr/>
        <p:txBody>
          <a:bodyPr/>
          <a:lstStyle/>
          <a:p>
            <a:r>
              <a:rPr lang="en-US" dirty="0"/>
              <a:t>Patents increase technology startups’ valuation</a:t>
            </a:r>
            <a:endParaRPr lang="en-HK" dirty="0"/>
          </a:p>
        </p:txBody>
      </p:sp>
      <p:sp>
        <p:nvSpPr>
          <p:cNvPr id="7" name="Content Placeholder 2">
            <a:extLst>
              <a:ext uri="{FF2B5EF4-FFF2-40B4-BE49-F238E27FC236}">
                <a16:creationId xmlns:a16="http://schemas.microsoft.com/office/drawing/2014/main" id="{AF290B18-FFE1-818E-4BBC-8EE6B5853A45}"/>
              </a:ext>
            </a:extLst>
          </p:cNvPr>
          <p:cNvSpPr>
            <a:spLocks noGrp="1"/>
          </p:cNvSpPr>
          <p:nvPr>
            <p:ph idx="1"/>
          </p:nvPr>
        </p:nvSpPr>
        <p:spPr>
          <a:xfrm>
            <a:off x="1097280" y="1894114"/>
            <a:ext cx="4098664" cy="4400549"/>
          </a:xfrm>
        </p:spPr>
        <p:txBody>
          <a:bodyPr>
            <a:normAutofit/>
          </a:bodyPr>
          <a:lstStyle/>
          <a:p>
            <a:pPr marL="284925" indent="-222250">
              <a:lnSpc>
                <a:spcPct val="100000"/>
              </a:lnSpc>
              <a:buFont typeface="Arial" panose="020B0604020202020204" pitchFamily="34" charset="0"/>
              <a:buChar char="•"/>
            </a:pPr>
            <a:r>
              <a:rPr lang="en-US" sz="3200" dirty="0">
                <a:solidFill>
                  <a:schemeClr val="tx1"/>
                </a:solidFill>
              </a:rPr>
              <a:t>From a study [1] of Germany and the UK biotechnology industry, companies with good patent portfolios could more easily attract venture capital investment </a:t>
            </a:r>
          </a:p>
          <a:p>
            <a:pPr marL="760413" lvl="2" indent="-222250">
              <a:lnSpc>
                <a:spcPct val="100000"/>
              </a:lnSpc>
              <a:buFont typeface="Arial" panose="020B0604020202020204" pitchFamily="34" charset="0"/>
              <a:buChar char="•"/>
            </a:pPr>
            <a:endParaRPr lang="en-US" sz="2600" dirty="0">
              <a:solidFill>
                <a:schemeClr val="tx1"/>
              </a:solidFill>
            </a:endParaRPr>
          </a:p>
        </p:txBody>
      </p:sp>
      <p:sp>
        <p:nvSpPr>
          <p:cNvPr id="3" name="Slide Number Placeholder 2">
            <a:extLst>
              <a:ext uri="{FF2B5EF4-FFF2-40B4-BE49-F238E27FC236}">
                <a16:creationId xmlns:a16="http://schemas.microsoft.com/office/drawing/2014/main" id="{58CFE025-737C-BF5A-F4AE-DB8F428BB5E6}"/>
              </a:ext>
            </a:extLst>
          </p:cNvPr>
          <p:cNvSpPr>
            <a:spLocks noGrp="1"/>
          </p:cNvSpPr>
          <p:nvPr>
            <p:ph type="sldNum" sz="quarter" idx="12"/>
          </p:nvPr>
        </p:nvSpPr>
        <p:spPr/>
        <p:txBody>
          <a:bodyPr/>
          <a:lstStyle/>
          <a:p>
            <a:fld id="{2A61B019-0DD5-4931-9B58-90F9A03D7415}" type="slidenum">
              <a:rPr lang="en-US" smtClean="0"/>
              <a:t>8</a:t>
            </a:fld>
            <a:endParaRPr lang="en-US"/>
          </a:p>
        </p:txBody>
      </p:sp>
      <p:sp>
        <p:nvSpPr>
          <p:cNvPr id="5" name="Date Placeholder 4">
            <a:extLst>
              <a:ext uri="{FF2B5EF4-FFF2-40B4-BE49-F238E27FC236}">
                <a16:creationId xmlns:a16="http://schemas.microsoft.com/office/drawing/2014/main" id="{9D66BC75-D4F3-DF8E-DD4D-927C88A9C8AD}"/>
              </a:ext>
            </a:extLst>
          </p:cNvPr>
          <p:cNvSpPr>
            <a:spLocks noGrp="1"/>
          </p:cNvSpPr>
          <p:nvPr>
            <p:ph type="dt" sz="half" idx="10"/>
          </p:nvPr>
        </p:nvSpPr>
        <p:spPr/>
        <p:txBody>
          <a:bodyPr/>
          <a:lstStyle/>
          <a:p>
            <a:r>
              <a:rPr lang="en-US"/>
              <a:t>Dr Daniel Lun     June 2024</a:t>
            </a:r>
          </a:p>
        </p:txBody>
      </p:sp>
      <p:pic>
        <p:nvPicPr>
          <p:cNvPr id="6" name="Picture 5">
            <a:extLst>
              <a:ext uri="{FF2B5EF4-FFF2-40B4-BE49-F238E27FC236}">
                <a16:creationId xmlns:a16="http://schemas.microsoft.com/office/drawing/2014/main" id="{CEDC2AE2-589A-CE70-4201-D31B7D778C80}"/>
              </a:ext>
            </a:extLst>
          </p:cNvPr>
          <p:cNvPicPr>
            <a:picLocks noChangeAspect="1"/>
          </p:cNvPicPr>
          <p:nvPr/>
        </p:nvPicPr>
        <p:blipFill>
          <a:blip r:embed="rId3"/>
          <a:stretch>
            <a:fillRect/>
          </a:stretch>
        </p:blipFill>
        <p:spPr>
          <a:xfrm>
            <a:off x="5324257" y="1793303"/>
            <a:ext cx="6202562" cy="4474134"/>
          </a:xfrm>
          <a:prstGeom prst="rect">
            <a:avLst/>
          </a:prstGeom>
        </p:spPr>
      </p:pic>
      <p:sp>
        <p:nvSpPr>
          <p:cNvPr id="8" name="TextBox 7">
            <a:extLst>
              <a:ext uri="{FF2B5EF4-FFF2-40B4-BE49-F238E27FC236}">
                <a16:creationId xmlns:a16="http://schemas.microsoft.com/office/drawing/2014/main" id="{C99D1CEB-1B6C-DFE9-86E3-91B5C3312DA7}"/>
              </a:ext>
            </a:extLst>
          </p:cNvPr>
          <p:cNvSpPr txBox="1"/>
          <p:nvPr/>
        </p:nvSpPr>
        <p:spPr>
          <a:xfrm>
            <a:off x="1920240" y="6334780"/>
            <a:ext cx="7379746" cy="523220"/>
          </a:xfrm>
          <a:prstGeom prst="rect">
            <a:avLst/>
          </a:prstGeom>
          <a:noFill/>
        </p:spPr>
        <p:txBody>
          <a:bodyPr wrap="square" rtlCol="0">
            <a:spAutoFit/>
          </a:bodyPr>
          <a:lstStyle/>
          <a:p>
            <a:r>
              <a:rPr lang="en-HK" sz="1400" dirty="0"/>
              <a:t>[1] Carolin Haeussler, Dietmar Harhoff, Elisabeth Mueller, “How patenting informs VC investors – The case of biotechnology,” Research Policy, Volume 43, Issue 8, 2014, Pages 1286-1298</a:t>
            </a:r>
          </a:p>
        </p:txBody>
      </p:sp>
    </p:spTree>
    <p:extLst>
      <p:ext uri="{BB962C8B-B14F-4D97-AF65-F5344CB8AC3E}">
        <p14:creationId xmlns:p14="http://schemas.microsoft.com/office/powerpoint/2010/main" val="137179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3B15-7B4B-E946-D29E-CDC928B8DADF}"/>
              </a:ext>
            </a:extLst>
          </p:cNvPr>
          <p:cNvSpPr>
            <a:spLocks noGrp="1"/>
          </p:cNvSpPr>
          <p:nvPr>
            <p:ph type="title"/>
          </p:nvPr>
        </p:nvSpPr>
        <p:spPr/>
        <p:txBody>
          <a:bodyPr/>
          <a:lstStyle/>
          <a:p>
            <a:r>
              <a:rPr lang="en-HK" dirty="0"/>
              <a:t>What can be patented?</a:t>
            </a:r>
          </a:p>
        </p:txBody>
      </p:sp>
      <p:sp>
        <p:nvSpPr>
          <p:cNvPr id="3" name="Content Placeholder 2">
            <a:extLst>
              <a:ext uri="{FF2B5EF4-FFF2-40B4-BE49-F238E27FC236}">
                <a16:creationId xmlns:a16="http://schemas.microsoft.com/office/drawing/2014/main" id="{CE9D44F4-F1DB-9C08-A9A8-2BE385192105}"/>
              </a:ext>
            </a:extLst>
          </p:cNvPr>
          <p:cNvSpPr>
            <a:spLocks noGrp="1"/>
          </p:cNvSpPr>
          <p:nvPr>
            <p:ph idx="1"/>
          </p:nvPr>
        </p:nvSpPr>
        <p:spPr/>
        <p:txBody>
          <a:bodyPr/>
          <a:lstStyle/>
          <a:p>
            <a:pPr marL="266700" indent="-266700">
              <a:buFont typeface="Arial" panose="020B0604020202020204" pitchFamily="34" charset="0"/>
              <a:buChar char="•"/>
            </a:pPr>
            <a:r>
              <a:rPr lang="en-US" sz="2800" dirty="0"/>
              <a:t>Three criteria for an invention to be patented</a:t>
            </a:r>
          </a:p>
          <a:p>
            <a:pPr marL="552450" lvl="1" indent="-285750">
              <a:buFont typeface="Arial" panose="020B0604020202020204" pitchFamily="34" charset="0"/>
              <a:buChar char="•"/>
            </a:pPr>
            <a:r>
              <a:rPr lang="en-US" sz="2400" dirty="0">
                <a:solidFill>
                  <a:srgbClr val="FF0000"/>
                </a:solidFill>
              </a:rPr>
              <a:t>Novelty</a:t>
            </a:r>
            <a:r>
              <a:rPr lang="en-US" sz="2400" dirty="0"/>
              <a:t> – Novelty refers to innovations in an invention and must not be based on any existing knowledge or prior art</a:t>
            </a:r>
          </a:p>
          <a:p>
            <a:pPr marL="552450" lvl="1" indent="-285750">
              <a:buFont typeface="Arial" panose="020B0604020202020204" pitchFamily="34" charset="0"/>
              <a:buChar char="•"/>
            </a:pPr>
            <a:r>
              <a:rPr lang="en-US" sz="2400" dirty="0">
                <a:solidFill>
                  <a:srgbClr val="FF0000"/>
                </a:solidFill>
              </a:rPr>
              <a:t>Non-obviousness</a:t>
            </a:r>
            <a:r>
              <a:rPr lang="en-US" sz="2400" dirty="0"/>
              <a:t> – The invention should be non-obvious, that is someone familiar with the art should not be able to predict similar steps thereby making the invention completely unique</a:t>
            </a:r>
          </a:p>
          <a:p>
            <a:pPr marL="552450" lvl="1" indent="-285750">
              <a:buFont typeface="Arial" panose="020B0604020202020204" pitchFamily="34" charset="0"/>
              <a:buChar char="•"/>
            </a:pPr>
            <a:r>
              <a:rPr lang="en-US" sz="2400" dirty="0">
                <a:solidFill>
                  <a:srgbClr val="FF0000"/>
                </a:solidFill>
              </a:rPr>
              <a:t>Usefulness</a:t>
            </a:r>
            <a:r>
              <a:rPr lang="en-US" sz="2400" dirty="0"/>
              <a:t> – The invention must be useful at least in some specific situations</a:t>
            </a:r>
          </a:p>
          <a:p>
            <a:pPr marL="259842" indent="-285750">
              <a:buFont typeface="Arial" panose="020B0604020202020204" pitchFamily="34" charset="0"/>
              <a:buChar char="•"/>
            </a:pPr>
            <a:r>
              <a:rPr lang="en-US" sz="2600" dirty="0"/>
              <a:t>No need to implement the invention before applying for a patent. Thus, the feasibility of realizing the invention is not a criterion for patenting</a:t>
            </a:r>
          </a:p>
          <a:p>
            <a:pPr marL="259842" indent="-285750">
              <a:buFont typeface="Arial" panose="020B0604020202020204" pitchFamily="34" charset="0"/>
              <a:buChar char="•"/>
            </a:pPr>
            <a:endParaRPr lang="en-US" sz="2600" dirty="0"/>
          </a:p>
          <a:p>
            <a:endParaRPr lang="en-HK" dirty="0"/>
          </a:p>
        </p:txBody>
      </p:sp>
      <p:sp>
        <p:nvSpPr>
          <p:cNvPr id="4" name="Date Placeholder 3">
            <a:extLst>
              <a:ext uri="{FF2B5EF4-FFF2-40B4-BE49-F238E27FC236}">
                <a16:creationId xmlns:a16="http://schemas.microsoft.com/office/drawing/2014/main" id="{3D7E2771-6812-E958-A6D2-EEAF774BD018}"/>
              </a:ext>
            </a:extLst>
          </p:cNvPr>
          <p:cNvSpPr>
            <a:spLocks noGrp="1"/>
          </p:cNvSpPr>
          <p:nvPr>
            <p:ph type="dt" sz="half" idx="10"/>
          </p:nvPr>
        </p:nvSpPr>
        <p:spPr/>
        <p:txBody>
          <a:bodyPr/>
          <a:lstStyle/>
          <a:p>
            <a:r>
              <a:rPr lang="en-US"/>
              <a:t>Dr Daniel Lun     June 2024</a:t>
            </a:r>
          </a:p>
        </p:txBody>
      </p:sp>
      <p:sp>
        <p:nvSpPr>
          <p:cNvPr id="5" name="Slide Number Placeholder 4">
            <a:extLst>
              <a:ext uri="{FF2B5EF4-FFF2-40B4-BE49-F238E27FC236}">
                <a16:creationId xmlns:a16="http://schemas.microsoft.com/office/drawing/2014/main" id="{B9A1284B-D47A-29E2-AAC9-630DFB635816}"/>
              </a:ext>
            </a:extLst>
          </p:cNvPr>
          <p:cNvSpPr>
            <a:spLocks noGrp="1"/>
          </p:cNvSpPr>
          <p:nvPr>
            <p:ph type="sldNum" sz="quarter" idx="12"/>
          </p:nvPr>
        </p:nvSpPr>
        <p:spPr/>
        <p:txBody>
          <a:bodyPr/>
          <a:lstStyle/>
          <a:p>
            <a:fld id="{2A61B019-0DD5-4931-9B58-90F9A03D7415}" type="slidenum">
              <a:rPr lang="en-US" smtClean="0"/>
              <a:pPr/>
              <a:t>9</a:t>
            </a:fld>
            <a:endParaRPr lang="en-US" dirty="0"/>
          </a:p>
        </p:txBody>
      </p:sp>
    </p:spTree>
    <p:extLst>
      <p:ext uri="{BB962C8B-B14F-4D97-AF65-F5344CB8AC3E}">
        <p14:creationId xmlns:p14="http://schemas.microsoft.com/office/powerpoint/2010/main" val="15145639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50688</TotalTime>
  <Words>4949</Words>
  <Application>Microsoft Office PowerPoint</Application>
  <PresentationFormat>Widescreen</PresentationFormat>
  <Paragraphs>352</Paragraphs>
  <Slides>35</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-apple-system</vt:lpstr>
      <vt:lpstr>Arial</vt:lpstr>
      <vt:lpstr>Calibri</vt:lpstr>
      <vt:lpstr>Calibri Light</vt:lpstr>
      <vt:lpstr>Retrospect</vt:lpstr>
      <vt:lpstr>PowerPoint Presentation</vt:lpstr>
      <vt:lpstr>What is intellectual property?</vt:lpstr>
      <vt:lpstr>Basic rules</vt:lpstr>
      <vt:lpstr>Different kinds of intellectual properties</vt:lpstr>
      <vt:lpstr>Patent and copyright</vt:lpstr>
      <vt:lpstr>Where did the patent system come from?</vt:lpstr>
      <vt:lpstr>Why do we need Patents?</vt:lpstr>
      <vt:lpstr>Patents increase technology startups’ valuation</vt:lpstr>
      <vt:lpstr>What can be patented?</vt:lpstr>
      <vt:lpstr>How to get a Patent?</vt:lpstr>
      <vt:lpstr>How do we know if an idea was patented?</vt:lpstr>
      <vt:lpstr>Interesting patents </vt:lpstr>
      <vt:lpstr>Interesting patents </vt:lpstr>
      <vt:lpstr>Copyright</vt:lpstr>
      <vt:lpstr>What is Copyright?</vt:lpstr>
      <vt:lpstr>What can be done with the copyright?</vt:lpstr>
      <vt:lpstr>Who own a copyright?</vt:lpstr>
      <vt:lpstr>How to find out who owns the copyright?</vt:lpstr>
      <vt:lpstr>How to find out who owns the copyright?</vt:lpstr>
      <vt:lpstr>Copyright exception</vt:lpstr>
      <vt:lpstr>Secondary infringement</vt:lpstr>
      <vt:lpstr>Case study 1</vt:lpstr>
      <vt:lpstr>Case study 2</vt:lpstr>
      <vt:lpstr>Copyright form example </vt:lpstr>
      <vt:lpstr>Copyright form example </vt:lpstr>
      <vt:lpstr>Who owns the IP at PolyU?</vt:lpstr>
      <vt:lpstr>Who owns the IP at PolyU?</vt:lpstr>
      <vt:lpstr>Who owns the IP at PolyU?</vt:lpstr>
      <vt:lpstr>Ethical concern of IPR</vt:lpstr>
      <vt:lpstr>Case Study 3 – The Turmeric patent case</vt:lpstr>
      <vt:lpstr>Case Study 3 – The Turmeric patent case</vt:lpstr>
      <vt:lpstr>Case Study 3 – The Turmeric patent case</vt:lpstr>
      <vt:lpstr>Case Study 3 – The Turmeric patent case</vt:lpstr>
      <vt:lpstr>Case Study 3 – Discussion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of EIE</dc:title>
  <dc:creator>Lun, Pak Kong [EIE]</dc:creator>
  <cp:lastModifiedBy>Daniel Lun</cp:lastModifiedBy>
  <cp:revision>816</cp:revision>
  <dcterms:created xsi:type="dcterms:W3CDTF">2017-01-25T02:50:45Z</dcterms:created>
  <dcterms:modified xsi:type="dcterms:W3CDTF">2025-03-28T05:10:55Z</dcterms:modified>
</cp:coreProperties>
</file>