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8" r:id="rId3"/>
    <p:sldId id="257" r:id="rId4"/>
    <p:sldId id="259" r:id="rId5"/>
    <p:sldId id="260" r:id="rId6"/>
    <p:sldId id="273" r:id="rId7"/>
    <p:sldId id="262" r:id="rId8"/>
    <p:sldId id="263" r:id="rId9"/>
    <p:sldId id="264" r:id="rId10"/>
    <p:sldId id="270" r:id="rId11"/>
    <p:sldId id="271" r:id="rId12"/>
    <p:sldId id="267" r:id="rId13"/>
    <p:sldId id="266" r:id="rId14"/>
    <p:sldId id="269" r:id="rId15"/>
    <p:sldId id="268"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88"/>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83777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84503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8405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107572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944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43875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72993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85141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1018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3CC73-1139-43CA-87AD-0D19C68CF403}"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9678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3CC73-1139-43CA-87AD-0D19C68CF403}"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28813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3CC73-1139-43CA-87AD-0D19C68CF403}"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94535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3CC73-1139-43CA-87AD-0D19C68CF403}"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65006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3CC73-1139-43CA-87AD-0D19C68CF403}"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8282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3CC73-1139-43CA-87AD-0D19C68CF403}"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Tree>
    <p:extLst>
      <p:ext uri="{BB962C8B-B14F-4D97-AF65-F5344CB8AC3E}">
        <p14:creationId xmlns:p14="http://schemas.microsoft.com/office/powerpoint/2010/main" val="334906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B171D-BDCE-4FC4-BE1B-5219F1CB29F8}" type="slidenum">
              <a:rPr lang="en-IN" smtClean="0"/>
              <a:t>‹#›</a:t>
            </a:fld>
            <a:endParaRPr lang="en-IN"/>
          </a:p>
        </p:txBody>
      </p:sp>
      <p:sp>
        <p:nvSpPr>
          <p:cNvPr id="5" name="Date Placeholder 4"/>
          <p:cNvSpPr>
            <a:spLocks noGrp="1"/>
          </p:cNvSpPr>
          <p:nvPr>
            <p:ph type="dt" sz="half" idx="10"/>
          </p:nvPr>
        </p:nvSpPr>
        <p:spPr/>
        <p:txBody>
          <a:bodyPr/>
          <a:lstStyle/>
          <a:p>
            <a:fld id="{F5E3CC73-1139-43CA-87AD-0D19C68CF403}" type="datetimeFigureOut">
              <a:rPr lang="en-IN" smtClean="0"/>
              <a:t>30-01-2023</a:t>
            </a:fld>
            <a:endParaRPr lang="en-IN"/>
          </a:p>
        </p:txBody>
      </p:sp>
    </p:spTree>
    <p:extLst>
      <p:ext uri="{BB962C8B-B14F-4D97-AF65-F5344CB8AC3E}">
        <p14:creationId xmlns:p14="http://schemas.microsoft.com/office/powerpoint/2010/main" val="207552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E3CC73-1139-43CA-87AD-0D19C68CF403}" type="datetimeFigureOut">
              <a:rPr lang="en-IN" smtClean="0"/>
              <a:t>30-01-2023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1B171D-BDCE-4FC4-BE1B-5219F1CB29F8}" type="slidenum">
              <a:rPr lang="en-IN" smtClean="0"/>
              <a:t>‹#›</a:t>
            </a:fld>
            <a:endParaRPr lang="en-IN"/>
          </a:p>
        </p:txBody>
      </p:sp>
    </p:spTree>
    <p:extLst>
      <p:ext uri="{BB962C8B-B14F-4D97-AF65-F5344CB8AC3E}">
        <p14:creationId xmlns:p14="http://schemas.microsoft.com/office/powerpoint/2010/main" val="175209027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A68A-90F2-4556-DFE5-3F48F74F7C5C}"/>
              </a:ext>
            </a:extLst>
          </p:cNvPr>
          <p:cNvSpPr>
            <a:spLocks noGrp="1"/>
          </p:cNvSpPr>
          <p:nvPr>
            <p:ph type="ctrTitle"/>
          </p:nvPr>
        </p:nvSpPr>
        <p:spPr>
          <a:xfrm>
            <a:off x="1507067" y="873760"/>
            <a:ext cx="7766936" cy="2235200"/>
          </a:xfrm>
        </p:spPr>
        <p:txBody>
          <a:bodyPr/>
          <a:lstStyle/>
          <a:p>
            <a:pPr algn="ctr"/>
            <a:r>
              <a:rPr lang="en-US" dirty="0"/>
              <a:t>LIFE INSURANCE MANAGMENT</a:t>
            </a:r>
            <a:endParaRPr lang="en-IN" dirty="0"/>
          </a:p>
        </p:txBody>
      </p:sp>
      <p:sp>
        <p:nvSpPr>
          <p:cNvPr id="3" name="Subtitle 2">
            <a:extLst>
              <a:ext uri="{FF2B5EF4-FFF2-40B4-BE49-F238E27FC236}">
                <a16:creationId xmlns:a16="http://schemas.microsoft.com/office/drawing/2014/main" id="{0308870C-A59A-4D30-0C2A-45C0AC3F9D30}"/>
              </a:ext>
            </a:extLst>
          </p:cNvPr>
          <p:cNvSpPr>
            <a:spLocks noGrp="1"/>
          </p:cNvSpPr>
          <p:nvPr>
            <p:ph type="subTitle" idx="1"/>
          </p:nvPr>
        </p:nvSpPr>
        <p:spPr>
          <a:xfrm>
            <a:off x="1507066" y="4050833"/>
            <a:ext cx="7954567" cy="1933407"/>
          </a:xfrm>
        </p:spPr>
        <p:txBody>
          <a:bodyPr>
            <a:normAutofit lnSpcReduction="10000"/>
          </a:bodyPr>
          <a:lstStyle/>
          <a:p>
            <a:r>
              <a:rPr lang="en-US" dirty="0"/>
              <a:t>CHINTHA THANMAI</a:t>
            </a:r>
          </a:p>
          <a:p>
            <a:r>
              <a:rPr lang="en-US" dirty="0"/>
              <a:t>192011055</a:t>
            </a:r>
          </a:p>
          <a:p>
            <a:r>
              <a:rPr lang="en-US" dirty="0"/>
              <a:t>CSA3731-Software testing </a:t>
            </a:r>
          </a:p>
          <a:p>
            <a:r>
              <a:rPr lang="en-US" dirty="0"/>
              <a:t>For android application        </a:t>
            </a:r>
          </a:p>
          <a:p>
            <a:r>
              <a:rPr lang="en-US" dirty="0"/>
              <a:t>31/01/2023</a:t>
            </a:r>
          </a:p>
        </p:txBody>
      </p:sp>
    </p:spTree>
    <p:extLst>
      <p:ext uri="{BB962C8B-B14F-4D97-AF65-F5344CB8AC3E}">
        <p14:creationId xmlns:p14="http://schemas.microsoft.com/office/powerpoint/2010/main" val="3096349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A094-E956-E94D-D1ED-07E11E0C5030}"/>
              </a:ext>
            </a:extLst>
          </p:cNvPr>
          <p:cNvSpPr>
            <a:spLocks noGrp="1"/>
          </p:cNvSpPr>
          <p:nvPr>
            <p:ph type="title"/>
          </p:nvPr>
        </p:nvSpPr>
        <p:spPr>
          <a:xfrm>
            <a:off x="677334" y="609600"/>
            <a:ext cx="8596668" cy="1117600"/>
          </a:xfrm>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E81F2843-02D1-C9AF-9AFF-39F49DAAF8FC}"/>
              </a:ext>
            </a:extLst>
          </p:cNvPr>
          <p:cNvSpPr>
            <a:spLocks noGrp="1"/>
          </p:cNvSpPr>
          <p:nvPr>
            <p:ph idx="1"/>
          </p:nvPr>
        </p:nvSpPr>
        <p:spPr>
          <a:xfrm>
            <a:off x="677334" y="1554481"/>
            <a:ext cx="8596668" cy="4486882"/>
          </a:xfrm>
        </p:spPr>
        <p:txBody>
          <a:bodyPr/>
          <a:lstStyle/>
          <a:p>
            <a:r>
              <a:rPr lang="en-US" sz="2400" dirty="0"/>
              <a:t>Download android studio</a:t>
            </a:r>
          </a:p>
          <a:p>
            <a:r>
              <a:rPr lang="en-US" sz="2400" dirty="0"/>
              <a:t>Install SDK in android studio</a:t>
            </a:r>
          </a:p>
          <a:p>
            <a:r>
              <a:rPr lang="en-US" sz="2400" dirty="0"/>
              <a:t>Download emulator in android studio</a:t>
            </a:r>
          </a:p>
          <a:p>
            <a:r>
              <a:rPr lang="en-US" sz="2400" dirty="0"/>
              <a:t>Down load Appium inspector</a:t>
            </a:r>
            <a:endParaRPr lang="en-IN" sz="2400" dirty="0"/>
          </a:p>
          <a:p>
            <a:endParaRPr lang="en-IN" dirty="0"/>
          </a:p>
        </p:txBody>
      </p:sp>
    </p:spTree>
    <p:extLst>
      <p:ext uri="{BB962C8B-B14F-4D97-AF65-F5344CB8AC3E}">
        <p14:creationId xmlns:p14="http://schemas.microsoft.com/office/powerpoint/2010/main" val="88523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1077-CB99-673E-F23C-8D9CA5714212}"/>
              </a:ext>
            </a:extLst>
          </p:cNvPr>
          <p:cNvSpPr>
            <a:spLocks noGrp="1"/>
          </p:cNvSpPr>
          <p:nvPr>
            <p:ph type="title"/>
          </p:nvPr>
        </p:nvSpPr>
        <p:spPr>
          <a:xfrm>
            <a:off x="1525852" y="609600"/>
            <a:ext cx="7748150" cy="1320800"/>
          </a:xfrm>
        </p:spPr>
        <p:txBody>
          <a:bodyPr/>
          <a:lstStyle/>
          <a:p>
            <a:r>
              <a:rPr lang="en-US" dirty="0"/>
              <a:t>Implementation </a:t>
            </a:r>
            <a:endParaRPr lang="en-IN" dirty="0"/>
          </a:p>
        </p:txBody>
      </p:sp>
      <p:pic>
        <p:nvPicPr>
          <p:cNvPr id="11" name="Content Placeholder 10">
            <a:extLst>
              <a:ext uri="{FF2B5EF4-FFF2-40B4-BE49-F238E27FC236}">
                <a16:creationId xmlns:a16="http://schemas.microsoft.com/office/drawing/2014/main" id="{0E0429B9-3F27-053A-EF4F-DABA7269A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933" y="1677696"/>
            <a:ext cx="9223428" cy="4347184"/>
          </a:xfrm>
        </p:spPr>
      </p:pic>
      <p:pic>
        <p:nvPicPr>
          <p:cNvPr id="13" name="Picture 12">
            <a:extLst>
              <a:ext uri="{FF2B5EF4-FFF2-40B4-BE49-F238E27FC236}">
                <a16:creationId xmlns:a16="http://schemas.microsoft.com/office/drawing/2014/main" id="{6E8F388B-B581-81F6-2D3B-BFC5ED9AEDD4}"/>
              </a:ext>
            </a:extLst>
          </p:cNvPr>
          <p:cNvPicPr>
            <a:picLocks noChangeAspect="1"/>
          </p:cNvPicPr>
          <p:nvPr/>
        </p:nvPicPr>
        <p:blipFill>
          <a:blip r:embed="rId3"/>
          <a:stretch>
            <a:fillRect/>
          </a:stretch>
        </p:blipFill>
        <p:spPr>
          <a:xfrm>
            <a:off x="7701280" y="2941320"/>
            <a:ext cx="1371599" cy="2254224"/>
          </a:xfrm>
          <a:prstGeom prst="rect">
            <a:avLst/>
          </a:prstGeom>
        </p:spPr>
      </p:pic>
    </p:spTree>
    <p:extLst>
      <p:ext uri="{BB962C8B-B14F-4D97-AF65-F5344CB8AC3E}">
        <p14:creationId xmlns:p14="http://schemas.microsoft.com/office/powerpoint/2010/main" val="152069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05064B-D5A7-3365-54F6-BB26E2ADA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55248"/>
            <a:ext cx="8039100" cy="5218832"/>
          </a:xfrm>
          <a:prstGeom prst="rect">
            <a:avLst/>
          </a:prstGeom>
        </p:spPr>
      </p:pic>
    </p:spTree>
    <p:extLst>
      <p:ext uri="{BB962C8B-B14F-4D97-AF65-F5344CB8AC3E}">
        <p14:creationId xmlns:p14="http://schemas.microsoft.com/office/powerpoint/2010/main" val="197291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FD9148-676B-9979-8285-C2F94390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1" y="899273"/>
            <a:ext cx="9204960" cy="4872876"/>
          </a:xfrm>
          <a:prstGeom prst="rect">
            <a:avLst/>
          </a:prstGeom>
        </p:spPr>
      </p:pic>
      <p:pic>
        <p:nvPicPr>
          <p:cNvPr id="7" name="Picture 6">
            <a:extLst>
              <a:ext uri="{FF2B5EF4-FFF2-40B4-BE49-F238E27FC236}">
                <a16:creationId xmlns:a16="http://schemas.microsoft.com/office/drawing/2014/main" id="{B91DC392-BE27-4EED-B7A8-F9459D9FD09D}"/>
              </a:ext>
            </a:extLst>
          </p:cNvPr>
          <p:cNvPicPr>
            <a:picLocks noChangeAspect="1"/>
          </p:cNvPicPr>
          <p:nvPr/>
        </p:nvPicPr>
        <p:blipFill>
          <a:blip r:embed="rId3"/>
          <a:stretch>
            <a:fillRect/>
          </a:stretch>
        </p:blipFill>
        <p:spPr>
          <a:xfrm>
            <a:off x="7599680" y="1798320"/>
            <a:ext cx="1737360" cy="3139440"/>
          </a:xfrm>
          <a:prstGeom prst="rect">
            <a:avLst/>
          </a:prstGeom>
        </p:spPr>
      </p:pic>
    </p:spTree>
    <p:extLst>
      <p:ext uri="{BB962C8B-B14F-4D97-AF65-F5344CB8AC3E}">
        <p14:creationId xmlns:p14="http://schemas.microsoft.com/office/powerpoint/2010/main" val="265078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D234-569B-527C-93AA-AF04E754C572}"/>
              </a:ext>
            </a:extLst>
          </p:cNvPr>
          <p:cNvSpPr>
            <a:spLocks noGrp="1"/>
          </p:cNvSpPr>
          <p:nvPr>
            <p:ph type="title"/>
          </p:nvPr>
        </p:nvSpPr>
        <p:spPr>
          <a:xfrm>
            <a:off x="677333" y="166303"/>
            <a:ext cx="8596668" cy="619760"/>
          </a:xfrm>
        </p:spPr>
        <p:txBody>
          <a:bodyPr>
            <a:normAutofit fontScale="90000"/>
          </a:bodyPr>
          <a:lstStyle/>
          <a:p>
            <a:r>
              <a:rPr lang="en-US" dirty="0"/>
              <a:t>Test cases outcomes</a:t>
            </a:r>
            <a:endParaRPr lang="en-IN" dirty="0"/>
          </a:p>
        </p:txBody>
      </p:sp>
      <p:graphicFrame>
        <p:nvGraphicFramePr>
          <p:cNvPr id="7" name="Table 7">
            <a:extLst>
              <a:ext uri="{FF2B5EF4-FFF2-40B4-BE49-F238E27FC236}">
                <a16:creationId xmlns:a16="http://schemas.microsoft.com/office/drawing/2014/main" id="{7AD0EDF5-3527-065E-A3B7-AFE1CFF53F7A}"/>
              </a:ext>
            </a:extLst>
          </p:cNvPr>
          <p:cNvGraphicFramePr>
            <a:graphicFrameLocks noGrp="1"/>
          </p:cNvGraphicFramePr>
          <p:nvPr>
            <p:ph idx="1"/>
            <p:extLst>
              <p:ext uri="{D42A27DB-BD31-4B8C-83A1-F6EECF244321}">
                <p14:modId xmlns:p14="http://schemas.microsoft.com/office/powerpoint/2010/main" val="1216648144"/>
              </p:ext>
            </p:extLst>
          </p:nvPr>
        </p:nvGraphicFramePr>
        <p:xfrm>
          <a:off x="677333" y="882850"/>
          <a:ext cx="8216053" cy="5577840"/>
        </p:xfrm>
        <a:graphic>
          <a:graphicData uri="http://schemas.openxmlformats.org/drawingml/2006/table">
            <a:tbl>
              <a:tblPr firstRow="1" bandRow="1">
                <a:tableStyleId>{5C22544A-7EE6-4342-B048-85BDC9FD1C3A}</a:tableStyleId>
              </a:tblPr>
              <a:tblGrid>
                <a:gridCol w="6266049">
                  <a:extLst>
                    <a:ext uri="{9D8B030D-6E8A-4147-A177-3AD203B41FA5}">
                      <a16:colId xmlns:a16="http://schemas.microsoft.com/office/drawing/2014/main" val="2395404305"/>
                    </a:ext>
                  </a:extLst>
                </a:gridCol>
                <a:gridCol w="1950004">
                  <a:extLst>
                    <a:ext uri="{9D8B030D-6E8A-4147-A177-3AD203B41FA5}">
                      <a16:colId xmlns:a16="http://schemas.microsoft.com/office/drawing/2014/main" val="1430688392"/>
                    </a:ext>
                  </a:extLst>
                </a:gridCol>
              </a:tblGrid>
              <a:tr h="749947">
                <a:tc>
                  <a:txBody>
                    <a:bodyPr/>
                    <a:lstStyle/>
                    <a:p>
                      <a:r>
                        <a:rPr lang="en-US" dirty="0"/>
                        <a:t>Test cases</a:t>
                      </a:r>
                      <a:endParaRPr lang="en-IN" dirty="0"/>
                    </a:p>
                  </a:txBody>
                  <a:tcPr/>
                </a:tc>
                <a:tc>
                  <a:txBody>
                    <a:bodyPr/>
                    <a:lstStyle/>
                    <a:p>
                      <a:r>
                        <a:rPr lang="en-US" dirty="0"/>
                        <a:t>Type – negative/positive</a:t>
                      </a:r>
                      <a:endParaRPr lang="en-IN" dirty="0"/>
                    </a:p>
                  </a:txBody>
                  <a:tcPr/>
                </a:tc>
                <a:extLst>
                  <a:ext uri="{0D108BD9-81ED-4DB2-BD59-A6C34878D82A}">
                    <a16:rowId xmlns:a16="http://schemas.microsoft.com/office/drawing/2014/main" val="1332797893"/>
                  </a:ext>
                </a:extLst>
              </a:tr>
              <a:tr h="524963">
                <a:tc>
                  <a:txBody>
                    <a:bodyPr/>
                    <a:lstStyle/>
                    <a:p>
                      <a:r>
                        <a:rPr lang="en-US" dirty="0"/>
                        <a:t>Verify if a user will be able to login with valid username and valid password</a:t>
                      </a:r>
                      <a:endParaRPr lang="en-IN" dirty="0"/>
                    </a:p>
                  </a:txBody>
                  <a:tcPr/>
                </a:tc>
                <a:tc>
                  <a:txBody>
                    <a:bodyPr/>
                    <a:lstStyle/>
                    <a:p>
                      <a:r>
                        <a:rPr lang="en-US" dirty="0"/>
                        <a:t>Positive </a:t>
                      </a:r>
                      <a:endParaRPr lang="en-IN" dirty="0"/>
                    </a:p>
                  </a:txBody>
                  <a:tcPr/>
                </a:tc>
                <a:extLst>
                  <a:ext uri="{0D108BD9-81ED-4DB2-BD59-A6C34878D82A}">
                    <a16:rowId xmlns:a16="http://schemas.microsoft.com/office/drawing/2014/main" val="990570532"/>
                  </a:ext>
                </a:extLst>
              </a:tr>
              <a:tr h="7499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Verify if a user cannot login with valid username and valid password</a:t>
                      </a:r>
                      <a:endParaRPr lang="en-IN" dirty="0"/>
                    </a:p>
                    <a:p>
                      <a:endParaRPr lang="en-IN" dirty="0"/>
                    </a:p>
                  </a:txBody>
                  <a:tcPr/>
                </a:tc>
                <a:tc>
                  <a:txBody>
                    <a:bodyPr/>
                    <a:lstStyle/>
                    <a:p>
                      <a:r>
                        <a:rPr lang="en-US" dirty="0"/>
                        <a:t>Negative</a:t>
                      </a:r>
                    </a:p>
                    <a:p>
                      <a:endParaRPr lang="en-IN" dirty="0"/>
                    </a:p>
                  </a:txBody>
                  <a:tcPr/>
                </a:tc>
                <a:extLst>
                  <a:ext uri="{0D108BD9-81ED-4DB2-BD59-A6C34878D82A}">
                    <a16:rowId xmlns:a16="http://schemas.microsoft.com/office/drawing/2014/main" val="2630261872"/>
                  </a:ext>
                </a:extLst>
              </a:tr>
              <a:tr h="299979">
                <a:tc>
                  <a:txBody>
                    <a:bodyPr/>
                    <a:lstStyle/>
                    <a:p>
                      <a:r>
                        <a:rPr lang="en-US" dirty="0"/>
                        <a:t>Verify the forget password functionality</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708881278"/>
                  </a:ext>
                </a:extLst>
              </a:tr>
              <a:tr h="299979">
                <a:tc>
                  <a:txBody>
                    <a:bodyPr/>
                    <a:lstStyle/>
                    <a:p>
                      <a:r>
                        <a:rPr lang="en-US" dirty="0"/>
                        <a:t>Verify the scenario of policy termination</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1500075193"/>
                  </a:ext>
                </a:extLst>
              </a:tr>
              <a:tr h="299979">
                <a:tc>
                  <a:txBody>
                    <a:bodyPr/>
                    <a:lstStyle/>
                    <a:p>
                      <a:r>
                        <a:rPr lang="en-US" dirty="0"/>
                        <a:t>Verify the not scenario of policy termination</a:t>
                      </a:r>
                      <a:endParaRPr lang="en-IN" dirty="0"/>
                    </a:p>
                  </a:txBody>
                  <a:tcPr/>
                </a:tc>
                <a:tc>
                  <a:txBody>
                    <a:bodyPr/>
                    <a:lstStyle/>
                    <a:p>
                      <a:r>
                        <a:rPr lang="en-US" dirty="0"/>
                        <a:t>Negative </a:t>
                      </a:r>
                      <a:endParaRPr lang="en-IN" dirty="0"/>
                    </a:p>
                  </a:txBody>
                  <a:tcPr/>
                </a:tc>
                <a:extLst>
                  <a:ext uri="{0D108BD9-81ED-4DB2-BD59-A6C34878D82A}">
                    <a16:rowId xmlns:a16="http://schemas.microsoft.com/office/drawing/2014/main" val="1675371087"/>
                  </a:ext>
                </a:extLst>
              </a:tr>
              <a:tr h="299979">
                <a:tc>
                  <a:txBody>
                    <a:bodyPr/>
                    <a:lstStyle/>
                    <a:p>
                      <a:r>
                        <a:rPr lang="en-US" dirty="0"/>
                        <a:t>Verify the maximum payments</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2952587487"/>
                  </a:ext>
                </a:extLst>
              </a:tr>
              <a:tr h="299979">
                <a:tc>
                  <a:txBody>
                    <a:bodyPr/>
                    <a:lstStyle/>
                    <a:p>
                      <a:r>
                        <a:rPr lang="en-US" dirty="0"/>
                        <a:t>Verify the minimum payments</a:t>
                      </a:r>
                      <a:endParaRPr lang="en-IN" dirty="0"/>
                    </a:p>
                  </a:txBody>
                  <a:tcPr/>
                </a:tc>
                <a:tc>
                  <a:txBody>
                    <a:bodyPr/>
                    <a:lstStyle/>
                    <a:p>
                      <a:r>
                        <a:rPr lang="en-US" dirty="0"/>
                        <a:t>Negative </a:t>
                      </a:r>
                      <a:endParaRPr lang="en-IN" dirty="0"/>
                    </a:p>
                  </a:txBody>
                  <a:tcPr/>
                </a:tc>
                <a:extLst>
                  <a:ext uri="{0D108BD9-81ED-4DB2-BD59-A6C34878D82A}">
                    <a16:rowId xmlns:a16="http://schemas.microsoft.com/office/drawing/2014/main" val="1121830284"/>
                  </a:ext>
                </a:extLst>
              </a:tr>
              <a:tr h="524963">
                <a:tc>
                  <a:txBody>
                    <a:bodyPr/>
                    <a:lstStyle/>
                    <a:p>
                      <a:r>
                        <a:rPr lang="en-US" dirty="0"/>
                        <a:t>Verify if user is able to login with new password only after he/she has changed the password</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2502147205"/>
                  </a:ext>
                </a:extLst>
              </a:tr>
              <a:tr h="524963">
                <a:tc>
                  <a:txBody>
                    <a:bodyPr/>
                    <a:lstStyle/>
                    <a:p>
                      <a:r>
                        <a:rPr lang="en-US" dirty="0"/>
                        <a:t>Verify if user is able to identify the price difference between image and product page</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698135357"/>
                  </a:ext>
                </a:extLst>
              </a:tr>
            </a:tbl>
          </a:graphicData>
        </a:graphic>
      </p:graphicFrame>
    </p:spTree>
    <p:extLst>
      <p:ext uri="{BB962C8B-B14F-4D97-AF65-F5344CB8AC3E}">
        <p14:creationId xmlns:p14="http://schemas.microsoft.com/office/powerpoint/2010/main" val="191664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ABD-8952-CFA7-87E4-1D2A1A95E061}"/>
              </a:ext>
            </a:extLst>
          </p:cNvPr>
          <p:cNvSpPr>
            <a:spLocks noGrp="1"/>
          </p:cNvSpPr>
          <p:nvPr>
            <p:ph type="title"/>
          </p:nvPr>
        </p:nvSpPr>
        <p:spPr>
          <a:xfrm>
            <a:off x="677334" y="609600"/>
            <a:ext cx="8596668" cy="77643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367644F-11A4-5334-9304-C0538FC25EC4}"/>
              </a:ext>
            </a:extLst>
          </p:cNvPr>
          <p:cNvSpPr>
            <a:spLocks noGrp="1"/>
          </p:cNvSpPr>
          <p:nvPr>
            <p:ph idx="1"/>
          </p:nvPr>
        </p:nvSpPr>
        <p:spPr>
          <a:xfrm>
            <a:off x="677334" y="1453415"/>
            <a:ext cx="8596668" cy="4587947"/>
          </a:xfrm>
        </p:spPr>
        <p:txBody>
          <a:bodyPr>
            <a:normAutofit/>
          </a:bodyPr>
          <a:lstStyle/>
          <a:p>
            <a:pPr marL="0" indent="0">
              <a:buNone/>
            </a:pPr>
            <a:r>
              <a:rPr lang="en-US" sz="2000" dirty="0"/>
              <a:t>I have navigate the life insurance management web application and find out the positive/pass and negative/fail test cases. This is to improve the application performance in better manner</a:t>
            </a:r>
          </a:p>
        </p:txBody>
      </p:sp>
    </p:spTree>
    <p:extLst>
      <p:ext uri="{BB962C8B-B14F-4D97-AF65-F5344CB8AC3E}">
        <p14:creationId xmlns:p14="http://schemas.microsoft.com/office/powerpoint/2010/main" val="336872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1BAC8A-F31E-DEB2-C82E-ABD4B4106050}"/>
              </a:ext>
            </a:extLst>
          </p:cNvPr>
          <p:cNvSpPr/>
          <p:nvPr/>
        </p:nvSpPr>
        <p:spPr>
          <a:xfrm>
            <a:off x="3262964" y="2752826"/>
            <a:ext cx="5245768" cy="1530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Thank you</a:t>
            </a:r>
            <a:endParaRPr lang="en-IN" sz="4400" dirty="0">
              <a:solidFill>
                <a:schemeClr val="tx1"/>
              </a:solidFill>
            </a:endParaRPr>
          </a:p>
        </p:txBody>
      </p:sp>
    </p:spTree>
    <p:extLst>
      <p:ext uri="{BB962C8B-B14F-4D97-AF65-F5344CB8AC3E}">
        <p14:creationId xmlns:p14="http://schemas.microsoft.com/office/powerpoint/2010/main" val="178593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13A9-B804-941F-2666-C85DA1FFC10F}"/>
              </a:ext>
            </a:extLst>
          </p:cNvPr>
          <p:cNvSpPr>
            <a:spLocks noGrp="1"/>
          </p:cNvSpPr>
          <p:nvPr>
            <p:ph type="title"/>
          </p:nvPr>
        </p:nvSpPr>
        <p:spPr/>
        <p:txBody>
          <a:bodyPr>
            <a:normAutofit/>
          </a:bodyPr>
          <a:lstStyle/>
          <a:p>
            <a:r>
              <a:rPr lang="en-US" sz="4000" dirty="0"/>
              <a:t>Objective</a:t>
            </a:r>
            <a:endParaRPr lang="en-IN" sz="4000" dirty="0"/>
          </a:p>
        </p:txBody>
      </p:sp>
      <p:sp>
        <p:nvSpPr>
          <p:cNvPr id="3" name="Content Placeholder 2">
            <a:extLst>
              <a:ext uri="{FF2B5EF4-FFF2-40B4-BE49-F238E27FC236}">
                <a16:creationId xmlns:a16="http://schemas.microsoft.com/office/drawing/2014/main" id="{9AF4B75A-5580-C0E2-4882-8F9F2D62E000}"/>
              </a:ext>
            </a:extLst>
          </p:cNvPr>
          <p:cNvSpPr>
            <a:spLocks noGrp="1"/>
          </p:cNvSpPr>
          <p:nvPr>
            <p:ph idx="1"/>
          </p:nvPr>
        </p:nvSpPr>
        <p:spPr>
          <a:xfrm>
            <a:off x="677334" y="1694047"/>
            <a:ext cx="8596668" cy="4347316"/>
          </a:xfrm>
        </p:spPr>
        <p:txBody>
          <a:bodyPr/>
          <a:lstStyle/>
          <a:p>
            <a:pPr marL="0" indent="0">
              <a:buNone/>
            </a:pPr>
            <a:r>
              <a:rPr lang="en-US" sz="2400" dirty="0"/>
              <a:t>Life insurance management system application testing helps in accessing the features so that it works  effectively.</a:t>
            </a:r>
            <a:endParaRPr lang="en-IN" sz="2400" dirty="0"/>
          </a:p>
          <a:p>
            <a:endParaRPr lang="en-IN" dirty="0"/>
          </a:p>
        </p:txBody>
      </p:sp>
    </p:spTree>
    <p:extLst>
      <p:ext uri="{BB962C8B-B14F-4D97-AF65-F5344CB8AC3E}">
        <p14:creationId xmlns:p14="http://schemas.microsoft.com/office/powerpoint/2010/main" val="190306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12E6-7D4E-A2C0-D31C-2FA95B3CE133}"/>
              </a:ext>
            </a:extLst>
          </p:cNvPr>
          <p:cNvSpPr>
            <a:spLocks noGrp="1"/>
          </p:cNvSpPr>
          <p:nvPr>
            <p:ph type="title"/>
          </p:nvPr>
        </p:nvSpPr>
        <p:spPr/>
        <p:txBody>
          <a:bodyPr>
            <a:normAutofit/>
          </a:bodyPr>
          <a:lstStyle/>
          <a:p>
            <a:r>
              <a:rPr lang="en-US" sz="5400" dirty="0"/>
              <a:t>Abstract</a:t>
            </a:r>
            <a:endParaRPr lang="en-IN" sz="5400" dirty="0"/>
          </a:p>
        </p:txBody>
      </p:sp>
      <p:sp>
        <p:nvSpPr>
          <p:cNvPr id="7" name="Content Placeholder 6">
            <a:extLst>
              <a:ext uri="{FF2B5EF4-FFF2-40B4-BE49-F238E27FC236}">
                <a16:creationId xmlns:a16="http://schemas.microsoft.com/office/drawing/2014/main" id="{1A1A1AE8-FF97-C876-DB1C-D3FA622F1DB5}"/>
              </a:ext>
            </a:extLst>
          </p:cNvPr>
          <p:cNvSpPr>
            <a:spLocks noGrp="1"/>
          </p:cNvSpPr>
          <p:nvPr>
            <p:ph idx="1"/>
          </p:nvPr>
        </p:nvSpPr>
        <p:spPr>
          <a:xfrm>
            <a:off x="677334" y="1544321"/>
            <a:ext cx="8596668" cy="4497042"/>
          </a:xfrm>
        </p:spPr>
        <p:txBody>
          <a:bodyPr>
            <a:normAutofit fontScale="25000" lnSpcReduction="20000"/>
          </a:bodyPr>
          <a:lstStyle/>
          <a:p>
            <a:pPr>
              <a:lnSpc>
                <a:spcPct val="120000"/>
              </a:lnSpc>
            </a:pPr>
            <a:r>
              <a:rPr lang="en-US" sz="8000" b="0" i="0" dirty="0">
                <a:solidFill>
                  <a:srgbClr val="3F3F3F"/>
                </a:solidFill>
                <a:effectLst/>
                <a:latin typeface="roboto" panose="02000000000000000000" pitchFamily="2" charset="0"/>
              </a:rPr>
              <a:t>This </a:t>
            </a:r>
            <a:r>
              <a:rPr lang="en-US" sz="8000" b="1" i="0" dirty="0">
                <a:solidFill>
                  <a:srgbClr val="3F3F3F"/>
                </a:solidFill>
                <a:effectLst/>
                <a:latin typeface="roboto" panose="02000000000000000000" pitchFamily="2" charset="0"/>
              </a:rPr>
              <a:t>Life Insurance Management System</a:t>
            </a:r>
            <a:r>
              <a:rPr lang="en-US" sz="8000" b="0" i="0" dirty="0">
                <a:solidFill>
                  <a:srgbClr val="3F3F3F"/>
                </a:solidFill>
                <a:effectLst/>
                <a:latin typeface="roboto" panose="02000000000000000000" pitchFamily="2" charset="0"/>
              </a:rPr>
              <a:t> is very helpful for any kind of insurance company which in need of managing different type of insurance</a:t>
            </a:r>
            <a:endParaRPr lang="en-US" sz="8000" dirty="0">
              <a:solidFill>
                <a:srgbClr val="000000"/>
              </a:solidFill>
              <a:latin typeface="ff2"/>
            </a:endParaRPr>
          </a:p>
          <a:p>
            <a:pPr algn="just">
              <a:lnSpc>
                <a:spcPct val="120000"/>
              </a:lnSpc>
            </a:pPr>
            <a:r>
              <a:rPr lang="en-US" sz="8000" b="0" i="0" dirty="0">
                <a:solidFill>
                  <a:srgbClr val="000000"/>
                </a:solidFill>
                <a:effectLst/>
                <a:latin typeface="trebuchet ms" panose="020B0603020202020204" pitchFamily="34" charset="0"/>
              </a:rPr>
              <a:t>To automate the life insurance application which is designed keeping in mind to make it one of the best automation system for keeping all the tracks of the details of their customers </a:t>
            </a:r>
          </a:p>
          <a:p>
            <a:pPr algn="just">
              <a:lnSpc>
                <a:spcPct val="120000"/>
              </a:lnSpc>
            </a:pPr>
            <a:r>
              <a:rPr lang="en-US" sz="8000" dirty="0">
                <a:solidFill>
                  <a:srgbClr val="000000"/>
                </a:solidFill>
                <a:latin typeface="trebuchet ms" panose="020B0603020202020204" pitchFamily="34" charset="0"/>
              </a:rPr>
              <a:t>Testing process which include in this automation are :</a:t>
            </a:r>
          </a:p>
          <a:p>
            <a:pPr marL="0" indent="0" algn="just">
              <a:lnSpc>
                <a:spcPct val="120000"/>
              </a:lnSpc>
              <a:buNone/>
            </a:pPr>
            <a:r>
              <a:rPr lang="en-US" sz="8000" b="0" i="0" dirty="0">
                <a:solidFill>
                  <a:srgbClr val="000000"/>
                </a:solidFill>
                <a:effectLst/>
                <a:latin typeface="trebuchet ms" panose="020B0603020202020204" pitchFamily="34" charset="0"/>
              </a:rPr>
              <a:t>                             functionality checking</a:t>
            </a:r>
          </a:p>
          <a:p>
            <a:pPr marL="0" indent="0" algn="just">
              <a:lnSpc>
                <a:spcPct val="120000"/>
              </a:lnSpc>
              <a:buNone/>
            </a:pPr>
            <a:r>
              <a:rPr lang="en-US" sz="8000" dirty="0">
                <a:solidFill>
                  <a:srgbClr val="000000"/>
                </a:solidFill>
                <a:latin typeface="trebuchet ms" panose="020B0603020202020204" pitchFamily="34" charset="0"/>
              </a:rPr>
              <a:t>                              test scenarios</a:t>
            </a:r>
            <a:endParaRPr lang="en-US" sz="8000" b="0" i="0" dirty="0">
              <a:solidFill>
                <a:srgbClr val="000000"/>
              </a:solidFill>
              <a:effectLst/>
              <a:latin typeface="trebuchet ms" panose="020B0603020202020204" pitchFamily="34" charset="0"/>
            </a:endParaRPr>
          </a:p>
          <a:p>
            <a:pPr algn="just">
              <a:lnSpc>
                <a:spcPct val="120000"/>
              </a:lnSpc>
            </a:pPr>
            <a:r>
              <a:rPr lang="en-US" sz="8000" dirty="0">
                <a:solidFill>
                  <a:srgbClr val="000000"/>
                </a:solidFill>
                <a:latin typeface="trebuchet ms" panose="020B0603020202020204" pitchFamily="34" charset="0"/>
              </a:rPr>
              <a:t>IT</a:t>
            </a:r>
            <a:r>
              <a:rPr lang="en-US" sz="8000" b="0" i="0" dirty="0">
                <a:solidFill>
                  <a:srgbClr val="000000"/>
                </a:solidFill>
                <a:effectLst/>
                <a:latin typeface="trebuchet ms" panose="020B0603020202020204" pitchFamily="34" charset="0"/>
              </a:rPr>
              <a:t> for providing best services to them so that they can generate best revenues for themselves by putting up insurance which is best suited to them.</a:t>
            </a:r>
            <a:endParaRPr lang="en-US" sz="8000" b="0" i="0" dirty="0">
              <a:solidFill>
                <a:srgbClr val="333333"/>
              </a:solidFill>
              <a:effectLst/>
              <a:latin typeface="source sans pro" panose="020B0503030403020204" pitchFamily="34" charset="0"/>
            </a:endParaRPr>
          </a:p>
          <a:p>
            <a:pPr marL="0" indent="0">
              <a:lnSpc>
                <a:spcPct val="120000"/>
              </a:lnSpc>
              <a:buNone/>
            </a:pPr>
            <a:br>
              <a:rPr lang="en-US" sz="6200" b="0" i="0" dirty="0">
                <a:solidFill>
                  <a:srgbClr val="333333"/>
                </a:solidFill>
                <a:effectLst/>
                <a:latin typeface="source sans pro" panose="020B0503030403020204" pitchFamily="34" charset="0"/>
              </a:rPr>
            </a:br>
            <a:endParaRPr lang="en-US" sz="6200" dirty="0">
              <a:solidFill>
                <a:srgbClr val="000000"/>
              </a:solidFill>
              <a:latin typeface="ff2"/>
            </a:endParaRPr>
          </a:p>
          <a:p>
            <a:endParaRPr lang="en-IN" sz="2000" dirty="0"/>
          </a:p>
        </p:txBody>
      </p:sp>
    </p:spTree>
    <p:extLst>
      <p:ext uri="{BB962C8B-B14F-4D97-AF65-F5344CB8AC3E}">
        <p14:creationId xmlns:p14="http://schemas.microsoft.com/office/powerpoint/2010/main" val="273941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B5D5-5C65-9C4B-7013-1D3CA4460BB9}"/>
              </a:ext>
            </a:extLst>
          </p:cNvPr>
          <p:cNvSpPr>
            <a:spLocks noGrp="1"/>
          </p:cNvSpPr>
          <p:nvPr>
            <p:ph type="title"/>
          </p:nvPr>
        </p:nvSpPr>
        <p:spPr/>
        <p:txBody>
          <a:bodyPr/>
          <a:lstStyle/>
          <a:p>
            <a:r>
              <a:rPr lang="en-US" dirty="0"/>
              <a:t>Proposed work</a:t>
            </a:r>
            <a:endParaRPr lang="en-IN" dirty="0"/>
          </a:p>
        </p:txBody>
      </p:sp>
      <p:sp>
        <p:nvSpPr>
          <p:cNvPr id="3" name="Content Placeholder 2">
            <a:extLst>
              <a:ext uri="{FF2B5EF4-FFF2-40B4-BE49-F238E27FC236}">
                <a16:creationId xmlns:a16="http://schemas.microsoft.com/office/drawing/2014/main" id="{E847D228-8DBD-7108-CA44-B815FA63DD38}"/>
              </a:ext>
            </a:extLst>
          </p:cNvPr>
          <p:cNvSpPr>
            <a:spLocks noGrp="1"/>
          </p:cNvSpPr>
          <p:nvPr>
            <p:ph idx="1"/>
          </p:nvPr>
        </p:nvSpPr>
        <p:spPr>
          <a:xfrm>
            <a:off x="677334" y="1930401"/>
            <a:ext cx="8596668" cy="4110962"/>
          </a:xfrm>
        </p:spPr>
        <p:txBody>
          <a:bodyPr>
            <a:normAutofit lnSpcReduction="10000"/>
          </a:bodyPr>
          <a:lstStyle/>
          <a:p>
            <a:r>
              <a:rPr lang="en-US" sz="2000" dirty="0"/>
              <a:t>Installation of the software to automate the life insurance management-</a:t>
            </a:r>
          </a:p>
          <a:p>
            <a:pPr marL="0" indent="0">
              <a:buNone/>
            </a:pPr>
            <a:r>
              <a:rPr lang="en-US" sz="2000" dirty="0"/>
              <a:t>                      -android studio-visualization</a:t>
            </a:r>
          </a:p>
          <a:p>
            <a:pPr marL="0" indent="0">
              <a:buNone/>
            </a:pPr>
            <a:r>
              <a:rPr lang="en-US" sz="2000" dirty="0"/>
              <a:t>                      -visual studio cade-to write code</a:t>
            </a:r>
          </a:p>
          <a:p>
            <a:pPr marL="0" indent="0">
              <a:buNone/>
            </a:pPr>
            <a:r>
              <a:rPr lang="en-US" sz="2000" dirty="0"/>
              <a:t>                      - Appium- To automate the application</a:t>
            </a:r>
          </a:p>
          <a:p>
            <a:r>
              <a:rPr lang="en-IN" sz="2000" dirty="0"/>
              <a:t>First login to the life insurance website or the application</a:t>
            </a:r>
          </a:p>
          <a:p>
            <a:r>
              <a:rPr lang="en-IN" sz="2000" dirty="0"/>
              <a:t>Sign up with your email or the phone number </a:t>
            </a:r>
          </a:p>
          <a:p>
            <a:r>
              <a:rPr lang="en-IN" sz="2000" dirty="0"/>
              <a:t>Create your username and password </a:t>
            </a:r>
          </a:p>
          <a:p>
            <a:r>
              <a:rPr lang="en-IN" sz="2000" dirty="0"/>
              <a:t>Then search for options</a:t>
            </a:r>
          </a:p>
          <a:p>
            <a:r>
              <a:rPr lang="en-IN" sz="2000" dirty="0"/>
              <a:t>Get the information</a:t>
            </a:r>
          </a:p>
          <a:p>
            <a:pPr marL="0" indent="0">
              <a:buNone/>
            </a:pPr>
            <a:endParaRPr lang="en-IN" sz="2000" dirty="0"/>
          </a:p>
          <a:p>
            <a:endParaRPr lang="en-US" sz="2000" dirty="0"/>
          </a:p>
          <a:p>
            <a:pPr marL="0" indent="0">
              <a:buNone/>
            </a:pPr>
            <a:endParaRPr lang="en-IN" dirty="0"/>
          </a:p>
        </p:txBody>
      </p:sp>
    </p:spTree>
    <p:extLst>
      <p:ext uri="{BB962C8B-B14F-4D97-AF65-F5344CB8AC3E}">
        <p14:creationId xmlns:p14="http://schemas.microsoft.com/office/powerpoint/2010/main" val="89383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19B7-866D-0DDD-2F57-9D963A31E308}"/>
              </a:ext>
            </a:extLst>
          </p:cNvPr>
          <p:cNvSpPr>
            <a:spLocks noGrp="1"/>
          </p:cNvSpPr>
          <p:nvPr>
            <p:ph type="title"/>
          </p:nvPr>
        </p:nvSpPr>
        <p:spPr>
          <a:xfrm>
            <a:off x="176821" y="211755"/>
            <a:ext cx="8596668" cy="721896"/>
          </a:xfrm>
        </p:spPr>
        <p:txBody>
          <a:bodyPr>
            <a:normAutofit/>
          </a:bodyPr>
          <a:lstStyle/>
          <a:p>
            <a:r>
              <a:rPr lang="en-US" dirty="0"/>
              <a:t>Flow chart</a:t>
            </a:r>
            <a:endParaRPr lang="en-IN" dirty="0"/>
          </a:p>
        </p:txBody>
      </p:sp>
      <p:pic>
        <p:nvPicPr>
          <p:cNvPr id="6" name="Content Placeholder 5">
            <a:extLst>
              <a:ext uri="{FF2B5EF4-FFF2-40B4-BE49-F238E27FC236}">
                <a16:creationId xmlns:a16="http://schemas.microsoft.com/office/drawing/2014/main" id="{8EB4D05E-02AD-1B96-0126-CC2DF7893B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09" t="4383"/>
          <a:stretch/>
        </p:blipFill>
        <p:spPr>
          <a:xfrm>
            <a:off x="2675823" y="404261"/>
            <a:ext cx="6535553" cy="6121667"/>
          </a:xfrm>
        </p:spPr>
      </p:pic>
    </p:spTree>
    <p:extLst>
      <p:ext uri="{BB962C8B-B14F-4D97-AF65-F5344CB8AC3E}">
        <p14:creationId xmlns:p14="http://schemas.microsoft.com/office/powerpoint/2010/main" val="409307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B906-4720-5F01-3EC3-DA545EF55F0A}"/>
              </a:ext>
            </a:extLst>
          </p:cNvPr>
          <p:cNvSpPr>
            <a:spLocks noGrp="1"/>
          </p:cNvSpPr>
          <p:nvPr>
            <p:ph type="title"/>
          </p:nvPr>
        </p:nvSpPr>
        <p:spPr>
          <a:xfrm>
            <a:off x="677334" y="609600"/>
            <a:ext cx="8596668" cy="795688"/>
          </a:xfrm>
        </p:spPr>
        <p:txBody>
          <a:bodyPr/>
          <a:lstStyle/>
          <a:p>
            <a:r>
              <a:rPr lang="en-US" dirty="0"/>
              <a:t>Concept map</a:t>
            </a:r>
            <a:endParaRPr lang="en-IN" dirty="0"/>
          </a:p>
        </p:txBody>
      </p:sp>
      <p:pic>
        <p:nvPicPr>
          <p:cNvPr id="5" name="Content Placeholder 4">
            <a:extLst>
              <a:ext uri="{FF2B5EF4-FFF2-40B4-BE49-F238E27FC236}">
                <a16:creationId xmlns:a16="http://schemas.microsoft.com/office/drawing/2014/main" id="{BD8113F2-70D4-32A9-BE99-8B69505C7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77" y="1405288"/>
            <a:ext cx="8491907" cy="4803005"/>
          </a:xfrm>
        </p:spPr>
      </p:pic>
    </p:spTree>
    <p:extLst>
      <p:ext uri="{BB962C8B-B14F-4D97-AF65-F5344CB8AC3E}">
        <p14:creationId xmlns:p14="http://schemas.microsoft.com/office/powerpoint/2010/main" val="304213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93E5-8C3F-EC9F-B915-D9E66110B76E}"/>
              </a:ext>
            </a:extLst>
          </p:cNvPr>
          <p:cNvSpPr>
            <a:spLocks noGrp="1"/>
          </p:cNvSpPr>
          <p:nvPr>
            <p:ph type="title"/>
          </p:nvPr>
        </p:nvSpPr>
        <p:spPr>
          <a:xfrm>
            <a:off x="677334" y="609600"/>
            <a:ext cx="8596668" cy="728312"/>
          </a:xfrm>
        </p:spPr>
        <p:txBody>
          <a:bodyPr/>
          <a:lstStyle/>
          <a:p>
            <a:r>
              <a:rPr lang="en-US" dirty="0"/>
              <a:t>Test cases</a:t>
            </a:r>
            <a:endParaRPr lang="en-IN" dirty="0"/>
          </a:p>
        </p:txBody>
      </p:sp>
      <p:sp>
        <p:nvSpPr>
          <p:cNvPr id="9" name="Content Placeholder 8">
            <a:extLst>
              <a:ext uri="{FF2B5EF4-FFF2-40B4-BE49-F238E27FC236}">
                <a16:creationId xmlns:a16="http://schemas.microsoft.com/office/drawing/2014/main" id="{B3AAA659-E95D-83B7-5BE9-961FB6D156D0}"/>
              </a:ext>
            </a:extLst>
          </p:cNvPr>
          <p:cNvSpPr>
            <a:spLocks noGrp="1"/>
          </p:cNvSpPr>
          <p:nvPr>
            <p:ph idx="1"/>
          </p:nvPr>
        </p:nvSpPr>
        <p:spPr>
          <a:xfrm>
            <a:off x="677334" y="1488613"/>
            <a:ext cx="8596668" cy="4475307"/>
          </a:xfrm>
        </p:spPr>
        <p:txBody>
          <a:bodyPr/>
          <a:lstStyle/>
          <a:p>
            <a:r>
              <a:rPr lang="en-US" dirty="0"/>
              <a:t>Login id</a:t>
            </a:r>
          </a:p>
          <a:p>
            <a:r>
              <a:rPr lang="en-US" dirty="0"/>
              <a:t>Verify the password</a:t>
            </a:r>
          </a:p>
          <a:p>
            <a:r>
              <a:rPr lang="en-US" dirty="0"/>
              <a:t>Test the max and min payments</a:t>
            </a:r>
          </a:p>
          <a:p>
            <a:r>
              <a:rPr lang="en-US" dirty="0"/>
              <a:t>Test scenario for policy termination</a:t>
            </a:r>
          </a:p>
          <a:p>
            <a:r>
              <a:rPr lang="en-US" dirty="0"/>
              <a:t>Test condition for extended term insurance</a:t>
            </a:r>
          </a:p>
          <a:p>
            <a:r>
              <a:rPr lang="en-US" dirty="0"/>
              <a:t>Verifying the data </a:t>
            </a:r>
          </a:p>
          <a:p>
            <a:r>
              <a:rPr lang="en-US" dirty="0"/>
              <a:t>Verifying accounts and reports</a:t>
            </a:r>
          </a:p>
          <a:p>
            <a:r>
              <a:rPr lang="en-US" dirty="0"/>
              <a:t>Test various conditions for non forfeiture value</a:t>
            </a:r>
          </a:p>
          <a:p>
            <a:r>
              <a:rPr lang="en-US" dirty="0"/>
              <a:t>Test the agency policy</a:t>
            </a:r>
          </a:p>
          <a:p>
            <a:r>
              <a:rPr lang="en-US" dirty="0"/>
              <a:t>Test the nominee details</a:t>
            </a:r>
          </a:p>
          <a:p>
            <a:pPr marL="0" indent="0">
              <a:buNone/>
            </a:pPr>
            <a:endParaRPr lang="en-IN" dirty="0"/>
          </a:p>
        </p:txBody>
      </p:sp>
    </p:spTree>
    <p:extLst>
      <p:ext uri="{BB962C8B-B14F-4D97-AF65-F5344CB8AC3E}">
        <p14:creationId xmlns:p14="http://schemas.microsoft.com/office/powerpoint/2010/main" val="80248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C122-1989-4719-8983-CDBC9290DA80}"/>
              </a:ext>
            </a:extLst>
          </p:cNvPr>
          <p:cNvSpPr>
            <a:spLocks noGrp="1"/>
          </p:cNvSpPr>
          <p:nvPr>
            <p:ph type="title"/>
          </p:nvPr>
        </p:nvSpPr>
        <p:spPr/>
        <p:txBody>
          <a:bodyPr/>
          <a:lstStyle/>
          <a:p>
            <a:r>
              <a:rPr lang="en-US" dirty="0"/>
              <a:t>Apps tools and installation</a:t>
            </a:r>
            <a:endParaRPr lang="en-IN" dirty="0"/>
          </a:p>
        </p:txBody>
      </p:sp>
      <p:sp>
        <p:nvSpPr>
          <p:cNvPr id="3" name="Content Placeholder 2">
            <a:extLst>
              <a:ext uri="{FF2B5EF4-FFF2-40B4-BE49-F238E27FC236}">
                <a16:creationId xmlns:a16="http://schemas.microsoft.com/office/drawing/2014/main" id="{CB03938C-F244-F34A-F680-87DC9D6F4A91}"/>
              </a:ext>
            </a:extLst>
          </p:cNvPr>
          <p:cNvSpPr>
            <a:spLocks noGrp="1"/>
          </p:cNvSpPr>
          <p:nvPr>
            <p:ph idx="1"/>
          </p:nvPr>
        </p:nvSpPr>
        <p:spPr/>
        <p:txBody>
          <a:bodyPr/>
          <a:lstStyle/>
          <a:p>
            <a:pPr marL="0" indent="0">
              <a:buNone/>
            </a:pPr>
            <a:endParaRPr lang="en-US" sz="1800" dirty="0"/>
          </a:p>
          <a:p>
            <a:r>
              <a:rPr lang="en-US" sz="1800" dirty="0"/>
              <a:t>Android studio</a:t>
            </a:r>
          </a:p>
          <a:p>
            <a:r>
              <a:rPr lang="en-US" dirty="0"/>
              <a:t>Appium </a:t>
            </a:r>
            <a:endParaRPr lang="en-US" sz="1800" dirty="0"/>
          </a:p>
          <a:p>
            <a:r>
              <a:rPr lang="en-US" dirty="0" err="1"/>
              <a:t>intelliJ</a:t>
            </a:r>
            <a:endParaRPr lang="en-US" sz="1800" dirty="0"/>
          </a:p>
          <a:p>
            <a:r>
              <a:rPr lang="en-US" sz="1800" dirty="0"/>
              <a:t>SQL lite database</a:t>
            </a:r>
          </a:p>
          <a:p>
            <a:r>
              <a:rPr lang="en-US" sz="1800" dirty="0"/>
              <a:t>WINDOWS LAPTOP</a:t>
            </a:r>
          </a:p>
          <a:p>
            <a:endParaRPr lang="en-US" sz="1800" dirty="0"/>
          </a:p>
          <a:p>
            <a:endParaRPr lang="en-IN" dirty="0"/>
          </a:p>
        </p:txBody>
      </p:sp>
    </p:spTree>
    <p:extLst>
      <p:ext uri="{BB962C8B-B14F-4D97-AF65-F5344CB8AC3E}">
        <p14:creationId xmlns:p14="http://schemas.microsoft.com/office/powerpoint/2010/main" val="124934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B754-0188-89FB-0396-96765682939C}"/>
              </a:ext>
            </a:extLst>
          </p:cNvPr>
          <p:cNvSpPr>
            <a:spLocks noGrp="1"/>
          </p:cNvSpPr>
          <p:nvPr>
            <p:ph type="title"/>
          </p:nvPr>
        </p:nvSpPr>
        <p:spPr>
          <a:xfrm>
            <a:off x="677334" y="609600"/>
            <a:ext cx="8596668" cy="1017069"/>
          </a:xfrm>
        </p:spPr>
        <p:txBody>
          <a:bodyPr>
            <a:normAutofit fontScale="90000"/>
          </a:bodyPr>
          <a:lstStyle/>
          <a:p>
            <a:br>
              <a:rPr lang="en-US" dirty="0"/>
            </a:br>
            <a:endParaRPr lang="en-IN" dirty="0"/>
          </a:p>
        </p:txBody>
      </p:sp>
      <p:pic>
        <p:nvPicPr>
          <p:cNvPr id="1026" name="Picture 2" descr="Understanding Appium and its Signifcance in Software Testing A Simple  Explanation | TestGrid | Blog">
            <a:extLst>
              <a:ext uri="{FF2B5EF4-FFF2-40B4-BE49-F238E27FC236}">
                <a16:creationId xmlns:a16="http://schemas.microsoft.com/office/drawing/2014/main" id="{4D948E50-0CA5-C30E-BD23-93AB9C14E8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643" y="1378752"/>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is Android Studio still such a gruesome embarrassment? | TechCrunch">
            <a:extLst>
              <a:ext uri="{FF2B5EF4-FFF2-40B4-BE49-F238E27FC236}">
                <a16:creationId xmlns:a16="http://schemas.microsoft.com/office/drawing/2014/main" id="{48EF291C-319F-B6E4-0E9A-975DD1B5C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936" y="154067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E5E339-F5BC-3228-4743-98B4BEFDE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916" y="383566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08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757</TotalTime>
  <Words>415</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ff2</vt:lpstr>
      <vt:lpstr>roboto</vt:lpstr>
      <vt:lpstr>source sans pro</vt:lpstr>
      <vt:lpstr>Trebuchet MS</vt:lpstr>
      <vt:lpstr>Trebuchet MS</vt:lpstr>
      <vt:lpstr>Wingdings 3</vt:lpstr>
      <vt:lpstr>Facet</vt:lpstr>
      <vt:lpstr>LIFE INSURANCE MANAGMENT</vt:lpstr>
      <vt:lpstr>Objective</vt:lpstr>
      <vt:lpstr>Abstract</vt:lpstr>
      <vt:lpstr>Proposed work</vt:lpstr>
      <vt:lpstr>Flow chart</vt:lpstr>
      <vt:lpstr>Concept map</vt:lpstr>
      <vt:lpstr>Test cases</vt:lpstr>
      <vt:lpstr>Apps tools and installation</vt:lpstr>
      <vt:lpstr> </vt:lpstr>
      <vt:lpstr>Installation </vt:lpstr>
      <vt:lpstr>Implementation </vt:lpstr>
      <vt:lpstr>PowerPoint Presentation</vt:lpstr>
      <vt:lpstr>PowerPoint Presentation</vt:lpstr>
      <vt:lpstr>Test cases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INSURANCE MANAGMENT</dc:title>
  <dc:creator>Krishna Mohan</dc:creator>
  <cp:lastModifiedBy>Krishna Mohan</cp:lastModifiedBy>
  <cp:revision>19</cp:revision>
  <dcterms:created xsi:type="dcterms:W3CDTF">2023-01-27T14:03:46Z</dcterms:created>
  <dcterms:modified xsi:type="dcterms:W3CDTF">2023-01-30T09:06:00Z</dcterms:modified>
</cp:coreProperties>
</file>