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8" r:id="rId3"/>
    <p:sldId id="257"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DF693E-5695-4522-8166-0E442D69198D}"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163911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F693E-5695-4522-8166-0E442D69198D}"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23944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F693E-5695-4522-8166-0E442D69198D}"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628708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F693E-5695-4522-8166-0E442D69198D}"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4251B6-59D3-4073-956F-2D7A3240E54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1404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F693E-5695-4522-8166-0E442D69198D}"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48399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DF693E-5695-4522-8166-0E442D69198D}" type="datetimeFigureOut">
              <a:rPr lang="en-IN" smtClean="0"/>
              <a:t>26-09-2022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2583235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DF693E-5695-4522-8166-0E442D69198D}" type="datetimeFigureOut">
              <a:rPr lang="en-IN" smtClean="0"/>
              <a:t>26-09-2022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821735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F693E-5695-4522-8166-0E442D69198D}"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1614196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F693E-5695-4522-8166-0E442D69198D}"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887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F693E-5695-4522-8166-0E442D69198D}"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60625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F693E-5695-4522-8166-0E442D69198D}"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221732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DF693E-5695-4522-8166-0E442D69198D}"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307613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DF693E-5695-4522-8166-0E442D69198D}" type="datetimeFigureOut">
              <a:rPr lang="en-IN" smtClean="0"/>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34295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F693E-5695-4522-8166-0E442D69198D}" type="datetimeFigureOut">
              <a:rPr lang="en-IN" smtClean="0"/>
              <a:t>26-09-2022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276752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FDF693E-5695-4522-8166-0E442D69198D}" type="datetimeFigureOut">
              <a:rPr lang="en-IN" smtClean="0"/>
              <a:t>26-09-2022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71687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F693E-5695-4522-8166-0E442D69198D}"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79419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F693E-5695-4522-8166-0E442D69198D}"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4251B6-59D3-4073-956F-2D7A3240E547}" type="slidenum">
              <a:rPr lang="en-IN" smtClean="0"/>
              <a:t>‹#›</a:t>
            </a:fld>
            <a:endParaRPr lang="en-IN"/>
          </a:p>
        </p:txBody>
      </p:sp>
    </p:spTree>
    <p:extLst>
      <p:ext uri="{BB962C8B-B14F-4D97-AF65-F5344CB8AC3E}">
        <p14:creationId xmlns:p14="http://schemas.microsoft.com/office/powerpoint/2010/main" val="422446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FDF693E-5695-4522-8166-0E442D69198D}" type="datetimeFigureOut">
              <a:rPr lang="en-IN" smtClean="0"/>
              <a:t>26-09-2022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44251B6-59D3-4073-956F-2D7A3240E547}" type="slidenum">
              <a:rPr lang="en-IN" smtClean="0"/>
              <a:t>‹#›</a:t>
            </a:fld>
            <a:endParaRPr lang="en-IN"/>
          </a:p>
        </p:txBody>
      </p:sp>
    </p:spTree>
    <p:extLst>
      <p:ext uri="{BB962C8B-B14F-4D97-AF65-F5344CB8AC3E}">
        <p14:creationId xmlns:p14="http://schemas.microsoft.com/office/powerpoint/2010/main" val="3231052907"/>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D049-09F8-8FE5-6A8E-32DF6FB0590C}"/>
              </a:ext>
            </a:extLst>
          </p:cNvPr>
          <p:cNvSpPr>
            <a:spLocks noGrp="1"/>
          </p:cNvSpPr>
          <p:nvPr>
            <p:ph type="ctrTitle"/>
          </p:nvPr>
        </p:nvSpPr>
        <p:spPr>
          <a:xfrm>
            <a:off x="1524000" y="1719448"/>
            <a:ext cx="9144000" cy="2314670"/>
          </a:xfrm>
        </p:spPr>
        <p:txBody>
          <a:bodyPr>
            <a:normAutofit/>
          </a:bodyPr>
          <a:lstStyle/>
          <a:p>
            <a:r>
              <a:rPr lang="en-US" sz="3200" dirty="0"/>
              <a:t>Indian Institute of Information Technology (IIIT), Nagpur</a:t>
            </a:r>
            <a:br>
              <a:rPr lang="en-US" sz="3200" dirty="0"/>
            </a:br>
            <a:r>
              <a:rPr lang="en-US" sz="3200" dirty="0" err="1"/>
              <a:t>TantraFiesta</a:t>
            </a:r>
            <a:r>
              <a:rPr lang="en-US" sz="3200" dirty="0"/>
              <a:t> 2022</a:t>
            </a:r>
            <a:br>
              <a:rPr lang="en-IN" sz="4400" dirty="0"/>
            </a:br>
            <a:r>
              <a:rPr lang="en-IN" sz="3000" dirty="0"/>
              <a:t>Team Virtuoso</a:t>
            </a:r>
          </a:p>
        </p:txBody>
      </p:sp>
      <p:sp>
        <p:nvSpPr>
          <p:cNvPr id="3" name="Subtitle 2">
            <a:extLst>
              <a:ext uri="{FF2B5EF4-FFF2-40B4-BE49-F238E27FC236}">
                <a16:creationId xmlns:a16="http://schemas.microsoft.com/office/drawing/2014/main" id="{0E9F236F-4A29-6F7E-24B1-25FAE7A03318}"/>
              </a:ext>
            </a:extLst>
          </p:cNvPr>
          <p:cNvSpPr>
            <a:spLocks noGrp="1"/>
          </p:cNvSpPr>
          <p:nvPr>
            <p:ph type="subTitle" idx="1"/>
          </p:nvPr>
        </p:nvSpPr>
        <p:spPr>
          <a:xfrm>
            <a:off x="1524000" y="4383741"/>
            <a:ext cx="9144000" cy="1999130"/>
          </a:xfrm>
        </p:spPr>
        <p:txBody>
          <a:bodyPr>
            <a:normAutofit/>
          </a:bodyPr>
          <a:lstStyle/>
          <a:p>
            <a:pPr algn="l"/>
            <a:r>
              <a:rPr lang="en-IN" dirty="0"/>
              <a:t>Members :-</a:t>
            </a:r>
          </a:p>
          <a:p>
            <a:pPr marL="1714500" lvl="3" indent="-342900" algn="l">
              <a:buFont typeface="Arial" panose="020B0604020202020204" pitchFamily="34" charset="0"/>
              <a:buChar char="•"/>
            </a:pPr>
            <a:r>
              <a:rPr lang="en-IN" dirty="0">
                <a:solidFill>
                  <a:schemeClr val="tx1">
                    <a:lumMod val="95000"/>
                    <a:lumOff val="5000"/>
                  </a:schemeClr>
                </a:solidFill>
              </a:rPr>
              <a:t>Chirag Goel(Team Leader)</a:t>
            </a:r>
          </a:p>
          <a:p>
            <a:pPr marL="1714500" lvl="3" indent="-342900" algn="l">
              <a:buFont typeface="Arial" panose="020B0604020202020204" pitchFamily="34" charset="0"/>
              <a:buChar char="•"/>
            </a:pPr>
            <a:r>
              <a:rPr lang="en-IN" dirty="0">
                <a:solidFill>
                  <a:schemeClr val="tx1">
                    <a:lumMod val="95000"/>
                    <a:lumOff val="5000"/>
                  </a:schemeClr>
                </a:solidFill>
              </a:rPr>
              <a:t>Ritik Kumar</a:t>
            </a:r>
          </a:p>
          <a:p>
            <a:pPr marL="1714500" lvl="3" indent="-342900" algn="l">
              <a:buFont typeface="Arial" panose="020B0604020202020204" pitchFamily="34" charset="0"/>
              <a:buChar char="•"/>
            </a:pPr>
            <a:r>
              <a:rPr lang="en-IN" dirty="0">
                <a:solidFill>
                  <a:schemeClr val="tx1">
                    <a:lumMod val="95000"/>
                    <a:lumOff val="5000"/>
                  </a:schemeClr>
                </a:solidFill>
              </a:rPr>
              <a:t>Utsav Rai</a:t>
            </a:r>
            <a:r>
              <a:rPr lang="en-IN" dirty="0"/>
              <a:t>		  </a:t>
            </a:r>
          </a:p>
        </p:txBody>
      </p:sp>
      <p:pic>
        <p:nvPicPr>
          <p:cNvPr id="5" name="Picture 4">
            <a:extLst>
              <a:ext uri="{FF2B5EF4-FFF2-40B4-BE49-F238E27FC236}">
                <a16:creationId xmlns:a16="http://schemas.microsoft.com/office/drawing/2014/main" id="{B6DAD5AB-A6E0-AE1C-E926-05DE6C16E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171" y="197778"/>
            <a:ext cx="1743076" cy="1743076"/>
          </a:xfrm>
          <a:prstGeom prst="rect">
            <a:avLst/>
          </a:prstGeom>
        </p:spPr>
      </p:pic>
      <p:pic>
        <p:nvPicPr>
          <p:cNvPr id="9" name="Picture 8">
            <a:extLst>
              <a:ext uri="{FF2B5EF4-FFF2-40B4-BE49-F238E27FC236}">
                <a16:creationId xmlns:a16="http://schemas.microsoft.com/office/drawing/2014/main" id="{7FDC87C0-ED48-B0E5-321A-1CAD3FF4A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389" y="197778"/>
            <a:ext cx="1982854" cy="1666325"/>
          </a:xfrm>
          <a:prstGeom prst="rect">
            <a:avLst/>
          </a:prstGeom>
        </p:spPr>
      </p:pic>
      <p:pic>
        <p:nvPicPr>
          <p:cNvPr id="13" name="Picture 12">
            <a:extLst>
              <a:ext uri="{FF2B5EF4-FFF2-40B4-BE49-F238E27FC236}">
                <a16:creationId xmlns:a16="http://schemas.microsoft.com/office/drawing/2014/main" id="{F1A9AD43-1A57-CD5E-B734-B20FD3583A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3123"/>
            <a:ext cx="1604807" cy="1666325"/>
          </a:xfrm>
          <a:prstGeom prst="rect">
            <a:avLst/>
          </a:prstGeom>
        </p:spPr>
      </p:pic>
    </p:spTree>
    <p:extLst>
      <p:ext uri="{BB962C8B-B14F-4D97-AF65-F5344CB8AC3E}">
        <p14:creationId xmlns:p14="http://schemas.microsoft.com/office/powerpoint/2010/main" val="96339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1250"/>
                                        <p:tgtEl>
                                          <p:spTgt spid="9"/>
                                        </p:tgtEl>
                                      </p:cBhvr>
                                    </p:animEffect>
                                  </p:childTnLst>
                                </p:cTn>
                              </p:par>
                              <p:par>
                                <p:cTn id="8" presetID="14" presetClass="entr" presetSubtype="10" fill="hold" nodeType="with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4C35-48AE-49A7-E011-A65FC6F833A3}"/>
              </a:ext>
            </a:extLst>
          </p:cNvPr>
          <p:cNvSpPr>
            <a:spLocks noGrp="1"/>
          </p:cNvSpPr>
          <p:nvPr>
            <p:ph type="ctrTitle"/>
          </p:nvPr>
        </p:nvSpPr>
        <p:spPr>
          <a:xfrm>
            <a:off x="1751012" y="2241176"/>
            <a:ext cx="8689976" cy="923330"/>
          </a:xfrm>
        </p:spPr>
        <p:txBody>
          <a:bodyPr/>
          <a:lstStyle/>
          <a:p>
            <a:r>
              <a:rPr lang="en-IN" dirty="0"/>
              <a:t> </a:t>
            </a:r>
          </a:p>
        </p:txBody>
      </p:sp>
      <p:sp>
        <p:nvSpPr>
          <p:cNvPr id="3" name="Subtitle 2">
            <a:extLst>
              <a:ext uri="{FF2B5EF4-FFF2-40B4-BE49-F238E27FC236}">
                <a16:creationId xmlns:a16="http://schemas.microsoft.com/office/drawing/2014/main" id="{45F64896-7475-2AF5-9DCD-0BDBDA474DCE}"/>
              </a:ext>
            </a:extLst>
          </p:cNvPr>
          <p:cNvSpPr>
            <a:spLocks noGrp="1"/>
          </p:cNvSpPr>
          <p:nvPr>
            <p:ph type="subTitle" idx="1"/>
          </p:nvPr>
        </p:nvSpPr>
        <p:spPr/>
        <p:txBody>
          <a:bodyPr/>
          <a:lstStyle/>
          <a:p>
            <a:r>
              <a:rPr lang="en-IN" dirty="0"/>
              <a:t> </a:t>
            </a:r>
          </a:p>
        </p:txBody>
      </p:sp>
      <p:sp>
        <p:nvSpPr>
          <p:cNvPr id="6" name="Rectangle 5">
            <a:extLst>
              <a:ext uri="{FF2B5EF4-FFF2-40B4-BE49-F238E27FC236}">
                <a16:creationId xmlns:a16="http://schemas.microsoft.com/office/drawing/2014/main" id="{4A81B44F-CFFD-E7BC-EDD4-530D5FE126B8}"/>
              </a:ext>
            </a:extLst>
          </p:cNvPr>
          <p:cNvSpPr/>
          <p:nvPr/>
        </p:nvSpPr>
        <p:spPr>
          <a:xfrm>
            <a:off x="4211811" y="2602023"/>
            <a:ext cx="2943626" cy="923330"/>
          </a:xfrm>
          <a:prstGeom prst="rect">
            <a:avLst/>
          </a:prstGeom>
          <a:noFill/>
        </p:spPr>
        <p:txBody>
          <a:bodyPr wrap="none" lIns="91440" tIns="45720" rIns="91440" bIns="45720">
            <a:spAutoFit/>
          </a:bodyPr>
          <a:lstStyle/>
          <a:p>
            <a:pPr algn="ctr"/>
            <a:r>
              <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53319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4525-F912-EF58-FFDA-C3A47BEF70D4}"/>
              </a:ext>
            </a:extLst>
          </p:cNvPr>
          <p:cNvSpPr>
            <a:spLocks noGrp="1"/>
          </p:cNvSpPr>
          <p:nvPr>
            <p:ph type="title"/>
          </p:nvPr>
        </p:nvSpPr>
        <p:spPr>
          <a:xfrm>
            <a:off x="913775" y="618518"/>
            <a:ext cx="10364451" cy="385530"/>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BB874EBF-6757-E623-F3EC-1863AAD40E2F}"/>
              </a:ext>
            </a:extLst>
          </p:cNvPr>
          <p:cNvSpPr>
            <a:spLocks noGrp="1"/>
          </p:cNvSpPr>
          <p:nvPr>
            <p:ph sz="quarter" idx="13"/>
          </p:nvPr>
        </p:nvSpPr>
        <p:spPr>
          <a:xfrm>
            <a:off x="913774" y="618517"/>
            <a:ext cx="10363826" cy="5925717"/>
          </a:xfrm>
        </p:spPr>
        <p:txBody>
          <a:bodyPr>
            <a:normAutofit fontScale="92500" lnSpcReduction="10000"/>
          </a:bodyPr>
          <a:lstStyle/>
          <a:p>
            <a:pPr marL="0" indent="0" algn="ctr">
              <a:buNone/>
            </a:pPr>
            <a:r>
              <a:rPr lang="en-US" sz="3000" b="1" i="1" u="sng" dirty="0"/>
              <a:t>Problem statement</a:t>
            </a:r>
          </a:p>
          <a:p>
            <a:pPr marL="0" indent="0">
              <a:buNone/>
            </a:pPr>
            <a:r>
              <a:rPr lang="en-US" sz="2800" dirty="0"/>
              <a:t>Colleges acquire various components through tender, which takes a long time because the tender allocation procedure takes more than two months. It is frequently noticed that following tender allocation, the fulfilment of the requisite tender takes longer than expected. It takes more than 6 months to complete the procedure from tender allocation to tender completion since universities must compare all essential components. Addressing this issue would assist colleges in having transparency and parity in the costs of commodities acquired by different college </a:t>
            </a:r>
            <a:r>
              <a:rPr lang="en-US" sz="2800" dirty="0" err="1"/>
              <a:t>organisations</a:t>
            </a:r>
            <a:r>
              <a:rPr lang="en-US" sz="2800" dirty="0"/>
              <a:t>, and the entire tender allocation procedure will take much less time than it does currently</a:t>
            </a:r>
            <a:endParaRPr lang="en-IN" sz="2800" dirty="0"/>
          </a:p>
        </p:txBody>
      </p:sp>
    </p:spTree>
    <p:extLst>
      <p:ext uri="{BB962C8B-B14F-4D97-AF65-F5344CB8AC3E}">
        <p14:creationId xmlns:p14="http://schemas.microsoft.com/office/powerpoint/2010/main" val="149685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374B-49AC-2D07-8A82-76E8D6BC2E8B}"/>
              </a:ext>
            </a:extLst>
          </p:cNvPr>
          <p:cNvSpPr>
            <a:spLocks noGrp="1"/>
          </p:cNvSpPr>
          <p:nvPr>
            <p:ph type="title"/>
          </p:nvPr>
        </p:nvSpPr>
        <p:spPr>
          <a:xfrm flipV="1">
            <a:off x="913775" y="572798"/>
            <a:ext cx="10364451"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426C1B8C-9786-0338-3FF9-D99079E87E67}"/>
              </a:ext>
            </a:extLst>
          </p:cNvPr>
          <p:cNvSpPr>
            <a:spLocks noGrp="1"/>
          </p:cNvSpPr>
          <p:nvPr>
            <p:ph sz="quarter" idx="13"/>
          </p:nvPr>
        </p:nvSpPr>
        <p:spPr>
          <a:xfrm>
            <a:off x="913774" y="206188"/>
            <a:ext cx="10363826" cy="5585011"/>
          </a:xfrm>
        </p:spPr>
        <p:txBody>
          <a:bodyPr>
            <a:normAutofit/>
          </a:bodyPr>
          <a:lstStyle/>
          <a:p>
            <a:pPr marL="0" indent="0" algn="ctr">
              <a:buNone/>
            </a:pPr>
            <a:r>
              <a:rPr lang="en-US" sz="2800" b="1" i="1" u="sng" dirty="0"/>
              <a:t>Objective</a:t>
            </a:r>
          </a:p>
          <a:p>
            <a:pPr marL="0" indent="0">
              <a:buNone/>
            </a:pPr>
            <a:r>
              <a:rPr lang="en-US" sz="2800" dirty="0"/>
              <a:t>Develop a software (mobile/web app) which offers numerous things along with specs, prices, warranties, and compares them to choose the best alternative, such as one available for various insurance policies, etc. This may prevent the need to invite tenders, and so on. This may also result in greater openness and parity in the prices of products purchased by various college </a:t>
            </a:r>
            <a:r>
              <a:rPr lang="en-US" sz="2800" dirty="0" err="1"/>
              <a:t>organisations</a:t>
            </a:r>
            <a:r>
              <a:rPr lang="en-US" sz="2800" dirty="0"/>
              <a:t>. </a:t>
            </a:r>
            <a:endParaRPr lang="en-IN" sz="2800" dirty="0"/>
          </a:p>
        </p:txBody>
      </p:sp>
    </p:spTree>
    <p:extLst>
      <p:ext uri="{BB962C8B-B14F-4D97-AF65-F5344CB8AC3E}">
        <p14:creationId xmlns:p14="http://schemas.microsoft.com/office/powerpoint/2010/main" val="297597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8E6F-0386-E86D-782E-F6574FF0FCE3}"/>
              </a:ext>
            </a:extLst>
          </p:cNvPr>
          <p:cNvSpPr>
            <a:spLocks noGrp="1"/>
          </p:cNvSpPr>
          <p:nvPr>
            <p:ph type="title"/>
          </p:nvPr>
        </p:nvSpPr>
        <p:spPr>
          <a:xfrm>
            <a:off x="913775" y="618517"/>
            <a:ext cx="10364451" cy="600683"/>
          </a:xfrm>
        </p:spPr>
        <p:txBody>
          <a:bodyPr>
            <a:normAutofit/>
          </a:bodyPr>
          <a:lstStyle/>
          <a:p>
            <a:r>
              <a:rPr lang="en-IN" sz="2800" b="1" i="1" u="sng" dirty="0"/>
              <a:t>Our Approach</a:t>
            </a:r>
          </a:p>
        </p:txBody>
      </p:sp>
      <p:sp>
        <p:nvSpPr>
          <p:cNvPr id="3" name="Content Placeholder 2">
            <a:extLst>
              <a:ext uri="{FF2B5EF4-FFF2-40B4-BE49-F238E27FC236}">
                <a16:creationId xmlns:a16="http://schemas.microsoft.com/office/drawing/2014/main" id="{E59B8C7E-4F43-F096-0179-BCDFE45DAC9C}"/>
              </a:ext>
            </a:extLst>
          </p:cNvPr>
          <p:cNvSpPr>
            <a:spLocks noGrp="1"/>
          </p:cNvSpPr>
          <p:nvPr>
            <p:ph sz="quarter" idx="13"/>
          </p:nvPr>
        </p:nvSpPr>
        <p:spPr>
          <a:xfrm>
            <a:off x="913774" y="1219200"/>
            <a:ext cx="10363826" cy="4571999"/>
          </a:xfrm>
        </p:spPr>
        <p:txBody>
          <a:bodyPr/>
          <a:lstStyle/>
          <a:p>
            <a:pPr marL="0" indent="0">
              <a:buNone/>
            </a:pPr>
            <a:r>
              <a:rPr lang="en-IN" dirty="0"/>
              <a:t>OUR team created a website using following tech stacks to tackle this problem </a:t>
            </a:r>
          </a:p>
          <a:p>
            <a:pPr lvl="1"/>
            <a:r>
              <a:rPr lang="en-IN" dirty="0"/>
              <a:t>html</a:t>
            </a:r>
          </a:p>
          <a:p>
            <a:pPr lvl="1"/>
            <a:r>
              <a:rPr lang="en-IN" dirty="0" err="1"/>
              <a:t>Css</a:t>
            </a:r>
            <a:endParaRPr lang="en-IN" dirty="0"/>
          </a:p>
          <a:p>
            <a:pPr lvl="1"/>
            <a:r>
              <a:rPr lang="en-IN" dirty="0" err="1"/>
              <a:t>Javascript</a:t>
            </a:r>
            <a:endParaRPr lang="en-IN" dirty="0"/>
          </a:p>
          <a:p>
            <a:pPr lvl="1"/>
            <a:r>
              <a:rPr lang="en-IN" dirty="0" err="1"/>
              <a:t>Css</a:t>
            </a:r>
            <a:r>
              <a:rPr lang="en-IN" dirty="0"/>
              <a:t> frameworks namely tailwind </a:t>
            </a:r>
            <a:r>
              <a:rPr lang="en-IN" dirty="0" err="1"/>
              <a:t>css</a:t>
            </a:r>
            <a:endParaRPr lang="en-IN" dirty="0"/>
          </a:p>
        </p:txBody>
      </p:sp>
    </p:spTree>
    <p:extLst>
      <p:ext uri="{BB962C8B-B14F-4D97-AF65-F5344CB8AC3E}">
        <p14:creationId xmlns:p14="http://schemas.microsoft.com/office/powerpoint/2010/main" val="295469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EC3E-3BBB-4DDD-AA63-759BFA9C26A3}"/>
              </a:ext>
            </a:extLst>
          </p:cNvPr>
          <p:cNvSpPr>
            <a:spLocks noGrp="1"/>
          </p:cNvSpPr>
          <p:nvPr>
            <p:ph type="title"/>
          </p:nvPr>
        </p:nvSpPr>
        <p:spPr>
          <a:xfrm>
            <a:off x="913149" y="188259"/>
            <a:ext cx="10364451" cy="645507"/>
          </a:xfrm>
        </p:spPr>
        <p:txBody>
          <a:bodyPr>
            <a:normAutofit/>
          </a:bodyPr>
          <a:lstStyle/>
          <a:p>
            <a:r>
              <a:rPr lang="en-IN" sz="2800" b="1" i="1" u="sng" dirty="0" err="1"/>
              <a:t>Javascript</a:t>
            </a:r>
            <a:r>
              <a:rPr lang="en-IN" sz="2800" b="1" i="1" u="sng" dirty="0"/>
              <a:t> solution</a:t>
            </a:r>
          </a:p>
        </p:txBody>
      </p:sp>
      <p:sp>
        <p:nvSpPr>
          <p:cNvPr id="3" name="Content Placeholder 2">
            <a:extLst>
              <a:ext uri="{FF2B5EF4-FFF2-40B4-BE49-F238E27FC236}">
                <a16:creationId xmlns:a16="http://schemas.microsoft.com/office/drawing/2014/main" id="{5B7D77F2-112D-6A73-F975-E748384635F2}"/>
              </a:ext>
            </a:extLst>
          </p:cNvPr>
          <p:cNvSpPr>
            <a:spLocks noGrp="1"/>
          </p:cNvSpPr>
          <p:nvPr>
            <p:ph sz="quarter" idx="13"/>
          </p:nvPr>
        </p:nvSpPr>
        <p:spPr>
          <a:xfrm>
            <a:off x="913149" y="833766"/>
            <a:ext cx="10256875" cy="5835975"/>
          </a:xfrm>
        </p:spPr>
        <p:txBody>
          <a:bodyPr>
            <a:noAutofit/>
          </a:bodyPr>
          <a:lstStyle/>
          <a:p>
            <a:pPr marL="0" indent="0">
              <a:buNone/>
            </a:pPr>
            <a:r>
              <a:rPr lang="en-IN" sz="1600" cap="none" dirty="0"/>
              <a:t>(function() {	</a:t>
            </a:r>
          </a:p>
          <a:p>
            <a:pPr marL="0" indent="0">
              <a:buNone/>
            </a:pPr>
            <a:r>
              <a:rPr lang="en-IN" sz="1600" cap="none" dirty="0"/>
              <a:t>    let field = </a:t>
            </a:r>
            <a:r>
              <a:rPr lang="en-IN" sz="1600" cap="none" dirty="0" err="1"/>
              <a:t>document.querySelector</a:t>
            </a:r>
            <a:r>
              <a:rPr lang="en-IN" sz="1600" cap="none" dirty="0"/>
              <a:t>('.row');</a:t>
            </a:r>
          </a:p>
          <a:p>
            <a:pPr marL="0" indent="0">
              <a:buNone/>
            </a:pPr>
            <a:r>
              <a:rPr lang="en-IN" sz="1600" cap="none" dirty="0"/>
              <a:t>    let li = </a:t>
            </a:r>
            <a:r>
              <a:rPr lang="en-IN" sz="1600" cap="none" dirty="0" err="1"/>
              <a:t>Array.from</a:t>
            </a:r>
            <a:r>
              <a:rPr lang="en-IN" sz="1600" cap="none" dirty="0"/>
              <a:t>(</a:t>
            </a:r>
            <a:r>
              <a:rPr lang="en-IN" sz="1600" cap="none" dirty="0" err="1"/>
              <a:t>field.children</a:t>
            </a:r>
            <a:r>
              <a:rPr lang="en-IN" sz="1600" cap="none" dirty="0"/>
              <a:t>);</a:t>
            </a:r>
          </a:p>
          <a:p>
            <a:pPr marL="0" indent="0">
              <a:buNone/>
            </a:pPr>
            <a:r>
              <a:rPr lang="en-IN" sz="1600" cap="none" dirty="0"/>
              <a:t>   function </a:t>
            </a:r>
            <a:r>
              <a:rPr lang="en-IN" sz="1600" cap="none" dirty="0" err="1"/>
              <a:t>SortProduct</a:t>
            </a:r>
            <a:r>
              <a:rPr lang="en-IN" sz="1600" cap="none" dirty="0"/>
              <a:t>() {</a:t>
            </a:r>
          </a:p>
          <a:p>
            <a:pPr marL="0" indent="0">
              <a:buNone/>
            </a:pPr>
            <a:r>
              <a:rPr lang="en-IN" sz="1600" cap="none" dirty="0"/>
              <a:t>      let select = </a:t>
            </a:r>
            <a:r>
              <a:rPr lang="en-IN" sz="1600" cap="none" dirty="0" err="1"/>
              <a:t>document.getElementById</a:t>
            </a:r>
            <a:r>
              <a:rPr lang="en-IN" sz="1600" cap="none" dirty="0"/>
              <a:t>('select');</a:t>
            </a:r>
          </a:p>
          <a:p>
            <a:pPr marL="0" indent="0">
              <a:buNone/>
            </a:pPr>
            <a:r>
              <a:rPr lang="en-IN" sz="1600" cap="none" dirty="0"/>
              <a:t>      let </a:t>
            </a:r>
            <a:r>
              <a:rPr lang="en-IN" sz="1600" cap="none" dirty="0" err="1"/>
              <a:t>ar</a:t>
            </a:r>
            <a:r>
              <a:rPr lang="en-IN" sz="1600" cap="none" dirty="0"/>
              <a:t> = [];</a:t>
            </a:r>
          </a:p>
          <a:p>
            <a:pPr marL="0" indent="0">
              <a:buNone/>
            </a:pPr>
            <a:r>
              <a:rPr lang="en-IN" sz="1600" cap="none" dirty="0"/>
              <a:t>      for(let i of li){</a:t>
            </a:r>
          </a:p>
          <a:p>
            <a:pPr marL="0" indent="0">
              <a:buNone/>
            </a:pPr>
            <a:r>
              <a:rPr lang="en-IN" sz="1600" cap="none" dirty="0"/>
              <a:t>        </a:t>
            </a:r>
            <a:r>
              <a:rPr lang="en-IN" sz="1600" cap="none" dirty="0" err="1"/>
              <a:t>const</a:t>
            </a:r>
            <a:r>
              <a:rPr lang="en-IN" sz="1600" cap="none" dirty="0"/>
              <a:t> last = </a:t>
            </a:r>
            <a:r>
              <a:rPr lang="en-IN" sz="1600" cap="none" dirty="0" err="1"/>
              <a:t>i.lastElementChild</a:t>
            </a:r>
            <a:r>
              <a:rPr lang="en-IN" sz="1600" cap="none" dirty="0"/>
              <a:t>;</a:t>
            </a:r>
          </a:p>
          <a:p>
            <a:pPr marL="0" indent="0">
              <a:buNone/>
            </a:pPr>
            <a:r>
              <a:rPr lang="en-IN" sz="1600" cap="none" dirty="0"/>
              <a:t>        </a:t>
            </a:r>
            <a:r>
              <a:rPr lang="en-IN" sz="1600" cap="none" dirty="0" err="1"/>
              <a:t>const</a:t>
            </a:r>
            <a:r>
              <a:rPr lang="en-IN" sz="1600" cap="none" dirty="0"/>
              <a:t> x = </a:t>
            </a:r>
            <a:r>
              <a:rPr lang="en-IN" sz="1600" cap="none" dirty="0" err="1"/>
              <a:t>last.textContent.trim</a:t>
            </a:r>
            <a:r>
              <a:rPr lang="en-IN" sz="1600" cap="none" dirty="0"/>
              <a:t>();</a:t>
            </a:r>
          </a:p>
          <a:p>
            <a:pPr marL="0" indent="0">
              <a:buNone/>
            </a:pPr>
            <a:r>
              <a:rPr lang="en-IN" sz="1600" cap="none" dirty="0"/>
              <a:t>        </a:t>
            </a:r>
            <a:r>
              <a:rPr lang="en-IN" sz="1600" cap="none" dirty="0" err="1"/>
              <a:t>const</a:t>
            </a:r>
            <a:r>
              <a:rPr lang="en-IN" sz="1600" cap="none" dirty="0"/>
              <a:t> y = Number(</a:t>
            </a:r>
            <a:r>
              <a:rPr lang="en-IN" sz="1600" cap="none" dirty="0" err="1"/>
              <a:t>x.substring</a:t>
            </a:r>
            <a:r>
              <a:rPr lang="en-IN" sz="1600" cap="none" dirty="0"/>
              <a:t>(1));</a:t>
            </a:r>
          </a:p>
          <a:p>
            <a:pPr marL="0" indent="0">
              <a:buNone/>
            </a:pPr>
            <a:r>
              <a:rPr lang="en-IN" sz="1600" cap="none" dirty="0"/>
              <a:t>        </a:t>
            </a:r>
            <a:r>
              <a:rPr lang="en-IN" sz="1600" cap="none" dirty="0" err="1"/>
              <a:t>i.setAttribute</a:t>
            </a:r>
            <a:r>
              <a:rPr lang="en-IN" sz="1600" cap="none" dirty="0"/>
              <a:t>("data-price", y);</a:t>
            </a:r>
          </a:p>
          <a:p>
            <a:pPr marL="0" indent="0">
              <a:buNone/>
            </a:pPr>
            <a:r>
              <a:rPr lang="en-IN" sz="1600" cap="none" dirty="0"/>
              <a:t>        </a:t>
            </a:r>
            <a:r>
              <a:rPr lang="en-IN" sz="1600" cap="none" dirty="0" err="1"/>
              <a:t>ar.push</a:t>
            </a:r>
            <a:r>
              <a:rPr lang="en-IN" sz="1600" cap="none" dirty="0"/>
              <a:t>(i);</a:t>
            </a:r>
          </a:p>
          <a:p>
            <a:pPr marL="0" indent="0">
              <a:buNone/>
            </a:pPr>
            <a:r>
              <a:rPr lang="en-IN" sz="1600" cap="none" dirty="0"/>
              <a:t>      }</a:t>
            </a:r>
          </a:p>
          <a:p>
            <a:pPr marL="0" indent="0" algn="r">
              <a:buNone/>
            </a:pPr>
            <a:r>
              <a:rPr lang="en-IN" sz="1600" cap="none" dirty="0"/>
              <a:t>(</a:t>
            </a:r>
            <a:r>
              <a:rPr lang="en-IN" sz="1600" cap="none" dirty="0" err="1"/>
              <a:t>contd</a:t>
            </a:r>
            <a:r>
              <a:rPr lang="en-IN" sz="1600" cap="none" dirty="0"/>
              <a:t>….)</a:t>
            </a:r>
          </a:p>
        </p:txBody>
      </p:sp>
    </p:spTree>
    <p:extLst>
      <p:ext uri="{BB962C8B-B14F-4D97-AF65-F5344CB8AC3E}">
        <p14:creationId xmlns:p14="http://schemas.microsoft.com/office/powerpoint/2010/main" val="360836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40D1-30A7-7389-79EA-C833E92E2FA5}"/>
              </a:ext>
            </a:extLst>
          </p:cNvPr>
          <p:cNvSpPr>
            <a:spLocks noGrp="1"/>
          </p:cNvSpPr>
          <p:nvPr>
            <p:ph type="title"/>
          </p:nvPr>
        </p:nvSpPr>
        <p:spPr>
          <a:xfrm>
            <a:off x="913775" y="618517"/>
            <a:ext cx="10364451"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3CBBD7D8-8D52-C872-4701-4CE6FF590700}"/>
              </a:ext>
            </a:extLst>
          </p:cNvPr>
          <p:cNvSpPr>
            <a:spLocks noGrp="1"/>
          </p:cNvSpPr>
          <p:nvPr>
            <p:ph sz="quarter" idx="13"/>
          </p:nvPr>
        </p:nvSpPr>
        <p:spPr>
          <a:xfrm>
            <a:off x="913774" y="618518"/>
            <a:ext cx="10363826" cy="5880894"/>
          </a:xfrm>
        </p:spPr>
        <p:txBody>
          <a:bodyPr>
            <a:noAutofit/>
          </a:bodyPr>
          <a:lstStyle/>
          <a:p>
            <a:pPr marL="0" indent="0">
              <a:lnSpc>
                <a:spcPct val="100000"/>
              </a:lnSpc>
              <a:buNone/>
            </a:pPr>
            <a:r>
              <a:rPr lang="en-IN" sz="1600" cap="none" dirty="0"/>
              <a:t> </a:t>
            </a:r>
            <a:r>
              <a:rPr lang="en-IN" sz="1600" cap="none" dirty="0" err="1"/>
              <a:t>this.run</a:t>
            </a:r>
            <a:r>
              <a:rPr lang="en-IN" sz="1600" cap="none" dirty="0"/>
              <a:t> = ()=&gt;{</a:t>
            </a:r>
          </a:p>
          <a:p>
            <a:pPr marL="0" indent="0">
              <a:lnSpc>
                <a:spcPct val="100000"/>
              </a:lnSpc>
              <a:buNone/>
            </a:pPr>
            <a:r>
              <a:rPr lang="en-IN" sz="1600" cap="none" dirty="0"/>
              <a:t>      </a:t>
            </a:r>
            <a:r>
              <a:rPr lang="en-IN" sz="1600" cap="none" dirty="0" err="1"/>
              <a:t>addevent</a:t>
            </a:r>
            <a:r>
              <a:rPr lang="en-IN" sz="1600" cap="none" dirty="0"/>
              <a:t>();</a:t>
            </a:r>
          </a:p>
          <a:p>
            <a:pPr marL="0" indent="0">
              <a:lnSpc>
                <a:spcPct val="100000"/>
              </a:lnSpc>
              <a:buNone/>
            </a:pPr>
            <a:r>
              <a:rPr lang="en-IN" sz="1600" cap="none" dirty="0"/>
              <a:t>    }</a:t>
            </a:r>
          </a:p>
          <a:p>
            <a:pPr marL="0" indent="0">
              <a:lnSpc>
                <a:spcPct val="100000"/>
              </a:lnSpc>
              <a:buNone/>
            </a:pPr>
            <a:r>
              <a:rPr lang="en-IN" sz="1600" cap="none" dirty="0"/>
              <a:t>    function </a:t>
            </a:r>
            <a:r>
              <a:rPr lang="en-IN" sz="1600" cap="none" dirty="0" err="1"/>
              <a:t>addevent</a:t>
            </a:r>
            <a:r>
              <a:rPr lang="en-IN" sz="1600" cap="none" dirty="0"/>
              <a:t>(){</a:t>
            </a:r>
          </a:p>
          <a:p>
            <a:pPr marL="0" indent="0">
              <a:lnSpc>
                <a:spcPct val="100000"/>
              </a:lnSpc>
              <a:buNone/>
            </a:pPr>
            <a:r>
              <a:rPr lang="en-IN" sz="1600" cap="none" dirty="0"/>
              <a:t>      </a:t>
            </a:r>
            <a:r>
              <a:rPr lang="en-IN" sz="1600" cap="none" dirty="0" err="1"/>
              <a:t>select.onchange</a:t>
            </a:r>
            <a:r>
              <a:rPr lang="en-IN" sz="1600" cap="none" dirty="0"/>
              <a:t> = </a:t>
            </a:r>
            <a:r>
              <a:rPr lang="en-IN" sz="1600" cap="none" dirty="0" err="1"/>
              <a:t>sortingValue</a:t>
            </a:r>
            <a:r>
              <a:rPr lang="en-IN" sz="1600" cap="none" dirty="0"/>
              <a:t>;</a:t>
            </a:r>
          </a:p>
          <a:p>
            <a:pPr marL="0" indent="0">
              <a:lnSpc>
                <a:spcPct val="100000"/>
              </a:lnSpc>
              <a:buNone/>
            </a:pPr>
            <a:r>
              <a:rPr lang="en-IN" sz="1600" cap="none" dirty="0"/>
              <a:t>    }</a:t>
            </a:r>
          </a:p>
          <a:p>
            <a:pPr marL="0" indent="0">
              <a:lnSpc>
                <a:spcPct val="100000"/>
              </a:lnSpc>
              <a:buNone/>
            </a:pPr>
            <a:r>
              <a:rPr lang="en-IN" sz="1600" cap="none" dirty="0"/>
              <a:t>    function </a:t>
            </a:r>
            <a:r>
              <a:rPr lang="en-IN" sz="1600" cap="none" dirty="0" err="1"/>
              <a:t>sortingValue</a:t>
            </a:r>
            <a:r>
              <a:rPr lang="en-IN" sz="1600" cap="none" dirty="0"/>
              <a:t>(){</a:t>
            </a:r>
          </a:p>
          <a:p>
            <a:pPr marL="0" indent="0">
              <a:lnSpc>
                <a:spcPct val="100000"/>
              </a:lnSpc>
              <a:buNone/>
            </a:pPr>
            <a:r>
              <a:rPr lang="en-IN" sz="1600" cap="none" dirty="0"/>
              <a:t>      if (</a:t>
            </a:r>
            <a:r>
              <a:rPr lang="en-IN" sz="1600" cap="none" dirty="0" err="1"/>
              <a:t>this.value</a:t>
            </a:r>
            <a:r>
              <a:rPr lang="en-IN" sz="1600" cap="none" dirty="0"/>
              <a:t> === 'default') {</a:t>
            </a:r>
          </a:p>
          <a:p>
            <a:pPr marL="0" indent="0">
              <a:lnSpc>
                <a:spcPct val="100000"/>
              </a:lnSpc>
              <a:buNone/>
            </a:pPr>
            <a:r>
              <a:rPr lang="en-IN" sz="1600" cap="none" dirty="0"/>
              <a:t>        while (</a:t>
            </a:r>
            <a:r>
              <a:rPr lang="en-IN" sz="1600" cap="none" dirty="0" err="1"/>
              <a:t>field.firstChild</a:t>
            </a:r>
            <a:r>
              <a:rPr lang="en-IN" sz="1600" cap="none" dirty="0"/>
              <a:t>) {</a:t>
            </a:r>
            <a:r>
              <a:rPr lang="en-IN" sz="1600" cap="none" dirty="0" err="1"/>
              <a:t>field.removeChild</a:t>
            </a:r>
            <a:r>
              <a:rPr lang="en-IN" sz="1600" cap="none" dirty="0"/>
              <a:t>(</a:t>
            </a:r>
            <a:r>
              <a:rPr lang="en-IN" sz="1600" cap="none" dirty="0" err="1"/>
              <a:t>field.firstChild</a:t>
            </a:r>
            <a:r>
              <a:rPr lang="en-IN" sz="1600" cap="none" dirty="0"/>
              <a:t>);}</a:t>
            </a:r>
          </a:p>
          <a:p>
            <a:pPr marL="0" indent="0">
              <a:lnSpc>
                <a:spcPct val="100000"/>
              </a:lnSpc>
              <a:buNone/>
            </a:pPr>
            <a:r>
              <a:rPr lang="en-IN" sz="1600" cap="none" dirty="0"/>
              <a:t>        </a:t>
            </a:r>
            <a:r>
              <a:rPr lang="en-IN" sz="1600" cap="none" dirty="0" err="1"/>
              <a:t>field.append</a:t>
            </a:r>
            <a:r>
              <a:rPr lang="en-IN" sz="1600" cap="none" dirty="0"/>
              <a:t>(...</a:t>
            </a:r>
            <a:r>
              <a:rPr lang="en-IN" sz="1600" cap="none" dirty="0" err="1"/>
              <a:t>ar</a:t>
            </a:r>
            <a:r>
              <a:rPr lang="en-IN" sz="1600" cap="none" dirty="0"/>
              <a:t>);	</a:t>
            </a:r>
          </a:p>
          <a:p>
            <a:pPr marL="0" indent="0">
              <a:lnSpc>
                <a:spcPct val="100000"/>
              </a:lnSpc>
              <a:buNone/>
            </a:pPr>
            <a:r>
              <a:rPr lang="en-IN" sz="1600" cap="none" dirty="0"/>
              <a:t>      }</a:t>
            </a:r>
          </a:p>
          <a:p>
            <a:pPr marL="0" indent="0">
              <a:lnSpc>
                <a:spcPct val="100000"/>
              </a:lnSpc>
              <a:buNone/>
            </a:pPr>
            <a:r>
              <a:rPr lang="en-IN" sz="1600" cap="none" dirty="0"/>
              <a:t>      if (</a:t>
            </a:r>
            <a:r>
              <a:rPr lang="en-IN" sz="1600" cap="none" dirty="0" err="1"/>
              <a:t>this.value</a:t>
            </a:r>
            <a:r>
              <a:rPr lang="en-IN" sz="1600" cap="none" dirty="0"/>
              <a:t> === 'price') {</a:t>
            </a:r>
          </a:p>
          <a:p>
            <a:pPr marL="0" indent="0">
              <a:lnSpc>
                <a:spcPct val="100000"/>
              </a:lnSpc>
              <a:buNone/>
            </a:pPr>
            <a:r>
              <a:rPr lang="en-IN" sz="1600" cap="none" dirty="0"/>
              <a:t>        </a:t>
            </a:r>
            <a:r>
              <a:rPr lang="en-IN" sz="1600" cap="none" dirty="0" err="1"/>
              <a:t>SortElem</a:t>
            </a:r>
            <a:r>
              <a:rPr lang="en-IN" sz="1600" cap="none" dirty="0"/>
              <a:t>(field, li, true)</a:t>
            </a:r>
          </a:p>
          <a:p>
            <a:pPr marL="0" indent="0">
              <a:lnSpc>
                <a:spcPct val="100000"/>
              </a:lnSpc>
              <a:buNone/>
            </a:pPr>
            <a:r>
              <a:rPr lang="en-IN" sz="1600" cap="none" dirty="0"/>
              <a:t>      }</a:t>
            </a:r>
          </a:p>
          <a:p>
            <a:pPr marL="0" indent="0">
              <a:lnSpc>
                <a:spcPct val="100000"/>
              </a:lnSpc>
              <a:buNone/>
            </a:pPr>
            <a:r>
              <a:rPr lang="en-IN" sz="1600" cap="none" dirty="0"/>
              <a:t>    }</a:t>
            </a:r>
          </a:p>
          <a:p>
            <a:pPr marL="0" indent="0" algn="r">
              <a:lnSpc>
                <a:spcPct val="100000"/>
              </a:lnSpc>
              <a:buNone/>
            </a:pPr>
            <a:r>
              <a:rPr lang="en-IN" sz="1600" cap="none" dirty="0"/>
              <a:t>(</a:t>
            </a:r>
            <a:r>
              <a:rPr lang="en-IN" sz="1600" cap="none" dirty="0" err="1"/>
              <a:t>contd</a:t>
            </a:r>
            <a:r>
              <a:rPr lang="en-IN" sz="1600" cap="none" dirty="0"/>
              <a:t>….)</a:t>
            </a:r>
          </a:p>
        </p:txBody>
      </p:sp>
    </p:spTree>
    <p:extLst>
      <p:ext uri="{BB962C8B-B14F-4D97-AF65-F5344CB8AC3E}">
        <p14:creationId xmlns:p14="http://schemas.microsoft.com/office/powerpoint/2010/main" val="399283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AEED-55BD-9060-F299-A2C9DB3B4F1D}"/>
              </a:ext>
            </a:extLst>
          </p:cNvPr>
          <p:cNvSpPr>
            <a:spLocks noGrp="1"/>
          </p:cNvSpPr>
          <p:nvPr>
            <p:ph type="title"/>
          </p:nvPr>
        </p:nvSpPr>
        <p:spPr>
          <a:xfrm>
            <a:off x="913775" y="618518"/>
            <a:ext cx="10364451" cy="16141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C92D1603-F051-CCD2-555F-5C89856EB5AF}"/>
              </a:ext>
            </a:extLst>
          </p:cNvPr>
          <p:cNvSpPr>
            <a:spLocks noGrp="1"/>
          </p:cNvSpPr>
          <p:nvPr>
            <p:ph sz="quarter" idx="13"/>
          </p:nvPr>
        </p:nvSpPr>
        <p:spPr>
          <a:xfrm>
            <a:off x="913774" y="618518"/>
            <a:ext cx="10363826" cy="5970541"/>
          </a:xfrm>
        </p:spPr>
        <p:txBody>
          <a:bodyPr>
            <a:normAutofit/>
          </a:bodyPr>
          <a:lstStyle/>
          <a:p>
            <a:pPr marL="0" indent="0">
              <a:buNone/>
            </a:pPr>
            <a:r>
              <a:rPr lang="en-IN" sz="1600" cap="none" dirty="0"/>
              <a:t>function </a:t>
            </a:r>
            <a:r>
              <a:rPr lang="en-IN" sz="1600" cap="none" dirty="0" err="1"/>
              <a:t>SortElem</a:t>
            </a:r>
            <a:r>
              <a:rPr lang="en-IN" sz="1600" cap="none" dirty="0"/>
              <a:t>(</a:t>
            </a:r>
            <a:r>
              <a:rPr lang="en-IN" sz="1600" cap="none" dirty="0" err="1"/>
              <a:t>field,li</a:t>
            </a:r>
            <a:r>
              <a:rPr lang="en-IN" sz="1600" cap="none" dirty="0"/>
              <a:t>, </a:t>
            </a:r>
            <a:r>
              <a:rPr lang="en-IN" sz="1600" cap="none" dirty="0" err="1"/>
              <a:t>asc</a:t>
            </a:r>
            <a:r>
              <a:rPr lang="en-IN" sz="1600" cap="none" dirty="0"/>
              <a:t>){</a:t>
            </a:r>
          </a:p>
          <a:p>
            <a:pPr marL="0" indent="0">
              <a:buNone/>
            </a:pPr>
            <a:r>
              <a:rPr lang="en-IN" sz="1600" cap="none" dirty="0"/>
              <a:t>      let  dm, </a:t>
            </a:r>
            <a:r>
              <a:rPr lang="en-IN" sz="1600" cap="none" dirty="0" err="1"/>
              <a:t>sortli</a:t>
            </a:r>
            <a:r>
              <a:rPr lang="en-IN" sz="1600" cap="none" dirty="0"/>
              <a:t>;</a:t>
            </a:r>
          </a:p>
          <a:p>
            <a:pPr marL="0" indent="0">
              <a:buNone/>
            </a:pPr>
            <a:r>
              <a:rPr lang="en-IN" sz="1600" cap="none" dirty="0"/>
              <a:t>      dm = </a:t>
            </a:r>
            <a:r>
              <a:rPr lang="en-IN" sz="1600" cap="none" dirty="0" err="1"/>
              <a:t>asc</a:t>
            </a:r>
            <a:r>
              <a:rPr lang="en-IN" sz="1600" cap="none" dirty="0"/>
              <a:t> ? 1 : -1;</a:t>
            </a:r>
          </a:p>
          <a:p>
            <a:pPr marL="0" indent="0">
              <a:buNone/>
            </a:pPr>
            <a:r>
              <a:rPr lang="en-IN" sz="1600" cap="none" dirty="0"/>
              <a:t>      </a:t>
            </a:r>
            <a:r>
              <a:rPr lang="en-IN" sz="1600" cap="none" dirty="0" err="1"/>
              <a:t>sortli</a:t>
            </a:r>
            <a:r>
              <a:rPr lang="en-IN" sz="1600" cap="none" dirty="0"/>
              <a:t> = </a:t>
            </a:r>
            <a:r>
              <a:rPr lang="en-IN" sz="1600" cap="none" dirty="0" err="1"/>
              <a:t>li.sort</a:t>
            </a:r>
            <a:r>
              <a:rPr lang="en-IN" sz="1600" cap="none" dirty="0"/>
              <a:t>((a, b)=&gt;{</a:t>
            </a:r>
          </a:p>
          <a:p>
            <a:pPr marL="0" indent="0">
              <a:buNone/>
            </a:pPr>
            <a:r>
              <a:rPr lang="en-IN" sz="1600" cap="none" dirty="0"/>
              <a:t>        </a:t>
            </a:r>
            <a:r>
              <a:rPr lang="en-IN" sz="1600" cap="none" dirty="0" err="1"/>
              <a:t>const</a:t>
            </a:r>
            <a:r>
              <a:rPr lang="en-IN" sz="1600" cap="none" dirty="0"/>
              <a:t> </a:t>
            </a:r>
            <a:r>
              <a:rPr lang="en-IN" sz="1600" cap="none" dirty="0" err="1"/>
              <a:t>ax</a:t>
            </a:r>
            <a:r>
              <a:rPr lang="en-IN" sz="1600" cap="none" dirty="0"/>
              <a:t> = </a:t>
            </a:r>
            <a:r>
              <a:rPr lang="en-IN" sz="1600" cap="none" dirty="0" err="1"/>
              <a:t>a.getAttribute</a:t>
            </a:r>
            <a:r>
              <a:rPr lang="en-IN" sz="1600" cap="none" dirty="0"/>
              <a:t>('data-price');</a:t>
            </a:r>
          </a:p>
          <a:p>
            <a:pPr marL="0" indent="0">
              <a:buNone/>
            </a:pPr>
            <a:r>
              <a:rPr lang="en-IN" sz="1600" cap="none" dirty="0"/>
              <a:t>        </a:t>
            </a:r>
            <a:r>
              <a:rPr lang="en-IN" sz="1600" cap="none" dirty="0" err="1"/>
              <a:t>const</a:t>
            </a:r>
            <a:r>
              <a:rPr lang="en-IN" sz="1600" cap="none" dirty="0"/>
              <a:t> </a:t>
            </a:r>
            <a:r>
              <a:rPr lang="en-IN" sz="1600" cap="none" dirty="0" err="1"/>
              <a:t>bx</a:t>
            </a:r>
            <a:r>
              <a:rPr lang="en-IN" sz="1600" cap="none" dirty="0"/>
              <a:t> = </a:t>
            </a:r>
            <a:r>
              <a:rPr lang="en-IN" sz="1600" cap="none" dirty="0" err="1"/>
              <a:t>b.getAttribute</a:t>
            </a:r>
            <a:r>
              <a:rPr lang="en-IN" sz="1600" cap="none" dirty="0"/>
              <a:t>('data-price');</a:t>
            </a:r>
          </a:p>
          <a:p>
            <a:pPr marL="0" indent="0">
              <a:buNone/>
            </a:pPr>
            <a:r>
              <a:rPr lang="en-IN" sz="1600" cap="none" dirty="0"/>
              <a:t>        return </a:t>
            </a:r>
            <a:r>
              <a:rPr lang="en-IN" sz="1600" cap="none" dirty="0" err="1"/>
              <a:t>ax</a:t>
            </a:r>
            <a:r>
              <a:rPr lang="en-IN" sz="1600" cap="none" dirty="0"/>
              <a:t> &gt; </a:t>
            </a:r>
            <a:r>
              <a:rPr lang="en-IN" sz="1600" cap="none" dirty="0" err="1"/>
              <a:t>bx</a:t>
            </a:r>
            <a:r>
              <a:rPr lang="en-IN" sz="1600" cap="none" dirty="0"/>
              <a:t> ? (1*dm) : (-1*dm);</a:t>
            </a:r>
          </a:p>
          <a:p>
            <a:pPr marL="0" indent="0">
              <a:buNone/>
            </a:pPr>
            <a:r>
              <a:rPr lang="en-IN" sz="1600" cap="none" dirty="0"/>
              <a:t>      });</a:t>
            </a:r>
          </a:p>
          <a:p>
            <a:pPr marL="0" indent="0">
              <a:buNone/>
            </a:pPr>
            <a:r>
              <a:rPr lang="en-IN" sz="1600" cap="none" dirty="0"/>
              <a:t>       while (</a:t>
            </a:r>
            <a:r>
              <a:rPr lang="en-IN" sz="1600" cap="none" dirty="0" err="1"/>
              <a:t>field.firstChild</a:t>
            </a:r>
            <a:r>
              <a:rPr lang="en-IN" sz="1600" cap="none" dirty="0"/>
              <a:t>) {</a:t>
            </a:r>
            <a:r>
              <a:rPr lang="en-IN" sz="1600" cap="none" dirty="0" err="1"/>
              <a:t>field.removeChild</a:t>
            </a:r>
            <a:r>
              <a:rPr lang="en-IN" sz="1600" cap="none" dirty="0"/>
              <a:t>(</a:t>
            </a:r>
            <a:r>
              <a:rPr lang="en-IN" sz="1600" cap="none" dirty="0" err="1"/>
              <a:t>field.firstChild</a:t>
            </a:r>
            <a:r>
              <a:rPr lang="en-IN" sz="1600" cap="none" dirty="0"/>
              <a:t>);}</a:t>
            </a:r>
          </a:p>
          <a:p>
            <a:pPr marL="0" indent="0">
              <a:buNone/>
            </a:pPr>
            <a:r>
              <a:rPr lang="en-IN" sz="1600" cap="none" dirty="0"/>
              <a:t>       </a:t>
            </a:r>
            <a:r>
              <a:rPr lang="en-IN" sz="1600" cap="none" dirty="0" err="1"/>
              <a:t>field.append</a:t>
            </a:r>
            <a:r>
              <a:rPr lang="en-IN" sz="1600" cap="none" dirty="0"/>
              <a:t>(...</a:t>
            </a:r>
            <a:r>
              <a:rPr lang="en-IN" sz="1600" cap="none" dirty="0" err="1"/>
              <a:t>sortli</a:t>
            </a:r>
            <a:r>
              <a:rPr lang="en-IN" sz="1600" cap="none" dirty="0"/>
              <a:t>);	</a:t>
            </a:r>
          </a:p>
          <a:p>
            <a:pPr marL="0" indent="0">
              <a:buNone/>
            </a:pPr>
            <a:r>
              <a:rPr lang="en-IN" sz="1600" cap="none" dirty="0"/>
              <a:t>    }</a:t>
            </a:r>
          </a:p>
          <a:p>
            <a:pPr marL="0" indent="0">
              <a:buNone/>
            </a:pPr>
            <a:r>
              <a:rPr lang="en-IN" sz="1600" cap="none" dirty="0"/>
              <a:t>  }</a:t>
            </a:r>
          </a:p>
          <a:p>
            <a:pPr marL="0" indent="0">
              <a:buNone/>
            </a:pPr>
            <a:r>
              <a:rPr lang="en-IN" sz="1600" cap="none" dirty="0"/>
              <a:t>  new </a:t>
            </a:r>
            <a:r>
              <a:rPr lang="en-IN" sz="1600" cap="none" dirty="0" err="1"/>
              <a:t>SortProduct</a:t>
            </a:r>
            <a:r>
              <a:rPr lang="en-IN" sz="1600" cap="none" dirty="0"/>
              <a:t>().run();</a:t>
            </a:r>
          </a:p>
          <a:p>
            <a:pPr marL="0" indent="0">
              <a:buNone/>
            </a:pPr>
            <a:r>
              <a:rPr lang="en-IN" sz="1600" cap="none" dirty="0"/>
              <a:t>})();</a:t>
            </a:r>
          </a:p>
        </p:txBody>
      </p:sp>
    </p:spTree>
    <p:extLst>
      <p:ext uri="{BB962C8B-B14F-4D97-AF65-F5344CB8AC3E}">
        <p14:creationId xmlns:p14="http://schemas.microsoft.com/office/powerpoint/2010/main" val="44401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7E6C-444A-82C5-017A-5E889436EBC6}"/>
              </a:ext>
            </a:extLst>
          </p:cNvPr>
          <p:cNvSpPr>
            <a:spLocks noGrp="1"/>
          </p:cNvSpPr>
          <p:nvPr>
            <p:ph type="title"/>
          </p:nvPr>
        </p:nvSpPr>
        <p:spPr>
          <a:xfrm>
            <a:off x="456575" y="71716"/>
            <a:ext cx="10364451" cy="690283"/>
          </a:xfrm>
        </p:spPr>
        <p:txBody>
          <a:bodyPr>
            <a:normAutofit/>
          </a:bodyPr>
          <a:lstStyle/>
          <a:p>
            <a:r>
              <a:rPr lang="en-IN" dirty="0"/>
              <a:t>A glimpse of our solution</a:t>
            </a:r>
          </a:p>
        </p:txBody>
      </p:sp>
      <p:pic>
        <p:nvPicPr>
          <p:cNvPr id="5" name="Picture 4">
            <a:extLst>
              <a:ext uri="{FF2B5EF4-FFF2-40B4-BE49-F238E27FC236}">
                <a16:creationId xmlns:a16="http://schemas.microsoft.com/office/drawing/2014/main" id="{ADBBC333-4A24-3AF4-5B12-26965115C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0588"/>
            <a:ext cx="12192000" cy="5737412"/>
          </a:xfrm>
          <a:prstGeom prst="rect">
            <a:avLst/>
          </a:prstGeom>
        </p:spPr>
      </p:pic>
      <p:sp>
        <p:nvSpPr>
          <p:cNvPr id="6" name="TextBox 5">
            <a:extLst>
              <a:ext uri="{FF2B5EF4-FFF2-40B4-BE49-F238E27FC236}">
                <a16:creationId xmlns:a16="http://schemas.microsoft.com/office/drawing/2014/main" id="{008C3727-D1E5-62E9-0A6F-E6776E7139EF}"/>
              </a:ext>
            </a:extLst>
          </p:cNvPr>
          <p:cNvSpPr txBox="1"/>
          <p:nvPr/>
        </p:nvSpPr>
        <p:spPr>
          <a:xfrm>
            <a:off x="4248836" y="733471"/>
            <a:ext cx="2779928" cy="523220"/>
          </a:xfrm>
          <a:prstGeom prst="rect">
            <a:avLst/>
          </a:prstGeom>
          <a:noFill/>
        </p:spPr>
        <p:txBody>
          <a:bodyPr wrap="none" rtlCol="0">
            <a:spAutoFit/>
          </a:bodyPr>
          <a:lstStyle/>
          <a:p>
            <a:r>
              <a:rPr lang="en-IN" sz="2800" dirty="0"/>
              <a:t>BEFORE SORTING</a:t>
            </a:r>
          </a:p>
        </p:txBody>
      </p:sp>
    </p:spTree>
    <p:extLst>
      <p:ext uri="{BB962C8B-B14F-4D97-AF65-F5344CB8AC3E}">
        <p14:creationId xmlns:p14="http://schemas.microsoft.com/office/powerpoint/2010/main" val="30867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7C77-0A00-489A-C00B-688C80A78E82}"/>
              </a:ext>
            </a:extLst>
          </p:cNvPr>
          <p:cNvSpPr>
            <a:spLocks noGrp="1"/>
          </p:cNvSpPr>
          <p:nvPr>
            <p:ph type="title"/>
          </p:nvPr>
        </p:nvSpPr>
        <p:spPr>
          <a:xfrm>
            <a:off x="913775" y="591671"/>
            <a:ext cx="10364451" cy="268941"/>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4E59321-70CF-DA87-BDFE-58B84B1D6844}"/>
              </a:ext>
            </a:extLst>
          </p:cNvPr>
          <p:cNvSpPr>
            <a:spLocks noGrp="1"/>
          </p:cNvSpPr>
          <p:nvPr>
            <p:ph sz="quarter" idx="13"/>
          </p:nvPr>
        </p:nvSpPr>
        <p:spPr>
          <a:xfrm>
            <a:off x="913774" y="358588"/>
            <a:ext cx="10363826" cy="5432611"/>
          </a:xfrm>
        </p:spPr>
        <p:txBody>
          <a:bodyPr/>
          <a:lstStyle/>
          <a:p>
            <a:pPr marL="0" indent="0">
              <a:buNone/>
            </a:pPr>
            <a:r>
              <a:rPr lang="en-IN" dirty="0"/>
              <a:t> </a:t>
            </a:r>
          </a:p>
        </p:txBody>
      </p:sp>
      <p:pic>
        <p:nvPicPr>
          <p:cNvPr id="5" name="Picture 4">
            <a:extLst>
              <a:ext uri="{FF2B5EF4-FFF2-40B4-BE49-F238E27FC236}">
                <a16:creationId xmlns:a16="http://schemas.microsoft.com/office/drawing/2014/main" id="{30A92BA6-3B77-FF4C-77B3-4421DCDE5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 y="753034"/>
            <a:ext cx="12192000" cy="6104965"/>
          </a:xfrm>
          <a:prstGeom prst="rect">
            <a:avLst/>
          </a:prstGeom>
        </p:spPr>
      </p:pic>
      <p:sp>
        <p:nvSpPr>
          <p:cNvPr id="6" name="TextBox 5">
            <a:extLst>
              <a:ext uri="{FF2B5EF4-FFF2-40B4-BE49-F238E27FC236}">
                <a16:creationId xmlns:a16="http://schemas.microsoft.com/office/drawing/2014/main" id="{B520A3AA-F750-CE9F-EEA2-838EEE9AF675}"/>
              </a:ext>
            </a:extLst>
          </p:cNvPr>
          <p:cNvSpPr txBox="1"/>
          <p:nvPr/>
        </p:nvSpPr>
        <p:spPr>
          <a:xfrm>
            <a:off x="4786682" y="96978"/>
            <a:ext cx="2618007" cy="523220"/>
          </a:xfrm>
          <a:prstGeom prst="rect">
            <a:avLst/>
          </a:prstGeom>
          <a:noFill/>
        </p:spPr>
        <p:txBody>
          <a:bodyPr wrap="square" rtlCol="0">
            <a:spAutoFit/>
          </a:bodyPr>
          <a:lstStyle/>
          <a:p>
            <a:r>
              <a:rPr lang="en-IN" sz="2800" dirty="0"/>
              <a:t>AFTER SORTING</a:t>
            </a:r>
          </a:p>
        </p:txBody>
      </p:sp>
    </p:spTree>
    <p:extLst>
      <p:ext uri="{BB962C8B-B14F-4D97-AF65-F5344CB8AC3E}">
        <p14:creationId xmlns:p14="http://schemas.microsoft.com/office/powerpoint/2010/main" val="15121502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78</TotalTime>
  <Words>561</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Indian Institute of Information Technology (IIIT), Nagpur TantraFiesta 2022 Team Virtuoso</vt:lpstr>
      <vt:lpstr>  </vt:lpstr>
      <vt:lpstr> </vt:lpstr>
      <vt:lpstr>Our Approach</vt:lpstr>
      <vt:lpstr>Javascript solution</vt:lpstr>
      <vt:lpstr> </vt:lpstr>
      <vt:lpstr> </vt:lpstr>
      <vt:lpstr>A glimpse of our solution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Information Technology (IIIT), Nagpur TantraFiesta 2022 Team Virtuoso</dc:title>
  <dc:creator>utsavrai111@hotmail.com</dc:creator>
  <cp:lastModifiedBy>utsavrai111@hotmail.com</cp:lastModifiedBy>
  <cp:revision>5</cp:revision>
  <dcterms:created xsi:type="dcterms:W3CDTF">2022-09-24T06:54:00Z</dcterms:created>
  <dcterms:modified xsi:type="dcterms:W3CDTF">2022-09-26T14:25:53Z</dcterms:modified>
</cp:coreProperties>
</file>