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00"/>
    <a:srgbClr val="975C05"/>
    <a:srgbClr val="6B7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37740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181049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275618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256024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323477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418571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406272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141459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232403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44041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2189F-B905-4102-B518-C85F1497D0A3}" type="datetimeFigureOut">
              <a:rPr lang="en-US" smtClean="0"/>
              <a:t>29-Mar-24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AA4B3-7CED-430C-8434-11555D8A58B0}" type="slidenum">
              <a:rPr lang="en-US" smtClean="0"/>
              <a:t>‹#›</a:t>
            </a:fld>
            <a:endParaRPr lang="en-US" dirty="0"/>
          </a:p>
        </p:txBody>
      </p:sp>
    </p:spTree>
    <p:extLst>
      <p:ext uri="{BB962C8B-B14F-4D97-AF65-F5344CB8AC3E}">
        <p14:creationId xmlns:p14="http://schemas.microsoft.com/office/powerpoint/2010/main" val="168524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2189F-B905-4102-B518-C85F1497D0A3}" type="datetimeFigureOut">
              <a:rPr lang="en-US" smtClean="0"/>
              <a:t>29-Mar-24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AA4B3-7CED-430C-8434-11555D8A58B0}" type="slidenum">
              <a:rPr lang="en-US" smtClean="0"/>
              <a:t>‹#›</a:t>
            </a:fld>
            <a:endParaRPr lang="en-US" dirty="0"/>
          </a:p>
        </p:txBody>
      </p:sp>
    </p:spTree>
    <p:extLst>
      <p:ext uri="{BB962C8B-B14F-4D97-AF65-F5344CB8AC3E}">
        <p14:creationId xmlns:p14="http://schemas.microsoft.com/office/powerpoint/2010/main" val="62728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390/su15020911" TargetMode="External"/><Relationship Id="rId2" Type="http://schemas.openxmlformats.org/officeDocument/2006/relationships/hyperlink" Target="https://www.kaggle.com/datasets/abhikalpsrivastava15/quikr-cars-dataset" TargetMode="External"/><Relationship Id="rId1" Type="http://schemas.openxmlformats.org/officeDocument/2006/relationships/slideLayout" Target="../slideLayouts/slideLayout2.xml"/><Relationship Id="rId4" Type="http://schemas.openxmlformats.org/officeDocument/2006/relationships/hyperlink" Target="http://www.irjmet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838200"/>
            <a:ext cx="2133600" cy="2143125"/>
          </a:xfrm>
          <a:prstGeom prst="rect">
            <a:avLst/>
          </a:prstGeom>
        </p:spPr>
      </p:pic>
      <p:sp>
        <p:nvSpPr>
          <p:cNvPr id="5" name="Title 4"/>
          <p:cNvSpPr>
            <a:spLocks noGrp="1"/>
          </p:cNvSpPr>
          <p:nvPr>
            <p:ph type="ctrTitle"/>
          </p:nvPr>
        </p:nvSpPr>
        <p:spPr>
          <a:xfrm>
            <a:off x="762000" y="3352800"/>
            <a:ext cx="7772400" cy="1470025"/>
          </a:xfrm>
        </p:spPr>
        <p:txBody>
          <a:bodyPr>
            <a:normAutofit fontScale="90000"/>
          </a:bodyPr>
          <a:lstStyle/>
          <a:p>
            <a:r>
              <a:rPr lang="en-US" b="1" dirty="0" smtClean="0">
                <a:solidFill>
                  <a:srgbClr val="3333FF"/>
                </a:solidFill>
                <a:latin typeface="Times New Roman" pitchFamily="18" charset="0"/>
                <a:cs typeface="Times New Roman" pitchFamily="18" charset="0"/>
              </a:rPr>
              <a:t>CAR PRICE PREDICTOR USING LINEAR REGRESSION</a:t>
            </a:r>
            <a:endParaRPr lang="en-US" b="1" dirty="0">
              <a:solidFill>
                <a:srgbClr val="3333FF"/>
              </a:solidFill>
              <a:latin typeface="Times New Roman" pitchFamily="18" charset="0"/>
              <a:cs typeface="Times New Roman" pitchFamily="18" charset="0"/>
            </a:endParaRPr>
          </a:p>
        </p:txBody>
      </p:sp>
    </p:spTree>
    <p:extLst>
      <p:ext uri="{BB962C8B-B14F-4D97-AF65-F5344CB8AC3E}">
        <p14:creationId xmlns:p14="http://schemas.microsoft.com/office/powerpoint/2010/main" val="175382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marL="0" lvl="0" indent="0">
              <a:buNone/>
            </a:pPr>
            <a:r>
              <a:rPr lang="en-US" sz="2800" b="1" dirty="0" smtClean="0">
                <a:solidFill>
                  <a:srgbClr val="3333FF"/>
                </a:solidFill>
                <a:latin typeface="Times New Roman" pitchFamily="18" charset="0"/>
                <a:cs typeface="Times New Roman" pitchFamily="18" charset="0"/>
              </a:rPr>
              <a:t>TECHNOLOGIES USED</a:t>
            </a:r>
          </a:p>
          <a:p>
            <a:r>
              <a:rPr lang="en-US" sz="2400" dirty="0" smtClean="0">
                <a:solidFill>
                  <a:srgbClr val="CC0000"/>
                </a:solidFill>
                <a:latin typeface="Times New Roman" pitchFamily="18" charset="0"/>
                <a:cs typeface="Times New Roman" pitchFamily="18" charset="0"/>
              </a:rPr>
              <a:t>HTML &amp; CSS</a:t>
            </a:r>
          </a:p>
          <a:p>
            <a:r>
              <a:rPr lang="en-US" sz="2400" dirty="0" smtClean="0">
                <a:solidFill>
                  <a:srgbClr val="CC0000"/>
                </a:solidFill>
                <a:latin typeface="Times New Roman" pitchFamily="18" charset="0"/>
                <a:cs typeface="Times New Roman" pitchFamily="18" charset="0"/>
              </a:rPr>
              <a:t>Python</a:t>
            </a:r>
          </a:p>
          <a:p>
            <a:r>
              <a:rPr lang="en-US" sz="2400" dirty="0" smtClean="0">
                <a:solidFill>
                  <a:srgbClr val="CC0000"/>
                </a:solidFill>
                <a:latin typeface="Times New Roman" pitchFamily="18" charset="0"/>
                <a:cs typeface="Times New Roman" pitchFamily="18" charset="0"/>
              </a:rPr>
              <a:t>Flask</a:t>
            </a:r>
          </a:p>
          <a:p>
            <a:r>
              <a:rPr lang="en-US" sz="2400" dirty="0" smtClean="0">
                <a:solidFill>
                  <a:srgbClr val="CC0000"/>
                </a:solidFill>
                <a:latin typeface="Times New Roman" pitchFamily="18" charset="0"/>
                <a:cs typeface="Times New Roman" pitchFamily="18" charset="0"/>
              </a:rPr>
              <a:t>JavaScript</a:t>
            </a:r>
          </a:p>
          <a:p>
            <a:r>
              <a:rPr lang="en-US" sz="2400" dirty="0" smtClean="0">
                <a:solidFill>
                  <a:srgbClr val="CC0000"/>
                </a:solidFill>
                <a:latin typeface="Times New Roman" pitchFamily="18" charset="0"/>
                <a:cs typeface="Times New Roman" pitchFamily="18" charset="0"/>
              </a:rPr>
              <a:t>AJAX (Asynchronous JavaScript and XML)</a:t>
            </a:r>
          </a:p>
          <a:p>
            <a:r>
              <a:rPr lang="en-US" sz="2400" dirty="0" smtClean="0">
                <a:solidFill>
                  <a:srgbClr val="CC0000"/>
                </a:solidFill>
                <a:latin typeface="Times New Roman" pitchFamily="18" charset="0"/>
                <a:cs typeface="Times New Roman" pitchFamily="18" charset="0"/>
              </a:rPr>
              <a:t>Bootstrap</a:t>
            </a:r>
          </a:p>
          <a:p>
            <a:pPr marL="0" indent="0">
              <a:buNone/>
            </a:pPr>
            <a:endParaRPr lang="en-US" sz="2800" dirty="0" smtClean="0">
              <a:solidFill>
                <a:srgbClr val="CC0000"/>
              </a:solidFill>
              <a:latin typeface="Times New Roman" pitchFamily="18" charset="0"/>
              <a:cs typeface="Times New Roman" pitchFamily="18" charset="0"/>
            </a:endParaRPr>
          </a:p>
          <a:p>
            <a:pPr marL="0" indent="0">
              <a:buNone/>
            </a:pPr>
            <a:r>
              <a:rPr lang="en-US" sz="2800" b="1" dirty="0" smtClean="0">
                <a:solidFill>
                  <a:srgbClr val="3333FF"/>
                </a:solidFill>
                <a:latin typeface="Times New Roman" pitchFamily="18" charset="0"/>
                <a:cs typeface="Times New Roman" pitchFamily="18" charset="0"/>
              </a:rPr>
              <a:t>SOFTWARE USED</a:t>
            </a:r>
          </a:p>
          <a:p>
            <a:r>
              <a:rPr lang="en-US" sz="2200" dirty="0" smtClean="0">
                <a:solidFill>
                  <a:srgbClr val="CC0000"/>
                </a:solidFill>
                <a:latin typeface="Times New Roman" pitchFamily="18" charset="0"/>
                <a:cs typeface="Times New Roman" pitchFamily="18" charset="0"/>
              </a:rPr>
              <a:t>Jupyter Notebook</a:t>
            </a:r>
          </a:p>
          <a:p>
            <a:r>
              <a:rPr lang="en-US" sz="2200" dirty="0" smtClean="0">
                <a:solidFill>
                  <a:srgbClr val="CC0000"/>
                </a:solidFill>
                <a:latin typeface="Times New Roman" pitchFamily="18" charset="0"/>
                <a:cs typeface="Times New Roman" pitchFamily="18" charset="0"/>
              </a:rPr>
              <a:t>PyCharm IDE</a:t>
            </a:r>
          </a:p>
        </p:txBody>
      </p:sp>
    </p:spTree>
    <p:extLst>
      <p:ext uri="{BB962C8B-B14F-4D97-AF65-F5344CB8AC3E}">
        <p14:creationId xmlns:p14="http://schemas.microsoft.com/office/powerpoint/2010/main" val="176553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SNAPSHOT </a:t>
            </a:r>
            <a:r>
              <a:rPr lang="en-US" sz="3000" b="1" dirty="0">
                <a:solidFill>
                  <a:srgbClr val="3333FF"/>
                </a:solidFill>
                <a:latin typeface="Times New Roman" pitchFamily="18" charset="0"/>
                <a:cs typeface="Times New Roman" pitchFamily="18" charset="0"/>
              </a:rPr>
              <a:t>OF WORKING </a:t>
            </a:r>
            <a:r>
              <a:rPr lang="en-US" sz="3000" b="1" dirty="0" smtClean="0">
                <a:solidFill>
                  <a:srgbClr val="3333FF"/>
                </a:solidFill>
                <a:latin typeface="Times New Roman" pitchFamily="18" charset="0"/>
                <a:cs typeface="Times New Roman" pitchFamily="18" charset="0"/>
              </a:rPr>
              <a:t>PROJECT</a:t>
            </a:r>
            <a:endParaRPr lang="en-US" sz="3000" dirty="0">
              <a:solidFill>
                <a:srgbClr val="3333FF"/>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40777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solidFill>
                  <a:srgbClr val="3333FF"/>
                </a:solidFill>
                <a:latin typeface="Times New Roman" pitchFamily="18" charset="0"/>
                <a:cs typeface="Times New Roman" pitchFamily="18" charset="0"/>
              </a:rPr>
              <a:t>SNAPSHOT OF WORKING PROJECT</a:t>
            </a:r>
            <a:endParaRPr lang="en-US" sz="30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92634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000" b="1" dirty="0">
                <a:solidFill>
                  <a:srgbClr val="3333FF"/>
                </a:solidFill>
                <a:latin typeface="Times New Roman" pitchFamily="18" charset="0"/>
                <a:cs typeface="Times New Roman" pitchFamily="18" charset="0"/>
              </a:rPr>
              <a:t>USE </a:t>
            </a:r>
            <a:r>
              <a:rPr lang="en-US" sz="3000" b="1" dirty="0" smtClean="0">
                <a:solidFill>
                  <a:srgbClr val="3333FF"/>
                </a:solidFill>
                <a:latin typeface="Times New Roman" pitchFamily="18" charset="0"/>
                <a:cs typeface="Times New Roman" pitchFamily="18" charset="0"/>
              </a:rPr>
              <a:t>CASE</a:t>
            </a:r>
            <a:endParaRPr lang="en-US" sz="3000"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200000"/>
              </a:lnSpc>
            </a:pPr>
            <a:r>
              <a:rPr lang="en-US" sz="2400" dirty="0" smtClean="0">
                <a:solidFill>
                  <a:srgbClr val="C00000"/>
                </a:solidFill>
                <a:latin typeface="Times New Roman" pitchFamily="18" charset="0"/>
                <a:cs typeface="Times New Roman" pitchFamily="18" charset="0"/>
              </a:rPr>
              <a:t>Buyer Guidance</a:t>
            </a:r>
          </a:p>
          <a:p>
            <a:pPr>
              <a:lnSpc>
                <a:spcPct val="200000"/>
              </a:lnSpc>
            </a:pPr>
            <a:r>
              <a:rPr lang="en-US" sz="2400" dirty="0" smtClean="0">
                <a:solidFill>
                  <a:srgbClr val="C00000"/>
                </a:solidFill>
                <a:latin typeface="Times New Roman" pitchFamily="18" charset="0"/>
                <a:cs typeface="Times New Roman" pitchFamily="18" charset="0"/>
              </a:rPr>
              <a:t>Seller Pricing Strategy</a:t>
            </a:r>
          </a:p>
          <a:p>
            <a:pPr>
              <a:lnSpc>
                <a:spcPct val="200000"/>
              </a:lnSpc>
            </a:pPr>
            <a:r>
              <a:rPr lang="en-US" sz="2400" dirty="0" smtClean="0">
                <a:solidFill>
                  <a:srgbClr val="C00000"/>
                </a:solidFill>
                <a:latin typeface="Times New Roman" pitchFamily="18" charset="0"/>
                <a:cs typeface="Times New Roman" pitchFamily="18" charset="0"/>
              </a:rPr>
              <a:t>Market Research</a:t>
            </a:r>
          </a:p>
          <a:p>
            <a:pPr>
              <a:lnSpc>
                <a:spcPct val="200000"/>
              </a:lnSpc>
            </a:pPr>
            <a:r>
              <a:rPr lang="en-US" sz="2400" dirty="0" smtClean="0">
                <a:solidFill>
                  <a:srgbClr val="C00000"/>
                </a:solidFill>
                <a:latin typeface="Times New Roman" pitchFamily="18" charset="0"/>
                <a:cs typeface="Times New Roman" pitchFamily="18" charset="0"/>
              </a:rPr>
              <a:t>Insurance Assessment</a:t>
            </a:r>
          </a:p>
          <a:p>
            <a:pPr>
              <a:lnSpc>
                <a:spcPct val="200000"/>
              </a:lnSpc>
            </a:pPr>
            <a:r>
              <a:rPr lang="en-US" sz="2400" dirty="0" smtClean="0">
                <a:solidFill>
                  <a:srgbClr val="C00000"/>
                </a:solidFill>
                <a:latin typeface="Times New Roman" pitchFamily="18" charset="0"/>
                <a:cs typeface="Times New Roman" pitchFamily="18" charset="0"/>
              </a:rPr>
              <a:t>Financial Decision-Making</a:t>
            </a:r>
            <a:endParaRPr lang="en-US" sz="2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2921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a:solidFill>
                  <a:srgbClr val="3333FF"/>
                </a:solidFill>
                <a:latin typeface="Times New Roman" pitchFamily="18" charset="0"/>
                <a:cs typeface="Times New Roman" pitchFamily="18" charset="0"/>
              </a:rPr>
              <a:t>CONCLUSION &amp; FUTURE SCOPE</a:t>
            </a:r>
          </a:p>
        </p:txBody>
      </p:sp>
      <p:sp>
        <p:nvSpPr>
          <p:cNvPr id="3" name="Content Placeholder 2"/>
          <p:cNvSpPr>
            <a:spLocks noGrp="1"/>
          </p:cNvSpPr>
          <p:nvPr>
            <p:ph idx="1"/>
          </p:nvPr>
        </p:nvSpPr>
        <p:spPr/>
        <p:txBody>
          <a:bodyPr>
            <a:normAutofit/>
          </a:bodyPr>
          <a:lstStyle/>
          <a:p>
            <a:pPr marL="0" indent="0">
              <a:buNone/>
            </a:pPr>
            <a:r>
              <a:rPr lang="en-US" sz="2800" b="1" dirty="0">
                <a:solidFill>
                  <a:srgbClr val="CC0000"/>
                </a:solidFill>
                <a:latin typeface="Times New Roman" pitchFamily="18" charset="0"/>
                <a:cs typeface="Times New Roman" pitchFamily="18" charset="0"/>
              </a:rPr>
              <a:t>FUTURE SCOPE:</a:t>
            </a:r>
          </a:p>
          <a:p>
            <a:pPr marL="0" indent="0">
              <a:buNone/>
            </a:pPr>
            <a:r>
              <a:rPr lang="en-US" sz="2600" dirty="0">
                <a:solidFill>
                  <a:srgbClr val="CC0000"/>
                </a:solidFill>
                <a:latin typeface="Times New Roman" pitchFamily="18" charset="0"/>
                <a:cs typeface="Times New Roman" pitchFamily="18" charset="0"/>
              </a:rPr>
              <a:t>This web application involves the most basic machine learning algorithm, known as Linear Regression. In particular cases, difficult questions of judgment may arise.</a:t>
            </a:r>
          </a:p>
          <a:p>
            <a:pPr marL="0" indent="0">
              <a:buNone/>
            </a:pPr>
            <a:r>
              <a:rPr lang="en-US" dirty="0">
                <a:solidFill>
                  <a:srgbClr val="CC0000"/>
                </a:solidFill>
                <a:latin typeface="Times New Roman" pitchFamily="18" charset="0"/>
                <a:cs typeface="Times New Roman" pitchFamily="18" charset="0"/>
              </a:rPr>
              <a:t> </a:t>
            </a:r>
          </a:p>
          <a:p>
            <a:pPr marL="0" indent="0">
              <a:buNone/>
            </a:pPr>
            <a:r>
              <a:rPr lang="en-US" sz="2800" b="1" dirty="0">
                <a:solidFill>
                  <a:srgbClr val="CC0000"/>
                </a:solidFill>
                <a:latin typeface="Times New Roman" pitchFamily="18" charset="0"/>
                <a:cs typeface="Times New Roman" pitchFamily="18" charset="0"/>
              </a:rPr>
              <a:t>CONCLUSION:</a:t>
            </a:r>
          </a:p>
          <a:p>
            <a:pPr marL="0" indent="0">
              <a:buNone/>
            </a:pPr>
            <a:r>
              <a:rPr lang="en-US" sz="2600" dirty="0">
                <a:solidFill>
                  <a:srgbClr val="CC0000"/>
                </a:solidFill>
                <a:latin typeface="Times New Roman" pitchFamily="18" charset="0"/>
                <a:cs typeface="Times New Roman" pitchFamily="18" charset="0"/>
              </a:rPr>
              <a:t>The project entitled “Car Price Predictor” is developed using Machine Learning in Python and Flask as frontend to predict the correct price of the car.</a:t>
            </a:r>
          </a:p>
          <a:p>
            <a:pPr marL="0" indent="0">
              <a:buNone/>
            </a:pPr>
            <a:endParaRPr lang="en-US"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63622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000" b="1" dirty="0" smtClean="0">
                <a:solidFill>
                  <a:srgbClr val="3333FF"/>
                </a:solidFill>
                <a:latin typeface="Times New Roman" pitchFamily="18" charset="0"/>
                <a:cs typeface="Times New Roman" pitchFamily="18" charset="0"/>
              </a:rPr>
              <a:t>REFERENCES</a:t>
            </a:r>
            <a:endParaRPr lang="en-US" sz="3000"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Autofit/>
          </a:bodyPr>
          <a:lstStyle/>
          <a:p>
            <a:pPr lvl="0"/>
            <a:r>
              <a:rPr lang="en-US" sz="1400" u="sng" dirty="0">
                <a:solidFill>
                  <a:srgbClr val="CC0000"/>
                </a:solidFill>
                <a:latin typeface="Times New Roman" pitchFamily="18" charset="0"/>
                <a:cs typeface="Times New Roman" pitchFamily="18" charset="0"/>
                <a:hlinkClick r:id="rId2"/>
              </a:rPr>
              <a:t>https://www.kaggle.com/datasets/abhikalpsrivastava15/quikr-cars-dataset</a:t>
            </a:r>
            <a:r>
              <a:rPr lang="en-US" sz="1400" dirty="0">
                <a:solidFill>
                  <a:srgbClr val="CC0000"/>
                </a:solidFill>
                <a:latin typeface="Times New Roman" pitchFamily="18" charset="0"/>
                <a:cs typeface="Times New Roman" pitchFamily="18" charset="0"/>
              </a:rPr>
              <a:t>: Dataset</a:t>
            </a:r>
          </a:p>
          <a:p>
            <a:pPr marL="0" indent="0">
              <a:buNone/>
            </a:pPr>
            <a:endParaRPr lang="en-US" sz="1400" dirty="0">
              <a:solidFill>
                <a:srgbClr val="CC0000"/>
              </a:solidFill>
              <a:latin typeface="Times New Roman" pitchFamily="18" charset="0"/>
              <a:cs typeface="Times New Roman" pitchFamily="18" charset="0"/>
            </a:endParaRPr>
          </a:p>
          <a:p>
            <a:pPr lvl="0"/>
            <a:r>
              <a:rPr lang="en-US" sz="1400" dirty="0">
                <a:solidFill>
                  <a:srgbClr val="CC0000"/>
                </a:solidFill>
                <a:latin typeface="Times New Roman" pitchFamily="18" charset="0"/>
                <a:cs typeface="Times New Roman" pitchFamily="18" charset="0"/>
              </a:rPr>
              <a:t>Alhakamy, A.; Alhowaity, A.; Alatawi, A.A.; Alsaadi, H. “Are Used Cars More Sustainable? Price Prediction Based on Linear Regression.” </a:t>
            </a:r>
            <a:r>
              <a:rPr lang="en-US" sz="1400" b="1" dirty="0">
                <a:solidFill>
                  <a:srgbClr val="CC0000"/>
                </a:solidFill>
                <a:latin typeface="Times New Roman" pitchFamily="18" charset="0"/>
                <a:cs typeface="Times New Roman" pitchFamily="18" charset="0"/>
              </a:rPr>
              <a:t>2023</a:t>
            </a:r>
            <a:r>
              <a:rPr lang="en-US" sz="1400" dirty="0">
                <a:solidFill>
                  <a:srgbClr val="CC0000"/>
                </a:solidFill>
                <a:latin typeface="Times New Roman" pitchFamily="18" charset="0"/>
                <a:cs typeface="Times New Roman" pitchFamily="18" charset="0"/>
              </a:rPr>
              <a:t>, 15, 911. </a:t>
            </a:r>
            <a:r>
              <a:rPr lang="en-US" sz="1400" u="sng" dirty="0">
                <a:solidFill>
                  <a:srgbClr val="CC0000"/>
                </a:solidFill>
                <a:latin typeface="Times New Roman" pitchFamily="18" charset="0"/>
                <a:cs typeface="Times New Roman" pitchFamily="18" charset="0"/>
                <a:hlinkClick r:id="rId3"/>
              </a:rPr>
              <a:t>https://</a:t>
            </a:r>
            <a:r>
              <a:rPr lang="en-US" sz="1400" u="sng" dirty="0" smtClean="0">
                <a:solidFill>
                  <a:srgbClr val="CC0000"/>
                </a:solidFill>
                <a:latin typeface="Times New Roman" pitchFamily="18" charset="0"/>
                <a:cs typeface="Times New Roman" pitchFamily="18" charset="0"/>
                <a:hlinkClick r:id="rId3"/>
              </a:rPr>
              <a:t>doi.org/10.3390/su15020911</a:t>
            </a:r>
            <a:endParaRPr lang="en-US" sz="1400" dirty="0" smtClean="0">
              <a:solidFill>
                <a:srgbClr val="CC0000"/>
              </a:solidFill>
              <a:latin typeface="Times New Roman" pitchFamily="18" charset="0"/>
              <a:cs typeface="Times New Roman" pitchFamily="18" charset="0"/>
            </a:endParaRPr>
          </a:p>
          <a:p>
            <a:pPr marL="0" lvl="0" indent="0">
              <a:buNone/>
            </a:pPr>
            <a:r>
              <a:rPr lang="en-US" sz="1400" dirty="0">
                <a:solidFill>
                  <a:srgbClr val="CC0000"/>
                </a:solidFill>
                <a:latin typeface="Times New Roman" pitchFamily="18" charset="0"/>
                <a:cs typeface="Times New Roman" pitchFamily="18" charset="0"/>
              </a:rPr>
              <a:t> </a:t>
            </a:r>
          </a:p>
          <a:p>
            <a:pPr lvl="0"/>
            <a:r>
              <a:rPr lang="en-US" sz="1400" dirty="0">
                <a:solidFill>
                  <a:srgbClr val="CC0000"/>
                </a:solidFill>
                <a:latin typeface="Times New Roman" pitchFamily="18" charset="0"/>
                <a:cs typeface="Times New Roman" pitchFamily="18" charset="0"/>
              </a:rPr>
              <a:t>Abishek R, Student, Big Data Analytics, SRM University, Chennai, Tamil Nadu, India; “Car Price Prediction Using Machine Learning Techniques”; Volume:04/Issue:02/February-2022 Impact Factor- 6.752 </a:t>
            </a:r>
            <a:r>
              <a:rPr lang="en-US" sz="1400" u="sng" dirty="0">
                <a:solidFill>
                  <a:srgbClr val="CC0000"/>
                </a:solidFill>
                <a:latin typeface="Times New Roman" pitchFamily="18" charset="0"/>
                <a:cs typeface="Times New Roman" pitchFamily="18" charset="0"/>
                <a:hlinkClick r:id="rId4"/>
              </a:rPr>
              <a:t>www.irjmets.com</a:t>
            </a:r>
            <a:endParaRPr lang="en-US" sz="1400" dirty="0">
              <a:solidFill>
                <a:srgbClr val="CC0000"/>
              </a:solidFill>
              <a:latin typeface="Times New Roman" pitchFamily="18" charset="0"/>
              <a:cs typeface="Times New Roman" pitchFamily="18" charset="0"/>
            </a:endParaRPr>
          </a:p>
          <a:p>
            <a:pPr marL="0" indent="0">
              <a:buNone/>
            </a:pPr>
            <a:r>
              <a:rPr lang="en-US" sz="1400" dirty="0">
                <a:solidFill>
                  <a:srgbClr val="CC0000"/>
                </a:solidFill>
                <a:latin typeface="Times New Roman" pitchFamily="18" charset="0"/>
                <a:cs typeface="Times New Roman" pitchFamily="18" charset="0"/>
              </a:rPr>
              <a:t> </a:t>
            </a:r>
          </a:p>
          <a:p>
            <a:pPr lvl="0"/>
            <a:r>
              <a:rPr lang="en-US" sz="1400" dirty="0" err="1">
                <a:solidFill>
                  <a:srgbClr val="CC0000"/>
                </a:solidFill>
                <a:latin typeface="Times New Roman" pitchFamily="18" charset="0"/>
                <a:cs typeface="Times New Roman" pitchFamily="18" charset="0"/>
              </a:rPr>
              <a:t>Enis</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Gegic</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Becir</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Isakovic</a:t>
            </a:r>
            <a:r>
              <a:rPr lang="en-US" sz="1400" dirty="0">
                <a:solidFill>
                  <a:srgbClr val="CC0000"/>
                </a:solidFill>
                <a:latin typeface="Times New Roman" pitchFamily="18" charset="0"/>
                <a:cs typeface="Times New Roman" pitchFamily="18" charset="0"/>
              </a:rPr>
              <a:t>, Dino </a:t>
            </a:r>
            <a:r>
              <a:rPr lang="en-US" sz="1400" dirty="0" err="1">
                <a:solidFill>
                  <a:srgbClr val="CC0000"/>
                </a:solidFill>
                <a:latin typeface="Times New Roman" pitchFamily="18" charset="0"/>
                <a:cs typeface="Times New Roman" pitchFamily="18" charset="0"/>
              </a:rPr>
              <a:t>Keco</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Zerina</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Masetic</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Jasmin</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Kevric</a:t>
            </a:r>
            <a:r>
              <a:rPr lang="en-US" sz="1400" dirty="0">
                <a:solidFill>
                  <a:srgbClr val="CC0000"/>
                </a:solidFill>
                <a:latin typeface="Times New Roman" pitchFamily="18" charset="0"/>
                <a:cs typeface="Times New Roman" pitchFamily="18" charset="0"/>
              </a:rPr>
              <a:t>, International Burch University, Sarajevo, Bosnia and Herzegovina, “Car Price Prediction Using Machine Learning Techniques”,  Feb 2019, TEM Journal</a:t>
            </a:r>
          </a:p>
          <a:p>
            <a:pPr marL="0" indent="0">
              <a:buNone/>
            </a:pPr>
            <a:r>
              <a:rPr lang="en-US" sz="1400" dirty="0">
                <a:solidFill>
                  <a:srgbClr val="CC0000"/>
                </a:solidFill>
                <a:latin typeface="Times New Roman" pitchFamily="18" charset="0"/>
                <a:cs typeface="Times New Roman" pitchFamily="18" charset="0"/>
              </a:rPr>
              <a:t> </a:t>
            </a:r>
          </a:p>
          <a:p>
            <a:pPr lvl="0"/>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Ramgiri</a:t>
            </a:r>
            <a:r>
              <a:rPr lang="en-US" sz="1400" dirty="0">
                <a:solidFill>
                  <a:srgbClr val="CC0000"/>
                </a:solidFill>
                <a:latin typeface="Times New Roman" pitchFamily="18" charset="0"/>
                <a:cs typeface="Times New Roman" pitchFamily="18" charset="0"/>
              </a:rPr>
              <a:t> Siva and </a:t>
            </a:r>
            <a:r>
              <a:rPr lang="en-US" sz="1400" dirty="0" err="1">
                <a:solidFill>
                  <a:srgbClr val="CC0000"/>
                </a:solidFill>
                <a:latin typeface="Times New Roman" pitchFamily="18" charset="0"/>
                <a:cs typeface="Times New Roman" pitchFamily="18" charset="0"/>
              </a:rPr>
              <a:t>Adimoola</a:t>
            </a:r>
            <a:r>
              <a:rPr lang="en-US" sz="1400" dirty="0">
                <a:solidFill>
                  <a:srgbClr val="CC0000"/>
                </a:solidFill>
                <a:latin typeface="Times New Roman" pitchFamily="18" charset="0"/>
                <a:cs typeface="Times New Roman" pitchFamily="18" charset="0"/>
              </a:rPr>
              <a:t> M, “Linear Regression Algorithm Based Price Prediction of Car and Accuracy Comparison with Support Vector Machine Algorithm”, 2022, The Electrochemical Society (ECS).</a:t>
            </a:r>
          </a:p>
          <a:p>
            <a:pPr marL="0" indent="0">
              <a:buNone/>
            </a:pPr>
            <a:r>
              <a:rPr lang="en-US" sz="1400" dirty="0">
                <a:solidFill>
                  <a:srgbClr val="CC0000"/>
                </a:solidFill>
                <a:latin typeface="Times New Roman" pitchFamily="18" charset="0"/>
                <a:cs typeface="Times New Roman" pitchFamily="18" charset="0"/>
              </a:rPr>
              <a:t> </a:t>
            </a:r>
          </a:p>
          <a:p>
            <a:pPr lvl="0"/>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Sameerchand</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Pudaruth</a:t>
            </a:r>
            <a:r>
              <a:rPr lang="en-US" sz="1400" dirty="0">
                <a:solidFill>
                  <a:srgbClr val="CC0000"/>
                </a:solidFill>
                <a:latin typeface="Times New Roman" pitchFamily="18" charset="0"/>
                <a:cs typeface="Times New Roman" pitchFamily="18" charset="0"/>
              </a:rPr>
              <a:t>, Computer Science and Engineering Department, University of Mauritius, </a:t>
            </a:r>
            <a:r>
              <a:rPr lang="en-US" sz="1400" dirty="0" err="1">
                <a:solidFill>
                  <a:srgbClr val="CC0000"/>
                </a:solidFill>
                <a:latin typeface="Times New Roman" pitchFamily="18" charset="0"/>
                <a:cs typeface="Times New Roman" pitchFamily="18" charset="0"/>
              </a:rPr>
              <a:t>Reduit</a:t>
            </a:r>
            <a:r>
              <a:rPr lang="en-US" sz="1400" dirty="0">
                <a:solidFill>
                  <a:srgbClr val="CC0000"/>
                </a:solidFill>
                <a:latin typeface="Times New Roman" pitchFamily="18" charset="0"/>
                <a:cs typeface="Times New Roman" pitchFamily="18" charset="0"/>
              </a:rPr>
              <a:t>, </a:t>
            </a:r>
            <a:r>
              <a:rPr lang="en-US" sz="1400" dirty="0" err="1">
                <a:solidFill>
                  <a:srgbClr val="CC0000"/>
                </a:solidFill>
                <a:latin typeface="Times New Roman" pitchFamily="18" charset="0"/>
                <a:cs typeface="Times New Roman" pitchFamily="18" charset="0"/>
              </a:rPr>
              <a:t>Mauritius,“Predicting</a:t>
            </a:r>
            <a:r>
              <a:rPr lang="en-US" sz="1400" dirty="0">
                <a:solidFill>
                  <a:srgbClr val="CC0000"/>
                </a:solidFill>
                <a:latin typeface="Times New Roman" pitchFamily="18" charset="0"/>
                <a:cs typeface="Times New Roman" pitchFamily="18" charset="0"/>
              </a:rPr>
              <a:t> the Price of used Cars using Machine Learning Techniques”, International Journal of Information &amp; Computation Technology. ISSN 0974-2239 Volume 4, Number 7 (2014</a:t>
            </a:r>
            <a:r>
              <a:rPr lang="en-US" sz="1400" dirty="0" smtClean="0">
                <a:solidFill>
                  <a:srgbClr val="CC0000"/>
                </a:solidFill>
                <a:latin typeface="Times New Roman" pitchFamily="18" charset="0"/>
                <a:cs typeface="Times New Roman" pitchFamily="18" charset="0"/>
              </a:rPr>
              <a:t>)</a:t>
            </a:r>
            <a:endParaRPr lang="en-US" sz="14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8421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sz="3000" b="1" dirty="0" smtClean="0">
                <a:solidFill>
                  <a:srgbClr val="3333FF"/>
                </a:solidFill>
                <a:latin typeface="Times New Roman" pitchFamily="18" charset="0"/>
                <a:cs typeface="Times New Roman" pitchFamily="18" charset="0"/>
              </a:rPr>
              <a:t>THANK YOU</a:t>
            </a:r>
            <a:endParaRPr lang="en-US" sz="3000" b="1" dirty="0">
              <a:solidFill>
                <a:srgbClr val="3333FF"/>
              </a:solidFill>
              <a:latin typeface="Times New Roman" pitchFamily="18" charset="0"/>
              <a:cs typeface="Times New Roman" pitchFamily="18" charset="0"/>
            </a:endParaRPr>
          </a:p>
        </p:txBody>
      </p:sp>
    </p:spTree>
    <p:extLst>
      <p:ext uri="{BB962C8B-B14F-4D97-AF65-F5344CB8AC3E}">
        <p14:creationId xmlns:p14="http://schemas.microsoft.com/office/powerpoint/2010/main" val="232311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3581400"/>
          </a:xfrm>
        </p:spPr>
        <p:txBody>
          <a:bodyPr>
            <a:normAutofit fontScale="90000"/>
          </a:bodyPr>
          <a:lstStyle/>
          <a:p>
            <a:r>
              <a:rPr lang="en-US" sz="3000" b="1" dirty="0" smtClean="0">
                <a:solidFill>
                  <a:srgbClr val="3333FF"/>
                </a:solidFill>
                <a:latin typeface="Times New Roman" pitchFamily="18" charset="0"/>
                <a:cs typeface="Times New Roman" pitchFamily="18" charset="0"/>
              </a:rPr>
              <a:t>MINI PROJECT</a:t>
            </a:r>
            <a:br>
              <a:rPr lang="en-US" sz="3000" b="1" dirty="0" smtClean="0">
                <a:solidFill>
                  <a:srgbClr val="3333FF"/>
                </a:solidFill>
                <a:latin typeface="Times New Roman" pitchFamily="18" charset="0"/>
                <a:cs typeface="Times New Roman" pitchFamily="18" charset="0"/>
              </a:rPr>
            </a:br>
            <a:r>
              <a:rPr lang="en-US" sz="3000" b="1" u="sng" dirty="0" smtClean="0">
                <a:solidFill>
                  <a:srgbClr val="3333FF"/>
                </a:solidFill>
                <a:latin typeface="Times New Roman" pitchFamily="18" charset="0"/>
                <a:cs typeface="Times New Roman" pitchFamily="18" charset="0"/>
              </a:rPr>
              <a:t>CAR PRICE PREDICTOR USING LINEAR REGRESSION</a:t>
            </a:r>
            <a:r>
              <a:rPr lang="en-US" sz="3800" b="1" dirty="0" smtClean="0">
                <a:solidFill>
                  <a:srgbClr val="3333FF"/>
                </a:solidFill>
                <a:latin typeface="Times New Roman" pitchFamily="18" charset="0"/>
                <a:cs typeface="Times New Roman" pitchFamily="18" charset="0"/>
              </a:rPr>
              <a:t/>
            </a:r>
            <a:br>
              <a:rPr lang="en-US" sz="3800" b="1" dirty="0" smtClean="0">
                <a:solidFill>
                  <a:srgbClr val="3333FF"/>
                </a:solidFill>
                <a:latin typeface="Times New Roman" pitchFamily="18" charset="0"/>
                <a:cs typeface="Times New Roman" pitchFamily="18" charset="0"/>
              </a:rPr>
            </a:br>
            <a:r>
              <a:rPr lang="en-US" sz="3800" b="1" dirty="0" smtClean="0">
                <a:solidFill>
                  <a:srgbClr val="3333FF"/>
                </a:solidFill>
                <a:latin typeface="Times New Roman" pitchFamily="18" charset="0"/>
                <a:cs typeface="Times New Roman" pitchFamily="18" charset="0"/>
              </a:rPr>
              <a:t/>
            </a:r>
            <a:br>
              <a:rPr lang="en-US" sz="3800" b="1" dirty="0" smtClean="0">
                <a:solidFill>
                  <a:srgbClr val="3333FF"/>
                </a:solidFill>
                <a:latin typeface="Times New Roman" pitchFamily="18" charset="0"/>
                <a:cs typeface="Times New Roman" pitchFamily="18" charset="0"/>
              </a:rPr>
            </a:br>
            <a:r>
              <a:rPr lang="en-US" sz="2200" b="1" dirty="0" smtClean="0">
                <a:solidFill>
                  <a:srgbClr val="3333FF"/>
                </a:solidFill>
                <a:latin typeface="Times New Roman" pitchFamily="18" charset="0"/>
                <a:cs typeface="Times New Roman" pitchFamily="18" charset="0"/>
              </a:rPr>
              <a:t>UNDER THE GUIDANCE OF: </a:t>
            </a:r>
            <a:br>
              <a:rPr lang="en-US" sz="2200" b="1" dirty="0" smtClean="0">
                <a:solidFill>
                  <a:srgbClr val="3333FF"/>
                </a:solidFill>
                <a:latin typeface="Times New Roman" pitchFamily="18" charset="0"/>
                <a:cs typeface="Times New Roman" pitchFamily="18" charset="0"/>
              </a:rPr>
            </a:br>
            <a:r>
              <a:rPr lang="en-US" sz="2200" b="1" dirty="0" smtClean="0">
                <a:solidFill>
                  <a:srgbClr val="3333FF"/>
                </a:solidFill>
                <a:latin typeface="Times New Roman" pitchFamily="18" charset="0"/>
                <a:cs typeface="Times New Roman" pitchFamily="18" charset="0"/>
              </a:rPr>
              <a:t>Prof. SUCHITRA PATIL</a:t>
            </a:r>
            <a:br>
              <a:rPr lang="en-US" sz="2200" b="1" dirty="0" smtClean="0">
                <a:solidFill>
                  <a:srgbClr val="3333FF"/>
                </a:solidFill>
                <a:latin typeface="Times New Roman" pitchFamily="18" charset="0"/>
                <a:cs typeface="Times New Roman" pitchFamily="18" charset="0"/>
              </a:rPr>
            </a:br>
            <a:r>
              <a:rPr lang="en-US" sz="2200" b="1" dirty="0" smtClean="0">
                <a:solidFill>
                  <a:srgbClr val="3333FF"/>
                </a:solidFill>
                <a:latin typeface="Times New Roman" pitchFamily="18" charset="0"/>
                <a:cs typeface="Times New Roman" pitchFamily="18" charset="0"/>
              </a:rPr>
              <a:t/>
            </a:r>
            <a:br>
              <a:rPr lang="en-US" sz="2200" b="1" dirty="0" smtClean="0">
                <a:solidFill>
                  <a:srgbClr val="3333FF"/>
                </a:solidFill>
                <a:latin typeface="Times New Roman" pitchFamily="18" charset="0"/>
                <a:cs typeface="Times New Roman" pitchFamily="18" charset="0"/>
              </a:rPr>
            </a:br>
            <a:r>
              <a:rPr lang="en-US" sz="2200" b="1" dirty="0" smtClean="0">
                <a:solidFill>
                  <a:srgbClr val="3333FF"/>
                </a:solidFill>
                <a:latin typeface="Times New Roman" pitchFamily="18" charset="0"/>
                <a:cs typeface="Times New Roman" pitchFamily="18" charset="0"/>
              </a:rPr>
              <a:t>NAME: CHIRAG WADKAR</a:t>
            </a:r>
            <a:br>
              <a:rPr lang="en-US" sz="2200" b="1" dirty="0" smtClean="0">
                <a:solidFill>
                  <a:srgbClr val="3333FF"/>
                </a:solidFill>
                <a:latin typeface="Times New Roman" pitchFamily="18" charset="0"/>
                <a:cs typeface="Times New Roman" pitchFamily="18" charset="0"/>
              </a:rPr>
            </a:br>
            <a:r>
              <a:rPr lang="en-US" sz="2200" b="1" dirty="0" smtClean="0">
                <a:solidFill>
                  <a:srgbClr val="3333FF"/>
                </a:solidFill>
                <a:latin typeface="Times New Roman" pitchFamily="18" charset="0"/>
                <a:cs typeface="Times New Roman" pitchFamily="18" charset="0"/>
              </a:rPr>
              <a:t>ADMISSION NO: 2020PE0280</a:t>
            </a:r>
            <a:endParaRPr lang="en-US" sz="2200" b="1" dirty="0">
              <a:solidFill>
                <a:srgbClr val="3333FF"/>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533400"/>
            <a:ext cx="1820672" cy="1828800"/>
          </a:xfrm>
        </p:spPr>
      </p:pic>
    </p:spTree>
    <p:extLst>
      <p:ext uri="{BB962C8B-B14F-4D97-AF65-F5344CB8AC3E}">
        <p14:creationId xmlns:p14="http://schemas.microsoft.com/office/powerpoint/2010/main" val="276888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ABSTRACT</a:t>
            </a:r>
            <a:endParaRPr lang="en-US" sz="30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noAutofit/>
          </a:bodyPr>
          <a:lstStyle/>
          <a:p>
            <a:pPr marL="0" indent="0" algn="just">
              <a:lnSpc>
                <a:spcPct val="150000"/>
              </a:lnSpc>
              <a:buNone/>
            </a:pPr>
            <a:r>
              <a:rPr lang="en-US" sz="1800" dirty="0">
                <a:solidFill>
                  <a:srgbClr val="CC0000"/>
                </a:solidFill>
                <a:latin typeface="Times New Roman" pitchFamily="18" charset="0"/>
                <a:cs typeface="Times New Roman" pitchFamily="18" charset="0"/>
              </a:rPr>
              <a:t>Currently, owning a car is a necessity, as it plays a significant role in human transportation for different purposes such as going to work and to the hospital. However, with the current economic challenges, buying expensive cars can be a burden. The car market has shifted toward more affordable used cars. Due to the increasing number of used cars being sold, the price of used cars has become a major issue that could affect our sustainable way of living. The objective of this research is to understand the impact of the problem and to find empirical solutions by implementing a variety of machine learning techniques and big data tools on the prices of used </a:t>
            </a:r>
            <a:r>
              <a:rPr lang="en-US" sz="1800" dirty="0" smtClean="0">
                <a:solidFill>
                  <a:srgbClr val="CC0000"/>
                </a:solidFill>
                <a:latin typeface="Times New Roman" pitchFamily="18" charset="0"/>
                <a:cs typeface="Times New Roman" pitchFamily="18" charset="0"/>
              </a:rPr>
              <a:t>cars. This </a:t>
            </a:r>
            <a:r>
              <a:rPr lang="en-US" sz="1800" dirty="0">
                <a:solidFill>
                  <a:srgbClr val="CC0000"/>
                </a:solidFill>
                <a:latin typeface="Times New Roman" pitchFamily="18" charset="0"/>
                <a:cs typeface="Times New Roman" pitchFamily="18" charset="0"/>
              </a:rPr>
              <a:t>solution will be helpful for first time used car buyers and also for sellers for determining the selling cost of the car. In this project, we develop a linear regression model that can estimate used car prices based on various features such as Company, Model, Purchase Year and </a:t>
            </a:r>
            <a:r>
              <a:rPr lang="en-US" sz="1800" dirty="0" smtClean="0">
                <a:solidFill>
                  <a:srgbClr val="CC0000"/>
                </a:solidFill>
                <a:latin typeface="Times New Roman" pitchFamily="18" charset="0"/>
                <a:cs typeface="Times New Roman" pitchFamily="18" charset="0"/>
              </a:rPr>
              <a:t>Distance Travelled.</a:t>
            </a:r>
            <a:endParaRPr lang="en-US" sz="18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1158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OBJECTIVE</a:t>
            </a:r>
            <a:endParaRPr lang="en-US" sz="30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800" dirty="0">
                <a:solidFill>
                  <a:srgbClr val="C00000"/>
                </a:solidFill>
                <a:latin typeface="Times New Roman" pitchFamily="18" charset="0"/>
                <a:cs typeface="Times New Roman" pitchFamily="18" charset="0"/>
              </a:rPr>
              <a:t>The primary objective of the Car Price Predictor project is to develop a robust and user-friendly system that leverages Simple Linear Regression to predict the selling prices of used cars based on key features, specifically manufacturing </a:t>
            </a:r>
            <a:r>
              <a:rPr lang="en-US" sz="1800" dirty="0" smtClean="0">
                <a:solidFill>
                  <a:srgbClr val="C00000"/>
                </a:solidFill>
                <a:latin typeface="Times New Roman" pitchFamily="18" charset="0"/>
                <a:cs typeface="Times New Roman" pitchFamily="18" charset="0"/>
              </a:rPr>
              <a:t>year. </a:t>
            </a:r>
          </a:p>
          <a:p>
            <a:pPr algn="just"/>
            <a:r>
              <a:rPr lang="en-US" sz="1800" dirty="0" smtClean="0">
                <a:solidFill>
                  <a:srgbClr val="C00000"/>
                </a:solidFill>
                <a:latin typeface="Times New Roman" pitchFamily="18" charset="0"/>
                <a:cs typeface="Times New Roman" pitchFamily="18" charset="0"/>
              </a:rPr>
              <a:t>The </a:t>
            </a:r>
            <a:r>
              <a:rPr lang="en-US" sz="1800" dirty="0">
                <a:solidFill>
                  <a:srgbClr val="C00000"/>
                </a:solidFill>
                <a:latin typeface="Times New Roman" pitchFamily="18" charset="0"/>
                <a:cs typeface="Times New Roman" pitchFamily="18" charset="0"/>
              </a:rPr>
              <a:t>integration of Flask, HTML, CSS, Bootstrap, and AJAX in the project's frontend ensures an intuitive user interface, facilitating seamless interactions with the predictive model. </a:t>
            </a:r>
            <a:endParaRPr lang="en-US" sz="1800" dirty="0" smtClean="0">
              <a:solidFill>
                <a:srgbClr val="C00000"/>
              </a:solidFill>
              <a:latin typeface="Times New Roman" pitchFamily="18" charset="0"/>
              <a:cs typeface="Times New Roman" pitchFamily="18" charset="0"/>
            </a:endParaRPr>
          </a:p>
          <a:p>
            <a:pPr algn="just"/>
            <a:r>
              <a:rPr lang="en-US" sz="1800" dirty="0" smtClean="0">
                <a:solidFill>
                  <a:srgbClr val="C00000"/>
                </a:solidFill>
                <a:latin typeface="Times New Roman" pitchFamily="18" charset="0"/>
                <a:cs typeface="Times New Roman" pitchFamily="18" charset="0"/>
              </a:rPr>
              <a:t>The </a:t>
            </a:r>
            <a:r>
              <a:rPr lang="en-US" sz="1800" dirty="0">
                <a:solidFill>
                  <a:srgbClr val="C00000"/>
                </a:solidFill>
                <a:latin typeface="Times New Roman" pitchFamily="18" charset="0"/>
                <a:cs typeface="Times New Roman" pitchFamily="18" charset="0"/>
              </a:rPr>
              <a:t>objective also extends to enhancing market research capabilities, aiding dealerships in inventory management, and providing valuable information to insurance companies for assessing the value of insured vehicles. </a:t>
            </a:r>
            <a:endParaRPr lang="en-US" sz="1800" dirty="0" smtClean="0">
              <a:solidFill>
                <a:srgbClr val="C00000"/>
              </a:solidFill>
              <a:latin typeface="Times New Roman" pitchFamily="18" charset="0"/>
              <a:cs typeface="Times New Roman" pitchFamily="18" charset="0"/>
            </a:endParaRPr>
          </a:p>
          <a:p>
            <a:pPr algn="just"/>
            <a:r>
              <a:rPr lang="en-US" sz="1800" dirty="0" smtClean="0">
                <a:solidFill>
                  <a:srgbClr val="C00000"/>
                </a:solidFill>
                <a:latin typeface="Times New Roman" pitchFamily="18" charset="0"/>
                <a:cs typeface="Times New Roman" pitchFamily="18" charset="0"/>
              </a:rPr>
              <a:t>Additionally</a:t>
            </a:r>
            <a:r>
              <a:rPr lang="en-US" sz="1800" dirty="0">
                <a:solidFill>
                  <a:srgbClr val="C00000"/>
                </a:solidFill>
                <a:latin typeface="Times New Roman" pitchFamily="18" charset="0"/>
                <a:cs typeface="Times New Roman" pitchFamily="18" charset="0"/>
              </a:rPr>
              <a:t>, the project aims to contribute to financial decision-making processes by offering potential car buyers insights into the estimated future values of cars, thus fostering a more transparent and informed used car market. </a:t>
            </a:r>
            <a:endParaRPr lang="en-US" sz="1800" dirty="0" smtClean="0">
              <a:solidFill>
                <a:srgbClr val="C00000"/>
              </a:solidFill>
              <a:latin typeface="Times New Roman" pitchFamily="18" charset="0"/>
              <a:cs typeface="Times New Roman" pitchFamily="18" charset="0"/>
            </a:endParaRPr>
          </a:p>
          <a:p>
            <a:pPr algn="just"/>
            <a:r>
              <a:rPr lang="en-US" sz="1800" dirty="0" smtClean="0">
                <a:solidFill>
                  <a:srgbClr val="C00000"/>
                </a:solidFill>
                <a:latin typeface="Times New Roman" pitchFamily="18" charset="0"/>
                <a:cs typeface="Times New Roman" pitchFamily="18" charset="0"/>
              </a:rPr>
              <a:t>Overall</a:t>
            </a:r>
            <a:r>
              <a:rPr lang="en-US" sz="1800" dirty="0">
                <a:solidFill>
                  <a:srgbClr val="C00000"/>
                </a:solidFill>
                <a:latin typeface="Times New Roman" pitchFamily="18" charset="0"/>
                <a:cs typeface="Times New Roman" pitchFamily="18" charset="0"/>
              </a:rPr>
              <a:t>, the Car Price Predictor project aspires to be a valuable tool for multiple stakeholders, contributing to a more efficient and data-driven approach to buying and selling used cars.</a:t>
            </a:r>
          </a:p>
          <a:p>
            <a:pPr algn="just"/>
            <a:endParaRPr lang="en-US" sz="1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9198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GOAL</a:t>
            </a:r>
            <a:endParaRPr lang="en-US" sz="30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1800" dirty="0">
                <a:solidFill>
                  <a:srgbClr val="CC0000"/>
                </a:solidFill>
                <a:latin typeface="Times New Roman" pitchFamily="18" charset="0"/>
                <a:cs typeface="Times New Roman" pitchFamily="18" charset="0"/>
              </a:rPr>
              <a:t> </a:t>
            </a:r>
            <a:r>
              <a:rPr lang="en-US" sz="1800" dirty="0" smtClean="0">
                <a:solidFill>
                  <a:srgbClr val="CC0000"/>
                </a:solidFill>
                <a:latin typeface="Times New Roman" pitchFamily="18" charset="0"/>
                <a:cs typeface="Times New Roman" pitchFamily="18" charset="0"/>
              </a:rPr>
              <a:t>Develop </a:t>
            </a:r>
            <a:r>
              <a:rPr lang="en-US" sz="1800" dirty="0">
                <a:solidFill>
                  <a:srgbClr val="CC0000"/>
                </a:solidFill>
                <a:latin typeface="Times New Roman" pitchFamily="18" charset="0"/>
                <a:cs typeface="Times New Roman" pitchFamily="18" charset="0"/>
              </a:rPr>
              <a:t>a predictive model capable of estimating car selling prices based on relevant features, with a focus on the impact of linear regression in this context.</a:t>
            </a:r>
          </a:p>
          <a:p>
            <a:pPr lvl="0" algn="just"/>
            <a:r>
              <a:rPr lang="en-US" sz="1800" dirty="0">
                <a:solidFill>
                  <a:srgbClr val="CC0000"/>
                </a:solidFill>
                <a:latin typeface="Times New Roman" pitchFamily="18" charset="0"/>
                <a:cs typeface="Times New Roman" pitchFamily="18" charset="0"/>
              </a:rPr>
              <a:t>Evaluate the effectiveness of the model in handling diverse scenarios, emphasizing the challenges and solutions associated with predicting prices for specific car models in certain years.</a:t>
            </a:r>
          </a:p>
          <a:p>
            <a:pPr lvl="0" algn="just"/>
            <a:r>
              <a:rPr lang="en-US" sz="1800" dirty="0">
                <a:solidFill>
                  <a:srgbClr val="CC0000"/>
                </a:solidFill>
                <a:latin typeface="Times New Roman" pitchFamily="18" charset="0"/>
                <a:cs typeface="Times New Roman" pitchFamily="18" charset="0"/>
              </a:rPr>
              <a:t>Assess the influence of dataset completeness and quality on the accuracy of predictions, emphasizing the importance of robust data handling in machine learning applications</a:t>
            </a:r>
            <a:r>
              <a:rPr lang="en-US" sz="1800" dirty="0" smtClean="0">
                <a:solidFill>
                  <a:srgbClr val="CC0000"/>
                </a:solidFill>
                <a:latin typeface="Times New Roman" pitchFamily="18" charset="0"/>
                <a:cs typeface="Times New Roman" pitchFamily="18" charset="0"/>
              </a:rPr>
              <a:t>.</a:t>
            </a:r>
          </a:p>
          <a:p>
            <a:pPr lvl="0" algn="just"/>
            <a:r>
              <a:rPr lang="en-US" sz="1800" dirty="0" smtClean="0">
                <a:solidFill>
                  <a:srgbClr val="CC0000"/>
                </a:solidFill>
                <a:latin typeface="Times New Roman" pitchFamily="18" charset="0"/>
                <a:cs typeface="Times New Roman" pitchFamily="18" charset="0"/>
              </a:rPr>
              <a:t> Compare </a:t>
            </a:r>
            <a:r>
              <a:rPr lang="en-US" sz="1800" dirty="0">
                <a:solidFill>
                  <a:srgbClr val="CC0000"/>
                </a:solidFill>
                <a:latin typeface="Times New Roman" pitchFamily="18" charset="0"/>
                <a:cs typeface="Times New Roman" pitchFamily="18" charset="0"/>
              </a:rPr>
              <a:t>the predictive performance of the developed model against alternative methods, highlighting the strengths and limitations of the proposed approach.</a:t>
            </a:r>
          </a:p>
          <a:p>
            <a:pPr lvl="0" algn="just"/>
            <a:r>
              <a:rPr lang="en-US" sz="1800" dirty="0" smtClean="0">
                <a:solidFill>
                  <a:srgbClr val="CC0000"/>
                </a:solidFill>
                <a:latin typeface="Times New Roman" pitchFamily="18" charset="0"/>
                <a:cs typeface="Times New Roman" pitchFamily="18" charset="0"/>
              </a:rPr>
              <a:t>Discuss </a:t>
            </a:r>
            <a:r>
              <a:rPr lang="en-US" sz="1800" dirty="0">
                <a:solidFill>
                  <a:srgbClr val="CC0000"/>
                </a:solidFill>
                <a:latin typeface="Times New Roman" pitchFamily="18" charset="0"/>
                <a:cs typeface="Times New Roman" pitchFamily="18" charset="0"/>
              </a:rPr>
              <a:t>potential enhancements and extensions to the predictive model, including the integration of additional features, algorithmic refinements, and exploration of advanced machine learning techniques.</a:t>
            </a:r>
          </a:p>
          <a:p>
            <a:pPr lvl="0" algn="just"/>
            <a:r>
              <a:rPr lang="en-US" sz="1800" dirty="0">
                <a:solidFill>
                  <a:srgbClr val="CC0000"/>
                </a:solidFill>
                <a:latin typeface="Times New Roman" pitchFamily="18" charset="0"/>
                <a:cs typeface="Times New Roman" pitchFamily="18" charset="0"/>
              </a:rPr>
              <a:t>By achieving these goals, this research paper aims to advance the understanding of car price prediction models, providing a valuable resource for researchers, practitioners, and stakeholders in the automotive sector.</a:t>
            </a:r>
          </a:p>
          <a:p>
            <a:pPr marL="0" indent="0" algn="just">
              <a:buNone/>
            </a:pPr>
            <a:endParaRPr lang="en-US" sz="18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6428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NEED OF THE SYSTEM</a:t>
            </a:r>
            <a:endParaRPr lang="en-US" sz="30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lnSpc>
                <a:spcPct val="150000"/>
              </a:lnSpc>
              <a:buFont typeface="+mj-lt"/>
              <a:buAutoNum type="arabicPeriod"/>
            </a:pPr>
            <a:r>
              <a:rPr lang="en-US" sz="2400" b="1" dirty="0" smtClean="0">
                <a:solidFill>
                  <a:srgbClr val="CC0000"/>
                </a:solidFill>
                <a:latin typeface="Times New Roman" pitchFamily="18" charset="0"/>
                <a:cs typeface="Times New Roman" pitchFamily="18" charset="0"/>
              </a:rPr>
              <a:t>Informed Decision-Making</a:t>
            </a:r>
          </a:p>
          <a:p>
            <a:pPr marL="514350" indent="-514350" algn="just">
              <a:lnSpc>
                <a:spcPct val="150000"/>
              </a:lnSpc>
              <a:buFont typeface="+mj-lt"/>
              <a:buAutoNum type="arabicPeriod"/>
            </a:pPr>
            <a:r>
              <a:rPr lang="en-US" sz="2400" b="1" dirty="0">
                <a:solidFill>
                  <a:srgbClr val="CC0000"/>
                </a:solidFill>
                <a:latin typeface="Times New Roman" pitchFamily="18" charset="0"/>
                <a:cs typeface="Times New Roman" pitchFamily="18" charset="0"/>
              </a:rPr>
              <a:t>Market </a:t>
            </a:r>
            <a:r>
              <a:rPr lang="en-US" sz="2400" b="1" dirty="0" smtClean="0">
                <a:solidFill>
                  <a:srgbClr val="CC0000"/>
                </a:solidFill>
                <a:latin typeface="Times New Roman" pitchFamily="18" charset="0"/>
                <a:cs typeface="Times New Roman" pitchFamily="18" charset="0"/>
              </a:rPr>
              <a:t>Transparency</a:t>
            </a:r>
          </a:p>
          <a:p>
            <a:pPr marL="514350" indent="-514350" algn="just">
              <a:lnSpc>
                <a:spcPct val="150000"/>
              </a:lnSpc>
              <a:buFont typeface="+mj-lt"/>
              <a:buAutoNum type="arabicPeriod"/>
            </a:pPr>
            <a:r>
              <a:rPr lang="en-US" sz="2400" b="1" dirty="0">
                <a:solidFill>
                  <a:srgbClr val="CC0000"/>
                </a:solidFill>
                <a:latin typeface="Times New Roman" pitchFamily="18" charset="0"/>
                <a:cs typeface="Times New Roman" pitchFamily="18" charset="0"/>
              </a:rPr>
              <a:t>User </a:t>
            </a:r>
            <a:r>
              <a:rPr lang="en-US" sz="2400" b="1" dirty="0" smtClean="0">
                <a:solidFill>
                  <a:srgbClr val="CC0000"/>
                </a:solidFill>
                <a:latin typeface="Times New Roman" pitchFamily="18" charset="0"/>
                <a:cs typeface="Times New Roman" pitchFamily="18" charset="0"/>
              </a:rPr>
              <a:t>Empowerment</a:t>
            </a:r>
          </a:p>
          <a:p>
            <a:pPr marL="514350" indent="-514350" algn="just">
              <a:lnSpc>
                <a:spcPct val="150000"/>
              </a:lnSpc>
              <a:buFont typeface="+mj-lt"/>
              <a:buAutoNum type="arabicPeriod"/>
            </a:pPr>
            <a:r>
              <a:rPr lang="en-US" sz="2400" b="1" dirty="0">
                <a:solidFill>
                  <a:srgbClr val="CC0000"/>
                </a:solidFill>
                <a:latin typeface="Times New Roman" pitchFamily="18" charset="0"/>
                <a:cs typeface="Times New Roman" pitchFamily="18" charset="0"/>
              </a:rPr>
              <a:t>Time and Resource </a:t>
            </a:r>
            <a:r>
              <a:rPr lang="en-US" sz="2400" b="1" dirty="0" smtClean="0">
                <a:solidFill>
                  <a:srgbClr val="CC0000"/>
                </a:solidFill>
                <a:latin typeface="Times New Roman" pitchFamily="18" charset="0"/>
                <a:cs typeface="Times New Roman" pitchFamily="18" charset="0"/>
              </a:rPr>
              <a:t>Efficiency</a:t>
            </a:r>
          </a:p>
          <a:p>
            <a:pPr marL="514350" indent="-514350" algn="just">
              <a:lnSpc>
                <a:spcPct val="150000"/>
              </a:lnSpc>
              <a:buFont typeface="+mj-lt"/>
              <a:buAutoNum type="arabicPeriod"/>
            </a:pPr>
            <a:r>
              <a:rPr lang="en-US" sz="2400" b="1" dirty="0">
                <a:solidFill>
                  <a:srgbClr val="CC0000"/>
                </a:solidFill>
                <a:latin typeface="Times New Roman" pitchFamily="18" charset="0"/>
                <a:cs typeface="Times New Roman" pitchFamily="18" charset="0"/>
              </a:rPr>
              <a:t>Improved User </a:t>
            </a:r>
            <a:r>
              <a:rPr lang="en-US" sz="2400" b="1" dirty="0" smtClean="0">
                <a:solidFill>
                  <a:srgbClr val="CC0000"/>
                </a:solidFill>
                <a:latin typeface="Times New Roman" pitchFamily="18" charset="0"/>
                <a:cs typeface="Times New Roman" pitchFamily="18" charset="0"/>
              </a:rPr>
              <a:t>Experience</a:t>
            </a:r>
          </a:p>
          <a:p>
            <a:pPr marL="514350" indent="-514350" algn="just">
              <a:lnSpc>
                <a:spcPct val="150000"/>
              </a:lnSpc>
              <a:buFont typeface="+mj-lt"/>
              <a:buAutoNum type="arabicPeriod"/>
            </a:pPr>
            <a:r>
              <a:rPr lang="en-US" sz="2400" b="1" dirty="0">
                <a:solidFill>
                  <a:srgbClr val="CC0000"/>
                </a:solidFill>
                <a:latin typeface="Times New Roman" pitchFamily="18" charset="0"/>
                <a:cs typeface="Times New Roman" pitchFamily="18" charset="0"/>
              </a:rPr>
              <a:t>Research and </a:t>
            </a:r>
            <a:r>
              <a:rPr lang="en-US" sz="2400" b="1" dirty="0" smtClean="0">
                <a:solidFill>
                  <a:srgbClr val="CC0000"/>
                </a:solidFill>
                <a:latin typeface="Times New Roman" pitchFamily="18" charset="0"/>
                <a:cs typeface="Times New Roman" pitchFamily="18" charset="0"/>
              </a:rPr>
              <a:t>Insights</a:t>
            </a:r>
          </a:p>
          <a:p>
            <a:pPr marL="514350" indent="-514350" algn="just">
              <a:lnSpc>
                <a:spcPct val="150000"/>
              </a:lnSpc>
              <a:buFont typeface="+mj-lt"/>
              <a:buAutoNum type="arabicPeriod"/>
            </a:pPr>
            <a:r>
              <a:rPr lang="en-US" sz="2400" b="1" dirty="0">
                <a:solidFill>
                  <a:srgbClr val="CC0000"/>
                </a:solidFill>
                <a:latin typeface="Times New Roman" pitchFamily="18" charset="0"/>
                <a:cs typeface="Times New Roman" pitchFamily="18" charset="0"/>
              </a:rPr>
              <a:t>Continuous Improvement</a:t>
            </a:r>
            <a:endParaRPr lang="en-US" sz="24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9655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PURPOSE</a:t>
            </a:r>
            <a:endParaRPr lang="en-US" sz="30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1800" dirty="0" smtClean="0">
                <a:solidFill>
                  <a:srgbClr val="CC0000"/>
                </a:solidFill>
                <a:latin typeface="Times New Roman" pitchFamily="18" charset="0"/>
                <a:cs typeface="Times New Roman" pitchFamily="18" charset="0"/>
              </a:rPr>
              <a:t>This project is dedicated to the development and evaluation of a machine learning-based Car Price Predictor system, with a primary focus on advancing methodologies in the field of automotive pricing.</a:t>
            </a:r>
          </a:p>
          <a:p>
            <a:pPr algn="just">
              <a:lnSpc>
                <a:spcPct val="150000"/>
              </a:lnSpc>
            </a:pPr>
            <a:r>
              <a:rPr lang="en-US" sz="1800" dirty="0">
                <a:solidFill>
                  <a:srgbClr val="CC0000"/>
                </a:solidFill>
                <a:latin typeface="Times New Roman" pitchFamily="18" charset="0"/>
                <a:cs typeface="Times New Roman" pitchFamily="18" charset="0"/>
              </a:rPr>
              <a:t>The project aspires to be a comprehensive decision support tool, empowering both buyers and sellers in making informed decisions and formulating competitive pricing strategies</a:t>
            </a:r>
            <a:r>
              <a:rPr lang="en-US" sz="1800" dirty="0" smtClean="0">
                <a:solidFill>
                  <a:srgbClr val="CC0000"/>
                </a:solidFill>
                <a:latin typeface="Times New Roman" pitchFamily="18" charset="0"/>
                <a:cs typeface="Times New Roman" pitchFamily="18" charset="0"/>
              </a:rPr>
              <a:t>.</a:t>
            </a:r>
          </a:p>
          <a:p>
            <a:pPr algn="just">
              <a:lnSpc>
                <a:spcPct val="150000"/>
              </a:lnSpc>
            </a:pPr>
            <a:r>
              <a:rPr lang="en-US" sz="1800" dirty="0" smtClean="0">
                <a:solidFill>
                  <a:srgbClr val="CC0000"/>
                </a:solidFill>
                <a:latin typeface="Times New Roman" pitchFamily="18" charset="0"/>
                <a:cs typeface="Times New Roman" pitchFamily="18" charset="0"/>
              </a:rPr>
              <a:t>By contributing predicted prices for a diverse array of cars, the project aims to enhance market transparency, aiding users in comprehending fair market values.</a:t>
            </a:r>
          </a:p>
          <a:p>
            <a:pPr algn="just">
              <a:lnSpc>
                <a:spcPct val="150000"/>
              </a:lnSpc>
            </a:pPr>
            <a:r>
              <a:rPr lang="en-US" sz="1800" dirty="0" smtClean="0">
                <a:solidFill>
                  <a:srgbClr val="CC0000"/>
                </a:solidFill>
                <a:latin typeface="Times New Roman" pitchFamily="18" charset="0"/>
                <a:cs typeface="Times New Roman" pitchFamily="18" charset="0"/>
              </a:rPr>
              <a:t>Finally, the project establishes a foundation for iterative refinement, emphasizing continuous user feedback and ongoing research to ensure the model's sustained relevance and effectiveness in a dynamically evolving automotive landscape.</a:t>
            </a:r>
            <a:endParaRPr lang="en-US" sz="18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3594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rgbClr val="3333FF"/>
                </a:solidFill>
                <a:latin typeface="Times New Roman" pitchFamily="18" charset="0"/>
                <a:cs typeface="Times New Roman" pitchFamily="18" charset="0"/>
              </a:rPr>
              <a:t>PROJECT SCOPE</a:t>
            </a:r>
            <a:endParaRPr lang="en-US" sz="30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solidFill>
                  <a:srgbClr val="CC0000"/>
                </a:solidFill>
                <a:latin typeface="Times New Roman" pitchFamily="18" charset="0"/>
                <a:cs typeface="Times New Roman" pitchFamily="18" charset="0"/>
              </a:rPr>
              <a:t>This project focuses on developing a machine learning-based Car Price Predictor system, leveraging linear regression and real-world automotive data. The scope encompasses precise market valuation, comprehensive decision support for buyers and sellers, enhanced user experience, and contributions to market transparency. Additionally, the project showcases advanced machine learning techniques, provides strategic decision support for businesses, serves as a platform for research insights, and establishes a foundation for iterative refinement.</a:t>
            </a:r>
            <a:endParaRPr lang="en-US" sz="20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0826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1" algn="l" rtl="0">
              <a:spcBef>
                <a:spcPct val="0"/>
              </a:spcBef>
            </a:pPr>
            <a:r>
              <a:rPr lang="en-US" sz="3000" b="1" dirty="0" smtClean="0">
                <a:solidFill>
                  <a:srgbClr val="3333FF"/>
                </a:solidFill>
                <a:latin typeface="Times New Roman" pitchFamily="18" charset="0"/>
                <a:cs typeface="Times New Roman" pitchFamily="18" charset="0"/>
              </a:rPr>
              <a:t>FEATURES</a:t>
            </a:r>
            <a:endParaRPr lang="en-US" sz="3000"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sz="2600" dirty="0" smtClean="0">
                <a:solidFill>
                  <a:srgbClr val="CC0000"/>
                </a:solidFill>
                <a:latin typeface="Times New Roman" pitchFamily="18" charset="0"/>
                <a:cs typeface="Times New Roman" pitchFamily="18" charset="0"/>
              </a:rPr>
              <a:t>Model Development</a:t>
            </a:r>
          </a:p>
          <a:p>
            <a:pPr marL="0" indent="0">
              <a:buNone/>
            </a:pPr>
            <a:r>
              <a:rPr lang="en-US" sz="2000" dirty="0" smtClean="0">
                <a:solidFill>
                  <a:srgbClr val="CC0000"/>
                </a:solidFill>
                <a:latin typeface="Times New Roman" pitchFamily="18" charset="0"/>
                <a:cs typeface="Times New Roman" pitchFamily="18" charset="0"/>
              </a:rPr>
              <a:t>The linear regression model is implemented and trained on the processed dataset. Evaluation metrics, including mean squared error and R-squared, are employed to assess the model's performance.</a:t>
            </a:r>
            <a:endParaRPr lang="en-US" sz="2000" dirty="0">
              <a:solidFill>
                <a:srgbClr val="CC0000"/>
              </a:solidFill>
              <a:latin typeface="Times New Roman" pitchFamily="18" charset="0"/>
              <a:cs typeface="Times New Roman" pitchFamily="18" charset="0"/>
            </a:endParaRPr>
          </a:p>
          <a:p>
            <a:pPr marL="514350" indent="-514350">
              <a:buFont typeface="+mj-lt"/>
              <a:buAutoNum type="arabicPeriod" startAt="2"/>
            </a:pPr>
            <a:r>
              <a:rPr lang="en-US" sz="2600" dirty="0" smtClean="0">
                <a:solidFill>
                  <a:srgbClr val="CC0000"/>
                </a:solidFill>
                <a:latin typeface="Times New Roman" pitchFamily="18" charset="0"/>
                <a:cs typeface="Times New Roman" pitchFamily="18" charset="0"/>
              </a:rPr>
              <a:t>User Interface Design</a:t>
            </a:r>
          </a:p>
          <a:p>
            <a:pPr marL="0" indent="0">
              <a:buNone/>
            </a:pPr>
            <a:r>
              <a:rPr lang="en-US" sz="2000" dirty="0" smtClean="0">
                <a:solidFill>
                  <a:srgbClr val="CC0000"/>
                </a:solidFill>
                <a:latin typeface="Times New Roman" pitchFamily="18" charset="0"/>
                <a:cs typeface="Times New Roman" pitchFamily="18" charset="0"/>
              </a:rPr>
              <a:t>A user-friendly interface has been designed to facilitate user interaction. Users can input specific details about a car, such as the company, model, and year and receive a predicted selling price.</a:t>
            </a:r>
          </a:p>
          <a:p>
            <a:pPr marL="514350" lvl="0" indent="-514350">
              <a:buFont typeface="+mj-lt"/>
              <a:buAutoNum type="arabicPeriod" startAt="3"/>
            </a:pPr>
            <a:r>
              <a:rPr lang="en-US" sz="2600" dirty="0" smtClean="0">
                <a:solidFill>
                  <a:srgbClr val="CC0000"/>
                </a:solidFill>
                <a:latin typeface="Times New Roman" pitchFamily="18" charset="0"/>
                <a:cs typeface="Times New Roman" pitchFamily="18" charset="0"/>
              </a:rPr>
              <a:t>Prediction Functionality</a:t>
            </a:r>
          </a:p>
          <a:p>
            <a:pPr marL="0" indent="0">
              <a:buNone/>
            </a:pPr>
            <a:r>
              <a:rPr lang="en-US" sz="2000" dirty="0">
                <a:solidFill>
                  <a:srgbClr val="CC0000"/>
                </a:solidFill>
                <a:latin typeface="Times New Roman" pitchFamily="18" charset="0"/>
                <a:cs typeface="Times New Roman" pitchFamily="18" charset="0"/>
              </a:rPr>
              <a:t>The project incorporates a dedicated module or function responsible for making predictions based on user input. This functionality is crucial for the practical application of the system</a:t>
            </a:r>
            <a:r>
              <a:rPr lang="en-US" sz="2000" dirty="0" smtClean="0">
                <a:solidFill>
                  <a:srgbClr val="CC0000"/>
                </a:solidFill>
                <a:latin typeface="Times New Roman" pitchFamily="18" charset="0"/>
                <a:cs typeface="Times New Roman" pitchFamily="18" charset="0"/>
              </a:rPr>
              <a:t>.</a:t>
            </a:r>
            <a:endParaRPr lang="en-US" sz="2000"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0567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3259</TotalTime>
  <Words>811</Words>
  <Application>Microsoft Office PowerPoint</Application>
  <PresentationFormat>On-screen Show (4:3)</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CAR PRICE PREDICTOR USING LINEAR REGRESSION</vt:lpstr>
      <vt:lpstr>MINI PROJECT CAR PRICE PREDICTOR USING LINEAR REGRESSION  UNDER THE GUIDANCE OF:  Prof. SUCHITRA PATIL  NAME: CHIRAG WADKAR ADMISSION NO: 2020PE0280</vt:lpstr>
      <vt:lpstr>ABSTRACT</vt:lpstr>
      <vt:lpstr>OBJECTIVE</vt:lpstr>
      <vt:lpstr>GOAL</vt:lpstr>
      <vt:lpstr>NEED OF THE SYSTEM</vt:lpstr>
      <vt:lpstr>PURPOSE</vt:lpstr>
      <vt:lpstr>PROJECT SCOPE</vt:lpstr>
      <vt:lpstr>FEATURES</vt:lpstr>
      <vt:lpstr>PowerPoint Presentation</vt:lpstr>
      <vt:lpstr>SNAPSHOT OF WORKING PROJECT</vt:lpstr>
      <vt:lpstr>SNAPSHOT OF WORKING PROJECT</vt:lpstr>
      <vt:lpstr>USE CASE</vt:lpstr>
      <vt:lpstr>CONCLUSION &amp; 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PREDICTOR USING LINEAR REGRESSION</dc:title>
  <dc:creator>Chirag</dc:creator>
  <cp:lastModifiedBy>Chirag</cp:lastModifiedBy>
  <cp:revision>12</cp:revision>
  <dcterms:created xsi:type="dcterms:W3CDTF">2024-03-29T08:57:41Z</dcterms:created>
  <dcterms:modified xsi:type="dcterms:W3CDTF">2024-03-31T15:17:58Z</dcterms:modified>
</cp:coreProperties>
</file>