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36"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429" r:id="rId106"/>
    <p:sldId id="428" r:id="rId107"/>
    <p:sldId id="430" r:id="rId108"/>
    <p:sldId id="431" r:id="rId109"/>
    <p:sldId id="400" r:id="rId110"/>
    <p:sldId id="401" r:id="rId111"/>
    <p:sldId id="402" r:id="rId112"/>
    <p:sldId id="403" r:id="rId113"/>
    <p:sldId id="404" r:id="rId114"/>
    <p:sldId id="405" r:id="rId115"/>
    <p:sldId id="406" r:id="rId116"/>
    <p:sldId id="407" r:id="rId117"/>
    <p:sldId id="408" r:id="rId118"/>
    <p:sldId id="416" r:id="rId119"/>
    <p:sldId id="409" r:id="rId120"/>
    <p:sldId id="410" r:id="rId121"/>
    <p:sldId id="411" r:id="rId122"/>
    <p:sldId id="412" r:id="rId123"/>
    <p:sldId id="413" r:id="rId124"/>
    <p:sldId id="414" r:id="rId125"/>
    <p:sldId id="415" r:id="rId126"/>
    <p:sldId id="417" r:id="rId127"/>
    <p:sldId id="418" r:id="rId128"/>
    <p:sldId id="419" r:id="rId129"/>
    <p:sldId id="420" r:id="rId130"/>
    <p:sldId id="421" r:id="rId131"/>
    <p:sldId id="422" r:id="rId132"/>
    <p:sldId id="423" r:id="rId133"/>
    <p:sldId id="424" r:id="rId134"/>
    <p:sldId id="425" r:id="rId135"/>
    <p:sldId id="426" r:id="rId136"/>
    <p:sldId id="427"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7658-9BEF-B9FD-4DE1-AA77BF938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55008D-D4FC-0FA0-01C9-DBC8F3A06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05A521-4E41-9F82-C839-8A1E750DF67D}"/>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B0A971ED-ED4B-CFBB-461E-3DDA7FB81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A5396-AAA8-F7B1-0745-157189B58C7F}"/>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418709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AE52-65DC-47F7-AB7E-0AF551905C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A0A3A-E6FD-689F-A9F5-029BD99E7F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C2435-F394-EEA8-E718-1415D1DC24A8}"/>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FBF3F159-EB19-F075-4A94-B0C38473B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B0DFE-FBF4-56BE-06DC-0F1EC978FCE3}"/>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157789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555CF-04B6-BF88-E9F1-058AD7F57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57023-8F11-C1F0-7A62-8093D7769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E25EC-BA51-AE88-5FB3-FA4814C17EAF}"/>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546C8D07-B0D4-99F8-1D4E-00D9E2B09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6BBF1-E1AA-5E2A-5A4A-4CD2895ACAAE}"/>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378034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8627-31C4-D5AA-5A48-7EF9D8FECC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4015F-8D39-7675-189C-4DF0D1AB8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F4DE9-3708-886D-E4D0-AB86560D15B6}"/>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FE5094EE-8FCE-A431-113C-8EF114F42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459C8-4B41-0C27-8245-B70002B4B9D8}"/>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104993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73AE-2143-6984-244D-660943031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BFCA64-3AEE-A4FC-E891-51AD2B27A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E4FDC6-581C-4108-BBD1-126394C10AE6}"/>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BCA336D9-EDDF-4BEB-03EF-301DD88CE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2FCDB-CC0A-EC8D-CAFE-E1B61EE3E564}"/>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178767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A568-B920-4ABF-7404-AE02EA4DC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4C3A7E-8669-5790-43A3-8C714C8B67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0B7AC-EAFB-74F4-4692-9798C51BF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9A89C8-C874-D080-637C-1E415249922D}"/>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6" name="Footer Placeholder 5">
            <a:extLst>
              <a:ext uri="{FF2B5EF4-FFF2-40B4-BE49-F238E27FC236}">
                <a16:creationId xmlns:a16="http://schemas.microsoft.com/office/drawing/2014/main" id="{C60A80DE-ADF2-9EAC-9CA4-CBBA287F8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09DC3-4DB6-2345-C130-BA40528E4711}"/>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194583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EC70-122A-3A48-FD24-62372ED19A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78D8D2-0819-2E9E-E8EF-E886FC9C2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687BC-516A-AB59-80DF-6CD724A7D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4EE8F7-3237-C66C-5B46-2CD2D3954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F2C0B-DECE-06F9-B1A1-D4BAB00AB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6067D-F20E-B6D7-75D1-8FCB16C3D12B}"/>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8" name="Footer Placeholder 7">
            <a:extLst>
              <a:ext uri="{FF2B5EF4-FFF2-40B4-BE49-F238E27FC236}">
                <a16:creationId xmlns:a16="http://schemas.microsoft.com/office/drawing/2014/main" id="{3DDAA059-4690-1649-A29C-94DB4563DB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F0DA2B-B9CC-DD34-A19C-488C5F0EA4AB}"/>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20706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10DD-6519-3959-AD04-0CB6AC660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950E9B-57D9-377F-6186-F4923E4B3F6B}"/>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4" name="Footer Placeholder 3">
            <a:extLst>
              <a:ext uri="{FF2B5EF4-FFF2-40B4-BE49-F238E27FC236}">
                <a16:creationId xmlns:a16="http://schemas.microsoft.com/office/drawing/2014/main" id="{5B45D4C2-FD4D-E6DD-A078-E26DB11741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0320FC-64EA-904E-8F0B-53A2CDD873FE}"/>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260364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769D5-8ACE-DC77-D77C-A071B7F5BBCE}"/>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3" name="Footer Placeholder 2">
            <a:extLst>
              <a:ext uri="{FF2B5EF4-FFF2-40B4-BE49-F238E27FC236}">
                <a16:creationId xmlns:a16="http://schemas.microsoft.com/office/drawing/2014/main" id="{53837AFD-9845-17EA-5772-81B873ED80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6E98D4-4356-CA02-89EA-A7DB078502A8}"/>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30458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27F6-8BE3-5127-12E8-8CFD0D9A2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4A5B73-F75C-0CC4-9961-C9BC35D9D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2260AF-DAF4-DDE1-79C1-47EFCFD82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E5C95-00BE-42EA-F97C-4983030E75CA}"/>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6" name="Footer Placeholder 5">
            <a:extLst>
              <a:ext uri="{FF2B5EF4-FFF2-40B4-BE49-F238E27FC236}">
                <a16:creationId xmlns:a16="http://schemas.microsoft.com/office/drawing/2014/main" id="{D8952D0A-7CE3-AD2D-19EA-E14556421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E3CF7-9D8D-37D7-F3EF-E42B2E27136D}"/>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48160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4271-85FA-B583-CFEB-CEAD56B0D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F0BDE4-CDD6-AABD-8E5F-94E6679EA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02ECC-B74A-64DC-9919-0933FC240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BA9A9-EB96-9F1E-7853-C2B8E10B2D39}"/>
              </a:ext>
            </a:extLst>
          </p:cNvPr>
          <p:cNvSpPr>
            <a:spLocks noGrp="1"/>
          </p:cNvSpPr>
          <p:nvPr>
            <p:ph type="dt" sz="half" idx="10"/>
          </p:nvPr>
        </p:nvSpPr>
        <p:spPr/>
        <p:txBody>
          <a:bodyPr/>
          <a:lstStyle/>
          <a:p>
            <a:fld id="{6F61834D-BA4D-40D0-8802-8036ACCED8C8}" type="datetimeFigureOut">
              <a:rPr lang="en-IN" smtClean="0"/>
              <a:t>10-05-2024</a:t>
            </a:fld>
            <a:endParaRPr lang="en-IN"/>
          </a:p>
        </p:txBody>
      </p:sp>
      <p:sp>
        <p:nvSpPr>
          <p:cNvPr id="6" name="Footer Placeholder 5">
            <a:extLst>
              <a:ext uri="{FF2B5EF4-FFF2-40B4-BE49-F238E27FC236}">
                <a16:creationId xmlns:a16="http://schemas.microsoft.com/office/drawing/2014/main" id="{E26AF929-4709-7034-9D6D-6D605AB2EB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4519C-3698-43A2-7B8B-7D88B33C7F65}"/>
              </a:ext>
            </a:extLst>
          </p:cNvPr>
          <p:cNvSpPr>
            <a:spLocks noGrp="1"/>
          </p:cNvSpPr>
          <p:nvPr>
            <p:ph type="sldNum" sz="quarter" idx="12"/>
          </p:nvPr>
        </p:nvSpPr>
        <p:spPr/>
        <p:txBody>
          <a:bodyPr/>
          <a:lstStyle/>
          <a:p>
            <a:fld id="{D40150FA-08E6-4A8C-A76D-E9D65F22E1D6}" type="slidenum">
              <a:rPr lang="en-IN" smtClean="0"/>
              <a:t>‹#›</a:t>
            </a:fld>
            <a:endParaRPr lang="en-IN"/>
          </a:p>
        </p:txBody>
      </p:sp>
    </p:spTree>
    <p:extLst>
      <p:ext uri="{BB962C8B-B14F-4D97-AF65-F5344CB8AC3E}">
        <p14:creationId xmlns:p14="http://schemas.microsoft.com/office/powerpoint/2010/main" val="355349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06452-7D3B-A32B-4AC5-27DE0CE2D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B727B5-C210-FD7C-FEC5-9A2031527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CE7A9-3844-83E5-9D3D-FB03433AB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1834D-BA4D-40D0-8802-8036ACCED8C8}" type="datetimeFigureOut">
              <a:rPr lang="en-IN" smtClean="0"/>
              <a:t>10-05-2024</a:t>
            </a:fld>
            <a:endParaRPr lang="en-IN"/>
          </a:p>
        </p:txBody>
      </p:sp>
      <p:sp>
        <p:nvSpPr>
          <p:cNvPr id="5" name="Footer Placeholder 4">
            <a:extLst>
              <a:ext uri="{FF2B5EF4-FFF2-40B4-BE49-F238E27FC236}">
                <a16:creationId xmlns:a16="http://schemas.microsoft.com/office/drawing/2014/main" id="{19DFEC17-05C4-F216-8D38-871115771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C3E629-5D0A-73F5-3F2C-DB14EF2C6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150FA-08E6-4A8C-A76D-E9D65F22E1D6}" type="slidenum">
              <a:rPr lang="en-IN" smtClean="0"/>
              <a:t>‹#›</a:t>
            </a:fld>
            <a:endParaRPr lang="en-IN"/>
          </a:p>
        </p:txBody>
      </p:sp>
    </p:spTree>
    <p:extLst>
      <p:ext uri="{BB962C8B-B14F-4D97-AF65-F5344CB8AC3E}">
        <p14:creationId xmlns:p14="http://schemas.microsoft.com/office/powerpoint/2010/main" val="6087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2C64-8BC9-BC8D-9269-833475CC7E98}"/>
              </a:ext>
            </a:extLst>
          </p:cNvPr>
          <p:cNvSpPr>
            <a:spLocks noGrp="1"/>
          </p:cNvSpPr>
          <p:nvPr>
            <p:ph type="ctrTitle"/>
          </p:nvPr>
        </p:nvSpPr>
        <p:spPr>
          <a:xfrm>
            <a:off x="1524000" y="576775"/>
            <a:ext cx="9144000" cy="1237035"/>
          </a:xfrm>
        </p:spPr>
        <p:txBody>
          <a:bodyPr>
            <a:normAutofit/>
          </a:bodyPr>
          <a:lstStyle/>
          <a:p>
            <a:pPr algn="l"/>
            <a:r>
              <a:rPr lang="en-IN" sz="4000" b="1" dirty="0">
                <a:effectLst/>
                <a:latin typeface="+mn-lt"/>
                <a:ea typeface="Calibri" panose="020F0502020204030204" pitchFamily="34" charset="0"/>
                <a:cs typeface="Calibri" panose="020F0502020204030204" pitchFamily="34" charset="0"/>
              </a:rPr>
              <a:t>Software Engineering(</a:t>
            </a:r>
            <a:r>
              <a:rPr lang="en-IN" sz="4000" b="1" dirty="0">
                <a:effectLst/>
                <a:latin typeface="+mn-lt"/>
                <a:ea typeface="Calibri" panose="020F0502020204030204" pitchFamily="34" charset="0"/>
                <a:cs typeface="Calibri-Bold"/>
              </a:rPr>
              <a:t>BIS/CSSE404</a:t>
            </a:r>
            <a:r>
              <a:rPr lang="en-IN" sz="4000" b="1" dirty="0">
                <a:effectLst/>
                <a:latin typeface="Calibri" panose="020F0502020204030204" pitchFamily="34" charset="0"/>
                <a:ea typeface="Calibri" panose="020F0502020204030204" pitchFamily="34" charset="0"/>
                <a:cs typeface="Calibri" panose="020F0502020204030204" pitchFamily="34" charset="0"/>
              </a:rPr>
              <a:t>)</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BE982EA-FA17-B818-B914-089D3A4475FE}"/>
              </a:ext>
            </a:extLst>
          </p:cNvPr>
          <p:cNvSpPr>
            <a:spLocks noGrp="1"/>
          </p:cNvSpPr>
          <p:nvPr>
            <p:ph type="subTitle" idx="1"/>
          </p:nvPr>
        </p:nvSpPr>
        <p:spPr>
          <a:xfrm>
            <a:off x="1524000" y="1963711"/>
            <a:ext cx="9144000" cy="4437089"/>
          </a:xfrm>
        </p:spPr>
        <p:txBody>
          <a:bodyPr/>
          <a:lstStyle/>
          <a:p>
            <a:pPr algn="l">
              <a:lnSpc>
                <a:spcPct val="107000"/>
              </a:lnSpc>
              <a:spcAft>
                <a:spcPts val="800"/>
              </a:spcAft>
            </a:pPr>
            <a:r>
              <a:rPr lang="en-IN" sz="1800" kern="0" dirty="0">
                <a:effectLst/>
                <a:latin typeface="Calibri" panose="020F0502020204030204" pitchFamily="34" charset="0"/>
                <a:ea typeface="Calibri" panose="020F0502020204030204" pitchFamily="34" charset="0"/>
                <a:cs typeface="Calibri" panose="020F0502020204030204" pitchFamily="34" charset="0"/>
              </a:rPr>
              <a:t>1</a:t>
            </a:r>
            <a:r>
              <a:rPr lang="en-IN" sz="3200" kern="0" dirty="0">
                <a:effectLst/>
                <a:latin typeface="Calibri" panose="020F0502020204030204" pitchFamily="34" charset="0"/>
                <a:ea typeface="Calibri" panose="020F0502020204030204" pitchFamily="34" charset="0"/>
                <a:cs typeface="Calibri" panose="020F0502020204030204" pitchFamily="34" charset="0"/>
              </a:rPr>
              <a:t>. Ian Sommerville: Software Engineering, 10th Edition, Pearson Education, 2017.</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3200" kern="0" dirty="0">
                <a:effectLst/>
                <a:latin typeface="Calibri" panose="020F0502020204030204" pitchFamily="34" charset="0"/>
                <a:ea typeface="Calibri" panose="020F0502020204030204" pitchFamily="34" charset="0"/>
                <a:cs typeface="Calibri" panose="020F0502020204030204" pitchFamily="34" charset="0"/>
              </a:rPr>
              <a:t>2. Paul C. Jorgensen: Software Testing - A Craftsman’s Approach, Fourth Edition, Auerbach Publications.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3200" dirty="0">
                <a:effectLst/>
                <a:latin typeface="Calibri" panose="020F0502020204030204" pitchFamily="34" charset="0"/>
                <a:ea typeface="Calibri" panose="020F0502020204030204" pitchFamily="34" charset="0"/>
              </a:rPr>
              <a:t>3. Bob Hughes, Mike </a:t>
            </a:r>
            <a:r>
              <a:rPr lang="en-IN" sz="3200" dirty="0" err="1">
                <a:effectLst/>
                <a:latin typeface="Calibri" panose="020F0502020204030204" pitchFamily="34" charset="0"/>
                <a:ea typeface="Calibri" panose="020F0502020204030204" pitchFamily="34" charset="0"/>
              </a:rPr>
              <a:t>Cotterell</a:t>
            </a:r>
            <a:r>
              <a:rPr lang="en-IN" sz="3200" dirty="0">
                <a:effectLst/>
                <a:latin typeface="Calibri" panose="020F0502020204030204" pitchFamily="34" charset="0"/>
                <a:ea typeface="Calibri" panose="020F0502020204030204" pitchFamily="34" charset="0"/>
              </a:rPr>
              <a:t>, </a:t>
            </a:r>
            <a:r>
              <a:rPr lang="en-IN" sz="3200" dirty="0" err="1">
                <a:effectLst/>
                <a:latin typeface="Calibri" panose="020F0502020204030204" pitchFamily="34" charset="0"/>
                <a:ea typeface="Calibri" panose="020F0502020204030204" pitchFamily="34" charset="0"/>
              </a:rPr>
              <a:t>Rajib</a:t>
            </a:r>
            <a:r>
              <a:rPr lang="en-IN" sz="3200" dirty="0">
                <a:effectLst/>
                <a:latin typeface="Calibri" panose="020F0502020204030204" pitchFamily="34" charset="0"/>
                <a:ea typeface="Calibri" panose="020F0502020204030204" pitchFamily="34" charset="0"/>
              </a:rPr>
              <a:t> Mall: Software Project Management, 6th Edition, McGraw Hill Education, 2018.</a:t>
            </a:r>
            <a:endParaRPr lang="en-IN" sz="3200" dirty="0"/>
          </a:p>
        </p:txBody>
      </p:sp>
    </p:spTree>
    <p:extLst>
      <p:ext uri="{BB962C8B-B14F-4D97-AF65-F5344CB8AC3E}">
        <p14:creationId xmlns:p14="http://schemas.microsoft.com/office/powerpoint/2010/main" val="33160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normAutofit fontScale="90000"/>
          </a:bodyPr>
          <a:lstStyle/>
          <a:p>
            <a:r>
              <a:rPr lang="en-US" sz="4400" b="1" dirty="0">
                <a:effectLst/>
                <a:latin typeface="Cambria" panose="02040503050406030204" pitchFamily="18" charset="0"/>
                <a:ea typeface="Times New Roman" panose="02020603050405020304" pitchFamily="18" charset="0"/>
                <a:cs typeface="Arial" panose="020B0604020202020204" pitchFamily="34" charset="0"/>
              </a:rPr>
              <a:t>What are the key challenges facing software engineering?</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marL="342900" lvl="0" indent="-342900" algn="just">
              <a:lnSpc>
                <a:spcPct val="115000"/>
              </a:lnSpc>
              <a:spcAft>
                <a:spcPts val="1000"/>
              </a:spcAft>
              <a:buFont typeface="Wingdings" panose="05000000000000000000" pitchFamily="2" charset="2"/>
              <a:buChar char=""/>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The heterogeneity challenge:</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Increasingly, systems are required to operate as distributed systems across networks that include different types of computers and with different kinds of support systems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The delivery challenge:</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Many traditional software engineering techniques are time-consuming. However, businesses today must be responsive and change very rapidly.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The trust challenge:</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As software is intertwined with all aspects of our lives, it is essential that we can trust that software.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8984575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p:txBody>
          <a:bodyPr>
            <a:normAutofit/>
          </a:bodyPr>
          <a:lstStyle/>
          <a:p>
            <a:pPr algn="just"/>
            <a:r>
              <a:rPr lang="en-US" dirty="0"/>
              <a:t>The final stage of the process is prototype evaluation. Provision must be made during this stage for user training, and the prototype objectives should be used to derive a plan for evaluation.</a:t>
            </a:r>
          </a:p>
          <a:p>
            <a:pPr algn="just"/>
            <a:r>
              <a:rPr lang="en-US" dirty="0"/>
              <a:t> Potential users need time to become comfortable with a new system and to settle into a normal pattern of usage. </a:t>
            </a:r>
          </a:p>
          <a:p>
            <a:pPr algn="just"/>
            <a:r>
              <a:rPr lang="en-US" dirty="0"/>
              <a:t>Once they are using the system normally, they then discover requirements errors and omissions. </a:t>
            </a:r>
            <a:endParaRPr lang="en-IN" dirty="0"/>
          </a:p>
        </p:txBody>
      </p:sp>
    </p:spTree>
    <p:extLst>
      <p:ext uri="{BB962C8B-B14F-4D97-AF65-F5344CB8AC3E}">
        <p14:creationId xmlns:p14="http://schemas.microsoft.com/office/powerpoint/2010/main" val="692454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a:xfrm>
            <a:off x="838200" y="365126"/>
            <a:ext cx="10515600" cy="864068"/>
          </a:xfrm>
        </p:spPr>
        <p:txBody>
          <a:bodyPr/>
          <a:lstStyle/>
          <a:p>
            <a:r>
              <a:rPr lang="en-US" dirty="0"/>
              <a:t>2. Incremental delivery</a:t>
            </a:r>
            <a:endParaRPr lang="en-IN" dirty="0"/>
          </a:p>
        </p:txBody>
      </p:sp>
      <p:pic>
        <p:nvPicPr>
          <p:cNvPr id="5" name="Content Placeholder 4">
            <a:extLst>
              <a:ext uri="{FF2B5EF4-FFF2-40B4-BE49-F238E27FC236}">
                <a16:creationId xmlns:a16="http://schemas.microsoft.com/office/drawing/2014/main" id="{01F33991-A010-E14B-6142-7F729F734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213" y="1229194"/>
            <a:ext cx="9518754" cy="4856813"/>
          </a:xfrm>
        </p:spPr>
      </p:pic>
    </p:spTree>
    <p:extLst>
      <p:ext uri="{BB962C8B-B14F-4D97-AF65-F5344CB8AC3E}">
        <p14:creationId xmlns:p14="http://schemas.microsoft.com/office/powerpoint/2010/main" val="22240611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a:xfrm>
            <a:off x="838200" y="365126"/>
            <a:ext cx="10515600" cy="81909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a:xfrm>
            <a:off x="838200" y="1424066"/>
            <a:ext cx="10515600" cy="4752897"/>
          </a:xfrm>
        </p:spPr>
        <p:txBody>
          <a:bodyPr>
            <a:normAutofit/>
          </a:bodyPr>
          <a:lstStyle/>
          <a:p>
            <a:r>
              <a:rPr lang="en-US" dirty="0"/>
              <a:t>Incremental delivery (Figure 2.10) is an approach to software development where some of the developed increments are delivered to the customer and deployed for use in their working environment.</a:t>
            </a:r>
          </a:p>
          <a:p>
            <a:r>
              <a:rPr lang="en-US" dirty="0"/>
              <a:t> In an incremental delivery process, customers define which of the services are most important and which are least important to them. </a:t>
            </a:r>
          </a:p>
          <a:p>
            <a:r>
              <a:rPr lang="en-US" dirty="0"/>
              <a:t>A number of delivery increments are then defined, with each increment providing a subset of the system functionality. </a:t>
            </a:r>
          </a:p>
          <a:p>
            <a:r>
              <a:rPr lang="en-US" dirty="0"/>
              <a:t>The allocation of services to increments depends on the service priority, with the highest priority services implemented and delivered first.</a:t>
            </a:r>
            <a:endParaRPr lang="en-IN" dirty="0"/>
          </a:p>
        </p:txBody>
      </p:sp>
    </p:spTree>
    <p:extLst>
      <p:ext uri="{BB962C8B-B14F-4D97-AF65-F5344CB8AC3E}">
        <p14:creationId xmlns:p14="http://schemas.microsoft.com/office/powerpoint/2010/main" val="27949091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a:xfrm>
            <a:off x="838200" y="365126"/>
            <a:ext cx="10515600" cy="78911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a:xfrm>
            <a:off x="838200" y="1499016"/>
            <a:ext cx="10515600" cy="4677947"/>
          </a:xfrm>
        </p:spPr>
        <p:txBody>
          <a:bodyPr>
            <a:normAutofit fontScale="92500" lnSpcReduction="20000"/>
          </a:bodyPr>
          <a:lstStyle/>
          <a:p>
            <a:pPr algn="just"/>
            <a:r>
              <a:rPr lang="en-US" dirty="0"/>
              <a:t>Once the system increments have been identified, the requirements for the services to be delivered in the first increment are defined in detail and that increment is developed. </a:t>
            </a:r>
          </a:p>
          <a:p>
            <a:pPr algn="just"/>
            <a:r>
              <a:rPr lang="en-US" dirty="0"/>
              <a:t>During development, further requirements analysis for later increments can take place, but requirements changes for the current increment are not accepted.</a:t>
            </a:r>
          </a:p>
          <a:p>
            <a:pPr algn="just"/>
            <a:r>
              <a:rPr lang="en-US" dirty="0"/>
              <a:t> Once an increment is completed and delivered, it is installed in the customer’s normal working environment.</a:t>
            </a:r>
          </a:p>
          <a:p>
            <a:pPr algn="just"/>
            <a:r>
              <a:rPr lang="en-US" dirty="0"/>
              <a:t> They can experiment with the system, and this helps them clarify their requirements for later system increments.</a:t>
            </a:r>
          </a:p>
          <a:p>
            <a:pPr algn="just"/>
            <a:r>
              <a:rPr lang="en-US" dirty="0"/>
              <a:t> As new increments are completed, they are integrated with existing increments so that system functionality improves with each delivered increment.</a:t>
            </a:r>
            <a:endParaRPr lang="en-IN" dirty="0"/>
          </a:p>
        </p:txBody>
      </p:sp>
    </p:spTree>
    <p:extLst>
      <p:ext uri="{BB962C8B-B14F-4D97-AF65-F5344CB8AC3E}">
        <p14:creationId xmlns:p14="http://schemas.microsoft.com/office/powerpoint/2010/main" val="25217731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a:xfrm>
            <a:off x="838200" y="365125"/>
            <a:ext cx="10515600" cy="954009"/>
          </a:xfrm>
        </p:spPr>
        <p:txBody>
          <a:bodyPr>
            <a:normAutofit fontScale="90000"/>
          </a:bodyPr>
          <a:lstStyle/>
          <a:p>
            <a:r>
              <a:rPr lang="en-US" dirty="0"/>
              <a:t>Incremental delivery has a number of advantages:</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a:xfrm>
            <a:off x="838200" y="1319134"/>
            <a:ext cx="10515600" cy="4857829"/>
          </a:xfrm>
        </p:spPr>
        <p:txBody>
          <a:bodyPr>
            <a:normAutofit fontScale="92500"/>
          </a:bodyPr>
          <a:lstStyle/>
          <a:p>
            <a:r>
              <a:rPr lang="en-US" dirty="0"/>
              <a:t>1. Customers can use the early increments as prototypes and gain experience that informs their requirements for later system increments. Unlike prototypes, these are part of the real system, so there is no relearning when the complete system is available.</a:t>
            </a:r>
          </a:p>
          <a:p>
            <a:r>
              <a:rPr lang="en-US" dirty="0"/>
              <a:t>2. Customers do not have to wait until the entire system is delivered before they can gain value from it. The first increment satisfies their most critical requirements, so they can use the software immediately.</a:t>
            </a:r>
          </a:p>
          <a:p>
            <a:r>
              <a:rPr lang="en-US" dirty="0"/>
              <a:t>3. The process maintains the benefits of incremental development in that it should be relatively easy to incorporate changes into the system.</a:t>
            </a:r>
          </a:p>
          <a:p>
            <a:r>
              <a:rPr lang="en-US" dirty="0"/>
              <a:t>4. As the highest priority services are delivered first and later increments then integrated, the most important system services receive the most testing. </a:t>
            </a:r>
            <a:endParaRPr lang="en-IN" dirty="0"/>
          </a:p>
        </p:txBody>
      </p:sp>
    </p:spTree>
    <p:extLst>
      <p:ext uri="{BB962C8B-B14F-4D97-AF65-F5344CB8AC3E}">
        <p14:creationId xmlns:p14="http://schemas.microsoft.com/office/powerpoint/2010/main" val="11010848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7214-826E-E97C-6230-FAD05536BD31}"/>
              </a:ext>
            </a:extLst>
          </p:cNvPr>
          <p:cNvSpPr>
            <a:spLocks noGrp="1"/>
          </p:cNvSpPr>
          <p:nvPr>
            <p:ph type="title"/>
          </p:nvPr>
        </p:nvSpPr>
        <p:spPr/>
        <p:txBody>
          <a:bodyPr/>
          <a:lstStyle/>
          <a:p>
            <a:r>
              <a:rPr lang="en-IN" dirty="0"/>
              <a:t>Boehm’s spiral model</a:t>
            </a:r>
          </a:p>
        </p:txBody>
      </p:sp>
      <p:sp>
        <p:nvSpPr>
          <p:cNvPr id="3" name="Content Placeholder 2">
            <a:extLst>
              <a:ext uri="{FF2B5EF4-FFF2-40B4-BE49-F238E27FC236}">
                <a16:creationId xmlns:a16="http://schemas.microsoft.com/office/drawing/2014/main" id="{2A9E8EEE-B9E9-58F3-F7F2-FA8F5F31B1AB}"/>
              </a:ext>
            </a:extLst>
          </p:cNvPr>
          <p:cNvSpPr>
            <a:spLocks noGrp="1"/>
          </p:cNvSpPr>
          <p:nvPr>
            <p:ph idx="1"/>
          </p:nvPr>
        </p:nvSpPr>
        <p:spPr/>
        <p:txBody>
          <a:bodyPr>
            <a:normAutofit/>
          </a:bodyPr>
          <a:lstStyle/>
          <a:p>
            <a:pPr algn="just"/>
            <a:r>
              <a:rPr lang="en-US" dirty="0"/>
              <a:t>A risk-driven software process framework (the spiral model) was proposed by Boehm (1988). </a:t>
            </a:r>
          </a:p>
          <a:p>
            <a:pPr algn="just"/>
            <a:r>
              <a:rPr lang="en-US" dirty="0"/>
              <a:t>This is shown in Figure . Here, the software process is represented as a spiral, rather than a sequence of activities with some backtracking from one activity to another.</a:t>
            </a:r>
          </a:p>
          <a:p>
            <a:pPr algn="just"/>
            <a:r>
              <a:rPr lang="en-US" dirty="0"/>
              <a:t> Each loop in the spiral represents a phase of the software process. Thus, the innermost loop might be concerned with system feasibility, the next loop with requirements definition, the next loop with system design, and so on.</a:t>
            </a:r>
            <a:endParaRPr lang="en-IN" dirty="0"/>
          </a:p>
        </p:txBody>
      </p:sp>
    </p:spTree>
    <p:extLst>
      <p:ext uri="{BB962C8B-B14F-4D97-AF65-F5344CB8AC3E}">
        <p14:creationId xmlns:p14="http://schemas.microsoft.com/office/powerpoint/2010/main" val="1408950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DF31-9D63-B08B-1589-F49E3FFFD2C2}"/>
              </a:ext>
            </a:extLst>
          </p:cNvPr>
          <p:cNvSpPr>
            <a:spLocks noGrp="1"/>
          </p:cNvSpPr>
          <p:nvPr>
            <p:ph type="title"/>
          </p:nvPr>
        </p:nvSpPr>
        <p:spPr/>
        <p:txBody>
          <a:bodyPr/>
          <a:lstStyle/>
          <a:p>
            <a:r>
              <a:rPr lang="en-IN" dirty="0"/>
              <a:t>Boehm’s spiral model</a:t>
            </a:r>
          </a:p>
        </p:txBody>
      </p:sp>
      <p:pic>
        <p:nvPicPr>
          <p:cNvPr id="5" name="Content Placeholder 4">
            <a:extLst>
              <a:ext uri="{FF2B5EF4-FFF2-40B4-BE49-F238E27FC236}">
                <a16:creationId xmlns:a16="http://schemas.microsoft.com/office/drawing/2014/main" id="{E8E3B3BD-266A-CA67-5C92-3BD6C9812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505" y="1825625"/>
            <a:ext cx="6948116" cy="4351338"/>
          </a:xfrm>
        </p:spPr>
      </p:pic>
    </p:spTree>
    <p:extLst>
      <p:ext uri="{BB962C8B-B14F-4D97-AF65-F5344CB8AC3E}">
        <p14:creationId xmlns:p14="http://schemas.microsoft.com/office/powerpoint/2010/main" val="40773759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737D-9FF7-E33C-5ADA-6B372B829A66}"/>
              </a:ext>
            </a:extLst>
          </p:cNvPr>
          <p:cNvSpPr>
            <a:spLocks noGrp="1"/>
          </p:cNvSpPr>
          <p:nvPr>
            <p:ph type="title"/>
          </p:nvPr>
        </p:nvSpPr>
        <p:spPr>
          <a:xfrm>
            <a:off x="838200" y="365126"/>
            <a:ext cx="10515600" cy="639216"/>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96DF096B-BA3D-72C3-5EE3-778020792C03}"/>
              </a:ext>
            </a:extLst>
          </p:cNvPr>
          <p:cNvSpPr>
            <a:spLocks noGrp="1"/>
          </p:cNvSpPr>
          <p:nvPr>
            <p:ph idx="1"/>
          </p:nvPr>
        </p:nvSpPr>
        <p:spPr>
          <a:xfrm>
            <a:off x="838200" y="1124262"/>
            <a:ext cx="10515600" cy="5052701"/>
          </a:xfrm>
        </p:spPr>
        <p:txBody>
          <a:bodyPr>
            <a:normAutofit/>
          </a:bodyPr>
          <a:lstStyle/>
          <a:p>
            <a:r>
              <a:rPr lang="en-US" dirty="0"/>
              <a:t>Each loo</a:t>
            </a:r>
          </a:p>
          <a:p>
            <a:r>
              <a:rPr lang="en-US" dirty="0"/>
              <a:t>1. Objective setting :Specific objectives for that phase of the project are defined. Constraints on the process and the product are identified and a detailed management plan is drawn up. Project risks are identified. Alternative strategies, depending on these risks, may be planned.</a:t>
            </a:r>
          </a:p>
          <a:p>
            <a:r>
              <a:rPr lang="en-US" dirty="0"/>
              <a:t>2. Risk assessment and reduction: For each of the identified project risks, a detailed analysis is carried out. Steps are taken to reduce the risk. For example, if there is a risk that the requirements are inappropriate, a prototype system may be developed in the spiral is split into four sectors:</a:t>
            </a:r>
            <a:endParaRPr lang="en-IN" dirty="0"/>
          </a:p>
        </p:txBody>
      </p:sp>
    </p:spTree>
    <p:extLst>
      <p:ext uri="{BB962C8B-B14F-4D97-AF65-F5344CB8AC3E}">
        <p14:creationId xmlns:p14="http://schemas.microsoft.com/office/powerpoint/2010/main" val="33588940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3D6E-6BD9-6C3E-B2AE-6CD3F68F6F4E}"/>
              </a:ext>
            </a:extLst>
          </p:cNvPr>
          <p:cNvSpPr>
            <a:spLocks noGrp="1"/>
          </p:cNvSpPr>
          <p:nvPr>
            <p:ph type="title"/>
          </p:nvPr>
        </p:nvSpPr>
        <p:spPr/>
        <p:txBody>
          <a:bodyPr/>
          <a:lstStyle/>
          <a:p>
            <a:r>
              <a:rPr lang="en-US"/>
              <a:t>Contd..</a:t>
            </a:r>
            <a:endParaRPr lang="en-IN"/>
          </a:p>
        </p:txBody>
      </p:sp>
      <p:sp>
        <p:nvSpPr>
          <p:cNvPr id="3" name="Content Placeholder 2">
            <a:extLst>
              <a:ext uri="{FF2B5EF4-FFF2-40B4-BE49-F238E27FC236}">
                <a16:creationId xmlns:a16="http://schemas.microsoft.com/office/drawing/2014/main" id="{5F7A0159-C3BB-D1CA-8882-37293AAB69E9}"/>
              </a:ext>
            </a:extLst>
          </p:cNvPr>
          <p:cNvSpPr>
            <a:spLocks noGrp="1"/>
          </p:cNvSpPr>
          <p:nvPr>
            <p:ph idx="1"/>
          </p:nvPr>
        </p:nvSpPr>
        <p:spPr/>
        <p:txBody>
          <a:bodyPr>
            <a:normAutofit lnSpcReduction="10000"/>
          </a:bodyPr>
          <a:lstStyle/>
          <a:p>
            <a:r>
              <a:rPr lang="en-US" dirty="0"/>
              <a:t>3. Development and validation After risk evaluation, a development model for the system is chosen. For example, throwaway prototyping may be the best development approach if user interface risks are dominant. If safety risks are the main consideration, development based on formal transformations may be the most appropriate process, and so on. If the main identified risk is sub-system integration, the waterfall model may be the best development model to use.</a:t>
            </a:r>
          </a:p>
          <a:p>
            <a:pPr marL="0" indent="0">
              <a:buNone/>
            </a:pPr>
            <a:r>
              <a:rPr lang="en-US" dirty="0"/>
              <a:t>4. Planning The project is reviewed and a decision made whether to continue with a further loop of the spiral. If it is decided to continue, plans are drawn up for the next phase of the project.</a:t>
            </a:r>
            <a:endParaRPr lang="en-IN" dirty="0"/>
          </a:p>
        </p:txBody>
      </p:sp>
    </p:spTree>
    <p:extLst>
      <p:ext uri="{BB962C8B-B14F-4D97-AF65-F5344CB8AC3E}">
        <p14:creationId xmlns:p14="http://schemas.microsoft.com/office/powerpoint/2010/main" val="27310120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109</a:t>
            </a:fld>
            <a:endParaRPr lang="en-US"/>
          </a:p>
        </p:txBody>
      </p:sp>
      <p:sp>
        <p:nvSpPr>
          <p:cNvPr id="4" name="Title 1"/>
          <p:cNvSpPr txBox="1">
            <a:spLocks/>
          </p:cNvSpPr>
          <p:nvPr/>
        </p:nvSpPr>
        <p:spPr>
          <a:xfrm>
            <a:off x="6313" y="666549"/>
            <a:ext cx="12192000" cy="104514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10" b="1" dirty="0">
                <a:solidFill>
                  <a:srgbClr val="CC0066"/>
                </a:solidFill>
                <a:latin typeface="Times New Roman" panose="02020603050405020304" pitchFamily="18" charset="0"/>
                <a:cs typeface="Times New Roman" panose="02020603050405020304" pitchFamily="18" charset="0"/>
              </a:rPr>
              <a:t>AGILE SOFTWARE DEVELOPMENT</a:t>
            </a:r>
            <a:endParaRPr lang="en-US" sz="3810" dirty="0">
              <a:solidFill>
                <a:srgbClr val="CC006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47345" y="2076813"/>
            <a:ext cx="11757149" cy="4283352"/>
          </a:xfrm>
          <a:prstGeom prst="rect">
            <a:avLst/>
          </a:prstGeom>
          <a:noFill/>
        </p:spPr>
        <p:txBody>
          <a:bodyPr wrap="square" rtlCol="0">
            <a:spAutoFit/>
          </a:bodyPr>
          <a:lstStyle/>
          <a:p>
            <a:pPr marL="414722" indent="-414722" algn="just">
              <a:buFont typeface="Arial" panose="020B0604020202020204" pitchFamily="34" charset="0"/>
              <a:buChar char="•"/>
            </a:pPr>
            <a:r>
              <a:rPr lang="en-US" sz="2476" dirty="0">
                <a:latin typeface="Times New Roman" panose="02020603050405020304" pitchFamily="18" charset="0"/>
                <a:cs typeface="Times New Roman" panose="02020603050405020304" pitchFamily="18" charset="0"/>
              </a:rPr>
              <a:t>Businesses now operate in a global, rapidly changing environment. They have to respond to new opportunities and markets, changing economic conditions and the emergence of competing products and services</a:t>
            </a:r>
          </a:p>
          <a:p>
            <a:pPr marL="414722" indent="-414722" algn="just">
              <a:buFont typeface="Arial" panose="020B0604020202020204" pitchFamily="34" charset="0"/>
              <a:buChar char="•"/>
            </a:pPr>
            <a:endParaRPr lang="en-US" sz="2476" dirty="0">
              <a:latin typeface="Times New Roman" panose="02020603050405020304" pitchFamily="18" charset="0"/>
              <a:cs typeface="Times New Roman" panose="02020603050405020304" pitchFamily="18" charset="0"/>
            </a:endParaRPr>
          </a:p>
          <a:p>
            <a:pPr marL="414722" indent="-414722" algn="just">
              <a:buFont typeface="Arial" panose="020B0604020202020204" pitchFamily="34" charset="0"/>
              <a:buChar char="•"/>
            </a:pPr>
            <a:r>
              <a:rPr lang="en-US" sz="2476" dirty="0">
                <a:latin typeface="Times New Roman" panose="02020603050405020304" pitchFamily="18" charset="0"/>
                <a:cs typeface="Times New Roman" panose="02020603050405020304" pitchFamily="18" charset="0"/>
              </a:rPr>
              <a:t>Software is part of almost all business operations, so new software has to be developed quickly to take advantage of new opportunities and to respond to competitive pressure </a:t>
            </a:r>
          </a:p>
          <a:p>
            <a:pPr marL="414722" indent="-414722" algn="just">
              <a:buFont typeface="Arial" panose="020B0604020202020204" pitchFamily="34" charset="0"/>
              <a:buChar char="•"/>
            </a:pPr>
            <a:endParaRPr lang="en-US" sz="2476" dirty="0">
              <a:latin typeface="Times New Roman" panose="02020603050405020304" pitchFamily="18" charset="0"/>
              <a:cs typeface="Times New Roman" panose="02020603050405020304" pitchFamily="18" charset="0"/>
            </a:endParaRPr>
          </a:p>
          <a:p>
            <a:pPr marL="414722" indent="-414722" algn="just">
              <a:buFont typeface="Arial" panose="020B0604020202020204" pitchFamily="34" charset="0"/>
              <a:buChar char="•"/>
            </a:pPr>
            <a:r>
              <a:rPr lang="en-IN" sz="2476" dirty="0">
                <a:latin typeface="Times New Roman" panose="02020603050405020304" pitchFamily="18" charset="0"/>
                <a:cs typeface="Times New Roman" panose="02020603050405020304" pitchFamily="18" charset="0"/>
              </a:rPr>
              <a:t>Rapid software development </a:t>
            </a:r>
            <a:r>
              <a:rPr lang="en-US" sz="2476" dirty="0">
                <a:latin typeface="Times New Roman" panose="02020603050405020304" pitchFamily="18" charset="0"/>
                <a:cs typeface="Times New Roman" panose="02020603050405020304" pitchFamily="18" charset="0"/>
              </a:rPr>
              <a:t>and delivery is therefore the most critical requirement for most business systems</a:t>
            </a:r>
          </a:p>
          <a:p>
            <a:pPr marL="414722" indent="-414722" algn="just">
              <a:buFont typeface="Arial" panose="020B0604020202020204" pitchFamily="34" charset="0"/>
              <a:buChar char="•"/>
            </a:pPr>
            <a:endParaRPr lang="en-US" sz="2476" dirty="0">
              <a:latin typeface="Times New Roman" panose="02020603050405020304" pitchFamily="18" charset="0"/>
              <a:cs typeface="Times New Roman" panose="02020603050405020304" pitchFamily="18" charset="0"/>
            </a:endParaRPr>
          </a:p>
          <a:p>
            <a:pPr marL="414722" indent="-414722" algn="just">
              <a:buFont typeface="Arial" panose="020B0604020202020204" pitchFamily="34" charset="0"/>
              <a:buChar char="•"/>
            </a:pPr>
            <a:r>
              <a:rPr lang="en-US" sz="2476" dirty="0">
                <a:latin typeface="Times New Roman" panose="02020603050405020304" pitchFamily="18" charset="0"/>
                <a:cs typeface="Times New Roman" panose="02020603050405020304" pitchFamily="18" charset="0"/>
              </a:rPr>
              <a:t>Rapid software development became known as </a:t>
            </a:r>
            <a:r>
              <a:rPr lang="en-US" sz="2476" b="1" dirty="0">
                <a:latin typeface="Times New Roman" panose="02020603050405020304" pitchFamily="18" charset="0"/>
                <a:cs typeface="Times New Roman" panose="02020603050405020304" pitchFamily="18" charset="0"/>
              </a:rPr>
              <a:t>agile developmen</a:t>
            </a:r>
            <a:r>
              <a:rPr lang="en-US" sz="2476" dirty="0">
                <a:latin typeface="Times New Roman" panose="02020603050405020304" pitchFamily="18" charset="0"/>
                <a:cs typeface="Times New Roman" panose="02020603050405020304" pitchFamily="18" charset="0"/>
              </a:rPr>
              <a:t>t or </a:t>
            </a:r>
            <a:r>
              <a:rPr lang="en-US" sz="2476" b="1" dirty="0">
                <a:latin typeface="Times New Roman" panose="02020603050405020304" pitchFamily="18" charset="0"/>
                <a:cs typeface="Times New Roman" panose="02020603050405020304" pitchFamily="18" charset="0"/>
              </a:rPr>
              <a:t>agile methods</a:t>
            </a:r>
            <a:endParaRPr lang="en-IN" sz="2476"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09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Cambria" panose="02040503050406030204" pitchFamily="18" charset="0"/>
                <a:ea typeface="Times New Roman" panose="02020603050405020304" pitchFamily="18" charset="0"/>
                <a:cs typeface="Arial" panose="020B0604020202020204" pitchFamily="34" charset="0"/>
              </a:rPr>
              <a:t>Professional and ethical responsibility</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fontScale="92500" lnSpcReduction="20000"/>
          </a:bodyPr>
          <a:lstStyle/>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Software engineers must behave in an ethical and morally responsible way if they are to be respected as professionals some of these 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Confidentiality:</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you should normally respect the confidentiality of your employers or clients irrespective of whether a formal confidentiality agreement has been signed.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Competence:</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you should not misrepresent your level of competence. You should not knowingly accept work that is outside your competence.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Intellectual property rights</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you should be aware of local laws governing the use of intellectual property such as patents and copyright. You should be careful to ensure that the intellectual property of employers and clients is protected.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Computer misuse:</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you should not use your technical skills to misuse other people's computers. Computer misuse ranges from relatively trivial (game playing on </a:t>
            </a:r>
            <a:r>
              <a:rPr lang="en-US" sz="1800" dirty="0">
                <a:effectLst/>
                <a:latin typeface="Cambria" panose="02040503050406030204" pitchFamily="18" charset="0"/>
                <a:ea typeface="Times New Roman" panose="02020603050405020304" pitchFamily="18" charset="0"/>
                <a:cs typeface="Courier"/>
              </a:rPr>
              <a:t>an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employer's machine, say) to extremely serious (dissemination of viruses).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41413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110</a:t>
            </a:fld>
            <a:endParaRPr lang="en-US"/>
          </a:p>
        </p:txBody>
      </p:sp>
      <p:sp>
        <p:nvSpPr>
          <p:cNvPr id="4" name="TextBox 3"/>
          <p:cNvSpPr txBox="1"/>
          <p:nvPr/>
        </p:nvSpPr>
        <p:spPr>
          <a:xfrm>
            <a:off x="92772" y="136502"/>
            <a:ext cx="11495879" cy="1557862"/>
          </a:xfrm>
          <a:prstGeom prst="rect">
            <a:avLst/>
          </a:prstGeom>
          <a:noFill/>
        </p:spPr>
        <p:txBody>
          <a:bodyPr wrap="square" rtlCol="0">
            <a:spAutoFit/>
          </a:bodyPr>
          <a:lstStyle/>
          <a:p>
            <a:pPr marL="414722" indent="-414722" algn="just">
              <a:buFont typeface="Arial" panose="020B0604020202020204" pitchFamily="34" charset="0"/>
              <a:buChar char="•"/>
            </a:pPr>
            <a:r>
              <a:rPr lang="en-US" sz="2381" dirty="0">
                <a:latin typeface="Times New Roman" panose="02020603050405020304" pitchFamily="18" charset="0"/>
                <a:cs typeface="Times New Roman" panose="02020603050405020304" pitchFamily="18" charset="0"/>
              </a:rPr>
              <a:t>Faster software development really took off in the late 1990s with the development of the idea of “</a:t>
            </a:r>
            <a:r>
              <a:rPr lang="en-US" sz="2381" b="1" dirty="0">
                <a:latin typeface="Times New Roman" panose="02020603050405020304" pitchFamily="18" charset="0"/>
                <a:cs typeface="Times New Roman" panose="02020603050405020304" pitchFamily="18" charset="0"/>
              </a:rPr>
              <a:t>agile methods</a:t>
            </a:r>
            <a:r>
              <a:rPr lang="en-US" sz="2381" dirty="0">
                <a:latin typeface="Times New Roman" panose="02020603050405020304" pitchFamily="18" charset="0"/>
                <a:cs typeface="Times New Roman" panose="02020603050405020304" pitchFamily="18" charset="0"/>
              </a:rPr>
              <a:t>” such as </a:t>
            </a:r>
            <a:r>
              <a:rPr lang="en-US" sz="2381" b="1" dirty="0">
                <a:latin typeface="Times New Roman" panose="02020603050405020304" pitchFamily="18" charset="0"/>
                <a:cs typeface="Times New Roman" panose="02020603050405020304" pitchFamily="18" charset="0"/>
              </a:rPr>
              <a:t>Extreme Programming</a:t>
            </a:r>
            <a:r>
              <a:rPr lang="en-US" sz="2381" dirty="0">
                <a:latin typeface="Times New Roman" panose="02020603050405020304" pitchFamily="18" charset="0"/>
                <a:cs typeface="Times New Roman" panose="02020603050405020304" pitchFamily="18" charset="0"/>
              </a:rPr>
              <a:t> (Beck </a:t>
            </a:r>
            <a:r>
              <a:rPr lang="en-IN" sz="2381" dirty="0">
                <a:latin typeface="Times New Roman" panose="02020603050405020304" pitchFamily="18" charset="0"/>
                <a:cs typeface="Times New Roman" panose="02020603050405020304" pitchFamily="18" charset="0"/>
              </a:rPr>
              <a:t>1999), </a:t>
            </a:r>
            <a:r>
              <a:rPr lang="en-IN" sz="2381" b="1" dirty="0">
                <a:latin typeface="Times New Roman" panose="02020603050405020304" pitchFamily="18" charset="0"/>
                <a:cs typeface="Times New Roman" panose="02020603050405020304" pitchFamily="18" charset="0"/>
              </a:rPr>
              <a:t>Scrum</a:t>
            </a:r>
            <a:r>
              <a:rPr lang="en-IN" sz="2381" dirty="0">
                <a:latin typeface="Times New Roman" panose="02020603050405020304" pitchFamily="18" charset="0"/>
                <a:cs typeface="Times New Roman" panose="02020603050405020304" pitchFamily="18" charset="0"/>
              </a:rPr>
              <a:t> (</a:t>
            </a:r>
            <a:r>
              <a:rPr lang="en-IN" sz="2381" dirty="0" err="1">
                <a:latin typeface="Times New Roman" panose="02020603050405020304" pitchFamily="18" charset="0"/>
                <a:cs typeface="Times New Roman" panose="02020603050405020304" pitchFamily="18" charset="0"/>
              </a:rPr>
              <a:t>Schwaber</a:t>
            </a:r>
            <a:r>
              <a:rPr lang="en-IN" sz="2381" dirty="0">
                <a:latin typeface="Times New Roman" panose="02020603050405020304" pitchFamily="18" charset="0"/>
                <a:cs typeface="Times New Roman" panose="02020603050405020304" pitchFamily="18" charset="0"/>
              </a:rPr>
              <a:t> and </a:t>
            </a:r>
            <a:r>
              <a:rPr lang="en-IN" sz="2381" dirty="0" err="1">
                <a:latin typeface="Times New Roman" panose="02020603050405020304" pitchFamily="18" charset="0"/>
                <a:cs typeface="Times New Roman" panose="02020603050405020304" pitchFamily="18" charset="0"/>
              </a:rPr>
              <a:t>Beedle</a:t>
            </a:r>
            <a:r>
              <a:rPr lang="en-IN" sz="2381" dirty="0">
                <a:latin typeface="Times New Roman" panose="02020603050405020304" pitchFamily="18" charset="0"/>
                <a:cs typeface="Times New Roman" panose="02020603050405020304" pitchFamily="18" charset="0"/>
              </a:rPr>
              <a:t> 2001), and </a:t>
            </a:r>
            <a:r>
              <a:rPr lang="en-IN" sz="2381" b="1" dirty="0">
                <a:latin typeface="Times New Roman" panose="02020603050405020304" pitchFamily="18" charset="0"/>
                <a:cs typeface="Times New Roman" panose="02020603050405020304" pitchFamily="18" charset="0"/>
              </a:rPr>
              <a:t>DSDM- Dynamic System Development Methods</a:t>
            </a:r>
            <a:r>
              <a:rPr lang="en-IN" sz="2381" dirty="0">
                <a:latin typeface="Times New Roman" panose="02020603050405020304" pitchFamily="18" charset="0"/>
                <a:cs typeface="Times New Roman" panose="02020603050405020304" pitchFamily="18" charset="0"/>
              </a:rPr>
              <a:t> (Stapleton 2003).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06" y="1833892"/>
            <a:ext cx="10799159" cy="4887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562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111</a:t>
            </a:fld>
            <a:endParaRPr lang="en-US"/>
          </a:p>
        </p:txBody>
      </p:sp>
      <p:sp>
        <p:nvSpPr>
          <p:cNvPr id="4" name="Rectangle 3"/>
          <p:cNvSpPr/>
          <p:nvPr/>
        </p:nvSpPr>
        <p:spPr>
          <a:xfrm>
            <a:off x="260971" y="274364"/>
            <a:ext cx="11670059" cy="5720540"/>
          </a:xfrm>
          <a:prstGeom prst="rect">
            <a:avLst/>
          </a:prstGeom>
        </p:spPr>
        <p:txBody>
          <a:bodyPr wrap="square">
            <a:spAutoFit/>
          </a:bodyPr>
          <a:lstStyle/>
          <a:p>
            <a:pPr marL="414722" indent="-414722" algn="just">
              <a:buFont typeface="Arial" panose="020B0604020202020204" pitchFamily="34" charset="0"/>
              <a:buChar char="•"/>
            </a:pPr>
            <a:r>
              <a:rPr lang="en-US" sz="2286" dirty="0">
                <a:latin typeface="Times New Roman" panose="02020603050405020304" pitchFamily="18" charset="0"/>
                <a:cs typeface="Times New Roman" panose="02020603050405020304" pitchFamily="18" charset="0"/>
              </a:rPr>
              <a:t>These agile methods are designed to produce useful software quickly. All of the agile methods that have been proposed share a number of common characteristics</a:t>
            </a:r>
          </a:p>
          <a:p>
            <a:pPr marL="414722" indent="-414722" algn="just">
              <a:buFont typeface="Arial" panose="020B0604020202020204" pitchFamily="34" charset="0"/>
              <a:buChar char="•"/>
            </a:pPr>
            <a:endParaRPr lang="en-US" sz="2286" dirty="0">
              <a:latin typeface="Times New Roman" panose="02020603050405020304" pitchFamily="18" charset="0"/>
              <a:cs typeface="Times New Roman" panose="02020603050405020304" pitchFamily="18" charset="0"/>
            </a:endParaRPr>
          </a:p>
          <a:p>
            <a:pPr marL="552962" indent="-552962" algn="just">
              <a:buFont typeface="+mj-lt"/>
              <a:buAutoNum type="arabicPeriod"/>
            </a:pPr>
            <a:r>
              <a:rPr lang="en-US" sz="2286" b="1" dirty="0">
                <a:latin typeface="Times New Roman" panose="02020603050405020304" pitchFamily="18" charset="0"/>
                <a:cs typeface="Times New Roman" panose="02020603050405020304" pitchFamily="18" charset="0"/>
              </a:rPr>
              <a:t>The processes of specification, design and implementation are interleaved</a:t>
            </a:r>
            <a:r>
              <a:rPr lang="en-US" sz="2286" dirty="0">
                <a:latin typeface="Times New Roman" panose="02020603050405020304" pitchFamily="18" charset="0"/>
                <a:cs typeface="Times New Roman" panose="02020603050405020304" pitchFamily="18" charset="0"/>
              </a:rPr>
              <a:t>. There is no detailed system specification, and design documentation is minimized or generated automatically by the programming environment used to implement the system. The user requirements document is an outline definition of the most important characteristics of the system.</a:t>
            </a:r>
          </a:p>
          <a:p>
            <a:pPr marL="552962" indent="-552962" algn="just">
              <a:buFont typeface="+mj-lt"/>
              <a:buAutoNum type="arabicPeriod"/>
            </a:pPr>
            <a:endParaRPr lang="en-US" sz="2286" dirty="0">
              <a:latin typeface="Times New Roman" panose="02020603050405020304" pitchFamily="18" charset="0"/>
              <a:cs typeface="Times New Roman" panose="02020603050405020304" pitchFamily="18" charset="0"/>
            </a:endParaRPr>
          </a:p>
          <a:p>
            <a:pPr marL="414722" indent="-414722" algn="just">
              <a:buFont typeface="+mj-lt"/>
              <a:buAutoNum type="arabicPeriod"/>
            </a:pPr>
            <a:r>
              <a:rPr lang="en-US" sz="2286" b="1" dirty="0">
                <a:latin typeface="Times New Roman" panose="02020603050405020304" pitchFamily="18" charset="0"/>
                <a:cs typeface="Times New Roman" panose="02020603050405020304" pitchFamily="18" charset="0"/>
              </a:rPr>
              <a:t>The system is developed in a series of increments</a:t>
            </a:r>
            <a:r>
              <a:rPr lang="en-US" sz="2286" dirty="0">
                <a:latin typeface="Times New Roman" panose="02020603050405020304" pitchFamily="18" charset="0"/>
                <a:cs typeface="Times New Roman" panose="02020603050405020304" pitchFamily="18" charset="0"/>
              </a:rPr>
              <a:t>. End-users and other system stakeholders are involved in specifying and evaluating each increment. They may propose changes to the software and new requirements that should be implemented in a later version of the system.</a:t>
            </a:r>
          </a:p>
          <a:p>
            <a:pPr marL="414722" indent="-414722" algn="just">
              <a:buFont typeface="+mj-lt"/>
              <a:buAutoNum type="arabicPeriod"/>
            </a:pPr>
            <a:endParaRPr lang="en-US" sz="2286" dirty="0">
              <a:latin typeface="Times New Roman" panose="02020603050405020304" pitchFamily="18" charset="0"/>
              <a:cs typeface="Times New Roman" panose="02020603050405020304" pitchFamily="18" charset="0"/>
            </a:endParaRPr>
          </a:p>
          <a:p>
            <a:pPr marL="414722" indent="-414722" algn="just">
              <a:buFont typeface="+mj-lt"/>
              <a:buAutoNum type="arabicPeriod"/>
            </a:pPr>
            <a:r>
              <a:rPr lang="en-US" sz="2286" b="1" dirty="0">
                <a:latin typeface="Times New Roman" panose="02020603050405020304" pitchFamily="18" charset="0"/>
                <a:cs typeface="Times New Roman" panose="02020603050405020304" pitchFamily="18" charset="0"/>
              </a:rPr>
              <a:t>Extensive tool support is used to support the development process</a:t>
            </a:r>
            <a:r>
              <a:rPr lang="en-US" sz="2286" dirty="0">
                <a:latin typeface="Times New Roman" panose="02020603050405020304" pitchFamily="18" charset="0"/>
                <a:cs typeface="Times New Roman" panose="02020603050405020304" pitchFamily="18" charset="0"/>
              </a:rPr>
              <a:t>. Tools that may be used include automated testing tools, tools to support configuration management, and system integration and tools to automate user interface production</a:t>
            </a:r>
            <a:endParaRPr lang="en-IN" sz="228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3325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112</a:t>
            </a:fld>
            <a:endParaRPr lang="en-US"/>
          </a:p>
        </p:txBody>
      </p:sp>
      <p:sp>
        <p:nvSpPr>
          <p:cNvPr id="5" name="Rectangle 4"/>
          <p:cNvSpPr/>
          <p:nvPr/>
        </p:nvSpPr>
        <p:spPr>
          <a:xfrm>
            <a:off x="260971" y="206671"/>
            <a:ext cx="11582969" cy="6392199"/>
          </a:xfrm>
          <a:prstGeom prst="rect">
            <a:avLst/>
          </a:prstGeom>
        </p:spPr>
        <p:txBody>
          <a:bodyPr wrap="square">
            <a:spAutoFit/>
          </a:bodyPr>
          <a:lstStyle/>
          <a:p>
            <a:pPr marL="414722" indent="-414722" algn="just">
              <a:buFont typeface="Arial" panose="020B0604020202020204" pitchFamily="34" charset="0"/>
              <a:buChar char="•"/>
            </a:pPr>
            <a:r>
              <a:rPr lang="en-IN" sz="3200" b="1" dirty="0">
                <a:solidFill>
                  <a:srgbClr val="CC00CC"/>
                </a:solidFill>
              </a:rPr>
              <a:t>3.1 Agile methods</a:t>
            </a:r>
            <a:endParaRPr lang="en-IN" sz="3200" dirty="0">
              <a:solidFill>
                <a:srgbClr val="CC00CC"/>
              </a:solidFill>
            </a:endParaRPr>
          </a:p>
          <a:p>
            <a:pPr marL="414722" indent="-414722" algn="just">
              <a:buFont typeface="Arial" panose="020B0604020202020204" pitchFamily="34" charset="0"/>
              <a:buChar char="•"/>
            </a:pPr>
            <a:endParaRPr lang="en-US" sz="2903" dirty="0"/>
          </a:p>
          <a:p>
            <a:pPr marL="414722" indent="-414722" algn="just">
              <a:buFont typeface="Arial" panose="020B0604020202020204" pitchFamily="34" charset="0"/>
              <a:buChar char="•"/>
            </a:pPr>
            <a:r>
              <a:rPr lang="en-US" sz="2903" dirty="0"/>
              <a:t>plan-driven approach was developed for software developed by large teams, </a:t>
            </a:r>
            <a:r>
              <a:rPr lang="en-IN" sz="2903" dirty="0"/>
              <a:t>working for different companies. </a:t>
            </a:r>
            <a:r>
              <a:rPr lang="en-US" sz="2903" dirty="0"/>
              <a:t>Plan-driven approaches involve a significant overhead in planning, designing, and documenting the system. This overhead is justified when the work of multiple development teams has to be coordinated, when the system is a critical system and when many different people will be involved in maintaining the software over its lifetime.</a:t>
            </a:r>
          </a:p>
          <a:p>
            <a:pPr marL="414722" indent="-414722" algn="just">
              <a:buFont typeface="Arial" panose="020B0604020202020204" pitchFamily="34" charset="0"/>
              <a:buChar char="•"/>
            </a:pPr>
            <a:r>
              <a:rPr lang="en-US" sz="2903" dirty="0"/>
              <a:t>when this heavyweight, plan-driven development approach is applied to small and medium-sized business systems, the overhead involved is so large that it dominates the software development process.</a:t>
            </a:r>
          </a:p>
          <a:p>
            <a:pPr marL="414722" indent="-414722" algn="just">
              <a:buFont typeface="Arial" panose="020B0604020202020204" pitchFamily="34" charset="0"/>
              <a:buChar char="•"/>
            </a:pPr>
            <a:r>
              <a:rPr lang="en-US" sz="2903" dirty="0"/>
              <a:t>Dissatisfaction with these heavyweight approaches to software engineering led to the development of agile methods in the late 1990s</a:t>
            </a:r>
            <a:endParaRPr lang="en-IN" sz="2903" dirty="0"/>
          </a:p>
        </p:txBody>
      </p:sp>
    </p:spTree>
    <p:extLst>
      <p:ext uri="{BB962C8B-B14F-4D97-AF65-F5344CB8AC3E}">
        <p14:creationId xmlns:p14="http://schemas.microsoft.com/office/powerpoint/2010/main" val="33593713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113</a:t>
            </a:fld>
            <a:endParaRPr lang="en-US"/>
          </a:p>
        </p:txBody>
      </p:sp>
      <p:sp>
        <p:nvSpPr>
          <p:cNvPr id="4" name="Rectangle 3"/>
          <p:cNvSpPr/>
          <p:nvPr/>
        </p:nvSpPr>
        <p:spPr>
          <a:xfrm>
            <a:off x="838200" y="136525"/>
            <a:ext cx="11092830" cy="1432508"/>
          </a:xfrm>
          <a:prstGeom prst="rect">
            <a:avLst/>
          </a:prstGeom>
        </p:spPr>
        <p:txBody>
          <a:bodyPr wrap="square">
            <a:spAutoFit/>
          </a:bodyPr>
          <a:lstStyle/>
          <a:p>
            <a:pPr marL="414722" indent="-414722" algn="just">
              <a:buFont typeface="Arial" panose="020B0604020202020204" pitchFamily="34" charset="0"/>
              <a:buChar char="•"/>
            </a:pPr>
            <a:r>
              <a:rPr lang="en-US" sz="2903" dirty="0"/>
              <a:t>The philosophy behind agile methods is reflected in the agile manifesto (http://agilemanifesto.org) issued by the leading developers of these methods. This manifesto </a:t>
            </a:r>
            <a:r>
              <a:rPr lang="en-IN" sz="2903" dirty="0"/>
              <a:t>states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52" y="1164660"/>
            <a:ext cx="11234608" cy="496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0918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114</a:t>
            </a:fld>
            <a:endParaRPr lang="en-US"/>
          </a:p>
        </p:txBody>
      </p:sp>
      <p:sp>
        <p:nvSpPr>
          <p:cNvPr id="4" name="Rectangle 3"/>
          <p:cNvSpPr/>
          <p:nvPr/>
        </p:nvSpPr>
        <p:spPr>
          <a:xfrm>
            <a:off x="633046" y="337625"/>
            <a:ext cx="11210894" cy="1384995"/>
          </a:xfrm>
          <a:prstGeom prst="rect">
            <a:avLst/>
          </a:prstGeom>
        </p:spPr>
        <p:txBody>
          <a:bodyPr wrap="square">
            <a:spAutoFit/>
          </a:bodyPr>
          <a:lstStyle/>
          <a:p>
            <a:pPr marL="414722" indent="-414722" algn="just">
              <a:buFont typeface="Arial" panose="020B0604020202020204" pitchFamily="34" charset="0"/>
              <a:buChar char="•"/>
            </a:pPr>
            <a:r>
              <a:rPr lang="en-US" sz="2800" dirty="0"/>
              <a:t>The methods are based on different agile processes but they share a set of principles, based on the agile manifesto, and so they have much in common</a:t>
            </a:r>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64" y="908588"/>
            <a:ext cx="11674796" cy="5394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6313342"/>
            <a:ext cx="12192000" cy="427361"/>
          </a:xfrm>
          <a:prstGeom prst="rect">
            <a:avLst/>
          </a:prstGeom>
        </p:spPr>
        <p:txBody>
          <a:bodyPr wrap="square">
            <a:spAutoFit/>
          </a:bodyPr>
          <a:lstStyle/>
          <a:p>
            <a:pPr algn="ctr"/>
            <a:r>
              <a:rPr lang="en-IN" sz="2177" b="1" dirty="0"/>
              <a:t>Figure 3.2 The principles of agile methods</a:t>
            </a:r>
          </a:p>
        </p:txBody>
      </p:sp>
    </p:spTree>
    <p:extLst>
      <p:ext uri="{BB962C8B-B14F-4D97-AF65-F5344CB8AC3E}">
        <p14:creationId xmlns:p14="http://schemas.microsoft.com/office/powerpoint/2010/main" val="27754284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115</a:t>
            </a:fld>
            <a:endParaRPr lang="en-US"/>
          </a:p>
        </p:txBody>
      </p:sp>
      <p:sp>
        <p:nvSpPr>
          <p:cNvPr id="4" name="Rectangle 3"/>
          <p:cNvSpPr/>
          <p:nvPr/>
        </p:nvSpPr>
        <p:spPr>
          <a:xfrm>
            <a:off x="348061" y="-141690"/>
            <a:ext cx="11495879" cy="5713552"/>
          </a:xfrm>
          <a:prstGeom prst="rect">
            <a:avLst/>
          </a:prstGeom>
        </p:spPr>
        <p:txBody>
          <a:bodyPr wrap="square">
            <a:spAutoFit/>
          </a:bodyPr>
          <a:lstStyle/>
          <a:p>
            <a:pPr algn="just"/>
            <a:endParaRPr lang="en-US" sz="2903" dirty="0"/>
          </a:p>
          <a:p>
            <a:pPr algn="just"/>
            <a:r>
              <a:rPr lang="en-US" sz="2903" dirty="0"/>
              <a:t>Agile methods have been particularly successful for two kinds of system development.</a:t>
            </a:r>
          </a:p>
          <a:p>
            <a:pPr algn="just"/>
            <a:endParaRPr lang="en-US" sz="2903" dirty="0"/>
          </a:p>
          <a:p>
            <a:pPr algn="just"/>
            <a:endParaRPr lang="en-US" sz="1693" dirty="0"/>
          </a:p>
          <a:p>
            <a:pPr marL="552962" indent="-552962" algn="just">
              <a:buFont typeface="+mj-lt"/>
              <a:buAutoNum type="arabicPeriod"/>
            </a:pPr>
            <a:r>
              <a:rPr lang="en-US" sz="2903" dirty="0"/>
              <a:t>Product development where a software company is developing a small or medium-sized product for sale. Virtually all software products and apps are now developed using an agile approach.</a:t>
            </a:r>
          </a:p>
          <a:p>
            <a:pPr marL="552962" indent="-552962" algn="just">
              <a:buFont typeface="+mj-lt"/>
              <a:buAutoNum type="arabicPeriod"/>
            </a:pPr>
            <a:endParaRPr lang="en-US" sz="2903" dirty="0"/>
          </a:p>
          <a:p>
            <a:pPr marL="552962" indent="-552962" algn="just">
              <a:buFont typeface="+mj-lt"/>
              <a:buAutoNum type="arabicPeriod"/>
            </a:pPr>
            <a:r>
              <a:rPr lang="en-US" sz="2903" dirty="0"/>
              <a:t>Custom system development within an organization, where there is clear commitment from the customer to become involved in the development process and where there are few external stakeholders and regulations that affect the software.</a:t>
            </a:r>
            <a:endParaRPr lang="en-IN" sz="2903" dirty="0"/>
          </a:p>
        </p:txBody>
      </p:sp>
    </p:spTree>
    <p:extLst>
      <p:ext uri="{BB962C8B-B14F-4D97-AF65-F5344CB8AC3E}">
        <p14:creationId xmlns:p14="http://schemas.microsoft.com/office/powerpoint/2010/main" val="10150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116</a:t>
            </a:fld>
            <a:endParaRPr lang="en-US"/>
          </a:p>
        </p:txBody>
      </p:sp>
      <p:sp>
        <p:nvSpPr>
          <p:cNvPr id="4" name="Rectangle 3"/>
          <p:cNvSpPr/>
          <p:nvPr/>
        </p:nvSpPr>
        <p:spPr>
          <a:xfrm>
            <a:off x="7231" y="-278993"/>
            <a:ext cx="12192000" cy="762388"/>
          </a:xfrm>
          <a:prstGeom prst="rect">
            <a:avLst/>
          </a:prstGeom>
        </p:spPr>
        <p:txBody>
          <a:bodyPr wrap="square">
            <a:spAutoFit/>
          </a:bodyPr>
          <a:lstStyle/>
          <a:p>
            <a:pPr algn="ctr"/>
            <a:r>
              <a:rPr lang="en-IN" sz="4354" b="1" dirty="0">
                <a:solidFill>
                  <a:srgbClr val="CC0066"/>
                </a:solidFill>
              </a:rPr>
              <a:t>3.2 Agile development techniques</a:t>
            </a:r>
            <a:endParaRPr lang="en-IN" sz="4354" dirty="0">
              <a:solidFill>
                <a:srgbClr val="CC0066"/>
              </a:solidFill>
            </a:endParaRPr>
          </a:p>
        </p:txBody>
      </p:sp>
      <p:sp>
        <p:nvSpPr>
          <p:cNvPr id="5" name="Rectangle 4"/>
          <p:cNvSpPr/>
          <p:nvPr/>
        </p:nvSpPr>
        <p:spPr>
          <a:xfrm>
            <a:off x="348061" y="990480"/>
            <a:ext cx="11582969" cy="4559582"/>
          </a:xfrm>
          <a:prstGeom prst="rect">
            <a:avLst/>
          </a:prstGeom>
        </p:spPr>
        <p:txBody>
          <a:bodyPr wrap="square">
            <a:spAutoFit/>
          </a:bodyPr>
          <a:lstStyle/>
          <a:p>
            <a:pPr marL="414722" indent="-414722" algn="just">
              <a:buFont typeface="Arial" panose="020B0604020202020204" pitchFamily="34" charset="0"/>
              <a:buChar char="•"/>
            </a:pPr>
            <a:r>
              <a:rPr lang="en-US" sz="2903" dirty="0"/>
              <a:t>The most significant approach to changing software development culture was the development of Extreme Programming </a:t>
            </a:r>
            <a:r>
              <a:rPr lang="en-IN" sz="2903" dirty="0"/>
              <a:t>(XP)</a:t>
            </a:r>
          </a:p>
          <a:p>
            <a:pPr marL="414722" indent="-414722" algn="just">
              <a:buFont typeface="Arial" panose="020B0604020202020204" pitchFamily="34" charset="0"/>
              <a:buChar char="•"/>
            </a:pPr>
            <a:endParaRPr lang="en-IN" sz="2903" dirty="0"/>
          </a:p>
          <a:p>
            <a:pPr marL="414722" indent="-414722" algn="just">
              <a:buFont typeface="Arial" panose="020B0604020202020204" pitchFamily="34" charset="0"/>
              <a:buChar char="•"/>
            </a:pPr>
            <a:r>
              <a:rPr lang="en-US" sz="2903" dirty="0"/>
              <a:t>The name was coined by Kent Beck (Beck 1998) because the approach was developed by pushing recognized good practice, such as iterative development, to </a:t>
            </a:r>
            <a:r>
              <a:rPr lang="en-IN" sz="2903" dirty="0"/>
              <a:t>“extreme” levels</a:t>
            </a:r>
          </a:p>
          <a:p>
            <a:endParaRPr lang="en-IN" sz="2903" dirty="0"/>
          </a:p>
          <a:p>
            <a:pPr marL="414722" indent="-414722" algn="just">
              <a:buFont typeface="Arial" panose="020B0604020202020204" pitchFamily="34" charset="0"/>
              <a:buChar char="•"/>
            </a:pPr>
            <a:r>
              <a:rPr lang="en-US" sz="2903" dirty="0"/>
              <a:t>Extreme programming was controversial as it introduced a number of agile practices that were quite different from the development practice of that time. These practices are summarized in below figure</a:t>
            </a:r>
            <a:endParaRPr lang="en-IN" sz="2903" dirty="0"/>
          </a:p>
        </p:txBody>
      </p:sp>
    </p:spTree>
    <p:extLst>
      <p:ext uri="{BB962C8B-B14F-4D97-AF65-F5344CB8AC3E}">
        <p14:creationId xmlns:p14="http://schemas.microsoft.com/office/powerpoint/2010/main" val="33423979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56" y="377233"/>
            <a:ext cx="10537889" cy="6103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5689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6671"/>
            <a:ext cx="12192000" cy="583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2883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119</a:t>
            </a:fld>
            <a:endParaRPr lang="en-US"/>
          </a:p>
        </p:txBody>
      </p:sp>
      <p:sp>
        <p:nvSpPr>
          <p:cNvPr id="4" name="Rectangle 3"/>
          <p:cNvSpPr/>
          <p:nvPr/>
        </p:nvSpPr>
        <p:spPr>
          <a:xfrm>
            <a:off x="609331" y="-827654"/>
            <a:ext cx="3752117" cy="688009"/>
          </a:xfrm>
          <a:prstGeom prst="rect">
            <a:avLst/>
          </a:prstGeom>
        </p:spPr>
        <p:txBody>
          <a:bodyPr wrap="none">
            <a:spAutoFit/>
          </a:bodyPr>
          <a:lstStyle/>
          <a:p>
            <a:r>
              <a:rPr lang="en-IN" sz="3871" b="1" dirty="0">
                <a:solidFill>
                  <a:srgbClr val="CC0066"/>
                </a:solidFill>
              </a:rPr>
              <a:t>3.2.1 User stories</a:t>
            </a:r>
          </a:p>
        </p:txBody>
      </p:sp>
      <p:sp>
        <p:nvSpPr>
          <p:cNvPr id="5" name="TextBox 4"/>
          <p:cNvSpPr txBox="1"/>
          <p:nvPr/>
        </p:nvSpPr>
        <p:spPr>
          <a:xfrm>
            <a:off x="348061" y="-120398"/>
            <a:ext cx="11495879" cy="2772682"/>
          </a:xfrm>
          <a:prstGeom prst="rect">
            <a:avLst/>
          </a:prstGeom>
          <a:noFill/>
        </p:spPr>
        <p:txBody>
          <a:bodyPr wrap="square" rtlCol="0">
            <a:spAutoFit/>
          </a:bodyPr>
          <a:lstStyle/>
          <a:p>
            <a:pPr marL="414722" indent="-414722" algn="just">
              <a:buFont typeface="Arial" panose="020B0604020202020204" pitchFamily="34" charset="0"/>
              <a:buChar char="•"/>
            </a:pPr>
            <a:r>
              <a:rPr lang="en-US" sz="2903" dirty="0"/>
              <a:t>The idea of “user stories” was developed where a user story is a scenario of use that might be experienced by a system user and </a:t>
            </a:r>
            <a:r>
              <a:rPr lang="en-IN" sz="2903" dirty="0"/>
              <a:t>they develop a </a:t>
            </a:r>
            <a:r>
              <a:rPr lang="en-US" sz="2903" dirty="0"/>
              <a:t>“story card” that briefly describes a story that encapsulates the customer needs.</a:t>
            </a:r>
          </a:p>
          <a:p>
            <a:pPr marL="414722" indent="-414722" algn="just">
              <a:buFont typeface="Arial" panose="020B0604020202020204" pitchFamily="34" charset="0"/>
              <a:buChar char="•"/>
            </a:pPr>
            <a:endParaRPr lang="en-US" sz="2903" dirty="0"/>
          </a:p>
          <a:p>
            <a:pPr marL="414722" indent="-414722" algn="just">
              <a:buFont typeface="Arial" panose="020B0604020202020204" pitchFamily="34" charset="0"/>
              <a:buChar char="•"/>
            </a:pPr>
            <a:endParaRPr lang="en-IN" sz="2903"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23192"/>
            <a:ext cx="9168280" cy="5115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06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a:xfrm>
            <a:off x="838200" y="365125"/>
            <a:ext cx="10515600" cy="732155"/>
          </a:xfrm>
        </p:spPr>
        <p:txBody>
          <a:bodyPr>
            <a:normAutofit/>
          </a:bodyPr>
          <a:lstStyle/>
          <a:p>
            <a:r>
              <a:rPr lang="en-US" sz="2000" b="1" dirty="0">
                <a:effectLst/>
                <a:latin typeface="Cambria" panose="02040503050406030204" pitchFamily="18" charset="0"/>
                <a:ea typeface="Times New Roman" panose="02020603050405020304" pitchFamily="18" charset="0"/>
                <a:cs typeface="Arial" panose="020B0604020202020204" pitchFamily="34" charset="0"/>
              </a:rPr>
              <a:t>Software engineers shall adhere to the following Eight Principles:</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a:xfrm>
            <a:off x="838200" y="1097280"/>
            <a:ext cx="10515600" cy="5079683"/>
          </a:xfrm>
        </p:spPr>
        <p:txBody>
          <a:bodyPr>
            <a:normAutofit fontScale="85000" lnSpcReduction="20000"/>
          </a:bodyPr>
          <a:lstStyle/>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1. </a:t>
            </a:r>
            <a:r>
              <a:rPr lang="en-US" sz="1800" b="1" dirty="0">
                <a:effectLst/>
                <a:latin typeface="Cambria" panose="02040503050406030204" pitchFamily="18" charset="0"/>
                <a:ea typeface="Times New Roman" panose="02020603050405020304" pitchFamily="18" charset="0"/>
                <a:cs typeface="Arial" panose="020B0604020202020204" pitchFamily="34" charset="0"/>
              </a:rPr>
              <a:t>PUBLIC </a:t>
            </a:r>
            <a:r>
              <a:rPr lang="en-US" sz="1800" dirty="0">
                <a:effectLst/>
                <a:latin typeface="Cambria" panose="02040503050406030204" pitchFamily="18" charset="0"/>
                <a:ea typeface="Times New Roman" panose="02020603050405020304" pitchFamily="18" charset="0"/>
                <a:cs typeface="Arial" panose="020B0604020202020204" pitchFamily="34" charset="0"/>
              </a:rPr>
              <a:t>- Software engineers shall act consistently with the public interest.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2. </a:t>
            </a:r>
            <a:r>
              <a:rPr lang="en-US" sz="1800" b="1" dirty="0">
                <a:effectLst/>
                <a:latin typeface="Cambria" panose="02040503050406030204" pitchFamily="18" charset="0"/>
                <a:ea typeface="Times New Roman" panose="02020603050405020304" pitchFamily="18" charset="0"/>
                <a:cs typeface="Arial" panose="020B0604020202020204" pitchFamily="34" charset="0"/>
              </a:rPr>
              <a:t>CLIENT AND EMPLOYER</a:t>
            </a:r>
            <a:r>
              <a:rPr lang="en-US" sz="1800" dirty="0">
                <a:effectLst/>
                <a:latin typeface="Cambria" panose="02040503050406030204" pitchFamily="18" charset="0"/>
                <a:ea typeface="Times New Roman" panose="02020603050405020304" pitchFamily="18" charset="0"/>
                <a:cs typeface="Arial" panose="020B0604020202020204" pitchFamily="34" charset="0"/>
              </a:rPr>
              <a:t> - Software engineers shall act in a manner that is in the best interests of their client and employer consistent with the public interest.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3. </a:t>
            </a:r>
            <a:r>
              <a:rPr lang="en-US" sz="1800" b="1" dirty="0">
                <a:effectLst/>
                <a:latin typeface="Cambria" panose="02040503050406030204" pitchFamily="18" charset="0"/>
                <a:ea typeface="Times New Roman" panose="02020603050405020304" pitchFamily="18" charset="0"/>
                <a:cs typeface="Arial" panose="020B0604020202020204" pitchFamily="34" charset="0"/>
              </a:rPr>
              <a:t>PRODUCT</a:t>
            </a:r>
            <a:r>
              <a:rPr lang="en-US" sz="1800" dirty="0">
                <a:effectLst/>
                <a:latin typeface="Cambria" panose="02040503050406030204" pitchFamily="18" charset="0"/>
                <a:ea typeface="Times New Roman" panose="02020603050405020304" pitchFamily="18" charset="0"/>
                <a:cs typeface="Arial" panose="020B0604020202020204" pitchFamily="34" charset="0"/>
              </a:rPr>
              <a:t> - Software engineers shall ensure that their products and related modifications meet the highest professional standards possible.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4. </a:t>
            </a:r>
            <a:r>
              <a:rPr lang="en-US" sz="1800" b="1" dirty="0">
                <a:effectLst/>
                <a:latin typeface="Cambria" panose="02040503050406030204" pitchFamily="18" charset="0"/>
                <a:ea typeface="Times New Roman" panose="02020603050405020304" pitchFamily="18" charset="0"/>
                <a:cs typeface="Arial" panose="020B0604020202020204" pitchFamily="34" charset="0"/>
              </a:rPr>
              <a:t>JUDGMENT</a:t>
            </a:r>
            <a:r>
              <a:rPr lang="en-US" sz="1800" dirty="0">
                <a:effectLst/>
                <a:latin typeface="Cambria" panose="02040503050406030204" pitchFamily="18" charset="0"/>
                <a:ea typeface="Times New Roman" panose="02020603050405020304" pitchFamily="18" charset="0"/>
                <a:cs typeface="Arial" panose="020B0604020202020204" pitchFamily="34" charset="0"/>
              </a:rPr>
              <a:t> - Software engineers shall maintain integrity and independence in their professional judgment.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5. </a:t>
            </a:r>
            <a:r>
              <a:rPr lang="en-US" sz="1800" b="1" dirty="0">
                <a:effectLst/>
                <a:latin typeface="Cambria" panose="02040503050406030204" pitchFamily="18" charset="0"/>
                <a:ea typeface="Times New Roman" panose="02020603050405020304" pitchFamily="18" charset="0"/>
                <a:cs typeface="Arial" panose="020B0604020202020204" pitchFamily="34" charset="0"/>
              </a:rPr>
              <a:t>MANAGEMENT</a:t>
            </a:r>
            <a:r>
              <a:rPr lang="en-US" sz="1800" dirty="0">
                <a:effectLst/>
                <a:latin typeface="Cambria" panose="02040503050406030204" pitchFamily="18" charset="0"/>
                <a:ea typeface="Times New Roman" panose="02020603050405020304" pitchFamily="18" charset="0"/>
                <a:cs typeface="Arial" panose="020B0604020202020204" pitchFamily="34" charset="0"/>
              </a:rPr>
              <a:t> - Software engineering managers and leaders shall subscribe to and promote an ethical approach to the management of software development and maintenance.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6. </a:t>
            </a:r>
            <a:r>
              <a:rPr lang="en-US" sz="1800" b="1" dirty="0">
                <a:effectLst/>
                <a:latin typeface="Cambria" panose="02040503050406030204" pitchFamily="18" charset="0"/>
                <a:ea typeface="Times New Roman" panose="02020603050405020304" pitchFamily="18" charset="0"/>
                <a:cs typeface="Arial" panose="020B0604020202020204" pitchFamily="34" charset="0"/>
              </a:rPr>
              <a:t>PROFESSION </a:t>
            </a:r>
            <a:r>
              <a:rPr lang="en-US" sz="1800" dirty="0">
                <a:effectLst/>
                <a:latin typeface="Cambria" panose="02040503050406030204" pitchFamily="18" charset="0"/>
                <a:ea typeface="Times New Roman" panose="02020603050405020304" pitchFamily="18" charset="0"/>
                <a:cs typeface="Arial" panose="020B0604020202020204" pitchFamily="34" charset="0"/>
              </a:rPr>
              <a:t>- Software engineers shall advance the integrity and reputation of the profession consistent with the public interest.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7. </a:t>
            </a:r>
            <a:r>
              <a:rPr lang="en-US" sz="1800" b="1" dirty="0">
                <a:effectLst/>
                <a:latin typeface="Cambria" panose="02040503050406030204" pitchFamily="18" charset="0"/>
                <a:ea typeface="Times New Roman" panose="02020603050405020304" pitchFamily="18" charset="0"/>
                <a:cs typeface="Arial" panose="020B0604020202020204" pitchFamily="34" charset="0"/>
              </a:rPr>
              <a:t>COLLEAGUES </a:t>
            </a:r>
            <a:r>
              <a:rPr lang="en-US" sz="1800" dirty="0">
                <a:effectLst/>
                <a:latin typeface="Cambria" panose="02040503050406030204" pitchFamily="18" charset="0"/>
                <a:ea typeface="Times New Roman" panose="02020603050405020304" pitchFamily="18" charset="0"/>
                <a:cs typeface="Arial" panose="020B0604020202020204" pitchFamily="34" charset="0"/>
              </a:rPr>
              <a:t>- Software engineers shall be fair to and supportive of their colleagues.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Arial" panose="020B0604020202020204" pitchFamily="34" charset="0"/>
              </a:rPr>
              <a:t>8. </a:t>
            </a:r>
            <a:r>
              <a:rPr lang="en-US" sz="1800" b="1" dirty="0">
                <a:effectLst/>
                <a:latin typeface="Cambria" panose="02040503050406030204" pitchFamily="18" charset="0"/>
                <a:ea typeface="Times New Roman" panose="02020603050405020304" pitchFamily="18" charset="0"/>
                <a:cs typeface="Arial" panose="020B0604020202020204" pitchFamily="34" charset="0"/>
              </a:rPr>
              <a:t>SELF</a:t>
            </a:r>
            <a:r>
              <a:rPr lang="en-US" sz="1800" dirty="0">
                <a:effectLst/>
                <a:latin typeface="Cambria" panose="02040503050406030204" pitchFamily="18" charset="0"/>
                <a:ea typeface="Times New Roman" panose="02020603050405020304" pitchFamily="18" charset="0"/>
                <a:cs typeface="Arial" panose="020B0604020202020204" pitchFamily="34" charset="0"/>
              </a:rPr>
              <a:t> - Software engineers shall participate in lifelong learning regarding the practice of their profession and shall promote an ethical approach to the practice of the profession.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23178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412" y="-170635"/>
            <a:ext cx="9021517" cy="670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3257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121</a:t>
            </a:fld>
            <a:endParaRPr lang="en-US"/>
          </a:p>
        </p:txBody>
      </p:sp>
      <p:sp>
        <p:nvSpPr>
          <p:cNvPr id="4" name="Rectangle 3"/>
          <p:cNvSpPr/>
          <p:nvPr/>
        </p:nvSpPr>
        <p:spPr>
          <a:xfrm>
            <a:off x="2317538" y="36883"/>
            <a:ext cx="3671454" cy="688009"/>
          </a:xfrm>
          <a:prstGeom prst="rect">
            <a:avLst/>
          </a:prstGeom>
        </p:spPr>
        <p:txBody>
          <a:bodyPr wrap="none">
            <a:spAutoFit/>
          </a:bodyPr>
          <a:lstStyle/>
          <a:p>
            <a:r>
              <a:rPr lang="en-IN" sz="3871" b="1" dirty="0">
                <a:solidFill>
                  <a:srgbClr val="CC0066"/>
                </a:solidFill>
              </a:rPr>
              <a:t>3.2.2 Refactoring</a:t>
            </a:r>
          </a:p>
        </p:txBody>
      </p:sp>
      <p:sp>
        <p:nvSpPr>
          <p:cNvPr id="5" name="Rectangle 4"/>
          <p:cNvSpPr/>
          <p:nvPr/>
        </p:nvSpPr>
        <p:spPr>
          <a:xfrm>
            <a:off x="348061" y="555031"/>
            <a:ext cx="11495879" cy="5453031"/>
          </a:xfrm>
          <a:prstGeom prst="rect">
            <a:avLst/>
          </a:prstGeom>
        </p:spPr>
        <p:txBody>
          <a:bodyPr wrap="square">
            <a:spAutoFit/>
          </a:bodyPr>
          <a:lstStyle/>
          <a:p>
            <a:pPr marL="414722" indent="-414722" algn="just">
              <a:buFont typeface="Arial" panose="020B0604020202020204" pitchFamily="34" charset="0"/>
              <a:buChar char="•"/>
            </a:pPr>
            <a:r>
              <a:rPr lang="en-US" sz="2903" dirty="0"/>
              <a:t>Refactoring (Fowler et al. 1999) means that the programming team look for possible improvements to the software and implements</a:t>
            </a:r>
            <a:r>
              <a:rPr lang="en-IN" sz="2903" dirty="0"/>
              <a:t> them immediately</a:t>
            </a:r>
          </a:p>
          <a:p>
            <a:pPr marL="414722" indent="-414722" algn="just">
              <a:buFont typeface="Arial" panose="020B0604020202020204" pitchFamily="34" charset="0"/>
              <a:buChar char="•"/>
            </a:pPr>
            <a:endParaRPr lang="en-IN" sz="2903" dirty="0"/>
          </a:p>
          <a:p>
            <a:pPr marL="414722" indent="-414722" algn="just">
              <a:buFont typeface="Arial" panose="020B0604020202020204" pitchFamily="34" charset="0"/>
              <a:buChar char="•"/>
            </a:pPr>
            <a:r>
              <a:rPr lang="en-US" sz="2903" dirty="0"/>
              <a:t>Refactoring improves the software structure and readability and so avoids the structural deterioration that naturally occurs when software is changed</a:t>
            </a:r>
          </a:p>
          <a:p>
            <a:pPr marL="414722" indent="-414722" algn="just">
              <a:buFont typeface="Arial" panose="020B0604020202020204" pitchFamily="34" charset="0"/>
              <a:buChar char="•"/>
            </a:pPr>
            <a:endParaRPr lang="en-US" sz="2903" dirty="0"/>
          </a:p>
          <a:p>
            <a:pPr marL="414722" indent="-414722" algn="just">
              <a:buFont typeface="Arial" panose="020B0604020202020204" pitchFamily="34" charset="0"/>
              <a:buChar char="•"/>
            </a:pPr>
            <a:r>
              <a:rPr lang="en-US" sz="2903" dirty="0"/>
              <a:t>Examples of refactoring include the reorganization of a class hierarchy to remove duplicate code, the tidying up and renaming of attributes and methods, and the replacement of similar code sections, with calls to methods defined in a program library. </a:t>
            </a:r>
          </a:p>
        </p:txBody>
      </p:sp>
    </p:spTree>
    <p:extLst>
      <p:ext uri="{BB962C8B-B14F-4D97-AF65-F5344CB8AC3E}">
        <p14:creationId xmlns:p14="http://schemas.microsoft.com/office/powerpoint/2010/main" val="19794855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122</a:t>
            </a:fld>
            <a:endParaRPr lang="en-US"/>
          </a:p>
        </p:txBody>
      </p:sp>
      <p:sp>
        <p:nvSpPr>
          <p:cNvPr id="4" name="Rectangle 3"/>
          <p:cNvSpPr/>
          <p:nvPr/>
        </p:nvSpPr>
        <p:spPr>
          <a:xfrm>
            <a:off x="1841920" y="-21292"/>
            <a:ext cx="5949386" cy="688009"/>
          </a:xfrm>
          <a:prstGeom prst="rect">
            <a:avLst/>
          </a:prstGeom>
        </p:spPr>
        <p:txBody>
          <a:bodyPr wrap="none">
            <a:spAutoFit/>
          </a:bodyPr>
          <a:lstStyle/>
          <a:p>
            <a:r>
              <a:rPr lang="en-IN" sz="3871" b="1" dirty="0">
                <a:solidFill>
                  <a:srgbClr val="CC0066"/>
                </a:solidFill>
              </a:rPr>
              <a:t>3.2.3 Test-first development</a:t>
            </a:r>
          </a:p>
        </p:txBody>
      </p:sp>
      <p:sp>
        <p:nvSpPr>
          <p:cNvPr id="5" name="Rectangle 4"/>
          <p:cNvSpPr/>
          <p:nvPr/>
        </p:nvSpPr>
        <p:spPr>
          <a:xfrm>
            <a:off x="435150" y="325738"/>
            <a:ext cx="11408789" cy="6048707"/>
          </a:xfrm>
          <a:prstGeom prst="rect">
            <a:avLst/>
          </a:prstGeom>
        </p:spPr>
        <p:txBody>
          <a:bodyPr wrap="square">
            <a:spAutoFit/>
          </a:bodyPr>
          <a:lstStyle/>
          <a:p>
            <a:pPr marL="414722" indent="-414722" algn="just">
              <a:buFont typeface="Arial" panose="020B0604020202020204" pitchFamily="34" charset="0"/>
              <a:buChar char="•"/>
            </a:pPr>
            <a:r>
              <a:rPr lang="en-IN" sz="2903" dirty="0"/>
              <a:t>The important differences </a:t>
            </a:r>
            <a:r>
              <a:rPr lang="en-US" sz="2903" dirty="0"/>
              <a:t>between incremental development and plan-driven development is in the way that </a:t>
            </a:r>
            <a:r>
              <a:rPr lang="en-IN" sz="2903" dirty="0"/>
              <a:t>the system is tested</a:t>
            </a:r>
          </a:p>
          <a:p>
            <a:pPr marL="414722" indent="-414722" algn="just">
              <a:buFont typeface="Arial" panose="020B0604020202020204" pitchFamily="34" charset="0"/>
              <a:buChar char="•"/>
            </a:pPr>
            <a:endParaRPr lang="en-IN" sz="2903" dirty="0"/>
          </a:p>
          <a:p>
            <a:pPr marL="414722" indent="-414722" algn="just">
              <a:buFont typeface="Arial" panose="020B0604020202020204" pitchFamily="34" charset="0"/>
              <a:buChar char="•"/>
            </a:pPr>
            <a:r>
              <a:rPr lang="en-US" sz="2903" dirty="0"/>
              <a:t>Extreme Programming developed a new approach to program testing to address the difficulties of testing without a specification. Testing is automated and is central to the development process, and development cannot proceed until all tests have been successfully executed</a:t>
            </a:r>
          </a:p>
          <a:p>
            <a:pPr marL="414722" indent="-414722" algn="just">
              <a:buFont typeface="Arial" panose="020B0604020202020204" pitchFamily="34" charset="0"/>
              <a:buChar char="•"/>
            </a:pPr>
            <a:endParaRPr lang="en-US" sz="2903" dirty="0"/>
          </a:p>
          <a:p>
            <a:pPr marL="414722" indent="-414722" algn="just">
              <a:buFont typeface="Arial" panose="020B0604020202020204" pitchFamily="34" charset="0"/>
              <a:buChar char="•"/>
            </a:pPr>
            <a:r>
              <a:rPr lang="en-US" sz="2903" dirty="0"/>
              <a:t>The key features of testing in XP are:</a:t>
            </a:r>
          </a:p>
          <a:p>
            <a:pPr lvl="1"/>
            <a:r>
              <a:rPr lang="en-IN" sz="2419" dirty="0"/>
              <a:t>1. test-first development,</a:t>
            </a:r>
          </a:p>
          <a:p>
            <a:pPr lvl="1"/>
            <a:r>
              <a:rPr lang="en-US" sz="2419" dirty="0"/>
              <a:t>2. incremental test development from scenarios,</a:t>
            </a:r>
          </a:p>
          <a:p>
            <a:pPr lvl="1"/>
            <a:r>
              <a:rPr lang="en-US" sz="2419" dirty="0"/>
              <a:t>3. user involvement in the test development and validation, and</a:t>
            </a:r>
          </a:p>
          <a:p>
            <a:pPr lvl="1"/>
            <a:r>
              <a:rPr lang="en-US" sz="2419" dirty="0"/>
              <a:t>4. the use of automated testing frameworks.</a:t>
            </a:r>
            <a:endParaRPr lang="en-IN" sz="2419" dirty="0"/>
          </a:p>
        </p:txBody>
      </p:sp>
    </p:spTree>
    <p:extLst>
      <p:ext uri="{BB962C8B-B14F-4D97-AF65-F5344CB8AC3E}">
        <p14:creationId xmlns:p14="http://schemas.microsoft.com/office/powerpoint/2010/main" val="18609898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975" y="2881933"/>
            <a:ext cx="7925190" cy="385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77429" y="685838"/>
            <a:ext cx="11437143" cy="1879232"/>
          </a:xfrm>
          <a:prstGeom prst="rect">
            <a:avLst/>
          </a:prstGeom>
        </p:spPr>
        <p:txBody>
          <a:bodyPr wrap="square">
            <a:spAutoFit/>
          </a:bodyPr>
          <a:lstStyle/>
          <a:p>
            <a:pPr marL="414722" indent="-414722" algn="just">
              <a:buFont typeface="Arial" panose="020B0604020202020204" pitchFamily="34" charset="0"/>
              <a:buChar char="•"/>
            </a:pPr>
            <a:r>
              <a:rPr lang="en-US" sz="2903" dirty="0"/>
              <a:t>XP’s test-first philosophy has now evolved into more general test-driven development techniques (Jeffries and </a:t>
            </a:r>
            <a:r>
              <a:rPr lang="en-US" sz="2903" dirty="0" err="1"/>
              <a:t>Melnik</a:t>
            </a:r>
            <a:r>
              <a:rPr lang="en-US" sz="2903" dirty="0"/>
              <a:t> 2007). Instead of writing code and then writing tests for that code, you write the tests before you write the code</a:t>
            </a:r>
            <a:endParaRPr lang="en-IN" sz="2903" dirty="0"/>
          </a:p>
        </p:txBody>
      </p:sp>
    </p:spTree>
    <p:extLst>
      <p:ext uri="{BB962C8B-B14F-4D97-AF65-F5344CB8AC3E}">
        <p14:creationId xmlns:p14="http://schemas.microsoft.com/office/powerpoint/2010/main" val="773557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124</a:t>
            </a:fld>
            <a:endParaRPr lang="en-US"/>
          </a:p>
        </p:txBody>
      </p:sp>
      <p:sp>
        <p:nvSpPr>
          <p:cNvPr id="4" name="Rectangle 3"/>
          <p:cNvSpPr/>
          <p:nvPr/>
        </p:nvSpPr>
        <p:spPr>
          <a:xfrm>
            <a:off x="357161" y="126149"/>
            <a:ext cx="5008679" cy="688009"/>
          </a:xfrm>
          <a:prstGeom prst="rect">
            <a:avLst/>
          </a:prstGeom>
        </p:spPr>
        <p:txBody>
          <a:bodyPr wrap="none">
            <a:spAutoFit/>
          </a:bodyPr>
          <a:lstStyle/>
          <a:p>
            <a:r>
              <a:rPr lang="en-IN" sz="3871" b="1" dirty="0">
                <a:solidFill>
                  <a:srgbClr val="CC0066"/>
                </a:solidFill>
              </a:rPr>
              <a:t>3.2.4 Pair programming</a:t>
            </a:r>
          </a:p>
        </p:txBody>
      </p:sp>
      <p:sp>
        <p:nvSpPr>
          <p:cNvPr id="5" name="Rectangle 4"/>
          <p:cNvSpPr/>
          <p:nvPr/>
        </p:nvSpPr>
        <p:spPr>
          <a:xfrm>
            <a:off x="267350" y="869234"/>
            <a:ext cx="11567490" cy="5899757"/>
          </a:xfrm>
          <a:prstGeom prst="rect">
            <a:avLst/>
          </a:prstGeom>
        </p:spPr>
        <p:txBody>
          <a:bodyPr wrap="square">
            <a:spAutoFit/>
          </a:bodyPr>
          <a:lstStyle/>
          <a:p>
            <a:pPr marL="414722" indent="-414722" algn="just">
              <a:buFont typeface="Arial" panose="020B0604020202020204" pitchFamily="34" charset="0"/>
              <a:buChar char="•"/>
            </a:pPr>
            <a:r>
              <a:rPr lang="en-US" sz="2903" dirty="0"/>
              <a:t>The programming pair sits at the same computer to </a:t>
            </a:r>
            <a:r>
              <a:rPr lang="en-IN" sz="2903" dirty="0"/>
              <a:t>develop the software</a:t>
            </a:r>
          </a:p>
          <a:p>
            <a:pPr marL="414722" indent="-414722" algn="just">
              <a:buFont typeface="Arial" panose="020B0604020202020204" pitchFamily="34" charset="0"/>
              <a:buChar char="•"/>
            </a:pPr>
            <a:endParaRPr lang="en-IN" sz="2903" dirty="0"/>
          </a:p>
          <a:p>
            <a:pPr marL="414722" indent="-414722" algn="just">
              <a:buFont typeface="Arial" panose="020B0604020202020204" pitchFamily="34" charset="0"/>
              <a:buChar char="•"/>
            </a:pPr>
            <a:r>
              <a:rPr lang="en-US" sz="2903" dirty="0"/>
              <a:t>The same pair do not always program together. Rather, pairs are created dynamically so that all team members work with each other </a:t>
            </a:r>
            <a:r>
              <a:rPr lang="en-IN" sz="2903" dirty="0"/>
              <a:t>during the development process.</a:t>
            </a:r>
          </a:p>
          <a:p>
            <a:pPr marL="414722" indent="-414722" algn="just">
              <a:buFont typeface="Arial" panose="020B0604020202020204" pitchFamily="34" charset="0"/>
              <a:buChar char="•"/>
            </a:pPr>
            <a:endParaRPr lang="en-IN" sz="2903" dirty="0"/>
          </a:p>
          <a:p>
            <a:pPr marL="414722" indent="-414722" algn="just">
              <a:buFont typeface="Arial" panose="020B0604020202020204" pitchFamily="34" charset="0"/>
              <a:buChar char="•"/>
            </a:pPr>
            <a:r>
              <a:rPr lang="en-US" sz="2903" dirty="0"/>
              <a:t>Pair programming has a number of advantages</a:t>
            </a:r>
          </a:p>
          <a:p>
            <a:pPr marL="967683" lvl="1" indent="-414722" algn="just">
              <a:buFont typeface="Arial" panose="020B0604020202020204" pitchFamily="34" charset="0"/>
              <a:buChar char="•"/>
            </a:pPr>
            <a:r>
              <a:rPr lang="en-US" sz="2903" dirty="0"/>
              <a:t>It supports the idea of collective ownership and responsibility for the system</a:t>
            </a:r>
          </a:p>
          <a:p>
            <a:pPr marL="967683" lvl="1" indent="-414722" algn="just">
              <a:buFont typeface="Arial" panose="020B0604020202020204" pitchFamily="34" charset="0"/>
              <a:buChar char="•"/>
            </a:pPr>
            <a:r>
              <a:rPr lang="en-US" sz="2903" dirty="0"/>
              <a:t>It acts as an informal review process because each line of code is looked at by at least </a:t>
            </a:r>
            <a:r>
              <a:rPr lang="en-IN" sz="2903" dirty="0"/>
              <a:t>two people</a:t>
            </a:r>
          </a:p>
          <a:p>
            <a:pPr marL="967683" lvl="1" indent="-414722" algn="just">
              <a:buFont typeface="Arial" panose="020B0604020202020204" pitchFamily="34" charset="0"/>
              <a:buChar char="•"/>
            </a:pPr>
            <a:r>
              <a:rPr lang="en-US" sz="2903" dirty="0"/>
              <a:t>It encourages refactoring to improve the software structure</a:t>
            </a:r>
            <a:endParaRPr lang="en-IN" sz="2903" dirty="0"/>
          </a:p>
        </p:txBody>
      </p:sp>
    </p:spTree>
    <p:extLst>
      <p:ext uri="{BB962C8B-B14F-4D97-AF65-F5344CB8AC3E}">
        <p14:creationId xmlns:p14="http://schemas.microsoft.com/office/powerpoint/2010/main" val="6720342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125</a:t>
            </a:fld>
            <a:endParaRPr lang="en-US"/>
          </a:p>
        </p:txBody>
      </p:sp>
      <p:sp>
        <p:nvSpPr>
          <p:cNvPr id="4" name="Rectangle 3"/>
          <p:cNvSpPr/>
          <p:nvPr/>
        </p:nvSpPr>
        <p:spPr>
          <a:xfrm>
            <a:off x="348061" y="960155"/>
            <a:ext cx="11495879" cy="4112857"/>
          </a:xfrm>
          <a:prstGeom prst="rect">
            <a:avLst/>
          </a:prstGeom>
        </p:spPr>
        <p:txBody>
          <a:bodyPr wrap="square">
            <a:spAutoFit/>
          </a:bodyPr>
          <a:lstStyle/>
          <a:p>
            <a:pPr marL="414722" indent="-414722" algn="just">
              <a:buFont typeface="Arial" panose="020B0604020202020204" pitchFamily="34" charset="0"/>
              <a:buChar char="•"/>
            </a:pPr>
            <a:r>
              <a:rPr lang="en-US" sz="2903" dirty="0"/>
              <a:t>You might think that pair programming would be </a:t>
            </a:r>
            <a:r>
              <a:rPr lang="en-US" sz="2903" b="1" dirty="0"/>
              <a:t>less efficient </a:t>
            </a:r>
            <a:r>
              <a:rPr lang="en-US" sz="2903" dirty="0"/>
              <a:t>than individual programming. In a given time, a pair of developers would produce half as much code as two individuals working alone. Many companies that have adopted agile methods are suspicious of pair programming and </a:t>
            </a:r>
            <a:r>
              <a:rPr lang="en-US" sz="2903" b="1" dirty="0"/>
              <a:t>do not use it</a:t>
            </a:r>
            <a:r>
              <a:rPr lang="en-US" sz="2903" dirty="0"/>
              <a:t>.</a:t>
            </a:r>
          </a:p>
          <a:p>
            <a:pPr marL="414722" indent="-414722" algn="just">
              <a:buFont typeface="Arial" panose="020B0604020202020204" pitchFamily="34" charset="0"/>
              <a:buChar char="•"/>
            </a:pPr>
            <a:endParaRPr lang="en-US" sz="2903" dirty="0"/>
          </a:p>
          <a:p>
            <a:pPr marL="414722" indent="-414722" algn="just">
              <a:buFont typeface="Arial" panose="020B0604020202020204" pitchFamily="34" charset="0"/>
              <a:buChar char="•"/>
            </a:pPr>
            <a:r>
              <a:rPr lang="en-US" sz="2903" dirty="0"/>
              <a:t>Other companies mix pair and individual programming with an experienced programmer working with a less experienced colleague when they have problems.</a:t>
            </a:r>
            <a:endParaRPr lang="en-IN" sz="2903" dirty="0"/>
          </a:p>
        </p:txBody>
      </p:sp>
    </p:spTree>
    <p:extLst>
      <p:ext uri="{BB962C8B-B14F-4D97-AF65-F5344CB8AC3E}">
        <p14:creationId xmlns:p14="http://schemas.microsoft.com/office/powerpoint/2010/main" val="42661314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126</a:t>
            </a:fld>
            <a:endParaRPr lang="en-US"/>
          </a:p>
        </p:txBody>
      </p:sp>
      <p:sp>
        <p:nvSpPr>
          <p:cNvPr id="4" name="Rectangle 3"/>
          <p:cNvSpPr/>
          <p:nvPr/>
        </p:nvSpPr>
        <p:spPr>
          <a:xfrm>
            <a:off x="4660" y="-845812"/>
            <a:ext cx="12192000" cy="762388"/>
          </a:xfrm>
          <a:prstGeom prst="rect">
            <a:avLst/>
          </a:prstGeom>
        </p:spPr>
        <p:txBody>
          <a:bodyPr wrap="square">
            <a:spAutoFit/>
          </a:bodyPr>
          <a:lstStyle/>
          <a:p>
            <a:pPr algn="ctr"/>
            <a:r>
              <a:rPr lang="en-IN" sz="4354" b="1" dirty="0">
                <a:solidFill>
                  <a:srgbClr val="CC0066"/>
                </a:solidFill>
              </a:rPr>
              <a:t>3.3 Agile project management</a:t>
            </a:r>
            <a:endParaRPr lang="en-IN" sz="4354" dirty="0">
              <a:solidFill>
                <a:srgbClr val="CC0066"/>
              </a:solidFill>
            </a:endParaRPr>
          </a:p>
        </p:txBody>
      </p:sp>
      <p:sp>
        <p:nvSpPr>
          <p:cNvPr id="5" name="Rectangle 4"/>
          <p:cNvSpPr/>
          <p:nvPr/>
        </p:nvSpPr>
        <p:spPr>
          <a:xfrm>
            <a:off x="439810" y="119581"/>
            <a:ext cx="11321699" cy="5899757"/>
          </a:xfrm>
          <a:prstGeom prst="rect">
            <a:avLst/>
          </a:prstGeom>
        </p:spPr>
        <p:txBody>
          <a:bodyPr wrap="square">
            <a:spAutoFit/>
          </a:bodyPr>
          <a:lstStyle/>
          <a:p>
            <a:pPr marL="345601" indent="-345601" algn="just">
              <a:buFont typeface="Arial" panose="020B0604020202020204" pitchFamily="34" charset="0"/>
              <a:buChar char="•"/>
            </a:pPr>
            <a:r>
              <a:rPr lang="en-US" sz="2903" dirty="0"/>
              <a:t>In any software business, managers need to know what is going on and whether or not a project is likely to meet its objectives and deliver the software on time with the proposed </a:t>
            </a:r>
            <a:r>
              <a:rPr lang="en-IN" sz="2903" dirty="0"/>
              <a:t>budget</a:t>
            </a:r>
          </a:p>
          <a:p>
            <a:pPr marL="414722" indent="-414722" algn="just">
              <a:buFont typeface="Arial" panose="020B0604020202020204" pitchFamily="34" charset="0"/>
              <a:buChar char="•"/>
            </a:pPr>
            <a:r>
              <a:rPr lang="en-US" sz="2903" dirty="0"/>
              <a:t>Managers draw up a plan for the project showing what should be delivered, when it should be delivered, and who will work on the development </a:t>
            </a:r>
            <a:r>
              <a:rPr lang="en-IN" sz="2903" dirty="0"/>
              <a:t>of the project deliverables</a:t>
            </a:r>
          </a:p>
          <a:p>
            <a:pPr marL="414722" indent="-414722" algn="just">
              <a:buFont typeface="Arial" panose="020B0604020202020204" pitchFamily="34" charset="0"/>
              <a:buChar char="•"/>
            </a:pPr>
            <a:r>
              <a:rPr lang="en-US" sz="2903" dirty="0"/>
              <a:t>The </a:t>
            </a:r>
            <a:r>
              <a:rPr lang="en-US" sz="2903" b="1" dirty="0"/>
              <a:t>Scrum agile method </a:t>
            </a:r>
            <a:r>
              <a:rPr lang="en-US" sz="2903" dirty="0"/>
              <a:t>was developed to provide a framework for organizing agile projects and, to some extent at least, provide external visibility of what is going on</a:t>
            </a:r>
            <a:r>
              <a:rPr lang="en-IN" sz="2903" dirty="0"/>
              <a:t> </a:t>
            </a:r>
          </a:p>
          <a:p>
            <a:pPr marL="414722" indent="-414722" algn="just">
              <a:buFont typeface="Arial" panose="020B0604020202020204" pitchFamily="34" charset="0"/>
              <a:buChar char="•"/>
            </a:pPr>
            <a:r>
              <a:rPr lang="en-IN" sz="2903" dirty="0"/>
              <a:t>The developers </a:t>
            </a:r>
            <a:r>
              <a:rPr lang="en-US" sz="2903" dirty="0"/>
              <a:t>of Scrum wished to make clear that Scrum was not a method for project management </a:t>
            </a:r>
            <a:r>
              <a:rPr lang="en-IN" sz="2903" dirty="0"/>
              <a:t>in the conventional sense,</a:t>
            </a:r>
          </a:p>
          <a:p>
            <a:pPr marL="414722" indent="-414722" algn="just">
              <a:buFont typeface="Arial" panose="020B0604020202020204" pitchFamily="34" charset="0"/>
              <a:buChar char="•"/>
            </a:pPr>
            <a:r>
              <a:rPr lang="en-IN" sz="2903" dirty="0"/>
              <a:t>So, </a:t>
            </a:r>
            <a:r>
              <a:rPr lang="en-US" sz="2903" dirty="0"/>
              <a:t>they deliberately invented new terminology, such as </a:t>
            </a:r>
            <a:r>
              <a:rPr lang="en-US" sz="2903" b="1" dirty="0"/>
              <a:t>Scrum Master, </a:t>
            </a:r>
            <a:r>
              <a:rPr lang="en-US" sz="2903" dirty="0"/>
              <a:t>which replaced names such as project manager</a:t>
            </a:r>
            <a:endParaRPr lang="en-IN" sz="2903" dirty="0"/>
          </a:p>
        </p:txBody>
      </p:sp>
    </p:spTree>
    <p:extLst>
      <p:ext uri="{BB962C8B-B14F-4D97-AF65-F5344CB8AC3E}">
        <p14:creationId xmlns:p14="http://schemas.microsoft.com/office/powerpoint/2010/main" val="33777349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691" y="-461495"/>
            <a:ext cx="15724682" cy="700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3617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46" y="32491"/>
            <a:ext cx="10886249" cy="661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22408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129</a:t>
            </a:fld>
            <a:endParaRPr lang="en-US"/>
          </a:p>
        </p:txBody>
      </p:sp>
      <p:sp>
        <p:nvSpPr>
          <p:cNvPr id="4" name="Rectangle 3"/>
          <p:cNvSpPr/>
          <p:nvPr/>
        </p:nvSpPr>
        <p:spPr>
          <a:xfrm>
            <a:off x="988757" y="-62858"/>
            <a:ext cx="8707889" cy="539058"/>
          </a:xfrm>
          <a:prstGeom prst="rect">
            <a:avLst/>
          </a:prstGeom>
        </p:spPr>
        <p:txBody>
          <a:bodyPr wrap="square">
            <a:spAutoFit/>
          </a:bodyPr>
          <a:lstStyle/>
          <a:p>
            <a:pPr algn="just"/>
            <a:r>
              <a:rPr lang="en-US" sz="2903" dirty="0"/>
              <a:t>The things that users like about the Scrum method are:</a:t>
            </a:r>
            <a:endParaRPr lang="en-IN" sz="2903" dirty="0"/>
          </a:p>
        </p:txBody>
      </p:sp>
      <p:sp>
        <p:nvSpPr>
          <p:cNvPr id="5" name="Rectangle 4"/>
          <p:cNvSpPr/>
          <p:nvPr/>
        </p:nvSpPr>
        <p:spPr>
          <a:xfrm>
            <a:off x="609331" y="206671"/>
            <a:ext cx="10973339" cy="6793142"/>
          </a:xfrm>
          <a:prstGeom prst="rect">
            <a:avLst/>
          </a:prstGeom>
        </p:spPr>
        <p:txBody>
          <a:bodyPr wrap="square">
            <a:spAutoFit/>
          </a:bodyPr>
          <a:lstStyle/>
          <a:p>
            <a:pPr marL="414722" indent="-414722" algn="just">
              <a:buFont typeface="Arial" panose="020B0604020202020204" pitchFamily="34" charset="0"/>
              <a:buChar char="•"/>
            </a:pPr>
            <a:r>
              <a:rPr lang="en-US" sz="2903" dirty="0"/>
              <a:t>The product is broken down into a set of manageable and understandable chunks that stakeholders can relate to</a:t>
            </a:r>
          </a:p>
          <a:p>
            <a:pPr marL="414722" indent="-414722" algn="just">
              <a:buFont typeface="Arial" panose="020B0604020202020204" pitchFamily="34" charset="0"/>
              <a:buChar char="•"/>
            </a:pPr>
            <a:endParaRPr lang="en-US" sz="2177" dirty="0"/>
          </a:p>
          <a:p>
            <a:pPr marL="414722" indent="-414722" algn="just">
              <a:buFont typeface="Arial" panose="020B0604020202020204" pitchFamily="34" charset="0"/>
              <a:buChar char="•"/>
            </a:pPr>
            <a:r>
              <a:rPr lang="en-US" sz="2903" dirty="0"/>
              <a:t>Unstable requirements do not hold up progress</a:t>
            </a:r>
          </a:p>
          <a:p>
            <a:pPr marL="414722" indent="-414722" algn="just">
              <a:buFont typeface="Arial" panose="020B0604020202020204" pitchFamily="34" charset="0"/>
              <a:buChar char="•"/>
            </a:pPr>
            <a:endParaRPr lang="en-US" sz="2177" dirty="0"/>
          </a:p>
          <a:p>
            <a:pPr marL="414722" indent="-414722" algn="just">
              <a:buFont typeface="Arial" panose="020B0604020202020204" pitchFamily="34" charset="0"/>
              <a:buChar char="•"/>
            </a:pPr>
            <a:r>
              <a:rPr lang="en-US" sz="2903" dirty="0"/>
              <a:t>The whole team has visibility of everything, and consequently team communication </a:t>
            </a:r>
            <a:r>
              <a:rPr lang="en-IN" sz="2903" dirty="0"/>
              <a:t>and morale are improved</a:t>
            </a:r>
          </a:p>
          <a:p>
            <a:pPr marL="414722" indent="-414722" algn="just">
              <a:buFont typeface="Arial" panose="020B0604020202020204" pitchFamily="34" charset="0"/>
              <a:buChar char="•"/>
            </a:pPr>
            <a:endParaRPr lang="en-IN" sz="2177" dirty="0"/>
          </a:p>
          <a:p>
            <a:pPr marL="414722" indent="-414722" algn="just">
              <a:buFont typeface="Arial" panose="020B0604020202020204" pitchFamily="34" charset="0"/>
              <a:buChar char="•"/>
            </a:pPr>
            <a:r>
              <a:rPr lang="en-US" sz="2903" dirty="0"/>
              <a:t>Customers see on-time delivery of increments and gain feedback on how the product works. They are not faced with last-minute surprises when a team announces that software will not be delivered as expected</a:t>
            </a:r>
          </a:p>
          <a:p>
            <a:pPr marL="414722" indent="-414722" algn="just">
              <a:buFont typeface="Arial" panose="020B0604020202020204" pitchFamily="34" charset="0"/>
              <a:buChar char="•"/>
            </a:pPr>
            <a:endParaRPr lang="en-US" sz="2177" dirty="0"/>
          </a:p>
          <a:p>
            <a:pPr marL="414722" indent="-414722" algn="just">
              <a:buFont typeface="Arial" panose="020B0604020202020204" pitchFamily="34" charset="0"/>
              <a:buChar char="•"/>
            </a:pPr>
            <a:r>
              <a:rPr lang="en-US" sz="2903" dirty="0"/>
              <a:t>Trust between customers and developers is established, and a positive culture is created in which everyone expects the project to succeed</a:t>
            </a:r>
            <a:endParaRPr lang="en-IN" sz="2903" dirty="0"/>
          </a:p>
        </p:txBody>
      </p:sp>
    </p:spTree>
    <p:extLst>
      <p:ext uri="{BB962C8B-B14F-4D97-AF65-F5344CB8AC3E}">
        <p14:creationId xmlns:p14="http://schemas.microsoft.com/office/powerpoint/2010/main" val="1825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Professional s/w development</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fontScale="92500" lnSpcReduction="10000"/>
          </a:bodyPr>
          <a:lstStyle/>
          <a:p>
            <a:pPr algn="just"/>
            <a:r>
              <a:rPr lang="en-US" dirty="0"/>
              <a:t>Lots of people write programs. People in business write spreadsheet programs to simplify their jobs; scientists and engineers write programs to process their experimental data; hobbyists write programs for their own interest and enjoyment.</a:t>
            </a:r>
          </a:p>
          <a:p>
            <a:pPr algn="just"/>
            <a:r>
              <a:rPr lang="en-US" dirty="0"/>
              <a:t>However, most software development is a professional activity in which software is developed for business purposes, for inclusion in other devices, or as software products such as information systems and computer-aided design systems. </a:t>
            </a:r>
          </a:p>
          <a:p>
            <a:pPr marL="0" indent="0" algn="just">
              <a:buNone/>
            </a:pPr>
            <a:r>
              <a:rPr lang="en-US" dirty="0"/>
              <a:t>The key distinctions are that professional software is intended for use by someone apart from its developer and that teams rather than individuals usually develop the </a:t>
            </a:r>
            <a:r>
              <a:rPr lang="en-US" dirty="0" err="1"/>
              <a:t>software.It</a:t>
            </a:r>
            <a:r>
              <a:rPr lang="en-US" dirty="0"/>
              <a:t> is maintained and changed throughout its life.</a:t>
            </a:r>
            <a:endParaRPr lang="en-IN" dirty="0"/>
          </a:p>
        </p:txBody>
      </p:sp>
    </p:spTree>
    <p:extLst>
      <p:ext uri="{BB962C8B-B14F-4D97-AF65-F5344CB8AC3E}">
        <p14:creationId xmlns:p14="http://schemas.microsoft.com/office/powerpoint/2010/main" val="4960857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61" y="388335"/>
            <a:ext cx="10754210" cy="615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105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131</a:t>
            </a:fld>
            <a:endParaRPr lang="en-US"/>
          </a:p>
        </p:txBody>
      </p:sp>
      <p:sp>
        <p:nvSpPr>
          <p:cNvPr id="4" name="Rectangle 3"/>
          <p:cNvSpPr/>
          <p:nvPr/>
        </p:nvSpPr>
        <p:spPr>
          <a:xfrm>
            <a:off x="397572" y="237261"/>
            <a:ext cx="6034922" cy="762388"/>
          </a:xfrm>
          <a:prstGeom prst="rect">
            <a:avLst/>
          </a:prstGeom>
        </p:spPr>
        <p:txBody>
          <a:bodyPr wrap="none">
            <a:spAutoFit/>
          </a:bodyPr>
          <a:lstStyle/>
          <a:p>
            <a:r>
              <a:rPr lang="en-IN" sz="4354" b="1" dirty="0">
                <a:solidFill>
                  <a:srgbClr val="CC0066"/>
                </a:solidFill>
              </a:rPr>
              <a:t>3.4 Scaling agile methods</a:t>
            </a:r>
            <a:endParaRPr lang="en-IN" sz="4354" dirty="0">
              <a:solidFill>
                <a:srgbClr val="CC0066"/>
              </a:solidFill>
            </a:endParaRPr>
          </a:p>
        </p:txBody>
      </p:sp>
      <p:sp>
        <p:nvSpPr>
          <p:cNvPr id="6" name="Rectangle 5"/>
          <p:cNvSpPr/>
          <p:nvPr/>
        </p:nvSpPr>
        <p:spPr>
          <a:xfrm>
            <a:off x="397573" y="1357554"/>
            <a:ext cx="11396854" cy="5006307"/>
          </a:xfrm>
          <a:prstGeom prst="rect">
            <a:avLst/>
          </a:prstGeom>
        </p:spPr>
        <p:txBody>
          <a:bodyPr wrap="square">
            <a:spAutoFit/>
          </a:bodyPr>
          <a:lstStyle/>
          <a:p>
            <a:pPr algn="just"/>
            <a:r>
              <a:rPr lang="en-US" sz="2903" dirty="0"/>
              <a:t>Agile methods were developed for use by small programming teams that could work together in the same room and communicate informally</a:t>
            </a:r>
            <a:endParaRPr lang="en-IN" sz="2903" dirty="0"/>
          </a:p>
          <a:p>
            <a:pPr algn="just"/>
            <a:endParaRPr lang="en-US" sz="2903" dirty="0"/>
          </a:p>
          <a:p>
            <a:pPr algn="just"/>
            <a:r>
              <a:rPr lang="en-US" sz="2903" dirty="0"/>
              <a:t>Scaling agile methods has closely related facets:</a:t>
            </a:r>
          </a:p>
          <a:p>
            <a:pPr algn="just"/>
            <a:endParaRPr lang="en-US" sz="2903" dirty="0"/>
          </a:p>
          <a:p>
            <a:pPr marL="552962" indent="-552962" algn="just">
              <a:buFont typeface="+mj-lt"/>
              <a:buAutoNum type="arabicPeriod"/>
            </a:pPr>
            <a:r>
              <a:rPr lang="en-US" sz="2903" dirty="0"/>
              <a:t>Scaling up these methods to handle the development of large systems that are too big to be developed by a single small team.</a:t>
            </a:r>
          </a:p>
          <a:p>
            <a:pPr marL="552962" indent="-552962" algn="just">
              <a:buFont typeface="+mj-lt"/>
              <a:buAutoNum type="arabicPeriod"/>
            </a:pPr>
            <a:endParaRPr lang="en-US" sz="2903" dirty="0"/>
          </a:p>
          <a:p>
            <a:pPr marL="552962" indent="-552962" algn="just">
              <a:buFont typeface="+mj-lt"/>
              <a:buAutoNum type="arabicPeriod"/>
            </a:pPr>
            <a:r>
              <a:rPr lang="en-US" sz="2903" dirty="0"/>
              <a:t>Scaling out these methods from specialized development teams to more widespread use in a large company that has many years of software development experience.</a:t>
            </a:r>
            <a:endParaRPr lang="en-IN" sz="2903" dirty="0"/>
          </a:p>
        </p:txBody>
      </p:sp>
    </p:spTree>
    <p:extLst>
      <p:ext uri="{BB962C8B-B14F-4D97-AF65-F5344CB8AC3E}">
        <p14:creationId xmlns:p14="http://schemas.microsoft.com/office/powerpoint/2010/main" val="24246619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132</a:t>
            </a:fld>
            <a:endParaRPr lang="en-US"/>
          </a:p>
        </p:txBody>
      </p:sp>
      <p:sp>
        <p:nvSpPr>
          <p:cNvPr id="4" name="Rectangle 3"/>
          <p:cNvSpPr/>
          <p:nvPr/>
        </p:nvSpPr>
        <p:spPr>
          <a:xfrm>
            <a:off x="302260" y="650825"/>
            <a:ext cx="9183091" cy="688009"/>
          </a:xfrm>
          <a:prstGeom prst="rect">
            <a:avLst/>
          </a:prstGeom>
        </p:spPr>
        <p:txBody>
          <a:bodyPr wrap="none">
            <a:spAutoFit/>
          </a:bodyPr>
          <a:lstStyle/>
          <a:p>
            <a:r>
              <a:rPr lang="en-US" sz="3871" b="1" dirty="0">
                <a:solidFill>
                  <a:srgbClr val="CC00CC"/>
                </a:solidFill>
              </a:rPr>
              <a:t>3.4.1 Practical problems with agile methods</a:t>
            </a:r>
            <a:endParaRPr lang="en-IN" sz="3871" b="1" dirty="0">
              <a:solidFill>
                <a:srgbClr val="CC00CC"/>
              </a:solidFill>
            </a:endParaRPr>
          </a:p>
        </p:txBody>
      </p:sp>
      <p:sp>
        <p:nvSpPr>
          <p:cNvPr id="5" name="Rectangle 4"/>
          <p:cNvSpPr/>
          <p:nvPr/>
        </p:nvSpPr>
        <p:spPr>
          <a:xfrm>
            <a:off x="100584" y="1872501"/>
            <a:ext cx="11367501" cy="1235338"/>
          </a:xfrm>
          <a:prstGeom prst="rect">
            <a:avLst/>
          </a:prstGeom>
        </p:spPr>
        <p:txBody>
          <a:bodyPr wrap="square">
            <a:spAutoFit/>
          </a:bodyPr>
          <a:lstStyle/>
          <a:p>
            <a:pPr marL="414722" indent="-414722" algn="just">
              <a:buFont typeface="Arial" panose="020B0604020202020204" pitchFamily="34" charset="0"/>
              <a:buChar char="•"/>
            </a:pPr>
            <a:r>
              <a:rPr lang="en-US" sz="2476" dirty="0">
                <a:latin typeface="Times New Roman" panose="02020603050405020304" pitchFamily="18" charset="0"/>
                <a:cs typeface="Times New Roman" panose="02020603050405020304" pitchFamily="18" charset="0"/>
              </a:rPr>
              <a:t>Agile methods may </a:t>
            </a:r>
            <a:r>
              <a:rPr lang="en-US" sz="2476" b="1" dirty="0">
                <a:latin typeface="Times New Roman" panose="02020603050405020304" pitchFamily="18" charset="0"/>
                <a:cs typeface="Times New Roman" panose="02020603050405020304" pitchFamily="18" charset="0"/>
              </a:rPr>
              <a:t>not be suitable </a:t>
            </a:r>
            <a:r>
              <a:rPr lang="en-US" sz="2476" dirty="0">
                <a:latin typeface="Times New Roman" panose="02020603050405020304" pitchFamily="18" charset="0"/>
                <a:cs typeface="Times New Roman" panose="02020603050405020304" pitchFamily="18" charset="0"/>
              </a:rPr>
              <a:t>for other types of software development, such as </a:t>
            </a:r>
            <a:r>
              <a:rPr lang="en-US" sz="2476" b="1" dirty="0">
                <a:latin typeface="Times New Roman" panose="02020603050405020304" pitchFamily="18" charset="0"/>
                <a:cs typeface="Times New Roman" panose="02020603050405020304" pitchFamily="18" charset="0"/>
              </a:rPr>
              <a:t>embedded systems </a:t>
            </a:r>
            <a:r>
              <a:rPr lang="en-US" sz="2476" dirty="0">
                <a:latin typeface="Times New Roman" panose="02020603050405020304" pitchFamily="18" charset="0"/>
                <a:cs typeface="Times New Roman" panose="02020603050405020304" pitchFamily="18" charset="0"/>
              </a:rPr>
              <a:t>engineering or the development of large and complex systems.</a:t>
            </a:r>
          </a:p>
          <a:p>
            <a:pPr marL="414722" indent="-414722" algn="just">
              <a:buFont typeface="Arial" panose="020B0604020202020204" pitchFamily="34" charset="0"/>
              <a:buChar char="•"/>
            </a:pPr>
            <a:endParaRPr lang="en-IN" sz="2476" dirty="0">
              <a:latin typeface="Times New Roman" panose="02020603050405020304" pitchFamily="18" charset="0"/>
              <a:cs typeface="Times New Roman" panose="02020603050405020304" pitchFamily="18" charset="0"/>
            </a:endParaRPr>
          </a:p>
        </p:txBody>
      </p:sp>
      <p:sp>
        <p:nvSpPr>
          <p:cNvPr id="6" name="Rectangle 5"/>
          <p:cNvSpPr/>
          <p:nvPr/>
        </p:nvSpPr>
        <p:spPr>
          <a:xfrm>
            <a:off x="302259" y="3088823"/>
            <a:ext cx="11162320" cy="3140347"/>
          </a:xfrm>
          <a:prstGeom prst="rect">
            <a:avLst/>
          </a:prstGeom>
        </p:spPr>
        <p:txBody>
          <a:bodyPr wrap="square">
            <a:spAutoFit/>
          </a:bodyPr>
          <a:lstStyle/>
          <a:p>
            <a:pPr algn="just"/>
            <a:r>
              <a:rPr lang="en-US" sz="2476" dirty="0">
                <a:latin typeface="Times New Roman" panose="02020603050405020304" pitchFamily="18" charset="0"/>
                <a:cs typeface="Times New Roman" panose="02020603050405020304" pitchFamily="18" charset="0"/>
              </a:rPr>
              <a:t>using an agile approach presents a number of problems.</a:t>
            </a:r>
          </a:p>
          <a:p>
            <a:pPr marL="552962" indent="-552962" algn="just">
              <a:buFont typeface="+mj-lt"/>
              <a:buAutoNum type="arabicPeriod"/>
            </a:pPr>
            <a:r>
              <a:rPr lang="en-US" sz="2476" dirty="0">
                <a:latin typeface="Times New Roman" panose="02020603050405020304" pitchFamily="18" charset="0"/>
                <a:cs typeface="Times New Roman" panose="02020603050405020304" pitchFamily="18" charset="0"/>
              </a:rPr>
              <a:t>The informality of agile development is incompatible with the </a:t>
            </a:r>
            <a:r>
              <a:rPr lang="en-US" sz="2476" b="1" dirty="0">
                <a:latin typeface="Times New Roman" panose="02020603050405020304" pitchFamily="18" charset="0"/>
                <a:cs typeface="Times New Roman" panose="02020603050405020304" pitchFamily="18" charset="0"/>
              </a:rPr>
              <a:t>legal approach </a:t>
            </a:r>
            <a:r>
              <a:rPr lang="en-US" sz="2476" dirty="0">
                <a:latin typeface="Times New Roman" panose="02020603050405020304" pitchFamily="18" charset="0"/>
                <a:cs typeface="Times New Roman" panose="02020603050405020304" pitchFamily="18" charset="0"/>
              </a:rPr>
              <a:t>to contract definition that is commonly used in large companies.</a:t>
            </a:r>
          </a:p>
          <a:p>
            <a:pPr marL="552962" indent="-552962" algn="just">
              <a:buFont typeface="+mj-lt"/>
              <a:buAutoNum type="arabicPeriod"/>
            </a:pPr>
            <a:r>
              <a:rPr lang="en-US" sz="2476" dirty="0">
                <a:latin typeface="Times New Roman" panose="02020603050405020304" pitchFamily="18" charset="0"/>
                <a:cs typeface="Times New Roman" panose="02020603050405020304" pitchFamily="18" charset="0"/>
              </a:rPr>
              <a:t>Agile methods are most appropriate for new software development rather than for </a:t>
            </a:r>
            <a:r>
              <a:rPr lang="en-US" sz="2476" b="1" dirty="0">
                <a:latin typeface="Times New Roman" panose="02020603050405020304" pitchFamily="18" charset="0"/>
                <a:cs typeface="Times New Roman" panose="02020603050405020304" pitchFamily="18" charset="0"/>
              </a:rPr>
              <a:t>software maintenance</a:t>
            </a:r>
            <a:r>
              <a:rPr lang="en-US" sz="2476" dirty="0">
                <a:latin typeface="Times New Roman" panose="02020603050405020304" pitchFamily="18" charset="0"/>
                <a:cs typeface="Times New Roman" panose="02020603050405020304" pitchFamily="18" charset="0"/>
              </a:rPr>
              <a:t>. Yet the majority of software costs in large companies come from maintaining their existing software systems.</a:t>
            </a:r>
          </a:p>
          <a:p>
            <a:pPr marL="552962" indent="-552962" algn="just">
              <a:buFont typeface="+mj-lt"/>
              <a:buAutoNum type="arabicPeriod"/>
            </a:pPr>
            <a:r>
              <a:rPr lang="en-US" sz="2476" dirty="0">
                <a:latin typeface="Times New Roman" panose="02020603050405020304" pitchFamily="18" charset="0"/>
                <a:cs typeface="Times New Roman" panose="02020603050405020304" pitchFamily="18" charset="0"/>
              </a:rPr>
              <a:t>Agile methods are designed for </a:t>
            </a:r>
            <a:r>
              <a:rPr lang="en-US" sz="2476" b="1" dirty="0">
                <a:latin typeface="Times New Roman" panose="02020603050405020304" pitchFamily="18" charset="0"/>
                <a:cs typeface="Times New Roman" panose="02020603050405020304" pitchFamily="18" charset="0"/>
              </a:rPr>
              <a:t>small co-located teams</a:t>
            </a:r>
            <a:r>
              <a:rPr lang="en-US" sz="2476" dirty="0">
                <a:latin typeface="Times New Roman" panose="02020603050405020304" pitchFamily="18" charset="0"/>
                <a:cs typeface="Times New Roman" panose="02020603050405020304" pitchFamily="18" charset="0"/>
              </a:rPr>
              <a:t>, yet much software development now involves worldwide distributed teams.</a:t>
            </a:r>
            <a:endParaRPr lang="en-IN" sz="247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8571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133</a:t>
            </a:fld>
            <a:endParaRPr lang="en-US"/>
          </a:p>
        </p:txBody>
      </p:sp>
      <p:sp>
        <p:nvSpPr>
          <p:cNvPr id="4" name="Rectangle 3"/>
          <p:cNvSpPr/>
          <p:nvPr/>
        </p:nvSpPr>
        <p:spPr>
          <a:xfrm>
            <a:off x="609032" y="928163"/>
            <a:ext cx="11582969" cy="5006307"/>
          </a:xfrm>
          <a:prstGeom prst="rect">
            <a:avLst/>
          </a:prstGeom>
        </p:spPr>
        <p:txBody>
          <a:bodyPr wrap="square">
            <a:spAutoFit/>
          </a:bodyPr>
          <a:lstStyle/>
          <a:p>
            <a:pPr marL="414722" indent="-414722" algn="just">
              <a:buFont typeface="Arial" panose="020B0604020202020204" pitchFamily="34" charset="0"/>
              <a:buChar char="•"/>
            </a:pPr>
            <a:r>
              <a:rPr lang="en-US" sz="2903" dirty="0"/>
              <a:t>Maintenance involves a custom system that must be changed in response to new business requirements, there is no clear consensus on the suitability of agile methods for software maintenance. </a:t>
            </a:r>
          </a:p>
          <a:p>
            <a:pPr algn="just"/>
            <a:endParaRPr lang="en-US" sz="2903" dirty="0"/>
          </a:p>
          <a:p>
            <a:pPr algn="just"/>
            <a:r>
              <a:rPr lang="en-US" sz="2903" dirty="0"/>
              <a:t>Three types of </a:t>
            </a:r>
            <a:r>
              <a:rPr lang="en-IN" sz="2903" dirty="0"/>
              <a:t>problems can arise:</a:t>
            </a:r>
          </a:p>
          <a:p>
            <a:pPr algn="just"/>
            <a:endParaRPr lang="en-IN" sz="2903" dirty="0"/>
          </a:p>
          <a:p>
            <a:pPr algn="just"/>
            <a:r>
              <a:rPr lang="en-IN" sz="2903" dirty="0"/>
              <a:t>■ lack of product documentation</a:t>
            </a:r>
          </a:p>
          <a:p>
            <a:pPr algn="just"/>
            <a:endParaRPr lang="en-IN" sz="2903" dirty="0"/>
          </a:p>
          <a:p>
            <a:pPr algn="just"/>
            <a:r>
              <a:rPr lang="en-IN" sz="2903" dirty="0"/>
              <a:t>■ keeping customers involved</a:t>
            </a:r>
          </a:p>
          <a:p>
            <a:pPr algn="just"/>
            <a:endParaRPr lang="en-IN" sz="2903" dirty="0"/>
          </a:p>
          <a:p>
            <a:pPr algn="just"/>
            <a:r>
              <a:rPr lang="en-IN" sz="2903" dirty="0"/>
              <a:t>■ development team continuity</a:t>
            </a:r>
          </a:p>
        </p:txBody>
      </p:sp>
    </p:spTree>
    <p:extLst>
      <p:ext uri="{BB962C8B-B14F-4D97-AF65-F5344CB8AC3E}">
        <p14:creationId xmlns:p14="http://schemas.microsoft.com/office/powerpoint/2010/main" val="29099918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134</a:t>
            </a:fld>
            <a:endParaRPr lang="en-US"/>
          </a:p>
        </p:txBody>
      </p:sp>
      <p:sp>
        <p:nvSpPr>
          <p:cNvPr id="4" name="Rectangle 3"/>
          <p:cNvSpPr/>
          <p:nvPr/>
        </p:nvSpPr>
        <p:spPr>
          <a:xfrm>
            <a:off x="393949" y="241339"/>
            <a:ext cx="7645042" cy="688009"/>
          </a:xfrm>
          <a:prstGeom prst="rect">
            <a:avLst/>
          </a:prstGeom>
        </p:spPr>
        <p:txBody>
          <a:bodyPr wrap="none">
            <a:spAutoFit/>
          </a:bodyPr>
          <a:lstStyle/>
          <a:p>
            <a:pPr algn="just"/>
            <a:r>
              <a:rPr lang="en-US" sz="3871" b="1" dirty="0">
                <a:solidFill>
                  <a:srgbClr val="CC00CC"/>
                </a:solidFill>
              </a:rPr>
              <a:t>3.4.2 Agile and plan-driven methods</a:t>
            </a:r>
            <a:endParaRPr lang="en-IN" sz="3871" b="1" dirty="0">
              <a:solidFill>
                <a:srgbClr val="CC00CC"/>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875" y="2125998"/>
            <a:ext cx="9227520" cy="483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1606" y="969594"/>
            <a:ext cx="11408789" cy="985783"/>
          </a:xfrm>
          <a:prstGeom prst="rect">
            <a:avLst/>
          </a:prstGeom>
        </p:spPr>
        <p:txBody>
          <a:bodyPr wrap="square">
            <a:spAutoFit/>
          </a:bodyPr>
          <a:lstStyle/>
          <a:p>
            <a:r>
              <a:rPr lang="en-US" sz="2903" dirty="0"/>
              <a:t>A fundamental requirement of scaling agile methods is to integrate them with plan driven </a:t>
            </a:r>
            <a:r>
              <a:rPr lang="en-IN" sz="2903" dirty="0"/>
              <a:t>approaches.</a:t>
            </a:r>
          </a:p>
        </p:txBody>
      </p:sp>
    </p:spTree>
    <p:extLst>
      <p:ext uri="{BB962C8B-B14F-4D97-AF65-F5344CB8AC3E}">
        <p14:creationId xmlns:p14="http://schemas.microsoft.com/office/powerpoint/2010/main" val="33607157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135</a:t>
            </a:fld>
            <a:endParaRPr lang="en-US"/>
          </a:p>
        </p:txBody>
      </p:sp>
      <p:sp>
        <p:nvSpPr>
          <p:cNvPr id="4" name="Rectangle 3"/>
          <p:cNvSpPr/>
          <p:nvPr/>
        </p:nvSpPr>
        <p:spPr>
          <a:xfrm>
            <a:off x="783510" y="18101"/>
            <a:ext cx="7861960" cy="688009"/>
          </a:xfrm>
          <a:prstGeom prst="rect">
            <a:avLst/>
          </a:prstGeom>
        </p:spPr>
        <p:txBody>
          <a:bodyPr wrap="none">
            <a:spAutoFit/>
          </a:bodyPr>
          <a:lstStyle/>
          <a:p>
            <a:r>
              <a:rPr lang="en-US" sz="3871" b="1" dirty="0">
                <a:solidFill>
                  <a:srgbClr val="CC00CC"/>
                </a:solidFill>
              </a:rPr>
              <a:t>3.4.3 Agile methods for large systems</a:t>
            </a:r>
            <a:endParaRPr lang="en-IN" sz="3871" b="1" dirty="0">
              <a:solidFill>
                <a:srgbClr val="CC00CC"/>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5" y="2811789"/>
            <a:ext cx="8328935" cy="4202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35361" y="701683"/>
            <a:ext cx="10897993" cy="2290627"/>
          </a:xfrm>
          <a:prstGeom prst="rect">
            <a:avLst/>
          </a:prstGeom>
        </p:spPr>
        <p:txBody>
          <a:bodyPr wrap="square">
            <a:spAutoFit/>
          </a:bodyPr>
          <a:lstStyle/>
          <a:p>
            <a:pPr marL="414722" indent="-414722" algn="just">
              <a:buFont typeface="Arial" panose="020B0604020202020204" pitchFamily="34" charset="0"/>
              <a:buChar char="•"/>
            </a:pPr>
            <a:r>
              <a:rPr lang="en-US" sz="2381" dirty="0">
                <a:latin typeface="Times New Roman" panose="02020603050405020304" pitchFamily="18" charset="0"/>
                <a:cs typeface="Times New Roman" panose="02020603050405020304" pitchFamily="18" charset="0"/>
              </a:rPr>
              <a:t>Agile methods have to evolve to be used for large-scale software development. The fundamental reason for this is that large-scale software systems are much more complex and difficult to understand and manage than small-scale systems or software products. </a:t>
            </a:r>
          </a:p>
          <a:p>
            <a:pPr algn="just"/>
            <a:endParaRPr lang="en-US" sz="2381" dirty="0">
              <a:latin typeface="Times New Roman" panose="02020603050405020304" pitchFamily="18" charset="0"/>
              <a:cs typeface="Times New Roman" panose="02020603050405020304" pitchFamily="18" charset="0"/>
            </a:endParaRPr>
          </a:p>
          <a:p>
            <a:pPr marL="414722" indent="-414722" algn="just">
              <a:buFont typeface="Arial" panose="020B0604020202020204" pitchFamily="34" charset="0"/>
              <a:buChar char="•"/>
            </a:pPr>
            <a:r>
              <a:rPr lang="en-US" sz="2381" dirty="0">
                <a:latin typeface="Times New Roman" panose="02020603050405020304" pitchFamily="18" charset="0"/>
                <a:cs typeface="Times New Roman" panose="02020603050405020304" pitchFamily="18" charset="0"/>
              </a:rPr>
              <a:t>Six principal factors contribute to this </a:t>
            </a:r>
            <a:r>
              <a:rPr lang="en-IN" sz="2381" dirty="0">
                <a:latin typeface="Times New Roman" panose="02020603050405020304" pitchFamily="18" charset="0"/>
                <a:cs typeface="Times New Roman" panose="02020603050405020304" pitchFamily="18" charset="0"/>
              </a:rPr>
              <a:t>complexity:</a:t>
            </a:r>
          </a:p>
        </p:txBody>
      </p:sp>
    </p:spTree>
    <p:extLst>
      <p:ext uri="{BB962C8B-B14F-4D97-AF65-F5344CB8AC3E}">
        <p14:creationId xmlns:p14="http://schemas.microsoft.com/office/powerpoint/2010/main" val="7181292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E9048-3415-463F-993A-C8A50D8D26E7}" type="datetime1">
              <a:rPr lang="en-US" smtClean="0"/>
              <a:t>5/10/2024</a:t>
            </a:fld>
            <a:endParaRPr lang="en-US"/>
          </a:p>
        </p:txBody>
      </p:sp>
      <p:sp>
        <p:nvSpPr>
          <p:cNvPr id="3" name="Slide Number Placeholder 2"/>
          <p:cNvSpPr>
            <a:spLocks noGrp="1"/>
          </p:cNvSpPr>
          <p:nvPr>
            <p:ph type="sldNum" sz="quarter" idx="12"/>
          </p:nvPr>
        </p:nvSpPr>
        <p:spPr/>
        <p:txBody>
          <a:bodyPr/>
          <a:lstStyle/>
          <a:p>
            <a:fld id="{7F880377-AB65-4B31-BC1E-FB5C1C17A2EF}" type="slidenum">
              <a:rPr lang="en-US" smtClean="0"/>
              <a:t>136</a:t>
            </a:fld>
            <a:endParaRPr lang="en-US"/>
          </a:p>
        </p:txBody>
      </p:sp>
      <p:sp>
        <p:nvSpPr>
          <p:cNvPr id="4" name="Rectangle 3"/>
          <p:cNvSpPr/>
          <p:nvPr/>
        </p:nvSpPr>
        <p:spPr>
          <a:xfrm>
            <a:off x="746835" y="136502"/>
            <a:ext cx="8544903" cy="688009"/>
          </a:xfrm>
          <a:prstGeom prst="rect">
            <a:avLst/>
          </a:prstGeom>
        </p:spPr>
        <p:txBody>
          <a:bodyPr wrap="none">
            <a:spAutoFit/>
          </a:bodyPr>
          <a:lstStyle/>
          <a:p>
            <a:r>
              <a:rPr lang="en-US" sz="3871" b="1" dirty="0">
                <a:solidFill>
                  <a:srgbClr val="CC00CC"/>
                </a:solidFill>
              </a:rPr>
              <a:t>3.4.4 Agile methods across organizations</a:t>
            </a:r>
            <a:endParaRPr lang="en-IN" sz="3871" b="1" dirty="0">
              <a:solidFill>
                <a:srgbClr val="CC00CC"/>
              </a:solidFill>
            </a:endParaRPr>
          </a:p>
        </p:txBody>
      </p:sp>
      <p:sp>
        <p:nvSpPr>
          <p:cNvPr id="5" name="Rectangle 4"/>
          <p:cNvSpPr/>
          <p:nvPr/>
        </p:nvSpPr>
        <p:spPr>
          <a:xfrm>
            <a:off x="173881" y="642121"/>
            <a:ext cx="11844239" cy="6048835"/>
          </a:xfrm>
          <a:prstGeom prst="rect">
            <a:avLst/>
          </a:prstGeom>
        </p:spPr>
        <p:txBody>
          <a:bodyPr wrap="square">
            <a:spAutoFit/>
          </a:bodyPr>
          <a:lstStyle/>
          <a:p>
            <a:pPr algn="just"/>
            <a:r>
              <a:rPr lang="en-US" sz="2419" dirty="0"/>
              <a:t>It can be difficult to introduce agile methods into large companies for a number of</a:t>
            </a:r>
          </a:p>
          <a:p>
            <a:pPr algn="just"/>
            <a:r>
              <a:rPr lang="en-IN" sz="2419" dirty="0"/>
              <a:t>reasons:</a:t>
            </a:r>
          </a:p>
          <a:p>
            <a:pPr marL="552962" indent="-552962" algn="just">
              <a:buFont typeface="+mj-lt"/>
              <a:buAutoNum type="arabicPeriod"/>
            </a:pPr>
            <a:r>
              <a:rPr lang="en-US" sz="2419"/>
              <a:t>Project </a:t>
            </a:r>
            <a:r>
              <a:rPr lang="en-US" sz="2419" dirty="0"/>
              <a:t>managers who </a:t>
            </a:r>
            <a:r>
              <a:rPr lang="en-US" sz="2419" b="1" dirty="0"/>
              <a:t>do not have experience of agile methods </a:t>
            </a:r>
            <a:r>
              <a:rPr lang="en-US" sz="2419" dirty="0"/>
              <a:t>may be reluctant to accept the risk of a new approach, as they do not know how this will affect </a:t>
            </a:r>
            <a:r>
              <a:rPr lang="en-IN" sz="2419" dirty="0"/>
              <a:t>their particular projects.</a:t>
            </a:r>
          </a:p>
          <a:p>
            <a:pPr marL="552962" indent="-552962" algn="just">
              <a:buFont typeface="+mj-lt"/>
              <a:buAutoNum type="arabicPeriod"/>
            </a:pPr>
            <a:r>
              <a:rPr lang="en-US" sz="2419" dirty="0"/>
              <a:t>Large organizations often have </a:t>
            </a:r>
            <a:r>
              <a:rPr lang="en-US" sz="2419" b="1" dirty="0"/>
              <a:t>quality procedures and standards </a:t>
            </a:r>
            <a:r>
              <a:rPr lang="en-US" sz="2419" dirty="0"/>
              <a:t>that all projects are expected to follow, and, because of their bureaucratic nature, these are likely to be incompatible with agile methods. Sometimes, these are supported by software tools (e.g., requirements management tools), and the use of these tools is mandated for all projects.</a:t>
            </a:r>
          </a:p>
          <a:p>
            <a:pPr marL="552962" indent="-552962" algn="just">
              <a:buFont typeface="+mj-lt"/>
              <a:buAutoNum type="arabicPeriod"/>
            </a:pPr>
            <a:r>
              <a:rPr lang="en-US" sz="2419" dirty="0"/>
              <a:t> Agile methods seem to work best when team members have a </a:t>
            </a:r>
            <a:r>
              <a:rPr lang="en-US" sz="2419" b="1" dirty="0"/>
              <a:t>relatively high skill level</a:t>
            </a:r>
            <a:r>
              <a:rPr lang="en-US" sz="2419" dirty="0"/>
              <a:t>. However, within large organizations, there are likely to be a wide range of skills and abilities, and people with lower skill levels may not be effective team members in agile processes.</a:t>
            </a:r>
          </a:p>
          <a:p>
            <a:pPr marL="552962" indent="-552962" algn="just">
              <a:buFont typeface="+mj-lt"/>
              <a:buAutoNum type="arabicPeriod"/>
            </a:pPr>
            <a:r>
              <a:rPr lang="en-US" sz="2419" dirty="0"/>
              <a:t>There may be cultural resistance to agile methods, especially in those organizations that have a </a:t>
            </a:r>
            <a:r>
              <a:rPr lang="en-US" sz="2419" b="1" dirty="0"/>
              <a:t>long history </a:t>
            </a:r>
            <a:r>
              <a:rPr lang="en-US" sz="2419" dirty="0"/>
              <a:t>of using conventional systems engineering processes.</a:t>
            </a:r>
            <a:endParaRPr lang="en-IN" sz="2419" dirty="0"/>
          </a:p>
        </p:txBody>
      </p:sp>
    </p:spTree>
    <p:extLst>
      <p:ext uri="{BB962C8B-B14F-4D97-AF65-F5344CB8AC3E}">
        <p14:creationId xmlns:p14="http://schemas.microsoft.com/office/powerpoint/2010/main" val="43580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algn="just"/>
            <a:r>
              <a:rPr lang="en-US" dirty="0"/>
              <a:t>Software engineering is intended to support professional software development rather than individual programming. </a:t>
            </a:r>
          </a:p>
          <a:p>
            <a:pPr algn="just"/>
            <a:r>
              <a:rPr lang="en-US" dirty="0"/>
              <a:t>It includes techniques that support program specification, design, and evolution, none of which are normally relevant for personal software development. </a:t>
            </a:r>
          </a:p>
          <a:p>
            <a:pPr algn="just"/>
            <a:r>
              <a:rPr lang="en-US" dirty="0"/>
              <a:t>To help you to get a broad view of software engineering, we have summarized frequently asked questions about the subject in Figure 1.1.</a:t>
            </a:r>
            <a:endParaRPr lang="en-IN" dirty="0"/>
          </a:p>
        </p:txBody>
      </p:sp>
    </p:spTree>
    <p:extLst>
      <p:ext uri="{BB962C8B-B14F-4D97-AF65-F5344CB8AC3E}">
        <p14:creationId xmlns:p14="http://schemas.microsoft.com/office/powerpoint/2010/main" val="1178021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pic>
        <p:nvPicPr>
          <p:cNvPr id="5" name="Content Placeholder 4">
            <a:extLst>
              <a:ext uri="{FF2B5EF4-FFF2-40B4-BE49-F238E27FC236}">
                <a16:creationId xmlns:a16="http://schemas.microsoft.com/office/drawing/2014/main" id="{11BE7D96-6C21-A48A-8B17-A00B7A945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351" y="1379095"/>
            <a:ext cx="10163331" cy="4627211"/>
          </a:xfrm>
        </p:spPr>
      </p:pic>
    </p:spTree>
    <p:extLst>
      <p:ext uri="{BB962C8B-B14F-4D97-AF65-F5344CB8AC3E}">
        <p14:creationId xmlns:p14="http://schemas.microsoft.com/office/powerpoint/2010/main" val="142948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pic>
        <p:nvPicPr>
          <p:cNvPr id="5" name="Content Placeholder 4">
            <a:extLst>
              <a:ext uri="{FF2B5EF4-FFF2-40B4-BE49-F238E27FC236}">
                <a16:creationId xmlns:a16="http://schemas.microsoft.com/office/drawing/2014/main" id="{0797BCCF-3CE8-A272-CD28-1DA2848E2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721" y="2128604"/>
            <a:ext cx="9114020" cy="3867462"/>
          </a:xfrm>
        </p:spPr>
      </p:pic>
    </p:spTree>
    <p:extLst>
      <p:ext uri="{BB962C8B-B14F-4D97-AF65-F5344CB8AC3E}">
        <p14:creationId xmlns:p14="http://schemas.microsoft.com/office/powerpoint/2010/main" val="353255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fontScale="92500" lnSpcReduction="20000"/>
          </a:bodyPr>
          <a:lstStyle/>
          <a:p>
            <a:pPr algn="just"/>
            <a:r>
              <a:rPr lang="en-US" dirty="0"/>
              <a:t>Many people think that software is simply another word for computer programs. </a:t>
            </a:r>
          </a:p>
          <a:p>
            <a:pPr algn="just"/>
            <a:r>
              <a:rPr lang="en-US" dirty="0"/>
              <a:t>However, when we are talking about software engineering, software is not just the programs themselves but also all associated documentation, libraries, support web-sites, and configuration data that are needed to make these programs useful.</a:t>
            </a:r>
          </a:p>
          <a:p>
            <a:pPr algn="just"/>
            <a:r>
              <a:rPr lang="en-US" dirty="0"/>
              <a:t> A professionally developed software system is often more than a single program.</a:t>
            </a:r>
          </a:p>
          <a:p>
            <a:pPr algn="just"/>
            <a:r>
              <a:rPr lang="en-US" dirty="0"/>
              <a:t> A system may consist of several separate programs and configuration files that are used to setup these programs.</a:t>
            </a:r>
          </a:p>
          <a:p>
            <a:pPr algn="just"/>
            <a:r>
              <a:rPr lang="en-US" dirty="0"/>
              <a:t> It may include system documentation, which describes the structure of the system, user documentation, which explains how to use the system, and websites for users to download recent product information.</a:t>
            </a:r>
            <a:endParaRPr lang="en-IN" dirty="0"/>
          </a:p>
        </p:txBody>
      </p:sp>
    </p:spTree>
    <p:extLst>
      <p:ext uri="{BB962C8B-B14F-4D97-AF65-F5344CB8AC3E}">
        <p14:creationId xmlns:p14="http://schemas.microsoft.com/office/powerpoint/2010/main" val="17591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IN" dirty="0"/>
              <a:t>Software engineering</a:t>
            </a:r>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lnSpcReduction="10000"/>
          </a:bodyPr>
          <a:lstStyle/>
          <a:p>
            <a:pPr algn="just"/>
            <a:r>
              <a:rPr lang="en-US" dirty="0"/>
              <a:t>Software engineering is an engineering discipline that is concerned with all aspects of software production from the early stages of system specification through to maintaining the system after it has gone into:</a:t>
            </a:r>
          </a:p>
          <a:p>
            <a:pPr algn="just"/>
            <a:r>
              <a:rPr lang="en-US" dirty="0"/>
              <a:t>1. Engineering discipline Engineers make things work. They apply theories, methods, and tools where these are appropriate. However, they use them selectively and always try to discover solutions to problems even when there are no applicable theories and methods. Engineers also recognize that they must work within organizational and financial constraints, and they must look for solutions within these constraints.</a:t>
            </a:r>
            <a:endParaRPr lang="en-IN" dirty="0"/>
          </a:p>
        </p:txBody>
      </p:sp>
    </p:spTree>
    <p:extLst>
      <p:ext uri="{BB962C8B-B14F-4D97-AF65-F5344CB8AC3E}">
        <p14:creationId xmlns:p14="http://schemas.microsoft.com/office/powerpoint/2010/main" val="315837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a:xfrm>
            <a:off x="838200" y="365126"/>
            <a:ext cx="10515600" cy="83408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a:xfrm>
            <a:off x="838200" y="1199214"/>
            <a:ext cx="10515600" cy="4977749"/>
          </a:xfrm>
        </p:spPr>
        <p:txBody>
          <a:bodyPr/>
          <a:lstStyle/>
          <a:p>
            <a:pPr algn="just"/>
            <a:r>
              <a:rPr lang="en-US" dirty="0"/>
              <a:t>2. All aspects of software production Software engineering is not just concerned with the technical processes of software development. It also includes activities such as software project management and the development of tools, methods, and theories to support software development.</a:t>
            </a:r>
            <a:endParaRPr lang="en-IN" dirty="0"/>
          </a:p>
        </p:txBody>
      </p:sp>
    </p:spTree>
    <p:extLst>
      <p:ext uri="{BB962C8B-B14F-4D97-AF65-F5344CB8AC3E}">
        <p14:creationId xmlns:p14="http://schemas.microsoft.com/office/powerpoint/2010/main" val="203576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645D-1ECA-49C2-E1B7-428EDA9CB6BF}"/>
              </a:ext>
            </a:extLst>
          </p:cNvPr>
          <p:cNvSpPr>
            <a:spLocks noGrp="1"/>
          </p:cNvSpPr>
          <p:nvPr>
            <p:ph type="title"/>
          </p:nvPr>
        </p:nvSpPr>
        <p:spPr>
          <a:xfrm>
            <a:off x="838200" y="365125"/>
            <a:ext cx="10515600" cy="816561"/>
          </a:xfrm>
        </p:spPr>
        <p:txBody>
          <a:bodyPr>
            <a:normAutofit fontScale="90000"/>
          </a:bodyPr>
          <a:lstStyle/>
          <a:p>
            <a:r>
              <a:rPr lang="en-IN" b="1" kern="0" dirty="0">
                <a:effectLst/>
                <a:latin typeface="Calibri" panose="020F0502020204030204" pitchFamily="34" charset="0"/>
                <a:ea typeface="Calibri" panose="020F0502020204030204" pitchFamily="34" charset="0"/>
                <a:cs typeface="Calibri" panose="020F0502020204030204" pitchFamily="34" charset="0"/>
              </a:rPr>
              <a:t>MODULE 1</a:t>
            </a:r>
            <a:br>
              <a:rPr lang="en-IN" kern="100" dirty="0">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ECBBDE3-CB78-6A8C-21D7-EC22D03246AA}"/>
              </a:ext>
            </a:extLst>
          </p:cNvPr>
          <p:cNvSpPr>
            <a:spLocks noGrp="1"/>
          </p:cNvSpPr>
          <p:nvPr>
            <p:ph idx="1"/>
          </p:nvPr>
        </p:nvSpPr>
        <p:spPr/>
        <p:txBody>
          <a:bodyPr>
            <a:normAutofit/>
          </a:bodyPr>
          <a:lstStyle/>
          <a:p>
            <a:pPr marL="0" indent="0" algn="just">
              <a:lnSpc>
                <a:spcPct val="107000"/>
              </a:lnSpc>
              <a:spcAft>
                <a:spcPts val="800"/>
              </a:spcAft>
              <a:buNone/>
            </a:pPr>
            <a:r>
              <a:rPr lang="en-IN"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Content:</a:t>
            </a:r>
          </a:p>
          <a:p>
            <a:pPr algn="just">
              <a:lnSpc>
                <a:spcPct val="107000"/>
              </a:lnSpc>
              <a:spcAft>
                <a:spcPts val="800"/>
              </a:spcAft>
            </a:pPr>
            <a:r>
              <a:rPr lang="en-IN"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Introduction: </a:t>
            </a:r>
            <a:r>
              <a:rPr lang="en-IN"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Professional Software Development, Software Engineering Ethics. Case Studies.</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Processes Models: </a:t>
            </a:r>
            <a:r>
              <a:rPr lang="en-IN"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process models. Process activities. Coping with Change.</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Agile Software Development</a:t>
            </a:r>
            <a:r>
              <a:rPr lang="en-IN"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Agile methods. </a:t>
            </a:r>
            <a:r>
              <a:rPr lang="en-IN" kern="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Agile development techniques. Agile </a:t>
            </a:r>
            <a:r>
              <a:rPr lang="en-IN"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project management. Scaling agile methods.</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6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a:xfrm>
            <a:off x="838200" y="365126"/>
            <a:ext cx="10515600" cy="1223832"/>
          </a:xfrm>
        </p:spPr>
        <p:txBody>
          <a:bodyPr>
            <a:normAutofit/>
          </a:bodyPr>
          <a:lstStyle/>
          <a:p>
            <a:r>
              <a:rPr lang="en-US" dirty="0"/>
              <a:t>Essential attributes of good software</a:t>
            </a:r>
            <a:endParaRPr lang="en-IN" dirty="0"/>
          </a:p>
        </p:txBody>
      </p:sp>
      <p:pic>
        <p:nvPicPr>
          <p:cNvPr id="5" name="Content Placeholder 4">
            <a:extLst>
              <a:ext uri="{FF2B5EF4-FFF2-40B4-BE49-F238E27FC236}">
                <a16:creationId xmlns:a16="http://schemas.microsoft.com/office/drawing/2014/main" id="{9188765B-13F3-3C8D-8639-67A051729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262" y="1963711"/>
            <a:ext cx="9518754" cy="4077325"/>
          </a:xfrm>
        </p:spPr>
      </p:pic>
    </p:spTree>
    <p:extLst>
      <p:ext uri="{BB962C8B-B14F-4D97-AF65-F5344CB8AC3E}">
        <p14:creationId xmlns:p14="http://schemas.microsoft.com/office/powerpoint/2010/main" val="1720681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89404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469036"/>
            <a:ext cx="10515600" cy="4707927"/>
          </a:xfrm>
        </p:spPr>
        <p:txBody>
          <a:bodyPr>
            <a:normAutofit fontScale="92500"/>
          </a:bodyPr>
          <a:lstStyle/>
          <a:p>
            <a:pPr algn="just"/>
            <a:r>
              <a:rPr lang="en-US" dirty="0"/>
              <a:t>The systematic approach that is used in software engineering is sometimes called a software process. A software process is a sequence of activities that leads to the production of a software product. Four fundamental activities are common to all software processes.</a:t>
            </a:r>
          </a:p>
          <a:p>
            <a:pPr marL="0" indent="0" algn="just">
              <a:buNone/>
            </a:pPr>
            <a:r>
              <a:rPr lang="en-US" dirty="0"/>
              <a:t>1. Software specification, where customers and engineers define the software that is to be produced and the constraints on its operation.</a:t>
            </a:r>
          </a:p>
          <a:p>
            <a:pPr marL="0" indent="0" algn="just">
              <a:buNone/>
            </a:pPr>
            <a:r>
              <a:rPr lang="en-US" dirty="0"/>
              <a:t>2. Software development, where the software is designed and programmed.</a:t>
            </a:r>
          </a:p>
          <a:p>
            <a:pPr marL="0" indent="0" algn="just">
              <a:buNone/>
            </a:pPr>
            <a:r>
              <a:rPr lang="en-US" dirty="0"/>
              <a:t>3. Software validation, where the software is checked to ensure that it is what the customer requires.</a:t>
            </a:r>
          </a:p>
          <a:p>
            <a:pPr algn="just"/>
            <a:r>
              <a:rPr lang="en-US" dirty="0"/>
              <a:t>4. Software evolution, where the software is modified to reflect changing customer and market requirements.</a:t>
            </a:r>
            <a:endParaRPr lang="en-IN" dirty="0"/>
          </a:p>
        </p:txBody>
      </p:sp>
    </p:spTree>
    <p:extLst>
      <p:ext uri="{BB962C8B-B14F-4D97-AF65-F5344CB8AC3E}">
        <p14:creationId xmlns:p14="http://schemas.microsoft.com/office/powerpoint/2010/main" val="32793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564265"/>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049311"/>
            <a:ext cx="10515600" cy="5127652"/>
          </a:xfrm>
        </p:spPr>
        <p:txBody>
          <a:bodyPr>
            <a:normAutofit/>
          </a:bodyPr>
          <a:lstStyle/>
          <a:p>
            <a:r>
              <a:rPr lang="en-US" dirty="0"/>
              <a:t>Software engineering is related to both computer science and systems engineering.</a:t>
            </a:r>
          </a:p>
          <a:p>
            <a:pPr algn="just"/>
            <a:r>
              <a:rPr lang="en-US" dirty="0"/>
              <a:t>1. Computer science is concerned with the theories and methods that underlie computers and software systems, whereas software engineering is concerned with the practical problems of producing software. Some knowledge of computer science is essential for software engineers in the same way that some knowledge of physics is essential for electrical engineers. Computer science theory, however, is often most applicable to relatively small programs. Elegant theories of computer science are rarely relevant to large, complex problems that require a software solution.</a:t>
            </a:r>
            <a:endParaRPr lang="en-IN" dirty="0"/>
          </a:p>
        </p:txBody>
      </p:sp>
    </p:spTree>
    <p:extLst>
      <p:ext uri="{BB962C8B-B14F-4D97-AF65-F5344CB8AC3E}">
        <p14:creationId xmlns:p14="http://schemas.microsoft.com/office/powerpoint/2010/main" val="108166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a:bodyPr>
          <a:lstStyle/>
          <a:p>
            <a:pPr algn="just"/>
            <a:r>
              <a:rPr lang="en-US" dirty="0"/>
              <a:t>2. System engineering is concerned with all aspects of the development and evolution of complex systems where software plays a major role. System engineering is therefore concerned with hardware development, policy and process design, and system deployment, as well as software engineering. System engineers are involved in specifying the system, defining its overall architecture, and then integrating the different parts to create the finished system.</a:t>
            </a:r>
            <a:endParaRPr lang="en-IN" dirty="0"/>
          </a:p>
        </p:txBody>
      </p:sp>
    </p:spTree>
    <p:extLst>
      <p:ext uri="{BB962C8B-B14F-4D97-AF65-F5344CB8AC3E}">
        <p14:creationId xmlns:p14="http://schemas.microsoft.com/office/powerpoint/2010/main" val="85354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1103911"/>
          </a:xfrm>
        </p:spPr>
        <p:txBody>
          <a:bodyPr>
            <a:normAutofit fontScale="90000"/>
          </a:bodyPr>
          <a:lstStyle/>
          <a:p>
            <a:r>
              <a:rPr lang="en-US" dirty="0"/>
              <a:t>Four issues that affect many different types of software:</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364105"/>
            <a:ext cx="10515600" cy="4812858"/>
          </a:xfrm>
        </p:spPr>
        <p:txBody>
          <a:bodyPr>
            <a:normAutofit/>
          </a:bodyPr>
          <a:lstStyle/>
          <a:p>
            <a:pPr algn="just"/>
            <a:r>
              <a:rPr lang="en-US" dirty="0"/>
              <a:t>1. Heterogeneity Increasingly, systems are required to operate as distributed systems across networks that include different types of computer and mobile devices. As well as running on general-purpose computers, software may also have to execute on mobile phones and tablets. You often have to integrate new software with older legacy systems written in different programming languages. The challenge here is to develop techniques for building dependable software that is flexible enough to cope with this heterogeneity.</a:t>
            </a:r>
            <a:endParaRPr lang="en-IN" dirty="0"/>
          </a:p>
        </p:txBody>
      </p:sp>
    </p:spTree>
    <p:extLst>
      <p:ext uri="{BB962C8B-B14F-4D97-AF65-F5344CB8AC3E}">
        <p14:creationId xmlns:p14="http://schemas.microsoft.com/office/powerpoint/2010/main" val="391906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a:bodyPr>
          <a:lstStyle/>
          <a:p>
            <a:pPr algn="just"/>
            <a:r>
              <a:rPr lang="en-US" dirty="0"/>
              <a:t>2. Business and social change Businesses and society are changing incredibly quickly as emerging economies develop and new technologies become available. They need to be able to change their existing software and to rapidly develop new software. Many traditional software engineering techniques are time consuming, and delivery of new systems often takes longer than planned. They need to evolve so that the time required for software to deliver value to its customers is reduced.</a:t>
            </a:r>
            <a:endParaRPr lang="en-IN" dirty="0"/>
          </a:p>
        </p:txBody>
      </p:sp>
    </p:spTree>
    <p:extLst>
      <p:ext uri="{BB962C8B-B14F-4D97-AF65-F5344CB8AC3E}">
        <p14:creationId xmlns:p14="http://schemas.microsoft.com/office/powerpoint/2010/main" val="3343362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a:bodyPr>
          <a:lstStyle/>
          <a:p>
            <a:pPr algn="just"/>
            <a:r>
              <a:rPr lang="en-US" dirty="0"/>
              <a:t>3. Security and trust As software is intertwined with all aspects of our lives, it is essential that we can trust that software. This is especially true for remote software systems accessed through a web page or web service interface. We have to make sure that malicious users cannot successfully attack our software and that information security is maintained.</a:t>
            </a:r>
          </a:p>
          <a:p>
            <a:pPr algn="just"/>
            <a:r>
              <a:rPr lang="en-US" dirty="0"/>
              <a:t>4. Scale Software has to be developed across a very wide range of scales, from very small embedded systems in portable or wearable devices through to Internet-scale, cloud-based systems that serve a global community.</a:t>
            </a:r>
            <a:endParaRPr lang="en-IN" dirty="0"/>
          </a:p>
        </p:txBody>
      </p:sp>
    </p:spTree>
    <p:extLst>
      <p:ext uri="{BB962C8B-B14F-4D97-AF65-F5344CB8AC3E}">
        <p14:creationId xmlns:p14="http://schemas.microsoft.com/office/powerpoint/2010/main" val="402432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1103911"/>
          </a:xfrm>
        </p:spPr>
        <p:txBody>
          <a:bodyPr/>
          <a:lstStyle/>
          <a:p>
            <a:r>
              <a:rPr lang="en-IN" dirty="0"/>
              <a:t>Software engineering diversity</a:t>
            </a:r>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469036"/>
            <a:ext cx="10515600" cy="4707927"/>
          </a:xfrm>
        </p:spPr>
        <p:txBody>
          <a:bodyPr>
            <a:normAutofit fontScale="85000" lnSpcReduction="20000"/>
          </a:bodyPr>
          <a:lstStyle/>
          <a:p>
            <a:pPr algn="just"/>
            <a:r>
              <a:rPr lang="en-US" dirty="0"/>
              <a:t>Software engineering is a systematic approach to the production of software that takes into account practical cost, schedule, and dependability issues, as well as the needs of software customers and producers.</a:t>
            </a:r>
          </a:p>
          <a:p>
            <a:pPr algn="just"/>
            <a:r>
              <a:rPr lang="en-US" dirty="0"/>
              <a:t> The specific methods, tools, and techniques used depend on the organization developing the software, the type of software, and the people involved in the development process. </a:t>
            </a:r>
          </a:p>
          <a:p>
            <a:pPr algn="just"/>
            <a:r>
              <a:rPr lang="en-US" dirty="0"/>
              <a:t>There are no universal software engineering methods that are suitable for all systems and all companies. </a:t>
            </a:r>
          </a:p>
          <a:p>
            <a:pPr algn="just"/>
            <a:r>
              <a:rPr lang="en-US" dirty="0"/>
              <a:t>Rather, a diverse set of software engineering methods and tools has evolved over the past 50 years. </a:t>
            </a:r>
          </a:p>
          <a:p>
            <a:pPr algn="just"/>
            <a:r>
              <a:rPr lang="en-US" dirty="0"/>
              <a:t>However, the SEMAT initiative (Jacobson et al. 2013) proposes that there can be a fundamental meta-process that can be instantiated to create different kinds of process. </a:t>
            </a:r>
          </a:p>
          <a:p>
            <a:pPr algn="just"/>
            <a:r>
              <a:rPr lang="en-US" dirty="0"/>
              <a:t>This is at an early stage of development and may be a basis for improving our current software engineering methods.</a:t>
            </a:r>
            <a:endParaRPr lang="en-IN" dirty="0"/>
          </a:p>
        </p:txBody>
      </p:sp>
    </p:spTree>
    <p:extLst>
      <p:ext uri="{BB962C8B-B14F-4D97-AF65-F5344CB8AC3E}">
        <p14:creationId xmlns:p14="http://schemas.microsoft.com/office/powerpoint/2010/main" val="125705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849078"/>
          </a:xfrm>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214204"/>
            <a:ext cx="10515600" cy="4962759"/>
          </a:xfrm>
        </p:spPr>
        <p:txBody>
          <a:bodyPr>
            <a:normAutofit/>
          </a:bodyPr>
          <a:lstStyle/>
          <a:p>
            <a:pPr algn="just"/>
            <a:r>
              <a:rPr lang="en-US" dirty="0"/>
              <a:t>There are many different types of application, including:</a:t>
            </a:r>
          </a:p>
          <a:p>
            <a:pPr marL="0" indent="0" algn="just">
              <a:buNone/>
            </a:pPr>
            <a:r>
              <a:rPr lang="en-US" dirty="0"/>
              <a:t>1. Stand-alone applications These are application systems that run on a personal computer or apps that run on a mobile device. They include all necessary functionality and may not need to be connected to a network. Examples of such applications are office applications on a PC, CAD programs, photo manipulation software, travel apps, productivity apps, and so on.</a:t>
            </a:r>
            <a:endParaRPr lang="en-IN" dirty="0"/>
          </a:p>
        </p:txBody>
      </p:sp>
    </p:spTree>
    <p:extLst>
      <p:ext uri="{BB962C8B-B14F-4D97-AF65-F5344CB8AC3E}">
        <p14:creationId xmlns:p14="http://schemas.microsoft.com/office/powerpoint/2010/main" val="2046059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86406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349115"/>
            <a:ext cx="10515600" cy="4827848"/>
          </a:xfrm>
        </p:spPr>
        <p:txBody>
          <a:bodyPr>
            <a:normAutofit/>
          </a:bodyPr>
          <a:lstStyle/>
          <a:p>
            <a:pPr algn="just"/>
            <a:r>
              <a:rPr lang="en-US" dirty="0"/>
              <a:t>2. Interactive transaction-based applications These are applications that execute on a remote computer and that are accessed by users from their own computers, phones, or tablets. Obviously, these include web applications such as e-commerce applications where you interact with a remote system to buy goods and services. This class of application also includes business systems, where a business provides access to its systems through a web browser or special-purpose client program and cloud-based services, such as mail and photo sharing. Interactive applications often incorporate a large data store that is accessed and updated in each transaction.</a:t>
            </a:r>
            <a:endParaRPr lang="en-IN" dirty="0"/>
          </a:p>
        </p:txBody>
      </p:sp>
    </p:spTree>
    <p:extLst>
      <p:ext uri="{BB962C8B-B14F-4D97-AF65-F5344CB8AC3E}">
        <p14:creationId xmlns:p14="http://schemas.microsoft.com/office/powerpoint/2010/main" val="312413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Cambria" panose="02040503050406030204" pitchFamily="18" charset="0"/>
                <a:ea typeface="Times New Roman" panose="02020603050405020304" pitchFamily="18" charset="0"/>
                <a:cs typeface="Arial" panose="020B0604020202020204" pitchFamily="34" charset="0"/>
              </a:rPr>
              <a:t>What </a:t>
            </a:r>
            <a:r>
              <a:rPr lang="en-US" sz="4400" b="1" dirty="0">
                <a:effectLst/>
                <a:latin typeface="Cambria" panose="02040503050406030204" pitchFamily="18" charset="0"/>
                <a:ea typeface="Times New Roman" panose="02020603050405020304" pitchFamily="18" charset="0"/>
                <a:cs typeface="Times New Roman" panose="02020603050405020304" pitchFamily="18" charset="0"/>
              </a:rPr>
              <a:t>is </a:t>
            </a:r>
            <a:r>
              <a:rPr lang="en-US" sz="4400" b="1" dirty="0">
                <a:effectLst/>
                <a:latin typeface="Cambria" panose="02040503050406030204" pitchFamily="18" charset="0"/>
                <a:ea typeface="Times New Roman" panose="02020603050405020304" pitchFamily="18" charset="0"/>
                <a:cs typeface="Arial" panose="020B0604020202020204" pitchFamily="34" charset="0"/>
              </a:rPr>
              <a:t>software?</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Autofit/>
          </a:bodyPr>
          <a:lstStyle/>
          <a:p>
            <a:pPr algn="just">
              <a:lnSpc>
                <a:spcPct val="115000"/>
              </a:lnSpc>
              <a:spcAft>
                <a:spcPts val="1000"/>
              </a:spcAft>
            </a:pPr>
            <a:r>
              <a:rPr lang="en-US" sz="2400" dirty="0">
                <a:effectLst/>
                <a:ea typeface="Times New Roman" panose="02020603050405020304" pitchFamily="18" charset="0"/>
                <a:cs typeface="Times New Roman" panose="02020603050405020304" pitchFamily="18" charset="0"/>
              </a:rPr>
              <a:t>A software system usually consists of a number of separate programs, configuration files, system documentation, and user documentation. There are two fundamental types of software product:</a:t>
            </a:r>
            <a:endParaRPr lang="en-IN" sz="24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b="1" dirty="0">
                <a:effectLst/>
                <a:ea typeface="Times New Roman" panose="02020603050405020304" pitchFamily="18" charset="0"/>
                <a:cs typeface="Times New Roman" panose="02020603050405020304" pitchFamily="18" charset="0"/>
              </a:rPr>
              <a:t>Generic products</a:t>
            </a:r>
            <a:r>
              <a:rPr lang="en-US" sz="2400" dirty="0">
                <a:effectLst/>
                <a:ea typeface="Times New Roman" panose="02020603050405020304" pitchFamily="18" charset="0"/>
                <a:cs typeface="Times New Roman" panose="02020603050405020304" pitchFamily="18" charset="0"/>
              </a:rPr>
              <a:t>: These are stand-alone systems that are produced by a development organization and sold on the open market to any customer who is able to buy them. </a:t>
            </a:r>
            <a:r>
              <a:rPr lang="en-US" sz="2400" dirty="0" err="1">
                <a:effectLst/>
                <a:ea typeface="Times New Roman" panose="02020603050405020304" pitchFamily="18" charset="0"/>
                <a:cs typeface="Times New Roman" panose="02020603050405020304" pitchFamily="18" charset="0"/>
              </a:rPr>
              <a:t>Eg</a:t>
            </a:r>
            <a:r>
              <a:rPr lang="en-US" sz="2400" dirty="0">
                <a:effectLst/>
                <a:ea typeface="Times New Roman" panose="02020603050405020304" pitchFamily="18" charset="0"/>
                <a:cs typeface="Times New Roman" panose="02020603050405020304" pitchFamily="18" charset="0"/>
              </a:rPr>
              <a:t>: MS word, Windows XP </a:t>
            </a:r>
            <a:r>
              <a:rPr lang="en-US" sz="2400" dirty="0" err="1">
                <a:effectLst/>
                <a:ea typeface="Times New Roman" panose="02020603050405020304" pitchFamily="18" charset="0"/>
                <a:cs typeface="Times New Roman" panose="02020603050405020304" pitchFamily="18" charset="0"/>
              </a:rPr>
              <a:t>etc</a:t>
            </a:r>
            <a:endParaRPr lang="en-IN" sz="24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b="1" dirty="0">
                <a:effectLst/>
                <a:ea typeface="Times New Roman" panose="02020603050405020304" pitchFamily="18" charset="0"/>
                <a:cs typeface="Times New Roman" panose="02020603050405020304" pitchFamily="18" charset="0"/>
              </a:rPr>
              <a:t>Customized (or bespoke): </a:t>
            </a:r>
            <a:r>
              <a:rPr lang="en-US" sz="2400" dirty="0">
                <a:effectLst/>
                <a:ea typeface="Times New Roman" panose="02020603050405020304" pitchFamily="18" charset="0"/>
                <a:cs typeface="Times New Roman" panose="02020603050405020304" pitchFamily="18" charset="0"/>
              </a:rPr>
              <a:t> These are systems which are commissioned by a particular customer. A software contractor develops the software especially for that customer. </a:t>
            </a:r>
            <a:r>
              <a:rPr lang="en-US" sz="2400" dirty="0" err="1">
                <a:effectLst/>
                <a:ea typeface="Times New Roman" panose="02020603050405020304" pitchFamily="18" charset="0"/>
                <a:cs typeface="Times New Roman" panose="02020603050405020304" pitchFamily="18" charset="0"/>
              </a:rPr>
              <a:t>Eg</a:t>
            </a:r>
            <a:r>
              <a:rPr lang="en-US" sz="2400" dirty="0">
                <a:effectLst/>
                <a:ea typeface="Times New Roman" panose="02020603050405020304" pitchFamily="18" charset="0"/>
                <a:cs typeface="Times New Roman" panose="02020603050405020304" pitchFamily="18" charset="0"/>
              </a:rPr>
              <a:t>: Bank management, Office automation </a:t>
            </a:r>
            <a:r>
              <a:rPr lang="en-US" sz="2400" dirty="0" err="1">
                <a:effectLst/>
                <a:ea typeface="Times New Roman" panose="02020603050405020304" pitchFamily="18" charset="0"/>
                <a:cs typeface="Times New Roman" panose="02020603050405020304" pitchFamily="18" charset="0"/>
              </a:rPr>
              <a:t>etc</a:t>
            </a:r>
            <a:endParaRPr lang="en-IN" sz="2400" dirty="0">
              <a:effectLst/>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17915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83408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319134"/>
            <a:ext cx="10515600" cy="4857829"/>
          </a:xfrm>
        </p:spPr>
        <p:txBody>
          <a:bodyPr>
            <a:normAutofit lnSpcReduction="10000"/>
          </a:bodyPr>
          <a:lstStyle/>
          <a:p>
            <a:pPr algn="just"/>
            <a:r>
              <a:rPr lang="en-US" dirty="0"/>
              <a:t>3. Embedded control systems These are software control systems that control and manage hardware devices. Numerically, there are probably more embedded systems than any other type of system. Examples of embedded systems include the software in a mobile (cell) phone, software that controls antilock braking in a car, and software in a microwave oven to control the cooking process.</a:t>
            </a:r>
          </a:p>
          <a:p>
            <a:pPr algn="just"/>
            <a:endParaRPr lang="en-US" dirty="0"/>
          </a:p>
          <a:p>
            <a:pPr algn="just"/>
            <a:r>
              <a:rPr lang="en-US" dirty="0"/>
              <a:t>4. Batch processing systems These are business systems that are designed to process data in large batches. They process large numbers of individual inputs to create corresponding outputs. Examples of batch systems are periodic billing systems, such as phone billing systems, and salary payment systems.</a:t>
            </a:r>
            <a:endParaRPr lang="en-IN" dirty="0"/>
          </a:p>
        </p:txBody>
      </p:sp>
    </p:spTree>
    <p:extLst>
      <p:ext uri="{BB962C8B-B14F-4D97-AF65-F5344CB8AC3E}">
        <p14:creationId xmlns:p14="http://schemas.microsoft.com/office/powerpoint/2010/main" val="2249762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1058941"/>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678898"/>
            <a:ext cx="10515600" cy="4498065"/>
          </a:xfrm>
        </p:spPr>
        <p:txBody>
          <a:bodyPr>
            <a:normAutofit/>
          </a:bodyPr>
          <a:lstStyle/>
          <a:p>
            <a:pPr algn="just"/>
            <a:r>
              <a:rPr lang="en-US" dirty="0"/>
              <a:t>5. Entertainment systems These are systems for personal use that are intended to entertain the user. Most of these systems are games of one kind or another, which may run on special-purpose console hardware. The quality of the user interaction offered is the most important distinguishing characteristic of entertainment systems.</a:t>
            </a:r>
          </a:p>
          <a:p>
            <a:pPr algn="just"/>
            <a:r>
              <a:rPr lang="en-US" dirty="0"/>
              <a:t>6. Systems for modeling and simulation These are systems that are developed by scientists and engineers to model physical processes or situations, which include many separate, interacting objects. These are often computationally intensive and require high-performance parallel systems for execution.</a:t>
            </a:r>
            <a:endParaRPr lang="en-IN" dirty="0"/>
          </a:p>
        </p:txBody>
      </p:sp>
    </p:spTree>
    <p:extLst>
      <p:ext uri="{BB962C8B-B14F-4D97-AF65-F5344CB8AC3E}">
        <p14:creationId xmlns:p14="http://schemas.microsoft.com/office/powerpoint/2010/main" val="3862538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89404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484026"/>
            <a:ext cx="10515600" cy="4692937"/>
          </a:xfrm>
        </p:spPr>
        <p:txBody>
          <a:bodyPr>
            <a:normAutofit lnSpcReduction="10000"/>
          </a:bodyPr>
          <a:lstStyle/>
          <a:p>
            <a:pPr algn="just"/>
            <a:r>
              <a:rPr lang="en-US" dirty="0"/>
              <a:t>7. Data collection and analysis systems Data collection systems are systems that collect data from their environment and send that data to other systems for processing. The software may have to interact with sensors and often is installed in a hostile environment such as inside an engine or in a remote location. “Big data” analysis may involve cloud-based systems carrying out statistical analysis and looking for relationships in the collected data.</a:t>
            </a:r>
          </a:p>
          <a:p>
            <a:pPr algn="just"/>
            <a:r>
              <a:rPr lang="en-US" dirty="0"/>
              <a:t>8. Systems of systems These are systems, used in enterprises and other large organizations, that are composed of a number of other software systems. Some of these may be generic software products, such as an ERP system. Other systems in the assembly may be specially written for that environment.</a:t>
            </a:r>
            <a:endParaRPr lang="en-IN" dirty="0"/>
          </a:p>
        </p:txBody>
      </p:sp>
    </p:spTree>
    <p:extLst>
      <p:ext uri="{BB962C8B-B14F-4D97-AF65-F5344CB8AC3E}">
        <p14:creationId xmlns:p14="http://schemas.microsoft.com/office/powerpoint/2010/main" val="3879122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789118"/>
          </a:xfrm>
        </p:spPr>
        <p:txBody>
          <a:bodyPr/>
          <a:lstStyle/>
          <a:p>
            <a:r>
              <a:rPr lang="en-IN" dirty="0"/>
              <a:t>Internet software engineering</a:t>
            </a:r>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154244"/>
            <a:ext cx="10515600" cy="5022719"/>
          </a:xfrm>
        </p:spPr>
        <p:txBody>
          <a:bodyPr>
            <a:normAutofit fontScale="92500" lnSpcReduction="20000"/>
          </a:bodyPr>
          <a:lstStyle/>
          <a:p>
            <a:pPr algn="just"/>
            <a:r>
              <a:rPr lang="en-US" dirty="0"/>
              <a:t>The development of the Internet and the World Wide Web has had a profound effect on all of our lives. Initially, the web was primarily a universally accessible information store, and it had little effect on software systems. </a:t>
            </a:r>
          </a:p>
          <a:p>
            <a:pPr algn="just"/>
            <a:r>
              <a:rPr lang="en-US" dirty="0"/>
              <a:t>These systems ran on local computers and were only accessible from within an organization. Around 2000, the web started to evolve, and more and more functionality was added to browsers. </a:t>
            </a:r>
          </a:p>
          <a:p>
            <a:pPr algn="just"/>
            <a:r>
              <a:rPr lang="en-US" dirty="0"/>
              <a:t>This meant that web-based systems could be developed where, instead of a special-purpose user interface, these systems could be accessed using a web browser.</a:t>
            </a:r>
          </a:p>
          <a:p>
            <a:pPr algn="just"/>
            <a:r>
              <a:rPr lang="en-US" dirty="0"/>
              <a:t> This led to the development of a vast range of new system products that delivered innovative services, accessed over the web. </a:t>
            </a:r>
          </a:p>
          <a:p>
            <a:pPr algn="just"/>
            <a:r>
              <a:rPr lang="en-US" dirty="0"/>
              <a:t>These are often funded by adverts that are displayed on the user’s screen and do not involve direct payment from users.</a:t>
            </a:r>
            <a:endParaRPr lang="en-IN" dirty="0"/>
          </a:p>
        </p:txBody>
      </p:sp>
    </p:spTree>
    <p:extLst>
      <p:ext uri="{BB962C8B-B14F-4D97-AF65-F5344CB8AC3E}">
        <p14:creationId xmlns:p14="http://schemas.microsoft.com/office/powerpoint/2010/main" val="77262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a:bodyPr>
          <a:lstStyle/>
          <a:p>
            <a:pPr algn="just"/>
            <a:r>
              <a:rPr lang="en-US" dirty="0"/>
              <a:t>As well as these system products, the development of web browsers that could run small programs and do some local processing led to an evolution in business and organizational software.</a:t>
            </a:r>
          </a:p>
          <a:p>
            <a:pPr algn="just"/>
            <a:r>
              <a:rPr lang="en-US" dirty="0"/>
              <a:t> Instead of writing software and deploying it on users’ PCs, the software was deployed on a web server. </a:t>
            </a:r>
          </a:p>
          <a:p>
            <a:pPr algn="just"/>
            <a:r>
              <a:rPr lang="en-US" dirty="0"/>
              <a:t>This made it much cheaper to change and upgrade the software, as there was no need to install the software on every PC.</a:t>
            </a:r>
          </a:p>
          <a:p>
            <a:pPr algn="just"/>
            <a:r>
              <a:rPr lang="en-US" dirty="0"/>
              <a:t> It also reduced costs, as user interface development is particularly expensive. Wherever it has been possible to do so, businesses have moved to web-based inter- action with company software systems.</a:t>
            </a:r>
            <a:endParaRPr lang="en-IN" dirty="0"/>
          </a:p>
        </p:txBody>
      </p:sp>
    </p:spTree>
    <p:extLst>
      <p:ext uri="{BB962C8B-B14F-4D97-AF65-F5344CB8AC3E}">
        <p14:creationId xmlns:p14="http://schemas.microsoft.com/office/powerpoint/2010/main" val="2725320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lnSpcReduction="10000"/>
          </a:bodyPr>
          <a:lstStyle/>
          <a:p>
            <a:pPr algn="just"/>
            <a:r>
              <a:rPr lang="en-US" dirty="0"/>
              <a:t>The advent of the web has led to a dramatic change in the way that business software is organized. </a:t>
            </a:r>
          </a:p>
          <a:p>
            <a:pPr algn="just"/>
            <a:r>
              <a:rPr lang="en-US" dirty="0"/>
              <a:t>Before the web, business applications were mostly monolithic, single programs running on single computers or computer clusters.</a:t>
            </a:r>
          </a:p>
          <a:p>
            <a:pPr algn="just"/>
            <a:r>
              <a:rPr lang="en-US" dirty="0"/>
              <a:t> Communications were local, within an organization. Now, software is highly distributed, sometimes across the world. </a:t>
            </a:r>
          </a:p>
          <a:p>
            <a:pPr algn="just"/>
            <a:r>
              <a:rPr lang="en-US" dirty="0"/>
              <a:t>Business applications are not programmed from scratch but involve extensive reuse of components and programs.</a:t>
            </a:r>
          </a:p>
          <a:p>
            <a:pPr algn="just"/>
            <a:r>
              <a:rPr lang="en-US" dirty="0"/>
              <a:t>This change in software organization has had a major effect on software engineering for web-based systems. For example:</a:t>
            </a:r>
            <a:endParaRPr lang="en-IN" dirty="0"/>
          </a:p>
        </p:txBody>
      </p:sp>
    </p:spTree>
    <p:extLst>
      <p:ext uri="{BB962C8B-B14F-4D97-AF65-F5344CB8AC3E}">
        <p14:creationId xmlns:p14="http://schemas.microsoft.com/office/powerpoint/2010/main" val="448342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624226"/>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169233"/>
            <a:ext cx="10515600" cy="5007730"/>
          </a:xfrm>
        </p:spPr>
        <p:txBody>
          <a:bodyPr>
            <a:normAutofit fontScale="92500" lnSpcReduction="10000"/>
          </a:bodyPr>
          <a:lstStyle/>
          <a:p>
            <a:pPr marL="0" indent="0" algn="just">
              <a:buNone/>
            </a:pPr>
            <a:r>
              <a:rPr lang="en-US" dirty="0"/>
              <a:t>1. Software reuse has become the dominant approach for constructing web-based systems. When building these systems, you think about how you can assemble them from preexisting software components and systems, often bundled together in a framework.</a:t>
            </a:r>
          </a:p>
          <a:p>
            <a:pPr marL="0" indent="0" algn="just">
              <a:buNone/>
            </a:pPr>
            <a:r>
              <a:rPr lang="en-US" dirty="0"/>
              <a:t>2. It is now generally recognized that it is impractical to specify all the requirements for such systems in advance. Web-based systems are always developed and delivered incrementally.</a:t>
            </a:r>
          </a:p>
          <a:p>
            <a:pPr marL="0" indent="0" algn="just">
              <a:buNone/>
            </a:pPr>
            <a:r>
              <a:rPr lang="en-US" dirty="0"/>
              <a:t>3. Software may be implemented using service-oriented software engineering, where the software components are stand-alone web services. I discuss this approach to software engineering in Chapter 18.</a:t>
            </a:r>
          </a:p>
          <a:p>
            <a:pPr marL="0" indent="0" algn="just">
              <a:buNone/>
            </a:pPr>
            <a:r>
              <a:rPr lang="en-US" dirty="0"/>
              <a:t>4. Interface development technology such as AJAX (</a:t>
            </a:r>
            <a:r>
              <a:rPr lang="en-US" dirty="0" err="1"/>
              <a:t>Holdener</a:t>
            </a:r>
            <a:r>
              <a:rPr lang="en-US" dirty="0"/>
              <a:t> 2008) and HTML5 (Freeman 2011) have emerged that support the creation of rich interfaces within a web browser.</a:t>
            </a:r>
            <a:endParaRPr lang="en-IN" dirty="0"/>
          </a:p>
        </p:txBody>
      </p:sp>
    </p:spTree>
    <p:extLst>
      <p:ext uri="{BB962C8B-B14F-4D97-AF65-F5344CB8AC3E}">
        <p14:creationId xmlns:p14="http://schemas.microsoft.com/office/powerpoint/2010/main" val="3159549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774127"/>
          </a:xfrm>
        </p:spPr>
        <p:txBody>
          <a:bodyPr>
            <a:normAutofit/>
          </a:bodyPr>
          <a:lstStyle/>
          <a:p>
            <a:r>
              <a:rPr lang="en-IN" sz="4000" dirty="0">
                <a:solidFill>
                  <a:srgbClr val="000000"/>
                </a:solidFill>
                <a:effectLst/>
                <a:latin typeface="Calibri" panose="020F0502020204030204" pitchFamily="34" charset="0"/>
                <a:ea typeface="Calibri" panose="020F0502020204030204" pitchFamily="34" charset="0"/>
              </a:rPr>
              <a:t>Case Studies</a:t>
            </a:r>
            <a:endParaRPr lang="en-IN" sz="4000"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289154"/>
            <a:ext cx="10515600" cy="4887809"/>
          </a:xfrm>
        </p:spPr>
        <p:txBody>
          <a:bodyPr>
            <a:normAutofit/>
          </a:bodyPr>
          <a:lstStyle/>
          <a:p>
            <a:pPr algn="just"/>
            <a:r>
              <a:rPr lang="en-US" dirty="0"/>
              <a:t>1. An embedded system This is a system where the software controls some hardware device and is embedded in that device. Issues in embedded systems typically include physical size, responsiveness, and power management, etc. The example of an embedded system that I use is a software system to control an insulin pump for people who have diabetes.</a:t>
            </a:r>
          </a:p>
          <a:p>
            <a:pPr algn="just"/>
            <a:r>
              <a:rPr lang="en-US" dirty="0"/>
              <a:t>2. An information system The primary purpose of this type of system is to manage and provide access to a database of information. Issues in information systems include security, usability, privacy, and maintaining data integrity. The example of an information system used is a medical records system.</a:t>
            </a:r>
            <a:endParaRPr lang="en-IN" dirty="0"/>
          </a:p>
        </p:txBody>
      </p:sp>
    </p:spTree>
    <p:extLst>
      <p:ext uri="{BB962C8B-B14F-4D97-AF65-F5344CB8AC3E}">
        <p14:creationId xmlns:p14="http://schemas.microsoft.com/office/powerpoint/2010/main" val="3502449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774127"/>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139252"/>
            <a:ext cx="10515600" cy="5037711"/>
          </a:xfrm>
        </p:spPr>
        <p:txBody>
          <a:bodyPr>
            <a:normAutofit/>
          </a:bodyPr>
          <a:lstStyle/>
          <a:p>
            <a:pPr algn="just"/>
            <a:r>
              <a:rPr lang="en-US" dirty="0"/>
              <a:t>3. A sensor-based data collection system This is a system whose primary purposes are to collect data from a set of sensors and to process that data in some way. The key requirements of such systems are reliability, even in hostile environ-mental conditions, and maintainability. The example of a data collection system that I use is a wilderness weather station.</a:t>
            </a:r>
          </a:p>
          <a:p>
            <a:pPr algn="just"/>
            <a:r>
              <a:rPr lang="en-US" dirty="0"/>
              <a:t>4. A support environment. This is an integrated collection of software tools that are used to support some kind of activity. Programming environments, such as Eclipse (Vogel 2012) will be the most familiar type of environment for readers of this book. I describe an example here of a digital learning environment that is used to support students’ learning in schools.</a:t>
            </a:r>
            <a:endParaRPr lang="en-IN" dirty="0"/>
          </a:p>
        </p:txBody>
      </p:sp>
    </p:spTree>
    <p:extLst>
      <p:ext uri="{BB962C8B-B14F-4D97-AF65-F5344CB8AC3E}">
        <p14:creationId xmlns:p14="http://schemas.microsoft.com/office/powerpoint/2010/main" val="133020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789118"/>
          </a:xfrm>
        </p:spPr>
        <p:txBody>
          <a:bodyPr/>
          <a:lstStyle/>
          <a:p>
            <a:r>
              <a:rPr lang="en-US" dirty="0"/>
              <a:t>An insulin pump control system</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454046"/>
            <a:ext cx="10515600" cy="4722917"/>
          </a:xfrm>
        </p:spPr>
        <p:txBody>
          <a:bodyPr>
            <a:normAutofit lnSpcReduction="10000"/>
          </a:bodyPr>
          <a:lstStyle/>
          <a:p>
            <a:pPr algn="just"/>
            <a:r>
              <a:rPr lang="en-US" dirty="0"/>
              <a:t>An insulin pump is a medical system that simulates the operation of the pancreas (an internal organ). The software controlling this system is an embedded system that collects information from a sensor and controls a pump that delivers a controlled dose of insulin to a user.</a:t>
            </a:r>
          </a:p>
          <a:p>
            <a:pPr algn="just"/>
            <a:r>
              <a:rPr lang="en-US" dirty="0"/>
              <a:t>People who suffer from diabetes use the system. Diabetes is a relatively common condition in which the human pancreas is unable to produce sufficient quantities of a hormone called insulin. Insulin metabolizes glucose (sugar) in the blood. The conventional treatment of diabetes involves regular injections of genetically engineered insulin. Diabetics measure their blood sugar levels periodically using an external meter and then estimate the dose of insulin they should inject.</a:t>
            </a:r>
            <a:endParaRPr lang="en-IN" dirty="0"/>
          </a:p>
        </p:txBody>
      </p:sp>
    </p:spTree>
    <p:extLst>
      <p:ext uri="{BB962C8B-B14F-4D97-AF65-F5344CB8AC3E}">
        <p14:creationId xmlns:p14="http://schemas.microsoft.com/office/powerpoint/2010/main" val="151654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Cambria" panose="02040503050406030204" pitchFamily="18" charset="0"/>
                <a:ea typeface="Times New Roman" panose="02020603050405020304" pitchFamily="18" charset="0"/>
                <a:cs typeface="Arial" panose="020B0604020202020204" pitchFamily="34" charset="0"/>
              </a:rPr>
              <a:t>What is software engineering?</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algn="just">
              <a:lnSpc>
                <a:spcPct val="115000"/>
              </a:lnSpc>
              <a:spcAft>
                <a:spcPts val="1000"/>
              </a:spcAft>
            </a:pPr>
            <a:r>
              <a:rPr lang="en-GB" dirty="0">
                <a:effectLst/>
                <a:latin typeface="Cambria" panose="02040503050406030204" pitchFamily="18" charset="0"/>
                <a:ea typeface="Times New Roman" panose="02020603050405020304" pitchFamily="18" charset="0"/>
                <a:cs typeface="Times New Roman" panose="02020603050405020304" pitchFamily="18" charset="0"/>
              </a:rPr>
              <a:t>Software engineering</a:t>
            </a:r>
            <a:r>
              <a:rPr lang="en-US" dirty="0">
                <a:effectLst/>
                <a:latin typeface="Cambria" panose="02040503050406030204" pitchFamily="18" charset="0"/>
                <a:ea typeface="Times New Roman" panose="02020603050405020304" pitchFamily="18" charset="0"/>
                <a:cs typeface="Times New Roman" panose="02020603050405020304" pitchFamily="18" charset="0"/>
              </a:rPr>
              <a:t> is an engineering discipline that is concerned with all aspects of software production from the early stages of system specification to maintaining the system after it has gone into use.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GB" dirty="0">
                <a:effectLst/>
                <a:latin typeface="Cambria" panose="02040503050406030204" pitchFamily="18" charset="0"/>
                <a:ea typeface="Times New Roman" panose="02020603050405020304" pitchFamily="18" charset="0"/>
                <a:cs typeface="Times New Roman" panose="02020603050405020304" pitchFamily="18" charset="0"/>
              </a:rPr>
              <a:t>Software engineering is the application of a systematic, disciplined, quantifiable approach to the development, operation and maintenance of software.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9728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504305"/>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004341"/>
            <a:ext cx="10515600" cy="5172622"/>
          </a:xfrm>
        </p:spPr>
        <p:txBody>
          <a:bodyPr/>
          <a:lstStyle/>
          <a:p>
            <a:pPr algn="just"/>
            <a:r>
              <a:rPr lang="en-US" dirty="0"/>
              <a:t>The problem is that the level of insulin required does not just depend on the blood glucose level but also on the time of the last insulin injection. Irregular checking can lead to very low levels of blood glucose (if there is too much insulin) or very high levels of blood sugar (if there is too little insulin). Low blood glucose is, in the short term, a more serious condition as it can result in temporary brain malfunctioning and,</a:t>
            </a:r>
            <a:endParaRPr lang="en-IN" dirty="0"/>
          </a:p>
        </p:txBody>
      </p:sp>
    </p:spTree>
    <p:extLst>
      <p:ext uri="{BB962C8B-B14F-4D97-AF65-F5344CB8AC3E}">
        <p14:creationId xmlns:p14="http://schemas.microsoft.com/office/powerpoint/2010/main" val="3050926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IN" dirty="0"/>
              <a:t>Insulin pump hardware architecture</a:t>
            </a:r>
          </a:p>
        </p:txBody>
      </p:sp>
      <p:pic>
        <p:nvPicPr>
          <p:cNvPr id="5" name="Content Placeholder 4">
            <a:extLst>
              <a:ext uri="{FF2B5EF4-FFF2-40B4-BE49-F238E27FC236}">
                <a16:creationId xmlns:a16="http://schemas.microsoft.com/office/drawing/2014/main" id="{A278850D-78C4-02B8-EAB2-A348A62BF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43" y="2158584"/>
            <a:ext cx="7285219" cy="3972393"/>
          </a:xfrm>
        </p:spPr>
      </p:pic>
    </p:spTree>
    <p:extLst>
      <p:ext uri="{BB962C8B-B14F-4D97-AF65-F5344CB8AC3E}">
        <p14:creationId xmlns:p14="http://schemas.microsoft.com/office/powerpoint/2010/main" val="2746494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normAutofit/>
          </a:bodyPr>
          <a:lstStyle/>
          <a:p>
            <a:r>
              <a:rPr lang="en-US" dirty="0"/>
              <a:t>Activity model of the insulin pump</a:t>
            </a:r>
            <a:endParaRPr lang="en-IN" dirty="0"/>
          </a:p>
        </p:txBody>
      </p:sp>
      <p:pic>
        <p:nvPicPr>
          <p:cNvPr id="5" name="Content Placeholder 4">
            <a:extLst>
              <a:ext uri="{FF2B5EF4-FFF2-40B4-BE49-F238E27FC236}">
                <a16:creationId xmlns:a16="http://schemas.microsoft.com/office/drawing/2014/main" id="{AB2ED2EA-B7AC-5EF4-1922-292CD2ABD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741" y="2098623"/>
            <a:ext cx="8259580" cy="3552669"/>
          </a:xfrm>
        </p:spPr>
      </p:pic>
    </p:spTree>
    <p:extLst>
      <p:ext uri="{BB962C8B-B14F-4D97-AF65-F5344CB8AC3E}">
        <p14:creationId xmlns:p14="http://schemas.microsoft.com/office/powerpoint/2010/main" val="2931736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93901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304144"/>
            <a:ext cx="10515600" cy="4872819"/>
          </a:xfrm>
        </p:spPr>
        <p:txBody>
          <a:bodyPr>
            <a:normAutofit/>
          </a:bodyPr>
          <a:lstStyle/>
          <a:p>
            <a:pPr algn="just"/>
            <a:r>
              <a:rPr lang="en-US" dirty="0"/>
              <a:t>Figure  shows the hardware components and organization of the insulin pump.</a:t>
            </a:r>
          </a:p>
          <a:p>
            <a:pPr algn="just"/>
            <a:r>
              <a:rPr lang="en-US" dirty="0"/>
              <a:t>To understand the examples in this book, all you need to know is that the blood sensor measures the electrical conductivity of the blood under different conditions and that these values can be related to the blood sugar level.</a:t>
            </a:r>
          </a:p>
          <a:p>
            <a:pPr algn="just"/>
            <a:r>
              <a:rPr lang="en-US" dirty="0"/>
              <a:t> The insulin pump delivers one unit of insulin in response to a single pulse from a controller.</a:t>
            </a:r>
          </a:p>
          <a:p>
            <a:pPr algn="just"/>
            <a:r>
              <a:rPr lang="en-US" dirty="0"/>
              <a:t>Therefore, to deliver 10 units of insulin, the controller sends 10 pulses to the pump. Figure is a Unified Modeling</a:t>
            </a:r>
            <a:endParaRPr lang="en-IN" dirty="0"/>
          </a:p>
        </p:txBody>
      </p:sp>
    </p:spTree>
    <p:extLst>
      <p:ext uri="{BB962C8B-B14F-4D97-AF65-F5344CB8AC3E}">
        <p14:creationId xmlns:p14="http://schemas.microsoft.com/office/powerpoint/2010/main" val="2879628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fontScale="92500"/>
          </a:bodyPr>
          <a:lstStyle/>
          <a:p>
            <a:pPr algn="just"/>
            <a:r>
              <a:rPr lang="en-US" dirty="0"/>
              <a:t>Figure is a Unified Modeling Language (UML) activity model that illustrates how the software transforms an input blood sugar level to a sequence of commands that drive the insulin pump.</a:t>
            </a:r>
          </a:p>
          <a:p>
            <a:pPr algn="just"/>
            <a:r>
              <a:rPr lang="en-US" dirty="0"/>
              <a:t>Clearly, this is a safety-critical system. If the pump fails to operate or does not operate correctly, then the user’s health may be damaged or they may fall into a coma because their blood sugar levels are too high or too low.</a:t>
            </a:r>
          </a:p>
          <a:p>
            <a:pPr algn="just"/>
            <a:r>
              <a:rPr lang="en-US" dirty="0"/>
              <a:t>This system must therefore meet two essential high-level requirements: </a:t>
            </a:r>
          </a:p>
          <a:p>
            <a:pPr algn="just"/>
            <a:r>
              <a:rPr lang="en-US" dirty="0"/>
              <a:t>1. The system shall be available to deliver insulin when required.</a:t>
            </a:r>
          </a:p>
          <a:p>
            <a:pPr algn="just"/>
            <a:r>
              <a:rPr lang="en-US" dirty="0"/>
              <a:t>2. The system shall perform reliably and deliver the correct amount of insulin to counteract the current level of blood sugar.</a:t>
            </a:r>
            <a:endParaRPr lang="en-IN" dirty="0"/>
          </a:p>
        </p:txBody>
      </p:sp>
    </p:spTree>
    <p:extLst>
      <p:ext uri="{BB962C8B-B14F-4D97-AF65-F5344CB8AC3E}">
        <p14:creationId xmlns:p14="http://schemas.microsoft.com/office/powerpoint/2010/main" val="120410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A patient information system for mental health care</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lnSpcReduction="10000"/>
          </a:bodyPr>
          <a:lstStyle/>
          <a:p>
            <a:pPr algn="just"/>
            <a:r>
              <a:rPr lang="en-US" dirty="0"/>
              <a:t>A patient information system to support mental health care (the </a:t>
            </a:r>
            <a:r>
              <a:rPr lang="en-US" dirty="0" err="1"/>
              <a:t>Mentcare</a:t>
            </a:r>
            <a:r>
              <a:rPr lang="en-US" dirty="0"/>
              <a:t> system) is a medical information system that maintains information about patients suffering from mental health problems and the treatments that they have received.</a:t>
            </a:r>
          </a:p>
          <a:p>
            <a:pPr algn="just"/>
            <a:r>
              <a:rPr lang="en-US" dirty="0"/>
              <a:t> Most mental health patients do not require dedicated hospital treatment but need to attend specialist clinics regularly where they can meet a doctor who has detailed knowledge of their problems.</a:t>
            </a:r>
          </a:p>
          <a:p>
            <a:pPr algn="just"/>
            <a:r>
              <a:rPr lang="en-US" dirty="0"/>
              <a:t> To make it easier for patients to attend, these clinics are not just run in hospitals. </a:t>
            </a:r>
          </a:p>
          <a:p>
            <a:pPr algn="just"/>
            <a:r>
              <a:rPr lang="en-US" dirty="0"/>
              <a:t>They may also be held in local medical practices or community centers.</a:t>
            </a:r>
            <a:endParaRPr lang="en-IN" dirty="0"/>
          </a:p>
        </p:txBody>
      </p:sp>
    </p:spTree>
    <p:extLst>
      <p:ext uri="{BB962C8B-B14F-4D97-AF65-F5344CB8AC3E}">
        <p14:creationId xmlns:p14="http://schemas.microsoft.com/office/powerpoint/2010/main" val="3829483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6"/>
            <a:ext cx="10515600" cy="80410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1169234"/>
            <a:ext cx="10515600" cy="5007729"/>
          </a:xfrm>
        </p:spPr>
        <p:txBody>
          <a:bodyPr>
            <a:normAutofit lnSpcReduction="10000"/>
          </a:bodyPr>
          <a:lstStyle/>
          <a:p>
            <a:pPr algn="just"/>
            <a:r>
              <a:rPr lang="en-US" dirty="0"/>
              <a:t>The </a:t>
            </a:r>
            <a:r>
              <a:rPr lang="en-US" dirty="0" err="1"/>
              <a:t>Mentcare</a:t>
            </a:r>
            <a:r>
              <a:rPr lang="en-US" dirty="0"/>
              <a:t> system (Figure 1.6) is a patient information system that is intended for use in clinics. </a:t>
            </a:r>
          </a:p>
          <a:p>
            <a:pPr algn="just"/>
            <a:r>
              <a:rPr lang="en-US" dirty="0"/>
              <a:t>It makes use of a centralized database of patient information but has also been designed to run on a laptop, so that it may be accessed and used from sites that do not have secure network connectivity. </a:t>
            </a:r>
          </a:p>
          <a:p>
            <a:pPr algn="just"/>
            <a:r>
              <a:rPr lang="en-US" dirty="0"/>
              <a:t>When the local systems have secure network access, they use patient information in the database, but they can download and use local copies of patient records when they are disconnected. </a:t>
            </a:r>
          </a:p>
          <a:p>
            <a:pPr algn="just"/>
            <a:r>
              <a:rPr lang="en-US" dirty="0"/>
              <a:t>The system is not a complete medical records system and so does not maintain information about other medica conditions. </a:t>
            </a:r>
          </a:p>
          <a:p>
            <a:pPr algn="just"/>
            <a:r>
              <a:rPr lang="en-US" dirty="0"/>
              <a:t>However, it may interact and exchange data with other clinical information </a:t>
            </a:r>
            <a:r>
              <a:rPr lang="en-US" dirty="0" err="1"/>
              <a:t>systems.This</a:t>
            </a:r>
            <a:r>
              <a:rPr lang="en-US" dirty="0"/>
              <a:t> system has two purposes:</a:t>
            </a:r>
            <a:endParaRPr lang="en-IN" dirty="0"/>
          </a:p>
        </p:txBody>
      </p:sp>
    </p:spTree>
    <p:extLst>
      <p:ext uri="{BB962C8B-B14F-4D97-AF65-F5344CB8AC3E}">
        <p14:creationId xmlns:p14="http://schemas.microsoft.com/office/powerpoint/2010/main" val="4207777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a:xfrm>
            <a:off x="838200" y="365125"/>
            <a:ext cx="10515600" cy="699177"/>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a:xfrm>
            <a:off x="838200" y="854439"/>
            <a:ext cx="10515600" cy="5322524"/>
          </a:xfrm>
        </p:spPr>
        <p:txBody>
          <a:bodyPr>
            <a:normAutofit fontScale="92500" lnSpcReduction="10000"/>
          </a:bodyPr>
          <a:lstStyle/>
          <a:p>
            <a:pPr marL="0" indent="0" algn="just">
              <a:buNone/>
            </a:pPr>
            <a:r>
              <a:rPr lang="en-US" dirty="0"/>
              <a:t>1. To generate management information that allows health service managers to assess performance against local and government targets.</a:t>
            </a:r>
          </a:p>
          <a:p>
            <a:pPr marL="0" indent="0" algn="just">
              <a:buNone/>
            </a:pPr>
            <a:r>
              <a:rPr lang="en-US" dirty="0"/>
              <a:t>2. To provide medical staff with timely information to support the treatment of patients.</a:t>
            </a:r>
          </a:p>
          <a:p>
            <a:pPr marL="0" indent="0" algn="just">
              <a:buNone/>
            </a:pPr>
            <a:r>
              <a:rPr lang="en-US" dirty="0"/>
              <a:t>Patients who suffer from mental health problems are sometimes irrational and disorganized so may miss appointments, deliberately or accidentally lose prescriptions and medication, forget instructions and make unreasonable demands on medical staff.</a:t>
            </a:r>
          </a:p>
          <a:p>
            <a:pPr marL="0" indent="0" algn="just">
              <a:buNone/>
            </a:pPr>
            <a:r>
              <a:rPr lang="en-US" dirty="0"/>
              <a:t> They may drop in on clinics unexpectedly. In a minority of cases, they may be a danger to themselves or to other people.</a:t>
            </a:r>
          </a:p>
          <a:p>
            <a:pPr marL="0" indent="0" algn="just">
              <a:buNone/>
            </a:pPr>
            <a:r>
              <a:rPr lang="en-US" dirty="0"/>
              <a:t> They may regularly change address or may be homeless on a long-term or short-term basis. Where patients are dangerous, they may need to be “sectioned”—that is, confined to a secure hospital for treatment and observation.</a:t>
            </a:r>
            <a:endParaRPr lang="en-IN" dirty="0"/>
          </a:p>
        </p:txBody>
      </p:sp>
    </p:spTree>
    <p:extLst>
      <p:ext uri="{BB962C8B-B14F-4D97-AF65-F5344CB8AC3E}">
        <p14:creationId xmlns:p14="http://schemas.microsoft.com/office/powerpoint/2010/main" val="2499558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normAutofit/>
          </a:bodyPr>
          <a:lstStyle/>
          <a:p>
            <a:r>
              <a:rPr lang="en-US" dirty="0"/>
              <a:t>The organization of the </a:t>
            </a:r>
            <a:r>
              <a:rPr lang="en-US" dirty="0" err="1"/>
              <a:t>Mentcare</a:t>
            </a:r>
            <a:r>
              <a:rPr lang="en-US" dirty="0"/>
              <a:t> system</a:t>
            </a:r>
            <a:endParaRPr lang="en-IN" dirty="0"/>
          </a:p>
        </p:txBody>
      </p:sp>
      <p:pic>
        <p:nvPicPr>
          <p:cNvPr id="5" name="Content Placeholder 4">
            <a:extLst>
              <a:ext uri="{FF2B5EF4-FFF2-40B4-BE49-F238E27FC236}">
                <a16:creationId xmlns:a16="http://schemas.microsoft.com/office/drawing/2014/main" id="{3F341A9E-7B62-74E0-885C-4CBB955E2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349" y="1690688"/>
            <a:ext cx="7090346" cy="4125496"/>
          </a:xfrm>
        </p:spPr>
      </p:pic>
    </p:spTree>
    <p:extLst>
      <p:ext uri="{BB962C8B-B14F-4D97-AF65-F5344CB8AC3E}">
        <p14:creationId xmlns:p14="http://schemas.microsoft.com/office/powerpoint/2010/main" val="2910904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The key features of the system are</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normAutofit lnSpcReduction="10000"/>
          </a:bodyPr>
          <a:lstStyle/>
          <a:p>
            <a:pPr marL="0" indent="0" algn="just">
              <a:buNone/>
            </a:pPr>
            <a:r>
              <a:rPr lang="en-US" dirty="0"/>
              <a:t>1. Individual care management Clinics can create records for patients, edit the information in the system, view patient history, and so on. The system supports data summaries so that doctors who have not previously met a patient can quickly learn about the key problems and treatments that have been prescribed.</a:t>
            </a:r>
          </a:p>
          <a:p>
            <a:pPr marL="0" indent="0" algn="just">
              <a:buNone/>
            </a:pPr>
            <a:r>
              <a:rPr lang="en-US" dirty="0"/>
              <a:t>2. Patient monitoring The system regularly monitors the records of patients that are involved in treatment and issues warnings if possible problems are detected. Therefore, if a patient has not seen a doctor for some time, a warning may be issued. One of the most important elements of the monitoring system is to keep track of patients who have been sectioned and to ensure that the legally required checks are carried out at the right time.</a:t>
            </a:r>
            <a:endParaRPr lang="en-IN" dirty="0"/>
          </a:p>
        </p:txBody>
      </p:sp>
    </p:spTree>
    <p:extLst>
      <p:ext uri="{BB962C8B-B14F-4D97-AF65-F5344CB8AC3E}">
        <p14:creationId xmlns:p14="http://schemas.microsoft.com/office/powerpoint/2010/main" val="421725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Cambria" panose="02040503050406030204" pitchFamily="18" charset="0"/>
                <a:ea typeface="Times New Roman" panose="02020603050405020304" pitchFamily="18" charset="0"/>
                <a:cs typeface="Times New Roman" panose="02020603050405020304" pitchFamily="18" charset="0"/>
              </a:rPr>
              <a:t>Software Engineering provides a set of:</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Autofit/>
          </a:bodyPr>
          <a:lstStyle/>
          <a:p>
            <a:pPr algn="just">
              <a:lnSpc>
                <a:spcPct val="115000"/>
              </a:lnSpc>
              <a:spcAft>
                <a:spcPts val="1000"/>
              </a:spcAft>
            </a:pP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Procedures:</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defines </a:t>
            </a: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what</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are the activities and </a:t>
            </a: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when</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they will be executed bind the methods and tools into a framework.</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Methods: </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defines </a:t>
            </a: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How</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each activity is executed using the technology provide the rules and steps for carrying out software engineering tasks, such as project planning, requirements analysis, design, coding, testing and maintenance.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b="1" dirty="0">
                <a:effectLst/>
                <a:latin typeface="Cambria" panose="02040503050406030204" pitchFamily="18" charset="0"/>
                <a:ea typeface="Times New Roman" panose="02020603050405020304" pitchFamily="18" charset="0"/>
                <a:cs typeface="Times New Roman" panose="02020603050405020304" pitchFamily="18" charset="0"/>
              </a:rPr>
              <a:t>Tools</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provide automated or semi-automated support for methods. Tools that automates a range of software engineering methods, called Computer-Aided Software Engineering (CASE).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69189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F87B-3362-8D2F-9824-4709A24050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9235E9C-6231-089E-5116-CBBB44901DF1}"/>
              </a:ext>
            </a:extLst>
          </p:cNvPr>
          <p:cNvSpPr>
            <a:spLocks noGrp="1"/>
          </p:cNvSpPr>
          <p:nvPr>
            <p:ph idx="1"/>
          </p:nvPr>
        </p:nvSpPr>
        <p:spPr/>
        <p:txBody>
          <a:bodyPr/>
          <a:lstStyle/>
          <a:p>
            <a:pPr algn="just"/>
            <a:r>
              <a:rPr lang="en-US" dirty="0"/>
              <a:t>3. Administrative reporting The system generates monthly management reports showing the number of patients treated at each clinic, the number of patients who have entered and left the care system, the number of patients sectioned, the drugs prescribed and their costs, etc.</a:t>
            </a:r>
            <a:endParaRPr lang="en-IN" dirty="0"/>
          </a:p>
        </p:txBody>
      </p:sp>
    </p:spTree>
    <p:extLst>
      <p:ext uri="{BB962C8B-B14F-4D97-AF65-F5344CB8AC3E}">
        <p14:creationId xmlns:p14="http://schemas.microsoft.com/office/powerpoint/2010/main" val="355175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04108"/>
          </a:xfrm>
        </p:spPr>
        <p:txBody>
          <a:bodyPr/>
          <a:lstStyle/>
          <a:p>
            <a:r>
              <a:rPr lang="en-IN" dirty="0"/>
              <a:t>A wilderness weather station</a:t>
            </a:r>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484026"/>
            <a:ext cx="10515600" cy="4692937"/>
          </a:xfrm>
        </p:spPr>
        <p:txBody>
          <a:bodyPr>
            <a:normAutofit/>
          </a:bodyPr>
          <a:lstStyle/>
          <a:p>
            <a:pPr algn="just"/>
            <a:r>
              <a:rPr lang="en-US" dirty="0"/>
              <a:t>To help monitor climate change and to improve the accuracy of weather forecasts in remote areas, the government of a country with large areas of wilderness decides to deploy several hundred weather stations in remote areas.</a:t>
            </a:r>
          </a:p>
          <a:p>
            <a:pPr algn="just"/>
            <a:r>
              <a:rPr lang="en-US" dirty="0"/>
              <a:t> These weather stations collect data from a set of instruments that measure temperature and pressure, sunshine, rainfall, wind speed and wind direction. Wilderness weather stations are part of a larger system (Figure 1.7), which is a weather information system that collects data from weather stations and makes it available to other systems for processing. The systems in Figure 1.7 are:</a:t>
            </a:r>
            <a:endParaRPr lang="en-IN" dirty="0"/>
          </a:p>
        </p:txBody>
      </p:sp>
    </p:spTree>
    <p:extLst>
      <p:ext uri="{BB962C8B-B14F-4D97-AF65-F5344CB8AC3E}">
        <p14:creationId xmlns:p14="http://schemas.microsoft.com/office/powerpoint/2010/main" val="299362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lstStyle/>
          <a:p>
            <a:r>
              <a:rPr lang="en-IN" dirty="0"/>
              <a:t>The weather station’s environment</a:t>
            </a:r>
          </a:p>
        </p:txBody>
      </p:sp>
      <p:pic>
        <p:nvPicPr>
          <p:cNvPr id="5" name="Content Placeholder 4">
            <a:extLst>
              <a:ext uri="{FF2B5EF4-FFF2-40B4-BE49-F238E27FC236}">
                <a16:creationId xmlns:a16="http://schemas.microsoft.com/office/drawing/2014/main" id="{E252B4B9-F117-6B9C-C3C2-C04FE696A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111" y="1690689"/>
            <a:ext cx="7075357" cy="4260406"/>
          </a:xfrm>
        </p:spPr>
      </p:pic>
    </p:spTree>
    <p:extLst>
      <p:ext uri="{BB962C8B-B14F-4D97-AF65-F5344CB8AC3E}">
        <p14:creationId xmlns:p14="http://schemas.microsoft.com/office/powerpoint/2010/main" val="4283411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654206"/>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019332"/>
            <a:ext cx="10515600" cy="5157631"/>
          </a:xfrm>
        </p:spPr>
        <p:txBody>
          <a:bodyPr>
            <a:normAutofit/>
          </a:bodyPr>
          <a:lstStyle/>
          <a:p>
            <a:pPr marL="0" indent="0" algn="just">
              <a:buNone/>
            </a:pPr>
            <a:r>
              <a:rPr lang="en-US" dirty="0"/>
              <a:t>1. The weather station system: This system is responsible for collecting weather data, carrying out some initial data processing, and transmitting it to the data management system.</a:t>
            </a:r>
          </a:p>
          <a:p>
            <a:pPr marL="0" indent="0" algn="just">
              <a:buNone/>
            </a:pPr>
            <a:r>
              <a:rPr lang="en-US" dirty="0"/>
              <a:t>2. The data management and archiving system :This system collects the data from all of the wilderness weather stations, carries out data processing and analysis, and archives the data in a form that can be retrieved by other systems, such as weather forecasting systems.</a:t>
            </a:r>
          </a:p>
          <a:p>
            <a:pPr marL="0" indent="0" algn="just">
              <a:buNone/>
            </a:pPr>
            <a:r>
              <a:rPr lang="en-US" dirty="0"/>
              <a:t>3. The station maintenance system: This system can communicate by satellite with all wilderness weather stations to monitor the health of these systems and provide reports of problems. It can update the embedded software in these systems. In the event of system problems, this system can also be used to remotely control the weather station.</a:t>
            </a:r>
            <a:endParaRPr lang="en-IN" dirty="0"/>
          </a:p>
        </p:txBody>
      </p:sp>
    </p:spTree>
    <p:extLst>
      <p:ext uri="{BB962C8B-B14F-4D97-AF65-F5344CB8AC3E}">
        <p14:creationId xmlns:p14="http://schemas.microsoft.com/office/powerpoint/2010/main" val="1757513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4907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14204"/>
            <a:ext cx="10515600" cy="4962759"/>
          </a:xfrm>
        </p:spPr>
        <p:txBody>
          <a:bodyPr>
            <a:normAutofit lnSpcReduction="10000"/>
          </a:bodyPr>
          <a:lstStyle/>
          <a:p>
            <a:pPr algn="just"/>
            <a:r>
              <a:rPr lang="en-US" dirty="0"/>
              <a:t>In Figure 1.7,  have used the UML package symbol to indicate that each system is a collection of components and the separate systems are identified using the UML stereotype «system». </a:t>
            </a:r>
          </a:p>
          <a:p>
            <a:pPr algn="just"/>
            <a:r>
              <a:rPr lang="en-US" dirty="0"/>
              <a:t>The associations between the packages indicate there is an exchange of information but, at this stage.</a:t>
            </a:r>
          </a:p>
          <a:p>
            <a:pPr algn="just"/>
            <a:r>
              <a:rPr lang="en-US" dirty="0"/>
              <a:t> The weather stations include instruments that measure weather parameters such as wind speed and direction, ground and air temperatures, barometric pressure, and rainfall over a 24-hour period. </a:t>
            </a:r>
          </a:p>
          <a:p>
            <a:pPr algn="just"/>
            <a:r>
              <a:rPr lang="en-US" dirty="0"/>
              <a:t>Each of these instruments is controlled by a software system that takes parameter readings periodically and manages the data collected from the instruments.</a:t>
            </a:r>
            <a:endParaRPr lang="en-IN" dirty="0"/>
          </a:p>
        </p:txBody>
      </p:sp>
    </p:spTree>
    <p:extLst>
      <p:ext uri="{BB962C8B-B14F-4D97-AF65-F5344CB8AC3E}">
        <p14:creationId xmlns:p14="http://schemas.microsoft.com/office/powerpoint/2010/main" val="3934048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654206"/>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29193"/>
            <a:ext cx="10515600" cy="4947770"/>
          </a:xfrm>
        </p:spPr>
        <p:txBody>
          <a:bodyPr>
            <a:normAutofit/>
          </a:bodyPr>
          <a:lstStyle/>
          <a:p>
            <a:pPr algn="just"/>
            <a:r>
              <a:rPr lang="en-US" dirty="0"/>
              <a:t>The weather station system operates by collecting weather observations at frequent intervals; for example, temperatures are measured every minute. </a:t>
            </a:r>
          </a:p>
          <a:p>
            <a:pPr algn="just"/>
            <a:r>
              <a:rPr lang="en-US" dirty="0"/>
              <a:t>However, because the bandwidth to the satellite is relatively narrow, the weather station carries out some local processing and aggregation of the data. </a:t>
            </a:r>
          </a:p>
          <a:p>
            <a:pPr algn="just"/>
            <a:r>
              <a:rPr lang="en-US" dirty="0"/>
              <a:t>It then transmits this aggregated data when requested by the data collection system. </a:t>
            </a:r>
          </a:p>
          <a:p>
            <a:pPr algn="just"/>
            <a:r>
              <a:rPr lang="en-US" dirty="0"/>
              <a:t>If it is impossible to make a connection, then the weather station maintains the data locally until communication can be resumed.</a:t>
            </a:r>
            <a:endParaRPr lang="en-IN" dirty="0"/>
          </a:p>
        </p:txBody>
      </p:sp>
    </p:spTree>
    <p:extLst>
      <p:ext uri="{BB962C8B-B14F-4D97-AF65-F5344CB8AC3E}">
        <p14:creationId xmlns:p14="http://schemas.microsoft.com/office/powerpoint/2010/main" val="808986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p:txBody>
          <a:bodyPr>
            <a:normAutofit lnSpcReduction="10000"/>
          </a:bodyPr>
          <a:lstStyle/>
          <a:p>
            <a:pPr algn="just"/>
            <a:r>
              <a:rPr lang="en-US" dirty="0"/>
              <a:t>The station software is therefore not just concerned with data collection. It must also:</a:t>
            </a:r>
          </a:p>
          <a:p>
            <a:pPr marL="0" indent="0" algn="just">
              <a:buNone/>
            </a:pPr>
            <a:r>
              <a:rPr lang="en-US" dirty="0"/>
              <a:t>1. Monitor the instruments, power. and communication hardware and report faults to the management system.</a:t>
            </a:r>
          </a:p>
          <a:p>
            <a:pPr marL="0" indent="0" algn="just">
              <a:buNone/>
            </a:pPr>
            <a:r>
              <a:rPr lang="en-US" dirty="0"/>
              <a:t>2. Manage the system power, ensuring that batteries are charged whenever the environmental conditions permit but also that generators are shut down in potentially damaging weather conditions, such as high wind.</a:t>
            </a:r>
          </a:p>
          <a:p>
            <a:pPr marL="0" indent="0" algn="just">
              <a:buNone/>
            </a:pPr>
            <a:r>
              <a:rPr lang="en-US" dirty="0"/>
              <a:t>3. Allow for dynamic reconfiguration where parts of the software and replace with new versions and where backup instruments are switched into the system in the event of system failure.</a:t>
            </a:r>
            <a:endParaRPr lang="en-IN" dirty="0"/>
          </a:p>
        </p:txBody>
      </p:sp>
    </p:spTree>
    <p:extLst>
      <p:ext uri="{BB962C8B-B14F-4D97-AF65-F5344CB8AC3E}">
        <p14:creationId xmlns:p14="http://schemas.microsoft.com/office/powerpoint/2010/main" val="2429726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34088"/>
          </a:xfrm>
        </p:spPr>
        <p:txBody>
          <a:bodyPr/>
          <a:lstStyle/>
          <a:p>
            <a:r>
              <a:rPr lang="en-US" dirty="0"/>
              <a:t>A digital learning environment for schools</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379095"/>
            <a:ext cx="10515600" cy="4797868"/>
          </a:xfrm>
        </p:spPr>
        <p:txBody>
          <a:bodyPr>
            <a:normAutofit fontScale="92500" lnSpcReduction="10000"/>
          </a:bodyPr>
          <a:lstStyle/>
          <a:p>
            <a:pPr algn="just"/>
            <a:r>
              <a:rPr lang="en-US" dirty="0"/>
              <a:t>A digital learning environment is a framework in which a set of general-purpose and specially designed tools for learning may be embedded, plus a set of applications that are geared to the needs of the learners using the system. </a:t>
            </a:r>
          </a:p>
          <a:p>
            <a:pPr algn="just"/>
            <a:r>
              <a:rPr lang="en-US" dirty="0"/>
              <a:t>The framework provides general services such as an authentication service, synchronous and asynchronous communication services, and a storage service. The tools included in each version of the environment are chosen by teachers and learners to suit their specific needs.</a:t>
            </a:r>
          </a:p>
          <a:p>
            <a:pPr algn="just"/>
            <a:r>
              <a:rPr lang="en-US" dirty="0"/>
              <a:t> These can be general applications such as spreadsheets, learning management applications such as a Virtual Learning Environment(VLE) to manage homework submission and assessment, games, and simulations. They may also include specific content, such as content about the American Civil War and applications to view and annotate that content.</a:t>
            </a:r>
            <a:endParaRPr lang="en-IN" dirty="0"/>
          </a:p>
        </p:txBody>
      </p:sp>
    </p:spTree>
    <p:extLst>
      <p:ext uri="{BB962C8B-B14F-4D97-AF65-F5344CB8AC3E}">
        <p14:creationId xmlns:p14="http://schemas.microsoft.com/office/powerpoint/2010/main" val="153887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90903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74164"/>
            <a:ext cx="10515600" cy="4902799"/>
          </a:xfrm>
        </p:spPr>
        <p:txBody>
          <a:bodyPr>
            <a:normAutofit/>
          </a:bodyPr>
          <a:lstStyle/>
          <a:p>
            <a:pPr algn="just"/>
            <a:r>
              <a:rPr lang="en-US" dirty="0"/>
              <a:t>Figure 1.8 is a high-level architectural model of a digital learning environment (</a:t>
            </a:r>
            <a:r>
              <a:rPr lang="en-US" dirty="0" err="1"/>
              <a:t>iLearn</a:t>
            </a:r>
            <a:r>
              <a:rPr lang="en-US" dirty="0"/>
              <a:t>) that was designed for use in schools for students from 3 to 18 years of age.</a:t>
            </a:r>
          </a:p>
          <a:p>
            <a:pPr algn="just"/>
            <a:r>
              <a:rPr lang="en-US" dirty="0"/>
              <a:t> The approach adopted is that this is a distributed system in which all components of the environment are services that can be accessed from anywhere on the Internet. </a:t>
            </a:r>
          </a:p>
          <a:p>
            <a:pPr algn="just"/>
            <a:r>
              <a:rPr lang="en-US" dirty="0"/>
              <a:t>There is no requirement that all of the learning tools are gathered together in one place.</a:t>
            </a:r>
            <a:endParaRPr lang="en-IN" dirty="0"/>
          </a:p>
        </p:txBody>
      </p:sp>
    </p:spTree>
    <p:extLst>
      <p:ext uri="{BB962C8B-B14F-4D97-AF65-F5344CB8AC3E}">
        <p14:creationId xmlns:p14="http://schemas.microsoft.com/office/powerpoint/2010/main" val="1899976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normAutofit/>
          </a:bodyPr>
          <a:lstStyle/>
          <a:p>
            <a:r>
              <a:rPr lang="en-US" dirty="0"/>
              <a:t>The architecture of a digital learning environment (</a:t>
            </a:r>
            <a:r>
              <a:rPr lang="en-US" dirty="0" err="1"/>
              <a:t>iLearn</a:t>
            </a:r>
            <a:r>
              <a:rPr lang="en-US" dirty="0"/>
              <a:t>)</a:t>
            </a:r>
            <a:endParaRPr lang="en-IN" dirty="0"/>
          </a:p>
        </p:txBody>
      </p:sp>
      <p:pic>
        <p:nvPicPr>
          <p:cNvPr id="5" name="Content Placeholder 4">
            <a:extLst>
              <a:ext uri="{FF2B5EF4-FFF2-40B4-BE49-F238E27FC236}">
                <a16:creationId xmlns:a16="http://schemas.microsoft.com/office/drawing/2014/main" id="{88BD90C3-16E6-B9C9-C3EB-BEE16B2C9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760" y="1690688"/>
            <a:ext cx="7989757" cy="4425299"/>
          </a:xfrm>
        </p:spPr>
      </p:pic>
    </p:spTree>
    <p:extLst>
      <p:ext uri="{BB962C8B-B14F-4D97-AF65-F5344CB8AC3E}">
        <p14:creationId xmlns:p14="http://schemas.microsoft.com/office/powerpoint/2010/main" val="84556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algn="just">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What's the difference between software engineering and computer science?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Computer science is concerned with the theories and methods that underlie computers and software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While Software engineering is concerned with the practical problems of producing software</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 is the difference between software engineering and system engineering?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System engineering is concerned with all aspects of the development and evolution of complex systems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i.e</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manufacturing a product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While Software engineering is concerned with the practical problems of producing software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i.e</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developing 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8020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95400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469036"/>
            <a:ext cx="10515600" cy="4707927"/>
          </a:xfrm>
        </p:spPr>
        <p:txBody>
          <a:bodyPr>
            <a:normAutofit fontScale="92500" lnSpcReduction="20000"/>
          </a:bodyPr>
          <a:lstStyle/>
          <a:p>
            <a:pPr algn="just"/>
            <a:r>
              <a:rPr lang="en-US" dirty="0"/>
              <a:t>The system is a service-oriented system with all system components considered to be a replaceable service. There are three types of service in the system:</a:t>
            </a:r>
          </a:p>
          <a:p>
            <a:pPr marL="0" indent="0" algn="just">
              <a:buNone/>
            </a:pPr>
            <a:r>
              <a:rPr lang="en-US" dirty="0"/>
              <a:t>1. Utility services that provide basic application-independent functionality and that may be used by other services in the system. Utility services are usually developed or adapted specifically for this system.</a:t>
            </a:r>
          </a:p>
          <a:p>
            <a:pPr marL="0" indent="0" algn="just">
              <a:buNone/>
            </a:pPr>
            <a:r>
              <a:rPr lang="en-US" dirty="0"/>
              <a:t>2. Application services that provide specific applications such as email, conferencing, photo sharing, etc., and access to specific educational content such as scientific films or historical resources. Application services are external services that are either specifically purchased for the system or are available freely over the Internet.</a:t>
            </a:r>
          </a:p>
          <a:p>
            <a:pPr marL="0" indent="0" algn="just">
              <a:buNone/>
            </a:pPr>
            <a:r>
              <a:rPr lang="en-US" dirty="0"/>
              <a:t>3. Configuration services that are used to adapt the environment with a specific set of application services and to define how services are shared between students, teachers, and their parents.</a:t>
            </a:r>
            <a:endParaRPr lang="en-IN" dirty="0"/>
          </a:p>
        </p:txBody>
      </p:sp>
    </p:spTree>
    <p:extLst>
      <p:ext uri="{BB962C8B-B14F-4D97-AF65-F5344CB8AC3E}">
        <p14:creationId xmlns:p14="http://schemas.microsoft.com/office/powerpoint/2010/main" val="3931462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3408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019331"/>
            <a:ext cx="10515600" cy="5157632"/>
          </a:xfrm>
        </p:spPr>
        <p:txBody>
          <a:bodyPr>
            <a:normAutofit fontScale="85000" lnSpcReduction="10000"/>
          </a:bodyPr>
          <a:lstStyle/>
          <a:p>
            <a:pPr algn="just"/>
            <a:r>
              <a:rPr lang="en-US" dirty="0"/>
              <a:t>the system has to support two levels of service integration:</a:t>
            </a:r>
          </a:p>
          <a:p>
            <a:pPr marL="514350" indent="-514350" algn="just">
              <a:buAutoNum type="arabicPeriod"/>
            </a:pPr>
            <a:r>
              <a:rPr lang="en-US" dirty="0"/>
              <a:t>Integrated services are services that offer an API (application programming interface) and that can be accessed by other services through that API. </a:t>
            </a:r>
          </a:p>
          <a:p>
            <a:pPr marL="514350" indent="-514350" algn="just">
              <a:buAutoNum type="arabicPeriod"/>
            </a:pPr>
            <a:r>
              <a:rPr lang="en-US" dirty="0"/>
              <a:t>Direct service-to-service communication is therefore possible. An authentication service is an example of an integrated service. Rather than use their own authentication mechanisms, an authentication service may be called on by other services</a:t>
            </a:r>
          </a:p>
          <a:p>
            <a:pPr marL="0" indent="0" algn="just">
              <a:buNone/>
            </a:pPr>
            <a:r>
              <a:rPr lang="en-US" dirty="0"/>
              <a:t> to authenticate users. If users are already authenticated, then the authentication service may pass authentication information directly to another service, via an API, with no need for users to reauthenticate themselves.</a:t>
            </a:r>
          </a:p>
          <a:p>
            <a:pPr marL="0" indent="0" algn="just">
              <a:buNone/>
            </a:pPr>
            <a:r>
              <a:rPr lang="en-US" dirty="0"/>
              <a:t>2. Independent services are services that are simply accessed through a browser interface and that operate independently of other services. Information can only be shared with other services through explicit user actions such as copy and paste; reauthentication may be required for each independent service.</a:t>
            </a:r>
            <a:endParaRPr lang="en-IN" dirty="0"/>
          </a:p>
        </p:txBody>
      </p:sp>
    </p:spTree>
    <p:extLst>
      <p:ext uri="{BB962C8B-B14F-4D97-AF65-F5344CB8AC3E}">
        <p14:creationId xmlns:p14="http://schemas.microsoft.com/office/powerpoint/2010/main" val="744179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654206"/>
          </a:xfrm>
        </p:spPr>
        <p:txBody>
          <a:bodyPr>
            <a:normAutofit fontScale="90000"/>
          </a:bodyPr>
          <a:lstStyle/>
          <a:p>
            <a:r>
              <a:rPr lang="en-US" dirty="0"/>
              <a:t>Software process  models</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334125"/>
            <a:ext cx="10515600" cy="4842838"/>
          </a:xfrm>
        </p:spPr>
        <p:txBody>
          <a:bodyPr>
            <a:normAutofit lnSpcReduction="10000"/>
          </a:bodyPr>
          <a:lstStyle/>
          <a:p>
            <a:pPr algn="just"/>
            <a:r>
              <a:rPr lang="en-US" dirty="0"/>
              <a:t>1. The waterfall model This takes the fundamental process activities of specification, development, validation, and evolution and represents them as separate process phases such as requirements specification, software design, implementation, and testing.</a:t>
            </a:r>
          </a:p>
          <a:p>
            <a:pPr algn="just"/>
            <a:r>
              <a:rPr lang="en-US" dirty="0"/>
              <a:t>2. Incremental development This approach interleaves the activities of specification, development, and validation. The system is developed as a series of versions(increments), with each version adding functionality to the previous version.</a:t>
            </a:r>
          </a:p>
          <a:p>
            <a:pPr algn="just"/>
            <a:r>
              <a:rPr lang="en-US" dirty="0"/>
              <a:t>3. Integration and configuration This approach relies on the availability of reusable components or systems. The system development process focuses on configuring these components for use in a new setting and integrating them into a system.</a:t>
            </a:r>
            <a:endParaRPr lang="en-IN" dirty="0"/>
          </a:p>
        </p:txBody>
      </p:sp>
    </p:spTree>
    <p:extLst>
      <p:ext uri="{BB962C8B-B14F-4D97-AF65-F5344CB8AC3E}">
        <p14:creationId xmlns:p14="http://schemas.microsoft.com/office/powerpoint/2010/main" val="811506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3B95-FD74-353F-4E00-B809B071C507}"/>
              </a:ext>
            </a:extLst>
          </p:cNvPr>
          <p:cNvSpPr>
            <a:spLocks noGrp="1"/>
          </p:cNvSpPr>
          <p:nvPr>
            <p:ph type="title"/>
          </p:nvPr>
        </p:nvSpPr>
        <p:spPr/>
        <p:txBody>
          <a:bodyPr/>
          <a:lstStyle/>
          <a:p>
            <a:r>
              <a:rPr lang="en-US" dirty="0"/>
              <a:t>Waterfall model</a:t>
            </a:r>
            <a:endParaRPr lang="en-IN" dirty="0"/>
          </a:p>
        </p:txBody>
      </p:sp>
      <p:sp>
        <p:nvSpPr>
          <p:cNvPr id="3" name="Content Placeholder 2">
            <a:extLst>
              <a:ext uri="{FF2B5EF4-FFF2-40B4-BE49-F238E27FC236}">
                <a16:creationId xmlns:a16="http://schemas.microsoft.com/office/drawing/2014/main" id="{DF5CA2BD-396D-F1D1-FBD0-B3A4AFF305EA}"/>
              </a:ext>
            </a:extLst>
          </p:cNvPr>
          <p:cNvSpPr>
            <a:spLocks noGrp="1"/>
          </p:cNvSpPr>
          <p:nvPr>
            <p:ph idx="1"/>
          </p:nvPr>
        </p:nvSpPr>
        <p:spPr/>
        <p:txBody>
          <a:bodyPr>
            <a:normAutofit/>
          </a:bodyPr>
          <a:lstStyle/>
          <a:p>
            <a:pPr algn="just"/>
            <a:r>
              <a:rPr lang="en-US" dirty="0"/>
              <a:t>The first published model of the software development process was derived from engineering process models used in large military systems engineering (Royce1970). </a:t>
            </a:r>
          </a:p>
          <a:p>
            <a:pPr algn="just"/>
            <a:r>
              <a:rPr lang="en-US" dirty="0"/>
              <a:t>It presents the software development process as a number of stages, as shown in Figure 2.1. Because of the cascade from one phase to another, this model is known as the waterfall model or software life cycle. The waterfall model is an example of a plan-driven process. </a:t>
            </a:r>
          </a:p>
          <a:p>
            <a:pPr algn="just"/>
            <a:r>
              <a:rPr lang="en-US" dirty="0"/>
              <a:t>In principle at least, you plan and schedule all of the process activities before starting software development.</a:t>
            </a:r>
            <a:endParaRPr lang="en-IN" dirty="0"/>
          </a:p>
        </p:txBody>
      </p:sp>
    </p:spTree>
    <p:extLst>
      <p:ext uri="{BB962C8B-B14F-4D97-AF65-F5344CB8AC3E}">
        <p14:creationId xmlns:p14="http://schemas.microsoft.com/office/powerpoint/2010/main" val="768065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19098"/>
          </a:xfrm>
        </p:spPr>
        <p:txBody>
          <a:bodyPr/>
          <a:lstStyle/>
          <a:p>
            <a:r>
              <a:rPr lang="en-IN" dirty="0"/>
              <a:t>The waterfall model</a:t>
            </a:r>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184224"/>
            <a:ext cx="10515600" cy="4992739"/>
          </a:xfrm>
        </p:spPr>
        <p:txBody>
          <a:bodyPr>
            <a:normAutofit fontScale="92500" lnSpcReduction="10000"/>
          </a:bodyPr>
          <a:lstStyle/>
          <a:p>
            <a:pPr marL="0" indent="0" algn="just">
              <a:buNone/>
            </a:pPr>
            <a:r>
              <a:rPr lang="en-US" dirty="0"/>
              <a:t>The stages of the waterfall model directly reflect the fundamental software development activities:</a:t>
            </a:r>
          </a:p>
          <a:p>
            <a:pPr algn="just"/>
            <a:r>
              <a:rPr lang="en-US" dirty="0"/>
              <a:t>1. Requirements analysis and definition The system’s services, constraints, and goals are established by consultation with system users. They are then defined in detail and serve as a system specification.</a:t>
            </a:r>
          </a:p>
          <a:p>
            <a:pPr marL="0" indent="0" algn="just">
              <a:buNone/>
            </a:pPr>
            <a:r>
              <a:rPr lang="en-US" dirty="0"/>
              <a:t>2. System and software design The systems design process allocates the requirements to either hardware or software systems. It establishes an overall system architecture. Software design involves identifying and describing the fundamental software system abstractions and their relationships.</a:t>
            </a:r>
          </a:p>
          <a:p>
            <a:pPr marL="0" indent="0" algn="just">
              <a:buNone/>
            </a:pPr>
            <a:r>
              <a:rPr lang="en-US" dirty="0"/>
              <a:t>3. Implementation and unit testing During this stage, the software design is realized as a set of programs or program units. Unit testing involves verifying that each unit meets its specification.</a:t>
            </a:r>
            <a:endParaRPr lang="en-IN" dirty="0"/>
          </a:p>
        </p:txBody>
      </p:sp>
    </p:spTree>
    <p:extLst>
      <p:ext uri="{BB962C8B-B14F-4D97-AF65-F5344CB8AC3E}">
        <p14:creationId xmlns:p14="http://schemas.microsoft.com/office/powerpoint/2010/main" val="4164039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879059"/>
          </a:xfrm>
        </p:spPr>
        <p:txBody>
          <a:bodyPr/>
          <a:lstStyle/>
          <a:p>
            <a:r>
              <a:rPr lang="en-IN" dirty="0"/>
              <a:t>Incremental development</a:t>
            </a:r>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44184"/>
            <a:ext cx="10515600" cy="4932779"/>
          </a:xfrm>
        </p:spPr>
        <p:txBody>
          <a:bodyPr/>
          <a:lstStyle/>
          <a:p>
            <a:pPr algn="just"/>
            <a:r>
              <a:rPr lang="en-US" dirty="0"/>
              <a:t>Incremental development is based on the idea of developing an initial implementation, getting feedback from users and others, and evolving the software through several versions until the required system has been developed (Figure 2.2). Specification, development, and validation activities are interleaved rather than separate, with rapid feedback across activities.</a:t>
            </a:r>
            <a:endParaRPr lang="en-IN" dirty="0"/>
          </a:p>
        </p:txBody>
      </p:sp>
    </p:spTree>
    <p:extLst>
      <p:ext uri="{BB962C8B-B14F-4D97-AF65-F5344CB8AC3E}">
        <p14:creationId xmlns:p14="http://schemas.microsoft.com/office/powerpoint/2010/main" val="2245945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lstStyle/>
          <a:p>
            <a:r>
              <a:rPr lang="en-US" dirty="0"/>
              <a:t>Contd..</a:t>
            </a:r>
            <a:endParaRPr lang="en-IN" dirty="0"/>
          </a:p>
        </p:txBody>
      </p:sp>
      <p:pic>
        <p:nvPicPr>
          <p:cNvPr id="5" name="Content Placeholder 4">
            <a:extLst>
              <a:ext uri="{FF2B5EF4-FFF2-40B4-BE49-F238E27FC236}">
                <a16:creationId xmlns:a16="http://schemas.microsoft.com/office/drawing/2014/main" id="{1CC011A6-C332-D765-0AA0-82839F799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43" y="1319134"/>
            <a:ext cx="7959777" cy="4087097"/>
          </a:xfrm>
        </p:spPr>
      </p:pic>
    </p:spTree>
    <p:extLst>
      <p:ext uri="{BB962C8B-B14F-4D97-AF65-F5344CB8AC3E}">
        <p14:creationId xmlns:p14="http://schemas.microsoft.com/office/powerpoint/2010/main" val="185989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594245"/>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079292"/>
            <a:ext cx="10515600" cy="5097671"/>
          </a:xfrm>
        </p:spPr>
        <p:txBody>
          <a:bodyPr>
            <a:normAutofit/>
          </a:bodyPr>
          <a:lstStyle/>
          <a:p>
            <a:pPr algn="just"/>
            <a:r>
              <a:rPr lang="en-US" dirty="0"/>
              <a:t>Incremental development in some form is now the most common approach for the development of application systems and software products. </a:t>
            </a:r>
          </a:p>
          <a:p>
            <a:pPr algn="just"/>
            <a:r>
              <a:rPr lang="en-US" dirty="0"/>
              <a:t>This approach can be either plan-driven, agile or, more usually, a mixture of these approaches. </a:t>
            </a:r>
          </a:p>
          <a:p>
            <a:pPr algn="just"/>
            <a:r>
              <a:rPr lang="en-US" dirty="0"/>
              <a:t>In a plan-driven approach, the system increments are identified in advance; if an agile approach is adopted, the early increments are identified, but the development of later increments depends on progress and customer priorities.</a:t>
            </a:r>
            <a:endParaRPr lang="en-IN" dirty="0"/>
          </a:p>
        </p:txBody>
      </p:sp>
    </p:spTree>
    <p:extLst>
      <p:ext uri="{BB962C8B-B14F-4D97-AF65-F5344CB8AC3E}">
        <p14:creationId xmlns:p14="http://schemas.microsoft.com/office/powerpoint/2010/main" val="3147395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594245"/>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184223"/>
            <a:ext cx="10515600" cy="4992740"/>
          </a:xfrm>
        </p:spPr>
        <p:txBody>
          <a:bodyPr>
            <a:normAutofit/>
          </a:bodyPr>
          <a:lstStyle/>
          <a:p>
            <a:pPr algn="just"/>
            <a:r>
              <a:rPr lang="en-US" dirty="0"/>
              <a:t>Incremental software development, which is a fundamental part of agile development methods, is better than a waterfall approach for systems whose requirements are likely to change during the development process. </a:t>
            </a:r>
          </a:p>
          <a:p>
            <a:pPr algn="just"/>
            <a:r>
              <a:rPr lang="en-US" dirty="0"/>
              <a:t>This is the case for most business systems and software products. Incremental development reflects the way that we solve problems.</a:t>
            </a:r>
          </a:p>
          <a:p>
            <a:pPr algn="just"/>
            <a:r>
              <a:rPr lang="en-US" dirty="0"/>
              <a:t> We rarely work out a complete problem solution in advance but move toward a solution in a series of steps, back- tracking when we realize that we have made a mistake.</a:t>
            </a:r>
          </a:p>
          <a:p>
            <a:pPr algn="just"/>
            <a:r>
              <a:rPr lang="en-US" dirty="0"/>
              <a:t> By developing the software incrementally, it is cheaper and easier to make changes in the software as it is being developed.</a:t>
            </a:r>
            <a:endParaRPr lang="en-IN" dirty="0"/>
          </a:p>
        </p:txBody>
      </p:sp>
    </p:spTree>
    <p:extLst>
      <p:ext uri="{BB962C8B-B14F-4D97-AF65-F5344CB8AC3E}">
        <p14:creationId xmlns:p14="http://schemas.microsoft.com/office/powerpoint/2010/main" val="3973843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699177"/>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14203"/>
            <a:ext cx="10515600" cy="4962760"/>
          </a:xfrm>
        </p:spPr>
        <p:txBody>
          <a:bodyPr>
            <a:normAutofit fontScale="92500" lnSpcReduction="10000"/>
          </a:bodyPr>
          <a:lstStyle/>
          <a:p>
            <a:pPr marL="0" indent="0" algn="just">
              <a:buNone/>
            </a:pPr>
            <a:r>
              <a:rPr lang="en-US" dirty="0"/>
              <a:t>Incremental development has three major advantages over the waterfall model:</a:t>
            </a:r>
          </a:p>
          <a:p>
            <a:pPr marL="0" indent="0" algn="just">
              <a:buNone/>
            </a:pPr>
            <a:r>
              <a:rPr lang="en-US" dirty="0"/>
              <a:t>1. The cost of implementing requirements changes is reduced. The amount of analysis and documentation that has to be redone is significantly less than is required with the waterfall model.</a:t>
            </a:r>
          </a:p>
          <a:p>
            <a:pPr marL="0" indent="0" algn="just">
              <a:buNone/>
            </a:pPr>
            <a:r>
              <a:rPr lang="en-US" dirty="0"/>
              <a:t>2. It is easier to get customer feedback on the development work that has been done. Customers can comment on demonstrations of the software and see how much has been implemented. Customers find it difficult to judge progress from software design documents.</a:t>
            </a:r>
          </a:p>
          <a:p>
            <a:pPr marL="0" indent="0" algn="just">
              <a:buNone/>
            </a:pPr>
            <a:r>
              <a:rPr lang="en-US" dirty="0"/>
              <a:t>3. Early delivery and deployment of useful software to the customer is possible, even if all of the functionality has not been included. Customers are able to use and gain value from the software earlier than is possible with a waterfall process.</a:t>
            </a:r>
            <a:endParaRPr lang="en-IN" dirty="0"/>
          </a:p>
        </p:txBody>
      </p:sp>
    </p:spTree>
    <p:extLst>
      <p:ext uri="{BB962C8B-B14F-4D97-AF65-F5344CB8AC3E}">
        <p14:creationId xmlns:p14="http://schemas.microsoft.com/office/powerpoint/2010/main" val="19959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cs typeface="Times New Roman" panose="02020603050405020304" pitchFamily="18" charset="0"/>
              </a:rPr>
              <a:t>What is a software process?</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algn="just">
              <a:lnSpc>
                <a:spcPct val="115000"/>
              </a:lnSpc>
              <a:spcAft>
                <a:spcPts val="1000"/>
              </a:spcAft>
            </a:pP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A software process is the set of activities and associated results that produce a software product. There are four fundamental process activities: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Software specification</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where customers and engineers define the software to be produced and the constraints on its operation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Software development</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where the software is designed and programmed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Software validation</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where the software is checked to ensure that it is what the customer requires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000" b="1" dirty="0">
                <a:effectLst/>
                <a:latin typeface="Cambria" panose="02040503050406030204" pitchFamily="18" charset="0"/>
                <a:ea typeface="Times New Roman" panose="02020603050405020304" pitchFamily="18" charset="0"/>
                <a:cs typeface="Times New Roman" panose="02020603050405020304" pitchFamily="18" charset="0"/>
              </a:rPr>
              <a:t>Software evolution</a:t>
            </a:r>
            <a:r>
              <a:rPr lang="en-US" sz="2000" dirty="0">
                <a:effectLst/>
                <a:latin typeface="Cambria" panose="02040503050406030204" pitchFamily="18" charset="0"/>
                <a:ea typeface="Times New Roman" panose="02020603050405020304" pitchFamily="18" charset="0"/>
                <a:cs typeface="Times New Roman" panose="02020603050405020304" pitchFamily="18" charset="0"/>
              </a:rPr>
              <a:t> where the software is modified to adapt it to changing customer and market requirements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529542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744147"/>
          </a:xfrm>
        </p:spPr>
        <p:txBody>
          <a:bodyPr/>
          <a:lstStyle/>
          <a:p>
            <a:r>
              <a:rPr lang="en-IN" dirty="0"/>
              <a:t>Integration and configuration</a:t>
            </a:r>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109272"/>
            <a:ext cx="10515600" cy="5067691"/>
          </a:xfrm>
        </p:spPr>
        <p:txBody>
          <a:bodyPr>
            <a:normAutofit fontScale="92500" lnSpcReduction="20000"/>
          </a:bodyPr>
          <a:lstStyle/>
          <a:p>
            <a:pPr algn="just"/>
            <a:r>
              <a:rPr lang="en-US" dirty="0"/>
              <a:t>In the majority of software projects, there is some software reuse. This often happens informally when people working on the project know of or search for code that is similar to what is required. They look for these, modify them as needed, and integrate them with the new code that they have developed.</a:t>
            </a:r>
          </a:p>
          <a:p>
            <a:pPr marL="0" indent="0" algn="just">
              <a:buNone/>
            </a:pPr>
            <a:r>
              <a:rPr lang="en-US" dirty="0"/>
              <a:t>  Three types of software components are frequently reused:</a:t>
            </a:r>
          </a:p>
          <a:p>
            <a:pPr algn="just"/>
            <a:r>
              <a:rPr lang="en-US" dirty="0"/>
              <a:t>1. Stand-alone application systems that are configured for use in a particular environment. These systems are general-purpose systems that have many features, but they have to be adapted for use in a specific application.</a:t>
            </a:r>
          </a:p>
          <a:p>
            <a:pPr algn="just"/>
            <a:r>
              <a:rPr lang="en-US" dirty="0"/>
              <a:t>2. Collections of objects that are developed as a component or as a package to be integrated with a component framework such as the Java Spring framework (Wheeler and White 2013).</a:t>
            </a:r>
          </a:p>
          <a:p>
            <a:pPr algn="just"/>
            <a:r>
              <a:rPr lang="en-US" dirty="0"/>
              <a:t>3. Web services that are developed according to service standards and that are available for remote invocation over the Internet.</a:t>
            </a:r>
            <a:endParaRPr lang="en-IN" dirty="0"/>
          </a:p>
        </p:txBody>
      </p:sp>
    </p:spTree>
    <p:extLst>
      <p:ext uri="{BB962C8B-B14F-4D97-AF65-F5344CB8AC3E}">
        <p14:creationId xmlns:p14="http://schemas.microsoft.com/office/powerpoint/2010/main" val="455359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p:txBody>
          <a:bodyPr>
            <a:normAutofit/>
          </a:bodyPr>
          <a:lstStyle/>
          <a:p>
            <a:r>
              <a:rPr lang="en-US" dirty="0"/>
              <a:t>Figure shows a general process model for reuse-based development, based on integration and configuration. The stages in this process are:</a:t>
            </a:r>
          </a:p>
          <a:p>
            <a:pPr marL="0" indent="0">
              <a:buNone/>
            </a:pPr>
            <a:r>
              <a:rPr lang="en-US" dirty="0"/>
              <a:t>1. Requirements specification The initial requirements for the system are proposed. These do not have to be elaborated in detail but should include brief descriptions of essential requirements and desirable system features.</a:t>
            </a:r>
          </a:p>
          <a:p>
            <a:r>
              <a:rPr lang="en-US" dirty="0"/>
              <a:t>2. Software discovery and evaluation Given an outline of the software requirements, a search is made for components and systems that provide the functionality required. Candidate components and systems are evaluated .</a:t>
            </a:r>
            <a:endParaRPr lang="en-IN" dirty="0"/>
          </a:p>
        </p:txBody>
      </p:sp>
    </p:spTree>
    <p:extLst>
      <p:ext uri="{BB962C8B-B14F-4D97-AF65-F5344CB8AC3E}">
        <p14:creationId xmlns:p14="http://schemas.microsoft.com/office/powerpoint/2010/main" val="3546411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lstStyle/>
          <a:p>
            <a:r>
              <a:rPr lang="en-US" dirty="0"/>
              <a:t>Contd..</a:t>
            </a:r>
            <a:endParaRPr lang="en-IN" dirty="0"/>
          </a:p>
        </p:txBody>
      </p:sp>
      <p:pic>
        <p:nvPicPr>
          <p:cNvPr id="5" name="Content Placeholder 4">
            <a:extLst>
              <a:ext uri="{FF2B5EF4-FFF2-40B4-BE49-F238E27FC236}">
                <a16:creationId xmlns:a16="http://schemas.microsoft.com/office/drawing/2014/main" id="{E0D2031F-5CBE-23FA-B76E-01BDEE5B1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4027"/>
            <a:ext cx="10515600" cy="4841822"/>
          </a:xfrm>
        </p:spPr>
      </p:pic>
    </p:spTree>
    <p:extLst>
      <p:ext uri="{BB962C8B-B14F-4D97-AF65-F5344CB8AC3E}">
        <p14:creationId xmlns:p14="http://schemas.microsoft.com/office/powerpoint/2010/main" val="15443074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654206"/>
          </a:xfrm>
        </p:spPr>
        <p:txBody>
          <a:bodyPr>
            <a:normAutofit fontScale="90000"/>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14203"/>
            <a:ext cx="10515600" cy="4962760"/>
          </a:xfrm>
        </p:spPr>
        <p:txBody>
          <a:bodyPr>
            <a:normAutofit fontScale="92500"/>
          </a:bodyPr>
          <a:lstStyle/>
          <a:p>
            <a:pPr algn="just"/>
            <a:r>
              <a:rPr lang="en-US" dirty="0"/>
              <a:t>3. Requirements refinement: During this stage, the requirements are refined using information about the reusable components and applications that have been discovered. The requirements are modified to reflect the available components, and the system specification is re-defined. Where modifications are impossible, the component analysis activity may be reentered to search for alternative solutions.</a:t>
            </a:r>
          </a:p>
          <a:p>
            <a:pPr marL="0" indent="0" algn="just">
              <a:buNone/>
            </a:pPr>
            <a:r>
              <a:rPr lang="en-US" dirty="0"/>
              <a:t>4. Application system: configuration If an off-the-shelf application system that meets the requirements is available, it may then be configured for use to create the new system.</a:t>
            </a:r>
          </a:p>
          <a:p>
            <a:pPr marL="0" indent="0" algn="just">
              <a:buNone/>
            </a:pPr>
            <a:r>
              <a:rPr lang="en-US" dirty="0"/>
              <a:t>5. Component adaptation and integration :If there is no off-the-shelf system, individual reusable components may be modified and new components developed. These are then integrated to create the system.</a:t>
            </a:r>
            <a:endParaRPr lang="en-IN" dirty="0"/>
          </a:p>
        </p:txBody>
      </p:sp>
    </p:spTree>
    <p:extLst>
      <p:ext uri="{BB962C8B-B14F-4D97-AF65-F5344CB8AC3E}">
        <p14:creationId xmlns:p14="http://schemas.microsoft.com/office/powerpoint/2010/main" val="158935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19098"/>
          </a:xfrm>
        </p:spPr>
        <p:txBody>
          <a:bodyPr/>
          <a:lstStyle/>
          <a:p>
            <a:r>
              <a:rPr lang="en-US" dirty="0"/>
              <a:t>Process Activities</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319134"/>
            <a:ext cx="10515600" cy="4857829"/>
          </a:xfrm>
        </p:spPr>
        <p:txBody>
          <a:bodyPr>
            <a:normAutofit/>
          </a:bodyPr>
          <a:lstStyle/>
          <a:p>
            <a:pPr algn="just"/>
            <a:r>
              <a:rPr lang="en-US" dirty="0"/>
              <a:t>Real software processes are interleaved sequences of technical, collaborative, and managerial activities with the overall goal of specifying, designing, implementing, and testing a software system. Generally, processes are now tool-supported. </a:t>
            </a:r>
          </a:p>
          <a:p>
            <a:pPr algn="just"/>
            <a:r>
              <a:rPr lang="en-US" dirty="0"/>
              <a:t>This means that software developers may use a range of software tools to help them, such as requirements management systems, design model editors, program editors, automated testing tools, and debuggers.</a:t>
            </a:r>
            <a:endParaRPr lang="en-IN" dirty="0"/>
          </a:p>
        </p:txBody>
      </p:sp>
    </p:spTree>
    <p:extLst>
      <p:ext uri="{BB962C8B-B14F-4D97-AF65-F5344CB8AC3E}">
        <p14:creationId xmlns:p14="http://schemas.microsoft.com/office/powerpoint/2010/main" val="37318559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6"/>
            <a:ext cx="10515600" cy="894048"/>
          </a:xfrm>
        </p:spPr>
        <p:txBody>
          <a:bodyPr>
            <a:normAutofit/>
          </a:bodyPr>
          <a:lstStyle/>
          <a:p>
            <a:r>
              <a:rPr lang="en-US" dirty="0"/>
              <a:t>Contd..1. Software specification</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59174"/>
            <a:ext cx="10515600" cy="4917789"/>
          </a:xfrm>
        </p:spPr>
        <p:txBody>
          <a:bodyPr>
            <a:normAutofit fontScale="92500" lnSpcReduction="10000"/>
          </a:bodyPr>
          <a:lstStyle/>
          <a:p>
            <a:pPr algn="just"/>
            <a:r>
              <a:rPr lang="en-US" dirty="0"/>
              <a:t>Software specification or requirements engineering is the process of understanding and defining what services are required from the system and identifying the constraints on the system’s operation and development.</a:t>
            </a:r>
          </a:p>
          <a:p>
            <a:pPr algn="just"/>
            <a:r>
              <a:rPr lang="en-US" dirty="0"/>
              <a:t> Requirements engineering is a particularly critical stage of the software process, as mistakes made at this stage inevitably lead to later problems in the system design and implementation.</a:t>
            </a:r>
          </a:p>
          <a:p>
            <a:pPr algn="just"/>
            <a:r>
              <a:rPr lang="en-US" dirty="0"/>
              <a:t> Before the requirements engineering process starts, a company may carry out a feasibility or marketing study to assess whether or not there is a need or a market for the software and whether or not it is technically and financially realistic to develop the software required.</a:t>
            </a:r>
          </a:p>
          <a:p>
            <a:pPr algn="just"/>
            <a:r>
              <a:rPr lang="en-US" dirty="0"/>
              <a:t> Feasibility studies are short-term, relatively cheap studies that inform the decision of whether or not to go ahead with a more detailed analysis.</a:t>
            </a:r>
            <a:endParaRPr lang="en-IN" dirty="0"/>
          </a:p>
        </p:txBody>
      </p:sp>
    </p:spTree>
    <p:extLst>
      <p:ext uri="{BB962C8B-B14F-4D97-AF65-F5344CB8AC3E}">
        <p14:creationId xmlns:p14="http://schemas.microsoft.com/office/powerpoint/2010/main" val="35005686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normAutofit/>
          </a:bodyPr>
          <a:lstStyle/>
          <a:p>
            <a:r>
              <a:rPr lang="en-IN" dirty="0"/>
              <a:t>The requirements engineering process</a:t>
            </a:r>
          </a:p>
        </p:txBody>
      </p:sp>
      <p:pic>
        <p:nvPicPr>
          <p:cNvPr id="5" name="Content Placeholder 4">
            <a:extLst>
              <a:ext uri="{FF2B5EF4-FFF2-40B4-BE49-F238E27FC236}">
                <a16:creationId xmlns:a16="http://schemas.microsoft.com/office/drawing/2014/main" id="{85D411CA-0CB1-92AC-4820-DB5E61F2B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702" y="1933731"/>
            <a:ext cx="7360170" cy="4017363"/>
          </a:xfrm>
        </p:spPr>
      </p:pic>
    </p:spTree>
    <p:extLst>
      <p:ext uri="{BB962C8B-B14F-4D97-AF65-F5344CB8AC3E}">
        <p14:creationId xmlns:p14="http://schemas.microsoft.com/office/powerpoint/2010/main" val="8632268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1118901"/>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484026"/>
            <a:ext cx="10515600" cy="4692937"/>
          </a:xfrm>
        </p:spPr>
        <p:txBody>
          <a:bodyPr/>
          <a:lstStyle/>
          <a:p>
            <a:pPr algn="just"/>
            <a:r>
              <a:rPr lang="en-US" dirty="0"/>
              <a:t>The requirements engineering process (Figure ) aims to produce an agreed requirements document that specifies a system satisfying stakeholder requirements. Requirements are usually presented at two levels of detail.</a:t>
            </a:r>
          </a:p>
          <a:p>
            <a:pPr algn="just"/>
            <a:r>
              <a:rPr lang="en-US" dirty="0"/>
              <a:t> End-users and customers need a high-level statement of the requirements; system developers need a more detailed system specification.</a:t>
            </a:r>
            <a:endParaRPr lang="en-IN" dirty="0"/>
          </a:p>
        </p:txBody>
      </p:sp>
    </p:spTree>
    <p:extLst>
      <p:ext uri="{BB962C8B-B14F-4D97-AF65-F5344CB8AC3E}">
        <p14:creationId xmlns:p14="http://schemas.microsoft.com/office/powerpoint/2010/main" val="5420358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954009"/>
          </a:xfrm>
        </p:spPr>
        <p:txBody>
          <a:bodyPr>
            <a:normAutofit fontScale="90000"/>
          </a:bodyPr>
          <a:lstStyle/>
          <a:p>
            <a:r>
              <a:rPr lang="en-US" dirty="0"/>
              <a:t>There are three main activities in the requirements engineering process:</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499016"/>
            <a:ext cx="10515600" cy="4677947"/>
          </a:xfrm>
        </p:spPr>
        <p:txBody>
          <a:bodyPr>
            <a:normAutofit fontScale="85000" lnSpcReduction="20000"/>
          </a:bodyPr>
          <a:lstStyle/>
          <a:p>
            <a:pPr algn="just"/>
            <a:r>
              <a:rPr lang="en-US" dirty="0"/>
              <a:t>1. Requirements elicitation and analysis: This is the process of deriving the system requirements through observation of existing systems, discussions with potential users and procurers, task analysis, and so on. This may involve the development of one or more system models and prototypes. These help you understand the system to be specified.</a:t>
            </a:r>
          </a:p>
          <a:p>
            <a:pPr algn="just"/>
            <a:r>
              <a:rPr lang="en-US" dirty="0"/>
              <a:t>2. Requirements specification: Requirements specification is the activity of translating the information gathered during requirements analysis into a document that defines a set of requirements. Two types of requirements may be included in this document. User requirements are abstract statements of the system requirements for the customer and end-user of the system; system requirements are a more detailed description of the functionality to be provided.</a:t>
            </a:r>
          </a:p>
          <a:p>
            <a:pPr algn="just"/>
            <a:r>
              <a:rPr lang="en-US" dirty="0"/>
              <a:t>3. Requirements validation: This activity checks the requirements for realism, consistency, and completeness. During this process, errors in the requirements document are inevitably discovered. It must then be modified to correct these problems. </a:t>
            </a:r>
            <a:endParaRPr lang="en-IN" dirty="0"/>
          </a:p>
        </p:txBody>
      </p:sp>
    </p:spTree>
    <p:extLst>
      <p:ext uri="{BB962C8B-B14F-4D97-AF65-F5344CB8AC3E}">
        <p14:creationId xmlns:p14="http://schemas.microsoft.com/office/powerpoint/2010/main" val="1627494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1133891"/>
          </a:xfrm>
        </p:spPr>
        <p:txBody>
          <a:bodyPr/>
          <a:lstStyle/>
          <a:p>
            <a:r>
              <a:rPr lang="en-US" dirty="0"/>
              <a:t>2. Software design and implementation</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499016"/>
            <a:ext cx="10515600" cy="4677947"/>
          </a:xfrm>
        </p:spPr>
        <p:txBody>
          <a:bodyPr>
            <a:normAutofit/>
          </a:bodyPr>
          <a:lstStyle/>
          <a:p>
            <a:pPr algn="just"/>
            <a:r>
              <a:rPr lang="en-US" dirty="0"/>
              <a:t>The implementation stage of software development is the process of developing an executable system for delivery to the customer.</a:t>
            </a:r>
          </a:p>
          <a:p>
            <a:pPr algn="just"/>
            <a:r>
              <a:rPr lang="en-US" dirty="0"/>
              <a:t> Sometimes this involves separate activities of software design and programming.</a:t>
            </a:r>
          </a:p>
          <a:p>
            <a:pPr algn="just"/>
            <a:r>
              <a:rPr lang="en-US" dirty="0"/>
              <a:t> However, if an agile approach to development is used, design and implementation are interleaved, with no formal design documents produced during the process.</a:t>
            </a:r>
          </a:p>
          <a:p>
            <a:pPr algn="just"/>
            <a:r>
              <a:rPr lang="en-US" dirty="0"/>
              <a:t> Of course, the software is still designed, but the design is recorded informally on whiteboards and programmer’s notebooks.</a:t>
            </a:r>
            <a:endParaRPr lang="en-IN" dirty="0"/>
          </a:p>
        </p:txBody>
      </p:sp>
    </p:spTree>
    <p:extLst>
      <p:ext uri="{BB962C8B-B14F-4D97-AF65-F5344CB8AC3E}">
        <p14:creationId xmlns:p14="http://schemas.microsoft.com/office/powerpoint/2010/main" val="228179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a:xfrm>
            <a:off x="838200" y="1825624"/>
            <a:ext cx="10515600" cy="4772123"/>
          </a:xfrm>
        </p:spPr>
        <p:txBody>
          <a:bodyPr>
            <a:noAutofit/>
          </a:bodyPr>
          <a:lstStyle/>
          <a:p>
            <a:pPr>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 is a software process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A software process model is a simplified description of a software process; different process models depict different arrangement of the process activities.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 are the costs of software engineering?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The distribution of costs across the different activities in the software process depends on the process used and the type of software that is being developed. </a:t>
            </a:r>
            <a:r>
              <a:rPr lang="en-GB" sz="1800" dirty="0">
                <a:effectLst/>
                <a:latin typeface="Cambria" panose="02040503050406030204" pitchFamily="18" charset="0"/>
                <a:ea typeface="Times New Roman" panose="02020603050405020304" pitchFamily="18" charset="0"/>
                <a:cs typeface="Times New Roman" panose="02020603050405020304" pitchFamily="18" charset="0"/>
              </a:rPr>
              <a:t>Roughly 60% of costs are development costs, 40% are testing costs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 are software engineering methods?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Defines </a:t>
            </a:r>
            <a:r>
              <a:rPr lang="en-US" sz="1800" b="1" dirty="0">
                <a:effectLst/>
                <a:latin typeface="Cambria" panose="02040503050406030204" pitchFamily="18" charset="0"/>
                <a:ea typeface="Times New Roman" panose="02020603050405020304" pitchFamily="18" charset="0"/>
                <a:cs typeface="Times New Roman" panose="02020603050405020304" pitchFamily="18" charset="0"/>
              </a:rPr>
              <a:t>How</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each activity is executed using the technology provide the rules and steps for carrying out software engineering tasks, such as project planning, requirements analysis, design, coding, testing and maintenance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247393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p:txBody>
          <a:bodyPr>
            <a:normAutofit/>
          </a:bodyPr>
          <a:lstStyle/>
          <a:p>
            <a:r>
              <a:rPr lang="en-US" dirty="0"/>
              <a:t>A general model of the design process</a:t>
            </a:r>
            <a:endParaRPr lang="en-IN" dirty="0"/>
          </a:p>
        </p:txBody>
      </p:sp>
      <p:pic>
        <p:nvPicPr>
          <p:cNvPr id="5" name="Content Placeholder 4">
            <a:extLst>
              <a:ext uri="{FF2B5EF4-FFF2-40B4-BE49-F238E27FC236}">
                <a16:creationId xmlns:a16="http://schemas.microsoft.com/office/drawing/2014/main" id="{C80D56DF-6F7F-3DC4-D7F9-3A3D947EF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557" y="1253331"/>
            <a:ext cx="9443804" cy="4530524"/>
          </a:xfrm>
        </p:spPr>
      </p:pic>
    </p:spTree>
    <p:extLst>
      <p:ext uri="{BB962C8B-B14F-4D97-AF65-F5344CB8AC3E}">
        <p14:creationId xmlns:p14="http://schemas.microsoft.com/office/powerpoint/2010/main" val="40403110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22AE-5CF6-09F8-4214-1B8BB808F159}"/>
              </a:ext>
            </a:extLst>
          </p:cNvPr>
          <p:cNvSpPr>
            <a:spLocks noGrp="1"/>
          </p:cNvSpPr>
          <p:nvPr>
            <p:ph type="title"/>
          </p:nvPr>
        </p:nvSpPr>
        <p:spPr>
          <a:xfrm>
            <a:off x="838200" y="365125"/>
            <a:ext cx="10515600" cy="759137"/>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A3D6D1D-3058-C80A-C908-19C54E644079}"/>
              </a:ext>
            </a:extLst>
          </p:cNvPr>
          <p:cNvSpPr>
            <a:spLocks noGrp="1"/>
          </p:cNvSpPr>
          <p:nvPr>
            <p:ph idx="1"/>
          </p:nvPr>
        </p:nvSpPr>
        <p:spPr>
          <a:xfrm>
            <a:off x="838200" y="1229193"/>
            <a:ext cx="10515600" cy="4947770"/>
          </a:xfrm>
        </p:spPr>
        <p:txBody>
          <a:bodyPr>
            <a:normAutofit fontScale="85000" lnSpcReduction="20000"/>
          </a:bodyPr>
          <a:lstStyle/>
          <a:p>
            <a:pPr algn="just"/>
            <a:r>
              <a:rPr lang="en-US" dirty="0"/>
              <a:t>(Figure ) is an abstract model of the design process showing the inputs to the design process, process activities, and the process outputs.</a:t>
            </a:r>
          </a:p>
          <a:p>
            <a:pPr algn="just"/>
            <a:r>
              <a:rPr lang="en-US" dirty="0"/>
              <a:t>The design process activities are both interleaved and interdependent. New information about the design is constantly being generated, and this affects previous design decisions. Design rework is therefore inevitable.</a:t>
            </a:r>
          </a:p>
          <a:p>
            <a:pPr algn="just"/>
            <a:r>
              <a:rPr lang="en-US" dirty="0"/>
              <a:t> Most software interfaces with other software systems. These other systems include the operating system, database, middleware, and other application systems.</a:t>
            </a:r>
          </a:p>
          <a:p>
            <a:pPr algn="just"/>
            <a:r>
              <a:rPr lang="en-US" dirty="0"/>
              <a:t> These make up the “software platform,’ the environment in which the software will execute.</a:t>
            </a:r>
          </a:p>
          <a:p>
            <a:pPr algn="just"/>
            <a:r>
              <a:rPr lang="en-US" dirty="0"/>
              <a:t> Information about this platform is an essential input to the design process, as designers must decide how best to integrate it with its environment. If the system is to process existing data, then the description of that data may be included in the platform specification. </a:t>
            </a:r>
          </a:p>
          <a:p>
            <a:pPr algn="just"/>
            <a:r>
              <a:rPr lang="en-US" dirty="0"/>
              <a:t>Otherwise, the data description must be an input to the design process so that the system data organization can be defined.</a:t>
            </a:r>
            <a:endParaRPr lang="en-IN" dirty="0"/>
          </a:p>
        </p:txBody>
      </p:sp>
    </p:spTree>
    <p:extLst>
      <p:ext uri="{BB962C8B-B14F-4D97-AF65-F5344CB8AC3E}">
        <p14:creationId xmlns:p14="http://schemas.microsoft.com/office/powerpoint/2010/main" val="14200371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5"/>
            <a:ext cx="10515600" cy="954009"/>
          </a:xfrm>
        </p:spPr>
        <p:txBody>
          <a:bodyPr/>
          <a:lstStyle/>
          <a:p>
            <a:r>
              <a:rPr lang="en-US" dirty="0"/>
              <a:t>Four activities are:</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319134"/>
            <a:ext cx="10515600" cy="4857829"/>
          </a:xfrm>
        </p:spPr>
        <p:txBody>
          <a:bodyPr>
            <a:normAutofit fontScale="77500" lnSpcReduction="20000"/>
          </a:bodyPr>
          <a:lstStyle/>
          <a:p>
            <a:pPr algn="just"/>
            <a:r>
              <a:rPr lang="en-US" dirty="0"/>
              <a:t>1. Architectural design: where you identify the overall structure of the system, the principal components (sometimes called subsystems or modules), their relation- ships, and how they are distributed.</a:t>
            </a:r>
          </a:p>
          <a:p>
            <a:pPr algn="just"/>
            <a:r>
              <a:rPr lang="en-US" dirty="0"/>
              <a:t>2. Database design: where you design the system data structures and how these are to be represented in a database. Again, the work here depends on whether an existing database is to be reused or a new database is to be created.</a:t>
            </a:r>
          </a:p>
          <a:p>
            <a:pPr algn="just"/>
            <a:r>
              <a:rPr lang="en-US" dirty="0"/>
              <a:t>3. Interface design: where you define the interfaces between system components. This interface specification must be unambiguous. With a precise interface, a component may be used by other components without them having to know how it is implemented. Once interface specifications are agreed, the components can be separately designed and developed.</a:t>
            </a:r>
          </a:p>
          <a:p>
            <a:pPr algn="just"/>
            <a:r>
              <a:rPr lang="en-US" dirty="0"/>
              <a:t>4. Component selection and design: where you search for reusable components and, if no suitable components are available, design new software components. The design at this stage may be a simple component description with the implementation details left to the programmer. Alternatively, it may be a list of changes to be made to a reusable component or a detailed design model expressed in the UML. The design model may then be used to automatically generate an implementation.</a:t>
            </a:r>
            <a:endParaRPr lang="en-IN" dirty="0"/>
          </a:p>
        </p:txBody>
      </p:sp>
    </p:spTree>
    <p:extLst>
      <p:ext uri="{BB962C8B-B14F-4D97-AF65-F5344CB8AC3E}">
        <p14:creationId xmlns:p14="http://schemas.microsoft.com/office/powerpoint/2010/main" val="762346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5"/>
            <a:ext cx="10515600" cy="759137"/>
          </a:xfrm>
        </p:spPr>
        <p:txBody>
          <a:bodyPr/>
          <a:lstStyle/>
          <a:p>
            <a:r>
              <a:rPr lang="en-US" dirty="0"/>
              <a:t>3. Software validation</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289154"/>
            <a:ext cx="10515600" cy="4887809"/>
          </a:xfrm>
        </p:spPr>
        <p:txBody>
          <a:bodyPr>
            <a:normAutofit/>
          </a:bodyPr>
          <a:lstStyle/>
          <a:p>
            <a:pPr algn="just"/>
            <a:r>
              <a:rPr lang="en-US" dirty="0"/>
              <a:t>Software validation or, more generally, verification and validation (V &amp; V) is intended to show that a system both conforms to its specification and meets the expectations of the system customer. Program testing, where the system is executed using simulated test data, is the principal validation technique.</a:t>
            </a:r>
          </a:p>
          <a:p>
            <a:pPr algn="just"/>
            <a:r>
              <a:rPr lang="en-US" dirty="0"/>
              <a:t> Validation may also involve checking processes, such as inspections and reviews, at each stage of the software process from user requirements definition to program development. </a:t>
            </a:r>
          </a:p>
          <a:p>
            <a:pPr algn="just"/>
            <a:r>
              <a:rPr lang="en-US" dirty="0"/>
              <a:t>However, most V &amp; V time and effort is spent on program testing.</a:t>
            </a:r>
            <a:endParaRPr lang="en-IN" dirty="0"/>
          </a:p>
        </p:txBody>
      </p:sp>
    </p:spTree>
    <p:extLst>
      <p:ext uri="{BB962C8B-B14F-4D97-AF65-F5344CB8AC3E}">
        <p14:creationId xmlns:p14="http://schemas.microsoft.com/office/powerpoint/2010/main" val="3602627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6"/>
            <a:ext cx="10515600" cy="84907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484026"/>
            <a:ext cx="10515600" cy="4692937"/>
          </a:xfrm>
        </p:spPr>
        <p:txBody>
          <a:bodyPr>
            <a:normAutofit/>
          </a:bodyPr>
          <a:lstStyle/>
          <a:p>
            <a:pPr algn="just"/>
            <a:r>
              <a:rPr lang="en-US" dirty="0"/>
              <a:t>Except for small programs, systems should not be tested as a single, monolithic unit. Figure  shows a three-stage testing process in which system components are individually tested, then the integrated system is tested.</a:t>
            </a:r>
          </a:p>
          <a:p>
            <a:pPr algn="just"/>
            <a:r>
              <a:rPr lang="en-US" dirty="0"/>
              <a:t> For custom software, customer testing involves testing the system with real customer data. </a:t>
            </a:r>
          </a:p>
          <a:p>
            <a:pPr algn="just"/>
            <a:r>
              <a:rPr lang="en-US" dirty="0"/>
              <a:t>For products that are sold as applications, customer testing is sometimes called beta testing where selected users try out and comment on the software.</a:t>
            </a:r>
            <a:endParaRPr lang="en-IN" dirty="0"/>
          </a:p>
        </p:txBody>
      </p:sp>
    </p:spTree>
    <p:extLst>
      <p:ext uri="{BB962C8B-B14F-4D97-AF65-F5344CB8AC3E}">
        <p14:creationId xmlns:p14="http://schemas.microsoft.com/office/powerpoint/2010/main" val="39144890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p:txBody>
          <a:bodyPr/>
          <a:lstStyle/>
          <a:p>
            <a:r>
              <a:rPr lang="en-IN" dirty="0"/>
              <a:t>Stages of testing</a:t>
            </a:r>
          </a:p>
        </p:txBody>
      </p:sp>
      <p:pic>
        <p:nvPicPr>
          <p:cNvPr id="5" name="Content Placeholder 4">
            <a:extLst>
              <a:ext uri="{FF2B5EF4-FFF2-40B4-BE49-F238E27FC236}">
                <a16:creationId xmlns:a16="http://schemas.microsoft.com/office/drawing/2014/main" id="{7CA74FC2-D151-C6AA-4621-7BAFEF834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023" y="2578308"/>
            <a:ext cx="5092752" cy="2104023"/>
          </a:xfrm>
        </p:spPr>
      </p:pic>
    </p:spTree>
    <p:extLst>
      <p:ext uri="{BB962C8B-B14F-4D97-AF65-F5344CB8AC3E}">
        <p14:creationId xmlns:p14="http://schemas.microsoft.com/office/powerpoint/2010/main" val="3989146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5"/>
            <a:ext cx="10515600" cy="1133891"/>
          </a:xfrm>
        </p:spPr>
        <p:txBody>
          <a:bodyPr/>
          <a:lstStyle/>
          <a:p>
            <a:r>
              <a:rPr lang="en-US" dirty="0"/>
              <a:t>the stages in the testing process are(fig)</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499016"/>
            <a:ext cx="10515600" cy="4677947"/>
          </a:xfrm>
        </p:spPr>
        <p:txBody>
          <a:bodyPr>
            <a:normAutofit/>
          </a:bodyPr>
          <a:lstStyle/>
          <a:p>
            <a:pPr algn="just"/>
            <a:r>
              <a:rPr lang="en-US" dirty="0"/>
              <a:t>1. Component testing The components making up the system are tested by the people developing the system. Each component is tested independently, without other system components. Components may be simple entities such as functions or object classes or may be coherent groupings of these entities. </a:t>
            </a:r>
          </a:p>
          <a:p>
            <a:pPr algn="just"/>
            <a:r>
              <a:rPr lang="en-US" dirty="0"/>
              <a:t>2.System testing System components are integrated to create a complete system. This process is concerned with finding errors that result from unanticipated interactions between components and component interface problems. It is also concerned with showing that the system meets its functional and non-functional requirements, and testing the emergent system properties. </a:t>
            </a:r>
            <a:endParaRPr lang="en-IN" dirty="0"/>
          </a:p>
        </p:txBody>
      </p:sp>
    </p:spTree>
    <p:extLst>
      <p:ext uri="{BB962C8B-B14F-4D97-AF65-F5344CB8AC3E}">
        <p14:creationId xmlns:p14="http://schemas.microsoft.com/office/powerpoint/2010/main" val="22871055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p:txBody>
          <a:bodyPr>
            <a:normAutofit/>
          </a:bodyPr>
          <a:lstStyle/>
          <a:p>
            <a:pPr algn="just"/>
            <a:r>
              <a:rPr lang="en-US" dirty="0"/>
              <a:t>3. Customer testing This is the final stage in the testing process before the system is accepted for operational use. The system is tested by the system customer (or potential customer) rather than with simulated test data. For custom-built software, customer testing may reveal errors and omissions in the system requirements definition, because the real data exercise the system in different ways from the test data. </a:t>
            </a:r>
            <a:endParaRPr lang="en-IN" dirty="0"/>
          </a:p>
        </p:txBody>
      </p:sp>
    </p:spTree>
    <p:extLst>
      <p:ext uri="{BB962C8B-B14F-4D97-AF65-F5344CB8AC3E}">
        <p14:creationId xmlns:p14="http://schemas.microsoft.com/office/powerpoint/2010/main" val="12485704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p:txBody>
          <a:bodyPr>
            <a:normAutofit/>
          </a:bodyPr>
          <a:lstStyle/>
          <a:p>
            <a:r>
              <a:rPr lang="en-US" dirty="0"/>
              <a:t>Testing phases in a plan-driven software process</a:t>
            </a:r>
            <a:endParaRPr lang="en-IN" dirty="0"/>
          </a:p>
        </p:txBody>
      </p:sp>
      <p:pic>
        <p:nvPicPr>
          <p:cNvPr id="5" name="Content Placeholder 4">
            <a:extLst>
              <a:ext uri="{FF2B5EF4-FFF2-40B4-BE49-F238E27FC236}">
                <a16:creationId xmlns:a16="http://schemas.microsoft.com/office/drawing/2014/main" id="{E87E70A6-96E9-F8AA-A131-F4C5F39AE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3811"/>
            <a:ext cx="10515600" cy="4287186"/>
          </a:xfrm>
        </p:spPr>
      </p:pic>
    </p:spTree>
    <p:extLst>
      <p:ext uri="{BB962C8B-B14F-4D97-AF65-F5344CB8AC3E}">
        <p14:creationId xmlns:p14="http://schemas.microsoft.com/office/powerpoint/2010/main" val="36911130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p:txBody>
          <a:bodyPr>
            <a:normAutofit fontScale="85000" lnSpcReduction="10000"/>
          </a:bodyPr>
          <a:lstStyle/>
          <a:p>
            <a:pPr algn="just"/>
            <a:r>
              <a:rPr lang="en-US" dirty="0"/>
              <a:t>Figure  illustrates how test plans are the link between testing and development activities.</a:t>
            </a:r>
          </a:p>
          <a:p>
            <a:pPr algn="just"/>
            <a:r>
              <a:rPr lang="en-US" dirty="0"/>
              <a:t> This is sometimes called the V-model of development (turn it on its side to see the V). The V-model shows the software validation activities that correspond to each stage of the waterfall process model. </a:t>
            </a:r>
          </a:p>
          <a:p>
            <a:pPr algn="just"/>
            <a:r>
              <a:rPr lang="en-US" dirty="0"/>
              <a:t>When a system is to be marketed as a software product, a testing process called beta testing is often used. </a:t>
            </a:r>
          </a:p>
          <a:p>
            <a:pPr algn="just"/>
            <a:r>
              <a:rPr lang="en-US" dirty="0"/>
              <a:t>Beta testing involves delivering a system to a number of potential customers who agree to use that system. They report problems to the system developers. </a:t>
            </a:r>
          </a:p>
          <a:p>
            <a:pPr algn="just"/>
            <a:r>
              <a:rPr lang="en-US" dirty="0"/>
              <a:t>This exposes the product to real use and detects errors that may not have been anticipated by the product developers. After this feedback, the software product may be modified and released for further beta testing or general sale.</a:t>
            </a:r>
            <a:endParaRPr lang="en-IN" dirty="0"/>
          </a:p>
        </p:txBody>
      </p:sp>
    </p:spTree>
    <p:extLst>
      <p:ext uri="{BB962C8B-B14F-4D97-AF65-F5344CB8AC3E}">
        <p14:creationId xmlns:p14="http://schemas.microsoft.com/office/powerpoint/2010/main" val="335033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5969-EDE4-F236-A2E4-5C6953666836}"/>
              </a:ext>
            </a:extLst>
          </p:cNvPr>
          <p:cNvSpPr>
            <a:spLocks noGrp="1"/>
          </p:cNvSpPr>
          <p:nvPr>
            <p:ph type="title"/>
          </p:nvPr>
        </p:nvSpPr>
        <p:spPr/>
        <p:txBody>
          <a:bodyPr/>
          <a:lstStyle/>
          <a:p>
            <a:r>
              <a:rPr lang="en-US" sz="4400" b="1" dirty="0">
                <a:effectLst/>
                <a:latin typeface="Cambria" panose="02040503050406030204" pitchFamily="18" charset="0"/>
                <a:ea typeface="Times New Roman" panose="02020603050405020304" pitchFamily="18" charset="0"/>
                <a:cs typeface="Arial" panose="020B0604020202020204" pitchFamily="34" charset="0"/>
              </a:rPr>
              <a:t>What is </a:t>
            </a:r>
            <a:r>
              <a:rPr lang="en-US" sz="4400" b="1" dirty="0">
                <a:effectLst/>
                <a:latin typeface="Cambria" panose="02040503050406030204" pitchFamily="18" charset="0"/>
                <a:ea typeface="Times New Roman" panose="02020603050405020304" pitchFamily="18" charset="0"/>
                <a:cs typeface="Courier"/>
              </a:rPr>
              <a:t>CASE</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E73DD-F76A-7B69-E4D0-A9DB47FCDA7A}"/>
              </a:ext>
            </a:extLst>
          </p:cNvPr>
          <p:cNvSpPr>
            <a:spLocks noGrp="1"/>
          </p:cNvSpPr>
          <p:nvPr>
            <p:ph idx="1"/>
          </p:nvPr>
        </p:nvSpPr>
        <p:spPr/>
        <p:txBody>
          <a:bodyPr>
            <a:normAutofit/>
          </a:bodyPr>
          <a:lstStyle/>
          <a:p>
            <a:pPr algn="just">
              <a:lnSpc>
                <a:spcPct val="115000"/>
              </a:lnSpc>
              <a:spcAft>
                <a:spcPts val="1000"/>
              </a:spcAft>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It covers a wide range of different types of tools that are used to support software process activities such as requirements analysis, system modeling, debugging and testing.</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Cambria" panose="02040503050406030204" pitchFamily="18" charset="0"/>
                <a:ea typeface="Times New Roman" panose="02020603050405020304" pitchFamily="18" charset="0"/>
                <a:cs typeface="Arial" panose="020B0604020202020204" pitchFamily="34" charset="0"/>
              </a:rPr>
              <a:t>What are the attributes of </a:t>
            </a:r>
            <a:r>
              <a:rPr lang="en-US" sz="1800" b="1" dirty="0">
                <a:effectLst/>
                <a:latin typeface="Cambria" panose="02040503050406030204" pitchFamily="18" charset="0"/>
                <a:ea typeface="Times New Roman" panose="02020603050405020304" pitchFamily="18" charset="0"/>
                <a:cs typeface="Courier"/>
              </a:rPr>
              <a:t>good </a:t>
            </a:r>
            <a:r>
              <a:rPr lang="en-US" sz="1800" b="1" dirty="0">
                <a:effectLst/>
                <a:latin typeface="Cambria" panose="02040503050406030204" pitchFamily="18" charset="0"/>
                <a:ea typeface="Times New Roman" panose="02020603050405020304" pitchFamily="18" charset="0"/>
                <a:cs typeface="Arial" panose="020B0604020202020204" pitchFamily="34" charset="0"/>
              </a:rPr>
              <a:t>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GB" sz="1800" b="1" dirty="0">
                <a:effectLst/>
                <a:latin typeface="Cambria" panose="02040503050406030204" pitchFamily="18" charset="0"/>
                <a:ea typeface="Times New Roman" panose="02020603050405020304" pitchFamily="18" charset="0"/>
                <a:cs typeface="Times New Roman" panose="02020603050405020304" pitchFamily="18" charset="0"/>
              </a:rPr>
              <a:t>Maintainability: </a:t>
            </a:r>
            <a:r>
              <a:rPr lang="en-GB" sz="1800" dirty="0">
                <a:effectLst/>
                <a:latin typeface="Cambria" panose="02040503050406030204" pitchFamily="18" charset="0"/>
                <a:ea typeface="Times New Roman" panose="02020603050405020304" pitchFamily="18" charset="0"/>
                <a:cs typeface="Times New Roman" panose="02020603050405020304" pitchFamily="18" charset="0"/>
              </a:rPr>
              <a:t> Software must evolve to meet changing needs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GB" sz="1800" b="1" dirty="0">
                <a:effectLst/>
                <a:latin typeface="Cambria" panose="02040503050406030204" pitchFamily="18" charset="0"/>
                <a:ea typeface="Times New Roman" panose="02020603050405020304" pitchFamily="18" charset="0"/>
                <a:cs typeface="Times New Roman" panose="02020603050405020304" pitchFamily="18" charset="0"/>
              </a:rPr>
              <a:t>Dependability:</a:t>
            </a:r>
            <a:r>
              <a:rPr lang="en-GB" sz="1800" dirty="0">
                <a:effectLst/>
                <a:latin typeface="Cambria" panose="02040503050406030204" pitchFamily="18" charset="0"/>
                <a:ea typeface="Times New Roman" panose="02020603050405020304" pitchFamily="18" charset="0"/>
                <a:cs typeface="Times New Roman" panose="02020603050405020304" pitchFamily="18" charset="0"/>
              </a:rPr>
              <a:t>  Software must be trustworthy, reliable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GB" sz="1800" b="1" dirty="0">
                <a:effectLst/>
                <a:latin typeface="Cambria" panose="02040503050406030204" pitchFamily="18" charset="0"/>
                <a:ea typeface="Times New Roman" panose="02020603050405020304" pitchFamily="18" charset="0"/>
                <a:cs typeface="Times New Roman" panose="02020603050405020304" pitchFamily="18" charset="0"/>
              </a:rPr>
              <a:t>Efficiency:</a:t>
            </a:r>
            <a:r>
              <a:rPr lang="en-GB" sz="1800" dirty="0">
                <a:effectLst/>
                <a:latin typeface="Cambria" panose="02040503050406030204" pitchFamily="18" charset="0"/>
                <a:ea typeface="Times New Roman" panose="02020603050405020304" pitchFamily="18" charset="0"/>
                <a:cs typeface="Times New Roman" panose="02020603050405020304" pitchFamily="18" charset="0"/>
              </a:rPr>
              <a:t> Software should not make wasteful use of system resources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GB" sz="1800" b="1" dirty="0">
                <a:effectLst/>
                <a:latin typeface="Cambria" panose="02040503050406030204" pitchFamily="18" charset="0"/>
                <a:ea typeface="Times New Roman" panose="02020603050405020304" pitchFamily="18" charset="0"/>
                <a:cs typeface="Times New Roman" panose="02020603050405020304" pitchFamily="18" charset="0"/>
              </a:rPr>
              <a:t>Usability:</a:t>
            </a:r>
            <a:r>
              <a:rPr lang="en-GB" sz="1800" dirty="0">
                <a:effectLst/>
                <a:latin typeface="Cambria" panose="02040503050406030204" pitchFamily="18" charset="0"/>
                <a:ea typeface="Times New Roman" panose="02020603050405020304" pitchFamily="18" charset="0"/>
                <a:cs typeface="Times New Roman" panose="02020603050405020304" pitchFamily="18" charset="0"/>
              </a:rPr>
              <a:t>  Software must be usable by the users for which it was designed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7449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6"/>
            <a:ext cx="10515600" cy="1043950"/>
          </a:xfrm>
        </p:spPr>
        <p:txBody>
          <a:bodyPr/>
          <a:lstStyle/>
          <a:p>
            <a:r>
              <a:rPr lang="en-IN" dirty="0"/>
              <a:t>4.Software evolution</a:t>
            </a:r>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p:txBody>
          <a:bodyPr>
            <a:normAutofit/>
          </a:bodyPr>
          <a:lstStyle/>
          <a:p>
            <a:pPr algn="just"/>
            <a:r>
              <a:rPr lang="en-US" dirty="0"/>
              <a:t>The flexibility of software is one of the main reasons why more and more software is being incorporated into large, complex systems. Once a decision has been made to manufacture hardware, it is very expensive to make changes to the hardware design.</a:t>
            </a:r>
          </a:p>
          <a:p>
            <a:pPr algn="just"/>
            <a:r>
              <a:rPr lang="en-US" dirty="0"/>
              <a:t> However, changes can be made to software at any time during or after the system development. </a:t>
            </a:r>
          </a:p>
          <a:p>
            <a:pPr algn="just"/>
            <a:r>
              <a:rPr lang="en-US" dirty="0"/>
              <a:t>Even extensive changes are still much cheaper than corresponding changes to system hardware.</a:t>
            </a:r>
            <a:endParaRPr lang="en-IN" dirty="0"/>
          </a:p>
        </p:txBody>
      </p:sp>
    </p:spTree>
    <p:extLst>
      <p:ext uri="{BB962C8B-B14F-4D97-AF65-F5344CB8AC3E}">
        <p14:creationId xmlns:p14="http://schemas.microsoft.com/office/powerpoint/2010/main" val="40818395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p:txBody>
          <a:bodyPr/>
          <a:lstStyle/>
          <a:p>
            <a:r>
              <a:rPr lang="en-IN" dirty="0"/>
              <a:t>Software system evolution</a:t>
            </a:r>
          </a:p>
        </p:txBody>
      </p:sp>
      <p:pic>
        <p:nvPicPr>
          <p:cNvPr id="5" name="Content Placeholder 4">
            <a:extLst>
              <a:ext uri="{FF2B5EF4-FFF2-40B4-BE49-F238E27FC236}">
                <a16:creationId xmlns:a16="http://schemas.microsoft.com/office/drawing/2014/main" id="{05B1A462-F896-34EE-0C30-4121CA991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338" y="2458386"/>
            <a:ext cx="8259580" cy="3417757"/>
          </a:xfrm>
        </p:spPr>
      </p:pic>
    </p:spTree>
    <p:extLst>
      <p:ext uri="{BB962C8B-B14F-4D97-AF65-F5344CB8AC3E}">
        <p14:creationId xmlns:p14="http://schemas.microsoft.com/office/powerpoint/2010/main" val="23627498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6"/>
            <a:ext cx="10515600" cy="864068"/>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469036"/>
            <a:ext cx="10515600" cy="4707927"/>
          </a:xfrm>
        </p:spPr>
        <p:txBody>
          <a:bodyPr>
            <a:normAutofit fontScale="85000" lnSpcReduction="20000"/>
          </a:bodyPr>
          <a:lstStyle/>
          <a:p>
            <a:pPr algn="just"/>
            <a:r>
              <a:rPr lang="en-US" dirty="0"/>
              <a:t>Historically, there has always been a split between the process of software development and the process of software evolution (software maintenance). </a:t>
            </a:r>
          </a:p>
          <a:p>
            <a:pPr algn="just"/>
            <a:r>
              <a:rPr lang="en-US" dirty="0"/>
              <a:t>People think of software development as a creative activity in which a software system is developed from an initial concept through to a working system. </a:t>
            </a:r>
          </a:p>
          <a:p>
            <a:pPr algn="just"/>
            <a:r>
              <a:rPr lang="en-US" dirty="0"/>
              <a:t>However, they sometimes think of software maintenance as dull and uninteresting.</a:t>
            </a:r>
          </a:p>
          <a:p>
            <a:pPr algn="just"/>
            <a:r>
              <a:rPr lang="en-US" dirty="0"/>
              <a:t> They think that software maintenance is less interesting and challenging than original soft-ware development. </a:t>
            </a:r>
          </a:p>
          <a:p>
            <a:pPr algn="just"/>
            <a:r>
              <a:rPr lang="en-US" dirty="0"/>
              <a:t>This distinction between development and maintenance is increasingly irrelevant.</a:t>
            </a:r>
          </a:p>
          <a:p>
            <a:pPr algn="just"/>
            <a:r>
              <a:rPr lang="en-US" dirty="0"/>
              <a:t> Very few software systems are completely new systems, and it makes much more sense to see development and maintenance as a continuum. Rather than two separate processes, it is more realistic to think of software engineering as an evolutionary process (Figure) where software is continually changed over its lifetime in response to changing requirements and customer needs</a:t>
            </a:r>
            <a:endParaRPr lang="en-IN" dirty="0"/>
          </a:p>
        </p:txBody>
      </p:sp>
    </p:spTree>
    <p:extLst>
      <p:ext uri="{BB962C8B-B14F-4D97-AF65-F5344CB8AC3E}">
        <p14:creationId xmlns:p14="http://schemas.microsoft.com/office/powerpoint/2010/main" val="4223909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6"/>
            <a:ext cx="10515600" cy="804108"/>
          </a:xfrm>
        </p:spPr>
        <p:txBody>
          <a:bodyPr/>
          <a:lstStyle/>
          <a:p>
            <a:r>
              <a:rPr lang="en-US" dirty="0"/>
              <a:t>Coping with change </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499016"/>
            <a:ext cx="10515600" cy="4677947"/>
          </a:xfrm>
        </p:spPr>
        <p:txBody>
          <a:bodyPr>
            <a:normAutofit/>
          </a:bodyPr>
          <a:lstStyle/>
          <a:p>
            <a:pPr algn="just"/>
            <a:r>
              <a:rPr lang="en-US" dirty="0"/>
              <a:t>Change is inevitable in all large software projects. The system requirements change as businesses respond to external pressures, competition, and changed management priorities. </a:t>
            </a:r>
          </a:p>
          <a:p>
            <a:pPr algn="just"/>
            <a:r>
              <a:rPr lang="en-US" dirty="0"/>
              <a:t>As new technologies become available, new approaches to design and implementation become possible. </a:t>
            </a:r>
          </a:p>
          <a:p>
            <a:pPr algn="just"/>
            <a:r>
              <a:rPr lang="en-US" dirty="0"/>
              <a:t>Therefore whatever software process model is used, it is essential that it can accommodate changes to the software being developed.</a:t>
            </a:r>
            <a:endParaRPr lang="en-IN" dirty="0"/>
          </a:p>
        </p:txBody>
      </p:sp>
    </p:spTree>
    <p:extLst>
      <p:ext uri="{BB962C8B-B14F-4D97-AF65-F5344CB8AC3E}">
        <p14:creationId xmlns:p14="http://schemas.microsoft.com/office/powerpoint/2010/main" val="12770454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6"/>
            <a:ext cx="10515600" cy="639216"/>
          </a:xfrm>
        </p:spPr>
        <p:txBody>
          <a:bodyPr>
            <a:normAutofit fontScale="90000"/>
          </a:bodyPr>
          <a:lstStyle/>
          <a:p>
            <a:r>
              <a:rPr lang="en-US" dirty="0"/>
              <a:t> approaches used to reduce the costs of rework:</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199213"/>
            <a:ext cx="10515600" cy="4977750"/>
          </a:xfrm>
        </p:spPr>
        <p:txBody>
          <a:bodyPr>
            <a:normAutofit fontScale="92500" lnSpcReduction="10000"/>
          </a:bodyPr>
          <a:lstStyle/>
          <a:p>
            <a:pPr algn="just"/>
            <a:r>
              <a:rPr lang="en-US" dirty="0"/>
              <a:t>1. Change anticipation, where the software process includes activities that can anticipate or predict possible changes before significant rework is required. For example, a prototype system may be developed to show some key features of the system to customers. They can experiment with the prototype and refine their requirements before committing to high software production costs.</a:t>
            </a:r>
          </a:p>
          <a:p>
            <a:pPr algn="just"/>
            <a:r>
              <a:rPr lang="en-US" dirty="0"/>
              <a:t>2. Change tolerance, where the process and software are designed so that changes can be easily made to the system. This normally involves some form of incremental development. Proposed changes may be implemented in increments that have not yet been developed. If this is impossible, then only a single increment</a:t>
            </a:r>
          </a:p>
          <a:p>
            <a:pPr algn="just"/>
            <a:r>
              <a:rPr lang="en-US" dirty="0"/>
              <a:t>(a small part of the system) may have to be altered to incorporate the change.</a:t>
            </a:r>
            <a:endParaRPr lang="en-IN" dirty="0"/>
          </a:p>
        </p:txBody>
      </p:sp>
    </p:spTree>
    <p:extLst>
      <p:ext uri="{BB962C8B-B14F-4D97-AF65-F5344CB8AC3E}">
        <p14:creationId xmlns:p14="http://schemas.microsoft.com/office/powerpoint/2010/main" val="29493800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853-43B6-D598-AAF5-1A3D0C445579}"/>
              </a:ext>
            </a:extLst>
          </p:cNvPr>
          <p:cNvSpPr>
            <a:spLocks noGrp="1"/>
          </p:cNvSpPr>
          <p:nvPr>
            <p:ph type="title"/>
          </p:nvPr>
        </p:nvSpPr>
        <p:spPr>
          <a:xfrm>
            <a:off x="838200" y="365125"/>
            <a:ext cx="10515600" cy="939019"/>
          </a:xfrm>
        </p:spPr>
        <p:txBody>
          <a:bodyPr>
            <a:normAutofit fontScale="90000"/>
          </a:bodyPr>
          <a:lstStyle/>
          <a:p>
            <a:r>
              <a:rPr lang="en-US" dirty="0"/>
              <a:t>two ways of coping with change and changing system requirements:</a:t>
            </a:r>
            <a:endParaRPr lang="en-IN" dirty="0"/>
          </a:p>
        </p:txBody>
      </p:sp>
      <p:sp>
        <p:nvSpPr>
          <p:cNvPr id="3" name="Content Placeholder 2">
            <a:extLst>
              <a:ext uri="{FF2B5EF4-FFF2-40B4-BE49-F238E27FC236}">
                <a16:creationId xmlns:a16="http://schemas.microsoft.com/office/drawing/2014/main" id="{00740B35-1766-B44F-2475-E1DA8C0B74A5}"/>
              </a:ext>
            </a:extLst>
          </p:cNvPr>
          <p:cNvSpPr>
            <a:spLocks noGrp="1"/>
          </p:cNvSpPr>
          <p:nvPr>
            <p:ph idx="1"/>
          </p:nvPr>
        </p:nvSpPr>
        <p:spPr>
          <a:xfrm>
            <a:off x="838200" y="1304144"/>
            <a:ext cx="10515600" cy="4872819"/>
          </a:xfrm>
        </p:spPr>
        <p:txBody>
          <a:bodyPr>
            <a:normAutofit lnSpcReduction="10000"/>
          </a:bodyPr>
          <a:lstStyle/>
          <a:p>
            <a:pPr algn="just"/>
            <a:r>
              <a:rPr lang="en-US" dirty="0"/>
              <a:t>1. System prototyping, where a version of the system or part of the system is developed quickly to check the customer’s requirements and the feasibility of design decisions. This is a method of change anticipation as it allows users to experiment with the system before delivery and so refine their requirements. The number of requirements change proposals made after delivery is therefore likely to be reduced.</a:t>
            </a:r>
          </a:p>
          <a:p>
            <a:pPr algn="just"/>
            <a:r>
              <a:rPr lang="en-US" dirty="0"/>
              <a:t>2. Incremental delivery, where system increments are delivered to the customer for comment and experimentation. This supports both change avoidance and change tolerance. It avoids the premature commitment to requirements for the whole system and allows changes to be incorporated into later increments at relatively low cost.</a:t>
            </a:r>
            <a:endParaRPr lang="en-IN" dirty="0"/>
          </a:p>
        </p:txBody>
      </p:sp>
    </p:spTree>
    <p:extLst>
      <p:ext uri="{BB962C8B-B14F-4D97-AF65-F5344CB8AC3E}">
        <p14:creationId xmlns:p14="http://schemas.microsoft.com/office/powerpoint/2010/main" val="6858234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0E5B-E14D-A3EC-51BF-B71CD7755F35}"/>
              </a:ext>
            </a:extLst>
          </p:cNvPr>
          <p:cNvSpPr>
            <a:spLocks noGrp="1"/>
          </p:cNvSpPr>
          <p:nvPr>
            <p:ph type="title"/>
          </p:nvPr>
        </p:nvSpPr>
        <p:spPr>
          <a:xfrm>
            <a:off x="838200" y="365126"/>
            <a:ext cx="10515600" cy="669196"/>
          </a:xfrm>
        </p:spPr>
        <p:txBody>
          <a:bodyPr>
            <a:normAutofit fontScale="90000"/>
          </a:bodyPr>
          <a:lstStyle/>
          <a:p>
            <a:r>
              <a:rPr lang="en-US" dirty="0"/>
              <a:t>1. Prototyping</a:t>
            </a:r>
            <a:endParaRPr lang="en-IN" dirty="0"/>
          </a:p>
        </p:txBody>
      </p:sp>
      <p:sp>
        <p:nvSpPr>
          <p:cNvPr id="3" name="Content Placeholder 2">
            <a:extLst>
              <a:ext uri="{FF2B5EF4-FFF2-40B4-BE49-F238E27FC236}">
                <a16:creationId xmlns:a16="http://schemas.microsoft.com/office/drawing/2014/main" id="{B52D104F-229B-4FB5-D007-148919D432EE}"/>
              </a:ext>
            </a:extLst>
          </p:cNvPr>
          <p:cNvSpPr>
            <a:spLocks noGrp="1"/>
          </p:cNvSpPr>
          <p:nvPr>
            <p:ph idx="1"/>
          </p:nvPr>
        </p:nvSpPr>
        <p:spPr>
          <a:xfrm>
            <a:off x="838200" y="1034322"/>
            <a:ext cx="10515600" cy="5142641"/>
          </a:xfrm>
        </p:spPr>
        <p:txBody>
          <a:bodyPr>
            <a:normAutofit fontScale="92500" lnSpcReduction="10000"/>
          </a:bodyPr>
          <a:lstStyle/>
          <a:p>
            <a:pPr algn="just"/>
            <a:r>
              <a:rPr lang="en-US" dirty="0"/>
              <a:t>A prototype is an early version of a software system that is used to demonstrate concepts, try out design options, and find out more about the problem and its possible solutions.</a:t>
            </a:r>
          </a:p>
          <a:p>
            <a:pPr algn="just"/>
            <a:r>
              <a:rPr lang="en-US" dirty="0"/>
              <a:t> Rapid, iterative development of the prototype is essential so that costs are controlled and system stakeholders can experiment with the prototype early in the software process.</a:t>
            </a:r>
          </a:p>
          <a:p>
            <a:pPr algn="just"/>
            <a:r>
              <a:rPr lang="en-US" dirty="0"/>
              <a:t> A software prototype can be used in a software development process to help anticipate changes that may be required:</a:t>
            </a:r>
          </a:p>
          <a:p>
            <a:pPr algn="just"/>
            <a:r>
              <a:rPr lang="en-US" dirty="0"/>
              <a:t>1. In the requirements engineering process, a prototype can help with the elicitation and validation of system requirements.</a:t>
            </a:r>
          </a:p>
          <a:p>
            <a:pPr algn="just"/>
            <a:r>
              <a:rPr lang="en-US" dirty="0"/>
              <a:t>2. In the system design process, a prototype can be used to explore software solutions and in the development of a user interface for the system.</a:t>
            </a:r>
            <a:endParaRPr lang="en-IN" dirty="0"/>
          </a:p>
        </p:txBody>
      </p:sp>
    </p:spTree>
    <p:extLst>
      <p:ext uri="{BB962C8B-B14F-4D97-AF65-F5344CB8AC3E}">
        <p14:creationId xmlns:p14="http://schemas.microsoft.com/office/powerpoint/2010/main" val="24714064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p:txBody>
          <a:bodyPr/>
          <a:lstStyle/>
          <a:p>
            <a:r>
              <a:rPr lang="en-IN" dirty="0"/>
              <a:t>Prototype development</a:t>
            </a:r>
          </a:p>
        </p:txBody>
      </p:sp>
      <p:pic>
        <p:nvPicPr>
          <p:cNvPr id="5" name="Content Placeholder 4">
            <a:extLst>
              <a:ext uri="{FF2B5EF4-FFF2-40B4-BE49-F238E27FC236}">
                <a16:creationId xmlns:a16="http://schemas.microsoft.com/office/drawing/2014/main" id="{14119E8F-B670-392B-6B41-C4C1EDE4C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086" y="2158584"/>
            <a:ext cx="8874176" cy="2699960"/>
          </a:xfrm>
        </p:spPr>
      </p:pic>
    </p:spTree>
    <p:extLst>
      <p:ext uri="{BB962C8B-B14F-4D97-AF65-F5344CB8AC3E}">
        <p14:creationId xmlns:p14="http://schemas.microsoft.com/office/powerpoint/2010/main" val="19723860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a:xfrm>
            <a:off x="838200" y="365125"/>
            <a:ext cx="10515600" cy="909039"/>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a:xfrm>
            <a:off x="838200" y="1274164"/>
            <a:ext cx="10515600" cy="4902799"/>
          </a:xfrm>
        </p:spPr>
        <p:txBody>
          <a:bodyPr>
            <a:normAutofit/>
          </a:bodyPr>
          <a:lstStyle/>
          <a:p>
            <a:pPr algn="just"/>
            <a:r>
              <a:rPr lang="en-US" dirty="0"/>
              <a:t>In Figure  The objectives of prototyping should be made explicit from the start of the process. These may be to develop the user interface, to develop a system to validate functional system requirements, or to develop a system to demonstrate the application to managers. </a:t>
            </a:r>
          </a:p>
          <a:p>
            <a:pPr algn="just"/>
            <a:r>
              <a:rPr lang="en-US" dirty="0"/>
              <a:t>The same prototype usually cannot meet all objectives. If the objectives are left unstated, management or end-users may misunderstand the function of the prototype. Consequently, they may not get the benefits that they expected from the prototype development.</a:t>
            </a:r>
            <a:endParaRPr lang="en-IN" dirty="0"/>
          </a:p>
        </p:txBody>
      </p:sp>
    </p:spTree>
    <p:extLst>
      <p:ext uri="{BB962C8B-B14F-4D97-AF65-F5344CB8AC3E}">
        <p14:creationId xmlns:p14="http://schemas.microsoft.com/office/powerpoint/2010/main" val="22177042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7757-B323-4BF7-D46E-0038F82181E0}"/>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F21DC30-1881-AE43-13A7-A6104F7E3913}"/>
              </a:ext>
            </a:extLst>
          </p:cNvPr>
          <p:cNvSpPr>
            <a:spLocks noGrp="1"/>
          </p:cNvSpPr>
          <p:nvPr>
            <p:ph idx="1"/>
          </p:nvPr>
        </p:nvSpPr>
        <p:spPr/>
        <p:txBody>
          <a:bodyPr>
            <a:normAutofit/>
          </a:bodyPr>
          <a:lstStyle/>
          <a:p>
            <a:r>
              <a:rPr lang="en-US" dirty="0"/>
              <a:t>The next stage in the process is to decide what to put into and, perhaps more importantly, what to leave out of the prototype system. To reduce prototyping costs and accelerate the delivery schedule, you may leave some functionality out of the prototype.</a:t>
            </a:r>
          </a:p>
          <a:p>
            <a:r>
              <a:rPr lang="en-US" dirty="0"/>
              <a:t> You may decide to relax non-functional requirements such as response time and memory utilization. Error handling and management may be ignored unless the objective of the prototype is to establish a user interface. Standards of reliability and program quality may be reduced.</a:t>
            </a:r>
            <a:endParaRPr lang="en-IN" dirty="0"/>
          </a:p>
        </p:txBody>
      </p:sp>
    </p:spTree>
    <p:extLst>
      <p:ext uri="{BB962C8B-B14F-4D97-AF65-F5344CB8AC3E}">
        <p14:creationId xmlns:p14="http://schemas.microsoft.com/office/powerpoint/2010/main" val="89545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12109</Words>
  <Application>Microsoft Office PowerPoint</Application>
  <PresentationFormat>Widescreen</PresentationFormat>
  <Paragraphs>586</Paragraphs>
  <Slides>136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136</vt:i4>
      </vt:variant>
    </vt:vector>
  </HeadingPairs>
  <TitlesOfParts>
    <vt:vector size="143" baseType="lpstr">
      <vt:lpstr>Arial</vt:lpstr>
      <vt:lpstr>Calibri</vt:lpstr>
      <vt:lpstr>Calibri Light</vt:lpstr>
      <vt:lpstr>Cambria</vt:lpstr>
      <vt:lpstr>Times New Roman</vt:lpstr>
      <vt:lpstr>Wingdings</vt:lpstr>
      <vt:lpstr>Office Theme</vt:lpstr>
      <vt:lpstr>Software Engineering(BIS/CSSE404)</vt:lpstr>
      <vt:lpstr>MODULE 1 </vt:lpstr>
      <vt:lpstr>What is software? </vt:lpstr>
      <vt:lpstr>What is software engineering? </vt:lpstr>
      <vt:lpstr>Software Engineering provides a set of: </vt:lpstr>
      <vt:lpstr>Contd..</vt:lpstr>
      <vt:lpstr>What is a software process? </vt:lpstr>
      <vt:lpstr>Contd..</vt:lpstr>
      <vt:lpstr>What is CASE </vt:lpstr>
      <vt:lpstr>What are the key challenges facing software engineering? </vt:lpstr>
      <vt:lpstr>Professional and ethical responsibility </vt:lpstr>
      <vt:lpstr>Software engineers shall adhere to the following Eight Principles: </vt:lpstr>
      <vt:lpstr>Professional s/w development</vt:lpstr>
      <vt:lpstr>Contd..</vt:lpstr>
      <vt:lpstr>Contd..</vt:lpstr>
      <vt:lpstr>Contd..</vt:lpstr>
      <vt:lpstr>Contd..</vt:lpstr>
      <vt:lpstr>Software engineering</vt:lpstr>
      <vt:lpstr>Contd..</vt:lpstr>
      <vt:lpstr>Essential attributes of good software</vt:lpstr>
      <vt:lpstr>Contd..</vt:lpstr>
      <vt:lpstr>Contd..</vt:lpstr>
      <vt:lpstr>Contd..</vt:lpstr>
      <vt:lpstr>Four issues that affect many different types of software:</vt:lpstr>
      <vt:lpstr>Contd..</vt:lpstr>
      <vt:lpstr>Contd..</vt:lpstr>
      <vt:lpstr>Software engineering diversity</vt:lpstr>
      <vt:lpstr>contd….</vt:lpstr>
      <vt:lpstr>Contd..</vt:lpstr>
      <vt:lpstr>Contd..</vt:lpstr>
      <vt:lpstr>Contd..</vt:lpstr>
      <vt:lpstr>Contd..</vt:lpstr>
      <vt:lpstr>Internet software engineering</vt:lpstr>
      <vt:lpstr>Contd..</vt:lpstr>
      <vt:lpstr>Contd..</vt:lpstr>
      <vt:lpstr>Contd..</vt:lpstr>
      <vt:lpstr>Case Studies</vt:lpstr>
      <vt:lpstr>Contd..</vt:lpstr>
      <vt:lpstr>An insulin pump control system</vt:lpstr>
      <vt:lpstr>Contd..</vt:lpstr>
      <vt:lpstr>Insulin pump hardware architecture</vt:lpstr>
      <vt:lpstr>Activity model of the insulin pump</vt:lpstr>
      <vt:lpstr>Contd..</vt:lpstr>
      <vt:lpstr>Contd..</vt:lpstr>
      <vt:lpstr>A patient information system for mental health care</vt:lpstr>
      <vt:lpstr>Contd..</vt:lpstr>
      <vt:lpstr>Contd..</vt:lpstr>
      <vt:lpstr>The organization of the Mentcare system</vt:lpstr>
      <vt:lpstr>The key features of the system are</vt:lpstr>
      <vt:lpstr>Contd..</vt:lpstr>
      <vt:lpstr>A wilderness weather station</vt:lpstr>
      <vt:lpstr>The weather station’s environment</vt:lpstr>
      <vt:lpstr>Contd..</vt:lpstr>
      <vt:lpstr>Contd..</vt:lpstr>
      <vt:lpstr>Contd..</vt:lpstr>
      <vt:lpstr>Contd..</vt:lpstr>
      <vt:lpstr>A digital learning environment for schools</vt:lpstr>
      <vt:lpstr>Contd..</vt:lpstr>
      <vt:lpstr>The architecture of a digital learning environment (iLearn)</vt:lpstr>
      <vt:lpstr>Contd..</vt:lpstr>
      <vt:lpstr>Contd..</vt:lpstr>
      <vt:lpstr>Software process  models</vt:lpstr>
      <vt:lpstr>Waterfall model</vt:lpstr>
      <vt:lpstr>The waterfall model</vt:lpstr>
      <vt:lpstr>Incremental development</vt:lpstr>
      <vt:lpstr>Contd..</vt:lpstr>
      <vt:lpstr>Contd..</vt:lpstr>
      <vt:lpstr>Contd..</vt:lpstr>
      <vt:lpstr>Contd..</vt:lpstr>
      <vt:lpstr>Integration and configuration</vt:lpstr>
      <vt:lpstr>Contd..</vt:lpstr>
      <vt:lpstr>Contd..</vt:lpstr>
      <vt:lpstr>Contd..</vt:lpstr>
      <vt:lpstr>Process Activities</vt:lpstr>
      <vt:lpstr>Contd..1. Software specification</vt:lpstr>
      <vt:lpstr>The requirements engineering process</vt:lpstr>
      <vt:lpstr>Contd..</vt:lpstr>
      <vt:lpstr>There are three main activities in the requirements engineering process:</vt:lpstr>
      <vt:lpstr>2. Software design and implementation</vt:lpstr>
      <vt:lpstr>A general model of the design process</vt:lpstr>
      <vt:lpstr>Contd..</vt:lpstr>
      <vt:lpstr>Four activities are:</vt:lpstr>
      <vt:lpstr>3. Software validation</vt:lpstr>
      <vt:lpstr>Contd..</vt:lpstr>
      <vt:lpstr>Stages of testing</vt:lpstr>
      <vt:lpstr>the stages in the testing process are(fig)</vt:lpstr>
      <vt:lpstr>Contd..</vt:lpstr>
      <vt:lpstr>Testing phases in a plan-driven software process</vt:lpstr>
      <vt:lpstr>Contd..</vt:lpstr>
      <vt:lpstr>4.Software evolution</vt:lpstr>
      <vt:lpstr>Software system evolution</vt:lpstr>
      <vt:lpstr>Contd..</vt:lpstr>
      <vt:lpstr>Coping with change </vt:lpstr>
      <vt:lpstr> approaches used to reduce the costs of rework:</vt:lpstr>
      <vt:lpstr>two ways of coping with change and changing system requirements:</vt:lpstr>
      <vt:lpstr>1. Prototyping</vt:lpstr>
      <vt:lpstr>Prototype development</vt:lpstr>
      <vt:lpstr>Contd..</vt:lpstr>
      <vt:lpstr>Contd..</vt:lpstr>
      <vt:lpstr>Contd..</vt:lpstr>
      <vt:lpstr>2. Incremental delivery</vt:lpstr>
      <vt:lpstr>Contd..</vt:lpstr>
      <vt:lpstr>Contd..</vt:lpstr>
      <vt:lpstr>Incremental delivery has a number of advantages:</vt:lpstr>
      <vt:lpstr>Boehm’s spiral model</vt:lpstr>
      <vt:lpstr>Boehm’s spiral model</vt:lpstr>
      <vt:lpstr>Contd..</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Engineering(BIS/CSSE404)</dc:title>
  <dc:creator>VVCE</dc:creator>
  <cp:lastModifiedBy>VVCE</cp:lastModifiedBy>
  <cp:revision>19</cp:revision>
  <dcterms:created xsi:type="dcterms:W3CDTF">2024-04-21T06:34:52Z</dcterms:created>
  <dcterms:modified xsi:type="dcterms:W3CDTF">2024-05-10T09:20:10Z</dcterms:modified>
</cp:coreProperties>
</file>