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6"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22B0-AFA6-65AD-8FA2-7BE47D1C4B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2FE73A-3CD8-2919-8349-E43789376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52DAA3-D112-4C31-8668-BF9EAC27AB23}"/>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5" name="Footer Placeholder 4">
            <a:extLst>
              <a:ext uri="{FF2B5EF4-FFF2-40B4-BE49-F238E27FC236}">
                <a16:creationId xmlns:a16="http://schemas.microsoft.com/office/drawing/2014/main" id="{4774EBDD-B57D-B253-40E7-EEFE094C4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6395C-D186-8820-A5FE-4803FF65DD85}"/>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58300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0325-1502-FC98-E0AF-2EE7E2D6C4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D937D-6D6D-CC16-9FC0-DE57361F5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23119-2B09-C500-142F-BB0AFB344783}"/>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5" name="Footer Placeholder 4">
            <a:extLst>
              <a:ext uri="{FF2B5EF4-FFF2-40B4-BE49-F238E27FC236}">
                <a16:creationId xmlns:a16="http://schemas.microsoft.com/office/drawing/2014/main" id="{7F2CA860-FAC3-1A89-C9E9-504BD41C2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330FD4-4D9E-62ED-654C-487DBDEA434B}"/>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151642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0C860-47E7-4B4F-A8C5-386860A1E1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C66EB2-E4DA-5980-AF22-FE1A93B0B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2A03F-0E95-6C7F-E1CB-8232AC282AB3}"/>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5" name="Footer Placeholder 4">
            <a:extLst>
              <a:ext uri="{FF2B5EF4-FFF2-40B4-BE49-F238E27FC236}">
                <a16:creationId xmlns:a16="http://schemas.microsoft.com/office/drawing/2014/main" id="{E090374A-8828-2400-8BC5-FC2B12F15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63BE7-1848-AA62-9949-61D8F1FDD7F6}"/>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280919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8F4-AEF3-9FA8-35F4-A68F22E412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283F00-4F74-0E35-C20D-7FF8CA88DF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4B1FB-4F6A-34E0-2AD1-3DAF18A6EF67}"/>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5" name="Footer Placeholder 4">
            <a:extLst>
              <a:ext uri="{FF2B5EF4-FFF2-40B4-BE49-F238E27FC236}">
                <a16:creationId xmlns:a16="http://schemas.microsoft.com/office/drawing/2014/main" id="{DB254737-8629-192B-76ED-A63626D67A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BCECF-BA7E-AAC5-F7B4-F829A11B443F}"/>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107983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3977-AAA4-B19B-A185-E4B155256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9C258A-995F-106D-1E54-FF6FBC501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08244-3C1F-35F4-FDEA-048340991267}"/>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5" name="Footer Placeholder 4">
            <a:extLst>
              <a:ext uri="{FF2B5EF4-FFF2-40B4-BE49-F238E27FC236}">
                <a16:creationId xmlns:a16="http://schemas.microsoft.com/office/drawing/2014/main" id="{B48A0262-E789-A0AE-792B-A2540623A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33EE22-91AB-3CA3-7FDF-C8FA0F0DECD1}"/>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77940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979F-F5DA-6C30-13BB-80AE828BD4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E5640E-B286-7C0D-A1B4-9205828465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8568CC-6043-8CE4-FCCE-32C2BF5FE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46EE25-F7FC-7A76-1AFB-61063C62F854}"/>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6" name="Footer Placeholder 5">
            <a:extLst>
              <a:ext uri="{FF2B5EF4-FFF2-40B4-BE49-F238E27FC236}">
                <a16:creationId xmlns:a16="http://schemas.microsoft.com/office/drawing/2014/main" id="{5A6CF571-0670-340C-FAF5-F121D8DB0F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03B627-C5AD-9B15-5A09-3D14D6EF7E08}"/>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75183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3B51-561E-8D3D-62B4-12D9A536CE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28D62-D0DD-5F12-A4CA-708EA23C8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48B9A7-0A08-938C-A1B1-2F09977A9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33FBA6-C48C-7B33-9784-76D72262B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FACE2-B482-5F17-CE9F-018FFF2CE7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30FDB-EEA4-A0EC-1C9B-3F68C66482D1}"/>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8" name="Footer Placeholder 7">
            <a:extLst>
              <a:ext uri="{FF2B5EF4-FFF2-40B4-BE49-F238E27FC236}">
                <a16:creationId xmlns:a16="http://schemas.microsoft.com/office/drawing/2014/main" id="{352CB53F-C7BD-1748-1ACA-533896094B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DAE55B-8B26-6CA4-A6E2-BDCA021D11DE}"/>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26056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63B6-880A-BD48-D766-851427B361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FBCA2C-5C0F-3539-9EC9-5699E50FF7DF}"/>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4" name="Footer Placeholder 3">
            <a:extLst>
              <a:ext uri="{FF2B5EF4-FFF2-40B4-BE49-F238E27FC236}">
                <a16:creationId xmlns:a16="http://schemas.microsoft.com/office/drawing/2014/main" id="{D7EF8890-ED52-65D9-3000-B9FC44B7FA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9EBE41-6628-F9A3-D09F-7962038E09EA}"/>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40525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5A8094-1942-E99E-A188-F38B2748ED71}"/>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3" name="Footer Placeholder 2">
            <a:extLst>
              <a:ext uri="{FF2B5EF4-FFF2-40B4-BE49-F238E27FC236}">
                <a16:creationId xmlns:a16="http://schemas.microsoft.com/office/drawing/2014/main" id="{68CC295F-AAE7-0169-82C5-19CA63ED6C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DC7590-8CDA-B0A3-7CCB-F2CA4CB72EE4}"/>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10473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7839-AFC8-6692-E3FA-8E18090F0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81E970-1E7B-E23D-A973-225CC2831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9E541B-A2A3-D26A-7D0C-0F4598D9E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35529-8040-61B1-1803-FA763F9BBDC3}"/>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6" name="Footer Placeholder 5">
            <a:extLst>
              <a:ext uri="{FF2B5EF4-FFF2-40B4-BE49-F238E27FC236}">
                <a16:creationId xmlns:a16="http://schemas.microsoft.com/office/drawing/2014/main" id="{197EE2EC-D1DC-B240-3B1F-9D933E547B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6F7CC2-D08F-E41A-8D56-2E61C9FDED5B}"/>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401358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E07C-B8D7-C2E8-7EAA-5E051B6A8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7567E5-EBAF-93C1-B66C-8F60A86CA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FC4EC5-CBD2-3E1B-44EC-13A563F3C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506D9F-74C3-A90A-39BB-BC8A97FFD762}"/>
              </a:ext>
            </a:extLst>
          </p:cNvPr>
          <p:cNvSpPr>
            <a:spLocks noGrp="1"/>
          </p:cNvSpPr>
          <p:nvPr>
            <p:ph type="dt" sz="half" idx="10"/>
          </p:nvPr>
        </p:nvSpPr>
        <p:spPr/>
        <p:txBody>
          <a:bodyPr/>
          <a:lstStyle/>
          <a:p>
            <a:fld id="{8D8244F5-3870-436A-B606-50AE5AA9C0F3}" type="datetimeFigureOut">
              <a:rPr lang="en-IN" smtClean="0"/>
              <a:t>01-12-2023</a:t>
            </a:fld>
            <a:endParaRPr lang="en-IN"/>
          </a:p>
        </p:txBody>
      </p:sp>
      <p:sp>
        <p:nvSpPr>
          <p:cNvPr id="6" name="Footer Placeholder 5">
            <a:extLst>
              <a:ext uri="{FF2B5EF4-FFF2-40B4-BE49-F238E27FC236}">
                <a16:creationId xmlns:a16="http://schemas.microsoft.com/office/drawing/2014/main" id="{8D6F179A-9B95-9C24-6334-8BE88ADBF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14D096-49A5-8868-3CE8-3625DACF9CFC}"/>
              </a:ext>
            </a:extLst>
          </p:cNvPr>
          <p:cNvSpPr>
            <a:spLocks noGrp="1"/>
          </p:cNvSpPr>
          <p:nvPr>
            <p:ph type="sldNum" sz="quarter" idx="12"/>
          </p:nvPr>
        </p:nvSpPr>
        <p:spPr/>
        <p:txBody>
          <a:bodyPr/>
          <a:lstStyle/>
          <a:p>
            <a:fld id="{18B9B0FE-5AD1-433F-87BE-9F7BCF28732A}" type="slidenum">
              <a:rPr lang="en-IN" smtClean="0"/>
              <a:t>‹#›</a:t>
            </a:fld>
            <a:endParaRPr lang="en-IN"/>
          </a:p>
        </p:txBody>
      </p:sp>
    </p:spTree>
    <p:extLst>
      <p:ext uri="{BB962C8B-B14F-4D97-AF65-F5344CB8AC3E}">
        <p14:creationId xmlns:p14="http://schemas.microsoft.com/office/powerpoint/2010/main" val="198413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77302-DE47-32D3-4C36-989074739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4DA67-8278-1239-E6E4-7CA0710B9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46DFB-0B5A-E4AD-9BD0-FD4E90BD6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244F5-3870-436A-B606-50AE5AA9C0F3}" type="datetimeFigureOut">
              <a:rPr lang="en-IN" smtClean="0"/>
              <a:t>01-12-2023</a:t>
            </a:fld>
            <a:endParaRPr lang="en-IN"/>
          </a:p>
        </p:txBody>
      </p:sp>
      <p:sp>
        <p:nvSpPr>
          <p:cNvPr id="5" name="Footer Placeholder 4">
            <a:extLst>
              <a:ext uri="{FF2B5EF4-FFF2-40B4-BE49-F238E27FC236}">
                <a16:creationId xmlns:a16="http://schemas.microsoft.com/office/drawing/2014/main" id="{6D0E6079-129C-5EC4-C8AC-E9874D72C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E5527F-ABE1-CAD7-653C-D1C272D5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9B0FE-5AD1-433F-87BE-9F7BCF28732A}" type="slidenum">
              <a:rPr lang="en-IN" smtClean="0"/>
              <a:t>‹#›</a:t>
            </a:fld>
            <a:endParaRPr lang="en-IN"/>
          </a:p>
        </p:txBody>
      </p:sp>
    </p:spTree>
    <p:extLst>
      <p:ext uri="{BB962C8B-B14F-4D97-AF65-F5344CB8AC3E}">
        <p14:creationId xmlns:p14="http://schemas.microsoft.com/office/powerpoint/2010/main" val="110556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2E80B-F113-0C7F-55AE-17E217D86575}"/>
              </a:ext>
            </a:extLst>
          </p:cNvPr>
          <p:cNvPicPr>
            <a:picLocks noChangeAspect="1"/>
          </p:cNvPicPr>
          <p:nvPr/>
        </p:nvPicPr>
        <p:blipFill>
          <a:blip r:embed="rId2"/>
          <a:stretch>
            <a:fillRect/>
          </a:stretch>
        </p:blipFill>
        <p:spPr>
          <a:xfrm>
            <a:off x="0" y="14860"/>
            <a:ext cx="12192000" cy="6843140"/>
          </a:xfrm>
          <a:prstGeom prst="rect">
            <a:avLst/>
          </a:prstGeom>
        </p:spPr>
      </p:pic>
      <p:sp>
        <p:nvSpPr>
          <p:cNvPr id="2" name="Title 1">
            <a:extLst>
              <a:ext uri="{FF2B5EF4-FFF2-40B4-BE49-F238E27FC236}">
                <a16:creationId xmlns:a16="http://schemas.microsoft.com/office/drawing/2014/main" id="{07AB657F-0E5E-AA59-54FB-3EA1341F39C4}"/>
              </a:ext>
            </a:extLst>
          </p:cNvPr>
          <p:cNvSpPr>
            <a:spLocks noGrp="1"/>
          </p:cNvSpPr>
          <p:nvPr>
            <p:ph type="ctrTitle"/>
          </p:nvPr>
        </p:nvSpPr>
        <p:spPr/>
        <p:txBody>
          <a:bodyPr>
            <a:normAutofit fontScale="90000"/>
          </a:bodyPr>
          <a:lstStyle/>
          <a:p>
            <a:r>
              <a:rPr lang="en-IN" sz="5400" kern="0" dirty="0">
                <a:solidFill>
                  <a:schemeClr val="bg1"/>
                </a:solidFill>
                <a:effectLst/>
                <a:latin typeface="FiraSans"/>
              </a:rPr>
              <a:t>Gym Management System and AI </a:t>
            </a:r>
            <a:br>
              <a:rPr lang="en-IN" sz="5400" dirty="0">
                <a:solidFill>
                  <a:schemeClr val="bg1"/>
                </a:solidFill>
              </a:rPr>
            </a:br>
            <a:r>
              <a:rPr lang="en-IN" sz="5400" kern="0" dirty="0">
                <a:solidFill>
                  <a:schemeClr val="bg1"/>
                </a:solidFill>
                <a:effectLst/>
                <a:latin typeface="FiraSans"/>
              </a:rPr>
              <a:t>Integration  </a:t>
            </a:r>
            <a:br>
              <a:rPr lang="en-IN" sz="5400" kern="0" dirty="0">
                <a:solidFill>
                  <a:schemeClr val="bg1"/>
                </a:solidFill>
                <a:effectLst/>
                <a:latin typeface="FiraSans"/>
              </a:rPr>
            </a:br>
            <a:br>
              <a:rPr lang="en-IN" sz="5400" kern="0" dirty="0">
                <a:solidFill>
                  <a:schemeClr val="bg1"/>
                </a:solidFill>
                <a:effectLst/>
                <a:latin typeface="FiraSans"/>
              </a:rPr>
            </a:br>
            <a:endParaRPr lang="en-IN" dirty="0"/>
          </a:p>
        </p:txBody>
      </p:sp>
      <p:sp>
        <p:nvSpPr>
          <p:cNvPr id="3" name="Subtitle 2">
            <a:extLst>
              <a:ext uri="{FF2B5EF4-FFF2-40B4-BE49-F238E27FC236}">
                <a16:creationId xmlns:a16="http://schemas.microsoft.com/office/drawing/2014/main" id="{20C701AE-90E7-651D-0B8A-F31BA840E5CE}"/>
              </a:ext>
            </a:extLst>
          </p:cNvPr>
          <p:cNvSpPr>
            <a:spLocks noGrp="1"/>
          </p:cNvSpPr>
          <p:nvPr>
            <p:ph type="subTitle" idx="1"/>
          </p:nvPr>
        </p:nvSpPr>
        <p:spPr>
          <a:xfrm>
            <a:off x="1524000" y="5007326"/>
            <a:ext cx="9144000" cy="1655762"/>
          </a:xfrm>
        </p:spPr>
        <p:txBody>
          <a:bodyPr/>
          <a:lstStyle/>
          <a:p>
            <a:r>
              <a:rPr lang="en-IN" sz="1800" kern="0" dirty="0">
                <a:solidFill>
                  <a:schemeClr val="bg1"/>
                </a:solidFill>
                <a:effectLst/>
                <a:latin typeface="Roboto" panose="02000000000000000000" pitchFamily="2" charset="0"/>
              </a:rPr>
              <a:t>CHIRAG JAIN(E22BCAU</a:t>
            </a:r>
            <a:r>
              <a:rPr lang="en-IN" sz="1800" kern="0" dirty="0">
                <a:solidFill>
                  <a:schemeClr val="bg1"/>
                </a:solidFill>
                <a:effectLst/>
                <a:latin typeface="ChromeSansMM"/>
              </a:rPr>
              <a:t>0016) </a:t>
            </a:r>
            <a:endParaRPr lang="en-IN" dirty="0">
              <a:solidFill>
                <a:schemeClr val="bg1"/>
              </a:solidFill>
            </a:endParaRPr>
          </a:p>
          <a:p>
            <a:r>
              <a:rPr lang="en-IN" sz="1800" kern="0" dirty="0">
                <a:solidFill>
                  <a:schemeClr val="bg1"/>
                </a:solidFill>
                <a:effectLst/>
                <a:latin typeface="Roboto" panose="02000000000000000000" pitchFamily="2" charset="0"/>
              </a:rPr>
              <a:t>AYUSH SINGH(E22BCAU</a:t>
            </a:r>
            <a:r>
              <a:rPr lang="en-IN" sz="1800" kern="0" dirty="0">
                <a:solidFill>
                  <a:schemeClr val="bg1"/>
                </a:solidFill>
                <a:effectLst/>
                <a:latin typeface="ChromeSansMM"/>
              </a:rPr>
              <a:t>0010)</a:t>
            </a:r>
            <a:endParaRPr lang="en-IN" dirty="0">
              <a:solidFill>
                <a:schemeClr val="bg1"/>
              </a:solidFill>
            </a:endParaRPr>
          </a:p>
        </p:txBody>
      </p:sp>
    </p:spTree>
    <p:extLst>
      <p:ext uri="{BB962C8B-B14F-4D97-AF65-F5344CB8AC3E}">
        <p14:creationId xmlns:p14="http://schemas.microsoft.com/office/powerpoint/2010/main" val="241949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F378C6-0DC8-4AA3-69AF-D8571D403682}"/>
              </a:ext>
            </a:extLst>
          </p:cNvPr>
          <p:cNvPicPr>
            <a:picLocks noChangeAspect="1"/>
          </p:cNvPicPr>
          <p:nvPr/>
        </p:nvPicPr>
        <p:blipFill>
          <a:blip r:embed="rId2"/>
          <a:stretch>
            <a:fillRect/>
          </a:stretch>
        </p:blipFill>
        <p:spPr>
          <a:xfrm>
            <a:off x="-26532" y="0"/>
            <a:ext cx="12245064" cy="6858000"/>
          </a:xfrm>
          <a:prstGeom prst="rect">
            <a:avLst/>
          </a:prstGeom>
        </p:spPr>
      </p:pic>
      <p:sp>
        <p:nvSpPr>
          <p:cNvPr id="2" name="Title 1">
            <a:extLst>
              <a:ext uri="{FF2B5EF4-FFF2-40B4-BE49-F238E27FC236}">
                <a16:creationId xmlns:a16="http://schemas.microsoft.com/office/drawing/2014/main" id="{A15489A1-2AE9-59CC-5645-EF0E6EB39D53}"/>
              </a:ext>
            </a:extLst>
          </p:cNvPr>
          <p:cNvSpPr>
            <a:spLocks noGrp="1"/>
          </p:cNvSpPr>
          <p:nvPr>
            <p:ph type="title"/>
          </p:nvPr>
        </p:nvSpPr>
        <p:spPr/>
        <p:txBody>
          <a:bodyPr>
            <a:normAutofit/>
          </a:bodyPr>
          <a:lstStyle/>
          <a:p>
            <a:r>
              <a:rPr lang="en-IN" b="1" i="1" u="sng" kern="0" dirty="0">
                <a:solidFill>
                  <a:schemeClr val="bg1"/>
                </a:solidFill>
                <a:effectLst/>
                <a:latin typeface="FiraSans"/>
              </a:rPr>
              <a:t>Contents</a:t>
            </a:r>
            <a:endParaRPr lang="en-IN" b="1" i="1" u="sng" dirty="0">
              <a:solidFill>
                <a:schemeClr val="bg1"/>
              </a:solidFill>
            </a:endParaRPr>
          </a:p>
        </p:txBody>
      </p:sp>
      <p:sp>
        <p:nvSpPr>
          <p:cNvPr id="3" name="Content Placeholder 2">
            <a:extLst>
              <a:ext uri="{FF2B5EF4-FFF2-40B4-BE49-F238E27FC236}">
                <a16:creationId xmlns:a16="http://schemas.microsoft.com/office/drawing/2014/main" id="{98EBE61B-2A48-3829-5B97-F472FFFA507D}"/>
              </a:ext>
            </a:extLst>
          </p:cNvPr>
          <p:cNvSpPr>
            <a:spLocks noGrp="1"/>
          </p:cNvSpPr>
          <p:nvPr>
            <p:ph idx="1"/>
          </p:nvPr>
        </p:nvSpPr>
        <p:spPr/>
        <p:txBody>
          <a:bodyPr>
            <a:normAutofit/>
          </a:bodyPr>
          <a:lstStyle/>
          <a:p>
            <a:r>
              <a:rPr lang="en-US" sz="2400" i="1" kern="0" dirty="0">
                <a:solidFill>
                  <a:schemeClr val="bg1"/>
                </a:solidFill>
                <a:effectLst/>
                <a:latin typeface="Arial Rounded MT Bold" panose="020F0704030504030204" pitchFamily="34" charset="0"/>
              </a:rPr>
              <a:t>Introduction </a:t>
            </a:r>
            <a:endParaRPr lang="en-US" sz="2400" i="1" dirty="0">
              <a:solidFill>
                <a:schemeClr val="bg1"/>
              </a:solidFill>
              <a:latin typeface="Arial Rounded MT Bold" panose="020F0704030504030204" pitchFamily="34" charset="0"/>
            </a:endParaRPr>
          </a:p>
          <a:p>
            <a:r>
              <a:rPr lang="en-US" sz="2400" i="1" kern="0" dirty="0">
                <a:solidFill>
                  <a:schemeClr val="bg1"/>
                </a:solidFill>
                <a:effectLst/>
                <a:latin typeface="Arial Rounded MT Bold" panose="020F0704030504030204" pitchFamily="34" charset="0"/>
              </a:rPr>
              <a:t>Abstract </a:t>
            </a:r>
            <a:endParaRPr lang="en-US" sz="2400" i="1" dirty="0">
              <a:solidFill>
                <a:schemeClr val="bg1"/>
              </a:solidFill>
              <a:latin typeface="Arial Rounded MT Bold" panose="020F0704030504030204" pitchFamily="34" charset="0"/>
            </a:endParaRPr>
          </a:p>
          <a:p>
            <a:r>
              <a:rPr lang="en-US" sz="2400" i="1" kern="0" dirty="0">
                <a:solidFill>
                  <a:schemeClr val="bg1"/>
                </a:solidFill>
                <a:effectLst/>
                <a:latin typeface="Arial Rounded MT Bold" panose="020F0704030504030204" pitchFamily="34" charset="0"/>
              </a:rPr>
              <a:t>Methodology </a:t>
            </a:r>
            <a:endParaRPr lang="en-US" sz="2400" i="1" dirty="0">
              <a:solidFill>
                <a:schemeClr val="bg1"/>
              </a:solidFill>
              <a:latin typeface="Arial Rounded MT Bold" panose="020F0704030504030204" pitchFamily="34" charset="0"/>
            </a:endParaRPr>
          </a:p>
          <a:p>
            <a:r>
              <a:rPr lang="en-US" sz="2400" i="1" kern="0" dirty="0">
                <a:solidFill>
                  <a:schemeClr val="bg1"/>
                </a:solidFill>
                <a:effectLst/>
                <a:latin typeface="Arial Rounded MT Bold" panose="020F0704030504030204" pitchFamily="34" charset="0"/>
              </a:rPr>
              <a:t>Experimental Results </a:t>
            </a:r>
            <a:endParaRPr lang="en-US" sz="2400" i="1" dirty="0">
              <a:solidFill>
                <a:schemeClr val="bg1"/>
              </a:solidFill>
              <a:latin typeface="Arial Rounded MT Bold" panose="020F0704030504030204" pitchFamily="34" charset="0"/>
            </a:endParaRPr>
          </a:p>
          <a:p>
            <a:r>
              <a:rPr lang="en-US" sz="2400" i="1" kern="0" dirty="0">
                <a:solidFill>
                  <a:schemeClr val="bg1"/>
                </a:solidFill>
                <a:effectLst/>
                <a:latin typeface="Arial Rounded MT Bold" panose="020F0704030504030204" pitchFamily="34" charset="0"/>
              </a:rPr>
              <a:t>Conclusion </a:t>
            </a:r>
            <a:endParaRPr lang="en-US" sz="2400" i="1" dirty="0">
              <a:solidFill>
                <a:schemeClr val="bg1"/>
              </a:solidFill>
              <a:latin typeface="Arial Rounded MT Bold" panose="020F0704030504030204" pitchFamily="34" charset="0"/>
            </a:endParaRPr>
          </a:p>
          <a:p>
            <a:r>
              <a:rPr lang="en-US" sz="2400" i="1" kern="0" dirty="0">
                <a:solidFill>
                  <a:schemeClr val="bg1"/>
                </a:solidFill>
                <a:effectLst/>
                <a:latin typeface="Arial Rounded MT Bold" panose="020F0704030504030204" pitchFamily="34" charset="0"/>
              </a:rPr>
              <a:t>References </a:t>
            </a:r>
            <a:endParaRPr lang="en-US" sz="2400" i="1" dirty="0">
              <a:solidFill>
                <a:schemeClr val="bg1"/>
              </a:solidFill>
              <a:latin typeface="Arial Rounded MT Bold" panose="020F0704030504030204" pitchFamily="34" charset="0"/>
            </a:endParaRPr>
          </a:p>
          <a:p>
            <a:r>
              <a:rPr lang="en-US" sz="2400" i="1" kern="0" dirty="0">
                <a:solidFill>
                  <a:schemeClr val="bg1"/>
                </a:solidFill>
                <a:effectLst/>
                <a:latin typeface="Arial Rounded MT Bold" panose="020F0704030504030204" pitchFamily="34" charset="0"/>
              </a:rPr>
              <a:t>Thank You</a:t>
            </a:r>
            <a:endParaRPr lang="en-IN" sz="2400" i="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27066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4DA1B6-1A19-4C0D-0B4C-23BABD0EDC1F}"/>
              </a:ext>
            </a:extLst>
          </p:cNvPr>
          <p:cNvPicPr>
            <a:picLocks noChangeAspect="1"/>
          </p:cNvPicPr>
          <p:nvPr/>
        </p:nvPicPr>
        <p:blipFill>
          <a:blip r:embed="rId2"/>
          <a:stretch>
            <a:fillRect/>
          </a:stretch>
        </p:blipFill>
        <p:spPr>
          <a:xfrm>
            <a:off x="0" y="43735"/>
            <a:ext cx="12218532" cy="6843140"/>
          </a:xfrm>
          <a:prstGeom prst="rect">
            <a:avLst/>
          </a:prstGeom>
        </p:spPr>
      </p:pic>
      <p:sp>
        <p:nvSpPr>
          <p:cNvPr id="2" name="Title 1">
            <a:extLst>
              <a:ext uri="{FF2B5EF4-FFF2-40B4-BE49-F238E27FC236}">
                <a16:creationId xmlns:a16="http://schemas.microsoft.com/office/drawing/2014/main" id="{09AD961C-C2CF-CEE4-55CA-047A1AA71301}"/>
              </a:ext>
            </a:extLst>
          </p:cNvPr>
          <p:cNvSpPr>
            <a:spLocks noGrp="1"/>
          </p:cNvSpPr>
          <p:nvPr>
            <p:ph type="title"/>
          </p:nvPr>
        </p:nvSpPr>
        <p:spPr/>
        <p:txBody>
          <a:bodyPr>
            <a:normAutofit/>
          </a:bodyPr>
          <a:lstStyle/>
          <a:p>
            <a:r>
              <a:rPr lang="en-IN" sz="4800" b="1" i="1" u="sng" kern="0" dirty="0">
                <a:solidFill>
                  <a:schemeClr val="bg1"/>
                </a:solidFill>
                <a:effectLst/>
                <a:latin typeface="FiraSans"/>
              </a:rPr>
              <a:t>Introduction</a:t>
            </a:r>
            <a:endParaRPr lang="en-IN" sz="4800" b="1" i="1" u="sng" dirty="0">
              <a:solidFill>
                <a:schemeClr val="bg1"/>
              </a:solidFill>
            </a:endParaRPr>
          </a:p>
        </p:txBody>
      </p:sp>
      <p:sp>
        <p:nvSpPr>
          <p:cNvPr id="3" name="Content Placeholder 2">
            <a:extLst>
              <a:ext uri="{FF2B5EF4-FFF2-40B4-BE49-F238E27FC236}">
                <a16:creationId xmlns:a16="http://schemas.microsoft.com/office/drawing/2014/main" id="{9CDD4416-EE08-3FFE-4F27-04199D8B4C73}"/>
              </a:ext>
            </a:extLst>
          </p:cNvPr>
          <p:cNvSpPr>
            <a:spLocks noGrp="1"/>
          </p:cNvSpPr>
          <p:nvPr>
            <p:ph idx="1"/>
          </p:nvPr>
        </p:nvSpPr>
        <p:spPr/>
        <p:txBody>
          <a:bodyPr>
            <a:normAutofit/>
          </a:bodyPr>
          <a:lstStyle/>
          <a:p>
            <a:r>
              <a:rPr lang="en-US" sz="2400" i="1" kern="0" dirty="0">
                <a:solidFill>
                  <a:schemeClr val="bg1"/>
                </a:solidFill>
                <a:effectLst/>
                <a:latin typeface="Roboto" panose="02000000000000000000" pitchFamily="2" charset="0"/>
              </a:rPr>
              <a:t>This presentation introduces the implementation of an advanced Gym Management System integrated with Artiﬁcial Intelligence (AI) technology. The system aims to streamline administrative tasks, enhance member experience, and optimize operational eﬃciency within the gym. Through the use of AI-driven features, such as attendance forecasting, personalized recommendations, and churn prediction, the system is designed to revolutionize gym management and member engagement. The integration of AI into the gym management infrastructure demonstrates the power of technology in improving ﬁtness facilities' effectiveness and creating a more personalized experience for gym members.</a:t>
            </a:r>
            <a:endParaRPr lang="en-IN" sz="2400" i="1" dirty="0">
              <a:solidFill>
                <a:schemeClr val="bg1"/>
              </a:solidFill>
            </a:endParaRPr>
          </a:p>
        </p:txBody>
      </p:sp>
    </p:spTree>
    <p:extLst>
      <p:ext uri="{BB962C8B-B14F-4D97-AF65-F5344CB8AC3E}">
        <p14:creationId xmlns:p14="http://schemas.microsoft.com/office/powerpoint/2010/main" val="268607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C3E2CB-B2F2-BDCC-CE72-10327F3FB518}"/>
              </a:ext>
            </a:extLst>
          </p:cNvPr>
          <p:cNvPicPr>
            <a:picLocks noChangeAspect="1"/>
          </p:cNvPicPr>
          <p:nvPr/>
        </p:nvPicPr>
        <p:blipFill>
          <a:blip r:embed="rId2"/>
          <a:stretch>
            <a:fillRect/>
          </a:stretch>
        </p:blipFill>
        <p:spPr>
          <a:xfrm>
            <a:off x="-26532" y="0"/>
            <a:ext cx="12245064" cy="6858000"/>
          </a:xfrm>
          <a:prstGeom prst="rect">
            <a:avLst/>
          </a:prstGeom>
        </p:spPr>
      </p:pic>
      <p:sp>
        <p:nvSpPr>
          <p:cNvPr id="2" name="Title 1">
            <a:extLst>
              <a:ext uri="{FF2B5EF4-FFF2-40B4-BE49-F238E27FC236}">
                <a16:creationId xmlns:a16="http://schemas.microsoft.com/office/drawing/2014/main" id="{46625356-ED5B-C298-3072-DE5397F3491A}"/>
              </a:ext>
            </a:extLst>
          </p:cNvPr>
          <p:cNvSpPr>
            <a:spLocks noGrp="1"/>
          </p:cNvSpPr>
          <p:nvPr>
            <p:ph type="title"/>
          </p:nvPr>
        </p:nvSpPr>
        <p:spPr/>
        <p:txBody>
          <a:bodyPr/>
          <a:lstStyle/>
          <a:p>
            <a:r>
              <a:rPr lang="en-IN" dirty="0">
                <a:solidFill>
                  <a:schemeClr val="bg1"/>
                </a:solidFill>
              </a:rPr>
              <a:t>Abstract</a:t>
            </a:r>
            <a:br>
              <a:rPr lang="en-IN" dirty="0">
                <a:solidFill>
                  <a:schemeClr val="bg1"/>
                </a:solidFill>
              </a:rPr>
            </a:br>
            <a:r>
              <a:rPr lang="en-IN" dirty="0">
                <a:solidFill>
                  <a:schemeClr val="bg1"/>
                </a:solidFill>
              </a:rPr>
              <a:t>gym IT Solution and User Needs</a:t>
            </a:r>
          </a:p>
        </p:txBody>
      </p:sp>
      <p:sp>
        <p:nvSpPr>
          <p:cNvPr id="3" name="Text Placeholder 2">
            <a:extLst>
              <a:ext uri="{FF2B5EF4-FFF2-40B4-BE49-F238E27FC236}">
                <a16:creationId xmlns:a16="http://schemas.microsoft.com/office/drawing/2014/main" id="{DF113A19-64B4-E466-5CE7-06A51AFF3893}"/>
              </a:ext>
            </a:extLst>
          </p:cNvPr>
          <p:cNvSpPr>
            <a:spLocks noGrp="1"/>
          </p:cNvSpPr>
          <p:nvPr>
            <p:ph type="body" idx="1"/>
          </p:nvPr>
        </p:nvSpPr>
        <p:spPr/>
        <p:txBody>
          <a:bodyPr/>
          <a:lstStyle/>
          <a:p>
            <a:r>
              <a:rPr lang="en-IN" dirty="0">
                <a:solidFill>
                  <a:schemeClr val="bg1"/>
                </a:solidFill>
              </a:rPr>
              <a:t>Abstract</a:t>
            </a:r>
          </a:p>
        </p:txBody>
      </p:sp>
      <p:sp>
        <p:nvSpPr>
          <p:cNvPr id="4" name="Content Placeholder 3">
            <a:extLst>
              <a:ext uri="{FF2B5EF4-FFF2-40B4-BE49-F238E27FC236}">
                <a16:creationId xmlns:a16="http://schemas.microsoft.com/office/drawing/2014/main" id="{8752FE4D-A654-5CC3-06B1-CEDEF265B59B}"/>
              </a:ext>
            </a:extLst>
          </p:cNvPr>
          <p:cNvSpPr>
            <a:spLocks noGrp="1"/>
          </p:cNvSpPr>
          <p:nvPr>
            <p:ph sz="half" idx="2"/>
          </p:nvPr>
        </p:nvSpPr>
        <p:spPr/>
        <p:txBody>
          <a:bodyPr>
            <a:normAutofit fontScale="92500" lnSpcReduction="10000"/>
          </a:bodyPr>
          <a:lstStyle/>
          <a:p>
            <a:r>
              <a:rPr lang="en-US" sz="1800" kern="0" dirty="0">
                <a:solidFill>
                  <a:schemeClr val="bg1"/>
                </a:solidFill>
                <a:effectLst/>
                <a:latin typeface="Roboto" panose="02000000000000000000" pitchFamily="2" charset="0"/>
              </a:rPr>
              <a:t>The abstract provides an </a:t>
            </a:r>
            <a:endParaRPr lang="en-US" dirty="0">
              <a:solidFill>
                <a:schemeClr val="bg1"/>
              </a:solidFill>
            </a:endParaRPr>
          </a:p>
          <a:p>
            <a:r>
              <a:rPr lang="en-US" sz="1800" kern="0" dirty="0">
                <a:solidFill>
                  <a:schemeClr val="bg1"/>
                </a:solidFill>
                <a:effectLst/>
                <a:latin typeface="Roboto" panose="02000000000000000000" pitchFamily="2" charset="0"/>
              </a:rPr>
              <a:t>overview of the increasing focus </a:t>
            </a:r>
            <a:endParaRPr lang="en-US" dirty="0">
              <a:solidFill>
                <a:schemeClr val="bg1"/>
              </a:solidFill>
            </a:endParaRPr>
          </a:p>
          <a:p>
            <a:r>
              <a:rPr lang="en-US" sz="1800" kern="0" dirty="0">
                <a:solidFill>
                  <a:schemeClr val="bg1"/>
                </a:solidFill>
                <a:effectLst/>
                <a:latin typeface="Roboto" panose="02000000000000000000" pitchFamily="2" charset="0"/>
              </a:rPr>
              <a:t>on health and ﬁtness, leading to </a:t>
            </a:r>
            <a:endParaRPr lang="en-US" dirty="0">
              <a:solidFill>
                <a:schemeClr val="bg1"/>
              </a:solidFill>
            </a:endParaRPr>
          </a:p>
          <a:p>
            <a:r>
              <a:rPr lang="en-US" sz="1800" kern="0" dirty="0">
                <a:solidFill>
                  <a:schemeClr val="bg1"/>
                </a:solidFill>
                <a:effectLst/>
                <a:latin typeface="Roboto" panose="02000000000000000000" pitchFamily="2" charset="0"/>
              </a:rPr>
              <a:t>the adoption of IT solutions for </a:t>
            </a:r>
            <a:endParaRPr lang="en-US" dirty="0">
              <a:solidFill>
                <a:schemeClr val="bg1"/>
              </a:solidFill>
            </a:endParaRPr>
          </a:p>
          <a:p>
            <a:r>
              <a:rPr lang="en-US" sz="1800" kern="0" dirty="0">
                <a:solidFill>
                  <a:schemeClr val="bg1"/>
                </a:solidFill>
                <a:effectLst/>
                <a:latin typeface="Roboto" panose="02000000000000000000" pitchFamily="2" charset="0"/>
              </a:rPr>
              <a:t>gym management. It outlines the </a:t>
            </a:r>
            <a:endParaRPr lang="en-US" dirty="0">
              <a:solidFill>
                <a:schemeClr val="bg1"/>
              </a:solidFill>
            </a:endParaRPr>
          </a:p>
          <a:p>
            <a:r>
              <a:rPr lang="en-US" sz="1800" kern="0" dirty="0">
                <a:solidFill>
                  <a:schemeClr val="bg1"/>
                </a:solidFill>
                <a:effectLst/>
                <a:latin typeface="Roboto" panose="02000000000000000000" pitchFamily="2" charset="0"/>
              </a:rPr>
              <a:t>development process and key </a:t>
            </a:r>
            <a:endParaRPr lang="en-US" dirty="0">
              <a:solidFill>
                <a:schemeClr val="bg1"/>
              </a:solidFill>
            </a:endParaRPr>
          </a:p>
          <a:p>
            <a:r>
              <a:rPr lang="en-US" sz="1800" kern="0" dirty="0">
                <a:solidFill>
                  <a:schemeClr val="bg1"/>
                </a:solidFill>
                <a:effectLst/>
                <a:latin typeface="Roboto" panose="02000000000000000000" pitchFamily="2" charset="0"/>
              </a:rPr>
              <a:t>capabilities of the software, </a:t>
            </a:r>
            <a:endParaRPr lang="en-US" dirty="0">
              <a:solidFill>
                <a:schemeClr val="bg1"/>
              </a:solidFill>
            </a:endParaRPr>
          </a:p>
          <a:p>
            <a:r>
              <a:rPr lang="en-US" sz="1800" kern="0" dirty="0">
                <a:solidFill>
                  <a:schemeClr val="bg1"/>
                </a:solidFill>
                <a:effectLst/>
                <a:latin typeface="Roboto" panose="02000000000000000000" pitchFamily="2" charset="0"/>
              </a:rPr>
              <a:t>emphasizing its ability to </a:t>
            </a:r>
            <a:endParaRPr lang="en-US" dirty="0">
              <a:solidFill>
                <a:schemeClr val="bg1"/>
              </a:solidFill>
            </a:endParaRPr>
          </a:p>
          <a:p>
            <a:r>
              <a:rPr lang="en-US" sz="1800" kern="0" dirty="0">
                <a:solidFill>
                  <a:schemeClr val="bg1"/>
                </a:solidFill>
                <a:effectLst/>
                <a:latin typeface="Roboto" panose="02000000000000000000" pitchFamily="2" charset="0"/>
              </a:rPr>
              <a:t>enhance member administration, </a:t>
            </a:r>
            <a:endParaRPr lang="en-US" dirty="0">
              <a:solidFill>
                <a:schemeClr val="bg1"/>
              </a:solidFill>
            </a:endParaRPr>
          </a:p>
          <a:p>
            <a:r>
              <a:rPr lang="en-US" sz="1800" kern="0" dirty="0">
                <a:solidFill>
                  <a:schemeClr val="bg1"/>
                </a:solidFill>
                <a:effectLst/>
                <a:latin typeface="Roboto" panose="02000000000000000000" pitchFamily="2" charset="0"/>
              </a:rPr>
              <a:t>attendance management, and </a:t>
            </a:r>
            <a:endParaRPr lang="en-US" dirty="0">
              <a:solidFill>
                <a:schemeClr val="bg1"/>
              </a:solidFill>
            </a:endParaRPr>
          </a:p>
          <a:p>
            <a:r>
              <a:rPr lang="en-US" sz="1800" kern="0" dirty="0">
                <a:solidFill>
                  <a:schemeClr val="bg1"/>
                </a:solidFill>
                <a:effectLst/>
                <a:latin typeface="Roboto" panose="02000000000000000000" pitchFamily="2" charset="0"/>
              </a:rPr>
              <a:t>more.</a:t>
            </a:r>
            <a:endParaRPr lang="en-IN" dirty="0">
              <a:solidFill>
                <a:schemeClr val="bg1"/>
              </a:solidFill>
            </a:endParaRPr>
          </a:p>
        </p:txBody>
      </p:sp>
      <p:sp>
        <p:nvSpPr>
          <p:cNvPr id="5" name="Text Placeholder 4">
            <a:extLst>
              <a:ext uri="{FF2B5EF4-FFF2-40B4-BE49-F238E27FC236}">
                <a16:creationId xmlns:a16="http://schemas.microsoft.com/office/drawing/2014/main" id="{AD2EB004-CAC8-01E0-AF85-0A409F496DAD}"/>
              </a:ext>
            </a:extLst>
          </p:cNvPr>
          <p:cNvSpPr>
            <a:spLocks noGrp="1"/>
          </p:cNvSpPr>
          <p:nvPr>
            <p:ph type="body" sz="quarter" idx="3"/>
          </p:nvPr>
        </p:nvSpPr>
        <p:spPr/>
        <p:txBody>
          <a:bodyPr/>
          <a:lstStyle/>
          <a:p>
            <a:r>
              <a:rPr lang="en-IN" dirty="0">
                <a:solidFill>
                  <a:schemeClr val="bg1"/>
                </a:solidFill>
              </a:rPr>
              <a:t>Software Used</a:t>
            </a:r>
          </a:p>
        </p:txBody>
      </p:sp>
      <p:sp>
        <p:nvSpPr>
          <p:cNvPr id="6" name="Content Placeholder 5">
            <a:extLst>
              <a:ext uri="{FF2B5EF4-FFF2-40B4-BE49-F238E27FC236}">
                <a16:creationId xmlns:a16="http://schemas.microsoft.com/office/drawing/2014/main" id="{4957F98A-7759-20D6-7CD4-D543E8053B47}"/>
              </a:ext>
            </a:extLst>
          </p:cNvPr>
          <p:cNvSpPr>
            <a:spLocks noGrp="1"/>
          </p:cNvSpPr>
          <p:nvPr>
            <p:ph sz="quarter" idx="4"/>
          </p:nvPr>
        </p:nvSpPr>
        <p:spPr/>
        <p:txBody>
          <a:bodyPr>
            <a:noAutofit/>
          </a:bodyPr>
          <a:lstStyle/>
          <a:p>
            <a:r>
              <a:rPr lang="en-US" sz="1800" kern="0" dirty="0">
                <a:solidFill>
                  <a:schemeClr val="bg1"/>
                </a:solidFill>
                <a:effectLst/>
                <a:latin typeface="Roboto" panose="02000000000000000000" pitchFamily="2" charset="0"/>
              </a:rPr>
              <a:t>Details the programming </a:t>
            </a:r>
            <a:endParaRPr lang="en-US" sz="900" dirty="0">
              <a:solidFill>
                <a:schemeClr val="bg1"/>
              </a:solidFill>
            </a:endParaRPr>
          </a:p>
          <a:p>
            <a:r>
              <a:rPr lang="en-US" sz="1800" kern="0" dirty="0">
                <a:solidFill>
                  <a:schemeClr val="bg1"/>
                </a:solidFill>
                <a:effectLst/>
                <a:latin typeface="Roboto" panose="02000000000000000000" pitchFamily="2" charset="0"/>
              </a:rPr>
              <a:t>language and tools used for the </a:t>
            </a:r>
            <a:endParaRPr lang="en-US" sz="900" dirty="0">
              <a:solidFill>
                <a:schemeClr val="bg1"/>
              </a:solidFill>
            </a:endParaRPr>
          </a:p>
          <a:p>
            <a:r>
              <a:rPr lang="en-US" sz="1800" kern="0" dirty="0">
                <a:solidFill>
                  <a:schemeClr val="bg1"/>
                </a:solidFill>
                <a:effectLst/>
                <a:latin typeface="Roboto" panose="02000000000000000000" pitchFamily="2" charset="0"/>
              </a:rPr>
              <a:t>development and implementation </a:t>
            </a:r>
            <a:endParaRPr lang="en-US" sz="900" dirty="0">
              <a:solidFill>
                <a:schemeClr val="bg1"/>
              </a:solidFill>
            </a:endParaRPr>
          </a:p>
          <a:p>
            <a:r>
              <a:rPr lang="en-US" sz="1800" kern="0" dirty="0">
                <a:solidFill>
                  <a:schemeClr val="bg1"/>
                </a:solidFill>
                <a:effectLst/>
                <a:latin typeface="Roboto" panose="02000000000000000000" pitchFamily="2" charset="0"/>
              </a:rPr>
              <a:t>of the Gym Management System, </a:t>
            </a:r>
            <a:endParaRPr lang="en-US" sz="900" dirty="0">
              <a:solidFill>
                <a:schemeClr val="bg1"/>
              </a:solidFill>
            </a:endParaRPr>
          </a:p>
          <a:p>
            <a:r>
              <a:rPr lang="en-US" sz="1800" kern="0" dirty="0">
                <a:solidFill>
                  <a:schemeClr val="bg1"/>
                </a:solidFill>
                <a:effectLst/>
                <a:latin typeface="Roboto" panose="02000000000000000000" pitchFamily="2" charset="0"/>
              </a:rPr>
              <a:t>including Python, </a:t>
            </a:r>
            <a:r>
              <a:rPr lang="en-US" sz="1800" kern="0" dirty="0" err="1">
                <a:solidFill>
                  <a:schemeClr val="bg1"/>
                </a:solidFill>
                <a:effectLst/>
                <a:latin typeface="Roboto" panose="02000000000000000000" pitchFamily="2" charset="0"/>
              </a:rPr>
              <a:t>Jupyter</a:t>
            </a:r>
            <a:r>
              <a:rPr lang="en-US" sz="1800" kern="0" dirty="0">
                <a:solidFill>
                  <a:schemeClr val="bg1"/>
                </a:solidFill>
                <a:effectLst/>
                <a:latin typeface="Roboto" panose="02000000000000000000" pitchFamily="2" charset="0"/>
              </a:rPr>
              <a:t> </a:t>
            </a:r>
            <a:endParaRPr lang="en-US" sz="900" dirty="0">
              <a:solidFill>
                <a:schemeClr val="bg1"/>
              </a:solidFill>
            </a:endParaRPr>
          </a:p>
          <a:p>
            <a:r>
              <a:rPr lang="en-US" sz="1800" kern="0" dirty="0">
                <a:solidFill>
                  <a:schemeClr val="bg1"/>
                </a:solidFill>
                <a:effectLst/>
                <a:latin typeface="Roboto" panose="02000000000000000000" pitchFamily="2" charset="0"/>
              </a:rPr>
              <a:t>Notebooks, and Database </a:t>
            </a:r>
            <a:endParaRPr lang="en-US" sz="900" dirty="0">
              <a:solidFill>
                <a:schemeClr val="bg1"/>
              </a:solidFill>
            </a:endParaRPr>
          </a:p>
          <a:p>
            <a:r>
              <a:rPr lang="en-US" sz="1800" kern="0" dirty="0">
                <a:solidFill>
                  <a:schemeClr val="bg1"/>
                </a:solidFill>
                <a:effectLst/>
                <a:latin typeface="Roboto" panose="02000000000000000000" pitchFamily="2" charset="0"/>
              </a:rPr>
              <a:t>Management Systems like </a:t>
            </a:r>
            <a:endParaRPr lang="en-US" sz="900" dirty="0">
              <a:solidFill>
                <a:schemeClr val="bg1"/>
              </a:solidFill>
            </a:endParaRPr>
          </a:p>
          <a:p>
            <a:r>
              <a:rPr lang="en-US" sz="1800" kern="0" dirty="0">
                <a:solidFill>
                  <a:schemeClr val="bg1"/>
                </a:solidFill>
                <a:effectLst/>
                <a:latin typeface="Roboto" panose="02000000000000000000" pitchFamily="2" charset="0"/>
              </a:rPr>
              <a:t>PostgreSQL and MongoDB.</a:t>
            </a:r>
            <a:endParaRPr lang="en-IN" sz="1100" dirty="0">
              <a:solidFill>
                <a:schemeClr val="bg1"/>
              </a:solidFill>
            </a:endParaRPr>
          </a:p>
        </p:txBody>
      </p:sp>
    </p:spTree>
    <p:extLst>
      <p:ext uri="{BB962C8B-B14F-4D97-AF65-F5344CB8AC3E}">
        <p14:creationId xmlns:p14="http://schemas.microsoft.com/office/powerpoint/2010/main" val="21466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6EF6FB6-C494-C1D0-3C2D-6E3CE21630A4}"/>
              </a:ext>
            </a:extLst>
          </p:cNvPr>
          <p:cNvPicPr>
            <a:picLocks noChangeAspect="1"/>
          </p:cNvPicPr>
          <p:nvPr/>
        </p:nvPicPr>
        <p:blipFill>
          <a:blip r:embed="rId2"/>
          <a:stretch>
            <a:fillRect/>
          </a:stretch>
        </p:blipFill>
        <p:spPr>
          <a:xfrm>
            <a:off x="-26532" y="0"/>
            <a:ext cx="12245064" cy="6858000"/>
          </a:xfrm>
          <a:prstGeom prst="rect">
            <a:avLst/>
          </a:prstGeom>
        </p:spPr>
      </p:pic>
      <p:sp>
        <p:nvSpPr>
          <p:cNvPr id="2" name="Title 1">
            <a:extLst>
              <a:ext uri="{FF2B5EF4-FFF2-40B4-BE49-F238E27FC236}">
                <a16:creationId xmlns:a16="http://schemas.microsoft.com/office/drawing/2014/main" id="{2AA198DD-27D1-FA28-44A6-65BED9511A61}"/>
              </a:ext>
            </a:extLst>
          </p:cNvPr>
          <p:cNvSpPr>
            <a:spLocks noGrp="1"/>
          </p:cNvSpPr>
          <p:nvPr>
            <p:ph type="title"/>
          </p:nvPr>
        </p:nvSpPr>
        <p:spPr/>
        <p:txBody>
          <a:bodyPr/>
          <a:lstStyle/>
          <a:p>
            <a:r>
              <a:rPr lang="en-IN" sz="3600" b="1" kern="0" dirty="0">
                <a:solidFill>
                  <a:schemeClr val="bg1"/>
                </a:solidFill>
                <a:effectLst/>
                <a:latin typeface="FiraSans"/>
              </a:rPr>
              <a:t>Methodology</a:t>
            </a:r>
            <a:br>
              <a:rPr lang="en-IN" sz="1800" kern="0" dirty="0">
                <a:solidFill>
                  <a:schemeClr val="bg1"/>
                </a:solidFill>
                <a:effectLst/>
                <a:latin typeface="FiraSans"/>
              </a:rPr>
            </a:br>
            <a:r>
              <a:rPr lang="en-US" sz="1800" i="1" kern="0" dirty="0">
                <a:solidFill>
                  <a:schemeClr val="bg1"/>
                </a:solidFill>
                <a:effectLst/>
                <a:latin typeface="Roboto" panose="02000000000000000000" pitchFamily="2" charset="0"/>
              </a:rPr>
              <a:t>AI Integration and Development Process</a:t>
            </a:r>
            <a:endParaRPr lang="en-IN" i="1" dirty="0">
              <a:solidFill>
                <a:schemeClr val="bg1"/>
              </a:solidFill>
            </a:endParaRPr>
          </a:p>
        </p:txBody>
      </p:sp>
      <p:sp>
        <p:nvSpPr>
          <p:cNvPr id="3" name="Content Placeholder 2">
            <a:extLst>
              <a:ext uri="{FF2B5EF4-FFF2-40B4-BE49-F238E27FC236}">
                <a16:creationId xmlns:a16="http://schemas.microsoft.com/office/drawing/2014/main" id="{6DD52854-C2BA-0ABB-1B55-E27ECC0D253F}"/>
              </a:ext>
            </a:extLst>
          </p:cNvPr>
          <p:cNvSpPr>
            <a:spLocks noGrp="1"/>
          </p:cNvSpPr>
          <p:nvPr>
            <p:ph idx="1"/>
          </p:nvPr>
        </p:nvSpPr>
        <p:spPr/>
        <p:txBody>
          <a:bodyPr/>
          <a:lstStyle/>
          <a:p>
            <a:pPr marL="0" indent="0">
              <a:buNone/>
            </a:pPr>
            <a:r>
              <a:rPr lang="en-IN" sz="1800" b="1" kern="0" dirty="0">
                <a:solidFill>
                  <a:schemeClr val="bg1"/>
                </a:solidFill>
                <a:effectLst/>
                <a:latin typeface="Roboto-Bold"/>
              </a:rPr>
              <a:t>  Anaconda</a:t>
            </a:r>
          </a:p>
          <a:p>
            <a:pPr marL="0" indent="0">
              <a:buNone/>
            </a:pPr>
            <a:r>
              <a:rPr lang="en-US" sz="1800" kern="0" dirty="0">
                <a:solidFill>
                  <a:schemeClr val="bg1"/>
                </a:solidFill>
                <a:effectLst/>
                <a:latin typeface="Roboto" panose="02000000000000000000" pitchFamily="2" charset="0"/>
              </a:rPr>
              <a:t>Shares the methodology for needs assessment, data </a:t>
            </a:r>
            <a:endParaRPr lang="en-US" dirty="0">
              <a:solidFill>
                <a:schemeClr val="bg1"/>
              </a:solidFill>
            </a:endParaRPr>
          </a:p>
          <a:p>
            <a:pPr marL="0" indent="0">
              <a:buNone/>
            </a:pPr>
            <a:r>
              <a:rPr lang="en-US" sz="1800" kern="0" dirty="0">
                <a:solidFill>
                  <a:schemeClr val="bg1"/>
                </a:solidFill>
                <a:effectLst/>
                <a:latin typeface="Roboto" panose="02000000000000000000" pitchFamily="2" charset="0"/>
              </a:rPr>
              <a:t>gathering, model development and training, integration with </a:t>
            </a:r>
            <a:endParaRPr lang="en-US" dirty="0">
              <a:solidFill>
                <a:schemeClr val="bg1"/>
              </a:solidFill>
            </a:endParaRPr>
          </a:p>
          <a:p>
            <a:pPr marL="0" indent="0">
              <a:buNone/>
            </a:pPr>
            <a:r>
              <a:rPr lang="en-US" sz="1800" kern="0" dirty="0">
                <a:solidFill>
                  <a:schemeClr val="bg1"/>
                </a:solidFill>
                <a:effectLst/>
                <a:latin typeface="Roboto" panose="02000000000000000000" pitchFamily="2" charset="0"/>
              </a:rPr>
              <a:t>gym management system, and continuous monitoring, </a:t>
            </a:r>
            <a:endParaRPr lang="en-US" dirty="0">
              <a:solidFill>
                <a:schemeClr val="bg1"/>
              </a:solidFill>
            </a:endParaRPr>
          </a:p>
          <a:p>
            <a:pPr marL="0" indent="0">
              <a:buNone/>
            </a:pPr>
            <a:r>
              <a:rPr lang="en-US" sz="1800" kern="0" dirty="0">
                <a:solidFill>
                  <a:schemeClr val="bg1"/>
                </a:solidFill>
                <a:effectLst/>
                <a:latin typeface="Roboto" panose="02000000000000000000" pitchFamily="2" charset="0"/>
              </a:rPr>
              <a:t>evaluation, and iteration.</a:t>
            </a:r>
          </a:p>
          <a:p>
            <a:pPr marL="0" indent="0">
              <a:buNone/>
            </a:pPr>
            <a:endParaRPr lang="en-US" sz="1800" kern="0" dirty="0">
              <a:solidFill>
                <a:schemeClr val="bg1"/>
              </a:solidFill>
              <a:latin typeface="Roboto" panose="02000000000000000000" pitchFamily="2" charset="0"/>
            </a:endParaRPr>
          </a:p>
          <a:p>
            <a:pPr marL="0" indent="0">
              <a:buNone/>
            </a:pPr>
            <a:r>
              <a:rPr lang="en-IN" sz="1800" b="1" kern="0" dirty="0">
                <a:solidFill>
                  <a:schemeClr val="bg1"/>
                </a:solidFill>
                <a:effectLst/>
                <a:latin typeface="Roboto-Bold"/>
              </a:rPr>
              <a:t>  Flowchart</a:t>
            </a:r>
          </a:p>
          <a:p>
            <a:pPr marL="0" indent="0">
              <a:buNone/>
            </a:pPr>
            <a:r>
              <a:rPr lang="en-US" sz="1800" kern="0" dirty="0">
                <a:solidFill>
                  <a:schemeClr val="bg1"/>
                </a:solidFill>
                <a:effectLst/>
                <a:latin typeface="Roboto" panose="02000000000000000000" pitchFamily="2" charset="0"/>
              </a:rPr>
              <a:t>Includes ﬂowcharts demonstrating the various stages of the </a:t>
            </a:r>
            <a:endParaRPr lang="en-US" dirty="0">
              <a:solidFill>
                <a:schemeClr val="bg1"/>
              </a:solidFill>
            </a:endParaRPr>
          </a:p>
          <a:p>
            <a:pPr marL="0" indent="0">
              <a:buNone/>
            </a:pPr>
            <a:r>
              <a:rPr lang="en-US" sz="1800" kern="0" dirty="0">
                <a:solidFill>
                  <a:schemeClr val="bg1"/>
                </a:solidFill>
                <a:effectLst/>
                <a:latin typeface="Roboto" panose="02000000000000000000" pitchFamily="2" charset="0"/>
              </a:rPr>
              <a:t>methodology, depicting needs assessment, data gathering, </a:t>
            </a:r>
            <a:endParaRPr lang="en-US" dirty="0">
              <a:solidFill>
                <a:schemeClr val="bg1"/>
              </a:solidFill>
            </a:endParaRPr>
          </a:p>
          <a:p>
            <a:pPr marL="0" indent="0">
              <a:buNone/>
            </a:pPr>
            <a:r>
              <a:rPr lang="en-US" sz="1800" kern="0" dirty="0">
                <a:solidFill>
                  <a:schemeClr val="bg1"/>
                </a:solidFill>
                <a:effectLst/>
                <a:latin typeface="Roboto" panose="02000000000000000000" pitchFamily="2" charset="0"/>
              </a:rPr>
              <a:t>model development, and system integration processes.</a:t>
            </a:r>
            <a:endParaRPr lang="en-IN" dirty="0">
              <a:solidFill>
                <a:schemeClr val="bg1"/>
              </a:solidFill>
            </a:endParaRPr>
          </a:p>
        </p:txBody>
      </p:sp>
      <p:sp>
        <p:nvSpPr>
          <p:cNvPr id="5" name="TextBox 4">
            <a:extLst>
              <a:ext uri="{FF2B5EF4-FFF2-40B4-BE49-F238E27FC236}">
                <a16:creationId xmlns:a16="http://schemas.microsoft.com/office/drawing/2014/main" id="{245DEFDD-CB5A-8D09-E949-EBDB63FC3BCD}"/>
              </a:ext>
            </a:extLst>
          </p:cNvPr>
          <p:cNvSpPr txBox="1"/>
          <p:nvPr/>
        </p:nvSpPr>
        <p:spPr>
          <a:xfrm>
            <a:off x="3048000" y="1355518"/>
            <a:ext cx="6096000" cy="122854"/>
          </a:xfrm>
          <a:prstGeom prst="rect">
            <a:avLst/>
          </a:prstGeom>
          <a:noFill/>
        </p:spPr>
        <p:txBody>
          <a:bodyPr wrap="square">
            <a:spAutoFit/>
          </a:bodyPr>
          <a:lstStyle/>
          <a:p>
            <a:r>
              <a:rPr lang="en-US" sz="2000" b="1" kern="0" dirty="0">
                <a:solidFill>
                  <a:srgbClr val="FFFFFF"/>
                </a:solidFill>
                <a:effectLst/>
                <a:latin typeface="Roboto-Bold"/>
              </a:rPr>
              <a:t>lowchart</a:t>
            </a:r>
            <a:r>
              <a:rPr lang="en-US" sz="1800" b="1" kern="0" dirty="0">
                <a:solidFill>
                  <a:srgbClr val="FFFFFF"/>
                </a:solidFill>
                <a:effectLst/>
                <a:latin typeface="NotoSans-Bold"/>
              </a:rPr>
              <a:t>2 </a:t>
            </a:r>
            <a:endParaRPr lang="en-IN" dirty="0"/>
          </a:p>
        </p:txBody>
      </p:sp>
    </p:spTree>
    <p:extLst>
      <p:ext uri="{BB962C8B-B14F-4D97-AF65-F5344CB8AC3E}">
        <p14:creationId xmlns:p14="http://schemas.microsoft.com/office/powerpoint/2010/main" val="174297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79A2D11-35FA-64FA-4009-1305977F7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73" y="1013461"/>
            <a:ext cx="5610777" cy="48310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BA89DD-9488-B8C6-E1D4-0BB0704E1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1335" y="1013461"/>
            <a:ext cx="3368842" cy="455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23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90FB38-9A31-F31C-8B04-3C330C5BF2F0}"/>
              </a:ext>
            </a:extLst>
          </p:cNvPr>
          <p:cNvPicPr>
            <a:picLocks noChangeAspect="1"/>
          </p:cNvPicPr>
          <p:nvPr/>
        </p:nvPicPr>
        <p:blipFill>
          <a:blip r:embed="rId2"/>
          <a:stretch>
            <a:fillRect/>
          </a:stretch>
        </p:blipFill>
        <p:spPr>
          <a:xfrm>
            <a:off x="-26532" y="0"/>
            <a:ext cx="12218532" cy="6843140"/>
          </a:xfrm>
          <a:prstGeom prst="rect">
            <a:avLst/>
          </a:prstGeom>
        </p:spPr>
      </p:pic>
      <p:sp>
        <p:nvSpPr>
          <p:cNvPr id="2" name="Title 1">
            <a:extLst>
              <a:ext uri="{FF2B5EF4-FFF2-40B4-BE49-F238E27FC236}">
                <a16:creationId xmlns:a16="http://schemas.microsoft.com/office/drawing/2014/main" id="{4F56C637-01EC-9D6A-2D42-72DEED67E7D1}"/>
              </a:ext>
            </a:extLst>
          </p:cNvPr>
          <p:cNvSpPr>
            <a:spLocks noGrp="1"/>
          </p:cNvSpPr>
          <p:nvPr>
            <p:ph type="title"/>
          </p:nvPr>
        </p:nvSpPr>
        <p:spPr/>
        <p:txBody>
          <a:bodyPr>
            <a:normAutofit/>
          </a:bodyPr>
          <a:lstStyle/>
          <a:p>
            <a:r>
              <a:rPr lang="en-IN" b="1" kern="0" dirty="0">
                <a:solidFill>
                  <a:schemeClr val="bg1"/>
                </a:solidFill>
                <a:effectLst/>
                <a:latin typeface="Courier New" panose="02070309020205020404" pitchFamily="49" charset="0"/>
                <a:cs typeface="Courier New" panose="02070309020205020404" pitchFamily="49" charset="0"/>
              </a:rPr>
              <a:t>Experimental Results</a:t>
            </a:r>
            <a:endParaRPr lang="en-IN" b="1" dirty="0">
              <a:solidFill>
                <a:schemeClr val="bg1"/>
              </a:solidFill>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7885D3B-5CE3-F5AF-61BB-CE826E231C19}"/>
              </a:ext>
            </a:extLst>
          </p:cNvPr>
          <p:cNvSpPr>
            <a:spLocks noGrp="1"/>
          </p:cNvSpPr>
          <p:nvPr>
            <p:ph idx="1"/>
          </p:nvPr>
        </p:nvSpPr>
        <p:spPr/>
        <p:txBody>
          <a:bodyPr>
            <a:normAutofit/>
          </a:bodyPr>
          <a:lstStyle/>
          <a:p>
            <a:r>
              <a:rPr lang="en-US" sz="2400" i="1" kern="0" dirty="0">
                <a:solidFill>
                  <a:schemeClr val="bg1"/>
                </a:solidFill>
                <a:effectLst/>
                <a:latin typeface="Roboto" panose="02000000000000000000" pitchFamily="2" charset="0"/>
              </a:rPr>
              <a:t>The experimental results showcase the effectiveness of </a:t>
            </a:r>
            <a:endParaRPr lang="en-US" sz="2400" i="1" dirty="0">
              <a:solidFill>
                <a:schemeClr val="bg1"/>
              </a:solidFill>
            </a:endParaRPr>
          </a:p>
          <a:p>
            <a:r>
              <a:rPr lang="en-US" sz="2400" i="1" kern="0" dirty="0">
                <a:solidFill>
                  <a:schemeClr val="bg1"/>
                </a:solidFill>
                <a:effectLst/>
                <a:latin typeface="Roboto" panose="02000000000000000000" pitchFamily="2" charset="0"/>
              </a:rPr>
              <a:t>AI integration in gym management. It includes churn </a:t>
            </a:r>
            <a:endParaRPr lang="en-US" sz="2400" i="1" dirty="0">
              <a:solidFill>
                <a:schemeClr val="bg1"/>
              </a:solidFill>
            </a:endParaRPr>
          </a:p>
          <a:p>
            <a:r>
              <a:rPr lang="en-US" sz="2400" i="1" kern="0" dirty="0">
                <a:solidFill>
                  <a:schemeClr val="bg1"/>
                </a:solidFill>
                <a:effectLst/>
                <a:latin typeface="Roboto" panose="02000000000000000000" pitchFamily="2" charset="0"/>
              </a:rPr>
              <a:t>prediction, personalized recommendations, attendance </a:t>
            </a:r>
            <a:endParaRPr lang="en-US" sz="2400" i="1" dirty="0">
              <a:solidFill>
                <a:schemeClr val="bg1"/>
              </a:solidFill>
            </a:endParaRPr>
          </a:p>
          <a:p>
            <a:r>
              <a:rPr lang="en-US" sz="2400" i="1" kern="0" dirty="0">
                <a:solidFill>
                  <a:schemeClr val="bg1"/>
                </a:solidFill>
                <a:effectLst/>
                <a:latin typeface="Roboto" panose="02000000000000000000" pitchFamily="2" charset="0"/>
              </a:rPr>
              <a:t>forecasting, equipment maintenance prediction, member </a:t>
            </a:r>
            <a:endParaRPr lang="en-US" sz="2400" i="1" dirty="0">
              <a:solidFill>
                <a:schemeClr val="bg1"/>
              </a:solidFill>
            </a:endParaRPr>
          </a:p>
          <a:p>
            <a:r>
              <a:rPr lang="en-US" sz="2400" i="1" kern="0" dirty="0">
                <a:solidFill>
                  <a:schemeClr val="bg1"/>
                </a:solidFill>
                <a:effectLst/>
                <a:latin typeface="Roboto" panose="02000000000000000000" pitchFamily="2" charset="0"/>
              </a:rPr>
              <a:t>segmentation, feedback analysis, and operational </a:t>
            </a:r>
            <a:endParaRPr lang="en-US" sz="2400" i="1" dirty="0">
              <a:solidFill>
                <a:schemeClr val="bg1"/>
              </a:solidFill>
            </a:endParaRPr>
          </a:p>
          <a:p>
            <a:r>
              <a:rPr lang="en-US" sz="2400" i="1" kern="0" dirty="0">
                <a:solidFill>
                  <a:schemeClr val="bg1"/>
                </a:solidFill>
                <a:effectLst/>
                <a:latin typeface="Roboto" panose="02000000000000000000" pitchFamily="2" charset="0"/>
              </a:rPr>
              <a:t>eﬃciency. Each aspect depicts the successful </a:t>
            </a:r>
            <a:endParaRPr lang="en-US" sz="2400" i="1" dirty="0">
              <a:solidFill>
                <a:schemeClr val="bg1"/>
              </a:solidFill>
            </a:endParaRPr>
          </a:p>
          <a:p>
            <a:r>
              <a:rPr lang="en-US" sz="2400" i="1" kern="0" dirty="0">
                <a:solidFill>
                  <a:schemeClr val="bg1"/>
                </a:solidFill>
                <a:effectLst/>
                <a:latin typeface="Roboto" panose="02000000000000000000" pitchFamily="2" charset="0"/>
              </a:rPr>
              <a:t>implementation of AI-driven features and the positive </a:t>
            </a:r>
            <a:endParaRPr lang="en-US" sz="2400" i="1" dirty="0">
              <a:solidFill>
                <a:schemeClr val="bg1"/>
              </a:solidFill>
            </a:endParaRPr>
          </a:p>
          <a:p>
            <a:r>
              <a:rPr lang="en-US" sz="2400" i="1" kern="0" dirty="0">
                <a:solidFill>
                  <a:schemeClr val="bg1"/>
                </a:solidFill>
                <a:effectLst/>
                <a:latin typeface="Roboto" panose="02000000000000000000" pitchFamily="2" charset="0"/>
              </a:rPr>
              <a:t>impact on gym operations and member experience.</a:t>
            </a:r>
            <a:endParaRPr lang="en-IN" sz="2400" i="1" dirty="0">
              <a:solidFill>
                <a:schemeClr val="bg1"/>
              </a:solidFill>
            </a:endParaRPr>
          </a:p>
        </p:txBody>
      </p:sp>
    </p:spTree>
    <p:extLst>
      <p:ext uri="{BB962C8B-B14F-4D97-AF65-F5344CB8AC3E}">
        <p14:creationId xmlns:p14="http://schemas.microsoft.com/office/powerpoint/2010/main" val="2941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ECB3DD-5F39-9217-F5AD-7767A3C58640}"/>
              </a:ext>
            </a:extLst>
          </p:cNvPr>
          <p:cNvPicPr>
            <a:picLocks noChangeAspect="1"/>
          </p:cNvPicPr>
          <p:nvPr/>
        </p:nvPicPr>
        <p:blipFill>
          <a:blip r:embed="rId2"/>
          <a:stretch>
            <a:fillRect/>
          </a:stretch>
        </p:blipFill>
        <p:spPr>
          <a:xfrm>
            <a:off x="-26532" y="0"/>
            <a:ext cx="12245062" cy="6857999"/>
          </a:xfrm>
          <a:prstGeom prst="rect">
            <a:avLst/>
          </a:prstGeom>
        </p:spPr>
      </p:pic>
      <p:sp>
        <p:nvSpPr>
          <p:cNvPr id="2" name="Title 1">
            <a:extLst>
              <a:ext uri="{FF2B5EF4-FFF2-40B4-BE49-F238E27FC236}">
                <a16:creationId xmlns:a16="http://schemas.microsoft.com/office/drawing/2014/main" id="{383F9C19-A548-F003-9F94-827786B36573}"/>
              </a:ext>
            </a:extLst>
          </p:cNvPr>
          <p:cNvSpPr>
            <a:spLocks noGrp="1"/>
          </p:cNvSpPr>
          <p:nvPr>
            <p:ph type="title"/>
          </p:nvPr>
        </p:nvSpPr>
        <p:spPr>
          <a:xfrm>
            <a:off x="96253" y="1"/>
            <a:ext cx="12095747" cy="1690688"/>
          </a:xfrm>
        </p:spPr>
        <p:txBody>
          <a:bodyPr/>
          <a:lstStyle/>
          <a:p>
            <a:r>
              <a:rPr lang="en-IN" b="1" dirty="0">
                <a:solidFill>
                  <a:schemeClr val="bg1"/>
                </a:solidFill>
              </a:rPr>
              <a:t>Conclusion </a:t>
            </a:r>
            <a:br>
              <a:rPr lang="en-IN" dirty="0">
                <a:solidFill>
                  <a:schemeClr val="bg1"/>
                </a:solidFill>
              </a:rPr>
            </a:br>
            <a:r>
              <a:rPr lang="en-IN" sz="2400" i="1" dirty="0">
                <a:solidFill>
                  <a:schemeClr val="bg1"/>
                </a:solidFill>
              </a:rPr>
              <a:t>Key Outcome and Impacts</a:t>
            </a:r>
          </a:p>
        </p:txBody>
      </p:sp>
      <p:sp>
        <p:nvSpPr>
          <p:cNvPr id="3" name="Content Placeholder 2">
            <a:extLst>
              <a:ext uri="{FF2B5EF4-FFF2-40B4-BE49-F238E27FC236}">
                <a16:creationId xmlns:a16="http://schemas.microsoft.com/office/drawing/2014/main" id="{C55D2C1B-E560-E832-CAA6-FC46ADA26E68}"/>
              </a:ext>
            </a:extLst>
          </p:cNvPr>
          <p:cNvSpPr>
            <a:spLocks noGrp="1"/>
          </p:cNvSpPr>
          <p:nvPr>
            <p:ph idx="1"/>
          </p:nvPr>
        </p:nvSpPr>
        <p:spPr>
          <a:xfrm>
            <a:off x="838200" y="1825624"/>
            <a:ext cx="10515600" cy="5032375"/>
          </a:xfrm>
        </p:spPr>
        <p:txBody>
          <a:bodyPr>
            <a:normAutofit/>
          </a:bodyPr>
          <a:lstStyle/>
          <a:p>
            <a:pPr marL="342900" indent="-342900">
              <a:buAutoNum type="arabicPeriod"/>
            </a:pPr>
            <a:r>
              <a:rPr lang="en-IN" sz="1800" b="1" kern="0" dirty="0">
                <a:solidFill>
                  <a:schemeClr val="bg1"/>
                </a:solidFill>
                <a:effectLst/>
                <a:latin typeface="Roboto-Bold"/>
              </a:rPr>
              <a:t>Operational Eﬃciency</a:t>
            </a:r>
          </a:p>
          <a:p>
            <a:r>
              <a:rPr lang="en-US" sz="1800" kern="0" dirty="0">
                <a:solidFill>
                  <a:schemeClr val="bg1"/>
                </a:solidFill>
                <a:effectLst/>
                <a:latin typeface="Roboto" panose="02000000000000000000" pitchFamily="2" charset="0"/>
              </a:rPr>
              <a:t>Highlights the streamlining of administrative tasks, automation of processes, and operational eﬃciency achieved </a:t>
            </a:r>
            <a:endParaRPr lang="en-US" dirty="0">
              <a:solidFill>
                <a:schemeClr val="bg1"/>
              </a:solidFill>
            </a:endParaRPr>
          </a:p>
          <a:p>
            <a:r>
              <a:rPr lang="en-US" sz="1800" kern="0" dirty="0">
                <a:solidFill>
                  <a:schemeClr val="bg1"/>
                </a:solidFill>
                <a:effectLst/>
                <a:latin typeface="Roboto" panose="02000000000000000000" pitchFamily="2" charset="0"/>
              </a:rPr>
              <a:t>through the Gym Management System's integration with AI.</a:t>
            </a:r>
          </a:p>
          <a:p>
            <a:pPr marL="0" indent="0">
              <a:buNone/>
            </a:pPr>
            <a:endParaRPr lang="en-US" sz="1800" kern="0" dirty="0">
              <a:solidFill>
                <a:schemeClr val="bg1"/>
              </a:solidFill>
              <a:effectLst/>
              <a:latin typeface="Roboto" panose="02000000000000000000" pitchFamily="2" charset="0"/>
            </a:endParaRPr>
          </a:p>
          <a:p>
            <a:pPr marL="0" indent="0">
              <a:buNone/>
            </a:pPr>
            <a:r>
              <a:rPr lang="en-US" sz="1800" kern="0" dirty="0">
                <a:solidFill>
                  <a:schemeClr val="bg1"/>
                </a:solidFill>
                <a:latin typeface="Roboto" panose="02000000000000000000" pitchFamily="2" charset="0"/>
              </a:rPr>
              <a:t>2. </a:t>
            </a:r>
            <a:r>
              <a:rPr lang="en-IN" sz="1800" b="1" kern="0" dirty="0">
                <a:solidFill>
                  <a:schemeClr val="bg1"/>
                </a:solidFill>
                <a:effectLst/>
                <a:latin typeface="Roboto-Bold"/>
              </a:rPr>
              <a:t>Member Engagement and Personalization</a:t>
            </a:r>
          </a:p>
          <a:p>
            <a:r>
              <a:rPr lang="en-US" sz="1800" kern="0" dirty="0">
                <a:solidFill>
                  <a:schemeClr val="bg1"/>
                </a:solidFill>
                <a:effectLst/>
                <a:latin typeface="Roboto" panose="02000000000000000000" pitchFamily="2" charset="0"/>
              </a:rPr>
              <a:t>Emphasizes the enhancement of member engagement and satisfaction through personalized recommendations, </a:t>
            </a:r>
            <a:endParaRPr lang="en-US" dirty="0">
              <a:solidFill>
                <a:schemeClr val="bg1"/>
              </a:solidFill>
            </a:endParaRPr>
          </a:p>
          <a:p>
            <a:r>
              <a:rPr lang="en-US" sz="1800" kern="0" dirty="0">
                <a:solidFill>
                  <a:schemeClr val="bg1"/>
                </a:solidFill>
                <a:effectLst/>
                <a:latin typeface="Roboto" panose="02000000000000000000" pitchFamily="2" charset="0"/>
              </a:rPr>
              <a:t>workout plans, and targeted communications based on individual preferences and behaviors.</a:t>
            </a:r>
          </a:p>
          <a:p>
            <a:pPr marL="0" indent="0">
              <a:buNone/>
            </a:pPr>
            <a:endParaRPr lang="en-US" sz="1800" kern="0" dirty="0">
              <a:solidFill>
                <a:schemeClr val="bg1"/>
              </a:solidFill>
              <a:effectLst/>
              <a:latin typeface="Roboto" panose="02000000000000000000" pitchFamily="2" charset="0"/>
            </a:endParaRPr>
          </a:p>
          <a:p>
            <a:pPr marL="0" indent="0">
              <a:buNone/>
            </a:pPr>
            <a:r>
              <a:rPr lang="en-US" sz="1800" kern="0" dirty="0">
                <a:solidFill>
                  <a:schemeClr val="bg1"/>
                </a:solidFill>
                <a:latin typeface="Roboto" panose="02000000000000000000" pitchFamily="2" charset="0"/>
              </a:rPr>
              <a:t>3. </a:t>
            </a:r>
            <a:r>
              <a:rPr lang="en-US" sz="1800" b="1" kern="0" dirty="0">
                <a:solidFill>
                  <a:schemeClr val="bg1"/>
                </a:solidFill>
                <a:effectLst/>
                <a:latin typeface="Roboto-Bold"/>
              </a:rPr>
              <a:t>Churn Reduction and Member Retention</a:t>
            </a:r>
            <a:endParaRPr lang="en-US" sz="1800" kern="0" dirty="0">
              <a:solidFill>
                <a:schemeClr val="bg1"/>
              </a:solidFill>
              <a:effectLst/>
              <a:latin typeface="Roboto" panose="02000000000000000000" pitchFamily="2" charset="0"/>
            </a:endParaRPr>
          </a:p>
          <a:p>
            <a:r>
              <a:rPr lang="en-US" sz="1800" kern="0" dirty="0">
                <a:solidFill>
                  <a:schemeClr val="bg1"/>
                </a:solidFill>
                <a:effectLst/>
                <a:latin typeface="Roboto" panose="02000000000000000000" pitchFamily="2" charset="0"/>
              </a:rPr>
              <a:t>Showcases the proactive approach to addressing member attrition and fostering loyalty through predictive analytics </a:t>
            </a:r>
            <a:endParaRPr lang="en-US" dirty="0">
              <a:solidFill>
                <a:schemeClr val="bg1"/>
              </a:solidFill>
            </a:endParaRPr>
          </a:p>
          <a:p>
            <a:r>
              <a:rPr lang="en-US" sz="1800" kern="0" dirty="0">
                <a:solidFill>
                  <a:schemeClr val="bg1"/>
                </a:solidFill>
                <a:effectLst/>
                <a:latin typeface="Roboto" panose="02000000000000000000" pitchFamily="2" charset="0"/>
              </a:rPr>
              <a:t>and targeted retention strategies.</a:t>
            </a:r>
            <a:endParaRPr lang="en-IN" dirty="0">
              <a:solidFill>
                <a:schemeClr val="bg1"/>
              </a:solidFill>
            </a:endParaRPr>
          </a:p>
        </p:txBody>
      </p:sp>
    </p:spTree>
    <p:extLst>
      <p:ext uri="{BB962C8B-B14F-4D97-AF65-F5344CB8AC3E}">
        <p14:creationId xmlns:p14="http://schemas.microsoft.com/office/powerpoint/2010/main" val="31297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47DD0-EBCC-82B8-0D72-FD080FB4AFDD}"/>
              </a:ext>
            </a:extLst>
          </p:cNvPr>
          <p:cNvPicPr>
            <a:picLocks noChangeAspect="1"/>
          </p:cNvPicPr>
          <p:nvPr/>
        </p:nvPicPr>
        <p:blipFill>
          <a:blip r:embed="rId2"/>
          <a:stretch>
            <a:fillRect/>
          </a:stretch>
        </p:blipFill>
        <p:spPr>
          <a:xfrm>
            <a:off x="-26532" y="0"/>
            <a:ext cx="12245064" cy="6858000"/>
          </a:xfrm>
          <a:prstGeom prst="rect">
            <a:avLst/>
          </a:prstGeom>
        </p:spPr>
      </p:pic>
      <p:sp>
        <p:nvSpPr>
          <p:cNvPr id="2" name="Title 1">
            <a:extLst>
              <a:ext uri="{FF2B5EF4-FFF2-40B4-BE49-F238E27FC236}">
                <a16:creationId xmlns:a16="http://schemas.microsoft.com/office/drawing/2014/main" id="{8B72A9D1-2739-0539-2E90-31728C213E54}"/>
              </a:ext>
            </a:extLst>
          </p:cNvPr>
          <p:cNvSpPr>
            <a:spLocks noGrp="1"/>
          </p:cNvSpPr>
          <p:nvPr>
            <p:ph type="title"/>
          </p:nvPr>
        </p:nvSpPr>
        <p:spPr/>
        <p:txBody>
          <a:bodyPr/>
          <a:lstStyle/>
          <a:p>
            <a:r>
              <a:rPr lang="en-IN" b="1" dirty="0">
                <a:solidFill>
                  <a:schemeClr val="bg1"/>
                </a:solidFill>
              </a:rPr>
              <a:t>References</a:t>
            </a:r>
          </a:p>
        </p:txBody>
      </p:sp>
      <p:sp>
        <p:nvSpPr>
          <p:cNvPr id="3" name="Content Placeholder 2">
            <a:extLst>
              <a:ext uri="{FF2B5EF4-FFF2-40B4-BE49-F238E27FC236}">
                <a16:creationId xmlns:a16="http://schemas.microsoft.com/office/drawing/2014/main" id="{CABABF99-7EA2-855B-A1AC-C0C2A29F010A}"/>
              </a:ext>
            </a:extLst>
          </p:cNvPr>
          <p:cNvSpPr>
            <a:spLocks noGrp="1"/>
          </p:cNvSpPr>
          <p:nvPr>
            <p:ph idx="1"/>
          </p:nvPr>
        </p:nvSpPr>
        <p:spPr/>
        <p:txBody>
          <a:bodyPr>
            <a:normAutofit lnSpcReduction="10000"/>
          </a:bodyPr>
          <a:lstStyle/>
          <a:p>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1</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t>
            </a:r>
            <a:r>
              <a:rPr lang="en-IN" sz="1800" kern="0" dirty="0" err="1">
                <a:solidFill>
                  <a:schemeClr val="bg1"/>
                </a:solidFill>
                <a:effectLst/>
                <a:latin typeface="ChromeSansMM"/>
              </a:rPr>
              <a:t>Z</a:t>
            </a:r>
            <a:r>
              <a:rPr lang="en-IN" sz="1800" kern="0" dirty="0" err="1">
                <a:solidFill>
                  <a:schemeClr val="bg1"/>
                </a:solidFill>
                <a:effectLst/>
                <a:latin typeface="Roboto" panose="02000000000000000000" pitchFamily="2" charset="0"/>
              </a:rPr>
              <a:t>oho</a:t>
            </a:r>
            <a:r>
              <a:rPr lang="en-IN" sz="1800" kern="0" dirty="0">
                <a:solidFill>
                  <a:schemeClr val="bg1"/>
                </a:solidFill>
                <a:effectLst/>
                <a:latin typeface="Roboto" panose="02000000000000000000" pitchFamily="2" charset="0"/>
              </a:rPr>
              <a:t>. 2</a:t>
            </a:r>
            <a:r>
              <a:rPr lang="en-IN" sz="1800" kern="0" dirty="0">
                <a:solidFill>
                  <a:schemeClr val="bg1"/>
                </a:solidFill>
                <a:effectLst/>
                <a:latin typeface="ChromeSansMM"/>
              </a:rPr>
              <a:t>0</a:t>
            </a:r>
            <a:r>
              <a:rPr lang="en-IN" sz="1800" kern="0" dirty="0">
                <a:solidFill>
                  <a:schemeClr val="bg1"/>
                </a:solidFill>
                <a:effectLst/>
                <a:latin typeface="Roboto" panose="02000000000000000000" pitchFamily="2" charset="0"/>
              </a:rPr>
              <a:t>21. </a:t>
            </a:r>
            <a:r>
              <a:rPr lang="en-IN" sz="1800" kern="0" dirty="0" err="1">
                <a:solidFill>
                  <a:schemeClr val="bg1"/>
                </a:solidFill>
                <a:effectLst/>
                <a:latin typeface="ChromeSansMM"/>
              </a:rPr>
              <a:t>Z</a:t>
            </a:r>
            <a:r>
              <a:rPr lang="en-IN" sz="1800" kern="0" dirty="0" err="1">
                <a:solidFill>
                  <a:schemeClr val="bg1"/>
                </a:solidFill>
                <a:effectLst/>
                <a:latin typeface="Roboto" panose="02000000000000000000" pitchFamily="2" charset="0"/>
              </a:rPr>
              <a:t>oho</a:t>
            </a:r>
            <a:r>
              <a:rPr lang="en-IN" sz="1800" kern="0" dirty="0">
                <a:solidFill>
                  <a:schemeClr val="bg1"/>
                </a:solidFill>
                <a:effectLst/>
                <a:latin typeface="Roboto" panose="02000000000000000000" pitchFamily="2" charset="0"/>
              </a:rPr>
              <a:t> - Cloud Software Suite and SaaS Applications for Businesses. </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online</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Available at</a:t>
            </a:r>
            <a:r>
              <a:rPr lang="en-IN" sz="1800" kern="0" dirty="0">
                <a:solidFill>
                  <a:schemeClr val="bg1"/>
                </a:solidFill>
                <a:effectLst/>
                <a:latin typeface="ChromeSansMM"/>
              </a:rPr>
              <a:t>:</a:t>
            </a:r>
          </a:p>
          <a:p>
            <a:pPr marL="0" indent="0">
              <a:buNone/>
            </a:pPr>
            <a:r>
              <a:rPr lang="en-IN" sz="1800" kern="0" dirty="0">
                <a:solidFill>
                  <a:schemeClr val="bg1"/>
                </a:solidFill>
                <a:effectLst/>
                <a:latin typeface="ChromeSansMM"/>
              </a:rPr>
              <a:t>&lt;</a:t>
            </a:r>
            <a:r>
              <a:rPr lang="en-IN" sz="1800" kern="0" dirty="0">
                <a:solidFill>
                  <a:schemeClr val="bg1"/>
                </a:solidFill>
                <a:effectLst/>
                <a:latin typeface="Roboto" panose="02000000000000000000" pitchFamily="2" charset="0"/>
              </a:rPr>
              <a:t> HTTP</a:t>
            </a:r>
            <a:r>
              <a:rPr lang="en-IN" sz="1800" kern="0" dirty="0">
                <a:solidFill>
                  <a:schemeClr val="bg1"/>
                </a:solidFill>
                <a:effectLst/>
                <a:latin typeface="ChromeSansMM"/>
              </a:rPr>
              <a:t>://WWW</a:t>
            </a:r>
            <a:r>
              <a:rPr lang="en-IN" sz="1800" kern="0" dirty="0">
                <a:solidFill>
                  <a:schemeClr val="bg1"/>
                </a:solidFill>
                <a:effectLst/>
                <a:latin typeface="Roboto" panose="02000000000000000000" pitchFamily="2" charset="0"/>
              </a:rPr>
              <a:t>.zoho.com</a:t>
            </a:r>
            <a:r>
              <a:rPr lang="en-IN" sz="1800" kern="0" dirty="0">
                <a:solidFill>
                  <a:schemeClr val="bg1"/>
                </a:solidFill>
                <a:effectLst/>
                <a:latin typeface="ChromeSansMM"/>
              </a:rPr>
              <a:t> </a:t>
            </a:r>
          </a:p>
          <a:p>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2</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t>
            </a:r>
            <a:r>
              <a:rPr lang="en-IN" sz="1800" kern="0" dirty="0" err="1">
                <a:solidFill>
                  <a:schemeClr val="bg1"/>
                </a:solidFill>
                <a:effectLst/>
                <a:latin typeface="ChromeSansMM"/>
              </a:rPr>
              <a:t>F</a:t>
            </a:r>
            <a:r>
              <a:rPr lang="en-IN" sz="1800" kern="0" dirty="0" err="1">
                <a:solidFill>
                  <a:schemeClr val="bg1"/>
                </a:solidFill>
                <a:effectLst/>
                <a:latin typeface="Roboto" panose="02000000000000000000" pitchFamily="2" charset="0"/>
              </a:rPr>
              <a:t>itness</a:t>
            </a:r>
            <a:r>
              <a:rPr lang="en-IN" sz="1800" kern="0" dirty="0" err="1">
                <a:solidFill>
                  <a:schemeClr val="bg1"/>
                </a:solidFill>
                <a:effectLst/>
                <a:latin typeface="ChromeSansMM"/>
              </a:rPr>
              <a:t>F</a:t>
            </a:r>
            <a:r>
              <a:rPr lang="en-IN" sz="1800" kern="0" dirty="0" err="1">
                <a:solidFill>
                  <a:schemeClr val="bg1"/>
                </a:solidFill>
                <a:effectLst/>
                <a:latin typeface="Roboto" panose="02000000000000000000" pitchFamily="2" charset="0"/>
              </a:rPr>
              <a:t>orce</a:t>
            </a:r>
            <a:r>
              <a:rPr lang="en-IN" sz="1800" kern="0" dirty="0">
                <a:solidFill>
                  <a:schemeClr val="bg1"/>
                </a:solidFill>
                <a:effectLst/>
                <a:latin typeface="Roboto" panose="02000000000000000000" pitchFamily="2" charset="0"/>
              </a:rPr>
              <a:t>. 2</a:t>
            </a:r>
            <a:r>
              <a:rPr lang="en-IN" sz="1800" kern="0" dirty="0">
                <a:solidFill>
                  <a:schemeClr val="bg1"/>
                </a:solidFill>
                <a:effectLst/>
                <a:latin typeface="ChromeSansMM"/>
              </a:rPr>
              <a:t>0</a:t>
            </a:r>
            <a:r>
              <a:rPr lang="en-IN" sz="1800" kern="0" dirty="0">
                <a:solidFill>
                  <a:schemeClr val="bg1"/>
                </a:solidFill>
                <a:effectLst/>
                <a:latin typeface="Roboto" panose="02000000000000000000" pitchFamily="2" charset="0"/>
              </a:rPr>
              <a:t>21. Gym and </a:t>
            </a:r>
            <a:r>
              <a:rPr lang="en-IN" sz="1800" kern="0" dirty="0">
                <a:solidFill>
                  <a:schemeClr val="bg1"/>
                </a:solidFill>
                <a:effectLst/>
                <a:latin typeface="ChromeSansMM"/>
              </a:rPr>
              <a:t>F</a:t>
            </a:r>
            <a:r>
              <a:rPr lang="en-IN" sz="1800" kern="0" dirty="0">
                <a:solidFill>
                  <a:schemeClr val="bg1"/>
                </a:solidFill>
                <a:effectLst/>
                <a:latin typeface="Roboto" panose="02000000000000000000" pitchFamily="2" charset="0"/>
              </a:rPr>
              <a:t>itness Management Software </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t>
            </a:r>
            <a:r>
              <a:rPr lang="en-IN" sz="1800" kern="0" dirty="0" err="1">
                <a:solidFill>
                  <a:schemeClr val="bg1"/>
                </a:solidFill>
                <a:effectLst/>
                <a:latin typeface="ChromeSansMM"/>
              </a:rPr>
              <a:t>F</a:t>
            </a:r>
            <a:r>
              <a:rPr lang="en-IN" sz="1800" kern="0" dirty="0" err="1">
                <a:solidFill>
                  <a:schemeClr val="bg1"/>
                </a:solidFill>
                <a:effectLst/>
                <a:latin typeface="Roboto" panose="02000000000000000000" pitchFamily="2" charset="0"/>
              </a:rPr>
              <a:t>itness</a:t>
            </a:r>
            <a:r>
              <a:rPr lang="en-IN" sz="1800" kern="0" dirty="0" err="1">
                <a:solidFill>
                  <a:schemeClr val="bg1"/>
                </a:solidFill>
                <a:effectLst/>
                <a:latin typeface="ChromeSansMM"/>
              </a:rPr>
              <a:t>F</a:t>
            </a:r>
            <a:r>
              <a:rPr lang="en-IN" sz="1800" kern="0" dirty="0" err="1">
                <a:solidFill>
                  <a:schemeClr val="bg1"/>
                </a:solidFill>
                <a:effectLst/>
                <a:latin typeface="Roboto" panose="02000000000000000000" pitchFamily="2" charset="0"/>
              </a:rPr>
              <a:t>orce</a:t>
            </a:r>
            <a:r>
              <a:rPr lang="en-IN" sz="1800" kern="0" dirty="0">
                <a:solidFill>
                  <a:schemeClr val="bg1"/>
                </a:solidFill>
                <a:effectLst/>
                <a:latin typeface="Roboto" panose="02000000000000000000" pitchFamily="2" charset="0"/>
              </a:rPr>
              <a:t>. </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online</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Available at</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https</a:t>
            </a:r>
            <a:r>
              <a:rPr lang="en-IN" sz="1800" kern="0" dirty="0">
                <a:solidFill>
                  <a:schemeClr val="bg1"/>
                </a:solidFill>
                <a:effectLst/>
                <a:latin typeface="ChromeSansMM"/>
              </a:rPr>
              <a:t>:</a:t>
            </a:r>
            <a:endParaRPr lang="en-IN" dirty="0">
              <a:solidFill>
                <a:schemeClr val="bg1"/>
              </a:solidFill>
            </a:endParaRPr>
          </a:p>
          <a:p>
            <a:pPr marL="0" indent="0">
              <a:buNone/>
            </a:pP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www.fitnessforce.com</a:t>
            </a:r>
            <a:endParaRPr lang="en-IN" dirty="0">
              <a:solidFill>
                <a:schemeClr val="bg1"/>
              </a:solidFill>
            </a:endParaRPr>
          </a:p>
          <a:p>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3</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t>
            </a:r>
            <a:r>
              <a:rPr lang="en-IN" sz="1800" kern="0" dirty="0" err="1">
                <a:solidFill>
                  <a:schemeClr val="bg1"/>
                </a:solidFill>
                <a:effectLst/>
                <a:latin typeface="Roboto" panose="02000000000000000000" pitchFamily="2" charset="0"/>
              </a:rPr>
              <a:t>Ltd,T</a:t>
            </a:r>
            <a:r>
              <a:rPr lang="en-IN" sz="1800" kern="0" dirty="0">
                <a:solidFill>
                  <a:schemeClr val="bg1"/>
                </a:solidFill>
                <a:effectLst/>
                <a:latin typeface="Roboto" panose="02000000000000000000" pitchFamily="2" charset="0"/>
              </a:rPr>
              <a:t>., 2</a:t>
            </a:r>
            <a:r>
              <a:rPr lang="en-IN" sz="1800" kern="0" dirty="0">
                <a:solidFill>
                  <a:schemeClr val="bg1"/>
                </a:solidFill>
                <a:effectLst/>
                <a:latin typeface="ChromeSansMM"/>
              </a:rPr>
              <a:t>0</a:t>
            </a:r>
            <a:r>
              <a:rPr lang="en-IN" sz="1800" kern="0" dirty="0">
                <a:solidFill>
                  <a:schemeClr val="bg1"/>
                </a:solidFill>
                <a:effectLst/>
                <a:latin typeface="Roboto" panose="02000000000000000000" pitchFamily="2" charset="0"/>
              </a:rPr>
              <a:t>21. </a:t>
            </a:r>
            <a:r>
              <a:rPr lang="en-IN" sz="1800" kern="0" dirty="0" err="1">
                <a:solidFill>
                  <a:schemeClr val="bg1"/>
                </a:solidFill>
                <a:effectLst/>
                <a:latin typeface="Roboto" panose="02000000000000000000" pitchFamily="2" charset="0"/>
              </a:rPr>
              <a:t>GymMaster</a:t>
            </a:r>
            <a:r>
              <a:rPr lang="en-IN" sz="1800" kern="0" dirty="0">
                <a:solidFill>
                  <a:schemeClr val="bg1"/>
                </a:solidFill>
                <a:effectLst/>
                <a:latin typeface="Roboto" panose="02000000000000000000" pitchFamily="2" charset="0"/>
              </a:rPr>
              <a:t> - Health Club and Gym Software. </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online</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Gymmaster.com. Available at</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https</a:t>
            </a:r>
            <a:r>
              <a:rPr lang="en-IN" sz="1800" kern="0" dirty="0">
                <a:solidFill>
                  <a:schemeClr val="bg1"/>
                </a:solidFill>
                <a:effectLst/>
                <a:latin typeface="ChromeSansMM"/>
              </a:rPr>
              <a:t>:/</a:t>
            </a:r>
            <a:endParaRPr lang="en-IN" dirty="0">
              <a:solidFill>
                <a:schemeClr val="bg1"/>
              </a:solidFill>
            </a:endParaRPr>
          </a:p>
          <a:p>
            <a:pPr marL="0" indent="0">
              <a:buNone/>
            </a:pP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www.gymmaster.com</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Accessed 27 June 2</a:t>
            </a:r>
            <a:r>
              <a:rPr lang="en-IN" sz="1800" kern="0" dirty="0">
                <a:solidFill>
                  <a:schemeClr val="bg1"/>
                </a:solidFill>
                <a:effectLst/>
                <a:latin typeface="ChromeSansMM"/>
              </a:rPr>
              <a:t>0</a:t>
            </a:r>
            <a:r>
              <a:rPr lang="en-IN" sz="1800" kern="0" dirty="0">
                <a:solidFill>
                  <a:schemeClr val="bg1"/>
                </a:solidFill>
                <a:effectLst/>
                <a:latin typeface="Roboto" panose="02000000000000000000" pitchFamily="2" charset="0"/>
              </a:rPr>
              <a:t>21</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t>
            </a:r>
            <a:endParaRPr lang="en-IN" dirty="0">
              <a:solidFill>
                <a:schemeClr val="bg1"/>
              </a:solidFill>
            </a:endParaRPr>
          </a:p>
          <a:p>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4</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Mindbody. 2</a:t>
            </a:r>
            <a:r>
              <a:rPr lang="en-IN" sz="1800" kern="0" dirty="0">
                <a:solidFill>
                  <a:schemeClr val="bg1"/>
                </a:solidFill>
                <a:effectLst/>
                <a:latin typeface="ChromeSansMM"/>
              </a:rPr>
              <a:t>0</a:t>
            </a:r>
            <a:r>
              <a:rPr lang="en-IN" sz="1800" kern="0" dirty="0">
                <a:solidFill>
                  <a:schemeClr val="bg1"/>
                </a:solidFill>
                <a:effectLst/>
                <a:latin typeface="Roboto" panose="02000000000000000000" pitchFamily="2" charset="0"/>
              </a:rPr>
              <a:t>21. Barre Studio Software </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Mindbody. </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online</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Available at</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https</a:t>
            </a:r>
            <a:r>
              <a:rPr lang="en-IN" sz="1800" kern="0" dirty="0">
                <a:solidFill>
                  <a:schemeClr val="bg1"/>
                </a:solidFill>
                <a:effectLst/>
                <a:latin typeface="ChromeSansMM"/>
              </a:rPr>
              <a:t>:</a:t>
            </a:r>
          </a:p>
          <a:p>
            <a:pPr marL="0" indent="0">
              <a:buNone/>
            </a:pP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www.mindbodyonline.com</a:t>
            </a:r>
            <a:endParaRPr lang="en-IN" dirty="0">
              <a:solidFill>
                <a:schemeClr val="bg1"/>
              </a:solidFill>
            </a:endParaRPr>
          </a:p>
          <a:p>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5</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I. a. I. Development. </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online</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Available at</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 </a:t>
            </a:r>
          </a:p>
          <a:p>
            <a:pPr marL="0" indent="0">
              <a:buNone/>
            </a:pPr>
            <a:r>
              <a:rPr lang="en-IN" sz="1800" kern="0" dirty="0">
                <a:solidFill>
                  <a:schemeClr val="bg1"/>
                </a:solidFill>
                <a:effectLst/>
                <a:latin typeface="Roboto" panose="02000000000000000000" pitchFamily="2" charset="0"/>
              </a:rPr>
              <a:t>https</a:t>
            </a:r>
            <a:r>
              <a:rPr lang="en-IN" sz="1800" kern="0" dirty="0">
                <a:solidFill>
                  <a:schemeClr val="bg1"/>
                </a:solidFill>
                <a:effectLst/>
                <a:latin typeface="ChromeSansMM"/>
              </a:rPr>
              <a:t>://</a:t>
            </a:r>
            <a:r>
              <a:rPr lang="en-IN" sz="1800" kern="0" dirty="0">
                <a:solidFill>
                  <a:schemeClr val="bg1"/>
                </a:solidFill>
                <a:effectLst/>
                <a:latin typeface="Roboto" panose="02000000000000000000" pitchFamily="2" charset="0"/>
              </a:rPr>
              <a:t>www.techopedia.com</a:t>
            </a:r>
            <a:endParaRPr lang="en-IN"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4018904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597</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 Rounded MT Bold</vt:lpstr>
      <vt:lpstr>Calibri</vt:lpstr>
      <vt:lpstr>Calibri Light</vt:lpstr>
      <vt:lpstr>ChromeSansMM</vt:lpstr>
      <vt:lpstr>Courier New</vt:lpstr>
      <vt:lpstr>FiraSans</vt:lpstr>
      <vt:lpstr>NotoSans-Bold</vt:lpstr>
      <vt:lpstr>Roboto</vt:lpstr>
      <vt:lpstr>Roboto-Bold</vt:lpstr>
      <vt:lpstr>Office Theme</vt:lpstr>
      <vt:lpstr>Gym Management System and AI  Integration    </vt:lpstr>
      <vt:lpstr>Contents</vt:lpstr>
      <vt:lpstr>Introduction</vt:lpstr>
      <vt:lpstr>Abstract gym IT Solution and User Needs</vt:lpstr>
      <vt:lpstr>Methodology AI Integration and Development Process</vt:lpstr>
      <vt:lpstr>PowerPoint Presentation</vt:lpstr>
      <vt:lpstr>Experimental Results</vt:lpstr>
      <vt:lpstr>Conclusion  Key Outcome and Impacts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 and AI  Integration    </dc:title>
  <dc:creator>CHIRAG  JAIN</dc:creator>
  <cp:lastModifiedBy>CHIRAG  JAIN</cp:lastModifiedBy>
  <cp:revision>1</cp:revision>
  <dcterms:created xsi:type="dcterms:W3CDTF">2023-12-01T05:19:45Z</dcterms:created>
  <dcterms:modified xsi:type="dcterms:W3CDTF">2023-12-01T05:38:27Z</dcterms:modified>
</cp:coreProperties>
</file>