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76" r:id="rId1"/>
  </p:sldMasterIdLst>
  <p:notesMasterIdLst>
    <p:notesMasterId r:id="rId2"/>
  </p:notesMasterIdLst>
  <p:sldIdLst>
    <p:sldId id="256" r:id="rId3"/>
    <p:sldId id="257" r:id="rId4"/>
    <p:sldId id="267" r:id="rId5"/>
    <p:sldId id="258" r:id="rId6"/>
    <p:sldId id="268" r:id="rId7"/>
    <p:sldId id="259" r:id="rId8"/>
    <p:sldId id="269" r:id="rId9"/>
    <p:sldId id="270" r:id="rId10"/>
    <p:sldId id="271" r:id="rId11"/>
    <p:sldId id="260" r:id="rId12"/>
    <p:sldId id="264" r:id="rId13"/>
    <p:sldId id="272" r:id="rId14"/>
    <p:sldId id="265" r:id="rId15"/>
    <p:sldId id="273" r:id="rId16"/>
    <p:sldId id="266" r:id="rId17"/>
    <p:sldId id="26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jpeg"  /><Relationship Id="rId4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애완동물 배변활동 알림이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컴퓨터공학과 </a:t>
            </a:r>
            <a:r>
              <a:rPr lang="en-US" altLang="ko-KR"/>
              <a:t>15012974</a:t>
            </a:r>
            <a:r>
              <a:rPr lang="ko-KR" altLang="en-US"/>
              <a:t> 최태호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YOLO</a:t>
            </a:r>
            <a:r>
              <a:rPr lang="ko-KR" altLang="en-US"/>
              <a:t>분석 후 분석결과를 텍스트파일로 출력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308100"/>
            <a:ext cx="11302999" cy="540742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/home/pi/darknet/src/image.c(void draw_detections_v3)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8498" y="1789109"/>
            <a:ext cx="5875794" cy="4754273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14292" y="2120702"/>
            <a:ext cx="5315279" cy="442268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14292" y="1789109"/>
            <a:ext cx="5200650" cy="323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알람 음성파일 출력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308099"/>
            <a:ext cx="11302999" cy="535747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omxplayer </a:t>
            </a:r>
            <a:r>
              <a:rPr lang="ko-KR" altLang="en-US"/>
              <a:t>패키지 설치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sudo apt-get intsall omxplayer</a:t>
            </a:r>
            <a:endParaRPr lang="en-US" altLang="ko-KR"/>
          </a:p>
          <a:p>
            <a:pPr>
              <a:defRPr/>
            </a:pPr>
            <a:r>
              <a:rPr lang="ko-KR" altLang="en-US"/>
              <a:t>음성파일 출력 명령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omxplayer /home/pi/darknet/sound.wav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39631" y="0"/>
            <a:ext cx="2952369" cy="29523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어려웠던 점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 어려웠던 점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308099"/>
            <a:ext cx="11302999" cy="535747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/home/pi/darknet/src/image_opencv.cpp(extern "C" void draw_detections_cv_v3)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799" y="1680903"/>
            <a:ext cx="8738640" cy="4984669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70439" y="1680903"/>
            <a:ext cx="2618846" cy="19641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개선해야할 점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개선해야할 점 </a:t>
            </a:r>
            <a:r>
              <a:rPr lang="en-US" altLang="ko-KR"/>
              <a:t>-</a:t>
            </a:r>
            <a:r>
              <a:rPr lang="ko-KR" altLang="en-US"/>
              <a:t> 분석 속도 개선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308099"/>
            <a:ext cx="11302999" cy="5357473"/>
          </a:xfrm>
          <a:noFill/>
        </p:spPr>
        <p:txBody>
          <a:bodyPr/>
          <a:lstStyle/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배변활동 관찰결과 배변활동시 평균 </a:t>
            </a:r>
            <a:r>
              <a:rPr lang="en-US" altLang="ko-KR"/>
              <a:t>3~40</a:t>
            </a:r>
            <a:r>
              <a:rPr lang="ko-KR" altLang="en-US"/>
              <a:t>초가량 배변패드에 머무는것 확인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하지만 분석속도는 약 </a:t>
            </a:r>
            <a:r>
              <a:rPr lang="en-US" altLang="ko-KR"/>
              <a:t>65</a:t>
            </a:r>
            <a:r>
              <a:rPr lang="ko-KR" altLang="en-US"/>
              <a:t>초 가량의 시간이 필요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따라서 캡처가 실행되지 않는 </a:t>
            </a:r>
            <a:r>
              <a:rPr lang="en-US" altLang="ko-KR"/>
              <a:t>2~30</a:t>
            </a:r>
            <a:r>
              <a:rPr lang="ko-KR" altLang="en-US"/>
              <a:t>초 사이에 배변활동을 하고 간다면 탐지 불가능 </a:t>
            </a: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09101" y="0"/>
            <a:ext cx="3082899" cy="29523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감사합니다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4000"/>
              <a:t>프로젝트 개요</a:t>
            </a:r>
            <a:endParaRPr lang="ko-KR" altLang="en-US" sz="4000"/>
          </a:p>
          <a:p>
            <a:pPr>
              <a:defRPr/>
            </a:pPr>
            <a:r>
              <a:rPr lang="ko-KR" altLang="en-US" sz="4000"/>
              <a:t>개발환경</a:t>
            </a:r>
            <a:endParaRPr lang="ko-KR" altLang="en-US" sz="4000"/>
          </a:p>
          <a:p>
            <a:pPr>
              <a:defRPr/>
            </a:pPr>
            <a:r>
              <a:rPr lang="ko-KR" altLang="en-US" sz="4000"/>
              <a:t>시나리오</a:t>
            </a:r>
            <a:endParaRPr lang="ko-KR" altLang="en-US" sz="4000"/>
          </a:p>
          <a:p>
            <a:pPr>
              <a:defRPr/>
            </a:pPr>
            <a:r>
              <a:rPr lang="ko-KR" altLang="en-US" sz="4000"/>
              <a:t>주요 코드 및 프로그램 시연</a:t>
            </a:r>
            <a:endParaRPr lang="ko-KR" altLang="en-US" sz="4000"/>
          </a:p>
          <a:p>
            <a:pPr>
              <a:defRPr/>
            </a:pPr>
            <a:r>
              <a:rPr lang="ko-KR" altLang="en-US" sz="4000"/>
              <a:t>어려웠던 점</a:t>
            </a:r>
            <a:endParaRPr lang="ko-KR" altLang="en-US" sz="4000"/>
          </a:p>
          <a:p>
            <a:pPr>
              <a:defRPr/>
            </a:pPr>
            <a:r>
              <a:rPr lang="ko-KR" altLang="en-US" sz="4000"/>
              <a:t>개선해야할 점</a:t>
            </a:r>
            <a:endParaRPr lang="ko-KR" altLang="en-US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프로젝트 개요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프로젝트 개요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900"/>
              <a:t>코로나로인한 재택근무 중 애완동물과 다른공간에 있을 때 배변활동을   체크할 수 없다</a:t>
            </a:r>
            <a:r>
              <a:rPr lang="en-US" altLang="ko-KR" sz="2900"/>
              <a:t>.</a:t>
            </a:r>
            <a:endParaRPr lang="en-US" altLang="ko-KR" sz="2900"/>
          </a:p>
          <a:p>
            <a:pPr>
              <a:defRPr/>
            </a:pPr>
            <a:r>
              <a:rPr lang="ko-KR" altLang="en-US" sz="2900"/>
              <a:t>배변활동을 제때에 처리해주지 않으면 집안이 더러워지는 등 불편사항이 발생한다</a:t>
            </a:r>
            <a:r>
              <a:rPr lang="en-US" altLang="ko-KR" sz="2900"/>
              <a:t>.</a:t>
            </a:r>
            <a:endParaRPr lang="en-US" altLang="ko-KR" sz="2900"/>
          </a:p>
          <a:p>
            <a:pPr>
              <a:defRPr/>
            </a:pPr>
            <a:r>
              <a:rPr lang="ko-KR" altLang="en-US" sz="2900"/>
              <a:t>이 프로젝트에서는 애완동물의 배변활동을 감지하여 알람으로 알려주고 알람을 들은 사용자가 배변상황을 인지하고 처리할 수 있도록 도와준다</a:t>
            </a:r>
            <a:r>
              <a:rPr lang="en-US" altLang="ko-KR" sz="2900"/>
              <a:t>.</a:t>
            </a:r>
            <a:endParaRPr lang="en-US" altLang="ko-KR" sz="2900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개발 환경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개발환경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3518" y="1914150"/>
            <a:ext cx="4153296" cy="2307387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55765" y="953611"/>
            <a:ext cx="2857500" cy="3519487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12532" y="2115343"/>
            <a:ext cx="3809999" cy="1904999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841215" y="4473098"/>
            <a:ext cx="3334464" cy="10594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600" b="1" i="0" strike="noStrike" mc:Ignorable="hp" hp:hslEmbossed="0">
                <a:solidFill>
                  <a:srgbClr val="4d5156">
                    <a:alpha val="100000"/>
                  </a:srgbClr>
                </a:solidFill>
                <a:latin typeface="Arial"/>
                <a:ea typeface="&amp;quot"/>
              </a:rPr>
              <a:t>PuTTY는 SSH, 텔넷, rlogin, raw TCP를 위한 클라이언트로 동작하는 자유 및 오픈 소스 단말 에뮬레이터 응용 프로그램이다.</a:t>
            </a:r>
            <a:endParaRPr xmlns:mc="http://schemas.openxmlformats.org/markup-compatibility/2006" xmlns:hp="http://schemas.haansoft.com/office/presentation/8.0" sz="1600" b="1" i="0" strike="noStrike" mc:Ignorable="hp" hp:hslEmbossed="0">
              <a:solidFill>
                <a:srgbClr val="4d5156">
                  <a:alpha val="100000"/>
                </a:srgbClr>
              </a:solidFill>
              <a:latin typeface="Arial"/>
              <a:ea typeface="&amp;quot"/>
            </a:endParaRPr>
          </a:p>
        </p:txBody>
      </p:sp>
      <p:sp>
        <p:nvSpPr>
          <p:cNvPr id="8" name=""/>
          <p:cNvSpPr/>
          <p:nvPr/>
        </p:nvSpPr>
        <p:spPr>
          <a:xfrm>
            <a:off x="4366815" y="4779088"/>
            <a:ext cx="4044868" cy="1057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sz="1600" b="1" i="0" strike="noStrike" mc:Ignorable="hp" hp:hslEmbossed="0">
                <a:solidFill>
                  <a:srgbClr val="4d5156">
                    <a:alpha val="100000"/>
                  </a:srgbClr>
                </a:solidFill>
                <a:latin typeface="Arial"/>
                <a:ea typeface="&amp;quot"/>
              </a:rPr>
              <a:t>OpenCV은 실시간 컴퓨터 비전을 목적으로 한 프로그래밍 라이브러리이다. </a:t>
            </a:r>
            <a:endParaRPr xmlns:mc="http://schemas.openxmlformats.org/markup-compatibility/2006" xmlns:hp="http://schemas.haansoft.com/office/presentation/8.0" sz="1600" b="1" i="0" strike="noStrike" mc:Ignorable="hp" hp:hslEmbossed="0">
              <a:solidFill>
                <a:srgbClr val="4d5156">
                  <a:alpha val="100000"/>
                </a:srgbClr>
              </a:solidFill>
              <a:latin typeface="Arial"/>
              <a:ea typeface="&amp;quot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sz="1600" b="1" i="0" strike="noStrike" mc:Ignorable="hp" hp:hslEmbossed="0">
                <a:solidFill>
                  <a:srgbClr val="4d5156">
                    <a:alpha val="100000"/>
                  </a:srgbClr>
                </a:solidFill>
                <a:latin typeface="Arial"/>
                <a:ea typeface="&amp;quot"/>
              </a:rPr>
              <a:t>실시간 이미지 프로세싱에 중점을 둔 라이브러리이다. </a:t>
            </a:r>
            <a:endParaRPr xmlns:mc="http://schemas.openxmlformats.org/markup-compatibility/2006" xmlns:hp="http://schemas.haansoft.com/office/presentation/8.0" sz="1600" b="1" i="0" strike="noStrike" mc:Ignorable="hp" hp:hslEmbossed="0">
              <a:solidFill>
                <a:srgbClr val="4d5156">
                  <a:alpha val="100000"/>
                </a:srgbClr>
              </a:solidFill>
              <a:latin typeface="&amp;quot"/>
              <a:ea typeface="&amp;quot"/>
            </a:endParaRPr>
          </a:p>
        </p:txBody>
      </p:sp>
      <p:sp>
        <p:nvSpPr>
          <p:cNvPr id="9" name=""/>
          <p:cNvSpPr/>
          <p:nvPr/>
        </p:nvSpPr>
        <p:spPr>
          <a:xfrm>
            <a:off x="8701957" y="4617559"/>
            <a:ext cx="3320575" cy="81931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600" b="1" i="0" strike="noStrike" mc:Ignorable="hp" hp:hslEmbossed="0">
                <a:solidFill>
                  <a:srgbClr val="4d5156">
                    <a:alpha val="100000"/>
                  </a:srgbClr>
                </a:solidFill>
                <a:latin typeface="&amp;quot"/>
                <a:ea typeface="&amp;quot"/>
              </a:rPr>
              <a:t>YOLO</a:t>
            </a:r>
            <a:r>
              <a:rPr xmlns:mc="http://schemas.openxmlformats.org/markup-compatibility/2006" xmlns:hp="http://schemas.haansoft.com/office/presentation/8.0" lang="ko-KR" altLang="en-US" sz="1600" b="1" i="0" strike="noStrike" mc:Ignorable="hp" hp:hslEmbossed="0">
                <a:solidFill>
                  <a:srgbClr val="4d5156">
                    <a:alpha val="100000"/>
                  </a:srgbClr>
                </a:solidFill>
                <a:latin typeface="&amp;quot"/>
                <a:ea typeface="&amp;quot"/>
              </a:rPr>
              <a:t>는 You Only Look Once의 약자로 객체 탐지 기법 모델중 하나입니다</a:t>
            </a:r>
            <a:r>
              <a:rPr xmlns:mc="http://schemas.openxmlformats.org/markup-compatibility/2006" xmlns:hp="http://schemas.haansoft.com/office/presentation/8.0" lang="en-US" altLang="ko-KR" sz="1600" b="1" i="0" strike="noStrike" mc:Ignorable="hp" hp:hslEmbossed="0">
                <a:solidFill>
                  <a:srgbClr val="4d5156">
                    <a:alpha val="100000"/>
                  </a:srgbClr>
                </a:solidFill>
                <a:latin typeface="&amp;quot"/>
                <a:ea typeface="&amp;quot"/>
              </a:rPr>
              <a:t>.</a:t>
            </a:r>
            <a:endParaRPr xmlns:mc="http://schemas.openxmlformats.org/markup-compatibility/2006" xmlns:hp="http://schemas.haansoft.com/office/presentation/8.0" lang="en-US" altLang="ko-KR" sz="1600" b="1" i="0" strike="noStrike" mc:Ignorable="hp" hp:hslEmbossed="0">
              <a:solidFill>
                <a:srgbClr val="4d5156">
                  <a:alpha val="100000"/>
                </a:srgbClr>
              </a:solidFill>
              <a:latin typeface="&amp;quot"/>
              <a:ea typeface="&amp;quo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시나리오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시나리오</a:t>
            </a:r>
            <a:endParaRPr lang="ko-KR" altLang="en-US"/>
          </a:p>
        </p:txBody>
      </p:sp>
      <p:sp>
        <p:nvSpPr>
          <p:cNvPr id="54" name=""/>
          <p:cNvSpPr/>
          <p:nvPr/>
        </p:nvSpPr>
        <p:spPr>
          <a:xfrm>
            <a:off x="244040" y="2895272"/>
            <a:ext cx="2549720" cy="1067455"/>
          </a:xfrm>
          <a:prstGeom prst="roundRect">
            <a:avLst>
              <a:gd name="adj" fmla="val 16667"/>
            </a:avLst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/>
              <a:t>카메라는 배변패드를 </a:t>
            </a:r>
            <a:endParaRPr lang="ko-KR" altLang="en-US" sz="1700"/>
          </a:p>
          <a:p>
            <a:pPr algn="ctr">
              <a:defRPr/>
            </a:pPr>
            <a:r>
              <a:rPr lang="en-US" altLang="ko-KR" sz="1700"/>
              <a:t>60</a:t>
            </a:r>
            <a:r>
              <a:rPr lang="ko-KR" altLang="en-US" sz="1700"/>
              <a:t>초마다 캡처</a:t>
            </a:r>
            <a:r>
              <a:rPr lang="en-US" altLang="ko-KR" sz="1700"/>
              <a:t>(Opencv)</a:t>
            </a:r>
            <a:endParaRPr lang="en-US" altLang="ko-KR" sz="1700"/>
          </a:p>
        </p:txBody>
      </p:sp>
      <p:sp>
        <p:nvSpPr>
          <p:cNvPr id="60" name=""/>
          <p:cNvSpPr/>
          <p:nvPr/>
        </p:nvSpPr>
        <p:spPr>
          <a:xfrm>
            <a:off x="3342446" y="2895272"/>
            <a:ext cx="2547339" cy="1067455"/>
          </a:xfrm>
          <a:prstGeom prst="roundRect">
            <a:avLst>
              <a:gd name="adj" fmla="val 16667"/>
            </a:avLst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/>
              <a:t>애완동물이 배변활동을 </a:t>
            </a:r>
            <a:endParaRPr lang="ko-KR" altLang="en-US" sz="1700"/>
          </a:p>
          <a:p>
            <a:pPr algn="ctr">
              <a:defRPr/>
            </a:pPr>
            <a:r>
              <a:rPr lang="ko-KR" altLang="en-US" sz="1700"/>
              <a:t>하기위해 배변패드에 </a:t>
            </a:r>
            <a:endParaRPr lang="ko-KR" altLang="en-US" sz="1700"/>
          </a:p>
          <a:p>
            <a:pPr algn="ctr">
              <a:defRPr/>
            </a:pPr>
            <a:r>
              <a:rPr lang="ko-KR" altLang="en-US" sz="1700"/>
              <a:t>들어온다</a:t>
            </a:r>
            <a:r>
              <a:rPr lang="en-US" altLang="ko-KR" sz="1700"/>
              <a:t>.</a:t>
            </a:r>
            <a:endParaRPr lang="en-US" altLang="ko-KR" sz="1700"/>
          </a:p>
        </p:txBody>
      </p:sp>
      <p:sp>
        <p:nvSpPr>
          <p:cNvPr id="62" name=""/>
          <p:cNvSpPr/>
          <p:nvPr/>
        </p:nvSpPr>
        <p:spPr>
          <a:xfrm>
            <a:off x="244040" y="4543143"/>
            <a:ext cx="2549720" cy="1067455"/>
          </a:xfrm>
          <a:prstGeom prst="roundRect">
            <a:avLst>
              <a:gd name="adj" fmla="val 16667"/>
            </a:avLst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/>
              <a:t>캡처한 영상을 </a:t>
            </a:r>
            <a:endParaRPr lang="ko-KR" altLang="en-US" sz="1700"/>
          </a:p>
          <a:p>
            <a:pPr algn="ctr">
              <a:defRPr/>
            </a:pPr>
            <a:r>
              <a:rPr lang="en-US" altLang="ko-KR" sz="1700"/>
              <a:t>YOLO</a:t>
            </a:r>
            <a:r>
              <a:rPr lang="ko-KR" altLang="en-US" sz="1700"/>
              <a:t>를 통해 객체분석</a:t>
            </a:r>
            <a:endParaRPr lang="ko-KR" altLang="en-US" sz="1700"/>
          </a:p>
        </p:txBody>
      </p:sp>
      <p:cxnSp>
        <p:nvCxnSpPr>
          <p:cNvPr id="63" name=""/>
          <p:cNvCxnSpPr>
            <a:stCxn id="54" idx="2"/>
            <a:endCxn id="62" idx="0"/>
          </p:cNvCxnSpPr>
          <p:nvPr/>
        </p:nvCxnSpPr>
        <p:spPr>
          <a:xfrm rot="5400000" flipV="1">
            <a:off x="1229486" y="4252141"/>
            <a:ext cx="580415" cy="1588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"/>
          <p:cNvCxnSpPr>
            <a:stCxn id="62" idx="3"/>
            <a:endCxn id="60" idx="1"/>
          </p:cNvCxnSpPr>
          <p:nvPr/>
        </p:nvCxnSpPr>
        <p:spPr>
          <a:xfrm flipV="1">
            <a:off x="2793760" y="3428999"/>
            <a:ext cx="548685" cy="164787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"/>
          <p:cNvSpPr/>
          <p:nvPr/>
        </p:nvSpPr>
        <p:spPr>
          <a:xfrm>
            <a:off x="3342446" y="4521313"/>
            <a:ext cx="2547339" cy="1067455"/>
          </a:xfrm>
          <a:prstGeom prst="roundRect">
            <a:avLst>
              <a:gd name="adj" fmla="val 16667"/>
            </a:avLst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/>
              <a:t>분석결과에 </a:t>
            </a:r>
            <a:r>
              <a:rPr lang="en-US" altLang="ko-KR" sz="1700"/>
              <a:t>dog</a:t>
            </a:r>
            <a:r>
              <a:rPr lang="ko-KR" altLang="en-US" sz="1700"/>
              <a:t>나 </a:t>
            </a:r>
            <a:r>
              <a:rPr lang="en-US" altLang="ko-KR" sz="1700"/>
              <a:t>cat</a:t>
            </a:r>
            <a:r>
              <a:rPr lang="ko-KR" altLang="en-US" sz="1700"/>
              <a:t>이</a:t>
            </a:r>
            <a:endParaRPr lang="ko-KR" altLang="en-US" sz="1700"/>
          </a:p>
          <a:p>
            <a:pPr algn="ctr">
              <a:defRPr/>
            </a:pPr>
            <a:r>
              <a:rPr lang="ko-KR" altLang="en-US" sz="1700"/>
              <a:t>탐지된다</a:t>
            </a:r>
            <a:r>
              <a:rPr lang="en-US" altLang="ko-KR" sz="1700"/>
              <a:t>.</a:t>
            </a:r>
            <a:r>
              <a:rPr lang="ko-KR" altLang="en-US" sz="1700"/>
              <a:t> </a:t>
            </a:r>
            <a:endParaRPr lang="ko-KR" altLang="en-US" sz="1700"/>
          </a:p>
        </p:txBody>
      </p:sp>
      <p:sp>
        <p:nvSpPr>
          <p:cNvPr id="70" name=""/>
          <p:cNvSpPr/>
          <p:nvPr/>
        </p:nvSpPr>
        <p:spPr>
          <a:xfrm>
            <a:off x="6380088" y="2895272"/>
            <a:ext cx="2547339" cy="1067455"/>
          </a:xfrm>
          <a:prstGeom prst="roundRect">
            <a:avLst>
              <a:gd name="adj" fmla="val 16667"/>
            </a:avLst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/>
              <a:t>분석결과를  </a:t>
            </a:r>
            <a:r>
              <a:rPr lang="en-US" altLang="ko-KR" sz="1700"/>
              <a:t>txt</a:t>
            </a:r>
            <a:r>
              <a:rPr lang="ko-KR" altLang="en-US" sz="1700"/>
              <a:t>파일로 </a:t>
            </a:r>
            <a:endParaRPr lang="ko-KR" altLang="en-US" sz="1700"/>
          </a:p>
          <a:p>
            <a:pPr algn="ctr">
              <a:defRPr/>
            </a:pPr>
            <a:r>
              <a:rPr lang="ko-KR" altLang="en-US" sz="1700"/>
              <a:t>출력한다</a:t>
            </a:r>
            <a:endParaRPr lang="ko-KR" altLang="en-US" sz="1700"/>
          </a:p>
          <a:p>
            <a:pPr algn="ctr">
              <a:defRPr/>
            </a:pPr>
            <a:r>
              <a:rPr lang="ko-KR" altLang="en-US" sz="1700">
                <a:solidFill>
                  <a:srgbClr val="000000"/>
                </a:solidFill>
              </a:rPr>
              <a:t>출력 예 </a:t>
            </a:r>
            <a:r>
              <a:rPr lang="en-US" altLang="ko-KR" sz="1700">
                <a:solidFill>
                  <a:srgbClr val="000000"/>
                </a:solidFill>
              </a:rPr>
              <a:t>[dog : 95%]</a:t>
            </a:r>
            <a:endParaRPr lang="en-US" altLang="ko-KR" sz="1700">
              <a:solidFill>
                <a:srgbClr val="000000"/>
              </a:solidFill>
            </a:endParaRPr>
          </a:p>
        </p:txBody>
      </p:sp>
      <p:cxnSp>
        <p:nvCxnSpPr>
          <p:cNvPr id="71" name=""/>
          <p:cNvCxnSpPr>
            <a:stCxn id="60" idx="2"/>
            <a:endCxn id="69" idx="0"/>
          </p:cNvCxnSpPr>
          <p:nvPr/>
        </p:nvCxnSpPr>
        <p:spPr>
          <a:xfrm rot="5400000" flipV="1">
            <a:off x="4337617" y="4241226"/>
            <a:ext cx="558585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"/>
          <p:cNvSpPr/>
          <p:nvPr/>
        </p:nvSpPr>
        <p:spPr>
          <a:xfrm>
            <a:off x="6380089" y="4521313"/>
            <a:ext cx="2547339" cy="1067455"/>
          </a:xfrm>
          <a:prstGeom prst="roundRect">
            <a:avLst>
              <a:gd name="adj" fmla="val 16667"/>
            </a:avLst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txt</a:t>
            </a:r>
            <a:r>
              <a:rPr lang="ko-KR" altLang="en-US" sz="1700"/>
              <a:t>파일의 내용이 </a:t>
            </a:r>
            <a:endParaRPr lang="ko-KR" altLang="en-US" sz="1700"/>
          </a:p>
          <a:p>
            <a:pPr algn="ctr">
              <a:defRPr/>
            </a:pPr>
            <a:r>
              <a:rPr lang="ko-KR" altLang="en-US" sz="1700"/>
              <a:t>존재하면 상황이 발생한것으로 판단 알람명령 실행</a:t>
            </a:r>
            <a:endParaRPr lang="ko-KR" altLang="en-US" sz="1700"/>
          </a:p>
        </p:txBody>
      </p:sp>
      <p:sp>
        <p:nvSpPr>
          <p:cNvPr id="73" name=""/>
          <p:cNvSpPr/>
          <p:nvPr/>
        </p:nvSpPr>
        <p:spPr>
          <a:xfrm>
            <a:off x="245629" y="1276356"/>
            <a:ext cx="11674989" cy="106745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solidFill>
                  <a:schemeClr val="accent2"/>
                </a:solidFill>
              </a:rPr>
              <a:t>사용자와 애완동물은 다른 공간에 있는 상황이고 </a:t>
            </a:r>
            <a:endParaRPr lang="ko-KR" altLang="en-US" sz="2000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accent2"/>
                </a:solidFill>
              </a:rPr>
              <a:t>따라서 사용자는 애완동물의 배변활동을 인지하지 못하고 제때에 처리하지 못하는 상황이다</a:t>
            </a:r>
            <a:r>
              <a:rPr lang="en-US" altLang="ko-KR" sz="2000">
                <a:solidFill>
                  <a:schemeClr val="accent2"/>
                </a:solidFill>
              </a:rPr>
              <a:t>.</a:t>
            </a:r>
            <a:endParaRPr lang="en-US" altLang="ko-KR" sz="2000">
              <a:solidFill>
                <a:schemeClr val="accent2"/>
              </a:solidFill>
            </a:endParaRPr>
          </a:p>
        </p:txBody>
      </p:sp>
      <p:sp>
        <p:nvSpPr>
          <p:cNvPr id="74" name=""/>
          <p:cNvSpPr/>
          <p:nvPr/>
        </p:nvSpPr>
        <p:spPr>
          <a:xfrm>
            <a:off x="9373278" y="2895272"/>
            <a:ext cx="2547339" cy="1067455"/>
          </a:xfrm>
          <a:prstGeom prst="roundRect">
            <a:avLst>
              <a:gd name="adj" fmla="val 16667"/>
            </a:avLst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LED</a:t>
            </a:r>
            <a:r>
              <a:rPr lang="ko-KR" altLang="en-US" sz="1700"/>
              <a:t>신호와 스피커로 </a:t>
            </a:r>
            <a:endParaRPr lang="ko-KR" altLang="en-US" sz="1700"/>
          </a:p>
          <a:p>
            <a:pPr algn="ctr">
              <a:defRPr/>
            </a:pPr>
            <a:r>
              <a:rPr lang="ko-KR" altLang="en-US" sz="1700"/>
              <a:t>음성파일을 출력하는 </a:t>
            </a:r>
            <a:endParaRPr lang="ko-KR" altLang="en-US" sz="1700"/>
          </a:p>
          <a:p>
            <a:pPr algn="ctr">
              <a:defRPr/>
            </a:pPr>
            <a:r>
              <a:rPr lang="ko-KR" altLang="en-US" sz="1700"/>
              <a:t>명령 실행</a:t>
            </a:r>
            <a:endParaRPr lang="ko-KR" altLang="en-US" sz="1700"/>
          </a:p>
        </p:txBody>
      </p:sp>
      <p:sp>
        <p:nvSpPr>
          <p:cNvPr id="75" name=""/>
          <p:cNvSpPr/>
          <p:nvPr/>
        </p:nvSpPr>
        <p:spPr>
          <a:xfrm>
            <a:off x="9373279" y="4543143"/>
            <a:ext cx="2547339" cy="1067455"/>
          </a:xfrm>
          <a:prstGeom prst="roundRect">
            <a:avLst>
              <a:gd name="adj" fmla="val 16667"/>
            </a:avLst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/>
              <a:t>알람을 들은 사용자는</a:t>
            </a:r>
            <a:endParaRPr lang="ko-KR" altLang="en-US" sz="1700"/>
          </a:p>
          <a:p>
            <a:pPr algn="ctr">
              <a:defRPr/>
            </a:pPr>
            <a:r>
              <a:rPr lang="ko-KR" altLang="en-US" sz="1700"/>
              <a:t>배변상황을 인식하고</a:t>
            </a:r>
            <a:endParaRPr lang="ko-KR" altLang="en-US" sz="1700"/>
          </a:p>
          <a:p>
            <a:pPr algn="ctr">
              <a:defRPr/>
            </a:pPr>
            <a:r>
              <a:rPr lang="ko-KR" altLang="en-US" sz="1700"/>
              <a:t>배변을 처리한다</a:t>
            </a:r>
            <a:r>
              <a:rPr lang="en-US" altLang="ko-KR" sz="1700"/>
              <a:t>.</a:t>
            </a:r>
            <a:endParaRPr lang="en-US" altLang="ko-KR" sz="1700"/>
          </a:p>
        </p:txBody>
      </p:sp>
      <p:cxnSp>
        <p:nvCxnSpPr>
          <p:cNvPr id="76" name=""/>
          <p:cNvCxnSpPr>
            <a:stCxn id="69" idx="3"/>
            <a:endCxn id="70" idx="1"/>
          </p:cNvCxnSpPr>
          <p:nvPr/>
        </p:nvCxnSpPr>
        <p:spPr>
          <a:xfrm flipV="1">
            <a:off x="5889786" y="3429000"/>
            <a:ext cx="490302" cy="162604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"/>
          <p:cNvCxnSpPr>
            <a:stCxn id="70" idx="2"/>
            <a:endCxn id="72" idx="0"/>
          </p:cNvCxnSpPr>
          <p:nvPr/>
        </p:nvCxnSpPr>
        <p:spPr>
          <a:xfrm rot="5400000" flipV="1">
            <a:off x="7375259" y="4241226"/>
            <a:ext cx="558586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"/>
          <p:cNvCxnSpPr>
            <a:stCxn id="72" idx="3"/>
            <a:endCxn id="74" idx="1"/>
          </p:cNvCxnSpPr>
          <p:nvPr/>
        </p:nvCxnSpPr>
        <p:spPr>
          <a:xfrm flipV="1">
            <a:off x="8927428" y="3429000"/>
            <a:ext cx="445850" cy="162604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"/>
          <p:cNvCxnSpPr>
            <a:stCxn id="74" idx="2"/>
            <a:endCxn id="75" idx="0"/>
          </p:cNvCxnSpPr>
          <p:nvPr/>
        </p:nvCxnSpPr>
        <p:spPr>
          <a:xfrm rot="5400000" flipV="1">
            <a:off x="10357534" y="4252141"/>
            <a:ext cx="580416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주요 코드 및 프로그램 시연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228</ep:Words>
  <ep:PresentationFormat>화면 슬라이드 쇼(4:3)</ep:PresentationFormat>
  <ep:Paragraphs>61</ep:Paragraphs>
  <ep:Slides>16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교차</vt:lpstr>
      <vt:lpstr>애완동물 배변활동 알림이</vt:lpstr>
      <vt:lpstr>목차</vt:lpstr>
      <vt:lpstr>프로젝트 개요</vt:lpstr>
      <vt:lpstr>프로젝트 개요</vt:lpstr>
      <vt:lpstr>개발 환경</vt:lpstr>
      <vt:lpstr>개발환경</vt:lpstr>
      <vt:lpstr>시나리오</vt:lpstr>
      <vt:lpstr>시나리오</vt:lpstr>
      <vt:lpstr>주요 코드 및 프로그램 시연</vt:lpstr>
      <vt:lpstr>YOLO분석 후 분석결과를 텍스트파일로 출력</vt:lpstr>
      <vt:lpstr>알람 음성파일 출력</vt:lpstr>
      <vt:lpstr>어려웠던 점</vt:lpstr>
      <vt:lpstr>어려웠던 점</vt:lpstr>
      <vt:lpstr>개선해야할 점</vt:lpstr>
      <vt:lpstr>개선해야할 점 - 분석 속도 개선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2021-05-01T04:01:52.346</dcterms:created>
  <dc:creator>최태호</dc:creator>
  <cp:lastModifiedBy>최태호</cp:lastModifiedBy>
  <dcterms:modified xsi:type="dcterms:W3CDTF">2021-06-09T07:11:34.860</dcterms:modified>
  <cp:revision>51</cp:revision>
  <dc:title>임베디드 시스템 프로젝트 제안서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