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146847057" r:id="rId11"/>
    <p:sldId id="2146847060" r:id="rId12"/>
    <p:sldId id="2146847063" r:id="rId13"/>
    <p:sldId id="2146847064" r:id="rId14"/>
    <p:sldId id="2146847062" r:id="rId15"/>
    <p:sldId id="2146847061" r:id="rId16"/>
    <p:sldId id="2146847055" r:id="rId17"/>
    <p:sldId id="214684705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Chittaranjan Mohanty</a:t>
            </a:r>
          </a:p>
          <a:p>
            <a:r>
              <a:rPr lang="en-US" sz="2000" b="1" dirty="0">
                <a:solidFill>
                  <a:schemeClr val="accent1">
                    <a:lumMod val="75000"/>
                  </a:schemeClr>
                </a:solidFill>
                <a:latin typeface="Arial"/>
                <a:cs typeface="Arial"/>
              </a:rPr>
              <a:t>College Name &amp; Department : VSSUT,  BURLA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C7FDA-E454-D1BE-1F35-F43E6382F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F269A-8302-F035-E531-91F15035C680}"/>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EC3E39FC-ACF7-FB6E-40A6-C2502455FD01}"/>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5376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232452"/>
            <a:ext cx="10686576" cy="3333136"/>
          </a:xfrm>
        </p:spPr>
        <p:txBody>
          <a:bodyPr>
            <a:normAutofit/>
          </a:bodyPr>
          <a:lstStyle/>
          <a:p>
            <a:r>
              <a:rPr lang="en-US" sz="2000" dirty="0"/>
              <a:t>The project successfully predicts credit card default risk using IBM Watson Studio and AI Runtime Services. Multiple machine learning pipelines were tested, with the </a:t>
            </a:r>
            <a:r>
              <a:rPr lang="en-US" sz="2000" b="1" dirty="0"/>
              <a:t>Snap Random Forest Classifier achieving the highest accuracy of 82.1%</a:t>
            </a:r>
            <a:r>
              <a:rPr lang="en-US" sz="2000" dirty="0"/>
              <a:t>. The integration of hyperparameter tuning (HPO) further improved model performance. This approach enhances credit risk assessment, providing valuable insights for financial institutions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https://github.com/CHITTARANJANMOHANTY-2003/credit_card_default_prediction</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AD0EF908-47B4-57FC-67E4-97A01CD4BA42}"/>
              </a:ext>
            </a:extLst>
          </p:cNvPr>
          <p:cNvSpPr>
            <a:spLocks noGrp="1" noChangeArrowheads="1"/>
          </p:cNvSpPr>
          <p:nvPr>
            <p:ph idx="1"/>
          </p:nvPr>
        </p:nvSpPr>
        <p:spPr bwMode="auto">
          <a:xfrm>
            <a:off x="535670" y="1894397"/>
            <a:ext cx="106964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as an IBM Cloud API</a:t>
            </a:r>
            <a:r>
              <a:rPr kumimoji="0" lang="en-US" altLang="en-US" sz="1800" b="0" i="0" u="none" strike="noStrike" cap="none" normalizeH="0" baseline="0" dirty="0">
                <a:ln>
                  <a:noFill/>
                </a:ln>
                <a:solidFill>
                  <a:schemeClr val="tx1"/>
                </a:solidFill>
                <a:effectLst/>
                <a:latin typeface="Arial" panose="020B0604020202020204" pitchFamily="34" charset="0"/>
              </a:rPr>
              <a:t> – Integrating the trained model into financial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Processing</a:t>
            </a:r>
            <a:r>
              <a:rPr kumimoji="0" lang="en-US" altLang="en-US" sz="1800" b="0" i="0" u="none" strike="noStrike" cap="none" normalizeH="0" baseline="0" dirty="0">
                <a:ln>
                  <a:noFill/>
                </a:ln>
                <a:solidFill>
                  <a:schemeClr val="tx1"/>
                </a:solidFill>
                <a:effectLst/>
                <a:latin typeface="Arial" panose="020B0604020202020204" pitchFamily="34" charset="0"/>
              </a:rPr>
              <a:t> – Implementing a streaming model for live credit risk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Models</a:t>
            </a:r>
            <a:r>
              <a:rPr kumimoji="0" lang="en-US" altLang="en-US" sz="1800" b="0" i="0" u="none" strike="noStrike" cap="none" normalizeH="0" baseline="0" dirty="0">
                <a:ln>
                  <a:noFill/>
                </a:ln>
                <a:solidFill>
                  <a:schemeClr val="tx1"/>
                </a:solidFill>
                <a:effectLst/>
                <a:latin typeface="Arial" panose="020B0604020202020204" pitchFamily="34" charset="0"/>
              </a:rPr>
              <a:t> – Experimenting with neural networks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Interpretability</a:t>
            </a:r>
            <a:r>
              <a:rPr kumimoji="0" lang="en-US" altLang="en-US" sz="1800" b="0" i="0" u="none" strike="noStrike" cap="none" normalizeH="0" baseline="0" dirty="0">
                <a:ln>
                  <a:noFill/>
                </a:ln>
                <a:solidFill>
                  <a:schemeClr val="tx1"/>
                </a:solidFill>
                <a:effectLst/>
                <a:latin typeface="Arial" panose="020B0604020202020204" pitchFamily="34" charset="0"/>
              </a:rPr>
              <a:t> – Using SHAP values to explain model predictions. </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190220F-B03A-7AE5-0AC7-FF127D0D21A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The objective of this project is to predict whether a customer will default on their credit card payment based on various factors such as past payment behavior, credit limit, and demographics. This predictive model aids financial institutions in risk assessment and decision-making by estimating the probability of default rather than just a binary classification (default or not default)</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434FCFD5-FE64-B6BB-FF1E-12807B26EF75}"/>
              </a:ext>
            </a:extLst>
          </p:cNvPr>
          <p:cNvSpPr>
            <a:spLocks noGrp="1" noChangeArrowheads="1"/>
          </p:cNvSpPr>
          <p:nvPr>
            <p:ph idx="1"/>
          </p:nvPr>
        </p:nvSpPr>
        <p:spPr bwMode="auto">
          <a:xfrm>
            <a:off x="441325" y="1549241"/>
            <a:ext cx="1133358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IBM Cloud Services: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IBM Watson Studio (for building and training models)</a:t>
            </a: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IBM AI Runtime Services (for model execution)</a:t>
            </a:r>
          </a:p>
          <a:p>
            <a:pPr marL="0" indent="0" defTabSz="914400" eaLnBrk="0" fontAlgn="base" hangingPunct="0">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Machine Learning Models Used: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i="0" u="none" strike="noStrike" cap="none" normalizeH="0" baseline="0" dirty="0">
                <a:ln>
                  <a:noFill/>
                </a:ln>
                <a:solidFill>
                  <a:schemeClr val="tx1"/>
                </a:solidFill>
                <a:effectLst/>
                <a:latin typeface="Arial" panose="020B0604020202020204" pitchFamily="34" charset="0"/>
              </a:rPr>
              <a:t>Snap Random Forest Classifier</a:t>
            </a:r>
          </a:p>
          <a:p>
            <a:pPr marL="324000" lvl="1" indent="0" defTabSz="914400" eaLnBrk="0" fontAlgn="base" hangingPunct="0">
              <a:spcBef>
                <a:spcPct val="0"/>
              </a:spcBef>
              <a:spcAft>
                <a:spcPct val="0"/>
              </a:spcAft>
              <a:buClrTx/>
              <a:buSzTx/>
              <a:buFontTx/>
              <a:buChar char="•"/>
            </a:pPr>
            <a:r>
              <a:rPr kumimoji="0" lang="en-US" altLang="en-US" sz="2500" i="0" u="none" strike="noStrike" cap="none" normalizeH="0" baseline="0" dirty="0" err="1">
                <a:ln>
                  <a:noFill/>
                </a:ln>
                <a:solidFill>
                  <a:schemeClr val="tx1"/>
                </a:solidFill>
                <a:effectLst/>
                <a:latin typeface="Arial" panose="020B0604020202020204" pitchFamily="34" charset="0"/>
              </a:rPr>
              <a:t>XGBoost</a:t>
            </a:r>
            <a:r>
              <a:rPr kumimoji="0" lang="en-US" altLang="en-US" sz="2500" i="0" u="none" strike="noStrike" cap="none" normalizeH="0" baseline="0" dirty="0">
                <a:ln>
                  <a:noFill/>
                </a:ln>
                <a:solidFill>
                  <a:schemeClr val="tx1"/>
                </a:solidFill>
                <a:effectLst/>
                <a:latin typeface="Arial" panose="020B0604020202020204" pitchFamily="34" charset="0"/>
              </a:rPr>
              <a:t> Classifier (HPO &amp; FE optimizations)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 &amp; Tools: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Scikit-learn, Pandas, NumPy,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Evaluation Metrics: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Accuracy, Precision-Recall, F1 Score, </a:t>
            </a:r>
            <a:r>
              <a:rPr kumimoji="0" lang="en-US" altLang="en-US" sz="2500" i="0" u="none" strike="noStrike" cap="none" normalizeH="0" baseline="0" dirty="0">
                <a:ln>
                  <a:noFill/>
                </a:ln>
                <a:solidFill>
                  <a:schemeClr val="tx1"/>
                </a:solidFill>
                <a:effectLst/>
                <a:latin typeface="Arial" panose="020B0604020202020204" pitchFamily="34" charset="0"/>
              </a:rPr>
              <a:t>K-S</a:t>
            </a:r>
            <a:r>
              <a:rPr kumimoji="0" lang="en-US" altLang="en-US" sz="2500" b="1" i="0" u="none" strike="noStrike" cap="none" normalizeH="0" baseline="0" dirty="0">
                <a:ln>
                  <a:noFill/>
                </a:ln>
                <a:solidFill>
                  <a:schemeClr val="tx1"/>
                </a:solidFill>
                <a:effectLst/>
                <a:latin typeface="Arial" panose="020B0604020202020204" pitchFamily="34" charset="0"/>
              </a:rPr>
              <a:t> </a:t>
            </a:r>
            <a:r>
              <a:rPr kumimoji="0" lang="en-US" altLang="en-US" sz="2500" i="0" u="none" strike="noStrike" cap="none" normalizeH="0" baseline="0" dirty="0">
                <a:ln>
                  <a:noFill/>
                </a:ln>
                <a:solidFill>
                  <a:schemeClr val="tx1"/>
                </a:solidFill>
                <a:effectLst/>
                <a:latin typeface="Arial" panose="020B0604020202020204" pitchFamily="34" charset="0"/>
              </a:rPr>
              <a:t>Chart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5" name="Rectangle 2">
            <a:extLst>
              <a:ext uri="{FF2B5EF4-FFF2-40B4-BE49-F238E27FC236}">
                <a16:creationId xmlns:a16="http://schemas.microsoft.com/office/drawing/2014/main" id="{16B57EED-4E46-2B5E-9B99-80E042E44C02}"/>
              </a:ext>
            </a:extLst>
          </p:cNvPr>
          <p:cNvSpPr>
            <a:spLocks noGrp="1" noChangeArrowheads="1"/>
          </p:cNvSpPr>
          <p:nvPr>
            <p:ph idx="1"/>
          </p:nvPr>
        </p:nvSpPr>
        <p:spPr bwMode="auto">
          <a:xfrm>
            <a:off x="581192" y="1515897"/>
            <a:ext cx="954620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Watson Studio:</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Used for building, training, and evaluating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AI Runtime Services: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execution support for deployed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Cloud Pak for Data (Optional):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Enables end-to-end data science lifecycle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AutoAI:</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Automatically compares different ML pipelines and selects the best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50825F2-09DC-9C0B-4CCE-64974E2391BE}"/>
              </a:ext>
            </a:extLst>
          </p:cNvPr>
          <p:cNvSpPr>
            <a:spLocks noGrp="1" noChangeArrowheads="1"/>
          </p:cNvSpPr>
          <p:nvPr>
            <p:ph idx="1"/>
          </p:nvPr>
        </p:nvSpPr>
        <p:spPr bwMode="auto">
          <a:xfrm>
            <a:off x="581191" y="2038196"/>
            <a:ext cx="1004747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Deployed on IBM Watson Studio</a:t>
            </a:r>
            <a:r>
              <a:rPr kumimoji="0" lang="en-US" altLang="en-US" sz="1800" b="0" i="0" u="none" strike="noStrike" cap="none" normalizeH="0" baseline="0" dirty="0">
                <a:ln>
                  <a:noFill/>
                </a:ln>
                <a:solidFill>
                  <a:schemeClr val="tx1"/>
                </a:solidFill>
                <a:effectLst/>
                <a:latin typeface="Arial" panose="020B0604020202020204" pitchFamily="34" charset="0"/>
              </a:rPr>
              <a:t> – Leveraging IBM cloud services for AI-powered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Pipeline Comparison</a:t>
            </a:r>
            <a:r>
              <a:rPr kumimoji="0" lang="en-US" altLang="en-US" sz="1800" b="0" i="0" u="none" strike="noStrike" cap="none" normalizeH="0" baseline="0" dirty="0">
                <a:ln>
                  <a:noFill/>
                </a:ln>
                <a:solidFill>
                  <a:schemeClr val="tx1"/>
                </a:solidFill>
                <a:effectLst/>
                <a:latin typeface="Arial" panose="020B0604020202020204" pitchFamily="34" charset="0"/>
              </a:rPr>
              <a:t> – Multiple model pipelines tested to find the best performing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Optimization (HPO)</a:t>
            </a:r>
            <a:r>
              <a:rPr kumimoji="0" lang="en-US" altLang="en-US" sz="1800" b="0" i="0" u="none" strike="noStrike" cap="none" normalizeH="0" baseline="0" dirty="0">
                <a:ln>
                  <a:noFill/>
                </a:ln>
                <a:solidFill>
                  <a:schemeClr val="tx1"/>
                </a:solidFill>
                <a:effectLst/>
                <a:latin typeface="Arial" panose="020B0604020202020204" pitchFamily="34" charset="0"/>
              </a:rPr>
              <a:t> – Enhanced model accuracy using fine-tuned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K-S Chart Analysis</a:t>
            </a:r>
            <a:r>
              <a:rPr kumimoji="0" lang="en-US" altLang="en-US" sz="1800" b="0" i="0" u="none" strike="noStrike" cap="none" normalizeH="0" baseline="0" dirty="0">
                <a:ln>
                  <a:noFill/>
                </a:ln>
                <a:solidFill>
                  <a:schemeClr val="tx1"/>
                </a:solidFill>
                <a:effectLst/>
                <a:latin typeface="Arial" panose="020B0604020202020204" pitchFamily="34" charset="0"/>
              </a:rPr>
              <a:t> – A unique evaluation metric to assess the separation between defaulters and non-defaulters.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000" b="1" dirty="0"/>
              <a:t>Banks &amp; Financial Institutions</a:t>
            </a:r>
            <a:r>
              <a:rPr lang="en-US" sz="2000" dirty="0"/>
              <a:t> – Credit risk assessment and fraud detection.</a:t>
            </a:r>
          </a:p>
          <a:p>
            <a:pPr>
              <a:buFont typeface="Arial" panose="020B0604020202020204" pitchFamily="34" charset="0"/>
              <a:buChar char="•"/>
            </a:pPr>
            <a:r>
              <a:rPr lang="en-US" sz="2000" b="1" dirty="0"/>
              <a:t>Loan Providers</a:t>
            </a:r>
            <a:r>
              <a:rPr lang="en-US" sz="2000" dirty="0"/>
              <a:t> – To determine loan eligibility and default probability.</a:t>
            </a:r>
          </a:p>
          <a:p>
            <a:pPr>
              <a:buFont typeface="Arial" panose="020B0604020202020204" pitchFamily="34" charset="0"/>
              <a:buChar char="•"/>
            </a:pPr>
            <a:r>
              <a:rPr lang="en-US" sz="2000" b="1" dirty="0"/>
              <a:t>Data Scientists &amp; Analysts</a:t>
            </a:r>
            <a:r>
              <a:rPr lang="en-US" sz="2000" dirty="0"/>
              <a:t> – To build and optimize credit scoring models.</a:t>
            </a:r>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CD0E1ED7-99E2-1ADD-E05F-37A91C0B2E2C}"/>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C7449-7129-73E5-0F82-7FF600793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9125E-626D-E9AA-3CAD-ECE911104D64}"/>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077406A7-90DC-23FB-AC70-F13B6CDB12FA}"/>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4744353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473</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Chittaranjan Mohanty</cp:lastModifiedBy>
  <cp:revision>25</cp:revision>
  <dcterms:created xsi:type="dcterms:W3CDTF">2021-05-26T16:50:10Z</dcterms:created>
  <dcterms:modified xsi:type="dcterms:W3CDTF">2025-02-01T07:31:00Z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