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65"/>
  </p:notesMasterIdLst>
  <p:sldIdLst>
    <p:sldId id="271" r:id="rId2"/>
    <p:sldId id="272" r:id="rId3"/>
    <p:sldId id="273" r:id="rId4"/>
    <p:sldId id="274" r:id="rId5"/>
    <p:sldId id="278" r:id="rId6"/>
    <p:sldId id="332" r:id="rId7"/>
    <p:sldId id="280" r:id="rId8"/>
    <p:sldId id="281" r:id="rId9"/>
    <p:sldId id="284" r:id="rId10"/>
    <p:sldId id="287" r:id="rId11"/>
    <p:sldId id="290" r:id="rId12"/>
    <p:sldId id="291" r:id="rId13"/>
    <p:sldId id="293" r:id="rId14"/>
    <p:sldId id="376" r:id="rId15"/>
    <p:sldId id="308" r:id="rId16"/>
    <p:sldId id="335" r:id="rId17"/>
    <p:sldId id="309" r:id="rId18"/>
    <p:sldId id="310" r:id="rId19"/>
    <p:sldId id="305" r:id="rId20"/>
    <p:sldId id="311" r:id="rId21"/>
    <p:sldId id="312" r:id="rId22"/>
    <p:sldId id="315" r:id="rId23"/>
    <p:sldId id="319" r:id="rId24"/>
    <p:sldId id="317" r:id="rId25"/>
    <p:sldId id="324" r:id="rId26"/>
    <p:sldId id="339" r:id="rId27"/>
    <p:sldId id="325" r:id="rId28"/>
    <p:sldId id="348" r:id="rId29"/>
    <p:sldId id="349" r:id="rId30"/>
    <p:sldId id="350" r:id="rId31"/>
    <p:sldId id="352" r:id="rId32"/>
    <p:sldId id="377" r:id="rId33"/>
    <p:sldId id="378" r:id="rId34"/>
    <p:sldId id="353" r:id="rId35"/>
    <p:sldId id="393" r:id="rId36"/>
    <p:sldId id="379" r:id="rId37"/>
    <p:sldId id="355" r:id="rId38"/>
    <p:sldId id="356" r:id="rId39"/>
    <p:sldId id="357" r:id="rId40"/>
    <p:sldId id="358" r:id="rId41"/>
    <p:sldId id="359" r:id="rId42"/>
    <p:sldId id="361" r:id="rId43"/>
    <p:sldId id="362" r:id="rId44"/>
    <p:sldId id="363" r:id="rId45"/>
    <p:sldId id="365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4" r:id="rId54"/>
    <p:sldId id="385" r:id="rId55"/>
    <p:sldId id="386" r:id="rId56"/>
    <p:sldId id="394" r:id="rId57"/>
    <p:sldId id="380" r:id="rId58"/>
    <p:sldId id="382" r:id="rId59"/>
    <p:sldId id="383" r:id="rId60"/>
    <p:sldId id="381" r:id="rId61"/>
    <p:sldId id="384" r:id="rId62"/>
    <p:sldId id="391" r:id="rId63"/>
    <p:sldId id="392" r:id="rId6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charset="0"/>
        <a:ea typeface="新細明體" charset="0"/>
        <a:cs typeface="新細明體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charset="0"/>
        <a:ea typeface="新細明體" charset="0"/>
        <a:cs typeface="新細明體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charset="0"/>
        <a:ea typeface="新細明體" charset="0"/>
        <a:cs typeface="新細明體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charset="0"/>
        <a:ea typeface="新細明體" charset="0"/>
        <a:cs typeface="新細明體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charset="0"/>
        <a:ea typeface="新細明體" charset="0"/>
        <a:cs typeface="新細明體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Tahoma" charset="0"/>
        <a:ea typeface="新細明體" charset="0"/>
        <a:cs typeface="新細明體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Tahoma" charset="0"/>
        <a:ea typeface="新細明體" charset="0"/>
        <a:cs typeface="新細明體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Tahoma" charset="0"/>
        <a:ea typeface="新細明體" charset="0"/>
        <a:cs typeface="新細明體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Tahoma" charset="0"/>
        <a:ea typeface="新細明體" charset="0"/>
        <a:cs typeface="新細明體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2"/>
    <p:restoredTop sz="50000" autoAdjust="0"/>
  </p:normalViewPr>
  <p:slideViewPr>
    <p:cSldViewPr>
      <p:cViewPr>
        <p:scale>
          <a:sx n="110" d="100"/>
          <a:sy n="110" d="100"/>
        </p:scale>
        <p:origin x="1808" y="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Jin" userId="3733580_tp_dropbox" providerId="OAuth2" clId="{0414DA5B-C18D-854D-A29F-4F36904709C7}"/>
    <pc:docChg chg="undo custSel delSld modSld">
      <pc:chgData name="Wang Jin" userId="3733580_tp_dropbox" providerId="OAuth2" clId="{0414DA5B-C18D-854D-A29F-4F36904709C7}" dt="2020-03-18T07:58:59.962" v="307" actId="2696"/>
      <pc:docMkLst>
        <pc:docMk/>
      </pc:docMkLst>
      <pc:sldChg chg="modSp">
        <pc:chgData name="Wang Jin" userId="3733580_tp_dropbox" providerId="OAuth2" clId="{0414DA5B-C18D-854D-A29F-4F36904709C7}" dt="2020-03-18T06:29:26.422" v="8" actId="20577"/>
        <pc:sldMkLst>
          <pc:docMk/>
          <pc:sldMk cId="3663444859" sldId="315"/>
        </pc:sldMkLst>
        <pc:spChg chg="mod">
          <ac:chgData name="Wang Jin" userId="3733580_tp_dropbox" providerId="OAuth2" clId="{0414DA5B-C18D-854D-A29F-4F36904709C7}" dt="2020-03-18T06:29:26.422" v="8" actId="20577"/>
          <ac:spMkLst>
            <pc:docMk/>
            <pc:sldMk cId="3663444859" sldId="315"/>
            <ac:spMk id="3" creationId="{00000000-0000-0000-0000-000000000000}"/>
          </ac:spMkLst>
        </pc:spChg>
      </pc:sldChg>
      <pc:sldChg chg="modSp">
        <pc:chgData name="Wang Jin" userId="3733580_tp_dropbox" providerId="OAuth2" clId="{0414DA5B-C18D-854D-A29F-4F36904709C7}" dt="2020-03-18T06:31:06.565" v="17" actId="20577"/>
        <pc:sldMkLst>
          <pc:docMk/>
          <pc:sldMk cId="3699197954" sldId="317"/>
        </pc:sldMkLst>
        <pc:spChg chg="mod">
          <ac:chgData name="Wang Jin" userId="3733580_tp_dropbox" providerId="OAuth2" clId="{0414DA5B-C18D-854D-A29F-4F36904709C7}" dt="2020-03-18T06:31:06.565" v="17" actId="20577"/>
          <ac:spMkLst>
            <pc:docMk/>
            <pc:sldMk cId="3699197954" sldId="317"/>
            <ac:spMk id="3" creationId="{00000000-0000-0000-0000-000000000000}"/>
          </ac:spMkLst>
        </pc:spChg>
      </pc:sldChg>
      <pc:sldChg chg="modSp">
        <pc:chgData name="Wang Jin" userId="3733580_tp_dropbox" providerId="OAuth2" clId="{0414DA5B-C18D-854D-A29F-4F36904709C7}" dt="2020-03-18T07:05:04.550" v="37" actId="20577"/>
        <pc:sldMkLst>
          <pc:docMk/>
          <pc:sldMk cId="3445168423" sldId="324"/>
        </pc:sldMkLst>
        <pc:spChg chg="mod">
          <ac:chgData name="Wang Jin" userId="3733580_tp_dropbox" providerId="OAuth2" clId="{0414DA5B-C18D-854D-A29F-4F36904709C7}" dt="2020-03-18T07:05:04.550" v="37" actId="20577"/>
          <ac:spMkLst>
            <pc:docMk/>
            <pc:sldMk cId="3445168423" sldId="324"/>
            <ac:spMk id="3" creationId="{00000000-0000-0000-0000-000000000000}"/>
          </ac:spMkLst>
        </pc:spChg>
      </pc:sldChg>
      <pc:sldChg chg="modSp">
        <pc:chgData name="Wang Jin" userId="3733580_tp_dropbox" providerId="OAuth2" clId="{0414DA5B-C18D-854D-A29F-4F36904709C7}" dt="2020-03-18T07:05:55.671" v="44" actId="20577"/>
        <pc:sldMkLst>
          <pc:docMk/>
          <pc:sldMk cId="2546243906" sldId="339"/>
        </pc:sldMkLst>
        <pc:spChg chg="mod">
          <ac:chgData name="Wang Jin" userId="3733580_tp_dropbox" providerId="OAuth2" clId="{0414DA5B-C18D-854D-A29F-4F36904709C7}" dt="2020-03-18T07:05:55.671" v="44" actId="20577"/>
          <ac:spMkLst>
            <pc:docMk/>
            <pc:sldMk cId="2546243906" sldId="339"/>
            <ac:spMk id="3" creationId="{00000000-0000-0000-0000-000000000000}"/>
          </ac:spMkLst>
        </pc:spChg>
      </pc:sldChg>
      <pc:sldChg chg="modSp">
        <pc:chgData name="Wang Jin" userId="3733580_tp_dropbox" providerId="OAuth2" clId="{0414DA5B-C18D-854D-A29F-4F36904709C7}" dt="2020-03-18T07:07:08.745" v="48" actId="20577"/>
        <pc:sldMkLst>
          <pc:docMk/>
          <pc:sldMk cId="3666747405" sldId="348"/>
        </pc:sldMkLst>
        <pc:spChg chg="mod">
          <ac:chgData name="Wang Jin" userId="3733580_tp_dropbox" providerId="OAuth2" clId="{0414DA5B-C18D-854D-A29F-4F36904709C7}" dt="2020-03-18T07:07:08.745" v="48" actId="20577"/>
          <ac:spMkLst>
            <pc:docMk/>
            <pc:sldMk cId="3666747405" sldId="348"/>
            <ac:spMk id="6" creationId="{00000000-0000-0000-0000-000000000000}"/>
          </ac:spMkLst>
        </pc:spChg>
      </pc:sldChg>
      <pc:sldChg chg="modSp">
        <pc:chgData name="Wang Jin" userId="3733580_tp_dropbox" providerId="OAuth2" clId="{0414DA5B-C18D-854D-A29F-4F36904709C7}" dt="2020-03-18T07:46:54.384" v="105" actId="20577"/>
        <pc:sldMkLst>
          <pc:docMk/>
          <pc:sldMk cId="3329242548" sldId="355"/>
        </pc:sldMkLst>
        <pc:spChg chg="mod">
          <ac:chgData name="Wang Jin" userId="3733580_tp_dropbox" providerId="OAuth2" clId="{0414DA5B-C18D-854D-A29F-4F36904709C7}" dt="2020-03-18T07:46:54.384" v="105" actId="20577"/>
          <ac:spMkLst>
            <pc:docMk/>
            <pc:sldMk cId="3329242548" sldId="355"/>
            <ac:spMk id="3" creationId="{00000000-0000-0000-0000-000000000000}"/>
          </ac:spMkLst>
        </pc:spChg>
      </pc:sldChg>
      <pc:sldChg chg="modSp">
        <pc:chgData name="Wang Jin" userId="3733580_tp_dropbox" providerId="OAuth2" clId="{0414DA5B-C18D-854D-A29F-4F36904709C7}" dt="2020-03-18T07:49:17.211" v="163" actId="20577"/>
        <pc:sldMkLst>
          <pc:docMk/>
          <pc:sldMk cId="265510021" sldId="356"/>
        </pc:sldMkLst>
        <pc:spChg chg="mod">
          <ac:chgData name="Wang Jin" userId="3733580_tp_dropbox" providerId="OAuth2" clId="{0414DA5B-C18D-854D-A29F-4F36904709C7}" dt="2020-03-18T07:49:17.211" v="163" actId="20577"/>
          <ac:spMkLst>
            <pc:docMk/>
            <pc:sldMk cId="265510021" sldId="356"/>
            <ac:spMk id="3" creationId="{00000000-0000-0000-0000-000000000000}"/>
          </ac:spMkLst>
        </pc:spChg>
      </pc:sldChg>
      <pc:sldChg chg="modSp">
        <pc:chgData name="Wang Jin" userId="3733580_tp_dropbox" providerId="OAuth2" clId="{0414DA5B-C18D-854D-A29F-4F36904709C7}" dt="2020-03-18T07:52:29.123" v="257" actId="20577"/>
        <pc:sldMkLst>
          <pc:docMk/>
          <pc:sldMk cId="2560727054" sldId="357"/>
        </pc:sldMkLst>
        <pc:spChg chg="mod">
          <ac:chgData name="Wang Jin" userId="3733580_tp_dropbox" providerId="OAuth2" clId="{0414DA5B-C18D-854D-A29F-4F36904709C7}" dt="2020-03-18T07:49:36.968" v="179" actId="20577"/>
          <ac:spMkLst>
            <pc:docMk/>
            <pc:sldMk cId="2560727054" sldId="357"/>
            <ac:spMk id="2" creationId="{00000000-0000-0000-0000-000000000000}"/>
          </ac:spMkLst>
        </pc:spChg>
        <pc:spChg chg="mod">
          <ac:chgData name="Wang Jin" userId="3733580_tp_dropbox" providerId="OAuth2" clId="{0414DA5B-C18D-854D-A29F-4F36904709C7}" dt="2020-03-18T07:52:29.123" v="257" actId="20577"/>
          <ac:spMkLst>
            <pc:docMk/>
            <pc:sldMk cId="2560727054" sldId="357"/>
            <ac:spMk id="3" creationId="{00000000-0000-0000-0000-000000000000}"/>
          </ac:spMkLst>
        </pc:spChg>
        <pc:graphicFrameChg chg="mod">
          <ac:chgData name="Wang Jin" userId="3733580_tp_dropbox" providerId="OAuth2" clId="{0414DA5B-C18D-854D-A29F-4F36904709C7}" dt="2020-03-18T07:51:21.491" v="237" actId="14100"/>
          <ac:graphicFrameMkLst>
            <pc:docMk/>
            <pc:sldMk cId="2560727054" sldId="357"/>
            <ac:graphicFrameMk id="6" creationId="{00000000-0000-0000-0000-000000000000}"/>
          </ac:graphicFrameMkLst>
        </pc:graphicFrameChg>
      </pc:sldChg>
      <pc:sldChg chg="modSp">
        <pc:chgData name="Wang Jin" userId="3733580_tp_dropbox" providerId="OAuth2" clId="{0414DA5B-C18D-854D-A29F-4F36904709C7}" dt="2020-03-18T07:56:09.767" v="306" actId="20577"/>
        <pc:sldMkLst>
          <pc:docMk/>
          <pc:sldMk cId="2283417229" sldId="361"/>
        </pc:sldMkLst>
        <pc:spChg chg="mod">
          <ac:chgData name="Wang Jin" userId="3733580_tp_dropbox" providerId="OAuth2" clId="{0414DA5B-C18D-854D-A29F-4F36904709C7}" dt="2020-03-18T07:56:09.767" v="306" actId="20577"/>
          <ac:spMkLst>
            <pc:docMk/>
            <pc:sldMk cId="2283417229" sldId="361"/>
            <ac:spMk id="3" creationId="{00000000-0000-0000-0000-000000000000}"/>
          </ac:spMkLst>
        </pc:spChg>
      </pc:sldChg>
      <pc:sldChg chg="del">
        <pc:chgData name="Wang Jin" userId="3733580_tp_dropbox" providerId="OAuth2" clId="{0414DA5B-C18D-854D-A29F-4F36904709C7}" dt="2020-03-18T07:58:59.962" v="307" actId="2696"/>
        <pc:sldMkLst>
          <pc:docMk/>
          <pc:sldMk cId="3155098894" sldId="366"/>
        </pc:sldMkLst>
      </pc:sldChg>
      <pc:sldChg chg="modSp">
        <pc:chgData name="Wang Jin" userId="3733580_tp_dropbox" providerId="OAuth2" clId="{0414DA5B-C18D-854D-A29F-4F36904709C7}" dt="2020-03-18T07:46:01.589" v="73" actId="20577"/>
        <pc:sldMkLst>
          <pc:docMk/>
          <pc:sldMk cId="4269867721" sldId="379"/>
        </pc:sldMkLst>
        <pc:spChg chg="mod">
          <ac:chgData name="Wang Jin" userId="3733580_tp_dropbox" providerId="OAuth2" clId="{0414DA5B-C18D-854D-A29F-4F36904709C7}" dt="2020-03-18T07:46:01.589" v="73" actId="20577"/>
          <ac:spMkLst>
            <pc:docMk/>
            <pc:sldMk cId="4269867721" sldId="379"/>
            <ac:spMk id="26" creationId="{471A31B8-3378-3140-8152-CE7C4801238C}"/>
          </ac:spMkLst>
        </pc:spChg>
      </pc:sldChg>
    </pc:docChg>
  </pc:docChgLst>
  <pc:docChgLst>
    <pc:chgData name="Jin Wang" userId="3733580_tp_dropbox" providerId="OAuth2" clId="{15647373-AD29-6242-924E-2A62FB246E00}"/>
    <pc:docChg chg="undo custSel delSld modSld">
      <pc:chgData name="Jin Wang" userId="3733580_tp_dropbox" providerId="OAuth2" clId="{15647373-AD29-6242-924E-2A62FB246E00}" dt="2018-03-20T00:33:40.575" v="1575" actId="20577"/>
      <pc:docMkLst>
        <pc:docMk/>
      </pc:docMkLst>
      <pc:sldChg chg="modSp">
        <pc:chgData name="Jin Wang" userId="3733580_tp_dropbox" providerId="OAuth2" clId="{15647373-AD29-6242-924E-2A62FB246E00}" dt="2018-03-19T00:39:25.634" v="76" actId="20577"/>
        <pc:sldMkLst>
          <pc:docMk/>
          <pc:sldMk cId="1561632261" sldId="272"/>
        </pc:sldMkLst>
        <pc:spChg chg="mod">
          <ac:chgData name="Jin Wang" userId="3733580_tp_dropbox" providerId="OAuth2" clId="{15647373-AD29-6242-924E-2A62FB246E00}" dt="2018-03-19T00:39:25.634" v="76" actId="20577"/>
          <ac:spMkLst>
            <pc:docMk/>
            <pc:sldMk cId="1561632261" sldId="272"/>
            <ac:spMk id="3" creationId="{00000000-0000-0000-0000-000000000000}"/>
          </ac:spMkLst>
        </pc:spChg>
      </pc:sldChg>
      <pc:sldChg chg="modSp">
        <pc:chgData name="Jin Wang" userId="3733580_tp_dropbox" providerId="OAuth2" clId="{15647373-AD29-6242-924E-2A62FB246E00}" dt="2018-03-19T00:40:39.398" v="130" actId="20577"/>
        <pc:sldMkLst>
          <pc:docMk/>
          <pc:sldMk cId="662809821" sldId="278"/>
        </pc:sldMkLst>
        <pc:spChg chg="mod">
          <ac:chgData name="Jin Wang" userId="3733580_tp_dropbox" providerId="OAuth2" clId="{15647373-AD29-6242-924E-2A62FB246E00}" dt="2018-03-19T00:40:39.398" v="130" actId="20577"/>
          <ac:spMkLst>
            <pc:docMk/>
            <pc:sldMk cId="662809821" sldId="278"/>
            <ac:spMk id="3" creationId="{00000000-0000-0000-0000-000000000000}"/>
          </ac:spMkLst>
        </pc:spChg>
      </pc:sldChg>
      <pc:sldChg chg="addSp modSp">
        <pc:chgData name="Jin Wang" userId="3733580_tp_dropbox" providerId="OAuth2" clId="{15647373-AD29-6242-924E-2A62FB246E00}" dt="2018-03-19T00:54:50.352" v="413" actId="14100"/>
        <pc:sldMkLst>
          <pc:docMk/>
          <pc:sldMk cId="4193928674" sldId="280"/>
        </pc:sldMkLst>
        <pc:spChg chg="mod">
          <ac:chgData name="Jin Wang" userId="3733580_tp_dropbox" providerId="OAuth2" clId="{15647373-AD29-6242-924E-2A62FB246E00}" dt="2018-03-19T00:49:18.912" v="192" actId="20577"/>
          <ac:spMkLst>
            <pc:docMk/>
            <pc:sldMk cId="4193928674" sldId="280"/>
            <ac:spMk id="3" creationId="{00000000-0000-0000-0000-000000000000}"/>
          </ac:spMkLst>
        </pc:spChg>
        <pc:spChg chg="add mod">
          <ac:chgData name="Jin Wang" userId="3733580_tp_dropbox" providerId="OAuth2" clId="{15647373-AD29-6242-924E-2A62FB246E00}" dt="2018-03-19T00:54:21.745" v="409" actId="1076"/>
          <ac:spMkLst>
            <pc:docMk/>
            <pc:sldMk cId="4193928674" sldId="280"/>
            <ac:spMk id="7" creationId="{008AB029-4C8F-7D4F-BB63-B29D860EF24C}"/>
          </ac:spMkLst>
        </pc:spChg>
        <pc:spChg chg="add mod">
          <ac:chgData name="Jin Wang" userId="3733580_tp_dropbox" providerId="OAuth2" clId="{15647373-AD29-6242-924E-2A62FB246E00}" dt="2018-03-19T00:54:50.352" v="413" actId="14100"/>
          <ac:spMkLst>
            <pc:docMk/>
            <pc:sldMk cId="4193928674" sldId="280"/>
            <ac:spMk id="9" creationId="{E5C3F3DE-8BD0-724F-879C-1ECE6E2A8A30}"/>
          </ac:spMkLst>
        </pc:spChg>
        <pc:picChg chg="mod">
          <ac:chgData name="Jin Wang" userId="3733580_tp_dropbox" providerId="OAuth2" clId="{15647373-AD29-6242-924E-2A62FB246E00}" dt="2018-03-19T00:49:25.650" v="193" actId="1076"/>
          <ac:picMkLst>
            <pc:docMk/>
            <pc:sldMk cId="4193928674" sldId="280"/>
            <ac:picMk id="5" creationId="{00000000-0000-0000-0000-000000000000}"/>
          </ac:picMkLst>
        </pc:picChg>
      </pc:sldChg>
      <pc:sldChg chg="addSp delSp modSp">
        <pc:chgData name="Jin Wang" userId="3733580_tp_dropbox" providerId="OAuth2" clId="{15647373-AD29-6242-924E-2A62FB246E00}" dt="2018-03-19T01:01:04.193" v="424" actId="478"/>
        <pc:sldMkLst>
          <pc:docMk/>
          <pc:sldMk cId="2900892716" sldId="281"/>
        </pc:sldMkLst>
        <pc:spChg chg="add del">
          <ac:chgData name="Jin Wang" userId="3733580_tp_dropbox" providerId="OAuth2" clId="{15647373-AD29-6242-924E-2A62FB246E00}" dt="2018-03-19T01:01:04.193" v="424" actId="478"/>
          <ac:spMkLst>
            <pc:docMk/>
            <pc:sldMk cId="2900892716" sldId="281"/>
            <ac:spMk id="2" creationId="{00000000-0000-0000-0000-000000000000}"/>
          </ac:spMkLst>
        </pc:spChg>
        <pc:spChg chg="add del mod">
          <ac:chgData name="Jin Wang" userId="3733580_tp_dropbox" providerId="OAuth2" clId="{15647373-AD29-6242-924E-2A62FB246E00}" dt="2018-03-19T01:01:04.193" v="424" actId="478"/>
          <ac:spMkLst>
            <pc:docMk/>
            <pc:sldMk cId="2900892716" sldId="281"/>
            <ac:spMk id="9" creationId="{AC939E37-1487-6E40-9381-D0DE3C4A748B}"/>
          </ac:spMkLst>
        </pc:spChg>
      </pc:sldChg>
      <pc:sldChg chg="modSp del">
        <pc:chgData name="Jin Wang" userId="3733580_tp_dropbox" providerId="OAuth2" clId="{15647373-AD29-6242-924E-2A62FB246E00}" dt="2018-03-19T00:55:24.184" v="414" actId="2696"/>
        <pc:sldMkLst>
          <pc:docMk/>
          <pc:sldMk cId="2246358476" sldId="282"/>
        </pc:sldMkLst>
        <pc:spChg chg="mod">
          <ac:chgData name="Jin Wang" userId="3733580_tp_dropbox" providerId="OAuth2" clId="{15647373-AD29-6242-924E-2A62FB246E00}" dt="2018-03-19T00:50:17.520" v="270" actId="20577"/>
          <ac:spMkLst>
            <pc:docMk/>
            <pc:sldMk cId="2246358476" sldId="282"/>
            <ac:spMk id="3" creationId="{00000000-0000-0000-0000-000000000000}"/>
          </ac:spMkLst>
        </pc:spChg>
      </pc:sldChg>
      <pc:sldChg chg="modSp">
        <pc:chgData name="Jin Wang" userId="3733580_tp_dropbox" providerId="OAuth2" clId="{15647373-AD29-6242-924E-2A62FB246E00}" dt="2018-03-19T00:59:37.864" v="420" actId="20577"/>
        <pc:sldMkLst>
          <pc:docMk/>
          <pc:sldMk cId="1909354921" sldId="283"/>
        </pc:sldMkLst>
        <pc:spChg chg="mod">
          <ac:chgData name="Jin Wang" userId="3733580_tp_dropbox" providerId="OAuth2" clId="{15647373-AD29-6242-924E-2A62FB246E00}" dt="2018-03-19T00:59:37.864" v="420" actId="20577"/>
          <ac:spMkLst>
            <pc:docMk/>
            <pc:sldMk cId="1909354921" sldId="283"/>
            <ac:spMk id="3" creationId="{00000000-0000-0000-0000-000000000000}"/>
          </ac:spMkLst>
        </pc:spChg>
      </pc:sldChg>
      <pc:sldChg chg="delSp modSp">
        <pc:chgData name="Jin Wang" userId="3733580_tp_dropbox" providerId="OAuth2" clId="{15647373-AD29-6242-924E-2A62FB246E00}" dt="2018-03-19T01:06:31.871" v="576" actId="478"/>
        <pc:sldMkLst>
          <pc:docMk/>
          <pc:sldMk cId="955512409" sldId="284"/>
        </pc:sldMkLst>
        <pc:spChg chg="mod">
          <ac:chgData name="Jin Wang" userId="3733580_tp_dropbox" providerId="OAuth2" clId="{15647373-AD29-6242-924E-2A62FB246E00}" dt="2018-03-19T01:06:21.101" v="575" actId="20577"/>
          <ac:spMkLst>
            <pc:docMk/>
            <pc:sldMk cId="955512409" sldId="284"/>
            <ac:spMk id="3" creationId="{00000000-0000-0000-0000-000000000000}"/>
          </ac:spMkLst>
        </pc:spChg>
        <pc:picChg chg="del">
          <ac:chgData name="Jin Wang" userId="3733580_tp_dropbox" providerId="OAuth2" clId="{15647373-AD29-6242-924E-2A62FB246E00}" dt="2018-03-19T01:06:31.871" v="576" actId="478"/>
          <ac:picMkLst>
            <pc:docMk/>
            <pc:sldMk cId="955512409" sldId="284"/>
            <ac:picMk id="5" creationId="{00000000-0000-0000-0000-000000000000}"/>
          </ac:picMkLst>
        </pc:picChg>
      </pc:sldChg>
      <pc:sldChg chg="delSp modSp">
        <pc:chgData name="Jin Wang" userId="3733580_tp_dropbox" providerId="OAuth2" clId="{15647373-AD29-6242-924E-2A62FB246E00}" dt="2018-03-19T01:20:08.453" v="925" actId="1076"/>
        <pc:sldMkLst>
          <pc:docMk/>
          <pc:sldMk cId="982822444" sldId="287"/>
        </pc:sldMkLst>
        <pc:spChg chg="mod">
          <ac:chgData name="Jin Wang" userId="3733580_tp_dropbox" providerId="OAuth2" clId="{15647373-AD29-6242-924E-2A62FB246E00}" dt="2018-03-19T01:19:46.690" v="922" actId="20577"/>
          <ac:spMkLst>
            <pc:docMk/>
            <pc:sldMk cId="982822444" sldId="287"/>
            <ac:spMk id="3" creationId="{00000000-0000-0000-0000-000000000000}"/>
          </ac:spMkLst>
        </pc:spChg>
        <pc:spChg chg="mod">
          <ac:chgData name="Jin Wang" userId="3733580_tp_dropbox" providerId="OAuth2" clId="{15647373-AD29-6242-924E-2A62FB246E00}" dt="2018-03-19T01:20:08.453" v="925" actId="1076"/>
          <ac:spMkLst>
            <pc:docMk/>
            <pc:sldMk cId="982822444" sldId="287"/>
            <ac:spMk id="7" creationId="{00000000-0000-0000-0000-000000000000}"/>
          </ac:spMkLst>
        </pc:spChg>
        <pc:spChg chg="del mod">
          <ac:chgData name="Jin Wang" userId="3733580_tp_dropbox" providerId="OAuth2" clId="{15647373-AD29-6242-924E-2A62FB246E00}" dt="2018-03-19T01:14:41.419" v="887" actId="478"/>
          <ac:spMkLst>
            <pc:docMk/>
            <pc:sldMk cId="982822444" sldId="287"/>
            <ac:spMk id="8" creationId="{00000000-0000-0000-0000-000000000000}"/>
          </ac:spMkLst>
        </pc:spChg>
        <pc:spChg chg="mod">
          <ac:chgData name="Jin Wang" userId="3733580_tp_dropbox" providerId="OAuth2" clId="{15647373-AD29-6242-924E-2A62FB246E00}" dt="2018-03-19T01:14:26.656" v="886" actId="1076"/>
          <ac:spMkLst>
            <pc:docMk/>
            <pc:sldMk cId="982822444" sldId="287"/>
            <ac:spMk id="9" creationId="{00000000-0000-0000-0000-000000000000}"/>
          </ac:spMkLst>
        </pc:spChg>
        <pc:picChg chg="mod">
          <ac:chgData name="Jin Wang" userId="3733580_tp_dropbox" providerId="OAuth2" clId="{15647373-AD29-6242-924E-2A62FB246E00}" dt="2018-03-19T01:13:57.711" v="884" actId="1076"/>
          <ac:picMkLst>
            <pc:docMk/>
            <pc:sldMk cId="982822444" sldId="287"/>
            <ac:picMk id="5" creationId="{00000000-0000-0000-0000-000000000000}"/>
          </ac:picMkLst>
        </pc:picChg>
      </pc:sldChg>
      <pc:sldChg chg="modSp">
        <pc:chgData name="Jin Wang" userId="3733580_tp_dropbox" providerId="OAuth2" clId="{15647373-AD29-6242-924E-2A62FB246E00}" dt="2018-03-19T01:27:51.246" v="1074" actId="20577"/>
        <pc:sldMkLst>
          <pc:docMk/>
          <pc:sldMk cId="672606084" sldId="290"/>
        </pc:sldMkLst>
        <pc:spChg chg="mod">
          <ac:chgData name="Jin Wang" userId="3733580_tp_dropbox" providerId="OAuth2" clId="{15647373-AD29-6242-924E-2A62FB246E00}" dt="2018-03-19T01:24:47.821" v="949" actId="20577"/>
          <ac:spMkLst>
            <pc:docMk/>
            <pc:sldMk cId="672606084" sldId="290"/>
            <ac:spMk id="2" creationId="{00000000-0000-0000-0000-000000000000}"/>
          </ac:spMkLst>
        </pc:spChg>
        <pc:spChg chg="mod">
          <ac:chgData name="Jin Wang" userId="3733580_tp_dropbox" providerId="OAuth2" clId="{15647373-AD29-6242-924E-2A62FB246E00}" dt="2018-03-19T01:27:51.246" v="1074" actId="20577"/>
          <ac:spMkLst>
            <pc:docMk/>
            <pc:sldMk cId="672606084" sldId="290"/>
            <ac:spMk id="3" creationId="{00000000-0000-0000-0000-000000000000}"/>
          </ac:spMkLst>
        </pc:spChg>
      </pc:sldChg>
      <pc:sldChg chg="addSp delSp modSp">
        <pc:chgData name="Jin Wang" userId="3733580_tp_dropbox" providerId="OAuth2" clId="{15647373-AD29-6242-924E-2A62FB246E00}" dt="2018-03-19T01:49:00.487" v="1569" actId="478"/>
        <pc:sldMkLst>
          <pc:docMk/>
          <pc:sldMk cId="2501284349" sldId="291"/>
        </pc:sldMkLst>
        <pc:spChg chg="add del mod">
          <ac:chgData name="Jin Wang" userId="3733580_tp_dropbox" providerId="OAuth2" clId="{15647373-AD29-6242-924E-2A62FB246E00}" dt="2018-03-19T01:30:37.825" v="1135" actId="478"/>
          <ac:spMkLst>
            <pc:docMk/>
            <pc:sldMk cId="2501284349" sldId="291"/>
            <ac:spMk id="3" creationId="{5EAAB6C8-8CDF-BA4A-B386-FA3CA6AA016F}"/>
          </ac:spMkLst>
        </pc:spChg>
        <pc:spChg chg="add del">
          <ac:chgData name="Jin Wang" userId="3733580_tp_dropbox" providerId="OAuth2" clId="{15647373-AD29-6242-924E-2A62FB246E00}" dt="2018-03-19T01:49:00.487" v="1569" actId="478"/>
          <ac:spMkLst>
            <pc:docMk/>
            <pc:sldMk cId="2501284349" sldId="291"/>
            <ac:spMk id="3" creationId="{8ECE6453-AA46-F848-9D9F-C99CE17BCE97}"/>
          </ac:spMkLst>
        </pc:spChg>
        <pc:spChg chg="add del">
          <ac:chgData name="Jin Wang" userId="3733580_tp_dropbox" providerId="OAuth2" clId="{15647373-AD29-6242-924E-2A62FB246E00}" dt="2018-03-19T01:30:37.827" v="1136" actId="478"/>
          <ac:spMkLst>
            <pc:docMk/>
            <pc:sldMk cId="2501284349" sldId="291"/>
            <ac:spMk id="7" creationId="{CF3D46EE-758A-0B4E-B57F-F2C0AA13FD7C}"/>
          </ac:spMkLst>
        </pc:spChg>
        <pc:spChg chg="add mod">
          <ac:chgData name="Jin Wang" userId="3733580_tp_dropbox" providerId="OAuth2" clId="{15647373-AD29-6242-924E-2A62FB246E00}" dt="2018-03-19T01:33:16.264" v="1182" actId="1076"/>
          <ac:spMkLst>
            <pc:docMk/>
            <pc:sldMk cId="2501284349" sldId="291"/>
            <ac:spMk id="8" creationId="{72668529-270C-9041-BD74-D61E53505ACA}"/>
          </ac:spMkLst>
        </pc:spChg>
        <pc:spChg chg="add del mod">
          <ac:chgData name="Jin Wang" userId="3733580_tp_dropbox" providerId="OAuth2" clId="{15647373-AD29-6242-924E-2A62FB246E00}" dt="2018-03-19T01:30:51.146" v="1139" actId="478"/>
          <ac:spMkLst>
            <pc:docMk/>
            <pc:sldMk cId="2501284349" sldId="291"/>
            <ac:spMk id="10" creationId="{8E05C988-8590-8F48-8D8B-284DFF2B46BD}"/>
          </ac:spMkLst>
        </pc:spChg>
        <pc:spChg chg="add del">
          <ac:chgData name="Jin Wang" userId="3733580_tp_dropbox" providerId="OAuth2" clId="{15647373-AD29-6242-924E-2A62FB246E00}" dt="2018-03-19T01:31:39.374" v="1156" actId="478"/>
          <ac:spMkLst>
            <pc:docMk/>
            <pc:sldMk cId="2501284349" sldId="291"/>
            <ac:spMk id="11" creationId="{22B0E11E-A1A1-4845-82E9-085993B07AE3}"/>
          </ac:spMkLst>
        </pc:spChg>
        <pc:spChg chg="add mod">
          <ac:chgData name="Jin Wang" userId="3733580_tp_dropbox" providerId="OAuth2" clId="{15647373-AD29-6242-924E-2A62FB246E00}" dt="2018-03-19T01:34:01.383" v="1245" actId="14100"/>
          <ac:spMkLst>
            <pc:docMk/>
            <pc:sldMk cId="2501284349" sldId="291"/>
            <ac:spMk id="13" creationId="{997EC164-BC24-8447-A4CA-4080030B2AB5}"/>
          </ac:spMkLst>
        </pc:spChg>
        <pc:spChg chg="add mod">
          <ac:chgData name="Jin Wang" userId="3733580_tp_dropbox" providerId="OAuth2" clId="{15647373-AD29-6242-924E-2A62FB246E00}" dt="2018-03-19T01:35:04.806" v="1301" actId="1076"/>
          <ac:spMkLst>
            <pc:docMk/>
            <pc:sldMk cId="2501284349" sldId="291"/>
            <ac:spMk id="15" creationId="{33095DD4-63FA-C946-8C6B-6F8E9CB1BD00}"/>
          </ac:spMkLst>
        </pc:spChg>
        <pc:picChg chg="mod">
          <ac:chgData name="Jin Wang" userId="3733580_tp_dropbox" providerId="OAuth2" clId="{15647373-AD29-6242-924E-2A62FB246E00}" dt="2018-03-19T01:34:58.389" v="1300" actId="1076"/>
          <ac:picMkLst>
            <pc:docMk/>
            <pc:sldMk cId="2501284349" sldId="291"/>
            <ac:picMk id="5" creationId="{00000000-0000-0000-0000-000000000000}"/>
          </ac:picMkLst>
        </pc:picChg>
      </pc:sldChg>
      <pc:sldChg chg="del">
        <pc:chgData name="Jin Wang" userId="3733580_tp_dropbox" providerId="OAuth2" clId="{15647373-AD29-6242-924E-2A62FB246E00}" dt="2018-03-19T01:35:09.112" v="1302" actId="2696"/>
        <pc:sldMkLst>
          <pc:docMk/>
          <pc:sldMk cId="2106552219" sldId="292"/>
        </pc:sldMkLst>
      </pc:sldChg>
      <pc:sldChg chg="delSp modSp">
        <pc:chgData name="Jin Wang" userId="3733580_tp_dropbox" providerId="OAuth2" clId="{15647373-AD29-6242-924E-2A62FB246E00}" dt="2018-03-19T01:39:19.014" v="1456" actId="20577"/>
        <pc:sldMkLst>
          <pc:docMk/>
          <pc:sldMk cId="4203879144" sldId="293"/>
        </pc:sldMkLst>
        <pc:spChg chg="mod">
          <ac:chgData name="Jin Wang" userId="3733580_tp_dropbox" providerId="OAuth2" clId="{15647373-AD29-6242-924E-2A62FB246E00}" dt="2018-03-19T01:39:19.014" v="1456" actId="20577"/>
          <ac:spMkLst>
            <pc:docMk/>
            <pc:sldMk cId="4203879144" sldId="293"/>
            <ac:spMk id="3" creationId="{00000000-0000-0000-0000-000000000000}"/>
          </ac:spMkLst>
        </pc:spChg>
        <pc:spChg chg="mod">
          <ac:chgData name="Jin Wang" userId="3733580_tp_dropbox" providerId="OAuth2" clId="{15647373-AD29-6242-924E-2A62FB246E00}" dt="2018-03-19T01:37:49.057" v="1381" actId="1076"/>
          <ac:spMkLst>
            <pc:docMk/>
            <pc:sldMk cId="4203879144" sldId="293"/>
            <ac:spMk id="7" creationId="{00000000-0000-0000-0000-000000000000}"/>
          </ac:spMkLst>
        </pc:spChg>
        <pc:spChg chg="mod">
          <ac:chgData name="Jin Wang" userId="3733580_tp_dropbox" providerId="OAuth2" clId="{15647373-AD29-6242-924E-2A62FB246E00}" dt="2018-03-19T01:37:43.915" v="1380" actId="1076"/>
          <ac:spMkLst>
            <pc:docMk/>
            <pc:sldMk cId="4203879144" sldId="293"/>
            <ac:spMk id="8" creationId="{00000000-0000-0000-0000-000000000000}"/>
          </ac:spMkLst>
        </pc:spChg>
        <pc:spChg chg="mod">
          <ac:chgData name="Jin Wang" userId="3733580_tp_dropbox" providerId="OAuth2" clId="{15647373-AD29-6242-924E-2A62FB246E00}" dt="2018-03-19T01:37:58.476" v="1383" actId="1076"/>
          <ac:spMkLst>
            <pc:docMk/>
            <pc:sldMk cId="4203879144" sldId="293"/>
            <ac:spMk id="12" creationId="{00000000-0000-0000-0000-000000000000}"/>
          </ac:spMkLst>
        </pc:spChg>
        <pc:spChg chg="mod">
          <ac:chgData name="Jin Wang" userId="3733580_tp_dropbox" providerId="OAuth2" clId="{15647373-AD29-6242-924E-2A62FB246E00}" dt="2018-03-19T01:37:52.874" v="1382" actId="1076"/>
          <ac:spMkLst>
            <pc:docMk/>
            <pc:sldMk cId="4203879144" sldId="293"/>
            <ac:spMk id="13" creationId="{00000000-0000-0000-0000-000000000000}"/>
          </ac:spMkLst>
        </pc:spChg>
        <pc:picChg chg="del">
          <ac:chgData name="Jin Wang" userId="3733580_tp_dropbox" providerId="OAuth2" clId="{15647373-AD29-6242-924E-2A62FB246E00}" dt="2018-03-19T01:35:39.016" v="1303" actId="478"/>
          <ac:picMkLst>
            <pc:docMk/>
            <pc:sldMk cId="4203879144" sldId="293"/>
            <ac:picMk id="5" creationId="{00000000-0000-0000-0000-000000000000}"/>
          </ac:picMkLst>
        </pc:picChg>
        <pc:picChg chg="del">
          <ac:chgData name="Jin Wang" userId="3733580_tp_dropbox" providerId="OAuth2" clId="{15647373-AD29-6242-924E-2A62FB246E00}" dt="2018-03-19T01:36:58.688" v="1379" actId="478"/>
          <ac:picMkLst>
            <pc:docMk/>
            <pc:sldMk cId="4203879144" sldId="293"/>
            <ac:picMk id="6" creationId="{00000000-0000-0000-0000-000000000000}"/>
          </ac:picMkLst>
        </pc:picChg>
      </pc:sldChg>
      <pc:sldChg chg="modSp del">
        <pc:chgData name="Jin Wang" userId="3733580_tp_dropbox" providerId="OAuth2" clId="{15647373-AD29-6242-924E-2A62FB246E00}" dt="2018-03-19T01:40:00.608" v="1495" actId="2696"/>
        <pc:sldMkLst>
          <pc:docMk/>
          <pc:sldMk cId="1755007127" sldId="294"/>
        </pc:sldMkLst>
        <pc:spChg chg="mod">
          <ac:chgData name="Jin Wang" userId="3733580_tp_dropbox" providerId="OAuth2" clId="{15647373-AD29-6242-924E-2A62FB246E00}" dt="2018-03-19T01:38:16.551" v="1384" actId="21"/>
          <ac:spMkLst>
            <pc:docMk/>
            <pc:sldMk cId="1755007127" sldId="294"/>
            <ac:spMk id="3" creationId="{00000000-0000-0000-0000-000000000000}"/>
          </ac:spMkLst>
        </pc:spChg>
      </pc:sldChg>
      <pc:sldChg chg="addSp modSp">
        <pc:chgData name="Jin Wang" userId="3733580_tp_dropbox" providerId="OAuth2" clId="{15647373-AD29-6242-924E-2A62FB246E00}" dt="2018-03-19T01:46:36.449" v="1567" actId="571"/>
        <pc:sldMkLst>
          <pc:docMk/>
          <pc:sldMk cId="4283387887" sldId="295"/>
        </pc:sldMkLst>
        <pc:spChg chg="add mod">
          <ac:chgData name="Jin Wang" userId="3733580_tp_dropbox" providerId="OAuth2" clId="{15647373-AD29-6242-924E-2A62FB246E00}" dt="2018-03-19T01:40:32.685" v="1501" actId="20577"/>
          <ac:spMkLst>
            <pc:docMk/>
            <pc:sldMk cId="4283387887" sldId="295"/>
            <ac:spMk id="2" creationId="{AF65B06C-7799-EF47-B087-FAED91FFCA65}"/>
          </ac:spMkLst>
        </pc:spChg>
        <pc:spChg chg="add mod">
          <ac:chgData name="Jin Wang" userId="3733580_tp_dropbox" providerId="OAuth2" clId="{15647373-AD29-6242-924E-2A62FB246E00}" dt="2018-03-19T01:45:40.005" v="1539" actId="1076"/>
          <ac:spMkLst>
            <pc:docMk/>
            <pc:sldMk cId="4283387887" sldId="295"/>
            <ac:spMk id="3" creationId="{33EB6B69-A712-E24B-B749-B6DCF3DDD164}"/>
          </ac:spMkLst>
        </pc:spChg>
        <pc:spChg chg="add mod">
          <ac:chgData name="Jin Wang" userId="3733580_tp_dropbox" providerId="OAuth2" clId="{15647373-AD29-6242-924E-2A62FB246E00}" dt="2018-03-19T01:46:29.998" v="1566" actId="20577"/>
          <ac:spMkLst>
            <pc:docMk/>
            <pc:sldMk cId="4283387887" sldId="295"/>
            <ac:spMk id="7" creationId="{1D981439-3872-9946-98CA-02287ADDA6CC}"/>
          </ac:spMkLst>
        </pc:spChg>
        <pc:picChg chg="add">
          <ac:chgData name="Jin Wang" userId="3733580_tp_dropbox" providerId="OAuth2" clId="{15647373-AD29-6242-924E-2A62FB246E00}" dt="2018-03-19T01:46:36.449" v="1567" actId="571"/>
          <ac:picMkLst>
            <pc:docMk/>
            <pc:sldMk cId="4283387887" sldId="295"/>
            <ac:picMk id="9" creationId="{7E12FDAD-012C-DF49-A3AC-7FA69C2C0429}"/>
          </ac:picMkLst>
        </pc:picChg>
      </pc:sldChg>
      <pc:sldChg chg="modSp">
        <pc:chgData name="Jin Wang" userId="3733580_tp_dropbox" providerId="OAuth2" clId="{15647373-AD29-6242-924E-2A62FB246E00}" dt="2018-03-20T00:33:40.575" v="1575" actId="20577"/>
        <pc:sldMkLst>
          <pc:docMk/>
          <pc:sldMk cId="3445168423" sldId="324"/>
        </pc:sldMkLst>
        <pc:spChg chg="mod">
          <ac:chgData name="Jin Wang" userId="3733580_tp_dropbox" providerId="OAuth2" clId="{15647373-AD29-6242-924E-2A62FB246E00}" dt="2018-03-20T00:33:40.575" v="1575" actId="20577"/>
          <ac:spMkLst>
            <pc:docMk/>
            <pc:sldMk cId="3445168423" sldId="324"/>
            <ac:spMk id="3" creationId="{00000000-0000-0000-0000-000000000000}"/>
          </ac:spMkLst>
        </pc:spChg>
      </pc:sldChg>
      <pc:sldChg chg="modSp">
        <pc:chgData name="Jin Wang" userId="3733580_tp_dropbox" providerId="OAuth2" clId="{15647373-AD29-6242-924E-2A62FB246E00}" dt="2018-03-19T00:51:04.066" v="313" actId="20577"/>
        <pc:sldMkLst>
          <pc:docMk/>
          <pc:sldMk cId="4053233499" sldId="332"/>
        </pc:sldMkLst>
        <pc:spChg chg="mod">
          <ac:chgData name="Jin Wang" userId="3733580_tp_dropbox" providerId="OAuth2" clId="{15647373-AD29-6242-924E-2A62FB246E00}" dt="2018-03-19T00:51:04.066" v="313" actId="20577"/>
          <ac:spMkLst>
            <pc:docMk/>
            <pc:sldMk cId="4053233499" sldId="332"/>
            <ac:spMk id="3" creationId="{00000000-0000-0000-0000-000000000000}"/>
          </ac:spMkLst>
        </pc:spChg>
      </pc:sldChg>
      <pc:sldChg chg="del">
        <pc:chgData name="Jin Wang" userId="3733580_tp_dropbox" providerId="OAuth2" clId="{15647373-AD29-6242-924E-2A62FB246E00}" dt="2018-03-19T00:52:32.728" v="314" actId="2696"/>
        <pc:sldMkLst>
          <pc:docMk/>
          <pc:sldMk cId="3006748459" sldId="333"/>
        </pc:sldMkLst>
      </pc:sldChg>
      <pc:sldChg chg="modSp">
        <pc:chgData name="Jin Wang" userId="3733580_tp_dropbox" providerId="OAuth2" clId="{15647373-AD29-6242-924E-2A62FB246E00}" dt="2018-03-19T01:01:29.663" v="449" actId="20577"/>
        <pc:sldMkLst>
          <pc:docMk/>
          <pc:sldMk cId="2960141311" sldId="334"/>
        </pc:sldMkLst>
        <pc:spChg chg="mod">
          <ac:chgData name="Jin Wang" userId="3733580_tp_dropbox" providerId="OAuth2" clId="{15647373-AD29-6242-924E-2A62FB246E00}" dt="2018-03-19T01:01:29.663" v="449" actId="20577"/>
          <ac:spMkLst>
            <pc:docMk/>
            <pc:sldMk cId="2960141311" sldId="334"/>
            <ac:spMk id="3" creationId="{00000000-0000-0000-0000-000000000000}"/>
          </ac:spMkLst>
        </pc:spChg>
      </pc:sldChg>
      <pc:sldChg chg="del">
        <pc:chgData name="Jin Wang" userId="3733580_tp_dropbox" providerId="OAuth2" clId="{15647373-AD29-6242-924E-2A62FB246E00}" dt="2018-03-19T01:19:56.419" v="923" actId="2696"/>
        <pc:sldMkLst>
          <pc:docMk/>
          <pc:sldMk cId="3629862016" sldId="340"/>
        </pc:sldMkLst>
      </pc:sldChg>
      <pc:sldChg chg="modSp del">
        <pc:chgData name="Jin Wang" userId="3733580_tp_dropbox" providerId="OAuth2" clId="{15647373-AD29-6242-924E-2A62FB246E00}" dt="2018-03-19T01:24:57.948" v="950" actId="2696"/>
        <pc:sldMkLst>
          <pc:docMk/>
          <pc:sldMk cId="2549709745" sldId="341"/>
        </pc:sldMkLst>
        <pc:spChg chg="mod">
          <ac:chgData name="Jin Wang" userId="3733580_tp_dropbox" providerId="OAuth2" clId="{15647373-AD29-6242-924E-2A62FB246E00}" dt="2018-03-19T01:24:42.064" v="947" actId="21"/>
          <ac:spMkLst>
            <pc:docMk/>
            <pc:sldMk cId="2549709745" sldId="341"/>
            <ac:spMk id="2" creationId="{00000000-0000-0000-0000-000000000000}"/>
          </ac:spMkLst>
        </pc:spChg>
        <pc:spChg chg="mod">
          <ac:chgData name="Jin Wang" userId="3733580_tp_dropbox" providerId="OAuth2" clId="{15647373-AD29-6242-924E-2A62FB246E00}" dt="2018-03-19T01:23:55.408" v="943" actId="20577"/>
          <ac:spMkLst>
            <pc:docMk/>
            <pc:sldMk cId="2549709745" sldId="341"/>
            <ac:spMk id="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95539-443E-CF4A-B033-F61B0F2E244C}" type="datetimeFigureOut">
              <a:rPr kumimoji="1" lang="zh-TW" altLang="en-US" smtClean="0"/>
              <a:t>2020/3/19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B87FC-69D9-3243-BCFE-F70CC1F284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12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840CA3D-F2BA-9A4F-92C3-62C3E97527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895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DD8E1-B0BB-3642-8096-16940CA47E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713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51B8D-014D-8B48-A0B4-DC0CADE796A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148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045A2-FCC8-6E45-9DB9-4480F3A2D3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538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5DE04-B3F2-2B48-B908-FA85D79B41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939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C8913-AEE4-2346-897C-B23C7CA0FB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297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7BEE1-F956-6345-AA44-1DC63FD3DFA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708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4ECBB-8D5B-AE4D-BA10-98AEAA3A78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691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543AA-E093-204A-8A44-EF32BBC16D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917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540BB-BAA6-6E41-948A-C3D744E611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494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CE354-C75B-814B-AA4B-936C887F6CA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86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  <a:endParaRPr lang="en-US" altLang="zh-TW" dirty="0"/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  <a:endParaRPr lang="en-US" altLang="zh-TW" dirty="0"/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458200" y="6248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/>
            </a:lvl1pPr>
          </a:lstStyle>
          <a:p>
            <a:pPr>
              <a:defRPr/>
            </a:pPr>
            <a:fld id="{D44CBE40-AD76-7D47-9ACF-A35F5EB908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微軟正黑體"/>
          <a:ea typeface="微軟正黑體"/>
          <a:cs typeface="微軟正黑體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BiauKai" charset="0"/>
          <a:ea typeface="BiauKai" charset="0"/>
          <a:cs typeface="BiauKai" charset="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BiauKai" charset="0"/>
          <a:ea typeface="BiauKai" charset="0"/>
          <a:cs typeface="BiauKai" charset="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BiauKai" charset="0"/>
          <a:ea typeface="BiauKai" charset="0"/>
          <a:cs typeface="BiauKai" charset="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BiauKai" charset="0"/>
          <a:ea typeface="BiauKai" charset="0"/>
          <a:cs typeface="BiauKai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華康中楷體" charset="0"/>
          <a:cs typeface="華康中楷體" charset="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華康中楷體" charset="0"/>
          <a:cs typeface="華康中楷體" charset="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華康中楷體" charset="0"/>
          <a:cs typeface="華康中楷體" charset="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華康中楷體" charset="0"/>
          <a:cs typeface="華康中楷體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charset="0"/>
        <a:buChar char="q"/>
        <a:defRPr kumimoji="1" sz="3200">
          <a:solidFill>
            <a:schemeClr val="tx1"/>
          </a:solidFill>
          <a:latin typeface="微軟正黑體"/>
          <a:ea typeface="微軟正黑體"/>
          <a:cs typeface="微軟正黑體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charset="0"/>
        <a:buChar char="Ø"/>
        <a:defRPr kumimoji="1" sz="2800">
          <a:solidFill>
            <a:schemeClr val="tx1"/>
          </a:solidFill>
          <a:latin typeface="微軟正黑體"/>
          <a:ea typeface="微軟正黑體"/>
          <a:cs typeface="微軟正黑體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charset="0"/>
        <a:buChar char="ü"/>
        <a:defRPr kumimoji="1" sz="2400">
          <a:solidFill>
            <a:schemeClr val="tx1"/>
          </a:solidFill>
          <a:latin typeface="微軟正黑體"/>
          <a:ea typeface="微軟正黑體"/>
          <a:cs typeface="微軟正黑體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kumimoji="1" sz="2000">
          <a:solidFill>
            <a:schemeClr val="tx1"/>
          </a:solidFill>
          <a:latin typeface="微軟正黑體"/>
          <a:ea typeface="微軟正黑體"/>
          <a:cs typeface="微軟正黑體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微軟正黑體"/>
          <a:ea typeface="微軟正黑體"/>
          <a:cs typeface="微軟正黑體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0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24.png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2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7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png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3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548680"/>
            <a:ext cx="7772400" cy="2423120"/>
          </a:xfrm>
        </p:spPr>
        <p:txBody>
          <a:bodyPr/>
          <a:lstStyle/>
          <a:p>
            <a:pPr algn="ctr">
              <a:defRPr/>
            </a:pPr>
            <a:r>
              <a:rPr lang="en-US" altLang="zh-TW" dirty="0"/>
              <a:t>Lecture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Introduction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Predictive</a:t>
            </a:r>
            <a:r>
              <a:rPr lang="zh-TW" altLang="en-US" dirty="0"/>
              <a:t> </a:t>
            </a:r>
            <a:r>
              <a:rPr lang="en-US" altLang="zh-TW" dirty="0"/>
              <a:t>Modeling</a:t>
            </a:r>
            <a:endParaRPr lang="zh-TW" altLang="en-US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8975" y="3886200"/>
            <a:ext cx="7780338" cy="1752600"/>
          </a:xfrm>
        </p:spPr>
        <p:txBody>
          <a:bodyPr/>
          <a:lstStyle/>
          <a:p>
            <a:pPr>
              <a:defRPr/>
            </a:pPr>
            <a:r>
              <a:rPr lang="zh-TW" altLang="en-US" sz="3600" dirty="0">
                <a:latin typeface="微軟正黑體"/>
                <a:ea typeface="微軟正黑體"/>
                <a:cs typeface="微軟正黑體"/>
              </a:rPr>
              <a:t>國立交通大學</a:t>
            </a:r>
            <a:r>
              <a:rPr lang="en-US" altLang="zh-TW" sz="3600" dirty="0">
                <a:latin typeface="微軟正黑體"/>
                <a:ea typeface="微軟正黑體"/>
                <a:cs typeface="微軟正黑體"/>
              </a:rPr>
              <a:t> </a:t>
            </a:r>
            <a:r>
              <a:rPr lang="zh-TW" altLang="en-US" sz="3600" dirty="0">
                <a:latin typeface="微軟正黑體"/>
                <a:ea typeface="微軟正黑體"/>
                <a:cs typeface="微軟正黑體"/>
              </a:rPr>
              <a:t>運輸與物流管理學系</a:t>
            </a:r>
            <a:endParaRPr lang="en-US" altLang="zh-TW" sz="3600" dirty="0">
              <a:latin typeface="微軟正黑體"/>
              <a:ea typeface="微軟正黑體"/>
              <a:cs typeface="微軟正黑體"/>
            </a:endParaRPr>
          </a:p>
          <a:p>
            <a:pPr>
              <a:defRPr/>
            </a:pP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王晉元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 2020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 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©</a:t>
            </a:r>
          </a:p>
          <a:p>
            <a:pPr>
              <a:defRPr/>
            </a:pPr>
            <a:endParaRPr lang="en-US" altLang="zh-TW" sz="1400" dirty="0"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304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5065" y="2176222"/>
            <a:ext cx="7772400" cy="4114800"/>
          </a:xfrm>
        </p:spPr>
        <p:txBody>
          <a:bodyPr/>
          <a:lstStyle/>
          <a:p>
            <a:r>
              <a:rPr kumimoji="1" lang="zh-CHT" altLang="en-US" dirty="0"/>
              <a:t>「</a:t>
            </a:r>
            <a:r>
              <a:rPr kumimoji="1" lang="en-US" altLang="zh-CHT" dirty="0"/>
              <a:t>+</a:t>
            </a:r>
            <a:r>
              <a:rPr kumimoji="1" lang="zh-CHT" altLang="en-US" dirty="0"/>
              <a:t>」：</a:t>
            </a:r>
            <a:r>
              <a:rPr lang="zh-CHT" altLang="en-US" dirty="0"/>
              <a:t>賴帳、</a:t>
            </a:r>
            <a:r>
              <a:rPr kumimoji="1" lang="zh-CHT" altLang="en-US" dirty="0"/>
              <a:t>「</a:t>
            </a:r>
            <a:r>
              <a:rPr kumimoji="1" lang="en-US" altLang="zh-CHT" dirty="0"/>
              <a:t>-</a:t>
            </a:r>
            <a:r>
              <a:rPr kumimoji="1" lang="zh-CHT" altLang="en-US" dirty="0"/>
              <a:t>」：不賴帳</a:t>
            </a:r>
          </a:p>
          <a:p>
            <a:pPr lvl="1"/>
            <a:r>
              <a:rPr lang="en-US" altLang="zh-TW" i="1" dirty="0"/>
              <a:t>p </a:t>
            </a:r>
            <a:r>
              <a:rPr lang="en-US" altLang="zh-TW" dirty="0"/>
              <a:t>(</a:t>
            </a:r>
            <a:r>
              <a:rPr lang="en-US" altLang="zh-CHT" dirty="0"/>
              <a:t>+)=</a:t>
            </a:r>
            <a:r>
              <a:rPr lang="zh-TW" altLang="en-US" dirty="0"/>
              <a:t> </a:t>
            </a:r>
            <a:r>
              <a:rPr lang="en-US" altLang="zh-TW" dirty="0"/>
              <a:t>0.</a:t>
            </a:r>
            <a:r>
              <a:rPr lang="en-US" altLang="zh-CHT" dirty="0"/>
              <a:t>2</a:t>
            </a:r>
            <a:r>
              <a:rPr lang="zh-CHT" altLang="en-US" dirty="0"/>
              <a:t>、</a:t>
            </a:r>
            <a:r>
              <a:rPr lang="en-US" altLang="zh-TW" i="1" dirty="0"/>
              <a:t>p </a:t>
            </a:r>
            <a:r>
              <a:rPr lang="en-US" altLang="zh-TW" dirty="0"/>
              <a:t>(</a:t>
            </a:r>
            <a:r>
              <a:rPr lang="en-US" altLang="zh-CHT" dirty="0"/>
              <a:t>-)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0.</a:t>
            </a:r>
            <a:r>
              <a:rPr lang="en-US" altLang="zh-CHT" dirty="0"/>
              <a:t>8</a:t>
            </a:r>
            <a:endParaRPr lang="en-US" altLang="zh-TW" dirty="0"/>
          </a:p>
          <a:p>
            <a:pPr lvl="1"/>
            <a:r>
              <a:rPr lang="en-US" altLang="zh-TW" dirty="0"/>
              <a:t>Entropy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-0.2log</a:t>
            </a:r>
            <a:r>
              <a:rPr lang="en-US" altLang="zh-TW" baseline="-25000" dirty="0"/>
              <a:t>2</a:t>
            </a:r>
            <a:r>
              <a:rPr lang="en-US" altLang="zh-TW" dirty="0"/>
              <a:t>(0.2)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0.8log</a:t>
            </a:r>
            <a:r>
              <a:rPr lang="en-US" altLang="zh-TW" baseline="-25000" dirty="0"/>
              <a:t>2</a:t>
            </a:r>
            <a:r>
              <a:rPr lang="en-US" altLang="zh-TW" dirty="0"/>
              <a:t>(0.8)</a:t>
            </a:r>
          </a:p>
          <a:p>
            <a:pPr marL="457200" lvl="1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0.72</a:t>
            </a:r>
            <a:endParaRPr kumimoji="1"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pic>
        <p:nvPicPr>
          <p:cNvPr id="5" name="圖片 4" descr="螢幕截圖 2016-03-01 16.14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979" y="3769889"/>
            <a:ext cx="3914057" cy="3079442"/>
          </a:xfrm>
          <a:prstGeom prst="rect">
            <a:avLst/>
          </a:prstGeom>
        </p:spPr>
      </p:pic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323528" y="5301208"/>
            <a:ext cx="2376264" cy="100811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q"/>
              <a:defRPr kumimoji="1" sz="32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Ø"/>
              <a:defRPr kumimoji="1" sz="28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kumimoji="1" sz="24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0" lang="en-US" altLang="zh-TW" sz="28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Entropy</a:t>
            </a:r>
            <a:r>
              <a:rPr kumimoji="0" lang="zh-TW" altLang="en-US" sz="28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越高</a:t>
            </a:r>
            <a:endParaRPr kumimoji="0" lang="en-US" altLang="zh-TW" sz="2800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0" lang="zh-TW" altLang="en-US" sz="28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資料越不一致</a:t>
            </a:r>
            <a:endParaRPr kumimoji="0" lang="en-US" altLang="zh-TW" sz="2800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 bwMode="auto">
          <a:xfrm>
            <a:off x="4067944" y="5445224"/>
            <a:ext cx="1224136" cy="648072"/>
          </a:xfrm>
          <a:prstGeom prst="rect">
            <a:avLst/>
          </a:prstGeom>
          <a:noFill/>
          <a:ln w="28575" cmpd="sng"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q"/>
              <a:defRPr kumimoji="1" sz="32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Ø"/>
              <a:defRPr kumimoji="1" sz="28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kumimoji="1" sz="24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0" lang="en-US" altLang="zh-TW" sz="1800" dirty="0">
                <a:solidFill>
                  <a:srgbClr val="3366FF"/>
                </a:solidFill>
                <a:latin typeface="微軟正黑體"/>
                <a:ea typeface="微軟正黑體"/>
                <a:cs typeface="微軟正黑體"/>
              </a:rPr>
              <a:t>p(+)=</a:t>
            </a:r>
            <a:r>
              <a:rPr kumimoji="0" lang="zh-TW" altLang="en-US" sz="1800" dirty="0">
                <a:solidFill>
                  <a:srgbClr val="3366FF"/>
                </a:solidFill>
                <a:latin typeface="微軟正黑體"/>
                <a:ea typeface="微軟正黑體"/>
                <a:cs typeface="微軟正黑體"/>
              </a:rPr>
              <a:t> </a:t>
            </a:r>
            <a:r>
              <a:rPr kumimoji="0" lang="en-US" altLang="zh-TW" sz="1800" dirty="0">
                <a:solidFill>
                  <a:srgbClr val="3366FF"/>
                </a:solidFill>
                <a:latin typeface="微軟正黑體"/>
                <a:ea typeface="微軟正黑體"/>
                <a:cs typeface="微軟正黑體"/>
              </a:rPr>
              <a:t>0.2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zh-TW" sz="1800" dirty="0">
                <a:solidFill>
                  <a:srgbClr val="3366FF"/>
                </a:solidFill>
                <a:latin typeface="微軟正黑體"/>
                <a:ea typeface="微軟正黑體"/>
                <a:cs typeface="微軟正黑體"/>
              </a:rPr>
              <a:t>p(-)</a:t>
            </a:r>
            <a:r>
              <a:rPr kumimoji="0" lang="zh-TW" altLang="en-US" sz="1800" dirty="0">
                <a:solidFill>
                  <a:srgbClr val="3366FF"/>
                </a:solidFill>
                <a:latin typeface="微軟正黑體"/>
                <a:ea typeface="微軟正黑體"/>
                <a:cs typeface="微軟正黑體"/>
              </a:rPr>
              <a:t> </a:t>
            </a:r>
            <a:r>
              <a:rPr kumimoji="0" lang="en-US" altLang="zh-TW" sz="1800" dirty="0">
                <a:solidFill>
                  <a:srgbClr val="3366FF"/>
                </a:solidFill>
                <a:latin typeface="微軟正黑體"/>
                <a:ea typeface="微軟正黑體"/>
                <a:cs typeface="微軟正黑體"/>
              </a:rPr>
              <a:t>=</a:t>
            </a:r>
            <a:r>
              <a:rPr kumimoji="0" lang="zh-TW" altLang="en-US" sz="1800" dirty="0">
                <a:solidFill>
                  <a:srgbClr val="3366FF"/>
                </a:solidFill>
                <a:latin typeface="微軟正黑體"/>
                <a:ea typeface="微軟正黑體"/>
                <a:cs typeface="微軟正黑體"/>
              </a:rPr>
              <a:t> </a:t>
            </a:r>
            <a:r>
              <a:rPr kumimoji="0" lang="en-US" altLang="zh-TW" sz="1800" dirty="0">
                <a:solidFill>
                  <a:srgbClr val="3366FF"/>
                </a:solidFill>
                <a:latin typeface="微軟正黑體"/>
                <a:ea typeface="微軟正黑體"/>
                <a:cs typeface="微軟正黑體"/>
              </a:rPr>
              <a:t>0.8</a:t>
            </a:r>
          </a:p>
        </p:txBody>
      </p:sp>
      <p:sp>
        <p:nvSpPr>
          <p:cNvPr id="8" name="圓角矩形圖說文字 7"/>
          <p:cNvSpPr/>
          <p:nvPr/>
        </p:nvSpPr>
        <p:spPr bwMode="auto">
          <a:xfrm>
            <a:off x="4067944" y="5445224"/>
            <a:ext cx="1224136" cy="720080"/>
          </a:xfrm>
          <a:prstGeom prst="wedgeRoundRectCallout">
            <a:avLst>
              <a:gd name="adj1" fmla="val -35290"/>
              <a:gd name="adj2" fmla="val -75928"/>
              <a:gd name="adj3" fmla="val 16667"/>
            </a:avLst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6588224" y="5301208"/>
            <a:ext cx="2376264" cy="100811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q"/>
              <a:defRPr kumimoji="1" sz="32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Ø"/>
              <a:defRPr kumimoji="1" sz="28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kumimoji="1" sz="24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0" lang="en-US" altLang="zh-TW" sz="28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Entropy</a:t>
            </a:r>
            <a:r>
              <a:rPr kumimoji="0" lang="zh-CN" altLang="en-US" sz="28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介於</a:t>
            </a:r>
            <a:endParaRPr kumimoji="0" lang="en-US" altLang="zh-CN" sz="2800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zh-TW" sz="28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0</a:t>
            </a:r>
            <a:r>
              <a:rPr kumimoji="0" lang="zh-CN" altLang="en-US" sz="28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與</a:t>
            </a:r>
            <a:r>
              <a:rPr kumimoji="0" lang="en-US" altLang="zh-CN" sz="28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1</a:t>
            </a:r>
            <a:r>
              <a:rPr kumimoji="0" lang="zh-CN" altLang="en-US" sz="28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之間</a:t>
            </a:r>
            <a:endParaRPr kumimoji="0" lang="en-US" altLang="zh-TW" sz="2800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2" name="圖片 1" descr="螢幕截圖 2018-03-20 20.45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80728"/>
            <a:ext cx="5760640" cy="4764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282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Entropy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Only</a:t>
            </a:r>
            <a:r>
              <a:rPr lang="zh-TW" altLang="en-US" dirty="0"/>
              <a:t> </a:t>
            </a:r>
            <a:r>
              <a:rPr lang="en-US" altLang="zh-TW" dirty="0"/>
              <a:t>Part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Story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2017713"/>
            <a:ext cx="8559552" cy="4114800"/>
          </a:xfrm>
        </p:spPr>
        <p:txBody>
          <a:bodyPr/>
          <a:lstStyle/>
          <a:p>
            <a:r>
              <a:rPr lang="zh-TW" altLang="en-US" dirty="0"/>
              <a:t>還需量測</a:t>
            </a:r>
            <a:r>
              <a:rPr lang="zh-CHT" altLang="en-US" dirty="0"/>
              <a:t>該</a:t>
            </a:r>
            <a:r>
              <a:rPr lang="zh-TW" altLang="en-US" dirty="0"/>
              <a:t>屬性對預測目標</a:t>
            </a:r>
            <a:r>
              <a:rPr lang="zh-CHT" altLang="en-US" dirty="0"/>
              <a:t>的解釋</a:t>
            </a:r>
            <a:r>
              <a:rPr lang="zh-TW" altLang="en-US" dirty="0"/>
              <a:t>程度</a:t>
            </a:r>
            <a:endParaRPr lang="zh-CHT" altLang="en-US" dirty="0"/>
          </a:p>
          <a:p>
            <a:r>
              <a:rPr lang="en-US" altLang="zh-TW" dirty="0"/>
              <a:t>Information</a:t>
            </a:r>
            <a:r>
              <a:rPr lang="zh-TW" altLang="en-US" dirty="0"/>
              <a:t> </a:t>
            </a:r>
            <a:r>
              <a:rPr lang="en-US" altLang="zh-TW" dirty="0"/>
              <a:t>gain</a:t>
            </a:r>
            <a:r>
              <a:rPr lang="zh-TW" altLang="en-US" dirty="0"/>
              <a:t> </a:t>
            </a:r>
            <a:r>
              <a:rPr lang="en-US" altLang="zh-TW" dirty="0"/>
              <a:t>(IG)</a:t>
            </a:r>
            <a:r>
              <a:rPr lang="zh-TW" altLang="en-US" dirty="0"/>
              <a:t> 量測依某屬性分</a:t>
            </a:r>
            <a:r>
              <a:rPr lang="zh-CN" altLang="en-US" dirty="0"/>
              <a:t>群</a:t>
            </a:r>
            <a:r>
              <a:rPr lang="zh-TW" altLang="en-US" dirty="0"/>
              <a:t>後，對預測目標</a:t>
            </a:r>
            <a:r>
              <a:rPr lang="zh-CHT" altLang="en-US" dirty="0"/>
              <a:t>不一致性</a:t>
            </a:r>
            <a:r>
              <a:rPr lang="en-US" altLang="zh-CHT" dirty="0"/>
              <a:t> (</a:t>
            </a:r>
            <a:r>
              <a:rPr lang="en-US" altLang="zh-TW" dirty="0"/>
              <a:t>entropy</a:t>
            </a:r>
            <a:r>
              <a:rPr lang="en-US" altLang="zh-CHT" dirty="0"/>
              <a:t>) </a:t>
            </a:r>
            <a:r>
              <a:rPr lang="zh-TW" altLang="en-US" dirty="0"/>
              <a:t>的改善幅度</a:t>
            </a:r>
            <a:endParaRPr lang="en-US" altLang="zh-TW" dirty="0"/>
          </a:p>
          <a:p>
            <a:pPr lvl="1"/>
            <a:r>
              <a:rPr lang="en-US" altLang="zh-TW" dirty="0"/>
              <a:t>IG = entropy(parent) – </a:t>
            </a:r>
          </a:p>
          <a:p>
            <a:pPr marL="457200" lvl="1" indent="0">
              <a:buNone/>
            </a:pPr>
            <a:r>
              <a:rPr lang="en-US" altLang="zh-TW" dirty="0"/>
              <a:t>      [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c</a:t>
            </a:r>
            <a:r>
              <a:rPr lang="en-US" altLang="zh-TW" baseline="-25000" dirty="0"/>
              <a:t>1</a:t>
            </a:r>
            <a:r>
              <a:rPr lang="en-US" altLang="zh-TW" dirty="0"/>
              <a:t>) x entropy(</a:t>
            </a:r>
            <a:r>
              <a:rPr lang="en-US" altLang="zh-TW" i="1" dirty="0"/>
              <a:t>c</a:t>
            </a:r>
            <a:r>
              <a:rPr lang="en-US" altLang="zh-TW" baseline="-25000" dirty="0"/>
              <a:t>1</a:t>
            </a:r>
            <a:r>
              <a:rPr lang="en-US" altLang="zh-TW" dirty="0"/>
              <a:t>) +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c</a:t>
            </a:r>
            <a:r>
              <a:rPr lang="en-US" altLang="zh-TW" baseline="-25000" dirty="0"/>
              <a:t>2</a:t>
            </a:r>
            <a:r>
              <a:rPr lang="en-US" altLang="zh-TW" dirty="0"/>
              <a:t>) x entropy(</a:t>
            </a:r>
            <a:r>
              <a:rPr lang="en-US" altLang="zh-TW" i="1" dirty="0"/>
              <a:t>c</a:t>
            </a:r>
            <a:r>
              <a:rPr lang="en-US" altLang="zh-TW" baseline="-25000" dirty="0"/>
              <a:t>2</a:t>
            </a:r>
            <a:r>
              <a:rPr lang="en-US" altLang="zh-TW" dirty="0"/>
              <a:t>) + …]</a:t>
            </a:r>
          </a:p>
          <a:p>
            <a:pPr lvl="1"/>
            <a:r>
              <a:rPr lang="en-US" altLang="zh-TW" dirty="0"/>
              <a:t>parent</a:t>
            </a:r>
            <a:r>
              <a:rPr lang="zh-TW" altLang="en-US" dirty="0"/>
              <a:t>：母集合</a:t>
            </a:r>
            <a:r>
              <a:rPr lang="zh-CHT" altLang="en-US" dirty="0"/>
              <a:t>（分</a:t>
            </a:r>
            <a:r>
              <a:rPr lang="zh-TW" altLang="en-US" dirty="0"/>
              <a:t>群</a:t>
            </a:r>
            <a:r>
              <a:rPr lang="zh-CHT" altLang="en-US" dirty="0"/>
              <a:t>前）</a:t>
            </a:r>
            <a:endParaRPr lang="en-US" altLang="zh-TW" dirty="0"/>
          </a:p>
          <a:p>
            <a:pPr lvl="1"/>
            <a:r>
              <a:rPr lang="en-US" altLang="zh-TW" i="1" dirty="0"/>
              <a:t>c</a:t>
            </a:r>
            <a:r>
              <a:rPr lang="en-US" altLang="zh-TW" baseline="-25000" dirty="0"/>
              <a:t>1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i="1" dirty="0"/>
              <a:t>c</a:t>
            </a:r>
            <a:r>
              <a:rPr lang="en-US" altLang="zh-TW" baseline="-25000" dirty="0"/>
              <a:t>2</a:t>
            </a:r>
            <a:r>
              <a:rPr lang="en-US" altLang="zh-TW" dirty="0"/>
              <a:t>….</a:t>
            </a:r>
            <a:r>
              <a:rPr lang="zh-TW" altLang="en-US" dirty="0"/>
              <a:t>：根據某屬性分群後的子集合</a:t>
            </a:r>
            <a:endParaRPr lang="en-US" altLang="zh-TW" dirty="0"/>
          </a:p>
          <a:p>
            <a:pPr lvl="1"/>
            <a:r>
              <a:rPr lang="en-US" altLang="zh-TW" i="1" dirty="0"/>
              <a:t>p</a:t>
            </a:r>
            <a:r>
              <a:rPr kumimoji="1" lang="en-US" altLang="zh-TW" dirty="0"/>
              <a:t>(</a:t>
            </a:r>
            <a:r>
              <a:rPr kumimoji="1" lang="en-US" altLang="zh-TW" i="1" dirty="0"/>
              <a:t>c</a:t>
            </a:r>
            <a:r>
              <a:rPr kumimoji="1" lang="en-US" altLang="zh-TW" i="1" baseline="-25000" dirty="0"/>
              <a:t>i </a:t>
            </a:r>
            <a:r>
              <a:rPr kumimoji="1" lang="en-US" altLang="zh-TW" dirty="0"/>
              <a:t>) </a:t>
            </a:r>
            <a:r>
              <a:rPr kumimoji="1" lang="zh-TW" altLang="en-US" dirty="0"/>
              <a:t>為</a:t>
            </a:r>
            <a:r>
              <a:rPr kumimoji="1" lang="en-US" altLang="zh-TW" dirty="0"/>
              <a:t>c</a:t>
            </a:r>
            <a:r>
              <a:rPr lang="en-US" altLang="zh-TW" i="1" baseline="-25000" dirty="0"/>
              <a:t>i</a:t>
            </a:r>
            <a:r>
              <a:rPr kumimoji="1" lang="en-US" altLang="zh-TW" i="1" dirty="0"/>
              <a:t> </a:t>
            </a:r>
            <a:r>
              <a:rPr kumimoji="1" lang="zh-TW" altLang="en-US" dirty="0"/>
              <a:t>子集合佔母集合的比例</a:t>
            </a:r>
            <a:r>
              <a:rPr lang="zh-CHT" altLang="en-US" dirty="0"/>
              <a:t>（</a:t>
            </a:r>
            <a:r>
              <a:rPr kumimoji="1" lang="zh-CHT" altLang="en-US" dirty="0"/>
              <a:t>加權）</a:t>
            </a:r>
            <a:endParaRPr kumimoji="1" lang="en-US" altLang="zh-TW" dirty="0"/>
          </a:p>
          <a:p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97EC164-BC24-8447-A4CA-4080030B2AB5}"/>
              </a:ext>
            </a:extLst>
          </p:cNvPr>
          <p:cNvSpPr txBox="1"/>
          <p:nvPr/>
        </p:nvSpPr>
        <p:spPr>
          <a:xfrm>
            <a:off x="1187624" y="6309320"/>
            <a:ext cx="3168352" cy="4616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HT" dirty="0">
                <a:solidFill>
                  <a:srgbClr val="FF0000"/>
                </a:solidFill>
              </a:rPr>
              <a:t>Before-After-Analysis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60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5" name="圖片 4" descr="螢幕截圖 2016-03-02 04.39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6632"/>
            <a:ext cx="6977562" cy="674136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2668529-270C-9041-BD74-D61E53505ACA}"/>
              </a:ext>
            </a:extLst>
          </p:cNvPr>
          <p:cNvSpPr txBox="1"/>
          <p:nvPr/>
        </p:nvSpPr>
        <p:spPr>
          <a:xfrm>
            <a:off x="827584" y="2564904"/>
            <a:ext cx="7704855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Entropy = -[0.</a:t>
            </a:r>
            <a:r>
              <a:rPr lang="en-US" altLang="zh-CHT" dirty="0">
                <a:solidFill>
                  <a:srgbClr val="FF0000"/>
                </a:solidFill>
              </a:rPr>
              <a:t>53</a:t>
            </a:r>
            <a:r>
              <a:rPr lang="zh-TW" altLang="en-US" dirty="0">
                <a:solidFill>
                  <a:srgbClr val="FF0000"/>
                </a:solidFill>
              </a:rPr>
              <a:t>*</a:t>
            </a:r>
            <a:r>
              <a:rPr lang="en-US" altLang="zh-TW" dirty="0">
                <a:solidFill>
                  <a:srgbClr val="FF0000"/>
                </a:solidFill>
              </a:rPr>
              <a:t>log</a:t>
            </a:r>
            <a:r>
              <a:rPr lang="en-US" altLang="zh-TW" baseline="-25000" dirty="0">
                <a:solidFill>
                  <a:srgbClr val="FF0000"/>
                </a:solidFill>
              </a:rPr>
              <a:t>2</a:t>
            </a:r>
            <a:r>
              <a:rPr lang="en-US" altLang="zh-TW" dirty="0">
                <a:solidFill>
                  <a:srgbClr val="FF0000"/>
                </a:solidFill>
              </a:rPr>
              <a:t>(0.</a:t>
            </a:r>
            <a:r>
              <a:rPr lang="en-US" altLang="zh-CHT" dirty="0">
                <a:solidFill>
                  <a:srgbClr val="FF0000"/>
                </a:solidFill>
              </a:rPr>
              <a:t>53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+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0.</a:t>
            </a:r>
            <a:r>
              <a:rPr lang="en-US" altLang="zh-CHT" dirty="0">
                <a:solidFill>
                  <a:srgbClr val="FF0000"/>
                </a:solidFill>
              </a:rPr>
              <a:t>47</a:t>
            </a:r>
            <a:r>
              <a:rPr lang="zh-TW" altLang="en-US" dirty="0">
                <a:solidFill>
                  <a:srgbClr val="FF0000"/>
                </a:solidFill>
              </a:rPr>
              <a:t>*</a:t>
            </a:r>
            <a:r>
              <a:rPr lang="en-US" altLang="zh-TW" dirty="0">
                <a:solidFill>
                  <a:srgbClr val="FF0000"/>
                </a:solidFill>
              </a:rPr>
              <a:t>log</a:t>
            </a:r>
            <a:r>
              <a:rPr lang="en-US" altLang="zh-TW" baseline="-25000" dirty="0">
                <a:solidFill>
                  <a:srgbClr val="FF0000"/>
                </a:solidFill>
              </a:rPr>
              <a:t>2</a:t>
            </a:r>
            <a:r>
              <a:rPr lang="en-US" altLang="zh-TW" dirty="0">
                <a:solidFill>
                  <a:srgbClr val="FF0000"/>
                </a:solidFill>
              </a:rPr>
              <a:t>(0.</a:t>
            </a:r>
            <a:r>
              <a:rPr lang="en-US" altLang="zh-CHT" dirty="0">
                <a:solidFill>
                  <a:srgbClr val="FF0000"/>
                </a:solidFill>
              </a:rPr>
              <a:t>47</a:t>
            </a:r>
            <a:r>
              <a:rPr lang="en-US" altLang="zh-TW" dirty="0">
                <a:solidFill>
                  <a:srgbClr val="FF0000"/>
                </a:solidFill>
              </a:rPr>
              <a:t>)]</a:t>
            </a:r>
            <a:r>
              <a:rPr lang="zh-CHT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=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0.</a:t>
            </a:r>
            <a:r>
              <a:rPr lang="en-US" altLang="zh-CHT" dirty="0">
                <a:solidFill>
                  <a:srgbClr val="FF0000"/>
                </a:solidFill>
              </a:rPr>
              <a:t>99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97EC164-BC24-8447-A4CA-4080030B2AB5}"/>
              </a:ext>
            </a:extLst>
          </p:cNvPr>
          <p:cNvSpPr txBox="1"/>
          <p:nvPr/>
        </p:nvSpPr>
        <p:spPr>
          <a:xfrm>
            <a:off x="467544" y="5517232"/>
            <a:ext cx="246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HT" dirty="0">
                <a:solidFill>
                  <a:srgbClr val="FF0000"/>
                </a:solidFill>
              </a:rPr>
              <a:t>Entropy = 0.39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3095DD4-63FA-C946-8C6B-6F8E9CB1BD00}"/>
              </a:ext>
            </a:extLst>
          </p:cNvPr>
          <p:cNvSpPr txBox="1"/>
          <p:nvPr/>
        </p:nvSpPr>
        <p:spPr>
          <a:xfrm>
            <a:off x="6660232" y="580526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Entropy = 0.7</a:t>
            </a:r>
            <a:r>
              <a:rPr lang="en-US" altLang="zh-CHT" dirty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524328" y="5589240"/>
            <a:ext cx="380683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13</a:t>
            </a:r>
            <a:endParaRPr kumimoji="1" lang="zh-TW" altLang="en-US" sz="1400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 bwMode="auto">
          <a:xfrm>
            <a:off x="3419872" y="3212976"/>
            <a:ext cx="1800200" cy="1008112"/>
          </a:xfrm>
          <a:prstGeom prst="rect">
            <a:avLst/>
          </a:prstGeom>
          <a:noFill/>
          <a:ln w="28575" cmpd="sng"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q"/>
              <a:defRPr kumimoji="1" sz="32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Ø"/>
              <a:defRPr kumimoji="1" sz="28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kumimoji="1" sz="24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0" lang="en-US" altLang="en-US" sz="2800" dirty="0">
                <a:solidFill>
                  <a:srgbClr val="0000FF"/>
                </a:solidFill>
                <a:latin typeface="微軟正黑體"/>
                <a:ea typeface="微軟正黑體"/>
                <a:cs typeface="微軟正黑體"/>
              </a:rPr>
              <a:t>依照</a:t>
            </a:r>
            <a:r>
              <a:rPr kumimoji="0" lang="zh-TW" altLang="en-US" sz="2800" dirty="0">
                <a:solidFill>
                  <a:srgbClr val="0000FF"/>
                </a:solidFill>
                <a:latin typeface="微軟正黑體"/>
                <a:ea typeface="微軟正黑體"/>
                <a:cs typeface="微軟正黑體"/>
              </a:rPr>
              <a:t>存款餘額分群</a:t>
            </a:r>
            <a:endParaRPr kumimoji="0" lang="en-US" altLang="zh-TW" sz="2800" dirty="0">
              <a:solidFill>
                <a:srgbClr val="0000FF"/>
              </a:solidFill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501284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螢幕截圖 2018-03-19 21.12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16632"/>
            <a:ext cx="3877696" cy="302849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Information</a:t>
            </a:r>
            <a:r>
              <a:rPr lang="zh-TW" altLang="en-US" dirty="0"/>
              <a:t> </a:t>
            </a:r>
            <a:r>
              <a:rPr lang="en-US" altLang="zh-TW" dirty="0"/>
              <a:t>Gain </a:t>
            </a:r>
          </a:p>
          <a:p>
            <a:pPr marL="0" indent="0">
              <a:buNone/>
            </a:pPr>
            <a:r>
              <a:rPr lang="en-US" altLang="zh-TW" dirty="0"/>
              <a:t>    = 0.99 –</a:t>
            </a:r>
          </a:p>
          <a:p>
            <a:pPr marL="0" indent="0">
              <a:buNone/>
            </a:pPr>
            <a:r>
              <a:rPr lang="en-US" altLang="zh-TW" dirty="0"/>
              <a:t>        [0.43*0.39 + 0.57*0.79] = 0.37</a:t>
            </a:r>
          </a:p>
          <a:p>
            <a:endParaRPr kumimoji="1" lang="en-US" altLang="zh-TW" dirty="0"/>
          </a:p>
          <a:p>
            <a:endParaRPr lang="en-US" altLang="zh-TW" dirty="0"/>
          </a:p>
          <a:p>
            <a:r>
              <a:rPr lang="zh-CHT" altLang="en-US" dirty="0"/>
              <a:t>依據此屬性（</a:t>
            </a:r>
            <a:r>
              <a:rPr lang="zh-CN" altLang="en-US" dirty="0"/>
              <a:t>存款餘額）</a:t>
            </a:r>
            <a:r>
              <a:rPr lang="zh-TW" altLang="en-US" dirty="0"/>
              <a:t>分群</a:t>
            </a:r>
            <a:r>
              <a:rPr lang="zh-CHT" altLang="en-US" dirty="0"/>
              <a:t>，</a:t>
            </a:r>
            <a:r>
              <a:rPr lang="zh-TW" altLang="en-US" dirty="0"/>
              <a:t>可以降低</a:t>
            </a:r>
            <a:r>
              <a:rPr lang="zh-TW" altLang="en-US"/>
              <a:t>不一致性的</a:t>
            </a:r>
            <a:r>
              <a:rPr lang="zh-CHT" altLang="en-US" dirty="0"/>
              <a:t>程度為</a:t>
            </a:r>
            <a:r>
              <a:rPr lang="en-US" altLang="zh-CHT" dirty="0"/>
              <a:t>0.37</a:t>
            </a:r>
            <a:r>
              <a:rPr lang="zh-TW" altLang="en-US" dirty="0"/>
              <a:t> </a:t>
            </a:r>
            <a:r>
              <a:rPr lang="en-US" altLang="zh-TW" dirty="0"/>
              <a:t>(= IG )</a:t>
            </a:r>
          </a:p>
          <a:p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7" name="圓角矩形圖說文字 6"/>
          <p:cNvSpPr/>
          <p:nvPr/>
        </p:nvSpPr>
        <p:spPr bwMode="auto">
          <a:xfrm>
            <a:off x="1979712" y="4077072"/>
            <a:ext cx="2664296" cy="792088"/>
          </a:xfrm>
          <a:prstGeom prst="wedgeRoundRectCallout">
            <a:avLst>
              <a:gd name="adj1" fmla="val -20824"/>
              <a:gd name="adj2" fmla="val -95070"/>
              <a:gd name="adj3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979712" y="4077072"/>
            <a:ext cx="2614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左邊子集合共有</a:t>
            </a:r>
            <a:endParaRPr lang="en-US" altLang="zh-TW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  <a:p>
            <a:r>
              <a:rPr kumimoji="1" lang="en-US" altLang="zh-TW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13</a:t>
            </a:r>
            <a:r>
              <a:rPr kumimoji="1"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個個體，</a:t>
            </a:r>
            <a:r>
              <a:rPr kumimoji="1" lang="en-US" altLang="zh-TW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13/30</a:t>
            </a:r>
            <a:endParaRPr kumimoji="1" lang="zh-TW" altLang="en-US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2" name="圓角矩形圖說文字 11"/>
          <p:cNvSpPr/>
          <p:nvPr/>
        </p:nvSpPr>
        <p:spPr bwMode="auto">
          <a:xfrm>
            <a:off x="5364088" y="4024518"/>
            <a:ext cx="2664296" cy="792088"/>
          </a:xfrm>
          <a:prstGeom prst="wedgeRoundRectCallout">
            <a:avLst>
              <a:gd name="adj1" fmla="val -36710"/>
              <a:gd name="adj2" fmla="val -87519"/>
              <a:gd name="adj3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428063" y="4005064"/>
            <a:ext cx="2614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右邊子集合共有</a:t>
            </a:r>
            <a:endParaRPr lang="en-US" altLang="zh-TW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  <a:p>
            <a:r>
              <a:rPr kumimoji="1" lang="en-US" altLang="zh-TW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17</a:t>
            </a:r>
            <a:r>
              <a:rPr kumimoji="1"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個個體，</a:t>
            </a:r>
            <a:r>
              <a:rPr kumimoji="1" lang="en-US" altLang="zh-TW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17/30</a:t>
            </a:r>
            <a:endParaRPr kumimoji="1" lang="zh-TW" altLang="en-US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6" name="圖片 5" descr="螢幕截圖 2018-03-19 21.09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188640"/>
            <a:ext cx="5721577" cy="7920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3879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pic>
        <p:nvPicPr>
          <p:cNvPr id="5" name="圖片 4" descr="螢幕截圖 2016-03-02 04.47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87" y="548680"/>
            <a:ext cx="7393826" cy="6065912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AF65B06C-7799-EF47-B087-FAED91FFCA65}"/>
              </a:ext>
            </a:extLst>
          </p:cNvPr>
          <p:cNvSpPr txBox="1"/>
          <p:nvPr/>
        </p:nvSpPr>
        <p:spPr>
          <a:xfrm>
            <a:off x="107504" y="1988840"/>
            <a:ext cx="352839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HT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IG(Resident)</a:t>
            </a:r>
            <a:r>
              <a:rPr kumimoji="1" lang="en-US" altLang="zh-CHT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= 0.13</a:t>
            </a:r>
          </a:p>
          <a:p>
            <a:r>
              <a:rPr lang="en-US" altLang="zh-CHT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IG(Balance)  = 0.37</a:t>
            </a:r>
          </a:p>
          <a:p>
            <a:r>
              <a:rPr kumimoji="1" lang="en-US" altLang="zh-CHT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Balance</a:t>
            </a:r>
            <a:r>
              <a:rPr kumimoji="1" lang="zh-CN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的解釋性比較好</a:t>
            </a:r>
            <a:endParaRPr kumimoji="1" lang="en-US" altLang="zh-CHT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3EB6B69-A712-E24B-B749-B6DCF3DDD164}"/>
              </a:ext>
            </a:extLst>
          </p:cNvPr>
          <p:cNvSpPr txBox="1"/>
          <p:nvPr/>
        </p:nvSpPr>
        <p:spPr>
          <a:xfrm>
            <a:off x="5436096" y="1700808"/>
            <a:ext cx="2142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HT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Entropy=0.99</a:t>
            </a:r>
            <a:endParaRPr kumimoji="1" lang="zh-TW" altLang="en-US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D981439-3872-9946-98CA-02287ADDA6CC}"/>
              </a:ext>
            </a:extLst>
          </p:cNvPr>
          <p:cNvSpPr txBox="1"/>
          <p:nvPr/>
        </p:nvSpPr>
        <p:spPr>
          <a:xfrm>
            <a:off x="3347864" y="3789040"/>
            <a:ext cx="2219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HT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Entropy =0.97</a:t>
            </a:r>
            <a:endParaRPr kumimoji="1" lang="zh-TW" altLang="en-US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3EB6B69-A712-E24B-B749-B6DCF3DDD164}"/>
              </a:ext>
            </a:extLst>
          </p:cNvPr>
          <p:cNvSpPr txBox="1"/>
          <p:nvPr/>
        </p:nvSpPr>
        <p:spPr>
          <a:xfrm>
            <a:off x="341084" y="3789040"/>
            <a:ext cx="2142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HT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Entropy=0.54</a:t>
            </a:r>
            <a:endParaRPr kumimoji="1" lang="zh-TW" altLang="en-US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3EB6B69-A712-E24B-B749-B6DCF3DDD164}"/>
              </a:ext>
            </a:extLst>
          </p:cNvPr>
          <p:cNvSpPr txBox="1"/>
          <p:nvPr/>
        </p:nvSpPr>
        <p:spPr>
          <a:xfrm>
            <a:off x="6677788" y="3717032"/>
            <a:ext cx="2142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HT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Entropy=0.98</a:t>
            </a:r>
            <a:endParaRPr kumimoji="1" lang="zh-TW" altLang="en-US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886991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Tree</a:t>
            </a:r>
            <a:r>
              <a:rPr kumimoji="1" lang="zh-TW" altLang="en-US" dirty="0"/>
              <a:t> </a:t>
            </a:r>
            <a:r>
              <a:rPr kumimoji="1" lang="en-US" altLang="zh-TW" dirty="0"/>
              <a:t>Structured</a:t>
            </a:r>
            <a:r>
              <a:rPr kumimoji="1" lang="zh-TW" altLang="en-US" dirty="0"/>
              <a:t> </a:t>
            </a:r>
            <a:r>
              <a:rPr kumimoji="1" lang="en-US" altLang="zh-TW" dirty="0"/>
              <a:t>Model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</a:t>
            </a:r>
            <a:r>
              <a:rPr lang="en-US" altLang="zh-CN" dirty="0"/>
              <a:t>IG</a:t>
            </a:r>
            <a:r>
              <a:rPr lang="zh-CN" altLang="en-US" dirty="0"/>
              <a:t>的大小，可以找出最具有解釋能力的</a:t>
            </a:r>
            <a:r>
              <a:rPr lang="zh-TW" altLang="en-US" dirty="0"/>
              <a:t>屬性（</a:t>
            </a:r>
            <a:r>
              <a:rPr lang="en-US" altLang="zh-TW" dirty="0"/>
              <a:t>IG</a:t>
            </a:r>
            <a:r>
              <a:rPr lang="zh-TW" altLang="en-US" dirty="0"/>
              <a:t>最大者）</a:t>
            </a:r>
            <a:endParaRPr lang="en-US" altLang="zh-TW" dirty="0"/>
          </a:p>
          <a:p>
            <a:pPr lvl="1"/>
            <a:r>
              <a:rPr lang="en-US" altLang="en-US" dirty="0"/>
              <a:t>但只有1個屬性夠用嗎？</a:t>
            </a:r>
            <a:endParaRPr lang="en-US" altLang="zh-TW" dirty="0"/>
          </a:p>
          <a:p>
            <a:r>
              <a:rPr lang="zh-TW" altLang="en-US" dirty="0"/>
              <a:t>對於「跳槽」的範例，我們想要的是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0000FF"/>
                </a:solidFill>
              </a:rPr>
              <a:t>中年、專業、自有房屋</a:t>
            </a:r>
            <a:r>
              <a:rPr lang="zh-TW" altLang="en-US" dirty="0"/>
              <a:t>者會跳槽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0000FF"/>
                </a:solidFill>
              </a:rPr>
              <a:t>中年、專業、自有房屋</a:t>
            </a:r>
            <a:r>
              <a:rPr lang="zh-TW" altLang="en-US" dirty="0"/>
              <a:t>者的跳槽率為</a:t>
            </a:r>
            <a:r>
              <a:rPr lang="en-US" altLang="zh-TW" dirty="0"/>
              <a:t>5%</a:t>
            </a:r>
            <a:endParaRPr kumimoji="1" lang="en-US" altLang="zh-TW" dirty="0"/>
          </a:p>
          <a:p>
            <a:pPr lvl="1"/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0716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a Tree?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樹狀結構</a:t>
            </a:r>
            <a:r>
              <a:rPr lang="en-US" altLang="zh-TW" dirty="0"/>
              <a:t> (Classification Tree)</a:t>
            </a:r>
          </a:p>
          <a:p>
            <a:pPr lvl="1"/>
            <a:r>
              <a:rPr lang="zh-TW" altLang="en-US" dirty="0"/>
              <a:t>「根」（</a:t>
            </a:r>
            <a:r>
              <a:rPr lang="en-US" altLang="zh-TW" dirty="0"/>
              <a:t>root</a:t>
            </a:r>
            <a:r>
              <a:rPr lang="zh-TW" altLang="en-US" dirty="0"/>
              <a:t>），在最上方</a:t>
            </a:r>
            <a:endParaRPr lang="en-US" altLang="zh-TW" dirty="0"/>
          </a:p>
          <a:p>
            <a:pPr lvl="1"/>
            <a:r>
              <a:rPr lang="zh-TW" altLang="en-US" dirty="0"/>
              <a:t>有</a:t>
            </a:r>
            <a:r>
              <a:rPr lang="en-US" altLang="zh-TW" dirty="0"/>
              <a:t>2</a:t>
            </a:r>
            <a:r>
              <a:rPr lang="zh-TW" altLang="en-US" dirty="0"/>
              <a:t>種節點</a:t>
            </a:r>
            <a:endParaRPr lang="en-US" altLang="zh-TW" dirty="0"/>
          </a:p>
          <a:p>
            <a:pPr lvl="2"/>
            <a:r>
              <a:rPr lang="zh-TW" altLang="en-US" dirty="0"/>
              <a:t>「內部節點」（</a:t>
            </a:r>
            <a:r>
              <a:rPr lang="en-US" altLang="zh-TW" dirty="0"/>
              <a:t>interior</a:t>
            </a:r>
            <a:r>
              <a:rPr lang="zh-TW" altLang="en-US" dirty="0"/>
              <a:t> </a:t>
            </a:r>
            <a:r>
              <a:rPr lang="en-US" altLang="zh-TW" dirty="0"/>
              <a:t>nodes</a:t>
            </a:r>
            <a:r>
              <a:rPr lang="zh-TW" altLang="en-US" dirty="0"/>
              <a:t>），又稱「決策點」（</a:t>
            </a:r>
            <a:r>
              <a:rPr lang="en-US" altLang="zh-TW" dirty="0"/>
              <a:t>decision node)</a:t>
            </a:r>
          </a:p>
          <a:p>
            <a:pPr lvl="2"/>
            <a:r>
              <a:rPr lang="zh-TW" altLang="en-US" dirty="0"/>
              <a:t>「完成點」、「葉節點」（</a:t>
            </a:r>
            <a:r>
              <a:rPr lang="en-US" altLang="zh-TW" dirty="0"/>
              <a:t>terminal</a:t>
            </a:r>
            <a:r>
              <a:rPr lang="zh-TW" altLang="en-US" dirty="0"/>
              <a:t> </a:t>
            </a:r>
            <a:r>
              <a:rPr lang="en-US" altLang="zh-TW" dirty="0"/>
              <a:t>nodes,</a:t>
            </a:r>
            <a:r>
              <a:rPr lang="zh-TW" altLang="en-US" dirty="0"/>
              <a:t> </a:t>
            </a:r>
            <a:r>
              <a:rPr lang="en-US" altLang="zh-TW" dirty="0"/>
              <a:t>leaf</a:t>
            </a:r>
            <a:r>
              <a:rPr lang="zh-TW" altLang="en-US" dirty="0"/>
              <a:t> </a:t>
            </a:r>
            <a:r>
              <a:rPr lang="en-US" altLang="zh-TW" dirty="0"/>
              <a:t>nodes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「樹枝」（</a:t>
            </a:r>
            <a:r>
              <a:rPr lang="en-US" altLang="zh-TW" dirty="0"/>
              <a:t>branches</a:t>
            </a:r>
            <a:r>
              <a:rPr lang="zh-TW" altLang="en-US" dirty="0"/>
              <a:t>）從內部節點長出來</a:t>
            </a:r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4772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「內部節點」代表對某個屬性的分</a:t>
            </a:r>
            <a:r>
              <a:rPr lang="zh-CN" altLang="en-US" dirty="0"/>
              <a:t>群</a:t>
            </a:r>
            <a:endParaRPr lang="en-US" altLang="zh-TW" dirty="0"/>
          </a:p>
          <a:p>
            <a:pPr lvl="1"/>
            <a:r>
              <a:rPr kumimoji="1" lang="zh-TW" altLang="en-US" dirty="0"/>
              <a:t>每個屬性的分群都會分出</a:t>
            </a:r>
            <a:r>
              <a:rPr lang="zh-TW" altLang="en-US" dirty="0"/>
              <a:t>新的樹枝</a:t>
            </a:r>
            <a:endParaRPr kumimoji="1" lang="en-US" altLang="zh-TW" dirty="0"/>
          </a:p>
          <a:p>
            <a:r>
              <a:rPr kumimoji="1" lang="zh-TW" altLang="en-US" dirty="0"/>
              <a:t>會在「完成點」</a:t>
            </a:r>
            <a:r>
              <a:rPr lang="zh-TW" altLang="en-US" dirty="0"/>
              <a:t>終止</a:t>
            </a:r>
            <a:endParaRPr lang="en-US" altLang="zh-TW" dirty="0"/>
          </a:p>
          <a:p>
            <a:pPr lvl="1"/>
            <a:r>
              <a:rPr kumimoji="1" lang="zh-TW" altLang="en-US" dirty="0"/>
              <a:t>不再繼續分群下去</a:t>
            </a:r>
            <a:endParaRPr kumimoji="1" lang="en-US" altLang="zh-TW" dirty="0"/>
          </a:p>
          <a:p>
            <a:r>
              <a:rPr kumimoji="1" lang="zh-TW" altLang="en-US" dirty="0"/>
              <a:t>每筆資料在</a:t>
            </a:r>
            <a:r>
              <a:rPr kumimoji="1" lang="en-US" altLang="zh-TW" dirty="0"/>
              <a:t>Tree</a:t>
            </a:r>
            <a:r>
              <a:rPr lang="zh-TW" altLang="en-US" dirty="0"/>
              <a:t>中，只會對應</a:t>
            </a:r>
            <a:r>
              <a:rPr lang="en-US" altLang="zh-TW" dirty="0"/>
              <a:t>1</a:t>
            </a:r>
            <a:r>
              <a:rPr lang="zh-TW" altLang="en-US" dirty="0"/>
              <a:t>條且只有</a:t>
            </a:r>
            <a:r>
              <a:rPr lang="en-US" altLang="zh-TW" dirty="0"/>
              <a:t>1</a:t>
            </a:r>
            <a:r>
              <a:rPr lang="zh-TW" altLang="en-US" dirty="0"/>
              <a:t>條路徑，</a:t>
            </a:r>
            <a:r>
              <a:rPr lang="en-US" altLang="zh-TW" dirty="0"/>
              <a:t>1</a:t>
            </a:r>
            <a:r>
              <a:rPr lang="zh-TW" altLang="en-US" dirty="0"/>
              <a:t>個且只有</a:t>
            </a:r>
            <a:r>
              <a:rPr lang="en-US" altLang="zh-TW" dirty="0"/>
              <a:t>1</a:t>
            </a:r>
            <a:r>
              <a:rPr lang="zh-TW" altLang="en-US" dirty="0"/>
              <a:t>個「完成點」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8749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pic>
        <p:nvPicPr>
          <p:cNvPr id="5" name="圖片 4" descr="螢幕截圖 2016-03-02 05.59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393700"/>
            <a:ext cx="8928100" cy="60706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 bwMode="auto">
          <a:xfrm>
            <a:off x="4355976" y="764704"/>
            <a:ext cx="936104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156176" y="2060848"/>
            <a:ext cx="1224136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051720" y="5661248"/>
            <a:ext cx="864096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8" name="圓角矩形圖說文字 7"/>
          <p:cNvSpPr/>
          <p:nvPr/>
        </p:nvSpPr>
        <p:spPr bwMode="auto">
          <a:xfrm>
            <a:off x="3851920" y="3068960"/>
            <a:ext cx="1080120" cy="340586"/>
          </a:xfrm>
          <a:prstGeom prst="wedgeRoundRectCallout">
            <a:avLst>
              <a:gd name="adj1" fmla="val -44628"/>
              <a:gd name="adj2" fmla="val -115514"/>
              <a:gd name="adj3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915895" y="3049506"/>
            <a:ext cx="93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800" dirty="0">
                <a:latin typeface="微軟正黑體"/>
                <a:ea typeface="微軟正黑體"/>
                <a:cs typeface="微軟正黑體"/>
              </a:rPr>
              <a:t>branch</a:t>
            </a:r>
            <a:endParaRPr kumimoji="1" lang="zh-TW" altLang="en-US" sz="18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5580112" y="116632"/>
            <a:ext cx="3456384" cy="100811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q"/>
              <a:defRPr kumimoji="1" sz="32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Ø"/>
              <a:defRPr kumimoji="1" sz="28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kumimoji="1" sz="24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0" lang="en-US" altLang="zh-TW" sz="28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Decision Tree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zh-TW" sz="28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Classification Tree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5E05731-5C80-0C47-A0CD-B0D09D99C064}"/>
              </a:ext>
            </a:extLst>
          </p:cNvPr>
          <p:cNvSpPr txBox="1"/>
          <p:nvPr/>
        </p:nvSpPr>
        <p:spPr>
          <a:xfrm>
            <a:off x="1649577" y="6125234"/>
            <a:ext cx="162627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1800" dirty="0"/>
              <a:t>Terminal node</a:t>
            </a:r>
            <a:endParaRPr kumimoji="1"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37712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每個「完成點」表示</a:t>
            </a:r>
            <a:r>
              <a:rPr lang="en-US" altLang="zh-TW" dirty="0"/>
              <a:t>1</a:t>
            </a:r>
            <a:r>
              <a:rPr lang="zh-TW" altLang="en-US" dirty="0"/>
              <a:t>個完成的分群</a:t>
            </a:r>
            <a:endParaRPr lang="en-US" altLang="zh-TW" dirty="0"/>
          </a:p>
          <a:p>
            <a:pPr lvl="1"/>
            <a:r>
              <a:rPr lang="zh-CN" altLang="en-US" dirty="0"/>
              <a:t>具有目標值（是否跳槽）</a:t>
            </a:r>
            <a:endParaRPr lang="en-US" altLang="zh-TW" dirty="0"/>
          </a:p>
          <a:p>
            <a:r>
              <a:rPr lang="zh-TW" altLang="en-US" dirty="0"/>
              <a:t>路徑上的各個分支，表該分群的特性</a:t>
            </a:r>
            <a:endParaRPr lang="en-US" altLang="zh-TW" dirty="0"/>
          </a:p>
          <a:p>
            <a:pPr lvl="1"/>
            <a:r>
              <a:rPr lang="zh-CN" altLang="en-US" dirty="0"/>
              <a:t>如無業、存款大於等於</a:t>
            </a:r>
            <a:r>
              <a:rPr lang="en-US" altLang="zh-CN" dirty="0"/>
              <a:t>5</a:t>
            </a:r>
            <a:r>
              <a:rPr lang="zh-CN" altLang="en-US" dirty="0"/>
              <a:t>萬、年紀小於</a:t>
            </a:r>
            <a:r>
              <a:rPr lang="en-US" altLang="zh-CN" dirty="0"/>
              <a:t>45</a:t>
            </a:r>
            <a:r>
              <a:rPr lang="zh-CN" altLang="en-US" dirty="0"/>
              <a:t>歲者</a:t>
            </a:r>
            <a:r>
              <a:rPr lang="zh-TW" altLang="en-US" dirty="0"/>
              <a:t> </a:t>
            </a:r>
            <a:r>
              <a:rPr lang="en-US" altLang="zh-TW" dirty="0">
                <a:sym typeface="Wingdings" pitchFamily="2" charset="2"/>
              </a:rPr>
              <a:t></a:t>
            </a:r>
            <a:r>
              <a:rPr lang="zh-CN" altLang="en-US" dirty="0"/>
              <a:t>「不會賴賬」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pic>
        <p:nvPicPr>
          <p:cNvPr id="5" name="圖片 4" descr="螢幕截圖 2016-03-02 05.59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356" y="32340"/>
            <a:ext cx="4783700" cy="325264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5148064" y="188640"/>
            <a:ext cx="936104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156176" y="836712"/>
            <a:ext cx="936104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092280" y="1700808"/>
            <a:ext cx="936104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5940152" y="2708920"/>
            <a:ext cx="1008112" cy="50405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36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Background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預測客戶的行為，需要一個預測模式（</a:t>
            </a:r>
            <a:r>
              <a:rPr lang="en-US" altLang="zh-TW" dirty="0"/>
              <a:t>predictive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預測是監督式的（</a:t>
            </a:r>
            <a:r>
              <a:rPr lang="en-US" altLang="zh-TW" dirty="0"/>
              <a:t>supervised</a:t>
            </a:r>
            <a:r>
              <a:rPr lang="zh-TW" altLang="en-US" dirty="0"/>
              <a:t>）方法</a:t>
            </a:r>
            <a:endParaRPr lang="en-US" altLang="zh-TW" dirty="0"/>
          </a:p>
          <a:p>
            <a:pPr lvl="1"/>
            <a:r>
              <a:rPr kumimoji="1" lang="zh-CN" altLang="en-US" dirty="0"/>
              <a:t>有既定的目的（</a:t>
            </a:r>
            <a:r>
              <a:rPr kumimoji="1" lang="zh-TW" altLang="en-US" dirty="0"/>
              <a:t>已知</a:t>
            </a:r>
            <a:r>
              <a:rPr kumimoji="1" lang="zh-CN" altLang="en-US" dirty="0"/>
              <a:t>分類的種類）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將個體分成數個不同的群組</a:t>
            </a:r>
          </a:p>
          <a:p>
            <a:pPr lvl="1"/>
            <a:r>
              <a:rPr lang="zh-TW" altLang="en-US" dirty="0"/>
              <a:t>每</a:t>
            </a:r>
            <a:r>
              <a:rPr lang="zh-CHT" altLang="en-US" dirty="0"/>
              <a:t>群組</a:t>
            </a:r>
            <a:r>
              <a:rPr lang="zh-TW" altLang="en-US" dirty="0"/>
              <a:t>對應一種行為</a:t>
            </a:r>
            <a:endParaRPr lang="en-US" altLang="zh-TW" dirty="0"/>
          </a:p>
          <a:p>
            <a:pPr lvl="2"/>
            <a:r>
              <a:rPr lang="zh-TW" altLang="en-US" dirty="0"/>
              <a:t>是否</a:t>
            </a:r>
            <a:r>
              <a:rPr kumimoji="1" lang="zh-TW" altLang="en-US" dirty="0"/>
              <a:t>跳槽、是否</a:t>
            </a:r>
            <a:r>
              <a:rPr lang="zh-TW" altLang="en-US" dirty="0"/>
              <a:t>惡性</a:t>
            </a:r>
            <a:r>
              <a:rPr kumimoji="1" lang="zh-TW" altLang="en-US" dirty="0"/>
              <a:t>、</a:t>
            </a:r>
            <a:r>
              <a:rPr lang="zh-TW" altLang="en-US" dirty="0"/>
              <a:t>植物的種類</a:t>
            </a:r>
            <a:r>
              <a:rPr kumimoji="1" lang="zh-TW" altLang="en-US" dirty="0"/>
              <a:t>。。。</a:t>
            </a:r>
            <a:endParaRPr kumimoji="1" lang="en-US" altLang="zh-TW" dirty="0"/>
          </a:p>
          <a:p>
            <a:pPr lvl="2"/>
            <a:r>
              <a:rPr lang="zh-TW" altLang="en-US" dirty="0"/>
              <a:t>或每群組對應行為的發生機率</a:t>
            </a:r>
            <a:endParaRPr kumimoji="1" lang="zh-CHT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1632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螢幕截圖 2016-03-02 05.59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254" y="3284984"/>
            <a:ext cx="5083343" cy="345638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2132856"/>
            <a:ext cx="7772400" cy="4114800"/>
          </a:xfrm>
        </p:spPr>
        <p:txBody>
          <a:bodyPr/>
          <a:lstStyle/>
          <a:p>
            <a:r>
              <a:rPr lang="zh-TW" altLang="en-US" dirty="0"/>
              <a:t>可用來「預測」某個顧客是否會「</a:t>
            </a:r>
            <a:r>
              <a:rPr lang="en-US" altLang="en-US" dirty="0"/>
              <a:t>賴</a:t>
            </a:r>
            <a:r>
              <a:rPr lang="zh-TW" altLang="en-US" dirty="0"/>
              <a:t>帳」</a:t>
            </a:r>
            <a:endParaRPr lang="en-US" altLang="zh-TW" dirty="0"/>
          </a:p>
          <a:p>
            <a:r>
              <a:rPr lang="zh-TW" altLang="en-US" dirty="0"/>
              <a:t>王先生</a:t>
            </a:r>
            <a:endParaRPr lang="en-US" altLang="zh-TW" dirty="0"/>
          </a:p>
          <a:p>
            <a:pPr lvl="1"/>
            <a:r>
              <a:rPr lang="en-US" altLang="zh-TW" dirty="0"/>
              <a:t>Balance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115K</a:t>
            </a:r>
          </a:p>
          <a:p>
            <a:pPr lvl="1"/>
            <a:r>
              <a:rPr lang="en-US" altLang="zh-TW" dirty="0"/>
              <a:t>Employed =</a:t>
            </a:r>
            <a:r>
              <a:rPr lang="zh-TW" altLang="en-US" dirty="0"/>
              <a:t> </a:t>
            </a:r>
            <a:r>
              <a:rPr lang="en-US" altLang="zh-TW" dirty="0"/>
              <a:t>No</a:t>
            </a:r>
          </a:p>
          <a:p>
            <a:pPr lvl="1"/>
            <a:r>
              <a:rPr lang="en-US" altLang="zh-TW" dirty="0"/>
              <a:t>Age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40</a:t>
            </a:r>
          </a:p>
          <a:p>
            <a:pPr lvl="1"/>
            <a:r>
              <a:rPr lang="zh-CN" altLang="en-US" dirty="0"/>
              <a:t>預測：「</a:t>
            </a:r>
            <a:r>
              <a:rPr lang="zh-TW" altLang="en-US" dirty="0"/>
              <a:t>不會賴帳」</a:t>
            </a:r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9E4ED95-6DAB-DA44-8A25-FE0EA40DF624}"/>
              </a:ext>
            </a:extLst>
          </p:cNvPr>
          <p:cNvSpPr txBox="1">
            <a:spLocks/>
          </p:cNvSpPr>
          <p:nvPr/>
        </p:nvSpPr>
        <p:spPr bwMode="auto">
          <a:xfrm>
            <a:off x="1579240" y="5489624"/>
            <a:ext cx="2992760" cy="100811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q"/>
              <a:defRPr kumimoji="1" sz="32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Ø"/>
              <a:defRPr kumimoji="1" sz="28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kumimoji="1" sz="24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0" lang="zh-TW" altLang="en-US" sz="28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重點：那個屬性要先用來分類？</a:t>
            </a:r>
            <a:endParaRPr kumimoji="0" lang="en-US" altLang="zh-TW" sz="2800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514427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How</a:t>
            </a:r>
            <a:r>
              <a:rPr kumimoji="1" lang="zh-TW" altLang="en-US" dirty="0"/>
              <a:t> </a:t>
            </a:r>
            <a:r>
              <a:rPr kumimoji="1" lang="en-US" altLang="zh-TW" dirty="0"/>
              <a:t>to</a:t>
            </a:r>
            <a:r>
              <a:rPr kumimoji="1" lang="zh-TW" altLang="en-US" dirty="0"/>
              <a:t> </a:t>
            </a:r>
            <a:r>
              <a:rPr kumimoji="1" lang="en-US" altLang="zh-TW" dirty="0"/>
              <a:t>Create</a:t>
            </a:r>
            <a:r>
              <a:rPr kumimoji="1" lang="zh-TW" altLang="en-US" dirty="0"/>
              <a:t> </a:t>
            </a:r>
            <a:r>
              <a:rPr kumimoji="1" lang="en-US" altLang="zh-TW" dirty="0"/>
              <a:t>a</a:t>
            </a:r>
            <a:r>
              <a:rPr kumimoji="1" lang="zh-TW" altLang="en-US" dirty="0"/>
              <a:t> </a:t>
            </a:r>
            <a:r>
              <a:rPr kumimoji="1" lang="en-US" altLang="zh-TW" dirty="0"/>
              <a:t>Tree-Structured</a:t>
            </a:r>
            <a:r>
              <a:rPr kumimoji="1" lang="zh-TW" altLang="en-US" dirty="0"/>
              <a:t> </a:t>
            </a:r>
            <a:r>
              <a:rPr kumimoji="1" lang="en-US" altLang="zh-TW" dirty="0"/>
              <a:t>Model?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Divide</a:t>
            </a:r>
            <a:r>
              <a:rPr lang="en-US" altLang="zh-TW" dirty="0"/>
              <a:t>-</a:t>
            </a:r>
            <a:r>
              <a:rPr kumimoji="1" lang="en-US" altLang="zh-TW" dirty="0"/>
              <a:t>and</a:t>
            </a:r>
            <a:r>
              <a:rPr lang="en-US" altLang="zh-TW" dirty="0"/>
              <a:t>-</a:t>
            </a:r>
            <a:r>
              <a:rPr kumimoji="1" lang="en-US" altLang="zh-TW" dirty="0"/>
              <a:t>Conquer</a:t>
            </a:r>
            <a:r>
              <a:rPr kumimoji="1" lang="zh-TW" altLang="en-US" dirty="0"/>
              <a:t> </a:t>
            </a:r>
            <a:r>
              <a:rPr kumimoji="1" lang="en-US" altLang="zh-TW" dirty="0"/>
              <a:t>Approach</a:t>
            </a:r>
          </a:p>
          <a:p>
            <a:pPr lvl="1"/>
            <a:r>
              <a:rPr lang="en-US" altLang="en-US" dirty="0" err="1"/>
              <a:t>每次只</a:t>
            </a:r>
            <a:r>
              <a:rPr kumimoji="1" lang="zh-TW" altLang="en-US" dirty="0"/>
              <a:t>選定</a:t>
            </a:r>
            <a:r>
              <a:rPr lang="en-US" altLang="zh-TW" dirty="0"/>
              <a:t>1</a:t>
            </a:r>
            <a:r>
              <a:rPr kumimoji="1" lang="zh-TW" altLang="en-US" dirty="0"/>
              <a:t>個</a:t>
            </a:r>
            <a:r>
              <a:rPr lang="en-US" altLang="zh-TW" dirty="0"/>
              <a:t>IG</a:t>
            </a:r>
            <a:r>
              <a:rPr lang="zh-TW" altLang="en-US" dirty="0"/>
              <a:t>最大的</a:t>
            </a:r>
            <a:r>
              <a:rPr kumimoji="1" lang="zh-TW" altLang="en-US" dirty="0"/>
              <a:t>屬性</a:t>
            </a:r>
            <a:r>
              <a:rPr kumimoji="1" lang="zh-CN" altLang="en-US" dirty="0"/>
              <a:t>來分支</a:t>
            </a:r>
            <a:endParaRPr kumimoji="1" lang="en-US" altLang="zh-TW" dirty="0"/>
          </a:p>
          <a:p>
            <a:r>
              <a:rPr lang="zh-CN" altLang="en-US" dirty="0"/>
              <a:t>前述的小案例，</a:t>
            </a:r>
            <a:r>
              <a:rPr lang="zh-TW" altLang="en-US" dirty="0"/>
              <a:t>「身體形狀」的</a:t>
            </a:r>
            <a:r>
              <a:rPr lang="en-US" altLang="zh-TW" dirty="0" err="1"/>
              <a:t>IG</a:t>
            </a:r>
            <a:r>
              <a:rPr lang="en-US" altLang="en-US" dirty="0" err="1"/>
              <a:t>最大</a:t>
            </a:r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  <p:pic>
        <p:nvPicPr>
          <p:cNvPr id="6" name="圖片 5" descr="螢幕截圖 2016-03-02 06.23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3926314"/>
            <a:ext cx="3273097" cy="264365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F65B06C-7799-EF47-B087-FAED91FFCA65}"/>
              </a:ext>
            </a:extLst>
          </p:cNvPr>
          <p:cNvSpPr txBox="1"/>
          <p:nvPr/>
        </p:nvSpPr>
        <p:spPr>
          <a:xfrm>
            <a:off x="4932040" y="4581129"/>
            <a:ext cx="3528392" cy="120032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分為</a:t>
            </a:r>
            <a:r>
              <a:rPr lang="en-US" altLang="zh-TW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2</a:t>
            </a:r>
            <a:r>
              <a:rPr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群組</a:t>
            </a:r>
            <a:endParaRPr lang="en-US" altLang="zh-TW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  <a:p>
            <a:pPr marL="0" lvl="1"/>
            <a:r>
              <a:rPr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身體矩型：幾乎都是</a:t>
            </a:r>
            <a:r>
              <a:rPr lang="en-US" altLang="zh-TW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 yes</a:t>
            </a:r>
          </a:p>
          <a:p>
            <a:pPr marL="0" lvl="1"/>
            <a:r>
              <a:rPr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身體橢圓：幾乎都是</a:t>
            </a:r>
            <a:r>
              <a:rPr lang="en-US" altLang="zh-TW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 No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1547664" y="3861049"/>
            <a:ext cx="1368152" cy="268983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47864" y="3861048"/>
            <a:ext cx="1368152" cy="27074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252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左邊與右邊的分支，可看成是新的母群</a:t>
            </a:r>
            <a:endParaRPr lang="en-US" altLang="zh-TW" dirty="0"/>
          </a:p>
          <a:p>
            <a:pPr lvl="1"/>
            <a:r>
              <a:rPr kumimoji="1" lang="zh-TW" altLang="en-US" dirty="0"/>
              <a:t>重複「最佳屬性選擇」的過程（以右邊為例）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  <p:pic>
        <p:nvPicPr>
          <p:cNvPr id="5" name="圖片 4" descr="螢幕截圖 2016-03-02 06.23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212976"/>
            <a:ext cx="3240360" cy="261721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2987824" y="3140968"/>
            <a:ext cx="1368152" cy="27363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3" name="圓角矩形圖說文字 12"/>
          <p:cNvSpPr/>
          <p:nvPr/>
        </p:nvSpPr>
        <p:spPr bwMode="auto">
          <a:xfrm>
            <a:off x="2843808" y="6093296"/>
            <a:ext cx="2088232" cy="720080"/>
          </a:xfrm>
          <a:prstGeom prst="wedgeRoundRectCallout">
            <a:avLst>
              <a:gd name="adj1" fmla="val -18006"/>
              <a:gd name="adj2" fmla="val -73240"/>
              <a:gd name="adj3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843808" y="6093296"/>
            <a:ext cx="2166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2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在剩下的屬性中</a:t>
            </a:r>
            <a:endParaRPr kumimoji="1" lang="en-US" altLang="zh-TW" sz="2200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  <a:p>
            <a:r>
              <a:rPr lang="zh-TW" altLang="en-US" sz="22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那個的</a:t>
            </a:r>
            <a:r>
              <a:rPr lang="en-US" altLang="zh-TW" sz="22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IG</a:t>
            </a:r>
            <a:r>
              <a:rPr lang="zh-TW" altLang="en-US" sz="22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最大？</a:t>
            </a:r>
            <a:endParaRPr kumimoji="1" lang="zh-TW" altLang="en-US" sz="2200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17" name="圖片 16" descr="螢幕截圖 2018-03-20 06.02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935" y="3140967"/>
            <a:ext cx="1933465" cy="2664297"/>
          </a:xfrm>
          <a:prstGeom prst="rect">
            <a:avLst/>
          </a:prstGeom>
          <a:ln w="28575" cmpd="sng">
            <a:solidFill>
              <a:srgbClr val="FF0000"/>
            </a:solidFill>
          </a:ln>
        </p:spPr>
      </p:pic>
      <p:sp>
        <p:nvSpPr>
          <p:cNvPr id="18" name="向右箭號 17"/>
          <p:cNvSpPr/>
          <p:nvPr/>
        </p:nvSpPr>
        <p:spPr bwMode="auto">
          <a:xfrm>
            <a:off x="4499992" y="4149080"/>
            <a:ext cx="1584176" cy="504056"/>
          </a:xfrm>
          <a:prstGeom prst="rightArrow">
            <a:avLst/>
          </a:prstGeom>
          <a:solidFill>
            <a:srgbClr val="660066"/>
          </a:solidFill>
          <a:ln w="9525" cap="flat" cmpd="sng" algn="ctr">
            <a:solidFill>
              <a:srgbClr val="66006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F65B06C-7799-EF47-B087-FAED91FFCA65}"/>
              </a:ext>
            </a:extLst>
          </p:cNvPr>
          <p:cNvSpPr txBox="1"/>
          <p:nvPr/>
        </p:nvSpPr>
        <p:spPr>
          <a:xfrm>
            <a:off x="4355976" y="3717032"/>
            <a:ext cx="2016224" cy="430887"/>
          </a:xfrm>
          <a:prstGeom prst="rect">
            <a:avLst/>
          </a:prstGeom>
          <a:noFill/>
          <a:ln w="28575" cmpd="sng">
            <a:noFill/>
          </a:ln>
        </p:spPr>
        <p:txBody>
          <a:bodyPr wrap="square" rtlCol="0">
            <a:spAutoFit/>
          </a:bodyPr>
          <a:lstStyle/>
          <a:p>
            <a:pPr marL="0" lvl="1"/>
            <a:r>
              <a:rPr lang="zh-TW" altLang="en-US" sz="2200" dirty="0">
                <a:solidFill>
                  <a:srgbClr val="660066"/>
                </a:solidFill>
                <a:latin typeface="微軟正黑體"/>
                <a:ea typeface="微軟正黑體"/>
                <a:cs typeface="微軟正黑體"/>
              </a:rPr>
              <a:t>頭型的</a:t>
            </a:r>
            <a:r>
              <a:rPr lang="en-US" altLang="zh-TW" sz="2200" dirty="0">
                <a:solidFill>
                  <a:srgbClr val="660066"/>
                </a:solidFill>
                <a:latin typeface="微軟正黑體"/>
                <a:ea typeface="微軟正黑體"/>
                <a:cs typeface="微軟正黑體"/>
              </a:rPr>
              <a:t>IG</a:t>
            </a:r>
            <a:r>
              <a:rPr lang="zh-TW" altLang="en-US" sz="2200" dirty="0">
                <a:solidFill>
                  <a:srgbClr val="660066"/>
                </a:solidFill>
                <a:latin typeface="微軟正黑體"/>
                <a:ea typeface="微軟正黑體"/>
                <a:cs typeface="微軟正黑體"/>
              </a:rPr>
              <a:t>最大</a:t>
            </a:r>
            <a:endParaRPr lang="en-US" altLang="zh-TW" sz="2200" dirty="0">
              <a:solidFill>
                <a:srgbClr val="660066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3" name="圓角矩形圖說文字 22"/>
          <p:cNvSpPr/>
          <p:nvPr/>
        </p:nvSpPr>
        <p:spPr bwMode="auto">
          <a:xfrm>
            <a:off x="6084168" y="6093296"/>
            <a:ext cx="2088232" cy="720080"/>
          </a:xfrm>
          <a:prstGeom prst="wedgeRoundRectCallout">
            <a:avLst>
              <a:gd name="adj1" fmla="val 13604"/>
              <a:gd name="adj2" fmla="val -78900"/>
              <a:gd name="adj3" fmla="val 16667"/>
            </a:avLst>
          </a:prstGeom>
          <a:noFill/>
          <a:ln w="38100" cap="flat" cmpd="sng" algn="ctr">
            <a:solidFill>
              <a:srgbClr val="66006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372200" y="6093296"/>
            <a:ext cx="15953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dirty="0">
                <a:solidFill>
                  <a:srgbClr val="660066"/>
                </a:solidFill>
                <a:latin typeface="微軟正黑體"/>
                <a:ea typeface="微軟正黑體"/>
                <a:cs typeface="微軟正黑體"/>
              </a:rPr>
              <a:t>完全</a:t>
            </a:r>
            <a:r>
              <a:rPr lang="en-US" altLang="zh-TW" sz="2200" dirty="0">
                <a:solidFill>
                  <a:srgbClr val="660066"/>
                </a:solidFill>
                <a:latin typeface="微軟正黑體"/>
                <a:ea typeface="微軟正黑體"/>
                <a:cs typeface="微軟正黑體"/>
              </a:rPr>
              <a:t>Pure</a:t>
            </a:r>
          </a:p>
          <a:p>
            <a:r>
              <a:rPr kumimoji="1" lang="zh-TW" altLang="en-US" sz="2200" dirty="0">
                <a:solidFill>
                  <a:srgbClr val="660066"/>
                </a:solidFill>
                <a:latin typeface="微軟正黑體"/>
                <a:ea typeface="微軟正黑體"/>
                <a:cs typeface="微軟正黑體"/>
              </a:rPr>
              <a:t>不用再分支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6300192" y="3212976"/>
            <a:ext cx="936104" cy="252028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7380312" y="3212976"/>
            <a:ext cx="720080" cy="252028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444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  <p:pic>
        <p:nvPicPr>
          <p:cNvPr id="5" name="圖片 4" descr="螢幕截圖 2016-03-02 08.19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205" y="0"/>
            <a:ext cx="4927107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F65B06C-7799-EF47-B087-FAED91FFCA65}"/>
              </a:ext>
            </a:extLst>
          </p:cNvPr>
          <p:cNvSpPr txBox="1"/>
          <p:nvPr/>
        </p:nvSpPr>
        <p:spPr>
          <a:xfrm>
            <a:off x="7020272" y="2060848"/>
            <a:ext cx="2088232" cy="83099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重複相同過程</a:t>
            </a:r>
            <a:endParaRPr lang="en-US" altLang="zh-TW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  <a:p>
            <a:pPr marL="0" lvl="1"/>
            <a:r>
              <a:rPr lang="en-US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可得到分類樹</a:t>
            </a:r>
            <a:endParaRPr lang="en-US" altLang="zh-TW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F65B06C-7799-EF47-B087-FAED91FFCA65}"/>
              </a:ext>
            </a:extLst>
          </p:cNvPr>
          <p:cNvSpPr txBox="1"/>
          <p:nvPr/>
        </p:nvSpPr>
        <p:spPr>
          <a:xfrm>
            <a:off x="107504" y="2204864"/>
            <a:ext cx="2592288" cy="193899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不同分支，不見得使用相同的屬性順序</a:t>
            </a:r>
            <a:endParaRPr lang="en-US" altLang="zh-TW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  <a:p>
            <a:pPr marL="342900" lvl="1" indent="-342900">
              <a:buFont typeface="Arial"/>
              <a:buChar char="•"/>
            </a:pPr>
            <a:r>
              <a:rPr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每次都是獨立的屬性選擇</a:t>
            </a:r>
            <a:endParaRPr lang="en-US" altLang="zh-TW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491880" y="3429000"/>
            <a:ext cx="864096" cy="28803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868144" y="3429000"/>
            <a:ext cx="864096" cy="28803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683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是個</a:t>
            </a:r>
            <a:r>
              <a:rPr kumimoji="1" lang="en-US" altLang="zh-TW" dirty="0"/>
              <a:t>divide-and-conquer</a:t>
            </a:r>
            <a:r>
              <a:rPr kumimoji="1" lang="zh-TW" altLang="en-US" dirty="0"/>
              <a:t>循環的過程</a:t>
            </a:r>
            <a:endParaRPr kumimoji="1" lang="en-US" altLang="zh-TW" dirty="0"/>
          </a:p>
          <a:p>
            <a:pPr lvl="1"/>
            <a:r>
              <a:rPr lang="zh-TW" altLang="en-US" dirty="0"/>
              <a:t>選擇</a:t>
            </a:r>
            <a:r>
              <a:rPr lang="en-US" altLang="en-US" dirty="0"/>
              <a:t>一</a:t>
            </a:r>
            <a:r>
              <a:rPr lang="zh-TW" altLang="en-US" dirty="0"/>
              <a:t>個</a:t>
            </a:r>
            <a:r>
              <a:rPr lang="en-US" altLang="zh-TW" dirty="0"/>
              <a:t>IG</a:t>
            </a:r>
            <a:r>
              <a:rPr lang="zh-TW" altLang="en-US" dirty="0"/>
              <a:t>最大的屬性，使得分群後的一致性相對於母群越大越好</a:t>
            </a:r>
            <a:endParaRPr lang="en-US" altLang="zh-TW" dirty="0"/>
          </a:p>
          <a:p>
            <a:pPr lvl="1"/>
            <a:r>
              <a:rPr lang="zh-TW" altLang="en-US" dirty="0"/>
              <a:t>停止條件：當節點均為「</a:t>
            </a:r>
            <a:r>
              <a:rPr lang="en-US" altLang="zh-TW" dirty="0"/>
              <a:t>pure</a:t>
            </a:r>
            <a:r>
              <a:rPr lang="zh-TW" altLang="en-US" dirty="0"/>
              <a:t>」，或者已經沒有屬性可用來分支</a:t>
            </a:r>
            <a:endParaRPr lang="en-US" altLang="zh-TW" dirty="0"/>
          </a:p>
          <a:p>
            <a:pPr lvl="1"/>
            <a:r>
              <a:rPr lang="zh-TW" altLang="en-US" dirty="0"/>
              <a:t>也可考慮提前終止，避免模式（</a:t>
            </a:r>
            <a:r>
              <a:rPr lang="en-US" altLang="zh-TW" dirty="0"/>
              <a:t>tree</a:t>
            </a:r>
            <a:r>
              <a:rPr lang="zh-TW" altLang="en-US" dirty="0"/>
              <a:t>）太過複雜而產生過度配適的現象（稍後討論）</a:t>
            </a:r>
            <a:endParaRPr lang="en-US" altLang="zh-TW" dirty="0"/>
          </a:p>
          <a:p>
            <a:pPr lvl="1"/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76279C7-A9E8-8641-9101-55FA703D5B40}"/>
              </a:ext>
            </a:extLst>
          </p:cNvPr>
          <p:cNvSpPr txBox="1"/>
          <p:nvPr/>
        </p:nvSpPr>
        <p:spPr>
          <a:xfrm>
            <a:off x="1979712" y="5301516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數不要長太大避免</a:t>
            </a:r>
            <a:r>
              <a:rPr lang="en-US" altLang="zh-TW" dirty="0"/>
              <a:t>overfitting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9197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Probability</a:t>
            </a:r>
            <a:r>
              <a:rPr kumimoji="1" lang="zh-TW" altLang="en-US" dirty="0"/>
              <a:t> </a:t>
            </a:r>
            <a:r>
              <a:rPr kumimoji="1" lang="en-US" altLang="zh-TW" dirty="0"/>
              <a:t>Estimation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對於</a:t>
            </a:r>
            <a:r>
              <a:rPr lang="zh-TW" altLang="en-US" dirty="0"/>
              <a:t>「賴帳」的應用，知道「賴帳的機率」可能比較有用</a:t>
            </a:r>
            <a:endParaRPr lang="en-US" altLang="zh-TW" dirty="0"/>
          </a:p>
          <a:p>
            <a:pPr lvl="1"/>
            <a:r>
              <a:rPr lang="zh-TW" altLang="en-US" dirty="0"/>
              <a:t>會賴帳的人數</a:t>
            </a:r>
            <a:r>
              <a:rPr lang="en-US" altLang="zh-TW" dirty="0"/>
              <a:t>(</a:t>
            </a:r>
            <a:r>
              <a:rPr lang="en-US" altLang="zh-CHT" dirty="0"/>
              <a:t>5%)</a:t>
            </a:r>
            <a:r>
              <a:rPr lang="zh-TW" altLang="en-US" dirty="0"/>
              <a:t>遠低於不會賴帳的人數</a:t>
            </a:r>
            <a:endParaRPr lang="en-US" altLang="zh-TW" dirty="0"/>
          </a:p>
          <a:p>
            <a:pPr lvl="1"/>
            <a:r>
              <a:rPr lang="zh-TW" altLang="en-US" dirty="0"/>
              <a:t>如果進行分類，大多數（甚至全部）「完成點」的分類都會是「不會賴帳」</a:t>
            </a:r>
            <a:endParaRPr lang="en-US" altLang="zh-TW" dirty="0"/>
          </a:p>
          <a:p>
            <a:pPr lvl="1"/>
            <a:r>
              <a:rPr lang="zh-TW" altLang="en-US" dirty="0"/>
              <a:t>若對於每一群組都給定一個賴賬的機率</a:t>
            </a:r>
            <a:endParaRPr lang="en-US" altLang="zh-TW" dirty="0"/>
          </a:p>
          <a:p>
            <a:pPr lvl="2"/>
            <a:r>
              <a:rPr lang="en-US" altLang="en-US" dirty="0"/>
              <a:t>若分類後落入</a:t>
            </a:r>
            <a:r>
              <a:rPr lang="zh-TW" altLang="en-US" dirty="0"/>
              <a:t>賴賬</a:t>
            </a:r>
            <a:r>
              <a:rPr lang="zh-TW" altLang="en-US" dirty="0">
                <a:solidFill>
                  <a:srgbClr val="0000FF"/>
                </a:solidFill>
              </a:rPr>
              <a:t>機率較大</a:t>
            </a:r>
            <a:r>
              <a:rPr lang="zh-TW" altLang="en-US" dirty="0"/>
              <a:t>的幾個群組，則應該多加</a:t>
            </a:r>
            <a:r>
              <a:rPr lang="en-US" altLang="en-US" dirty="0"/>
              <a:t>留意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5168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sz="2800" dirty="0"/>
              <a:t>使用「</a:t>
            </a:r>
            <a:r>
              <a:rPr lang="en-US" altLang="zh-TW" sz="2800" dirty="0"/>
              <a:t>instance count</a:t>
            </a:r>
            <a:r>
              <a:rPr lang="zh-TW" altLang="en-US" sz="2800" dirty="0"/>
              <a:t>」可估計機率</a:t>
            </a:r>
            <a:endParaRPr lang="en-US" altLang="zh-TW" sz="2800" dirty="0"/>
          </a:p>
          <a:p>
            <a:pPr lvl="1"/>
            <a:r>
              <a:rPr lang="en-US" altLang="zh-TW" dirty="0" err="1"/>
              <a:t>Prob</a:t>
            </a:r>
            <a:r>
              <a:rPr lang="en-US" altLang="zh-TW" dirty="0"/>
              <a:t>(+) = n / (</a:t>
            </a:r>
            <a:r>
              <a:rPr lang="en-US" altLang="zh-TW" dirty="0" err="1"/>
              <a:t>n+m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Frequent based estimates</a:t>
            </a:r>
          </a:p>
          <a:p>
            <a:r>
              <a:rPr lang="zh-TW" altLang="en-US" sz="2800" dirty="0"/>
              <a:t>子集合內個數過少時會發生問題</a:t>
            </a:r>
            <a:endParaRPr lang="en-US" altLang="zh-TW" sz="2800" dirty="0"/>
          </a:p>
          <a:p>
            <a:pPr lvl="1"/>
            <a:r>
              <a:rPr lang="zh-TW" altLang="en-US" dirty="0"/>
              <a:t>「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」</a:t>
            </a:r>
            <a:r>
              <a:rPr lang="en-US" altLang="zh-TW" dirty="0"/>
              <a:t>and</a:t>
            </a:r>
            <a:r>
              <a:rPr lang="zh-TW" altLang="en-US" dirty="0"/>
              <a:t> 「</a:t>
            </a:r>
            <a:r>
              <a:rPr lang="en-US" altLang="zh-TW" dirty="0"/>
              <a:t>20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」</a:t>
            </a:r>
            <a:endParaRPr lang="en-US" altLang="zh-TW" dirty="0"/>
          </a:p>
          <a:p>
            <a:pPr lvl="2"/>
            <a:r>
              <a:rPr lang="en-US" altLang="zh-TW" dirty="0"/>
              <a:t>Probability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均為</a:t>
            </a:r>
            <a:r>
              <a:rPr lang="en-US" altLang="zh-TW" dirty="0"/>
              <a:t>1</a:t>
            </a:r>
            <a:r>
              <a:rPr lang="zh-CN" altLang="en-US" dirty="0"/>
              <a:t>（但樣本數不同，解釋</a:t>
            </a:r>
            <a:r>
              <a:rPr lang="zh-TW" altLang="en-US" dirty="0"/>
              <a:t>能力</a:t>
            </a:r>
            <a:r>
              <a:rPr lang="zh-CN" altLang="en-US" dirty="0"/>
              <a:t>也應該不同）</a:t>
            </a:r>
            <a:endParaRPr lang="zh-TW" altLang="en-US" dirty="0"/>
          </a:p>
          <a:p>
            <a:pPr lvl="1"/>
            <a:endParaRPr lang="en-US" altLang="zh-CN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  <a:p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  <p:pic>
        <p:nvPicPr>
          <p:cNvPr id="5" name="圖片 4" descr="螢幕截圖 2016-03-02 08.38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0"/>
            <a:ext cx="5697941" cy="321836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F65B06C-7799-EF47-B087-FAED91FFCA65}"/>
              </a:ext>
            </a:extLst>
          </p:cNvPr>
          <p:cNvSpPr txBox="1"/>
          <p:nvPr/>
        </p:nvSpPr>
        <p:spPr>
          <a:xfrm>
            <a:off x="6372200" y="3739679"/>
            <a:ext cx="2592288" cy="76944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2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n </a:t>
            </a:r>
            <a:r>
              <a:rPr lang="zh-CN" altLang="en-US" sz="22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：</a:t>
            </a:r>
            <a:r>
              <a:rPr lang="en-US" altLang="zh-CN" sz="22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positive   </a:t>
            </a:r>
            <a:r>
              <a:rPr lang="zh-CN" altLang="en-US" sz="22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個數</a:t>
            </a:r>
            <a:endParaRPr lang="en-US" altLang="zh-CN" sz="2200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  <a:p>
            <a:pPr marL="0" lvl="1"/>
            <a:r>
              <a:rPr lang="en-US" altLang="zh-CN" sz="22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m</a:t>
            </a:r>
            <a:r>
              <a:rPr lang="zh-CN" altLang="en-US" sz="22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：</a:t>
            </a:r>
            <a:r>
              <a:rPr lang="en-US" altLang="zh-CN" sz="22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negative </a:t>
            </a:r>
            <a:r>
              <a:rPr lang="zh-CN" altLang="en-US" sz="22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個數</a:t>
            </a:r>
            <a:endParaRPr lang="en-US" altLang="zh-TW" sz="2200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546243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簡易解決法：</a:t>
            </a:r>
            <a:r>
              <a:rPr lang="en-US" altLang="zh-TW" dirty="0"/>
              <a:t>Laplace</a:t>
            </a:r>
            <a:r>
              <a:rPr lang="zh-TW" altLang="en-US" dirty="0"/>
              <a:t> </a:t>
            </a:r>
            <a:r>
              <a:rPr lang="en-US" altLang="zh-TW" dirty="0"/>
              <a:t>Correction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「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  +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」的子集合：</a:t>
            </a:r>
            <a:r>
              <a:rPr lang="en-US" altLang="zh-TW" i="1" dirty="0"/>
              <a:t>p</a:t>
            </a:r>
            <a:r>
              <a:rPr lang="en-US" altLang="zh-TW" dirty="0"/>
              <a:t>(+)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0.75</a:t>
            </a:r>
          </a:p>
          <a:p>
            <a:pPr lvl="2"/>
            <a:r>
              <a:rPr lang="en-US" altLang="zh-TW" i="1" dirty="0"/>
              <a:t>n</a:t>
            </a:r>
            <a:r>
              <a:rPr lang="en-US" altLang="zh-TW" dirty="0"/>
              <a:t> = 2, </a:t>
            </a:r>
            <a:r>
              <a:rPr lang="en-US" altLang="zh-TW" i="1" dirty="0"/>
              <a:t>m</a:t>
            </a:r>
            <a:r>
              <a:rPr lang="en-US" altLang="zh-TW" dirty="0"/>
              <a:t> = 0</a:t>
            </a:r>
          </a:p>
          <a:p>
            <a:pPr lvl="1"/>
            <a:r>
              <a:rPr lang="zh-TW" altLang="en-US" dirty="0"/>
              <a:t>「</a:t>
            </a:r>
            <a:r>
              <a:rPr lang="en-US" altLang="zh-TW" dirty="0"/>
              <a:t>20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」的子集合：</a:t>
            </a:r>
            <a:r>
              <a:rPr lang="en-US" altLang="zh-TW" i="1" dirty="0"/>
              <a:t>p</a:t>
            </a:r>
            <a:r>
              <a:rPr lang="en-US" altLang="zh-TW" dirty="0"/>
              <a:t>(+)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0.95</a:t>
            </a:r>
          </a:p>
          <a:p>
            <a:pPr lvl="2"/>
            <a:r>
              <a:rPr lang="en-US" altLang="zh-TW" i="1" dirty="0"/>
              <a:t>n</a:t>
            </a:r>
            <a:r>
              <a:rPr lang="en-US" altLang="zh-TW" dirty="0"/>
              <a:t> = 20, </a:t>
            </a:r>
            <a:r>
              <a:rPr lang="en-US" altLang="zh-TW" i="1" dirty="0"/>
              <a:t>m</a:t>
            </a:r>
            <a:r>
              <a:rPr lang="en-US" altLang="zh-TW" dirty="0"/>
              <a:t> = 0</a:t>
            </a:r>
          </a:p>
          <a:p>
            <a:pPr lvl="1"/>
            <a:r>
              <a:rPr lang="zh-TW" altLang="en-US" dirty="0"/>
              <a:t>個體數目越多，越趨近於</a:t>
            </a:r>
            <a:r>
              <a:rPr lang="en-US" altLang="zh-TW" dirty="0"/>
              <a:t> frequent based estimate </a:t>
            </a:r>
            <a:r>
              <a:rPr lang="zh-TW" altLang="en-US" dirty="0"/>
              <a:t>計算所得的機率</a:t>
            </a:r>
          </a:p>
          <a:p>
            <a:pPr lvl="1"/>
            <a:endParaRPr kumimoji="1"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  <p:pic>
        <p:nvPicPr>
          <p:cNvPr id="5" name="圖片 4" descr="螢幕截圖 2016-03-02 08.53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636912"/>
            <a:ext cx="3168352" cy="85631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F65B06C-7799-EF47-B087-FAED91FFCA65}"/>
              </a:ext>
            </a:extLst>
          </p:cNvPr>
          <p:cNvSpPr txBox="1"/>
          <p:nvPr/>
        </p:nvSpPr>
        <p:spPr>
          <a:xfrm>
            <a:off x="5004048" y="2708920"/>
            <a:ext cx="2952328" cy="76944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2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n </a:t>
            </a:r>
            <a:r>
              <a:rPr lang="zh-CN" altLang="en-US" sz="22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：屬於</a:t>
            </a:r>
            <a:r>
              <a:rPr lang="en-US" altLang="zh-CN" sz="22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c</a:t>
            </a:r>
            <a:r>
              <a:rPr lang="zh-CN" altLang="en-US" sz="22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類的個數</a:t>
            </a:r>
            <a:endParaRPr lang="en-US" altLang="zh-CN" sz="2200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  <a:p>
            <a:pPr marL="0" lvl="1"/>
            <a:r>
              <a:rPr lang="en-US" altLang="zh-CN" sz="22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m</a:t>
            </a:r>
            <a:r>
              <a:rPr lang="zh-CN" altLang="en-US" sz="22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：不屬於</a:t>
            </a:r>
            <a:r>
              <a:rPr lang="en-US" altLang="zh-CN" sz="22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c</a:t>
            </a:r>
            <a:r>
              <a:rPr lang="zh-CN" altLang="en-US" sz="22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類的個數</a:t>
            </a:r>
            <a:endParaRPr lang="en-US" altLang="zh-TW" sz="2200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7" name="圖片 6" descr="螢幕截圖 2016-03-02 10.05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0"/>
            <a:ext cx="2808312" cy="2007679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B2B2AD52-A33B-BF48-B9A9-1F653D0D146E}"/>
              </a:ext>
            </a:extLst>
          </p:cNvPr>
          <p:cNvSpPr txBox="1"/>
          <p:nvPr/>
        </p:nvSpPr>
        <p:spPr>
          <a:xfrm>
            <a:off x="4718248" y="1776846"/>
            <a:ext cx="2950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減少樣本數問題</a:t>
            </a:r>
          </a:p>
        </p:txBody>
      </p:sp>
    </p:spTree>
    <p:extLst>
      <p:ext uri="{BB962C8B-B14F-4D97-AF65-F5344CB8AC3E}">
        <p14:creationId xmlns:p14="http://schemas.microsoft.com/office/powerpoint/2010/main" val="173199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除了</a:t>
            </a:r>
            <a:r>
              <a:rPr lang="en-US" altLang="zh-CN" dirty="0"/>
              <a:t>E</a:t>
            </a:r>
            <a:r>
              <a:rPr lang="en-US" altLang="zh-TW" dirty="0"/>
              <a:t>ntropy</a:t>
            </a:r>
            <a:r>
              <a:rPr lang="zh-TW" altLang="en-US" dirty="0"/>
              <a:t>外的其他選擇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GINI</a:t>
            </a:r>
            <a:r>
              <a:rPr lang="zh-CN" altLang="en-US" dirty="0"/>
              <a:t>係數</a:t>
            </a:r>
            <a:endParaRPr lang="en-US" altLang="zh-CN" dirty="0"/>
          </a:p>
          <a:p>
            <a:pPr lvl="1"/>
            <a:r>
              <a:rPr lang="en-US" altLang="zh-TW" dirty="0" err="1"/>
              <a:t>Gini</a:t>
            </a:r>
            <a:r>
              <a:rPr lang="en-US" altLang="zh-TW" dirty="0"/>
              <a:t>(D)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[</a:t>
            </a:r>
            <a:r>
              <a:rPr lang="en-US" altLang="zh-TW" i="1" dirty="0"/>
              <a:t>p</a:t>
            </a:r>
            <a:r>
              <a:rPr lang="en-US" altLang="zh-TW" baseline="-25000" dirty="0"/>
              <a:t>1</a:t>
            </a:r>
            <a:r>
              <a:rPr lang="en-US" altLang="zh-TW" baseline="30000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i="1" dirty="0"/>
              <a:t>p</a:t>
            </a:r>
            <a:r>
              <a:rPr lang="en-US" altLang="zh-TW" baseline="-25000" dirty="0"/>
              <a:t>2</a:t>
            </a:r>
            <a:r>
              <a:rPr lang="en-US" altLang="zh-TW" baseline="30000" dirty="0"/>
              <a:t>2</a:t>
            </a:r>
            <a:r>
              <a:rPr lang="zh-TW" altLang="en-US" dirty="0"/>
              <a:t> 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i="1" dirty="0"/>
              <a:t>p</a:t>
            </a:r>
            <a:r>
              <a:rPr lang="en-US" altLang="zh-TW" baseline="-25000" dirty="0"/>
              <a:t>3</a:t>
            </a:r>
            <a:r>
              <a:rPr lang="en-US" altLang="zh-TW" baseline="30000" dirty="0"/>
              <a:t>2</a:t>
            </a:r>
            <a:r>
              <a:rPr lang="zh-TW" altLang="en-US" dirty="0"/>
              <a:t>  </a:t>
            </a:r>
            <a:r>
              <a:rPr lang="en-US" altLang="zh-TW" dirty="0"/>
              <a:t>+…]</a:t>
            </a:r>
          </a:p>
          <a:p>
            <a:r>
              <a:rPr kumimoji="1" lang="en-US" altLang="zh-TW" dirty="0" err="1"/>
              <a:t>Gini</a:t>
            </a:r>
            <a:r>
              <a:rPr kumimoji="1" lang="en-US" altLang="zh-TW" dirty="0"/>
              <a:t>(parent)</a:t>
            </a:r>
            <a:r>
              <a:rPr kumimoji="1"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[0.5</a:t>
            </a:r>
            <a:r>
              <a:rPr lang="en-US" altLang="zh-TW" baseline="30000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0.5</a:t>
            </a:r>
            <a:r>
              <a:rPr lang="en-US" altLang="zh-TW" baseline="30000" dirty="0"/>
              <a:t>2</a:t>
            </a:r>
            <a:r>
              <a:rPr lang="en-US" altLang="zh-TW" dirty="0"/>
              <a:t>]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0.5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  <p:pic>
        <p:nvPicPr>
          <p:cNvPr id="7" name="圖片 6" descr="螢幕截圖 2018-03-20 06.41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79" y="3645024"/>
            <a:ext cx="6514927" cy="321297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7504" y="3789040"/>
            <a:ext cx="1584176" cy="156966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預測目標：</a:t>
            </a:r>
            <a:endParaRPr lang="en-US" altLang="zh-TW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員工表現</a:t>
            </a:r>
            <a:endParaRPr lang="en-US" altLang="zh-TW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5</a:t>
            </a:r>
            <a:r>
              <a:rPr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個優等</a:t>
            </a:r>
            <a:endParaRPr lang="en-US" altLang="zh-TW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5</a:t>
            </a:r>
            <a:r>
              <a:rPr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個普通</a:t>
            </a:r>
            <a:endParaRPr lang="en-US" altLang="zh-TW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012160" y="1772816"/>
            <a:ext cx="2376264" cy="830997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介於</a:t>
            </a:r>
            <a:r>
              <a:rPr lang="en-US" altLang="zh-CN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與</a:t>
            </a:r>
            <a:r>
              <a:rPr lang="en-US" altLang="zh-CN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0.5</a:t>
            </a:r>
            <a:r>
              <a:rPr lang="zh-CN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之間</a:t>
            </a:r>
            <a:endParaRPr lang="en-US" altLang="zh-CN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越大越不一致</a:t>
            </a:r>
            <a:endParaRPr lang="en-US" altLang="zh-TW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666747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Gini</a:t>
            </a:r>
            <a:r>
              <a:rPr lang="en-US" altLang="zh-TW" dirty="0"/>
              <a:t>(A/</a:t>
            </a:r>
            <a:r>
              <a:rPr lang="zh-TW" altLang="en-US" dirty="0"/>
              <a:t>年資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若以年資來分群，共可分成</a:t>
            </a:r>
            <a:r>
              <a:rPr lang="en-US" altLang="zh-TW" dirty="0"/>
              <a:t>3</a:t>
            </a:r>
            <a:r>
              <a:rPr lang="zh-TW" altLang="en-US" dirty="0"/>
              <a:t>群</a:t>
            </a:r>
            <a:endParaRPr lang="en-US" altLang="zh-TW" dirty="0"/>
          </a:p>
          <a:p>
            <a:pPr lvl="2"/>
            <a:r>
              <a:rPr lang="en-US" altLang="zh-TW" dirty="0"/>
              <a:t>5</a:t>
            </a:r>
            <a:r>
              <a:rPr lang="zh-TW" altLang="en-US" dirty="0"/>
              <a:t>年以下</a:t>
            </a:r>
            <a:r>
              <a:rPr lang="en-US" altLang="zh-TW" dirty="0"/>
              <a:t>   </a:t>
            </a:r>
            <a:r>
              <a:rPr lang="zh-TW" altLang="en-US" dirty="0"/>
              <a:t>共</a:t>
            </a:r>
            <a:r>
              <a:rPr lang="en-US" altLang="zh-TW" dirty="0"/>
              <a:t>5</a:t>
            </a:r>
            <a:r>
              <a:rPr lang="zh-TW" altLang="en-US" dirty="0"/>
              <a:t>人：</a:t>
            </a:r>
            <a:r>
              <a:rPr lang="en-US" altLang="zh-TW" dirty="0"/>
              <a:t>3</a:t>
            </a:r>
            <a:r>
              <a:rPr lang="zh-TW" altLang="en-US" dirty="0"/>
              <a:t>優良、</a:t>
            </a:r>
            <a:r>
              <a:rPr lang="en-US" altLang="zh-TW" dirty="0"/>
              <a:t>2</a:t>
            </a:r>
            <a:r>
              <a:rPr lang="zh-TW" altLang="en-US" dirty="0"/>
              <a:t>普通</a:t>
            </a:r>
            <a:endParaRPr lang="en-US" altLang="zh-TW" dirty="0"/>
          </a:p>
          <a:p>
            <a:pPr lvl="2"/>
            <a:r>
              <a:rPr lang="en-US" altLang="zh-TW" dirty="0"/>
              <a:t>5-10</a:t>
            </a:r>
            <a:r>
              <a:rPr lang="zh-TW" altLang="en-US" dirty="0"/>
              <a:t>年</a:t>
            </a:r>
            <a:r>
              <a:rPr lang="en-US" altLang="zh-TW" dirty="0"/>
              <a:t>     </a:t>
            </a:r>
            <a:r>
              <a:rPr lang="zh-TW" altLang="en-US" dirty="0"/>
              <a:t>共</a:t>
            </a:r>
            <a:r>
              <a:rPr lang="en-US" altLang="zh-TW" dirty="0"/>
              <a:t>3</a:t>
            </a:r>
            <a:r>
              <a:rPr lang="zh-TW" altLang="en-US" dirty="0"/>
              <a:t>人：</a:t>
            </a:r>
            <a:r>
              <a:rPr lang="en-US" altLang="zh-TW" dirty="0"/>
              <a:t>1</a:t>
            </a:r>
            <a:r>
              <a:rPr lang="zh-TW" altLang="en-US" dirty="0"/>
              <a:t>優良、</a:t>
            </a:r>
            <a:r>
              <a:rPr lang="en-US" altLang="zh-TW" dirty="0"/>
              <a:t>2</a:t>
            </a:r>
            <a:r>
              <a:rPr lang="zh-TW" altLang="en-US" dirty="0"/>
              <a:t>普通</a:t>
            </a:r>
            <a:endParaRPr lang="en-US" altLang="zh-TW" dirty="0"/>
          </a:p>
          <a:p>
            <a:pPr lvl="2"/>
            <a:r>
              <a:rPr lang="en-US" altLang="zh-TW" dirty="0"/>
              <a:t>10</a:t>
            </a:r>
            <a:r>
              <a:rPr lang="zh-TW" altLang="en-US" dirty="0"/>
              <a:t>年以上</a:t>
            </a:r>
            <a:r>
              <a:rPr lang="en-US" altLang="zh-TW" dirty="0"/>
              <a:t> </a:t>
            </a:r>
            <a:r>
              <a:rPr lang="zh-TW" altLang="en-US" dirty="0"/>
              <a:t>共</a:t>
            </a:r>
            <a:r>
              <a:rPr lang="en-US" altLang="zh-TW" dirty="0"/>
              <a:t>2</a:t>
            </a:r>
            <a:r>
              <a:rPr lang="zh-TW" altLang="en-US" dirty="0"/>
              <a:t>人：</a:t>
            </a:r>
            <a:r>
              <a:rPr lang="en-US" altLang="zh-TW" dirty="0"/>
              <a:t>1</a:t>
            </a:r>
            <a:r>
              <a:rPr lang="zh-TW" altLang="en-US" dirty="0"/>
              <a:t> 優良、</a:t>
            </a:r>
            <a:r>
              <a:rPr lang="en-US" altLang="zh-TW" dirty="0"/>
              <a:t>1</a:t>
            </a:r>
            <a:r>
              <a:rPr lang="zh-TW" altLang="en-US" dirty="0"/>
              <a:t>普通</a:t>
            </a:r>
            <a:endParaRPr lang="en-US" altLang="zh-TW" dirty="0"/>
          </a:p>
          <a:p>
            <a:pPr lvl="1"/>
            <a:r>
              <a:rPr kumimoji="1" lang="en-US" altLang="zh-TW" dirty="0"/>
              <a:t>GINI</a:t>
            </a:r>
            <a:r>
              <a:rPr kumimoji="1" lang="zh-TW" altLang="en-US" dirty="0"/>
              <a:t>以及</a:t>
            </a:r>
            <a:r>
              <a:rPr kumimoji="1" lang="en-US" altLang="zh-TW" dirty="0"/>
              <a:t>IG</a:t>
            </a:r>
            <a:r>
              <a:rPr kumimoji="1" lang="zh-TW" altLang="en-US" dirty="0"/>
              <a:t>計算如下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381439"/>
              </p:ext>
            </p:extLst>
          </p:nvPr>
        </p:nvGraphicFramePr>
        <p:xfrm>
          <a:off x="2051720" y="5067981"/>
          <a:ext cx="6895398" cy="609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方程式" r:id="rId3" imgW="4978400" imgH="431800" progId="Equation.3">
                  <p:embed/>
                </p:oleObj>
              </mc:Choice>
              <mc:Fallback>
                <p:oleObj name="方程式" r:id="rId3" imgW="4978400" imgH="431800" progId="Equation.3">
                  <p:embed/>
                  <p:pic>
                    <p:nvPicPr>
                      <p:cNvPr id="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067981"/>
                        <a:ext cx="6895398" cy="6098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396519"/>
              </p:ext>
            </p:extLst>
          </p:nvPr>
        </p:nvGraphicFramePr>
        <p:xfrm>
          <a:off x="2051720" y="5840377"/>
          <a:ext cx="5112568" cy="324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方程式" r:id="rId5" imgW="3263900" imgH="203200" progId="Equation.3">
                  <p:embed/>
                </p:oleObj>
              </mc:Choice>
              <mc:Fallback>
                <p:oleObj name="方程式" r:id="rId5" imgW="3263900" imgH="2032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840377"/>
                        <a:ext cx="5112568" cy="3249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圖片 6" descr="螢幕截圖 2017-03-09 08.46.29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332656"/>
            <a:ext cx="4176463" cy="37865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圖片 7" descr="螢幕截圖 2018-03-20 06.41.47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542" y="116632"/>
            <a:ext cx="4526312" cy="2232248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D89DC38-81EB-BB41-989A-16C24764C5B4}"/>
              </a:ext>
            </a:extLst>
          </p:cNvPr>
          <p:cNvSpPr txBox="1"/>
          <p:nvPr/>
        </p:nvSpPr>
        <p:spPr>
          <a:xfrm>
            <a:off x="2843808" y="6063679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未用年資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287F7B6-8904-A34E-ABDF-CAFAD6D6B9B8}"/>
              </a:ext>
            </a:extLst>
          </p:cNvPr>
          <p:cNvSpPr txBox="1"/>
          <p:nvPr/>
        </p:nvSpPr>
        <p:spPr>
          <a:xfrm>
            <a:off x="6084168" y="4674612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平均（權重）</a:t>
            </a:r>
          </a:p>
        </p:txBody>
      </p:sp>
    </p:spTree>
    <p:extLst>
      <p:ext uri="{BB962C8B-B14F-4D97-AF65-F5344CB8AC3E}">
        <p14:creationId xmlns:p14="http://schemas.microsoft.com/office/powerpoint/2010/main" val="122633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首要任務</a:t>
            </a:r>
          </a:p>
          <a:p>
            <a:pPr lvl="1"/>
            <a:r>
              <a:rPr lang="zh-TW" altLang="en-US" dirty="0"/>
              <a:t>每個個體可使用多個屬性來描述</a:t>
            </a:r>
            <a:endParaRPr lang="en-US" altLang="zh-TW" dirty="0"/>
          </a:p>
          <a:p>
            <a:pPr lvl="2"/>
            <a:r>
              <a:rPr lang="zh-TW" altLang="en-US" dirty="0"/>
              <a:t>構成「特徵向量」（</a:t>
            </a:r>
            <a:r>
              <a:rPr lang="en-US" altLang="zh-TW" dirty="0"/>
              <a:t>feature vector</a:t>
            </a:r>
            <a:r>
              <a:rPr lang="zh-TW" altLang="en-US" dirty="0"/>
              <a:t>）</a:t>
            </a:r>
            <a:endParaRPr lang="en-US" altLang="zh-TW" dirty="0"/>
          </a:p>
          <a:p>
            <a:pPr lvl="2"/>
            <a:r>
              <a:rPr lang="zh-TW" altLang="en-US" dirty="0"/>
              <a:t>客戶：編號、姓名、性別、年齡、收入、教育、</a:t>
            </a:r>
            <a:r>
              <a:rPr lang="zh-CN" altLang="en-US" dirty="0"/>
              <a:t>是否有工作、存款金額、抱怨次數</a:t>
            </a:r>
            <a:r>
              <a:rPr lang="en-US" altLang="en-US" dirty="0"/>
              <a:t>。。。</a:t>
            </a:r>
            <a:r>
              <a:rPr lang="zh-TW" altLang="en-US" dirty="0"/>
              <a:t>等</a:t>
            </a:r>
            <a:endParaRPr lang="en-US" altLang="zh-TW" dirty="0"/>
          </a:p>
          <a:p>
            <a:pPr lvl="1"/>
            <a:r>
              <a:rPr lang="zh-TW" altLang="en-US" dirty="0"/>
              <a:t>找出對分類目標（</a:t>
            </a:r>
            <a:r>
              <a:rPr lang="en-US" altLang="zh-TW" dirty="0"/>
              <a:t>target</a:t>
            </a:r>
            <a:r>
              <a:rPr lang="zh-TW" altLang="en-US" dirty="0"/>
              <a:t>）</a:t>
            </a:r>
            <a:r>
              <a:rPr kumimoji="1" lang="zh-TW" altLang="en-US" dirty="0"/>
              <a:t>具有價值（解釋性、關聯性）的屬性</a:t>
            </a:r>
            <a:endParaRPr kumimoji="1" lang="en-US" altLang="zh-TW" dirty="0"/>
          </a:p>
          <a:p>
            <a:pPr lvl="2"/>
            <a:r>
              <a:rPr lang="zh-TW" altLang="en-US" dirty="0"/>
              <a:t>如收入與是否會賴賬</a:t>
            </a:r>
            <a:r>
              <a:rPr lang="zh-CN" altLang="en-US" dirty="0"/>
              <a:t>有顯著的關聯性</a:t>
            </a:r>
            <a:endParaRPr lang="en-US" altLang="zh-TW" dirty="0"/>
          </a:p>
          <a:p>
            <a:pPr lvl="2"/>
            <a:r>
              <a:rPr lang="zh-TW" altLang="en-US" dirty="0"/>
              <a:t>有助於減少資料量（不需每個屬性都使用）</a:t>
            </a:r>
            <a:endParaRPr kumimoji="1"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4515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分別計算每個屬性的IG值</a:t>
            </a:r>
            <a:endParaRPr lang="en-US" altLang="zh-TW" dirty="0"/>
          </a:p>
          <a:p>
            <a:pPr lvl="1"/>
            <a:r>
              <a:rPr lang="en-US" altLang="zh-TW" dirty="0" err="1"/>
              <a:t>Gini</a:t>
            </a:r>
            <a:r>
              <a:rPr lang="en-US" altLang="zh-TW" dirty="0"/>
              <a:t>(A/</a:t>
            </a:r>
            <a:r>
              <a:rPr lang="zh-TW" altLang="en-US" dirty="0"/>
              <a:t>年資</a:t>
            </a:r>
            <a:r>
              <a:rPr lang="en-US" altLang="zh-TW" dirty="0"/>
              <a:t>)= 0.473,  IG(A) = 0.027 </a:t>
            </a:r>
          </a:p>
          <a:p>
            <a:pPr lvl="1"/>
            <a:r>
              <a:rPr lang="en-US" altLang="zh-TW" dirty="0" err="1"/>
              <a:t>Gini</a:t>
            </a:r>
            <a:r>
              <a:rPr lang="en-US" altLang="zh-TW" dirty="0"/>
              <a:t>(B/</a:t>
            </a:r>
            <a:r>
              <a:rPr lang="zh-TW" altLang="en-US" dirty="0"/>
              <a:t>學歷</a:t>
            </a:r>
            <a:r>
              <a:rPr lang="en-US" altLang="zh-TW" dirty="0"/>
              <a:t>)= 0.214,  IG(B) = </a:t>
            </a:r>
            <a:r>
              <a:rPr lang="en-US" altLang="zh-TW" dirty="0">
                <a:solidFill>
                  <a:srgbClr val="0000FF"/>
                </a:solidFill>
              </a:rPr>
              <a:t>0.286</a:t>
            </a:r>
          </a:p>
          <a:p>
            <a:pPr lvl="1"/>
            <a:r>
              <a:rPr lang="en-US" altLang="zh-TW" dirty="0" err="1"/>
              <a:t>Gini</a:t>
            </a:r>
            <a:r>
              <a:rPr lang="en-US" altLang="zh-TW" dirty="0"/>
              <a:t>(C/</a:t>
            </a:r>
            <a:r>
              <a:rPr lang="zh-TW" altLang="en-US" dirty="0"/>
              <a:t>經驗</a:t>
            </a:r>
            <a:r>
              <a:rPr lang="en-US" altLang="zh-TW" dirty="0"/>
              <a:t>)= 0.417,  IG</a:t>
            </a:r>
            <a:r>
              <a:rPr lang="de-DE" altLang="zh-TW" dirty="0"/>
              <a:t>(C) = 0.083</a:t>
            </a:r>
          </a:p>
          <a:p>
            <a:r>
              <a:rPr lang="zh-CN" altLang="en-US" dirty="0"/>
              <a:t>優先按照</a:t>
            </a:r>
            <a:r>
              <a:rPr lang="zh-CN" altLang="en-US" dirty="0">
                <a:solidFill>
                  <a:srgbClr val="0000FF"/>
                </a:solidFill>
              </a:rPr>
              <a:t>學歷</a:t>
            </a:r>
            <a:r>
              <a:rPr lang="zh-CN" altLang="en-US" dirty="0"/>
              <a:t>來分類</a:t>
            </a:r>
            <a:endParaRPr lang="en-US" altLang="zh-TW" dirty="0"/>
          </a:p>
          <a:p>
            <a:pPr lvl="1"/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9401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也可使用資訊增益比（</a:t>
            </a:r>
            <a:r>
              <a:rPr lang="en-US" altLang="zh-TW" dirty="0"/>
              <a:t>Information</a:t>
            </a:r>
            <a:r>
              <a:rPr lang="zh-TW" altLang="en-US" dirty="0"/>
              <a:t> </a:t>
            </a:r>
            <a:r>
              <a:rPr lang="en-US" altLang="zh-TW" dirty="0"/>
              <a:t>Gain</a:t>
            </a:r>
            <a:r>
              <a:rPr lang="zh-TW" altLang="en-US" dirty="0"/>
              <a:t> </a:t>
            </a:r>
            <a:r>
              <a:rPr lang="en-US" altLang="zh-TW" dirty="0"/>
              <a:t>Ratio)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IG</a:t>
            </a:r>
            <a:r>
              <a:rPr lang="zh-TW" altLang="en-US" dirty="0"/>
              <a:t>會傾向找到具有較多</a:t>
            </a:r>
            <a:r>
              <a:rPr lang="zh-CN" altLang="en-US" dirty="0"/>
              <a:t>可能數值</a:t>
            </a:r>
            <a:r>
              <a:rPr lang="zh-TW" altLang="en-US" dirty="0"/>
              <a:t>的屬性</a:t>
            </a:r>
            <a:endParaRPr lang="en-US" altLang="zh-TW" dirty="0"/>
          </a:p>
          <a:p>
            <a:pPr lvl="1"/>
            <a:r>
              <a:rPr kumimoji="1" lang="zh-TW" altLang="en-US" dirty="0"/>
              <a:t>若以</a:t>
            </a:r>
            <a:r>
              <a:rPr lang="en-US" altLang="en-US" dirty="0"/>
              <a:t>客戶</a:t>
            </a:r>
            <a:r>
              <a:rPr kumimoji="1" lang="zh-TW" altLang="en-US" dirty="0"/>
              <a:t>編號分類，每編號只有</a:t>
            </a:r>
            <a:r>
              <a:rPr lang="en-US" altLang="zh-TW" dirty="0"/>
              <a:t>1</a:t>
            </a:r>
            <a:r>
              <a:rPr kumimoji="1" lang="zh-TW" altLang="en-US" dirty="0"/>
              <a:t>人，</a:t>
            </a:r>
            <a:r>
              <a:rPr lang="zh-TW" altLang="en-US" dirty="0"/>
              <a:t>一致</a:t>
            </a:r>
            <a:r>
              <a:rPr kumimoji="1" lang="zh-TW" altLang="en-US" dirty="0"/>
              <a:t>性最高，</a:t>
            </a:r>
            <a:r>
              <a:rPr kumimoji="1" lang="en-US" altLang="zh-TW" dirty="0"/>
              <a:t>IG</a:t>
            </a:r>
            <a:r>
              <a:rPr kumimoji="1" lang="zh-TW" altLang="en-US" dirty="0"/>
              <a:t>也最高</a:t>
            </a:r>
            <a:endParaRPr kumimoji="1" lang="en-US" altLang="zh-TW" dirty="0"/>
          </a:p>
          <a:p>
            <a:pPr lvl="1"/>
            <a:r>
              <a:rPr lang="en-US" altLang="zh-TW" dirty="0"/>
              <a:t>Entropy(parent) = 1.0</a:t>
            </a:r>
          </a:p>
          <a:p>
            <a:pPr lvl="1"/>
            <a:r>
              <a:rPr lang="en-US" altLang="zh-TW" dirty="0"/>
              <a:t>Entropy(c1) = Entropy(c2) = </a:t>
            </a:r>
            <a:r>
              <a:rPr lang="mr-IN" altLang="zh-TW" dirty="0"/>
              <a:t>…</a:t>
            </a:r>
            <a:r>
              <a:rPr lang="en-US" altLang="zh-TW" dirty="0"/>
              <a:t> = 0</a:t>
            </a:r>
          </a:p>
          <a:p>
            <a:pPr lvl="1"/>
            <a:r>
              <a:rPr kumimoji="1" lang="en-US" altLang="zh-TW" dirty="0"/>
              <a:t>IG</a:t>
            </a:r>
            <a:r>
              <a:rPr lang="en-US" altLang="zh-TW" dirty="0"/>
              <a:t>(</a:t>
            </a:r>
            <a:r>
              <a:rPr lang="zh-TW" altLang="en-US" dirty="0"/>
              <a:t>編號</a:t>
            </a:r>
            <a:r>
              <a:rPr lang="en-US" altLang="zh-TW" dirty="0"/>
              <a:t>) = 1.0 </a:t>
            </a:r>
          </a:p>
          <a:p>
            <a:pPr lvl="2"/>
            <a:r>
              <a:rPr kumimoji="1" lang="zh-TW" altLang="en-US" dirty="0"/>
              <a:t>最大</a:t>
            </a:r>
            <a:endParaRPr kumimoji="1"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  <p:grpSp>
        <p:nvGrpSpPr>
          <p:cNvPr id="38" name="群組 37"/>
          <p:cNvGrpSpPr/>
          <p:nvPr/>
        </p:nvGrpSpPr>
        <p:grpSpPr>
          <a:xfrm>
            <a:off x="3419872" y="4653136"/>
            <a:ext cx="4571300" cy="2205036"/>
            <a:chOff x="323528" y="4653136"/>
            <a:chExt cx="4571300" cy="2205036"/>
          </a:xfrm>
        </p:grpSpPr>
        <p:grpSp>
          <p:nvGrpSpPr>
            <p:cNvPr id="10" name="群組 9"/>
            <p:cNvGrpSpPr/>
            <p:nvPr/>
          </p:nvGrpSpPr>
          <p:grpSpPr>
            <a:xfrm>
              <a:off x="323528" y="6021288"/>
              <a:ext cx="1080120" cy="461665"/>
              <a:chOff x="1763688" y="4869160"/>
              <a:chExt cx="1080120" cy="461665"/>
            </a:xfrm>
          </p:grpSpPr>
          <p:sp>
            <p:nvSpPr>
              <p:cNvPr id="9" name="矩形 8"/>
              <p:cNvSpPr/>
              <p:nvPr/>
            </p:nvSpPr>
            <p:spPr bwMode="auto">
              <a:xfrm>
                <a:off x="1763688" y="4869160"/>
                <a:ext cx="1080120" cy="432048"/>
              </a:xfrm>
              <a:prstGeom prst="rect">
                <a:avLst/>
              </a:prstGeom>
              <a:solidFill>
                <a:schemeClr val="accent3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1835696" y="4869160"/>
                <a:ext cx="945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微軟正黑體"/>
                    <a:ea typeface="微軟正黑體"/>
                    <a:cs typeface="微軟正黑體"/>
                  </a:rPr>
                  <a:t>A</a:t>
                </a:r>
                <a:r>
                  <a:rPr kumimoji="1" lang="en-US" altLang="zh-TW" dirty="0">
                    <a:latin typeface="微軟正黑體"/>
                    <a:ea typeface="微軟正黑體"/>
                    <a:cs typeface="微軟正黑體"/>
                  </a:rPr>
                  <a:t>001</a:t>
                </a:r>
                <a:endParaRPr kumimoji="1" lang="zh-TW" altLang="en-US" dirty="0">
                  <a:latin typeface="微軟正黑體"/>
                  <a:ea typeface="微軟正黑體"/>
                  <a:cs typeface="微軟正黑體"/>
                </a:endParaRPr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1691680" y="6021288"/>
              <a:ext cx="1080120" cy="461665"/>
              <a:chOff x="1763688" y="4869160"/>
              <a:chExt cx="1080120" cy="461665"/>
            </a:xfrm>
          </p:grpSpPr>
          <p:sp>
            <p:nvSpPr>
              <p:cNvPr id="12" name="矩形 11"/>
              <p:cNvSpPr/>
              <p:nvPr/>
            </p:nvSpPr>
            <p:spPr bwMode="auto">
              <a:xfrm>
                <a:off x="1763688" y="4869160"/>
                <a:ext cx="1080120" cy="432048"/>
              </a:xfrm>
              <a:prstGeom prst="rect">
                <a:avLst/>
              </a:prstGeom>
              <a:solidFill>
                <a:schemeClr val="accent3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1835696" y="4869160"/>
                <a:ext cx="945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微軟正黑體"/>
                    <a:ea typeface="微軟正黑體"/>
                    <a:cs typeface="微軟正黑體"/>
                  </a:rPr>
                  <a:t>A002</a:t>
                </a:r>
                <a:endParaRPr kumimoji="1" lang="zh-TW" altLang="en-US" dirty="0">
                  <a:latin typeface="微軟正黑體"/>
                  <a:ea typeface="微軟正黑體"/>
                  <a:cs typeface="微軟正黑體"/>
                </a:endParaRPr>
              </a:p>
            </p:txBody>
          </p:sp>
        </p:grpSp>
        <p:grpSp>
          <p:nvGrpSpPr>
            <p:cNvPr id="14" name="群組 13"/>
            <p:cNvGrpSpPr/>
            <p:nvPr/>
          </p:nvGrpSpPr>
          <p:grpSpPr>
            <a:xfrm>
              <a:off x="3707904" y="6021288"/>
              <a:ext cx="1080120" cy="461665"/>
              <a:chOff x="1763688" y="4869160"/>
              <a:chExt cx="1080120" cy="461665"/>
            </a:xfrm>
          </p:grpSpPr>
          <p:sp>
            <p:nvSpPr>
              <p:cNvPr id="15" name="矩形 14"/>
              <p:cNvSpPr/>
              <p:nvPr/>
            </p:nvSpPr>
            <p:spPr bwMode="auto">
              <a:xfrm>
                <a:off x="1763688" y="4869160"/>
                <a:ext cx="1080120" cy="432048"/>
              </a:xfrm>
              <a:prstGeom prst="rect">
                <a:avLst/>
              </a:prstGeom>
              <a:solidFill>
                <a:schemeClr val="accent3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1835696" y="4869160"/>
                <a:ext cx="945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微軟正黑體"/>
                    <a:ea typeface="微軟正黑體"/>
                    <a:cs typeface="微軟正黑體"/>
                  </a:rPr>
                  <a:t>A100</a:t>
                </a:r>
                <a:endParaRPr kumimoji="1" lang="zh-TW" altLang="en-US" dirty="0">
                  <a:latin typeface="微軟正黑體"/>
                  <a:ea typeface="微軟正黑體"/>
                  <a:cs typeface="微軟正黑體"/>
                </a:endParaRPr>
              </a:p>
            </p:txBody>
          </p:sp>
        </p:grpSp>
        <p:grpSp>
          <p:nvGrpSpPr>
            <p:cNvPr id="30" name="群組 29"/>
            <p:cNvGrpSpPr/>
            <p:nvPr/>
          </p:nvGrpSpPr>
          <p:grpSpPr>
            <a:xfrm>
              <a:off x="1691680" y="4653136"/>
              <a:ext cx="1656184" cy="576064"/>
              <a:chOff x="2627784" y="3573016"/>
              <a:chExt cx="1656184" cy="576064"/>
            </a:xfrm>
          </p:grpSpPr>
          <p:sp>
            <p:nvSpPr>
              <p:cNvPr id="29" name="橢圓 28"/>
              <p:cNvSpPr/>
              <p:nvPr/>
            </p:nvSpPr>
            <p:spPr bwMode="auto">
              <a:xfrm>
                <a:off x="2627784" y="3573016"/>
                <a:ext cx="1656184" cy="576064"/>
              </a:xfrm>
              <a:prstGeom prst="ellipse">
                <a:avLst/>
              </a:prstGeom>
              <a:solidFill>
                <a:srgbClr val="D9D9D9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2699792" y="3645024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dirty="0">
                    <a:latin typeface="微軟正黑體"/>
                    <a:ea typeface="微軟正黑體"/>
                    <a:cs typeface="微軟正黑體"/>
                  </a:rPr>
                  <a:t>員工編號</a:t>
                </a:r>
                <a:endParaRPr kumimoji="1" lang="zh-TW" altLang="en-US" dirty="0">
                  <a:latin typeface="微軟正黑體"/>
                  <a:ea typeface="微軟正黑體"/>
                  <a:cs typeface="微軟正黑體"/>
                </a:endParaRPr>
              </a:p>
            </p:txBody>
          </p:sp>
        </p:grpSp>
        <p:cxnSp>
          <p:nvCxnSpPr>
            <p:cNvPr id="22" name="直線箭頭接點 21"/>
            <p:cNvCxnSpPr>
              <a:stCxn id="19" idx="2"/>
              <a:endCxn id="8" idx="0"/>
            </p:cNvCxnSpPr>
            <p:nvPr/>
          </p:nvCxnSpPr>
          <p:spPr bwMode="auto">
            <a:xfrm flipH="1">
              <a:off x="868482" y="5186809"/>
              <a:ext cx="1603092" cy="83447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線箭頭接點 23"/>
            <p:cNvCxnSpPr>
              <a:stCxn id="19" idx="2"/>
              <a:endCxn id="13" idx="0"/>
            </p:cNvCxnSpPr>
            <p:nvPr/>
          </p:nvCxnSpPr>
          <p:spPr bwMode="auto">
            <a:xfrm flipH="1">
              <a:off x="2236634" y="5186809"/>
              <a:ext cx="234940" cy="83447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線箭頭接點 30"/>
            <p:cNvCxnSpPr>
              <a:stCxn id="29" idx="4"/>
              <a:endCxn id="16" idx="0"/>
            </p:cNvCxnSpPr>
            <p:nvPr/>
          </p:nvCxnSpPr>
          <p:spPr bwMode="auto">
            <a:xfrm>
              <a:off x="2519772" y="5229200"/>
              <a:ext cx="1733086" cy="7920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文字方塊 33"/>
            <p:cNvSpPr txBox="1"/>
            <p:nvPr/>
          </p:nvSpPr>
          <p:spPr>
            <a:xfrm>
              <a:off x="2987824" y="602128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TW" dirty="0"/>
                <a:t>…</a:t>
              </a:r>
              <a:endParaRPr kumimoji="1"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323528" y="6385466"/>
              <a:ext cx="1069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00FF"/>
                  </a:solidFill>
                </a:rPr>
                <a:t>c1/yes</a:t>
              </a:r>
              <a:endParaRPr kumimoji="1" lang="zh-TW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1691680" y="6381328"/>
              <a:ext cx="951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00FF"/>
                  </a:solidFill>
                </a:rPr>
                <a:t>c2/no</a:t>
              </a:r>
              <a:endParaRPr kumimoji="1" lang="zh-TW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3491880" y="6396507"/>
              <a:ext cx="1402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00FF"/>
                  </a:solidFill>
                </a:rPr>
                <a:t>c100/yes</a:t>
              </a:r>
              <a:endParaRPr kumimoji="1" lang="zh-TW" alt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1124D9-D58A-2846-9390-DA6895965B19}"/>
              </a:ext>
            </a:extLst>
          </p:cNvPr>
          <p:cNvSpPr txBox="1"/>
          <p:nvPr/>
        </p:nvSpPr>
        <p:spPr>
          <a:xfrm>
            <a:off x="19547" y="5517232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一個人</a:t>
            </a:r>
            <a:r>
              <a:rPr lang="zh-TW" altLang="en-US" dirty="0"/>
              <a:t> 一個屬性</a:t>
            </a:r>
            <a:r>
              <a:rPr lang="en-US" altLang="zh-TW" dirty="0"/>
              <a:t>-&gt;entropy=0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0891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可以額外考量屬性所帶來的訊息</a:t>
            </a: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32</a:t>
            </a:fld>
            <a:endParaRPr lang="en-US" altLang="zh-TW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548370"/>
              </p:ext>
            </p:extLst>
          </p:nvPr>
        </p:nvGraphicFramePr>
        <p:xfrm>
          <a:off x="1692275" y="2636838"/>
          <a:ext cx="3611563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方程式" r:id="rId3" imgW="1714500" imgH="431800" progId="Equation.3">
                  <p:embed/>
                </p:oleObj>
              </mc:Choice>
              <mc:Fallback>
                <p:oleObj name="方程式" r:id="rId3" imgW="1714500" imgH="431800" progId="Equation.3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636838"/>
                        <a:ext cx="3611563" cy="862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552234"/>
              </p:ext>
            </p:extLst>
          </p:nvPr>
        </p:nvGraphicFramePr>
        <p:xfrm>
          <a:off x="1691680" y="3501008"/>
          <a:ext cx="4376737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方程式" r:id="rId5" imgW="2222500" imgH="457200" progId="Equation.3">
                  <p:embed/>
                </p:oleObj>
              </mc:Choice>
              <mc:Fallback>
                <p:oleObj name="方程式" r:id="rId5" imgW="2222500" imgH="457200" progId="Equation.3">
                  <p:embed/>
                  <p:pic>
                    <p:nvPicPr>
                      <p:cNvPr id="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501008"/>
                        <a:ext cx="4376737" cy="912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763688" y="4581128"/>
            <a:ext cx="4497896" cy="461665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Split Entropy(A) vs. Entropy(A)</a:t>
            </a:r>
          </a:p>
        </p:txBody>
      </p:sp>
      <p:sp>
        <p:nvSpPr>
          <p:cNvPr id="9" name="圓角矩形圖說文字 8"/>
          <p:cNvSpPr/>
          <p:nvPr/>
        </p:nvSpPr>
        <p:spPr bwMode="auto">
          <a:xfrm>
            <a:off x="6516216" y="3356992"/>
            <a:ext cx="2448272" cy="792088"/>
          </a:xfrm>
          <a:prstGeom prst="wedgeRoundRectCallout">
            <a:avLst>
              <a:gd name="adj1" fmla="val -63929"/>
              <a:gd name="adj2" fmla="val 29202"/>
              <a:gd name="adj3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588224" y="3356992"/>
            <a:ext cx="23042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在母體中，</a:t>
            </a:r>
            <a:r>
              <a:rPr kumimoji="1" lang="zh-CN" altLang="en-US" sz="22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屬性</a:t>
            </a:r>
            <a:r>
              <a:rPr kumimoji="1" lang="en-US" altLang="zh-CN" sz="2200" dirty="0" err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A</a:t>
            </a:r>
            <a:r>
              <a:rPr lang="en-US" altLang="en-US" sz="2200" dirty="0" err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的不一致性</a:t>
            </a:r>
            <a:endParaRPr kumimoji="1" lang="en-US" altLang="zh-CN" sz="2200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238941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200" dirty="0"/>
              <a:t>Entropy Revisited</a:t>
            </a:r>
            <a:endParaRPr kumimoji="1" lang="zh-TW" altLang="en-US" sz="4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Entropy(A/</a:t>
            </a:r>
            <a:r>
              <a:rPr lang="zh-TW" altLang="en-US" sz="2800" dirty="0"/>
              <a:t>年資</a:t>
            </a:r>
            <a:r>
              <a:rPr lang="en-US" altLang="zh-TW" sz="2800" dirty="0"/>
              <a:t>) = 0.961</a:t>
            </a:r>
          </a:p>
          <a:p>
            <a:pPr lvl="1"/>
            <a:r>
              <a:rPr lang="en-US" altLang="zh-TW" sz="2400" dirty="0"/>
              <a:t>5</a:t>
            </a:r>
            <a:r>
              <a:rPr lang="zh-TW" altLang="en-US" sz="2400" dirty="0"/>
              <a:t>年以下</a:t>
            </a:r>
            <a:r>
              <a:rPr lang="zh-CN" altLang="en-US" sz="2400" dirty="0"/>
              <a:t>共</a:t>
            </a:r>
            <a:r>
              <a:rPr lang="en-US" altLang="zh-CN" sz="2400" dirty="0"/>
              <a:t>5</a:t>
            </a:r>
            <a:r>
              <a:rPr lang="zh-CN" altLang="en-US" sz="2400" dirty="0"/>
              <a:t>人</a:t>
            </a:r>
            <a:r>
              <a:rPr lang="zh-TW" altLang="en-US" sz="2400" dirty="0"/>
              <a:t>：</a:t>
            </a:r>
            <a:r>
              <a:rPr lang="en-US" altLang="zh-TW" sz="2400" dirty="0"/>
              <a:t>3</a:t>
            </a:r>
            <a:r>
              <a:rPr lang="zh-TW" altLang="en-US" sz="2400" dirty="0"/>
              <a:t>優良、</a:t>
            </a:r>
            <a:r>
              <a:rPr lang="en-US" altLang="zh-TW" sz="2400" dirty="0"/>
              <a:t>2</a:t>
            </a:r>
            <a:r>
              <a:rPr lang="zh-TW" altLang="en-US" sz="2400" dirty="0"/>
              <a:t>普通</a:t>
            </a:r>
            <a:endParaRPr lang="en-US" altLang="zh-TW" sz="2400" dirty="0"/>
          </a:p>
          <a:p>
            <a:pPr lvl="2"/>
            <a:r>
              <a:rPr lang="en-US" altLang="zh-TW" sz="2000" dirty="0"/>
              <a:t>Entropy(5</a:t>
            </a:r>
            <a:r>
              <a:rPr lang="zh-TW" altLang="en-US" sz="2000" dirty="0"/>
              <a:t>下</a:t>
            </a:r>
            <a:r>
              <a:rPr lang="en-US" altLang="zh-TW" sz="2000" dirty="0"/>
              <a:t>) = -[0.6log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0.6+0.4log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0.4]</a:t>
            </a:r>
            <a:r>
              <a:rPr lang="zh-TW" altLang="en-US" sz="2000" dirty="0"/>
              <a:t> </a:t>
            </a:r>
            <a:r>
              <a:rPr lang="en-US" altLang="zh-TW" sz="2000" dirty="0"/>
              <a:t>=</a:t>
            </a:r>
            <a:r>
              <a:rPr lang="zh-TW" altLang="en-US" sz="2000" dirty="0"/>
              <a:t> </a:t>
            </a:r>
            <a:r>
              <a:rPr lang="en-US" altLang="zh-TW" sz="2000" dirty="0"/>
              <a:t>0.971</a:t>
            </a:r>
          </a:p>
          <a:p>
            <a:pPr lvl="1"/>
            <a:r>
              <a:rPr lang="en-US" altLang="zh-TW" sz="2400" dirty="0"/>
              <a:t>5-10</a:t>
            </a:r>
            <a:r>
              <a:rPr lang="zh-TW" altLang="en-US" sz="2400" dirty="0"/>
              <a:t>年共</a:t>
            </a:r>
            <a:r>
              <a:rPr lang="en-US" altLang="zh-TW" sz="2400" dirty="0"/>
              <a:t>3</a:t>
            </a:r>
            <a:r>
              <a:rPr lang="zh-TW" altLang="en-US" sz="2400" dirty="0"/>
              <a:t>人：</a:t>
            </a:r>
            <a:r>
              <a:rPr lang="en-US" altLang="zh-TW" sz="2400" dirty="0"/>
              <a:t>1</a:t>
            </a:r>
            <a:r>
              <a:rPr lang="zh-TW" altLang="en-US" sz="2400" dirty="0"/>
              <a:t>優良、</a:t>
            </a:r>
            <a:r>
              <a:rPr lang="en-US" altLang="zh-TW" sz="2400" dirty="0"/>
              <a:t>2</a:t>
            </a:r>
            <a:r>
              <a:rPr lang="zh-TW" altLang="en-US" sz="2400" dirty="0"/>
              <a:t>普通</a:t>
            </a:r>
            <a:endParaRPr lang="en-US" altLang="zh-TW" sz="2400" dirty="0"/>
          </a:p>
          <a:p>
            <a:pPr lvl="2"/>
            <a:r>
              <a:rPr lang="en-US" altLang="zh-TW" sz="2000" dirty="0"/>
              <a:t>Entropy(5-10) = -[0.33log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0.33+0.67log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0.67]</a:t>
            </a:r>
            <a:r>
              <a:rPr lang="zh-TW" altLang="en-US" sz="2000" dirty="0"/>
              <a:t> </a:t>
            </a:r>
            <a:r>
              <a:rPr lang="en-US" altLang="zh-TW" sz="2000" dirty="0"/>
              <a:t>=</a:t>
            </a:r>
            <a:r>
              <a:rPr lang="zh-TW" altLang="en-US" sz="2000" dirty="0"/>
              <a:t> </a:t>
            </a:r>
            <a:r>
              <a:rPr lang="en-US" altLang="zh-TW" sz="2000" dirty="0"/>
              <a:t>0.918</a:t>
            </a:r>
          </a:p>
          <a:p>
            <a:pPr lvl="1"/>
            <a:r>
              <a:rPr lang="en-US" altLang="zh-TW" sz="2400" dirty="0"/>
              <a:t>10</a:t>
            </a:r>
            <a:r>
              <a:rPr lang="zh-TW" altLang="en-US" sz="2400" dirty="0"/>
              <a:t>年以上共</a:t>
            </a:r>
            <a:r>
              <a:rPr lang="en-US" altLang="zh-TW" sz="2400" dirty="0"/>
              <a:t>2</a:t>
            </a:r>
            <a:r>
              <a:rPr lang="zh-TW" altLang="en-US" sz="2400" dirty="0"/>
              <a:t>人：</a:t>
            </a:r>
            <a:r>
              <a:rPr lang="en-US" altLang="zh-TW" sz="2400" dirty="0"/>
              <a:t>1</a:t>
            </a:r>
            <a:r>
              <a:rPr lang="zh-TW" altLang="en-US" sz="2400" dirty="0"/>
              <a:t> 優良、</a:t>
            </a:r>
            <a:r>
              <a:rPr lang="en-US" altLang="zh-TW" sz="2400" dirty="0"/>
              <a:t>1</a:t>
            </a:r>
            <a:r>
              <a:rPr lang="zh-TW" altLang="en-US" sz="2400" dirty="0"/>
              <a:t>普通</a:t>
            </a:r>
            <a:endParaRPr lang="en-US" altLang="zh-TW" sz="2400" dirty="0"/>
          </a:p>
          <a:p>
            <a:pPr lvl="2"/>
            <a:r>
              <a:rPr lang="en-US" altLang="zh-TW" sz="2000" dirty="0"/>
              <a:t>Entropy(10</a:t>
            </a:r>
            <a:r>
              <a:rPr lang="zh-TW" altLang="en-US" sz="2000" dirty="0"/>
              <a:t>上</a:t>
            </a:r>
            <a:r>
              <a:rPr lang="en-US" altLang="zh-TW" sz="2000" dirty="0"/>
              <a:t>) = -[0.5log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0.5+0.5log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0.5]</a:t>
            </a:r>
            <a:r>
              <a:rPr lang="zh-TW" altLang="en-US" sz="2000" dirty="0"/>
              <a:t> </a:t>
            </a:r>
            <a:r>
              <a:rPr lang="en-US" altLang="zh-TW" sz="2000" dirty="0"/>
              <a:t>=</a:t>
            </a:r>
            <a:r>
              <a:rPr lang="zh-TW" altLang="en-US" sz="2000" dirty="0"/>
              <a:t> </a:t>
            </a:r>
            <a:r>
              <a:rPr lang="en-US" altLang="zh-TW" sz="2000" dirty="0"/>
              <a:t>1.0</a:t>
            </a:r>
          </a:p>
          <a:p>
            <a:pPr lvl="1"/>
            <a:r>
              <a:rPr lang="en-US" altLang="zh-TW" sz="2400" dirty="0"/>
              <a:t>0.5</a:t>
            </a:r>
            <a:r>
              <a:rPr lang="zh-TW" altLang="en-US" sz="2400" dirty="0"/>
              <a:t>*</a:t>
            </a:r>
            <a:r>
              <a:rPr lang="en-US" altLang="zh-TW" sz="2400" dirty="0"/>
              <a:t>0.971</a:t>
            </a:r>
            <a:r>
              <a:rPr lang="zh-TW" altLang="en-US" sz="2400" dirty="0"/>
              <a:t> </a:t>
            </a:r>
            <a:r>
              <a:rPr lang="en-US" altLang="zh-TW" sz="2400" dirty="0"/>
              <a:t>+</a:t>
            </a:r>
            <a:r>
              <a:rPr lang="zh-TW" altLang="en-US" sz="2400" dirty="0"/>
              <a:t> </a:t>
            </a:r>
            <a:r>
              <a:rPr lang="en-US" altLang="zh-TW" sz="2400" dirty="0"/>
              <a:t>0.3</a:t>
            </a:r>
            <a:r>
              <a:rPr lang="zh-TW" altLang="en-US" sz="2400" dirty="0"/>
              <a:t>*</a:t>
            </a:r>
            <a:r>
              <a:rPr lang="en-US" altLang="zh-TW" sz="2400" dirty="0"/>
              <a:t>0.918</a:t>
            </a:r>
            <a:r>
              <a:rPr lang="zh-TW" altLang="en-US" sz="2400" dirty="0"/>
              <a:t> </a:t>
            </a:r>
            <a:r>
              <a:rPr lang="en-US" altLang="zh-TW" sz="2400" dirty="0"/>
              <a:t>+</a:t>
            </a:r>
            <a:r>
              <a:rPr lang="zh-TW" altLang="en-US" sz="2400" dirty="0"/>
              <a:t> </a:t>
            </a:r>
            <a:r>
              <a:rPr lang="en-US" altLang="zh-TW" sz="2400" dirty="0"/>
              <a:t>0.2</a:t>
            </a:r>
            <a:r>
              <a:rPr lang="zh-TW" altLang="en-US" sz="2400" dirty="0"/>
              <a:t>*</a:t>
            </a:r>
            <a:r>
              <a:rPr lang="en-US" altLang="zh-TW" sz="2400" dirty="0"/>
              <a:t>1.0</a:t>
            </a:r>
            <a:r>
              <a:rPr lang="zh-TW" altLang="en-US" sz="2400" dirty="0"/>
              <a:t> </a:t>
            </a:r>
            <a:r>
              <a:rPr lang="en-US" altLang="zh-TW" sz="2400" dirty="0"/>
              <a:t>=</a:t>
            </a:r>
            <a:r>
              <a:rPr lang="zh-TW" altLang="en-US" sz="2400" dirty="0"/>
              <a:t> </a:t>
            </a:r>
            <a:r>
              <a:rPr lang="en-US" altLang="zh-TW" sz="2400" dirty="0"/>
              <a:t>0.961</a:t>
            </a:r>
          </a:p>
          <a:p>
            <a:r>
              <a:rPr kumimoji="1" lang="en-US" altLang="zh-TW" sz="2800" dirty="0"/>
              <a:t>IG(A/</a:t>
            </a:r>
            <a:r>
              <a:rPr kumimoji="1" lang="zh-CN" altLang="en-US" sz="2800" dirty="0"/>
              <a:t>年資</a:t>
            </a:r>
            <a:r>
              <a:rPr lang="en-US" altLang="zh-CN" sz="2800" dirty="0"/>
              <a:t>)</a:t>
            </a:r>
            <a:r>
              <a:rPr lang="zh-CN" altLang="zh-CN" sz="2800" dirty="0"/>
              <a:t>=</a:t>
            </a:r>
            <a:r>
              <a:rPr lang="en-US" altLang="zh-CN" sz="2800" dirty="0"/>
              <a:t> Entropy(parent) </a:t>
            </a:r>
            <a:r>
              <a:rPr lang="mr-IN" altLang="zh-CN" sz="2800" dirty="0"/>
              <a:t>–</a:t>
            </a:r>
            <a:r>
              <a:rPr lang="en-US" altLang="zh-CN" sz="2800" dirty="0"/>
              <a:t> 0.961 =          1.0 – 0.961 = 0.039</a:t>
            </a:r>
            <a:endParaRPr kumimoji="1" lang="zh-TW" altLang="en-US" sz="2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  <p:pic>
        <p:nvPicPr>
          <p:cNvPr id="5" name="圖片 4" descr="螢幕截圖 2018-03-20 06.41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766" y="21092"/>
            <a:ext cx="3504241" cy="172819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084E056-9A9D-A842-B844-46AA96F06FE7}"/>
              </a:ext>
            </a:extLst>
          </p:cNvPr>
          <p:cNvSpPr txBox="1"/>
          <p:nvPr/>
        </p:nvSpPr>
        <p:spPr>
          <a:xfrm>
            <a:off x="1547664" y="6170109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用年資的</a:t>
            </a:r>
            <a:r>
              <a:rPr lang="en-US" altLang="zh-CN" dirty="0"/>
              <a:t>IG:0.039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5063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34</a:t>
            </a:fld>
            <a:endParaRPr lang="en-US" altLang="zh-TW"/>
          </a:p>
        </p:txBody>
      </p:sp>
      <p:pic>
        <p:nvPicPr>
          <p:cNvPr id="5" name="圖片 4" descr="螢幕截圖 2017-03-07 09.23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1" y="116632"/>
            <a:ext cx="3816553" cy="1888142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012798"/>
              </p:ext>
            </p:extLst>
          </p:nvPr>
        </p:nvGraphicFramePr>
        <p:xfrm>
          <a:off x="1867960" y="2891165"/>
          <a:ext cx="7240544" cy="701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方程式" r:id="rId4" imgW="4191000" imgH="406400" progId="Equation.3">
                  <p:embed/>
                </p:oleObj>
              </mc:Choice>
              <mc:Fallback>
                <p:oleObj name="方程式" r:id="rId4" imgW="4191000" imgH="406400" progId="Equation.3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7960" y="2891165"/>
                        <a:ext cx="7240544" cy="7012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1115616" y="1916832"/>
            <a:ext cx="7772400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q"/>
              <a:defRPr kumimoji="1" sz="32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Ø"/>
              <a:defRPr kumimoji="1" sz="28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kumimoji="1" sz="24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/>
              <a:t>Split</a:t>
            </a:r>
            <a:r>
              <a:rPr lang="zh-TW" altLang="en-US" sz="2800" dirty="0"/>
              <a:t> </a:t>
            </a:r>
            <a:r>
              <a:rPr lang="en-US" altLang="zh-TW" sz="2800" dirty="0"/>
              <a:t>Entropy(A/</a:t>
            </a:r>
            <a:r>
              <a:rPr lang="zh-TW" altLang="en-US" sz="2800" dirty="0"/>
              <a:t>年資</a:t>
            </a:r>
            <a:r>
              <a:rPr lang="en-US" altLang="zh-TW" sz="2800" dirty="0"/>
              <a:t>) </a:t>
            </a:r>
          </a:p>
          <a:p>
            <a:pPr lvl="1"/>
            <a:r>
              <a:rPr lang="en-US" altLang="zh-TW" dirty="0"/>
              <a:t>5</a:t>
            </a:r>
            <a:r>
              <a:rPr lang="zh-TW" altLang="en-US" dirty="0"/>
              <a:t>年以下</a:t>
            </a:r>
            <a:r>
              <a:rPr lang="en-US" altLang="zh-TW" dirty="0"/>
              <a:t>5</a:t>
            </a:r>
            <a:r>
              <a:rPr lang="zh-TW" altLang="en-US" dirty="0"/>
              <a:t>人、</a:t>
            </a:r>
            <a:r>
              <a:rPr lang="en-US" altLang="zh-TW" dirty="0"/>
              <a:t>5-10</a:t>
            </a:r>
            <a:r>
              <a:rPr lang="zh-TW" altLang="en-US" dirty="0"/>
              <a:t>年</a:t>
            </a:r>
            <a:r>
              <a:rPr lang="en-US" altLang="zh-TW" dirty="0"/>
              <a:t>3</a:t>
            </a:r>
            <a:r>
              <a:rPr lang="zh-TW" altLang="en-US" dirty="0"/>
              <a:t>人、</a:t>
            </a:r>
            <a:r>
              <a:rPr lang="en-US" altLang="zh-TW" dirty="0"/>
              <a:t>10</a:t>
            </a:r>
            <a:r>
              <a:rPr lang="zh-TW" altLang="en-US" dirty="0"/>
              <a:t>年以上</a:t>
            </a:r>
            <a:r>
              <a:rPr lang="en-US" altLang="zh-TW" dirty="0"/>
              <a:t>2</a:t>
            </a:r>
            <a:r>
              <a:rPr lang="zh-TW" altLang="en-US" dirty="0"/>
              <a:t>人</a:t>
            </a:r>
            <a:endParaRPr lang="en-US" altLang="zh-TW" dirty="0"/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056584"/>
              </p:ext>
            </p:extLst>
          </p:nvPr>
        </p:nvGraphicFramePr>
        <p:xfrm>
          <a:off x="1187624" y="1052736"/>
          <a:ext cx="3312368" cy="691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方程式" r:id="rId6" imgW="2222500" imgH="457200" progId="Equation.3">
                  <p:embed/>
                </p:oleObj>
              </mc:Choice>
              <mc:Fallback>
                <p:oleObj name="方程式" r:id="rId6" imgW="2222500" imgH="457200" progId="Equation.3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052736"/>
                        <a:ext cx="3312368" cy="6912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081131"/>
              </p:ext>
            </p:extLst>
          </p:nvPr>
        </p:nvGraphicFramePr>
        <p:xfrm>
          <a:off x="1259632" y="404664"/>
          <a:ext cx="2808312" cy="670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方程式" r:id="rId8" imgW="1714500" imgH="431800" progId="Equation.3">
                  <p:embed/>
                </p:oleObj>
              </mc:Choice>
              <mc:Fallback>
                <p:oleObj name="方程式" r:id="rId8" imgW="1714500" imgH="431800" progId="Equation.3">
                  <p:embed/>
                  <p:pic>
                    <p:nvPicPr>
                      <p:cNvPr id="1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04664"/>
                        <a:ext cx="2808312" cy="6702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B6C3040F-152E-584E-8DC0-CCB5BB62E12B}"/>
              </a:ext>
            </a:extLst>
          </p:cNvPr>
          <p:cNvSpPr txBox="1">
            <a:spLocks/>
          </p:cNvSpPr>
          <p:nvPr/>
        </p:nvSpPr>
        <p:spPr bwMode="auto">
          <a:xfrm>
            <a:off x="1187624" y="3645024"/>
            <a:ext cx="7772400" cy="2987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q"/>
              <a:defRPr kumimoji="1" sz="32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Ø"/>
              <a:defRPr kumimoji="1" sz="28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kumimoji="1" sz="24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/>
              <a:t>Split</a:t>
            </a:r>
            <a:r>
              <a:rPr lang="zh-TW" altLang="en-US" sz="2800" dirty="0"/>
              <a:t> </a:t>
            </a:r>
            <a:r>
              <a:rPr lang="en-US" altLang="zh-TW" sz="2800" dirty="0"/>
              <a:t>Entropy(B/</a:t>
            </a:r>
            <a:r>
              <a:rPr lang="zh-TW" altLang="en-US" sz="2800" dirty="0"/>
              <a:t>教育</a:t>
            </a:r>
            <a:r>
              <a:rPr lang="en-US" altLang="zh-TW" sz="2800" dirty="0"/>
              <a:t>) </a:t>
            </a:r>
          </a:p>
          <a:p>
            <a:pPr lvl="1"/>
            <a:r>
              <a:rPr lang="zh-TW" altLang="en-US" dirty="0"/>
              <a:t>研究所</a:t>
            </a:r>
            <a:r>
              <a:rPr lang="en-US" altLang="zh-TW" dirty="0"/>
              <a:t>7</a:t>
            </a:r>
            <a:r>
              <a:rPr lang="zh-TW" altLang="en-US" dirty="0"/>
              <a:t>人、大專</a:t>
            </a:r>
            <a:r>
              <a:rPr lang="en-US" altLang="zh-TW" dirty="0"/>
              <a:t>3</a:t>
            </a:r>
            <a:r>
              <a:rPr lang="zh-TW" altLang="en-US" dirty="0"/>
              <a:t>人</a:t>
            </a:r>
            <a:endParaRPr lang="en-US" altLang="zh-TW" dirty="0"/>
          </a:p>
          <a:p>
            <a:pPr lvl="1"/>
            <a:r>
              <a:rPr lang="en-US" altLang="zh-TW" dirty="0"/>
              <a:t>Split Entropy(B) = 0.881</a:t>
            </a:r>
          </a:p>
          <a:p>
            <a:r>
              <a:rPr lang="en-US" altLang="zh-TW" sz="2800" dirty="0"/>
              <a:t>Split</a:t>
            </a:r>
            <a:r>
              <a:rPr lang="zh-TW" altLang="en-US" sz="2800" dirty="0"/>
              <a:t> </a:t>
            </a:r>
            <a:r>
              <a:rPr lang="en-US" altLang="zh-TW" sz="2800" dirty="0"/>
              <a:t>Entropy(C/</a:t>
            </a:r>
            <a:r>
              <a:rPr lang="zh-TW" altLang="en-US" sz="2800" dirty="0"/>
              <a:t>經驗</a:t>
            </a:r>
            <a:r>
              <a:rPr lang="en-US" altLang="zh-TW" sz="2800" dirty="0"/>
              <a:t>)</a:t>
            </a:r>
          </a:p>
          <a:p>
            <a:pPr lvl="1"/>
            <a:r>
              <a:rPr lang="zh-TW" altLang="en-US" dirty="0"/>
              <a:t>是</a:t>
            </a:r>
            <a:r>
              <a:rPr lang="en-US" altLang="zh-TW" dirty="0"/>
              <a:t>6</a:t>
            </a:r>
            <a:r>
              <a:rPr lang="zh-TW" altLang="en-US" dirty="0"/>
              <a:t>人、否</a:t>
            </a:r>
            <a:r>
              <a:rPr lang="en-US" altLang="zh-TW" dirty="0"/>
              <a:t>4</a:t>
            </a:r>
            <a:r>
              <a:rPr lang="zh-TW" altLang="en-US" dirty="0"/>
              <a:t>人</a:t>
            </a:r>
            <a:endParaRPr lang="en-US" altLang="zh-TW" dirty="0"/>
          </a:p>
          <a:p>
            <a:pPr lvl="1"/>
            <a:r>
              <a:rPr lang="en-US" altLang="zh-TW" dirty="0"/>
              <a:t>Split Entropy(C) = 0.971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2C879B9-B235-914C-B73E-4815FBC12383}"/>
              </a:ext>
            </a:extLst>
          </p:cNvPr>
          <p:cNvSpPr txBox="1"/>
          <p:nvPr/>
        </p:nvSpPr>
        <p:spPr>
          <a:xfrm>
            <a:off x="6063531" y="5072171"/>
            <a:ext cx="2868368" cy="1200329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分佈越不集中</a:t>
            </a:r>
            <a:endParaRPr lang="en-US" altLang="zh-TW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Split Entropy </a:t>
            </a:r>
            <a:r>
              <a:rPr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越大</a:t>
            </a:r>
            <a:endParaRPr lang="en-US" altLang="zh-TW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IGR</a:t>
            </a:r>
            <a:r>
              <a:rPr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越小</a:t>
            </a:r>
            <a:endParaRPr lang="en-US" altLang="zh-TW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565114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1ADCD7-529A-4C4B-A095-11E823C9B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kern="1200" dirty="0"/>
              <a:t>IG(A)=0.039,</a:t>
            </a:r>
            <a:r>
              <a:rPr lang="zh-TW" altLang="en-US" sz="2800" kern="1200" dirty="0"/>
              <a:t> </a:t>
            </a:r>
            <a:r>
              <a:rPr lang="en-US" altLang="zh-TW" sz="2800" kern="1200" dirty="0"/>
              <a:t> IG(B)=0.396,</a:t>
            </a:r>
            <a:r>
              <a:rPr lang="zh-TW" altLang="en-US" sz="2800" kern="1200" dirty="0"/>
              <a:t> </a:t>
            </a:r>
            <a:r>
              <a:rPr lang="en-US" altLang="zh-TW" sz="2800" kern="1200" dirty="0"/>
              <a:t> IG(C)=0.125</a:t>
            </a:r>
          </a:p>
          <a:p>
            <a:r>
              <a:rPr lang="en-US" altLang="zh-TW" sz="2800" kern="1200" dirty="0"/>
              <a:t>Split Entropy(A) = 1.485,  Split Entropy(B)= 0.881,  Split Entropy(C) = 0.971</a:t>
            </a:r>
          </a:p>
          <a:p>
            <a:r>
              <a:rPr lang="en-US" altLang="zh-CN" sz="2800" dirty="0"/>
              <a:t>IGR (</a:t>
            </a:r>
            <a:r>
              <a:rPr lang="en-US" altLang="zh-TW" sz="2800" dirty="0"/>
              <a:t>A/</a:t>
            </a:r>
            <a:r>
              <a:rPr lang="zh-TW" altLang="en-US" sz="2800" dirty="0"/>
              <a:t>年資</a:t>
            </a:r>
            <a:r>
              <a:rPr lang="en-US" altLang="zh-TW" sz="2800" dirty="0"/>
              <a:t>)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0.039/1.485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0.026</a:t>
            </a:r>
            <a:endParaRPr lang="en-US" altLang="zh-CN" sz="2800" dirty="0"/>
          </a:p>
          <a:p>
            <a:r>
              <a:rPr lang="en-US" altLang="zh-CN" sz="2800" dirty="0"/>
              <a:t>IGR </a:t>
            </a:r>
            <a:r>
              <a:rPr lang="en-US" altLang="zh-TW" sz="2800" dirty="0"/>
              <a:t>(B/</a:t>
            </a:r>
            <a:r>
              <a:rPr lang="zh-TW" altLang="en-US" sz="2800" dirty="0"/>
              <a:t>學歷</a:t>
            </a:r>
            <a:r>
              <a:rPr lang="en-US" altLang="zh-TW" sz="2800" dirty="0"/>
              <a:t>) = 0.396/0.881 = 0.449 </a:t>
            </a:r>
            <a:r>
              <a:rPr lang="zh-CN" altLang="en-US" sz="2800" dirty="0"/>
              <a:t>（最有解釋性）</a:t>
            </a:r>
            <a:endParaRPr lang="en-US" altLang="zh-TW" sz="2800" dirty="0"/>
          </a:p>
          <a:p>
            <a:r>
              <a:rPr lang="en-US" altLang="zh-TW" sz="2800" dirty="0"/>
              <a:t>IGR (C/</a:t>
            </a:r>
            <a:r>
              <a:rPr lang="zh-TW" altLang="en-US" sz="2800" dirty="0"/>
              <a:t>經驗</a:t>
            </a:r>
            <a:r>
              <a:rPr lang="en-US" altLang="zh-TW" sz="2800" dirty="0"/>
              <a:t>) = 0.125/0.971 = 0.129</a:t>
            </a:r>
          </a:p>
          <a:p>
            <a:endParaRPr lang="en-US" altLang="zh-TW" sz="2800" kern="1200" dirty="0"/>
          </a:p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E5F1D5-FD61-064D-9643-251E10D8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35</a:t>
            </a:fld>
            <a:endParaRPr lang="en-US" altLang="zh-TW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839857A-2E84-3C45-97C7-7E08A584BC7E}"/>
              </a:ext>
            </a:extLst>
          </p:cNvPr>
          <p:cNvSpPr txBox="1"/>
          <p:nvPr/>
        </p:nvSpPr>
        <p:spPr>
          <a:xfrm>
            <a:off x="1584683" y="5574431"/>
            <a:ext cx="6388137" cy="461665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分佈越不集中，</a:t>
            </a:r>
            <a:r>
              <a:rPr lang="en-US" altLang="zh-TW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Split Entropy </a:t>
            </a:r>
            <a:r>
              <a:rPr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越大，</a:t>
            </a:r>
            <a:r>
              <a:rPr lang="en-US" altLang="zh-TW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IGR </a:t>
            </a:r>
            <a:r>
              <a:rPr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越低</a:t>
            </a:r>
            <a:endParaRPr lang="en-US" altLang="zh-TW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9" name="圖片 8" descr="螢幕截圖 2017-03-07 09.23.26.png">
            <a:extLst>
              <a:ext uri="{FF2B5EF4-FFF2-40B4-BE49-F238E27FC236}">
                <a16:creationId xmlns:a16="http://schemas.microsoft.com/office/drawing/2014/main" id="{4D44E8CF-C52A-E846-81A7-BB00C06B2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1" y="116632"/>
            <a:ext cx="3816553" cy="1888142"/>
          </a:xfrm>
          <a:prstGeom prst="rect">
            <a:avLst/>
          </a:prstGeom>
        </p:spPr>
      </p:pic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BB174B78-5FEF-D94F-B9A4-E4AE5B023A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566402"/>
              </p:ext>
            </p:extLst>
          </p:nvPr>
        </p:nvGraphicFramePr>
        <p:xfrm>
          <a:off x="1403648" y="1052736"/>
          <a:ext cx="3312368" cy="691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方程式" r:id="rId4" imgW="2222500" imgH="457200" progId="Equation.3">
                  <p:embed/>
                </p:oleObj>
              </mc:Choice>
              <mc:Fallback>
                <p:oleObj name="方程式" r:id="rId4" imgW="2222500" imgH="457200" progId="Equation.3">
                  <p:embed/>
                  <p:pic>
                    <p:nvPicPr>
                      <p:cNvPr id="10" name="Object 8">
                        <a:extLst>
                          <a:ext uri="{FF2B5EF4-FFF2-40B4-BE49-F238E27FC236}">
                            <a16:creationId xmlns:a16="http://schemas.microsoft.com/office/drawing/2014/main" id="{BB174B78-5FEF-D94F-B9A4-E4AE5B023A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052736"/>
                        <a:ext cx="3312368" cy="6912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E14E5A27-D10C-1644-9512-C03FA03496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037439"/>
              </p:ext>
            </p:extLst>
          </p:nvPr>
        </p:nvGraphicFramePr>
        <p:xfrm>
          <a:off x="1403648" y="404664"/>
          <a:ext cx="2808312" cy="670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方程式" r:id="rId6" imgW="1714500" imgH="431800" progId="Equation.3">
                  <p:embed/>
                </p:oleObj>
              </mc:Choice>
              <mc:Fallback>
                <p:oleObj name="方程式" r:id="rId6" imgW="1714500" imgH="431800" progId="Equation.3">
                  <p:embed/>
                  <p:pic>
                    <p:nvPicPr>
                      <p:cNvPr id="11" name="Object 6">
                        <a:extLst>
                          <a:ext uri="{FF2B5EF4-FFF2-40B4-BE49-F238E27FC236}">
                            <a16:creationId xmlns:a16="http://schemas.microsoft.com/office/drawing/2014/main" id="{E14E5A27-D10C-1644-9512-C03FA03496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04664"/>
                        <a:ext cx="2808312" cy="6702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7660CED5-1168-5A4B-8381-43EF66860008}"/>
              </a:ext>
            </a:extLst>
          </p:cNvPr>
          <p:cNvSpPr txBox="1"/>
          <p:nvPr/>
        </p:nvSpPr>
        <p:spPr>
          <a:xfrm>
            <a:off x="1584683" y="6145452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IGR</a:t>
            </a:r>
            <a:r>
              <a:rPr kumimoji="1" lang="zh-CN" altLang="en-US" dirty="0"/>
              <a:t>越高</a:t>
            </a:r>
            <a:r>
              <a:rPr kumimoji="1" lang="zh-TW" altLang="en-US" dirty="0"/>
              <a:t> 越有解釋力</a:t>
            </a:r>
          </a:p>
        </p:txBody>
      </p:sp>
    </p:spTree>
    <p:extLst>
      <p:ext uri="{BB962C8B-B14F-4D97-AF65-F5344CB8AC3E}">
        <p14:creationId xmlns:p14="http://schemas.microsoft.com/office/powerpoint/2010/main" val="1156709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可解決用編號來分類的課題嗎？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IG</a:t>
            </a:r>
            <a:r>
              <a:rPr lang="en-US" altLang="zh-TW" dirty="0"/>
              <a:t>(</a:t>
            </a:r>
            <a:r>
              <a:rPr lang="zh-TW" altLang="en-US" dirty="0"/>
              <a:t>編號</a:t>
            </a:r>
            <a:r>
              <a:rPr lang="en-US" altLang="zh-TW" dirty="0"/>
              <a:t>) </a:t>
            </a:r>
            <a:r>
              <a:rPr lang="en-US" altLang="zh-TW"/>
              <a:t>= 1.0</a:t>
            </a:r>
            <a:endParaRPr lang="en-US" altLang="zh-TW" dirty="0"/>
          </a:p>
          <a:p>
            <a:r>
              <a:rPr lang="en-US" altLang="zh-TW" dirty="0"/>
              <a:t>Split Entropy(</a:t>
            </a:r>
            <a:r>
              <a:rPr lang="zh-CN" altLang="en-US" dirty="0"/>
              <a:t>編號</a:t>
            </a:r>
            <a:r>
              <a:rPr lang="en-US" altLang="zh-TW" dirty="0"/>
              <a:t>) =</a:t>
            </a:r>
          </a:p>
          <a:p>
            <a:pPr marL="0" indent="0">
              <a:buNone/>
            </a:pPr>
            <a:r>
              <a:rPr lang="en-US" altLang="zh-TW" sz="2800" dirty="0"/>
              <a:t>    -0.01*log</a:t>
            </a:r>
            <a:r>
              <a:rPr lang="en-US" altLang="zh-TW" sz="2800" baseline="-25000" dirty="0"/>
              <a:t>2</a:t>
            </a:r>
            <a:r>
              <a:rPr lang="en-US" altLang="zh-TW" sz="2800" dirty="0"/>
              <a:t>(0.01)-</a:t>
            </a:r>
            <a:r>
              <a:rPr lang="mr-IN" altLang="zh-TW" sz="2800" dirty="0"/>
              <a:t>…</a:t>
            </a:r>
            <a:r>
              <a:rPr lang="en-US" altLang="zh-TW" sz="2800" dirty="0"/>
              <a:t>-0.01*log</a:t>
            </a:r>
            <a:r>
              <a:rPr lang="en-US" altLang="zh-TW" sz="2800" baseline="-25000" dirty="0"/>
              <a:t>2</a:t>
            </a:r>
            <a:r>
              <a:rPr lang="en-US" altLang="zh-TW" sz="2800" dirty="0"/>
              <a:t>(0.01)]=6.6</a:t>
            </a:r>
          </a:p>
          <a:p>
            <a:pPr>
              <a:buFont typeface="Wingdings" charset="2"/>
              <a:buChar char=""/>
            </a:pPr>
            <a:r>
              <a:rPr lang="en-US" altLang="zh-TW" dirty="0"/>
              <a:t>IGR(</a:t>
            </a:r>
            <a:r>
              <a:rPr lang="zh-TW" altLang="en-US" dirty="0"/>
              <a:t>編號</a:t>
            </a:r>
            <a:r>
              <a:rPr lang="en-US" altLang="zh-TW" dirty="0"/>
              <a:t>) = 1.0 / 6.6 = 0.15</a:t>
            </a:r>
          </a:p>
          <a:p>
            <a:pPr lvl="1">
              <a:buFont typeface="Wingdings" charset="2"/>
              <a:buChar char="Ø"/>
            </a:pPr>
            <a:r>
              <a:rPr lang="zh-CN" altLang="en-US" dirty="0"/>
              <a:t>大幅</a:t>
            </a:r>
            <a:r>
              <a:rPr lang="en-US" altLang="en-US" dirty="0"/>
              <a:t>降</a:t>
            </a:r>
            <a:r>
              <a:rPr lang="zh-CN" altLang="en-US" dirty="0"/>
              <a:t>低其解釋力</a:t>
            </a:r>
            <a:endParaRPr lang="en-US" altLang="zh-TW" dirty="0"/>
          </a:p>
          <a:p>
            <a:pPr marL="0" indent="0">
              <a:buNone/>
            </a:pPr>
            <a:endParaRPr lang="en-US" altLang="zh-TW" sz="2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36</a:t>
            </a:fld>
            <a:endParaRPr lang="en-US" altLang="zh-TW"/>
          </a:p>
        </p:txBody>
      </p:sp>
      <p:grpSp>
        <p:nvGrpSpPr>
          <p:cNvPr id="38" name="群組 37"/>
          <p:cNvGrpSpPr/>
          <p:nvPr/>
        </p:nvGrpSpPr>
        <p:grpSpPr>
          <a:xfrm>
            <a:off x="3745116" y="4293096"/>
            <a:ext cx="4571300" cy="2205036"/>
            <a:chOff x="323528" y="4653136"/>
            <a:chExt cx="4571300" cy="2205036"/>
          </a:xfrm>
        </p:grpSpPr>
        <p:grpSp>
          <p:nvGrpSpPr>
            <p:cNvPr id="10" name="群組 9"/>
            <p:cNvGrpSpPr/>
            <p:nvPr/>
          </p:nvGrpSpPr>
          <p:grpSpPr>
            <a:xfrm>
              <a:off x="323528" y="6021288"/>
              <a:ext cx="1080120" cy="461665"/>
              <a:chOff x="1763688" y="4869160"/>
              <a:chExt cx="1080120" cy="461665"/>
            </a:xfrm>
          </p:grpSpPr>
          <p:sp>
            <p:nvSpPr>
              <p:cNvPr id="9" name="矩形 8"/>
              <p:cNvSpPr/>
              <p:nvPr/>
            </p:nvSpPr>
            <p:spPr bwMode="auto">
              <a:xfrm>
                <a:off x="1763688" y="4869160"/>
                <a:ext cx="1080120" cy="432048"/>
              </a:xfrm>
              <a:prstGeom prst="rect">
                <a:avLst/>
              </a:prstGeom>
              <a:solidFill>
                <a:schemeClr val="accent3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1835696" y="4869160"/>
                <a:ext cx="945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微軟正黑體"/>
                    <a:ea typeface="微軟正黑體"/>
                    <a:cs typeface="微軟正黑體"/>
                  </a:rPr>
                  <a:t>A001</a:t>
                </a:r>
                <a:endParaRPr kumimoji="1" lang="zh-TW" altLang="en-US" dirty="0">
                  <a:latin typeface="微軟正黑體"/>
                  <a:ea typeface="微軟正黑體"/>
                  <a:cs typeface="微軟正黑體"/>
                </a:endParaRPr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1691680" y="6021288"/>
              <a:ext cx="1080120" cy="461665"/>
              <a:chOff x="1763688" y="4869160"/>
              <a:chExt cx="1080120" cy="461665"/>
            </a:xfrm>
          </p:grpSpPr>
          <p:sp>
            <p:nvSpPr>
              <p:cNvPr id="12" name="矩形 11"/>
              <p:cNvSpPr/>
              <p:nvPr/>
            </p:nvSpPr>
            <p:spPr bwMode="auto">
              <a:xfrm>
                <a:off x="1763688" y="4869160"/>
                <a:ext cx="1080120" cy="432048"/>
              </a:xfrm>
              <a:prstGeom prst="rect">
                <a:avLst/>
              </a:prstGeom>
              <a:solidFill>
                <a:schemeClr val="accent3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1835696" y="4869160"/>
                <a:ext cx="945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微軟正黑體"/>
                    <a:ea typeface="微軟正黑體"/>
                    <a:cs typeface="微軟正黑體"/>
                  </a:rPr>
                  <a:t>A002</a:t>
                </a:r>
                <a:endParaRPr kumimoji="1" lang="zh-TW" altLang="en-US" dirty="0">
                  <a:latin typeface="微軟正黑體"/>
                  <a:ea typeface="微軟正黑體"/>
                  <a:cs typeface="微軟正黑體"/>
                </a:endParaRPr>
              </a:p>
            </p:txBody>
          </p:sp>
        </p:grpSp>
        <p:grpSp>
          <p:nvGrpSpPr>
            <p:cNvPr id="14" name="群組 13"/>
            <p:cNvGrpSpPr/>
            <p:nvPr/>
          </p:nvGrpSpPr>
          <p:grpSpPr>
            <a:xfrm>
              <a:off x="3707904" y="6021288"/>
              <a:ext cx="1080120" cy="461665"/>
              <a:chOff x="1763688" y="4869160"/>
              <a:chExt cx="1080120" cy="461665"/>
            </a:xfrm>
          </p:grpSpPr>
          <p:sp>
            <p:nvSpPr>
              <p:cNvPr id="15" name="矩形 14"/>
              <p:cNvSpPr/>
              <p:nvPr/>
            </p:nvSpPr>
            <p:spPr bwMode="auto">
              <a:xfrm>
                <a:off x="1763688" y="4869160"/>
                <a:ext cx="1080120" cy="432048"/>
              </a:xfrm>
              <a:prstGeom prst="rect">
                <a:avLst/>
              </a:prstGeom>
              <a:solidFill>
                <a:schemeClr val="accent3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1835696" y="4869160"/>
                <a:ext cx="945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微軟正黑體"/>
                    <a:ea typeface="微軟正黑體"/>
                    <a:cs typeface="微軟正黑體"/>
                  </a:rPr>
                  <a:t>A100</a:t>
                </a:r>
                <a:endParaRPr kumimoji="1" lang="zh-TW" altLang="en-US" dirty="0">
                  <a:latin typeface="微軟正黑體"/>
                  <a:ea typeface="微軟正黑體"/>
                  <a:cs typeface="微軟正黑體"/>
                </a:endParaRPr>
              </a:p>
            </p:txBody>
          </p:sp>
        </p:grpSp>
        <p:grpSp>
          <p:nvGrpSpPr>
            <p:cNvPr id="30" name="群組 29"/>
            <p:cNvGrpSpPr/>
            <p:nvPr/>
          </p:nvGrpSpPr>
          <p:grpSpPr>
            <a:xfrm>
              <a:off x="1691680" y="4653136"/>
              <a:ext cx="1656184" cy="576064"/>
              <a:chOff x="2627784" y="3573016"/>
              <a:chExt cx="1656184" cy="576064"/>
            </a:xfrm>
          </p:grpSpPr>
          <p:sp>
            <p:nvSpPr>
              <p:cNvPr id="29" name="橢圓 28"/>
              <p:cNvSpPr/>
              <p:nvPr/>
            </p:nvSpPr>
            <p:spPr bwMode="auto">
              <a:xfrm>
                <a:off x="2627784" y="3573016"/>
                <a:ext cx="1656184" cy="576064"/>
              </a:xfrm>
              <a:prstGeom prst="ellipse">
                <a:avLst/>
              </a:prstGeom>
              <a:solidFill>
                <a:srgbClr val="D9D9D9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2699792" y="3645024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dirty="0">
                    <a:latin typeface="微軟正黑體"/>
                    <a:ea typeface="微軟正黑體"/>
                    <a:cs typeface="微軟正黑體"/>
                  </a:rPr>
                  <a:t>客戶編號</a:t>
                </a:r>
                <a:endParaRPr kumimoji="1" lang="zh-TW" altLang="en-US" dirty="0">
                  <a:latin typeface="微軟正黑體"/>
                  <a:ea typeface="微軟正黑體"/>
                  <a:cs typeface="微軟正黑體"/>
                </a:endParaRPr>
              </a:p>
            </p:txBody>
          </p:sp>
        </p:grpSp>
        <p:cxnSp>
          <p:nvCxnSpPr>
            <p:cNvPr id="22" name="直線箭頭接點 21"/>
            <p:cNvCxnSpPr>
              <a:stCxn id="19" idx="2"/>
              <a:endCxn id="8" idx="0"/>
            </p:cNvCxnSpPr>
            <p:nvPr/>
          </p:nvCxnSpPr>
          <p:spPr bwMode="auto">
            <a:xfrm flipH="1">
              <a:off x="868482" y="5186809"/>
              <a:ext cx="1603092" cy="83447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線箭頭接點 23"/>
            <p:cNvCxnSpPr>
              <a:stCxn id="19" idx="2"/>
              <a:endCxn id="13" idx="0"/>
            </p:cNvCxnSpPr>
            <p:nvPr/>
          </p:nvCxnSpPr>
          <p:spPr bwMode="auto">
            <a:xfrm flipH="1">
              <a:off x="2236634" y="5186809"/>
              <a:ext cx="234940" cy="83447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線箭頭接點 30"/>
            <p:cNvCxnSpPr>
              <a:stCxn id="29" idx="4"/>
              <a:endCxn id="16" idx="0"/>
            </p:cNvCxnSpPr>
            <p:nvPr/>
          </p:nvCxnSpPr>
          <p:spPr bwMode="auto">
            <a:xfrm>
              <a:off x="2519772" y="5229200"/>
              <a:ext cx="1733086" cy="7920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文字方塊 33"/>
            <p:cNvSpPr txBox="1"/>
            <p:nvPr/>
          </p:nvSpPr>
          <p:spPr>
            <a:xfrm>
              <a:off x="2987824" y="602128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TW" dirty="0"/>
                <a:t>…</a:t>
              </a:r>
              <a:endParaRPr kumimoji="1"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323528" y="6385466"/>
              <a:ext cx="1069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00FF"/>
                  </a:solidFill>
                </a:rPr>
                <a:t>c1/yes</a:t>
              </a:r>
              <a:endParaRPr kumimoji="1" lang="zh-TW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1691680" y="6381328"/>
              <a:ext cx="951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00FF"/>
                  </a:solidFill>
                </a:rPr>
                <a:t>c2/no</a:t>
              </a:r>
              <a:endParaRPr kumimoji="1" lang="zh-TW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3491880" y="6396507"/>
              <a:ext cx="1402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00FF"/>
                  </a:solidFill>
                </a:rPr>
                <a:t>c100/yes</a:t>
              </a:r>
              <a:endParaRPr kumimoji="1" lang="zh-TW" altLang="en-US" dirty="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2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758449"/>
              </p:ext>
            </p:extLst>
          </p:nvPr>
        </p:nvGraphicFramePr>
        <p:xfrm>
          <a:off x="1187624" y="260648"/>
          <a:ext cx="3657406" cy="76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方程式" r:id="rId3" imgW="2222500" imgH="457200" progId="Equation.3">
                  <p:embed/>
                </p:oleObj>
              </mc:Choice>
              <mc:Fallback>
                <p:oleObj name="方程式" r:id="rId3" imgW="2222500" imgH="457200" progId="Equation.3">
                  <p:embed/>
                  <p:pic>
                    <p:nvPicPr>
                      <p:cNvPr id="2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60648"/>
                        <a:ext cx="3657406" cy="7632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字方塊 25">
            <a:extLst>
              <a:ext uri="{FF2B5EF4-FFF2-40B4-BE49-F238E27FC236}">
                <a16:creationId xmlns:a16="http://schemas.microsoft.com/office/drawing/2014/main" id="{471A31B8-3378-3140-8152-CE7C4801238C}"/>
              </a:ext>
            </a:extLst>
          </p:cNvPr>
          <p:cNvSpPr txBox="1"/>
          <p:nvPr/>
        </p:nvSpPr>
        <p:spPr>
          <a:xfrm>
            <a:off x="6063495" y="1940229"/>
            <a:ext cx="2701508" cy="1200329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假設有</a:t>
            </a:r>
            <a:r>
              <a:rPr lang="en-US" altLang="zh-TW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100</a:t>
            </a:r>
            <a:r>
              <a:rPr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人</a:t>
            </a:r>
            <a:endParaRPr lang="en-US" altLang="zh-TW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50</a:t>
            </a:r>
            <a:r>
              <a:rPr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個</a:t>
            </a:r>
            <a:r>
              <a:rPr lang="en-US" altLang="zh-TW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yes</a:t>
            </a:r>
            <a:r>
              <a:rPr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，</a:t>
            </a:r>
            <a:r>
              <a:rPr lang="en-US" altLang="zh-TW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50</a:t>
            </a:r>
            <a:r>
              <a:rPr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個</a:t>
            </a:r>
            <a:r>
              <a:rPr lang="en-US" altLang="zh-TW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no</a:t>
            </a:r>
          </a:p>
          <a:p>
            <a:r>
              <a:rPr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每人的編號均不同</a:t>
            </a:r>
            <a:endParaRPr lang="en-US" altLang="zh-TW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4269867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分類樹修剪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分類</a:t>
            </a:r>
            <a:r>
              <a:rPr lang="zh-CN" altLang="en-US" dirty="0"/>
              <a:t>樹長得太大不是好事，會過度配適（稍後討論）</a:t>
            </a:r>
            <a:endParaRPr lang="en-US" altLang="zh-TW" dirty="0"/>
          </a:p>
          <a:p>
            <a:r>
              <a:rPr lang="zh-TW" altLang="zh-TW" dirty="0"/>
              <a:t>事先修剪</a:t>
            </a:r>
            <a:r>
              <a:rPr lang="en-US" altLang="zh-TW" dirty="0"/>
              <a:t>(pre-pruning)</a:t>
            </a:r>
          </a:p>
          <a:p>
            <a:pPr lvl="1"/>
            <a:r>
              <a:rPr lang="zh-TW" altLang="zh-TW" dirty="0"/>
              <a:t>事先設定停止生長的門檻</a:t>
            </a:r>
            <a:r>
              <a:rPr lang="zh-TW" altLang="en-US" dirty="0"/>
              <a:t>（如分支數目）</a:t>
            </a:r>
            <a:r>
              <a:rPr lang="zh-TW" altLang="zh-TW" dirty="0"/>
              <a:t>，當達此門檻時，就停止擴長</a:t>
            </a:r>
            <a:endParaRPr lang="en-US" altLang="zh-TW" dirty="0"/>
          </a:p>
          <a:p>
            <a:pPr lvl="1"/>
            <a:r>
              <a:rPr lang="zh-TW" altLang="zh-TW" dirty="0"/>
              <a:t>優點</a:t>
            </a:r>
            <a:r>
              <a:rPr lang="zh-TW" altLang="en-US" dirty="0"/>
              <a:t>：</a:t>
            </a:r>
            <a:r>
              <a:rPr lang="zh-TW" altLang="zh-TW" dirty="0"/>
              <a:t>較具有執行效率</a:t>
            </a:r>
            <a:endParaRPr lang="en-US" altLang="zh-TW" dirty="0"/>
          </a:p>
          <a:p>
            <a:pPr lvl="1"/>
            <a:r>
              <a:rPr lang="zh-TW" altLang="en-US" dirty="0"/>
              <a:t>缺點：門檻值設定不易</a:t>
            </a:r>
            <a:endParaRPr lang="en-US" altLang="zh-TW" dirty="0"/>
          </a:p>
          <a:p>
            <a:pPr lvl="2"/>
            <a:r>
              <a:rPr lang="zh-TW" altLang="zh-TW" dirty="0"/>
              <a:t>可能過度修剪</a:t>
            </a:r>
            <a:r>
              <a:rPr lang="zh-TW" altLang="en-US" dirty="0"/>
              <a:t>、也可能</a:t>
            </a:r>
            <a:r>
              <a:rPr lang="en-US" altLang="en-US" dirty="0"/>
              <a:t>長過頭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92425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zh-TW" altLang="zh-TW" dirty="0"/>
              <a:t>事後修剪</a:t>
            </a:r>
            <a:r>
              <a:rPr lang="en-US" altLang="zh-TW" dirty="0"/>
              <a:t>(post-pruning)</a:t>
            </a:r>
          </a:p>
          <a:p>
            <a:pPr lvl="1"/>
            <a:r>
              <a:rPr lang="zh-TW" altLang="zh-TW" dirty="0"/>
              <a:t>在樹完全長成後</a:t>
            </a:r>
            <a:r>
              <a:rPr lang="zh-TW" altLang="en-US" dirty="0"/>
              <a:t>再</a:t>
            </a:r>
            <a:r>
              <a:rPr lang="zh-TW" altLang="zh-TW" dirty="0"/>
              <a:t>修剪</a:t>
            </a:r>
            <a:endParaRPr lang="en-US" altLang="zh-TW" dirty="0"/>
          </a:p>
          <a:p>
            <a:pPr lvl="1"/>
            <a:r>
              <a:rPr lang="zh-TW" altLang="en-US" dirty="0"/>
              <a:t>優點：可</a:t>
            </a:r>
            <a:r>
              <a:rPr lang="zh-TW" altLang="zh-TW" dirty="0"/>
              <a:t>解決過度配適</a:t>
            </a:r>
            <a:r>
              <a:rPr lang="zh-TW" altLang="en-US" dirty="0"/>
              <a:t>，也可</a:t>
            </a:r>
            <a:r>
              <a:rPr lang="zh-TW" altLang="zh-TW" dirty="0"/>
              <a:t>避免葉節點</a:t>
            </a:r>
            <a:r>
              <a:rPr lang="zh-TW" altLang="en-US" dirty="0"/>
              <a:t>的個數過少</a:t>
            </a:r>
            <a:endParaRPr lang="en-US" altLang="zh-TW" dirty="0"/>
          </a:p>
          <a:p>
            <a:pPr lvl="1"/>
            <a:r>
              <a:rPr lang="zh-TW" altLang="en-US" dirty="0"/>
              <a:t>缺點：</a:t>
            </a:r>
            <a:r>
              <a:rPr lang="zh-TW" altLang="zh-TW" dirty="0"/>
              <a:t>效率較低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5100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最小成本複雜（</a:t>
            </a:r>
            <a:r>
              <a:rPr kumimoji="1" lang="en-US" altLang="zh-TW" dirty="0"/>
              <a:t>min cost-</a:t>
            </a:r>
            <a:r>
              <a:rPr kumimoji="1" lang="zh-TW" altLang="en-US" dirty="0"/>
              <a:t> </a:t>
            </a:r>
            <a:r>
              <a:rPr kumimoji="1" lang="en-US" altLang="zh-TW" dirty="0"/>
              <a:t>complexity</a:t>
            </a:r>
            <a:r>
              <a:rPr kumimoji="1" lang="zh-TW" altLang="en-US" dirty="0"/>
              <a:t>）修剪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為事後修剪方法</a:t>
            </a:r>
            <a:endParaRPr lang="en-US" altLang="zh-TW" dirty="0"/>
          </a:p>
          <a:p>
            <a:r>
              <a:rPr lang="zh-TW" altLang="zh-TW" dirty="0"/>
              <a:t>同時考慮</a:t>
            </a:r>
            <a:r>
              <a:rPr lang="zh-TW" altLang="en-US" dirty="0">
                <a:solidFill>
                  <a:srgbClr val="C00000"/>
                </a:solidFill>
              </a:rPr>
              <a:t>分類錯誤率</a:t>
            </a:r>
            <a:r>
              <a:rPr lang="zh-TW" altLang="zh-TW" dirty="0"/>
              <a:t>以及</a:t>
            </a:r>
            <a:r>
              <a:rPr lang="zh-TW" altLang="en-US" dirty="0">
                <a:solidFill>
                  <a:srgbClr val="C00000"/>
                </a:solidFill>
              </a:rPr>
              <a:t>分類</a:t>
            </a:r>
            <a:r>
              <a:rPr lang="zh-TW" altLang="zh-TW" dirty="0">
                <a:solidFill>
                  <a:srgbClr val="C00000"/>
                </a:solidFill>
              </a:rPr>
              <a:t>樹的</a:t>
            </a:r>
            <a:r>
              <a:rPr lang="zh-TW" altLang="en-US" dirty="0">
                <a:solidFill>
                  <a:srgbClr val="C00000"/>
                </a:solidFill>
              </a:rPr>
              <a:t>大小</a:t>
            </a:r>
            <a:endParaRPr lang="en-US" altLang="zh-TW" dirty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找出目標修剪節點（要從哪邊剪一刀）</a:t>
            </a:r>
            <a:endParaRPr lang="en-US" altLang="zh-TW" dirty="0"/>
          </a:p>
          <a:p>
            <a:pPr lvl="1"/>
            <a:r>
              <a:rPr lang="zh-TW" altLang="en-US" dirty="0"/>
              <a:t>計算刪減前後的誤差</a:t>
            </a:r>
            <a:endParaRPr lang="en-US" altLang="zh-TW" dirty="0"/>
          </a:p>
          <a:p>
            <a:pPr lvl="2"/>
            <a:r>
              <a:rPr lang="en-US" altLang="zh-TW" i="1" dirty="0"/>
              <a:t>R</a:t>
            </a:r>
            <a:r>
              <a:rPr lang="en-US" altLang="zh-TW" dirty="0"/>
              <a:t> </a:t>
            </a:r>
            <a:r>
              <a:rPr lang="zh-TW" altLang="en-US" dirty="0"/>
              <a:t> 為加權</a:t>
            </a:r>
            <a:r>
              <a:rPr lang="zh-CN" altLang="en-US" dirty="0"/>
              <a:t>誤判</a:t>
            </a:r>
            <a:r>
              <a:rPr lang="zh-TW" altLang="en-US" dirty="0"/>
              <a:t>率</a:t>
            </a:r>
            <a:endParaRPr lang="en-US" altLang="zh-TW" dirty="0"/>
          </a:p>
          <a:p>
            <a:pPr lvl="2"/>
            <a:r>
              <a:rPr kumimoji="1" lang="en-US" altLang="zh-TW" i="1" dirty="0" err="1"/>
              <a:t>N</a:t>
            </a:r>
            <a:r>
              <a:rPr kumimoji="1" lang="en-US" altLang="zh-TW" baseline="-25000" dirty="0" err="1"/>
              <a:t>leaf</a:t>
            </a:r>
            <a:r>
              <a:rPr kumimoji="1" lang="zh-TW" altLang="en-US" baseline="-25000" dirty="0"/>
              <a:t> </a:t>
            </a:r>
            <a:r>
              <a:rPr kumimoji="1" lang="zh-TW" altLang="en-US" dirty="0"/>
              <a:t>為「不修剪」比「修剪」</a:t>
            </a:r>
            <a:r>
              <a:rPr lang="zh-TW" altLang="en-US" dirty="0"/>
              <a:t>多</a:t>
            </a:r>
            <a:r>
              <a:rPr kumimoji="1" lang="zh-TW" altLang="en-US" dirty="0"/>
              <a:t>的葉節點數目</a:t>
            </a:r>
            <a:endParaRPr kumimoji="1" lang="en-US" altLang="zh-TW" dirty="0"/>
          </a:p>
          <a:p>
            <a:pPr lvl="2"/>
            <a:r>
              <a:rPr kumimoji="1" lang="en-US" altLang="zh-TW" dirty="0"/>
              <a:t>      </a:t>
            </a:r>
            <a:r>
              <a:rPr kumimoji="1" lang="zh-TW" altLang="en-US" dirty="0"/>
              <a:t>為多一個葉節點帶來的懲罰</a:t>
            </a:r>
            <a:endParaRPr kumimoji="1" lang="en-US" altLang="zh-TW" dirty="0"/>
          </a:p>
          <a:p>
            <a:pPr lvl="1"/>
            <a:r>
              <a:rPr lang="zh-TW" altLang="en-US" dirty="0"/>
              <a:t>若可改善誤差，則進行修剪</a:t>
            </a:r>
            <a:endParaRPr lang="en-US" altLang="zh-TW" dirty="0"/>
          </a:p>
          <a:p>
            <a:pPr lvl="1"/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39</a:t>
            </a:fld>
            <a:endParaRPr lang="en-US" altLang="zh-TW"/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275125"/>
              </p:ext>
            </p:extLst>
          </p:nvPr>
        </p:nvGraphicFramePr>
        <p:xfrm>
          <a:off x="5292080" y="3717925"/>
          <a:ext cx="18510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方程式" r:id="rId3" imgW="863600" imgH="215900" progId="Equation.3">
                  <p:embed/>
                </p:oleObj>
              </mc:Choice>
              <mc:Fallback>
                <p:oleObj name="方程式" r:id="rId3" imgW="863600" imgH="215900" progId="Equation.3">
                  <p:embed/>
                  <p:pic>
                    <p:nvPicPr>
                      <p:cNvPr id="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3717925"/>
                        <a:ext cx="1851025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3225"/>
              </p:ext>
            </p:extLst>
          </p:nvPr>
        </p:nvGraphicFramePr>
        <p:xfrm>
          <a:off x="2555776" y="5157192"/>
          <a:ext cx="300037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方程式" r:id="rId5" imgW="139700" imgH="139700" progId="Equation.3">
                  <p:embed/>
                </p:oleObj>
              </mc:Choice>
              <mc:Fallback>
                <p:oleObj name="方程式" r:id="rId5" imgW="139700" imgH="139700" progId="Equation.3">
                  <p:embed/>
                  <p:pic>
                    <p:nvPicPr>
                      <p:cNvPr id="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5157192"/>
                        <a:ext cx="300037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072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F24CFC33-6F3C-A240-AE80-DD1088E67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31506"/>
            <a:ext cx="8182819" cy="5100763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251520" y="116632"/>
            <a:ext cx="2964874" cy="83099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哪些屬性與</a:t>
            </a:r>
            <a:endParaRPr kumimoji="1" lang="en-US" altLang="zh-TW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「</a:t>
            </a:r>
            <a:r>
              <a:rPr lang="en-US" altLang="zh-TW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write-off</a:t>
            </a:r>
            <a:r>
              <a:rPr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」</a:t>
            </a:r>
            <a:r>
              <a:rPr kumimoji="1"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有關？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084168" y="5805264"/>
            <a:ext cx="2098651" cy="830997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Training Data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Labeled Data</a:t>
            </a:r>
            <a:endParaRPr kumimoji="1" lang="zh-TW" altLang="en-US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8" name="圓角矩形圖說文字 7"/>
          <p:cNvSpPr/>
          <p:nvPr/>
        </p:nvSpPr>
        <p:spPr bwMode="auto">
          <a:xfrm>
            <a:off x="5940152" y="5805264"/>
            <a:ext cx="2376264" cy="792088"/>
          </a:xfrm>
          <a:prstGeom prst="wedgeRoundRectCallout">
            <a:avLst>
              <a:gd name="adj1" fmla="val -45043"/>
              <a:gd name="adj2" fmla="val -97235"/>
              <a:gd name="adj3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2" name="左-右雙向箭號 11">
            <a:extLst>
              <a:ext uri="{FF2B5EF4-FFF2-40B4-BE49-F238E27FC236}">
                <a16:creationId xmlns:a16="http://schemas.microsoft.com/office/drawing/2014/main" id="{36E1817C-0A95-FE46-9F16-E499DB30353E}"/>
              </a:ext>
            </a:extLst>
          </p:cNvPr>
          <p:cNvSpPr/>
          <p:nvPr/>
        </p:nvSpPr>
        <p:spPr bwMode="auto">
          <a:xfrm>
            <a:off x="1115616" y="1498344"/>
            <a:ext cx="5904656" cy="274472"/>
          </a:xfrm>
          <a:prstGeom prst="left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A44E6D1-BD20-9743-96F5-0FBCB04D8CB5}"/>
              </a:ext>
            </a:extLst>
          </p:cNvPr>
          <p:cNvSpPr txBox="1"/>
          <p:nvPr/>
        </p:nvSpPr>
        <p:spPr>
          <a:xfrm>
            <a:off x="1821175" y="1159401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這些屬性構成每個人的特徵向量</a:t>
            </a:r>
          </a:p>
        </p:txBody>
      </p:sp>
      <p:sp>
        <p:nvSpPr>
          <p:cNvPr id="14" name="圓角矩形圖說文字 13">
            <a:extLst>
              <a:ext uri="{FF2B5EF4-FFF2-40B4-BE49-F238E27FC236}">
                <a16:creationId xmlns:a16="http://schemas.microsoft.com/office/drawing/2014/main" id="{6A514F0E-9658-2341-92AD-661A7427E86F}"/>
              </a:ext>
            </a:extLst>
          </p:cNvPr>
          <p:cNvSpPr/>
          <p:nvPr/>
        </p:nvSpPr>
        <p:spPr bwMode="auto">
          <a:xfrm>
            <a:off x="7212766" y="836712"/>
            <a:ext cx="1535698" cy="511691"/>
          </a:xfrm>
          <a:prstGeom prst="wedgeRoundRectCallout">
            <a:avLst>
              <a:gd name="adj1" fmla="val -6106"/>
              <a:gd name="adj2" fmla="val 117457"/>
              <a:gd name="adj3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預測目標</a:t>
            </a:r>
          </a:p>
        </p:txBody>
      </p:sp>
    </p:spTree>
    <p:extLst>
      <p:ext uri="{BB962C8B-B14F-4D97-AF65-F5344CB8AC3E}">
        <p14:creationId xmlns:p14="http://schemas.microsoft.com/office/powerpoint/2010/main" val="17965391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48064" y="1916832"/>
            <a:ext cx="3888432" cy="4114800"/>
          </a:xfrm>
        </p:spPr>
        <p:txBody>
          <a:bodyPr/>
          <a:lstStyle/>
          <a:p>
            <a:r>
              <a:rPr lang="zh-TW" altLang="en-US" sz="2400" dirty="0"/>
              <a:t>考量</a:t>
            </a:r>
            <a:r>
              <a:rPr kumimoji="1" lang="zh-TW" altLang="en-US" sz="2400" dirty="0"/>
              <a:t>節點</a:t>
            </a:r>
            <a:r>
              <a:rPr kumimoji="1" lang="en-US" altLang="zh-TW" sz="2400" dirty="0"/>
              <a:t>8</a:t>
            </a:r>
          </a:p>
          <a:p>
            <a:pPr lvl="1"/>
            <a:r>
              <a:rPr lang="zh-TW" altLang="en-US" sz="2400" dirty="0"/>
              <a:t>刪除節點</a:t>
            </a:r>
            <a:r>
              <a:rPr lang="en-US" altLang="zh-TW" sz="2400" dirty="0"/>
              <a:t>10</a:t>
            </a:r>
            <a:r>
              <a:rPr lang="zh-TW" altLang="en-US" sz="2400" dirty="0"/>
              <a:t>與</a:t>
            </a:r>
            <a:r>
              <a:rPr lang="en-US" altLang="zh-TW" sz="2400" dirty="0"/>
              <a:t>11</a:t>
            </a:r>
          </a:p>
          <a:p>
            <a:pPr lvl="1"/>
            <a:r>
              <a:rPr lang="en-US" altLang="zh-TW" sz="2400" i="1" dirty="0" err="1"/>
              <a:t>N</a:t>
            </a:r>
            <a:r>
              <a:rPr lang="en-US" altLang="zh-TW" sz="2400" baseline="-25000" dirty="0" err="1"/>
              <a:t>leaf</a:t>
            </a:r>
            <a:r>
              <a:rPr lang="zh-TW" altLang="en-US" sz="2400" baseline="-25000" dirty="0"/>
              <a:t> </a:t>
            </a:r>
            <a:r>
              <a:rPr lang="en-US" altLang="zh-TW" sz="2400" dirty="0"/>
              <a:t>=</a:t>
            </a:r>
            <a:r>
              <a:rPr lang="zh-TW" altLang="en-US" sz="2400" dirty="0"/>
              <a:t> </a:t>
            </a:r>
            <a:r>
              <a:rPr lang="en-US" altLang="zh-TW" sz="2400" dirty="0"/>
              <a:t>2</a:t>
            </a:r>
            <a:endParaRPr kumimoji="1" lang="en-US" altLang="zh-TW" sz="2400" dirty="0"/>
          </a:p>
          <a:p>
            <a:r>
              <a:rPr lang="zh-TW" altLang="en-US" sz="2400" dirty="0"/>
              <a:t>誤</a:t>
            </a:r>
            <a:r>
              <a:rPr lang="zh-TW" altLang="en-US" sz="2400" baseline="-25000" dirty="0"/>
              <a:t>刪</a:t>
            </a:r>
            <a:r>
              <a:rPr lang="en-US" altLang="zh-TW" sz="2400" dirty="0"/>
              <a:t>=</a:t>
            </a:r>
            <a:r>
              <a:rPr lang="zh-TW" altLang="en-US" sz="2400" dirty="0"/>
              <a:t> </a:t>
            </a:r>
            <a:r>
              <a:rPr lang="en-US" altLang="zh-TW" sz="2400" dirty="0"/>
              <a:t>4/10</a:t>
            </a:r>
            <a:r>
              <a:rPr lang="zh-TW" altLang="en-US" sz="2400" dirty="0"/>
              <a:t> * </a:t>
            </a:r>
            <a:r>
              <a:rPr lang="en-US" altLang="zh-TW" sz="2400" dirty="0"/>
              <a:t>1/4</a:t>
            </a:r>
            <a:r>
              <a:rPr lang="zh-TW" altLang="en-US" sz="2400" dirty="0"/>
              <a:t> </a:t>
            </a:r>
            <a:r>
              <a:rPr lang="en-US" altLang="zh-TW" sz="2400" dirty="0"/>
              <a:t>=</a:t>
            </a:r>
            <a:r>
              <a:rPr lang="zh-TW" altLang="en-US" sz="2400" dirty="0"/>
              <a:t> </a:t>
            </a:r>
            <a:r>
              <a:rPr lang="en-US" altLang="zh-TW" sz="2400" dirty="0"/>
              <a:t>0.1</a:t>
            </a:r>
          </a:p>
          <a:p>
            <a:r>
              <a:rPr lang="zh-TW" altLang="en-US" sz="2400" dirty="0"/>
              <a:t>令</a:t>
            </a:r>
            <a:endParaRPr lang="en-US" altLang="zh-TW" sz="2400" dirty="0"/>
          </a:p>
          <a:p>
            <a:r>
              <a:rPr lang="zh-TW" altLang="en-US" sz="2400" dirty="0"/>
              <a:t>誤</a:t>
            </a:r>
            <a:r>
              <a:rPr kumimoji="1" lang="zh-TW" altLang="en-US" sz="2400" baseline="-25000" dirty="0"/>
              <a:t>不刪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=</a:t>
            </a:r>
            <a:r>
              <a:rPr kumimoji="1" lang="zh-TW" altLang="en-US" sz="2400" dirty="0"/>
              <a:t> </a:t>
            </a:r>
            <a:r>
              <a:rPr lang="en-US" altLang="zh-TW" sz="2400" dirty="0"/>
              <a:t>(3/10</a:t>
            </a:r>
            <a:r>
              <a:rPr lang="zh-TW" altLang="en-US" sz="2400" dirty="0"/>
              <a:t>*</a:t>
            </a:r>
            <a:r>
              <a:rPr kumimoji="1" lang="en-US" altLang="zh-TW" sz="2400" dirty="0"/>
              <a:t>1/3+0)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+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0.01</a:t>
            </a:r>
            <a:r>
              <a:rPr kumimoji="1" lang="zh-TW" altLang="en-US" sz="2400" dirty="0"/>
              <a:t>*</a:t>
            </a:r>
            <a:r>
              <a:rPr kumimoji="1" lang="en-US" altLang="zh-TW" sz="2400" dirty="0"/>
              <a:t>2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=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0.12</a:t>
            </a:r>
          </a:p>
          <a:p>
            <a:r>
              <a:rPr lang="zh-TW" altLang="en-US" sz="2400" dirty="0"/>
              <a:t>若刪節點</a:t>
            </a:r>
            <a:r>
              <a:rPr lang="en-US" altLang="zh-TW" sz="2400" dirty="0"/>
              <a:t>10</a:t>
            </a:r>
            <a:r>
              <a:rPr lang="zh-TW" altLang="en-US" sz="2400" dirty="0"/>
              <a:t>與</a:t>
            </a:r>
            <a:r>
              <a:rPr lang="en-US" altLang="zh-TW" sz="2400" dirty="0"/>
              <a:t>11</a:t>
            </a:r>
            <a:r>
              <a:rPr lang="zh-TW" altLang="en-US" sz="2400" dirty="0"/>
              <a:t>，誤差下降</a:t>
            </a:r>
            <a:r>
              <a:rPr lang="en-US" altLang="zh-TW" sz="2400" dirty="0"/>
              <a:t>0.02</a:t>
            </a:r>
            <a:r>
              <a:rPr lang="zh-TW" altLang="en-US" sz="2400" dirty="0"/>
              <a:t>，因此刪除</a:t>
            </a:r>
            <a:endParaRPr kumimoji="1" lang="zh-TW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40</a:t>
            </a:fld>
            <a:endParaRPr lang="en-US" altLang="zh-TW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634740"/>
              </p:ext>
            </p:extLst>
          </p:nvPr>
        </p:nvGraphicFramePr>
        <p:xfrm>
          <a:off x="190872" y="2083643"/>
          <a:ext cx="5029200" cy="465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Visio" r:id="rId3" imgW="6689686" imgH="6198264" progId="">
                  <p:embed/>
                </p:oleObj>
              </mc:Choice>
              <mc:Fallback>
                <p:oleObj name="Visio" r:id="rId3" imgW="6689686" imgH="6198264" progId="">
                  <p:embed/>
                  <p:pic>
                    <p:nvPicPr>
                      <p:cNvPr id="5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72" y="2083643"/>
                        <a:ext cx="5029200" cy="4657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接點 6"/>
          <p:cNvCxnSpPr/>
          <p:nvPr/>
        </p:nvCxnSpPr>
        <p:spPr bwMode="auto">
          <a:xfrm>
            <a:off x="2987824" y="5733256"/>
            <a:ext cx="151216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文字方塊 7"/>
          <p:cNvSpPr txBox="1"/>
          <p:nvPr/>
        </p:nvSpPr>
        <p:spPr>
          <a:xfrm>
            <a:off x="1259632" y="116632"/>
            <a:ext cx="5643191" cy="156966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R = sum(</a:t>
            </a:r>
            <a:r>
              <a:rPr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整體佔比</a:t>
            </a:r>
            <a:r>
              <a:rPr lang="en-US" altLang="zh-TW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 * </a:t>
            </a:r>
            <a:r>
              <a:rPr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誤判率</a:t>
            </a:r>
            <a:r>
              <a:rPr lang="en-US" altLang="zh-TW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)</a:t>
            </a:r>
            <a:endParaRPr lang="zh-TW" altLang="en-US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  <a:p>
            <a:r>
              <a:rPr kumimoji="1"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節點</a:t>
            </a:r>
            <a:r>
              <a:rPr kumimoji="1" lang="en-US" altLang="zh-TW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8</a:t>
            </a:r>
            <a:r>
              <a:rPr kumimoji="1"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點屬於</a:t>
            </a:r>
            <a:r>
              <a:rPr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「優良」的分類。</a:t>
            </a:r>
          </a:p>
          <a:p>
            <a:r>
              <a:rPr kumimoji="1"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有</a:t>
            </a:r>
            <a:r>
              <a:rPr kumimoji="1" lang="en-US" altLang="zh-TW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4</a:t>
            </a:r>
            <a:r>
              <a:rPr kumimoji="1"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個個體（佔全體的</a:t>
            </a:r>
            <a:r>
              <a:rPr kumimoji="1" lang="en-US" altLang="zh-TW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4/10</a:t>
            </a:r>
            <a:r>
              <a:rPr kumimoji="1"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），</a:t>
            </a:r>
            <a:endParaRPr kumimoji="1" lang="en-US" altLang="zh-TW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  <a:p>
            <a:r>
              <a:rPr kumimoji="1"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其中</a:t>
            </a:r>
            <a:r>
              <a:rPr lang="en-US" altLang="zh-TW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3</a:t>
            </a:r>
            <a:r>
              <a:rPr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個優良，</a:t>
            </a:r>
            <a:r>
              <a:rPr lang="en-US" altLang="zh-TW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個普通，誤判率為</a:t>
            </a:r>
            <a:r>
              <a:rPr lang="en-US" altLang="zh-TW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1/4</a:t>
            </a:r>
            <a:r>
              <a:rPr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。</a:t>
            </a:r>
            <a:endParaRPr kumimoji="1" lang="zh-TW" altLang="en-US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105188"/>
              </p:ext>
            </p:extLst>
          </p:nvPr>
        </p:nvGraphicFramePr>
        <p:xfrm>
          <a:off x="5868145" y="3704880"/>
          <a:ext cx="1080120" cy="372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方程式" r:id="rId5" imgW="533400" imgH="177800" progId="Equation.3">
                  <p:embed/>
                </p:oleObj>
              </mc:Choice>
              <mc:Fallback>
                <p:oleObj name="方程式" r:id="rId5" imgW="533400" imgH="177800" progId="Equation.3">
                  <p:embed/>
                  <p:pic>
                    <p:nvPicPr>
                      <p:cNvPr id="9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5" y="3704880"/>
                        <a:ext cx="1080120" cy="3721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圖片 1" descr="螢幕截圖 2018-03-21 08.02.1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7" y="1196752"/>
            <a:ext cx="1413309" cy="432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圓角矩形圖說文字 9">
            <a:extLst>
              <a:ext uri="{FF2B5EF4-FFF2-40B4-BE49-F238E27FC236}">
                <a16:creationId xmlns:a16="http://schemas.microsoft.com/office/drawing/2014/main" id="{9BA5E7BE-B31C-CC4F-9EDE-ACB322E1546A}"/>
              </a:ext>
            </a:extLst>
          </p:cNvPr>
          <p:cNvSpPr/>
          <p:nvPr/>
        </p:nvSpPr>
        <p:spPr bwMode="auto">
          <a:xfrm>
            <a:off x="2555776" y="1853103"/>
            <a:ext cx="948465" cy="400047"/>
          </a:xfrm>
          <a:prstGeom prst="wedgeRoundRectCallout">
            <a:avLst>
              <a:gd name="adj1" fmla="val -63929"/>
              <a:gd name="adj2" fmla="val 29202"/>
              <a:gd name="adj3" fmla="val 16667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47A78D9-D6BB-5D49-8B7C-07B47894EB76}"/>
              </a:ext>
            </a:extLst>
          </p:cNvPr>
          <p:cNvSpPr txBox="1"/>
          <p:nvPr/>
        </p:nvSpPr>
        <p:spPr>
          <a:xfrm>
            <a:off x="2555776" y="1853103"/>
            <a:ext cx="948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總個數</a:t>
            </a:r>
            <a:endParaRPr kumimoji="1" lang="en-US" altLang="zh-CN" sz="2000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2" name="圓角矩形圖說文字 11">
            <a:extLst>
              <a:ext uri="{FF2B5EF4-FFF2-40B4-BE49-F238E27FC236}">
                <a16:creationId xmlns:a16="http://schemas.microsoft.com/office/drawing/2014/main" id="{7FF2B7DB-9F4E-1C47-8162-9B90E2E628B0}"/>
              </a:ext>
            </a:extLst>
          </p:cNvPr>
          <p:cNvSpPr/>
          <p:nvPr/>
        </p:nvSpPr>
        <p:spPr bwMode="auto">
          <a:xfrm>
            <a:off x="2555776" y="2357095"/>
            <a:ext cx="1944215" cy="400047"/>
          </a:xfrm>
          <a:prstGeom prst="wedgeRoundRectCallout">
            <a:avLst>
              <a:gd name="adj1" fmla="val -63501"/>
              <a:gd name="adj2" fmla="val 3567"/>
              <a:gd name="adj3" fmla="val 16667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93EB06B-331A-EE4A-A466-CAAC77844CDC}"/>
              </a:ext>
            </a:extLst>
          </p:cNvPr>
          <p:cNvSpPr txBox="1"/>
          <p:nvPr/>
        </p:nvSpPr>
        <p:spPr>
          <a:xfrm>
            <a:off x="2555776" y="2357095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優等與普通個數</a:t>
            </a:r>
            <a:endParaRPr kumimoji="1" lang="en-US" altLang="zh-CN" sz="2000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4" name="圓角矩形圖說文字 13">
            <a:extLst>
              <a:ext uri="{FF2B5EF4-FFF2-40B4-BE49-F238E27FC236}">
                <a16:creationId xmlns:a16="http://schemas.microsoft.com/office/drawing/2014/main" id="{080B450A-1E80-E74E-AEAC-066DFB7381B4}"/>
              </a:ext>
            </a:extLst>
          </p:cNvPr>
          <p:cNvSpPr/>
          <p:nvPr/>
        </p:nvSpPr>
        <p:spPr bwMode="auto">
          <a:xfrm>
            <a:off x="190872" y="2083643"/>
            <a:ext cx="1068760" cy="400047"/>
          </a:xfrm>
          <a:prstGeom prst="wedgeRoundRectCallout">
            <a:avLst>
              <a:gd name="adj1" fmla="val 72044"/>
              <a:gd name="adj2" fmla="val -26339"/>
              <a:gd name="adj3" fmla="val 16667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4C73A36-AD97-7C4A-80E1-AB784A593313}"/>
              </a:ext>
            </a:extLst>
          </p:cNvPr>
          <p:cNvSpPr txBox="1"/>
          <p:nvPr/>
        </p:nvSpPr>
        <p:spPr>
          <a:xfrm>
            <a:off x="107504" y="2083643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節點編號</a:t>
            </a:r>
            <a:endParaRPr kumimoji="1" lang="en-US" altLang="zh-CN" sz="2000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A5A8DF-3B55-2840-BEDC-493B6057FE8C}"/>
              </a:ext>
            </a:extLst>
          </p:cNvPr>
          <p:cNvSpPr txBox="1"/>
          <p:nvPr/>
        </p:nvSpPr>
        <p:spPr>
          <a:xfrm>
            <a:off x="5487142" y="5646003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不刪比刪多</a:t>
            </a:r>
            <a:endParaRPr lang="en-US" altLang="zh-CN" dirty="0"/>
          </a:p>
          <a:p>
            <a:r>
              <a:rPr lang="zh-CN" altLang="en-US" dirty="0"/>
              <a:t>兩個節點</a:t>
            </a:r>
            <a:endParaRPr kumimoji="1"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E5DCA5-953E-464E-BEFE-346D55B253EF}"/>
              </a:ext>
            </a:extLst>
          </p:cNvPr>
          <p:cNvSpPr txBox="1"/>
          <p:nvPr/>
        </p:nvSpPr>
        <p:spPr>
          <a:xfrm>
            <a:off x="6156176" y="3743399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個數</a:t>
            </a:r>
            <a:r>
              <a:rPr kumimoji="1" lang="en-US" altLang="zh-TW" dirty="0"/>
              <a:t>(3)</a:t>
            </a:r>
            <a:r>
              <a:rPr kumimoji="1" lang="zh-TW" altLang="en-US" dirty="0"/>
              <a:t>占總個數</a:t>
            </a:r>
            <a:r>
              <a:rPr lang="en-US" altLang="zh-TW" dirty="0"/>
              <a:t>(10)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2475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41</a:t>
            </a:fld>
            <a:endParaRPr lang="en-US" altLang="zh-TW"/>
          </a:p>
        </p:txBody>
      </p:sp>
      <p:pic>
        <p:nvPicPr>
          <p:cNvPr id="9" name="圖片 8" descr="螢幕截圖 2017-03-07 17.27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04864"/>
            <a:ext cx="4661117" cy="3384376"/>
          </a:xfrm>
          <a:prstGeom prst="rect">
            <a:avLst/>
          </a:prstGeom>
        </p:spPr>
      </p:pic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5148064" y="2017712"/>
            <a:ext cx="3807024" cy="4363615"/>
          </a:xfrm>
        </p:spPr>
        <p:txBody>
          <a:bodyPr/>
          <a:lstStyle/>
          <a:p>
            <a:r>
              <a:rPr lang="zh-TW" altLang="en-US" sz="2800" dirty="0"/>
              <a:t>考量</a:t>
            </a:r>
            <a:r>
              <a:rPr kumimoji="1" lang="zh-TW" altLang="en-US" sz="2800" dirty="0"/>
              <a:t>節點</a:t>
            </a:r>
            <a:r>
              <a:rPr lang="en-US" altLang="zh-TW" sz="2800" dirty="0"/>
              <a:t>5</a:t>
            </a:r>
            <a:endParaRPr kumimoji="1" lang="en-US" altLang="zh-TW" sz="2800" dirty="0"/>
          </a:p>
          <a:p>
            <a:pPr lvl="1"/>
            <a:r>
              <a:rPr lang="zh-TW" altLang="en-US" dirty="0"/>
              <a:t>刪除節點</a:t>
            </a:r>
            <a:r>
              <a:rPr lang="en-US" altLang="zh-TW" dirty="0"/>
              <a:t>8</a:t>
            </a:r>
            <a:r>
              <a:rPr lang="zh-TW" altLang="en-US" dirty="0"/>
              <a:t>與</a:t>
            </a:r>
            <a:r>
              <a:rPr lang="en-US" altLang="zh-TW" dirty="0"/>
              <a:t>9</a:t>
            </a:r>
          </a:p>
          <a:p>
            <a:pPr lvl="1"/>
            <a:r>
              <a:rPr lang="en-US" altLang="zh-TW" i="1" dirty="0" err="1"/>
              <a:t>N</a:t>
            </a:r>
            <a:r>
              <a:rPr lang="en-US" altLang="zh-TW" baseline="-25000" dirty="0" err="1"/>
              <a:t>leaf</a:t>
            </a:r>
            <a:r>
              <a:rPr lang="zh-TW" altLang="en-US" baseline="-25000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kumimoji="1" lang="en-US" altLang="zh-TW" dirty="0"/>
          </a:p>
          <a:p>
            <a:r>
              <a:rPr lang="zh-CN" altLang="en-US" sz="2800" dirty="0"/>
              <a:t>誤</a:t>
            </a:r>
            <a:r>
              <a:rPr lang="zh-TW" altLang="en-US" sz="2800" baseline="-25000" dirty="0"/>
              <a:t>刪</a:t>
            </a:r>
            <a:r>
              <a:rPr lang="en-US" altLang="zh-TW" sz="2800" dirty="0"/>
              <a:t>=5/10</a:t>
            </a:r>
            <a:r>
              <a:rPr lang="zh-TW" altLang="en-US" sz="2800" dirty="0"/>
              <a:t>*</a:t>
            </a:r>
            <a:r>
              <a:rPr lang="en-US" altLang="zh-TW" sz="2800" dirty="0"/>
              <a:t>1/5=0.1</a:t>
            </a:r>
          </a:p>
          <a:p>
            <a:r>
              <a:rPr lang="zh-TW" altLang="en-US" sz="2800" dirty="0"/>
              <a:t>令</a:t>
            </a:r>
            <a:endParaRPr lang="en-US" altLang="zh-TW" sz="2800" dirty="0"/>
          </a:p>
          <a:p>
            <a:r>
              <a:rPr lang="zh-TW" altLang="en-US" sz="2800" dirty="0"/>
              <a:t>誤</a:t>
            </a:r>
            <a:r>
              <a:rPr kumimoji="1" lang="zh-TW" altLang="en-US" sz="2800" baseline="-25000" dirty="0"/>
              <a:t>不刪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=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(</a:t>
            </a:r>
            <a:r>
              <a:rPr lang="en-US" altLang="zh-TW" sz="2800" dirty="0"/>
              <a:t>4/10</a:t>
            </a:r>
            <a:r>
              <a:rPr lang="zh-TW" altLang="en-US" sz="2800" dirty="0"/>
              <a:t>*</a:t>
            </a:r>
            <a:r>
              <a:rPr kumimoji="1" lang="en-US" altLang="zh-TW" sz="2800" dirty="0"/>
              <a:t>1/4+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0)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+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0.01</a:t>
            </a:r>
            <a:r>
              <a:rPr kumimoji="1" lang="zh-TW" altLang="en-US" sz="2800" dirty="0"/>
              <a:t>*</a:t>
            </a:r>
            <a:r>
              <a:rPr kumimoji="1" lang="en-US" altLang="zh-TW" sz="2800" dirty="0"/>
              <a:t>2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=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0.12</a:t>
            </a:r>
          </a:p>
          <a:p>
            <a:r>
              <a:rPr lang="zh-TW" altLang="en-US" sz="2800" dirty="0"/>
              <a:t>若刪節點</a:t>
            </a:r>
            <a:r>
              <a:rPr lang="en-US" altLang="zh-TW" sz="2800" dirty="0"/>
              <a:t>8</a:t>
            </a:r>
            <a:r>
              <a:rPr lang="zh-TW" altLang="en-US" sz="2800" dirty="0"/>
              <a:t>與</a:t>
            </a:r>
            <a:r>
              <a:rPr lang="en-US" altLang="zh-TW" sz="2800" dirty="0"/>
              <a:t>9</a:t>
            </a:r>
            <a:r>
              <a:rPr lang="zh-TW" altLang="en-US" sz="2800" dirty="0"/>
              <a:t>，誤差下降</a:t>
            </a:r>
            <a:r>
              <a:rPr lang="en-US" altLang="zh-TW" sz="2800" dirty="0"/>
              <a:t>0.02</a:t>
            </a:r>
            <a:r>
              <a:rPr lang="zh-TW" altLang="en-US" sz="2800" dirty="0"/>
              <a:t>，因此刪除</a:t>
            </a:r>
            <a:endParaRPr kumimoji="1" lang="zh-TW" altLang="en-US" sz="2800" dirty="0"/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3275856" y="4653136"/>
            <a:ext cx="151216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164450"/>
              </p:ext>
            </p:extLst>
          </p:nvPr>
        </p:nvGraphicFramePr>
        <p:xfrm>
          <a:off x="5940151" y="4077072"/>
          <a:ext cx="1253829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方程式" r:id="rId4" imgW="533400" imgH="177800" progId="Equation.3">
                  <p:embed/>
                </p:oleObj>
              </mc:Choice>
              <mc:Fallback>
                <p:oleObj name="方程式" r:id="rId4" imgW="533400" imgH="177800" progId="Equation.3">
                  <p:embed/>
                  <p:pic>
                    <p:nvPicPr>
                      <p:cNvPr id="12" name="物件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1" y="4077072"/>
                        <a:ext cx="1253829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圖片 7" descr="螢幕截圖 2018-03-21 08.02.12.png">
            <a:extLst>
              <a:ext uri="{FF2B5EF4-FFF2-40B4-BE49-F238E27FC236}">
                <a16:creationId xmlns:a16="http://schemas.microsoft.com/office/drawing/2014/main" id="{83CE048D-5A61-434E-BE83-E484954614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7" y="1196752"/>
            <a:ext cx="1413309" cy="4320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3861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</a:t>
            </a:r>
            <a:r>
              <a:rPr lang="zh-TW" altLang="en-US" dirty="0"/>
              <a:t>語言的決策</a:t>
            </a:r>
            <a:r>
              <a:rPr lang="zh-CN" altLang="en-US" dirty="0"/>
              <a:t>樹</a:t>
            </a:r>
            <a:r>
              <a:rPr lang="en-US" altLang="en-US" dirty="0"/>
              <a:t>應用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</a:t>
            </a:r>
            <a:r>
              <a:rPr lang="zh-TW" altLang="en-US" dirty="0"/>
              <a:t>語言中有數種可以產生決策樹的套件</a:t>
            </a:r>
            <a:endParaRPr lang="en-US" altLang="zh-TW" dirty="0"/>
          </a:p>
          <a:p>
            <a:pPr lvl="1"/>
            <a:r>
              <a:rPr lang="zh-TW" altLang="en-US" dirty="0"/>
              <a:t>「</a:t>
            </a:r>
            <a:r>
              <a:rPr lang="en-US" altLang="zh-TW" dirty="0"/>
              <a:t>t</a:t>
            </a:r>
            <a:r>
              <a:rPr kumimoji="1" lang="en-US" altLang="zh-TW" dirty="0"/>
              <a:t>ree</a:t>
            </a:r>
            <a:r>
              <a:rPr kumimoji="1" lang="zh-TW" altLang="en-US" dirty="0"/>
              <a:t>」套件</a:t>
            </a:r>
            <a:endParaRPr kumimoji="1" lang="en-US" altLang="zh-TW" dirty="0"/>
          </a:p>
          <a:p>
            <a:pPr lvl="1"/>
            <a:r>
              <a:rPr lang="zh-TW" altLang="en-US" dirty="0"/>
              <a:t>「</a:t>
            </a:r>
            <a:r>
              <a:rPr lang="en-US" altLang="zh-TW" dirty="0" err="1"/>
              <a:t>r</a:t>
            </a:r>
            <a:r>
              <a:rPr kumimoji="1" lang="en-US" altLang="zh-TW" dirty="0" err="1"/>
              <a:t>part</a:t>
            </a:r>
            <a:r>
              <a:rPr kumimoji="1" lang="zh-TW" altLang="en-US" dirty="0"/>
              <a:t>」</a:t>
            </a:r>
            <a:r>
              <a:rPr lang="zh-TW" altLang="en-US" dirty="0"/>
              <a:t>套件</a:t>
            </a:r>
            <a:endParaRPr lang="en-US" altLang="zh-TW" dirty="0"/>
          </a:p>
          <a:p>
            <a:r>
              <a:rPr kumimoji="1" lang="zh-TW" altLang="en-US" dirty="0"/>
              <a:t>不只這兩個，還有</a:t>
            </a:r>
            <a:r>
              <a:rPr lang="zh-TW" altLang="en-US" dirty="0"/>
              <a:t>其他可以使用的套件</a:t>
            </a:r>
            <a:endParaRPr kumimoji="1"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42</a:t>
            </a:fld>
            <a:endParaRPr lang="en-US" altLang="zh-TW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6EF5461-E586-3F49-9579-68831A8B4255}"/>
              </a:ext>
            </a:extLst>
          </p:cNvPr>
          <p:cNvSpPr txBox="1"/>
          <p:nvPr/>
        </p:nvSpPr>
        <p:spPr>
          <a:xfrm>
            <a:off x="4355976" y="314096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/>
              <a:t>gini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34172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預測模式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以內建的</a:t>
            </a:r>
            <a:r>
              <a:rPr lang="zh-TW" altLang="zh-TW" dirty="0"/>
              <a:t>鳶尾花</a:t>
            </a:r>
            <a:r>
              <a:rPr lang="zh-TW" altLang="en-US" dirty="0"/>
              <a:t>（</a:t>
            </a:r>
            <a:r>
              <a:rPr lang="en-US" altLang="zh-TW" dirty="0"/>
              <a:t>iris</a:t>
            </a:r>
            <a:r>
              <a:rPr lang="zh-TW" altLang="en-US" dirty="0"/>
              <a:t>）資料庫為例</a:t>
            </a:r>
            <a:endParaRPr lang="zh-TW" altLang="zh-TW" dirty="0"/>
          </a:p>
          <a:p>
            <a:endParaRPr kumimoji="1"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43</a:t>
            </a:fld>
            <a:endParaRPr lang="en-US" altLang="zh-TW"/>
          </a:p>
        </p:txBody>
      </p:sp>
      <p:pic>
        <p:nvPicPr>
          <p:cNvPr id="5" name="圖片 4" descr="螢幕截圖 2017-03-06 15.48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636912"/>
            <a:ext cx="3716660" cy="2923541"/>
          </a:xfrm>
          <a:prstGeom prst="rect">
            <a:avLst/>
          </a:prstGeom>
        </p:spPr>
      </p:pic>
      <p:pic>
        <p:nvPicPr>
          <p:cNvPr id="6" name="圖片 5" descr="螢幕截圖 2017-03-06 15.49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708919"/>
            <a:ext cx="2736304" cy="2821091"/>
          </a:xfrm>
          <a:prstGeom prst="rect">
            <a:avLst/>
          </a:prstGeom>
        </p:spPr>
      </p:pic>
      <p:pic>
        <p:nvPicPr>
          <p:cNvPr id="7" name="圖片 6" descr="螢幕截圖 2017-03-06 15.50.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44" y="116632"/>
            <a:ext cx="5255128" cy="162153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1691680" y="5733256"/>
            <a:ext cx="6768752" cy="504056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q"/>
              <a:defRPr kumimoji="1" sz="32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Ø"/>
              <a:defRPr kumimoji="1" sz="28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kumimoji="1" sz="24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0" lang="zh-TW" altLang="en-US" sz="24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共有</a:t>
            </a:r>
            <a:r>
              <a:rPr kumimoji="0" lang="en-US" altLang="zh-TW" sz="2400" dirty="0" err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Setosa</a:t>
            </a:r>
            <a:r>
              <a:rPr kumimoji="0" lang="zh-TW" altLang="en-US" sz="24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、</a:t>
            </a:r>
            <a:r>
              <a:rPr kumimoji="0" lang="en-US" altLang="zh-TW" sz="2400" dirty="0" err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Versicolor</a:t>
            </a:r>
            <a:r>
              <a:rPr kumimoji="0" lang="zh-TW" altLang="en-US" sz="24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、</a:t>
            </a:r>
            <a:r>
              <a:rPr kumimoji="0" lang="en-US" altLang="zh-TW" sz="2400" dirty="0" err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和Virginica</a:t>
            </a:r>
            <a:r>
              <a:rPr kumimoji="0" lang="en-US" altLang="zh-TW" sz="24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 </a:t>
            </a:r>
            <a:r>
              <a:rPr kumimoji="0" lang="zh-TW" altLang="en-US" sz="24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三種品種</a:t>
            </a:r>
            <a:endParaRPr kumimoji="0" lang="en-US" altLang="zh-TW" sz="2400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5104745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先進行探索性分析（觀察）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44</a:t>
            </a:fld>
            <a:endParaRPr lang="en-US" altLang="zh-TW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187624" y="2132856"/>
            <a:ext cx="7416824" cy="5760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q"/>
              <a:defRPr kumimoji="1" sz="32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Ø"/>
              <a:defRPr kumimoji="1" sz="28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kumimoji="1" sz="24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&gt;</a:t>
            </a:r>
            <a:r>
              <a:rPr kumimoji="0" lang="zh-TW" altLang="en-US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 </a:t>
            </a: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summary(iris)</a:t>
            </a:r>
          </a:p>
        </p:txBody>
      </p:sp>
      <p:pic>
        <p:nvPicPr>
          <p:cNvPr id="6" name="圖片 5" descr="螢幕截圖 2018-03-20 15.58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2852936"/>
            <a:ext cx="8693929" cy="18722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05089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先畫幾個圖來觀察看看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45</a:t>
            </a:fld>
            <a:endParaRPr lang="en-US" altLang="zh-TW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187624" y="1988840"/>
            <a:ext cx="7776864" cy="9361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q"/>
              <a:defRPr kumimoji="1" sz="32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Ø"/>
              <a:defRPr kumimoji="1" sz="28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kumimoji="1" sz="24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&gt; plot(</a:t>
            </a:r>
            <a:r>
              <a:rPr kumimoji="0" lang="en-US" altLang="zh-TW" sz="2600" dirty="0" err="1">
                <a:solidFill>
                  <a:srgbClr val="0000FF"/>
                </a:solidFill>
                <a:latin typeface="Courier New" charset="0"/>
                <a:ea typeface="微軟正黑體"/>
              </a:rPr>
              <a:t>iris$Species</a:t>
            </a: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&gt; plot(</a:t>
            </a:r>
            <a:r>
              <a:rPr kumimoji="0" lang="en-US" altLang="zh-TW" sz="2600" dirty="0" err="1">
                <a:solidFill>
                  <a:srgbClr val="0000FF"/>
                </a:solidFill>
                <a:latin typeface="Courier New" charset="0"/>
                <a:ea typeface="微軟正黑體"/>
              </a:rPr>
              <a:t>iris$Species</a:t>
            </a: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, </a:t>
            </a:r>
            <a:r>
              <a:rPr kumimoji="0" lang="en-US" altLang="zh-TW" sz="2600" dirty="0" err="1">
                <a:solidFill>
                  <a:srgbClr val="0000FF"/>
                </a:solidFill>
                <a:latin typeface="Courier New" charset="0"/>
                <a:ea typeface="微軟正黑體"/>
              </a:rPr>
              <a:t>iris$Sepal.Length</a:t>
            </a: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)</a:t>
            </a:r>
          </a:p>
        </p:txBody>
      </p:sp>
      <p:pic>
        <p:nvPicPr>
          <p:cNvPr id="6" name="圖片 5" descr="螢幕截圖 2017-03-06 16.00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140968"/>
            <a:ext cx="3560360" cy="275183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圖片 6" descr="螢幕截圖 2017-03-06 16.00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701" y="3140968"/>
            <a:ext cx="3820771" cy="273630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179512" y="6021288"/>
            <a:ext cx="8280920" cy="43204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q"/>
              <a:defRPr kumimoji="1" sz="32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Ø"/>
              <a:defRPr kumimoji="1" sz="28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kumimoji="1" sz="24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0" lang="en-US" altLang="zh-CN" sz="2000" dirty="0" err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Sepal.Length</a:t>
            </a:r>
            <a:r>
              <a:rPr kumimoji="0" lang="zh-CN" altLang="en-US" sz="20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似乎可以用來區隔品種</a:t>
            </a:r>
            <a:r>
              <a:rPr kumimoji="0" lang="zh-CN" altLang="zh-CN" sz="20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，</a:t>
            </a:r>
            <a:r>
              <a:rPr kumimoji="0" lang="zh-CN" altLang="en-US" sz="20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至少可以區隔</a:t>
            </a:r>
            <a:r>
              <a:rPr kumimoji="0" lang="en-US" altLang="zh-CN" sz="2000" dirty="0" err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setosa</a:t>
            </a:r>
            <a:r>
              <a:rPr kumimoji="0" lang="zh-CN" altLang="en-US" sz="20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與</a:t>
            </a:r>
            <a:r>
              <a:rPr kumimoji="0" lang="en-US" altLang="zh-CN" sz="2000" dirty="0" err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versicolor</a:t>
            </a:r>
            <a:endParaRPr kumimoji="0" lang="en-US" altLang="zh-TW" sz="2000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4689671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切割「訓練」與「測試」資料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隨機選取</a:t>
            </a:r>
            <a:r>
              <a:rPr lang="en-US" altLang="zh-TW" dirty="0"/>
              <a:t>10%</a:t>
            </a:r>
            <a:r>
              <a:rPr lang="zh-TW" altLang="en-US" dirty="0"/>
              <a:t>資料，作為「測試」資料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46</a:t>
            </a:fld>
            <a:endParaRPr lang="en-US" altLang="zh-TW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187624" y="2636912"/>
            <a:ext cx="7776864" cy="1800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q"/>
              <a:defRPr kumimoji="1" sz="32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Ø"/>
              <a:defRPr kumimoji="1" sz="28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kumimoji="1" sz="24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&gt;</a:t>
            </a:r>
            <a:r>
              <a:rPr kumimoji="0" lang="zh-TW" altLang="en-US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 </a:t>
            </a: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n</a:t>
            </a:r>
            <a:r>
              <a:rPr kumimoji="0" lang="zh-TW" altLang="en-US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 </a:t>
            </a: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&lt;-</a:t>
            </a:r>
            <a:r>
              <a:rPr kumimoji="0" lang="zh-TW" altLang="en-US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 </a:t>
            </a: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0.1*</a:t>
            </a:r>
            <a:r>
              <a:rPr kumimoji="0" lang="en-US" altLang="zh-TW" sz="2600" dirty="0" err="1">
                <a:solidFill>
                  <a:srgbClr val="0000FF"/>
                </a:solidFill>
                <a:latin typeface="Courier New" charset="0"/>
                <a:ea typeface="微軟正黑體"/>
              </a:rPr>
              <a:t>nrow</a:t>
            </a: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(iris) # </a:t>
            </a:r>
            <a:r>
              <a:rPr kumimoji="0" lang="en-US" altLang="zh-TW" sz="2600" dirty="0" err="1">
                <a:solidFill>
                  <a:srgbClr val="0000FF"/>
                </a:solidFill>
                <a:latin typeface="Courier New" charset="0"/>
                <a:ea typeface="微軟正黑體"/>
              </a:rPr>
              <a:t>nrow</a:t>
            </a: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=150, n=15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&gt;</a:t>
            </a:r>
            <a:r>
              <a:rPr kumimoji="0" lang="zh-TW" altLang="en-US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 </a:t>
            </a: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index &lt;- sample(1:nrow(iris), n)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&gt; </a:t>
            </a:r>
            <a:r>
              <a:rPr kumimoji="0" lang="en-US" altLang="zh-TW" sz="2600" dirty="0" err="1">
                <a:solidFill>
                  <a:srgbClr val="0000FF"/>
                </a:solidFill>
                <a:latin typeface="Courier New" charset="0"/>
                <a:ea typeface="微軟正黑體"/>
              </a:rPr>
              <a:t>iris.train</a:t>
            </a: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 &lt;-</a:t>
            </a:r>
            <a:r>
              <a:rPr kumimoji="0" lang="zh-TW" altLang="en-US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 </a:t>
            </a: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iris[-index,]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&gt; </a:t>
            </a:r>
            <a:r>
              <a:rPr kumimoji="0" lang="en-US" altLang="zh-TW" sz="2600" dirty="0" err="1">
                <a:solidFill>
                  <a:srgbClr val="0000FF"/>
                </a:solidFill>
                <a:latin typeface="Courier New" charset="0"/>
                <a:ea typeface="微軟正黑體"/>
              </a:rPr>
              <a:t>iris.test</a:t>
            </a:r>
            <a:r>
              <a:rPr kumimoji="0" lang="zh-TW" altLang="en-US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 </a:t>
            </a: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&lt;-</a:t>
            </a:r>
            <a:r>
              <a:rPr kumimoji="0" lang="zh-TW" altLang="en-US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 </a:t>
            </a: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iris[index,]</a:t>
            </a: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1187624" y="4581128"/>
            <a:ext cx="7776864" cy="504056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q"/>
              <a:defRPr kumimoji="1" sz="32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Ø"/>
              <a:defRPr kumimoji="1" sz="28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kumimoji="1" sz="24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0" lang="en-US" altLang="zh-TW" sz="24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sample</a:t>
            </a:r>
            <a:r>
              <a:rPr kumimoji="0" lang="zh-TW" altLang="en-US" sz="24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從指定的範圍中取出</a:t>
            </a:r>
            <a:r>
              <a:rPr kumimoji="0" lang="en-US" altLang="zh-TW" sz="24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n</a:t>
            </a:r>
            <a:r>
              <a:rPr kumimoji="0" lang="zh-TW" altLang="en-US" sz="24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個數字（被選定的編號）</a:t>
            </a:r>
            <a:endParaRPr kumimoji="0" lang="en-US" altLang="zh-TW" sz="2400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8" name="圖片 7" descr="螢幕截圖 2018-03-20 16.05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5229200"/>
            <a:ext cx="7106540" cy="53352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圖片 8" descr="螢幕截圖 2018-03-20 16.07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5877272"/>
            <a:ext cx="6389340" cy="91139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100E587-5A3A-F04D-98B0-3ED95536556C}"/>
              </a:ext>
            </a:extLst>
          </p:cNvPr>
          <p:cNvSpPr txBox="1"/>
          <p:nvPr/>
        </p:nvSpPr>
        <p:spPr>
          <a:xfrm>
            <a:off x="5848772" y="2406079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有幾筆資料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D49293-1DF8-CE4E-B59F-5E18E172FB5B}"/>
              </a:ext>
            </a:extLst>
          </p:cNvPr>
          <p:cNvSpPr txBox="1"/>
          <p:nvPr/>
        </p:nvSpPr>
        <p:spPr>
          <a:xfrm>
            <a:off x="-108520" y="2847357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1-150</a:t>
            </a:r>
            <a:r>
              <a:rPr kumimoji="1" lang="zh-CN" altLang="en-US" dirty="0"/>
              <a:t>取出</a:t>
            </a:r>
            <a:endParaRPr kumimoji="1" lang="en-US" altLang="zh-CN" dirty="0"/>
          </a:p>
          <a:p>
            <a:r>
              <a:rPr kumimoji="1" lang="en-US" altLang="zh-CN" dirty="0"/>
              <a:t>15</a:t>
            </a:r>
            <a:r>
              <a:rPr kumimoji="1" lang="zh-CN" altLang="en-US" dirty="0"/>
              <a:t>個數字</a:t>
            </a:r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FC1C827-034B-2140-BBE7-30323AE265AC}"/>
              </a:ext>
            </a:extLst>
          </p:cNvPr>
          <p:cNvSpPr txBox="1"/>
          <p:nvPr/>
        </p:nvSpPr>
        <p:spPr>
          <a:xfrm>
            <a:off x="6999759" y="3311576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扣掉</a:t>
            </a:r>
            <a:r>
              <a:rPr lang="en-US" altLang="zh-CN" dirty="0"/>
              <a:t>test</a:t>
            </a:r>
            <a:r>
              <a:rPr lang="zh-CN" altLang="en-US" dirty="0"/>
              <a:t>的</a:t>
            </a:r>
            <a:r>
              <a:rPr lang="en-US" altLang="zh-CN" dirty="0"/>
              <a:t>row </a:t>
            </a:r>
          </a:p>
          <a:p>
            <a:r>
              <a:rPr lang="en-US" altLang="zh-CN" dirty="0" err="1"/>
              <a:t>colum</a:t>
            </a:r>
            <a:r>
              <a:rPr lang="zh-CN" altLang="en-US" dirty="0"/>
              <a:t>都要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69744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下載與載入「</a:t>
            </a:r>
            <a:r>
              <a:rPr kumimoji="1" lang="en-US" altLang="zh-TW" dirty="0"/>
              <a:t>tree</a:t>
            </a:r>
            <a:r>
              <a:rPr kumimoji="1" lang="zh-TW" altLang="en-US" dirty="0"/>
              <a:t>」套件</a:t>
            </a:r>
            <a:endParaRPr kumimoji="1" lang="en-US" altLang="zh-TW" dirty="0"/>
          </a:p>
          <a:p>
            <a:r>
              <a:rPr lang="zh-TW" altLang="en-US" dirty="0"/>
              <a:t>產生決策樹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47</a:t>
            </a:fld>
            <a:endParaRPr lang="en-US" altLang="zh-TW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07504" y="3212976"/>
            <a:ext cx="9001000" cy="129614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q"/>
              <a:defRPr kumimoji="1" sz="32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Ø"/>
              <a:defRPr kumimoji="1" sz="28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kumimoji="1" sz="24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0" lang="en-US" altLang="zh-TW" sz="2300" dirty="0">
                <a:solidFill>
                  <a:srgbClr val="0000FF"/>
                </a:solidFill>
                <a:latin typeface="Courier New" charset="0"/>
                <a:ea typeface="微軟正黑體"/>
              </a:rPr>
              <a:t>&gt; library(tree)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zh-TW" sz="2300" dirty="0">
                <a:solidFill>
                  <a:srgbClr val="0000FF"/>
                </a:solidFill>
                <a:latin typeface="Courier New" charset="0"/>
                <a:ea typeface="微軟正黑體"/>
              </a:rPr>
              <a:t>&gt; iris.tree1 &lt;- tree(Species</a:t>
            </a:r>
            <a:r>
              <a:rPr kumimoji="0" lang="zh-TW" altLang="en-US" sz="2300" dirty="0">
                <a:solidFill>
                  <a:srgbClr val="0000FF"/>
                </a:solidFill>
                <a:latin typeface="Courier New" charset="0"/>
                <a:ea typeface="微軟正黑體"/>
              </a:rPr>
              <a:t> </a:t>
            </a:r>
            <a:r>
              <a:rPr kumimoji="0" lang="en-US" altLang="zh-TW" sz="2300" dirty="0">
                <a:solidFill>
                  <a:srgbClr val="0000FF"/>
                </a:solidFill>
                <a:latin typeface="Courier New" charset="0"/>
                <a:ea typeface="微軟正黑體"/>
              </a:rPr>
              <a:t>~ . ,data=</a:t>
            </a:r>
            <a:r>
              <a:rPr kumimoji="0" lang="en-US" altLang="zh-TW" sz="2300" dirty="0" err="1">
                <a:solidFill>
                  <a:srgbClr val="0000FF"/>
                </a:solidFill>
                <a:latin typeface="Courier New" charset="0"/>
                <a:ea typeface="微軟正黑體"/>
              </a:rPr>
              <a:t>iris.train</a:t>
            </a:r>
            <a:r>
              <a:rPr kumimoji="0" lang="en-US" altLang="zh-TW" sz="2300" dirty="0">
                <a:solidFill>
                  <a:srgbClr val="0000FF"/>
                </a:solidFill>
                <a:latin typeface="Courier New" charset="0"/>
                <a:ea typeface="微軟正黑體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zh-TW" sz="2300" dirty="0">
                <a:solidFill>
                  <a:srgbClr val="0000FF"/>
                </a:solidFill>
                <a:latin typeface="Courier New" charset="0"/>
                <a:ea typeface="微軟正黑體"/>
              </a:rPr>
              <a:t>&gt; iris.tree1</a:t>
            </a:r>
          </a:p>
        </p:txBody>
      </p:sp>
      <p:sp>
        <p:nvSpPr>
          <p:cNvPr id="6" name="圓角矩形圖說文字 5">
            <a:extLst>
              <a:ext uri="{FF2B5EF4-FFF2-40B4-BE49-F238E27FC236}">
                <a16:creationId xmlns:a16="http://schemas.microsoft.com/office/drawing/2014/main" id="{F0B5E184-A0DA-6746-9986-3E04967A5A82}"/>
              </a:ext>
            </a:extLst>
          </p:cNvPr>
          <p:cNvSpPr/>
          <p:nvPr/>
        </p:nvSpPr>
        <p:spPr bwMode="auto">
          <a:xfrm>
            <a:off x="5211882" y="2492896"/>
            <a:ext cx="3392566" cy="1107995"/>
          </a:xfrm>
          <a:prstGeom prst="wedgeRoundRectCallout">
            <a:avLst>
              <a:gd name="adj1" fmla="val -58639"/>
              <a:gd name="adj2" fmla="val 56968"/>
              <a:gd name="adj3" fmla="val 16667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26BE280-43ED-B74A-BB7C-6CC2B0502C80}"/>
              </a:ext>
            </a:extLst>
          </p:cNvPr>
          <p:cNvSpPr txBox="1"/>
          <p:nvPr/>
        </p:nvSpPr>
        <p:spPr>
          <a:xfrm>
            <a:off x="5283890" y="2492897"/>
            <a:ext cx="30275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900" indent="-162900">
              <a:buFont typeface="Arial" panose="020B0604020202020204" pitchFamily="34" charset="0"/>
              <a:buChar char="•"/>
            </a:pPr>
            <a:r>
              <a:rPr lang="en-US" altLang="zh-TW" sz="22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Species</a:t>
            </a:r>
            <a:r>
              <a:rPr lang="zh-TW" altLang="en-US" sz="22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是分類的目標</a:t>
            </a:r>
            <a:endParaRPr lang="en-US" altLang="zh-TW" sz="2200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  <a:p>
            <a:pPr marL="162900" indent="-162900">
              <a:buFont typeface="Arial" panose="020B0604020202020204" pitchFamily="34" charset="0"/>
              <a:buChar char="•"/>
            </a:pPr>
            <a:r>
              <a:rPr kumimoji="1" lang="zh-TW" altLang="en-US" sz="22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使用</a:t>
            </a:r>
            <a:r>
              <a:rPr kumimoji="1" lang="en-US" altLang="zh-TW" sz="22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Species</a:t>
            </a:r>
            <a:r>
              <a:rPr kumimoji="1" lang="zh-TW" altLang="en-US" sz="22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外的其他 屬性來進行判斷</a:t>
            </a:r>
            <a:endParaRPr kumimoji="1" lang="en-US" altLang="zh-CN" sz="2200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8F69F15-CF9B-4843-BBCD-A3EDC7070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4686668"/>
            <a:ext cx="9001000" cy="14545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52642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繪製決策樹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48</a:t>
            </a:fld>
            <a:endParaRPr lang="en-US" altLang="zh-TW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691680" y="2564904"/>
            <a:ext cx="6552728" cy="9361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q"/>
              <a:defRPr kumimoji="1" sz="32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Ø"/>
              <a:defRPr kumimoji="1" sz="28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kumimoji="1" sz="24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&gt; plot(iris.tree1)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&gt; text(iris.tree1)</a:t>
            </a:r>
          </a:p>
        </p:txBody>
      </p:sp>
      <p:pic>
        <p:nvPicPr>
          <p:cNvPr id="7" name="圖片 6" descr="螢幕截圖 2017-03-06 17.36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645582"/>
            <a:ext cx="3633007" cy="2603376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9" name="內容版面配置區 2"/>
          <p:cNvSpPr txBox="1">
            <a:spLocks/>
          </p:cNvSpPr>
          <p:nvPr/>
        </p:nvSpPr>
        <p:spPr bwMode="auto">
          <a:xfrm>
            <a:off x="1403648" y="707474"/>
            <a:ext cx="7272808" cy="87774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q"/>
              <a:defRPr kumimoji="1" sz="32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Ø"/>
              <a:defRPr kumimoji="1" sz="28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kumimoji="1" sz="24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0" lang="zh-TW" altLang="en-US" sz="24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若</a:t>
            </a:r>
            <a:r>
              <a:rPr kumimoji="0" lang="en-US" altLang="zh-TW" sz="2400" dirty="0" err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RStudio</a:t>
            </a:r>
            <a:r>
              <a:rPr kumimoji="0" lang="zh-TW" altLang="en-US" sz="24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的繪製效果不好，可改用原生</a:t>
            </a:r>
            <a:r>
              <a:rPr kumimoji="0" lang="en-US" altLang="zh-TW" sz="24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R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zh-TW" altLang="en-US" sz="24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因為隨機取樣的關係，每次執行的結果不會完全相同</a:t>
            </a:r>
            <a:endParaRPr kumimoji="0" lang="en-US" altLang="zh-TW" sz="2400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FFE4B1E-D6F3-9D43-BB96-723767C28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397" y="3645024"/>
            <a:ext cx="5155099" cy="26033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72752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不同套件有不同的結果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49</a:t>
            </a:fld>
            <a:endParaRPr lang="en-US" altLang="zh-TW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79512" y="2204864"/>
            <a:ext cx="8856984" cy="17281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q"/>
              <a:defRPr kumimoji="1" sz="32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Ø"/>
              <a:defRPr kumimoji="1" sz="28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kumimoji="1" sz="24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&gt;</a:t>
            </a:r>
            <a:r>
              <a:rPr kumimoji="0" lang="zh-TW" altLang="en-US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 </a:t>
            </a: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library(</a:t>
            </a:r>
            <a:r>
              <a:rPr kumimoji="0" lang="en-US" altLang="zh-TW" sz="2600" dirty="0" err="1">
                <a:solidFill>
                  <a:srgbClr val="0000FF"/>
                </a:solidFill>
                <a:latin typeface="Courier New" charset="0"/>
                <a:ea typeface="微軟正黑體"/>
              </a:rPr>
              <a:t>rpart</a:t>
            </a: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zh-TW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&gt; iris.tree2 &lt;- </a:t>
            </a:r>
            <a:r>
              <a:rPr kumimoji="0" lang="en-US" altLang="zh-TW" sz="2400" dirty="0" err="1">
                <a:solidFill>
                  <a:srgbClr val="0000FF"/>
                </a:solidFill>
                <a:latin typeface="Courier New" charset="0"/>
                <a:ea typeface="微軟正黑體"/>
              </a:rPr>
              <a:t>rpart</a:t>
            </a:r>
            <a:r>
              <a:rPr kumimoji="0" lang="en-US" altLang="zh-TW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(Species~., </a:t>
            </a:r>
            <a:r>
              <a:rPr kumimoji="0" lang="en-US" altLang="zh-TW" sz="2400" dirty="0" err="1">
                <a:solidFill>
                  <a:srgbClr val="0000FF"/>
                </a:solidFill>
                <a:latin typeface="Courier New" charset="0"/>
                <a:ea typeface="微軟正黑體"/>
              </a:rPr>
              <a:t>iris.train</a:t>
            </a:r>
            <a:r>
              <a:rPr kumimoji="0" lang="en-US" altLang="zh-TW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,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zh-TW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                      </a:t>
            </a:r>
            <a:r>
              <a:rPr kumimoji="0" lang="en-US" altLang="zh-TW" sz="2400" dirty="0" err="1">
                <a:solidFill>
                  <a:srgbClr val="0000FF"/>
                </a:solidFill>
                <a:latin typeface="Courier New" charset="0"/>
                <a:ea typeface="微軟正黑體"/>
              </a:rPr>
              <a:t>cp</a:t>
            </a:r>
            <a:r>
              <a:rPr kumimoji="0" lang="en-US" altLang="zh-TW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=0)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zh-TW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&gt;</a:t>
            </a:r>
            <a:r>
              <a:rPr kumimoji="0" lang="zh-TW" altLang="en-US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 </a:t>
            </a:r>
            <a:r>
              <a:rPr kumimoji="0" lang="en-US" altLang="zh-TW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plot(iris.tree2);</a:t>
            </a:r>
            <a:r>
              <a:rPr kumimoji="0" lang="zh-TW" altLang="en-US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 </a:t>
            </a:r>
            <a:r>
              <a:rPr kumimoji="0" lang="en-US" altLang="zh-TW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text(iris.tree2)</a:t>
            </a:r>
            <a:endParaRPr kumimoji="0" lang="en-US" altLang="zh-TW" sz="2600" dirty="0">
              <a:solidFill>
                <a:srgbClr val="0000FF"/>
              </a:solidFill>
              <a:latin typeface="Courier New" charset="0"/>
              <a:ea typeface="微軟正黑體"/>
            </a:endParaRPr>
          </a:p>
        </p:txBody>
      </p:sp>
      <p:pic>
        <p:nvPicPr>
          <p:cNvPr id="6" name="圖片 5" descr="螢幕截圖 2017-03-07 17.47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45241"/>
            <a:ext cx="2948396" cy="26961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3563888" y="4082616"/>
            <a:ext cx="4392488" cy="172819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q"/>
              <a:defRPr kumimoji="1" sz="32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Ø"/>
              <a:defRPr kumimoji="1" sz="28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kumimoji="1" sz="24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900" indent="-162900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FF0000"/>
                </a:solidFill>
                <a:latin typeface="微軟正黑體"/>
                <a:ea typeface="微軟正黑體"/>
              </a:rPr>
              <a:t>記得</a:t>
            </a:r>
            <a:r>
              <a:rPr lang="zh-CN" altLang="en-US" sz="2200" dirty="0">
                <a:solidFill>
                  <a:srgbClr val="FF0000"/>
                </a:solidFill>
                <a:latin typeface="微軟正黑體"/>
                <a:ea typeface="微軟正黑體"/>
              </a:rPr>
              <a:t>下載與</a:t>
            </a:r>
            <a:r>
              <a:rPr lang="zh-TW" altLang="en-US" sz="2200" dirty="0">
                <a:solidFill>
                  <a:srgbClr val="FF0000"/>
                </a:solidFill>
                <a:latin typeface="微軟正黑體"/>
                <a:ea typeface="微軟正黑體"/>
              </a:rPr>
              <a:t>載入「</a:t>
            </a:r>
            <a:r>
              <a:rPr lang="en-US" altLang="zh-TW" sz="2200" dirty="0" err="1">
                <a:solidFill>
                  <a:srgbClr val="FF0000"/>
                </a:solidFill>
                <a:latin typeface="微軟正黑體"/>
                <a:ea typeface="微軟正黑體"/>
              </a:rPr>
              <a:t>rpart</a:t>
            </a:r>
            <a:r>
              <a:rPr lang="zh-TW" altLang="en-US" sz="2200" dirty="0">
                <a:solidFill>
                  <a:srgbClr val="FF0000"/>
                </a:solidFill>
                <a:latin typeface="微軟正黑體"/>
                <a:ea typeface="微軟正黑體"/>
              </a:rPr>
              <a:t>」套件</a:t>
            </a:r>
            <a:endParaRPr lang="en-US" altLang="zh-TW" sz="2200" dirty="0">
              <a:solidFill>
                <a:srgbClr val="FF0000"/>
              </a:solidFill>
              <a:latin typeface="微軟正黑體"/>
              <a:ea typeface="微軟正黑體"/>
            </a:endParaRPr>
          </a:p>
          <a:p>
            <a:pPr marL="54900" indent="-162900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zh-TW" sz="2200" dirty="0" err="1">
                <a:solidFill>
                  <a:srgbClr val="FF0000"/>
                </a:solidFill>
                <a:latin typeface="微軟正黑體"/>
                <a:ea typeface="微軟正黑體"/>
              </a:rPr>
              <a:t>rpart</a:t>
            </a:r>
            <a:r>
              <a:rPr lang="zh-TW" altLang="en-US" sz="2200" dirty="0">
                <a:solidFill>
                  <a:srgbClr val="FF0000"/>
                </a:solidFill>
                <a:latin typeface="微軟正黑體"/>
                <a:ea typeface="微軟正黑體"/>
              </a:rPr>
              <a:t>使用</a:t>
            </a:r>
            <a:r>
              <a:rPr lang="en-US" altLang="zh-TW" sz="2200" dirty="0">
                <a:solidFill>
                  <a:srgbClr val="FF0000"/>
                </a:solidFill>
                <a:latin typeface="微軟正黑體"/>
                <a:ea typeface="微軟正黑體"/>
              </a:rPr>
              <a:t>Gini</a:t>
            </a:r>
          </a:p>
          <a:p>
            <a:pPr marL="54900" indent="-162900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zh-TW" sz="2200" dirty="0">
                <a:solidFill>
                  <a:srgbClr val="FF0000"/>
                </a:solidFill>
                <a:latin typeface="微軟正黑體"/>
                <a:ea typeface="微軟正黑體"/>
              </a:rPr>
              <a:t>tree  </a:t>
            </a:r>
            <a:r>
              <a:rPr lang="zh-TW" altLang="en-US" sz="2200" dirty="0">
                <a:solidFill>
                  <a:srgbClr val="FF0000"/>
                </a:solidFill>
                <a:latin typeface="微軟正黑體"/>
                <a:ea typeface="微軟正黑體"/>
              </a:rPr>
              <a:t>使用</a:t>
            </a:r>
            <a:r>
              <a:rPr lang="en-US" altLang="zh-TW" sz="2200" dirty="0">
                <a:solidFill>
                  <a:srgbClr val="FF0000"/>
                </a:solidFill>
                <a:latin typeface="微軟正黑體"/>
                <a:ea typeface="微軟正黑體"/>
              </a:rPr>
              <a:t>Entropy</a:t>
            </a:r>
          </a:p>
          <a:p>
            <a:pPr marL="54900" indent="-162900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zh-TW" sz="2200" dirty="0" err="1">
                <a:solidFill>
                  <a:srgbClr val="FF0000"/>
                </a:solidFill>
                <a:latin typeface="微軟正黑體"/>
                <a:ea typeface="微軟正黑體"/>
              </a:rPr>
              <a:t>cp</a:t>
            </a:r>
            <a:r>
              <a:rPr lang="zh-TW" altLang="en-US" sz="2200" dirty="0">
                <a:solidFill>
                  <a:srgbClr val="FF000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2200" dirty="0">
                <a:solidFill>
                  <a:srgbClr val="FF0000"/>
                </a:solidFill>
                <a:latin typeface="微軟正黑體"/>
                <a:ea typeface="微軟正黑體"/>
              </a:rPr>
              <a:t>=</a:t>
            </a:r>
            <a:r>
              <a:rPr lang="zh-TW" altLang="en-US" sz="2200" dirty="0">
                <a:solidFill>
                  <a:srgbClr val="FF000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2200" dirty="0">
                <a:solidFill>
                  <a:srgbClr val="FF0000"/>
                </a:solidFill>
                <a:latin typeface="微軟正黑體"/>
                <a:ea typeface="微軟正黑體"/>
              </a:rPr>
              <a:t>0</a:t>
            </a:r>
            <a:r>
              <a:rPr lang="zh-TW" altLang="en-US" sz="2200" dirty="0">
                <a:solidFill>
                  <a:srgbClr val="FF0000"/>
                </a:solidFill>
                <a:latin typeface="微軟正黑體"/>
                <a:ea typeface="微軟正黑體"/>
              </a:rPr>
              <a:t> 代表不修剪</a:t>
            </a:r>
            <a:endParaRPr lang="en-US" altLang="zh-TW" sz="2200" dirty="0">
              <a:solidFill>
                <a:srgbClr val="FF0000"/>
              </a:solidFill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98727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Which</a:t>
            </a:r>
            <a:r>
              <a:rPr lang="zh-TW" altLang="en-US" dirty="0"/>
              <a:t> </a:t>
            </a:r>
            <a:r>
              <a:rPr lang="en-US" altLang="zh-TW" dirty="0"/>
              <a:t>Attribute</a:t>
            </a:r>
            <a:r>
              <a:rPr lang="zh-TW" altLang="en-US" dirty="0"/>
              <a:t> </a:t>
            </a:r>
            <a:r>
              <a:rPr lang="en-US" altLang="zh-TW" dirty="0"/>
              <a:t>Should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r>
              <a:rPr lang="zh-TW" altLang="en-US" dirty="0"/>
              <a:t> </a:t>
            </a:r>
            <a:r>
              <a:rPr lang="en-US" altLang="zh-TW" dirty="0"/>
              <a:t>Use?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有很多屬性，要選哪些（</a:t>
            </a:r>
            <a:r>
              <a:rPr lang="en-US" altLang="zh-TW" dirty="0"/>
              <a:t>1</a:t>
            </a:r>
            <a:r>
              <a:rPr lang="zh-TW" altLang="en-US" dirty="0"/>
              <a:t>個或多個）？</a:t>
            </a:r>
            <a:endParaRPr lang="en-US" altLang="zh-TW" dirty="0"/>
          </a:p>
          <a:p>
            <a:pPr lvl="1"/>
            <a:r>
              <a:rPr lang="zh-TW" altLang="en-US" dirty="0">
                <a:highlight>
                  <a:srgbClr val="FFFF00"/>
                </a:highlight>
              </a:rPr>
              <a:t>比較具有解釋性</a:t>
            </a:r>
            <a:r>
              <a:rPr lang="zh-TW" altLang="en-US" dirty="0"/>
              <a:t>，可以將</a:t>
            </a:r>
            <a:r>
              <a:rPr lang="zh-CHT" altLang="en-US" dirty="0"/>
              <a:t>個體</a:t>
            </a:r>
            <a:r>
              <a:rPr lang="zh-TW" altLang="en-US" dirty="0"/>
              <a:t>有效分類</a:t>
            </a:r>
            <a:endParaRPr lang="en-US" altLang="zh-TW" dirty="0"/>
          </a:p>
          <a:p>
            <a:r>
              <a:rPr lang="zh-TW" altLang="en-US" dirty="0"/>
              <a:t>希望可以產生如下的結果</a:t>
            </a:r>
            <a:endParaRPr lang="en-US" altLang="zh-TW" dirty="0"/>
          </a:p>
          <a:p>
            <a:pPr lvl="1"/>
            <a:r>
              <a:rPr lang="zh-TW" altLang="en-US" dirty="0"/>
              <a:t>年齡大於</a:t>
            </a:r>
            <a:r>
              <a:rPr lang="en-US" altLang="zh-TW" dirty="0"/>
              <a:t>40</a:t>
            </a:r>
            <a:r>
              <a:rPr lang="zh-TW" altLang="en-US" dirty="0"/>
              <a:t>、存款大於</a:t>
            </a:r>
            <a:r>
              <a:rPr lang="en-US" altLang="zh-TW" dirty="0"/>
              <a:t>20</a:t>
            </a:r>
            <a:r>
              <a:rPr lang="zh-TW" altLang="en-US" dirty="0"/>
              <a:t>萬、有工作</a:t>
            </a:r>
            <a:r>
              <a:rPr lang="en-US" altLang="zh-TW" dirty="0">
                <a:sym typeface="Wingdings" pitchFamily="2" charset="2"/>
              </a:rPr>
              <a:t></a:t>
            </a:r>
            <a:r>
              <a:rPr lang="zh-TW" altLang="en-US" dirty="0">
                <a:sym typeface="Wingdings" pitchFamily="2" charset="2"/>
              </a:rPr>
              <a:t>不</a:t>
            </a:r>
            <a:r>
              <a:rPr lang="zh-TW" altLang="en-US" dirty="0"/>
              <a:t>會跳槽（不會跳槽機率為</a:t>
            </a:r>
            <a:r>
              <a:rPr lang="en-US" altLang="zh-TW" dirty="0"/>
              <a:t>75%</a:t>
            </a:r>
            <a:r>
              <a:rPr lang="zh-TW" altLang="en-US" dirty="0"/>
              <a:t>）</a:t>
            </a:r>
            <a:endParaRPr kumimoji="1" lang="en-US" altLang="zh-TW" dirty="0"/>
          </a:p>
          <a:p>
            <a:r>
              <a:rPr kumimoji="1" lang="zh-TW" altLang="en-US" dirty="0"/>
              <a:t>從</a:t>
            </a:r>
            <a:r>
              <a:rPr lang="zh-CHT" altLang="en-US" dirty="0"/>
              <a:t>最基本</a:t>
            </a:r>
            <a:r>
              <a:rPr kumimoji="1" lang="zh-TW" altLang="en-US" dirty="0"/>
              <a:t>的開始，如果只選</a:t>
            </a:r>
            <a:r>
              <a:rPr kumimoji="1" lang="en-US" altLang="zh-TW" dirty="0"/>
              <a:t>1</a:t>
            </a:r>
            <a:r>
              <a:rPr kumimoji="1" lang="zh-TW" altLang="en-US" dirty="0"/>
              <a:t>個</a:t>
            </a:r>
            <a:r>
              <a:rPr kumimoji="1" lang="zh-CHT" altLang="en-US" dirty="0"/>
              <a:t>（最具有解釋性</a:t>
            </a:r>
            <a:r>
              <a:rPr lang="zh-CHT" altLang="en-US" dirty="0"/>
              <a:t>）</a:t>
            </a:r>
            <a:r>
              <a:rPr kumimoji="1" lang="zh-TW" altLang="en-US" dirty="0"/>
              <a:t>，要選哪</a:t>
            </a:r>
            <a:r>
              <a:rPr kumimoji="1" lang="en-US" altLang="zh-TW" dirty="0"/>
              <a:t>1</a:t>
            </a:r>
            <a:r>
              <a:rPr kumimoji="1" lang="zh-TW" altLang="en-US" dirty="0"/>
              <a:t>個？</a:t>
            </a:r>
            <a:endParaRPr kumimoji="1" lang="en-US" altLang="zh-TW" dirty="0"/>
          </a:p>
          <a:p>
            <a:pPr lvl="1"/>
            <a:r>
              <a:rPr lang="zh-TW" altLang="en-US" dirty="0"/>
              <a:t>年齡？ 存款？ 有無工作？那個最有解釋力？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28098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再來一個範例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下載與</a:t>
            </a:r>
            <a:r>
              <a:rPr kumimoji="1" lang="zh-TW" altLang="en-US" dirty="0"/>
              <a:t>載入</a:t>
            </a:r>
            <a:r>
              <a:rPr lang="zh-TW" altLang="en-US" dirty="0"/>
              <a:t>「</a:t>
            </a:r>
            <a:r>
              <a:rPr lang="en-US" altLang="zh-TW" dirty="0"/>
              <a:t>MASS</a:t>
            </a:r>
            <a:r>
              <a:rPr lang="zh-TW" altLang="en-US" dirty="0"/>
              <a:t>」套件</a:t>
            </a:r>
            <a:endParaRPr lang="en-US" altLang="zh-TW" dirty="0"/>
          </a:p>
          <a:p>
            <a:pPr lvl="1"/>
            <a:r>
              <a:rPr kumimoji="1" lang="zh-TW" altLang="en-US" dirty="0"/>
              <a:t>已經內建訓練資料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Pima.tr</a:t>
            </a:r>
            <a:r>
              <a:rPr kumimoji="1" lang="en-US" altLang="zh-TW" dirty="0"/>
              <a:t>)</a:t>
            </a:r>
            <a:r>
              <a:rPr kumimoji="1" lang="zh-TW" altLang="en-US" dirty="0"/>
              <a:t>與測試資料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Pima.te</a:t>
            </a:r>
            <a:r>
              <a:rPr kumimoji="1" lang="en-US" altLang="zh-TW" dirty="0"/>
              <a:t>)</a:t>
            </a:r>
          </a:p>
          <a:p>
            <a:pPr lvl="1"/>
            <a:r>
              <a:rPr lang="en-US" altLang="zh-TW" dirty="0"/>
              <a:t>Pima</a:t>
            </a:r>
            <a:r>
              <a:rPr lang="zh-TW" altLang="en-US" dirty="0"/>
              <a:t>族女性糖尿病檢測資料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r>
              <a:rPr lang="zh-TW" altLang="en-US" dirty="0"/>
              <a:t>懷孕次數、葡萄糖濃度、血壓、皮摺厚度、身體質量指數、家族病因指數、年齡，</a:t>
            </a:r>
            <a:r>
              <a:rPr lang="zh-CN" altLang="en-US" dirty="0">
                <a:solidFill>
                  <a:srgbClr val="FF0000"/>
                </a:solidFill>
              </a:rPr>
              <a:t>是否有</a:t>
            </a:r>
            <a:r>
              <a:rPr lang="zh-TW" altLang="en-US" dirty="0">
                <a:solidFill>
                  <a:srgbClr val="FF0000"/>
                </a:solidFill>
              </a:rPr>
              <a:t>糖尿病（預測目標）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50</a:t>
            </a:fld>
            <a:endParaRPr lang="en-US" altLang="zh-TW"/>
          </a:p>
        </p:txBody>
      </p:sp>
      <p:pic>
        <p:nvPicPr>
          <p:cNvPr id="6" name="圖片 5" descr="螢幕截圖 2018-03-21 13.22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005064"/>
            <a:ext cx="4104456" cy="10739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2312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51</a:t>
            </a:fld>
            <a:endParaRPr lang="en-US" altLang="zh-TW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79512" y="2204864"/>
            <a:ext cx="8856984" cy="1368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q"/>
              <a:defRPr kumimoji="1" sz="32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Ø"/>
              <a:defRPr kumimoji="1" sz="28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kumimoji="1" sz="24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&gt;</a:t>
            </a:r>
            <a:r>
              <a:rPr kumimoji="0" lang="zh-TW" altLang="en-US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 </a:t>
            </a:r>
            <a:r>
              <a:rPr kumimoji="0" lang="en-US" altLang="zh-TW" sz="2600" dirty="0" err="1">
                <a:solidFill>
                  <a:srgbClr val="0000FF"/>
                </a:solidFill>
                <a:latin typeface="Courier New" charset="0"/>
                <a:ea typeface="微軟正黑體"/>
              </a:rPr>
              <a:t>pima.tree</a:t>
            </a: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 &lt;- </a:t>
            </a:r>
            <a:r>
              <a:rPr kumimoji="0" lang="en-US" altLang="zh-TW" sz="2600" dirty="0" err="1">
                <a:solidFill>
                  <a:srgbClr val="0000FF"/>
                </a:solidFill>
                <a:latin typeface="Courier New" charset="0"/>
                <a:ea typeface="微軟正黑體"/>
              </a:rPr>
              <a:t>rpart</a:t>
            </a: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(type ~ ., </a:t>
            </a:r>
            <a:r>
              <a:rPr kumimoji="0" lang="en-US" altLang="zh-TW" sz="2600" dirty="0" err="1">
                <a:solidFill>
                  <a:srgbClr val="0000FF"/>
                </a:solidFill>
                <a:latin typeface="Courier New" charset="0"/>
                <a:ea typeface="微軟正黑體"/>
              </a:rPr>
              <a:t>Pima.tr</a:t>
            </a: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&gt; plot(</a:t>
            </a:r>
            <a:r>
              <a:rPr kumimoji="0" lang="en-US" altLang="zh-TW" sz="2600" dirty="0" err="1">
                <a:solidFill>
                  <a:srgbClr val="0000FF"/>
                </a:solidFill>
                <a:latin typeface="Courier New" charset="0"/>
                <a:ea typeface="微軟正黑體"/>
              </a:rPr>
              <a:t>pima.tree</a:t>
            </a: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&gt; text(</a:t>
            </a:r>
            <a:r>
              <a:rPr kumimoji="0" lang="en-US" altLang="zh-TW" sz="2600" dirty="0" err="1">
                <a:solidFill>
                  <a:srgbClr val="0000FF"/>
                </a:solidFill>
                <a:latin typeface="Courier New" charset="0"/>
                <a:ea typeface="微軟正黑體"/>
              </a:rPr>
              <a:t>pima.tree</a:t>
            </a: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)</a:t>
            </a:r>
          </a:p>
        </p:txBody>
      </p:sp>
      <p:pic>
        <p:nvPicPr>
          <p:cNvPr id="6" name="圖片 5" descr="螢幕截圖 2017-03-07 18.17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780927"/>
            <a:ext cx="4392488" cy="3939477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176EAB3-A71E-F04E-B507-2AF067B7EF70}"/>
              </a:ext>
            </a:extLst>
          </p:cNvPr>
          <p:cNvSpPr txBox="1"/>
          <p:nvPr/>
        </p:nvSpPr>
        <p:spPr>
          <a:xfrm>
            <a:off x="3923928" y="1541044"/>
            <a:ext cx="3779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Type</a:t>
            </a:r>
            <a:r>
              <a:rPr kumimoji="1" lang="zh-CN" altLang="en-US" dirty="0"/>
              <a:t>為分類的目標</a:t>
            </a:r>
            <a:endParaRPr kumimoji="1"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type</a:t>
            </a:r>
            <a:r>
              <a:rPr lang="zh-CN" altLang="en-US" dirty="0"/>
              <a:t>以外的屬性判斷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71343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修剪決策樹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52</a:t>
            </a:fld>
            <a:endParaRPr lang="en-US" altLang="zh-TW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79512" y="2132856"/>
            <a:ext cx="8856984" cy="17281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q"/>
              <a:defRPr kumimoji="1" sz="32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Ø"/>
              <a:defRPr kumimoji="1" sz="28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kumimoji="1" sz="24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&gt; pima.prune1 &lt;- prune(</a:t>
            </a:r>
            <a:r>
              <a:rPr kumimoji="0" lang="en-US" altLang="zh-TW" sz="2600" dirty="0" err="1">
                <a:solidFill>
                  <a:srgbClr val="0000FF"/>
                </a:solidFill>
                <a:latin typeface="Courier New" charset="0"/>
                <a:ea typeface="微軟正黑體"/>
              </a:rPr>
              <a:t>pima.tree</a:t>
            </a: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, </a:t>
            </a:r>
            <a:r>
              <a:rPr kumimoji="0" lang="en-US" altLang="zh-TW" sz="2600" b="1" dirty="0" err="1">
                <a:solidFill>
                  <a:srgbClr val="0000FF"/>
                </a:solidFill>
                <a:latin typeface="Courier New" charset="0"/>
                <a:ea typeface="微軟正黑體"/>
              </a:rPr>
              <a:t>cp</a:t>
            </a:r>
            <a:r>
              <a:rPr kumimoji="0" lang="en-US" altLang="zh-TW" sz="2600" b="1" dirty="0">
                <a:solidFill>
                  <a:srgbClr val="0000FF"/>
                </a:solidFill>
                <a:latin typeface="Courier New" charset="0"/>
                <a:ea typeface="微軟正黑體"/>
              </a:rPr>
              <a:t>=0.03</a:t>
            </a: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&gt; plot(pima.prune1); text(pima.prune1)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&gt; pima.prune2 &lt;- prune(</a:t>
            </a:r>
            <a:r>
              <a:rPr kumimoji="0" lang="en-US" altLang="zh-TW" sz="2600" dirty="0" err="1">
                <a:solidFill>
                  <a:srgbClr val="0000FF"/>
                </a:solidFill>
                <a:latin typeface="Courier New" charset="0"/>
                <a:ea typeface="微軟正黑體"/>
              </a:rPr>
              <a:t>pima.tree</a:t>
            </a: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, </a:t>
            </a:r>
            <a:r>
              <a:rPr kumimoji="0" lang="en-US" altLang="zh-TW" sz="2600" b="1" dirty="0" err="1">
                <a:solidFill>
                  <a:srgbClr val="0000FF"/>
                </a:solidFill>
                <a:latin typeface="Courier New" charset="0"/>
                <a:ea typeface="微軟正黑體"/>
              </a:rPr>
              <a:t>cp</a:t>
            </a:r>
            <a:r>
              <a:rPr kumimoji="0" lang="en-US" altLang="zh-TW" sz="2600" b="1" dirty="0">
                <a:solidFill>
                  <a:srgbClr val="0000FF"/>
                </a:solidFill>
                <a:latin typeface="Courier New" charset="0"/>
                <a:ea typeface="微軟正黑體"/>
              </a:rPr>
              <a:t>=0.1</a:t>
            </a: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&gt; plot(pima.prune2); text(pima.prune2)</a:t>
            </a:r>
          </a:p>
        </p:txBody>
      </p:sp>
      <p:pic>
        <p:nvPicPr>
          <p:cNvPr id="6" name="圖片 5" descr="螢幕截圖 2017-03-07 18.57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951766"/>
            <a:ext cx="3104350" cy="283422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圖片 6" descr="螢幕截圖 2017-03-07 18.58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778" y="3933056"/>
            <a:ext cx="3200645" cy="285293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圖片 7" descr="螢幕截圖 2017-03-07 18.17.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2160240" cy="1937447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9" name="內容版面配置區 2"/>
          <p:cNvSpPr txBox="1">
            <a:spLocks/>
          </p:cNvSpPr>
          <p:nvPr/>
        </p:nvSpPr>
        <p:spPr bwMode="auto">
          <a:xfrm>
            <a:off x="2627784" y="3933056"/>
            <a:ext cx="1224136" cy="360040"/>
          </a:xfrm>
          <a:prstGeom prst="rect">
            <a:avLst/>
          </a:prstGeom>
          <a:noFill/>
          <a:ln w="28575" cmpd="sng"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q"/>
              <a:defRPr kumimoji="1" sz="32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Ø"/>
              <a:defRPr kumimoji="1" sz="28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kumimoji="1" sz="24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0" lang="en-US" altLang="zh-TW" sz="1800" dirty="0" err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cp</a:t>
            </a:r>
            <a:r>
              <a:rPr kumimoji="0" lang="en-US" altLang="zh-TW" sz="18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 = 0.03</a:t>
            </a: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7452320" y="3919162"/>
            <a:ext cx="1080120" cy="360040"/>
          </a:xfrm>
          <a:prstGeom prst="rect">
            <a:avLst/>
          </a:prstGeom>
          <a:noFill/>
          <a:ln w="28575" cmpd="sng"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q"/>
              <a:defRPr kumimoji="1" sz="32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Ø"/>
              <a:defRPr kumimoji="1" sz="28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kumimoji="1" sz="24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0" lang="en-US" altLang="zh-TW" sz="1800" dirty="0" err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cp</a:t>
            </a:r>
            <a:r>
              <a:rPr kumimoji="0" lang="en-US" altLang="zh-TW" sz="18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 = 0.1</a:t>
            </a:r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 bwMode="auto">
          <a:xfrm>
            <a:off x="4952553" y="72008"/>
            <a:ext cx="1080120" cy="360040"/>
          </a:xfrm>
          <a:prstGeom prst="rect">
            <a:avLst/>
          </a:prstGeom>
          <a:noFill/>
          <a:ln w="28575" cmpd="sng"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q"/>
              <a:defRPr kumimoji="1" sz="32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Ø"/>
              <a:defRPr kumimoji="1" sz="28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kumimoji="1" sz="24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0" lang="en-US" altLang="zh-TW" sz="1800" dirty="0" err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cp</a:t>
            </a:r>
            <a:r>
              <a:rPr kumimoji="0" lang="en-US" altLang="zh-TW" sz="18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35613401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利用測試資料來進行驗證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53</a:t>
            </a:fld>
            <a:endParaRPr lang="en-US" altLang="zh-TW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79512" y="2132856"/>
            <a:ext cx="8856984" cy="129614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q"/>
              <a:defRPr kumimoji="1" sz="32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Ø"/>
              <a:defRPr kumimoji="1" sz="28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kumimoji="1" sz="24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&gt;</a:t>
            </a:r>
            <a:r>
              <a:rPr kumimoji="0" lang="zh-TW" altLang="en-US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 </a:t>
            </a: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test &lt;- predict(</a:t>
            </a:r>
            <a:r>
              <a:rPr kumimoji="0" lang="en-US" altLang="zh-TW" sz="2600" dirty="0" err="1">
                <a:solidFill>
                  <a:srgbClr val="0000FF"/>
                </a:solidFill>
                <a:latin typeface="Courier New" charset="0"/>
                <a:ea typeface="微軟正黑體"/>
              </a:rPr>
              <a:t>pima.tree</a:t>
            </a: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, </a:t>
            </a:r>
            <a:r>
              <a:rPr kumimoji="0" lang="en-US" altLang="zh-TW" sz="2600" dirty="0" err="1">
                <a:solidFill>
                  <a:srgbClr val="0000FF"/>
                </a:solidFill>
                <a:latin typeface="Courier New" charset="0"/>
                <a:ea typeface="微軟正黑體"/>
              </a:rPr>
              <a:t>Pima.te</a:t>
            </a: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&gt;</a:t>
            </a:r>
            <a:r>
              <a:rPr kumimoji="0" lang="zh-TW" altLang="en-US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 </a:t>
            </a: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test &lt;- predict(</a:t>
            </a:r>
            <a:r>
              <a:rPr kumimoji="0" lang="en-US" altLang="zh-TW" sz="2600" dirty="0" err="1">
                <a:solidFill>
                  <a:srgbClr val="0000FF"/>
                </a:solidFill>
                <a:latin typeface="Courier New" charset="0"/>
                <a:ea typeface="微軟正黑體"/>
              </a:rPr>
              <a:t>pima.tree</a:t>
            </a: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, </a:t>
            </a:r>
            <a:r>
              <a:rPr kumimoji="0" lang="en-US" altLang="zh-TW" sz="2600" dirty="0" err="1">
                <a:solidFill>
                  <a:srgbClr val="0000FF"/>
                </a:solidFill>
                <a:latin typeface="Courier New" charset="0"/>
                <a:ea typeface="微軟正黑體"/>
              </a:rPr>
              <a:t>Pima.te</a:t>
            </a: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zh-TW" altLang="en-US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                  </a:t>
            </a:r>
            <a:r>
              <a:rPr kumimoji="0" lang="en-US" altLang="zh-TW" sz="2600" dirty="0">
                <a:solidFill>
                  <a:srgbClr val="0000FF"/>
                </a:solidFill>
                <a:latin typeface="Courier New" charset="0"/>
                <a:ea typeface="微軟正黑體"/>
              </a:rPr>
              <a:t>type="class")</a:t>
            </a:r>
          </a:p>
        </p:txBody>
      </p:sp>
      <p:sp>
        <p:nvSpPr>
          <p:cNvPr id="6" name="圓角矩形圖說文字 5"/>
          <p:cNvSpPr/>
          <p:nvPr/>
        </p:nvSpPr>
        <p:spPr bwMode="auto">
          <a:xfrm>
            <a:off x="4860032" y="4005064"/>
            <a:ext cx="2160240" cy="504056"/>
          </a:xfrm>
          <a:prstGeom prst="wedgeRoundRectCallout">
            <a:avLst>
              <a:gd name="adj1" fmla="val -11917"/>
              <a:gd name="adj2" fmla="val -169697"/>
              <a:gd name="adj3" fmla="val 16667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932040" y="4005064"/>
            <a:ext cx="2145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以</a:t>
            </a:r>
            <a:r>
              <a:rPr lang="en-US" altLang="zh-TW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Yes/No</a:t>
            </a:r>
            <a:r>
              <a:rPr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呈現</a:t>
            </a:r>
            <a:endParaRPr kumimoji="1" lang="zh-TW" altLang="en-US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8" name="圖片 7" descr="螢幕截圖 2017-03-07 19.08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4725144"/>
            <a:ext cx="3480793" cy="165618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0" name="圖片 9" descr="螢幕截圖 2017-03-07 19.07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3" y="4725144"/>
            <a:ext cx="3256201" cy="136815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9" name="內容版面配置區 2"/>
          <p:cNvSpPr txBox="1">
            <a:spLocks/>
          </p:cNvSpPr>
          <p:nvPr/>
        </p:nvSpPr>
        <p:spPr bwMode="auto">
          <a:xfrm>
            <a:off x="179512" y="3501008"/>
            <a:ext cx="3888432" cy="115212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q"/>
              <a:defRPr kumimoji="1" sz="32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Ø"/>
              <a:defRPr kumimoji="1" sz="28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kumimoji="1" sz="24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0" lang="zh-CN" altLang="en-US" sz="24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利用產生的</a:t>
            </a:r>
            <a:r>
              <a:rPr kumimoji="0" lang="en-US" altLang="zh-CN" sz="2400" dirty="0" err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pima.tree</a:t>
            </a:r>
            <a:r>
              <a:rPr kumimoji="0" lang="zh-CN" altLang="en-US" sz="24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決策樹，對</a:t>
            </a:r>
            <a:r>
              <a:rPr kumimoji="0" lang="en-US" altLang="zh-CN" sz="2400" dirty="0" err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Pima.te</a:t>
            </a:r>
            <a:r>
              <a:rPr kumimoji="0" lang="zh-CN" altLang="en-US" sz="24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測試資料的每一筆逐一進行預測</a:t>
            </a:r>
            <a:endParaRPr kumimoji="0" lang="en-US" altLang="zh-TW" sz="2400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5052785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看看預測的準確度如何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54</a:t>
            </a:fld>
            <a:endParaRPr lang="en-US" altLang="zh-TW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07504" y="3140968"/>
            <a:ext cx="8856984" cy="5760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q"/>
              <a:defRPr kumimoji="1" sz="32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Ø"/>
              <a:defRPr kumimoji="1" sz="28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kumimoji="1" sz="24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0" lang="en-US" altLang="zh-TW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&gt; compare &lt;- </a:t>
            </a:r>
            <a:r>
              <a:rPr kumimoji="0" lang="en-US" altLang="zh-TW" sz="2400" dirty="0" err="1">
                <a:solidFill>
                  <a:srgbClr val="0000FF"/>
                </a:solidFill>
                <a:latin typeface="Courier New" charset="0"/>
                <a:ea typeface="微軟正黑體"/>
              </a:rPr>
              <a:t>ifelse</a:t>
            </a:r>
            <a:r>
              <a:rPr kumimoji="0" lang="en-US" altLang="zh-TW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(test == </a:t>
            </a:r>
            <a:r>
              <a:rPr kumimoji="0" lang="en-US" altLang="zh-TW" sz="2400" dirty="0" err="1">
                <a:solidFill>
                  <a:srgbClr val="0000FF"/>
                </a:solidFill>
                <a:latin typeface="Courier New" charset="0"/>
                <a:ea typeface="微軟正黑體"/>
              </a:rPr>
              <a:t>Pima.te$type</a:t>
            </a:r>
            <a:r>
              <a:rPr kumimoji="0" lang="en-US" altLang="zh-TW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, 1, 0)</a:t>
            </a: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195263"/>
          </a:xfrm>
        </p:spPr>
        <p:txBody>
          <a:bodyPr/>
          <a:lstStyle/>
          <a:p>
            <a:r>
              <a:rPr kumimoji="1" lang="zh-TW" altLang="en-US" dirty="0"/>
              <a:t>預測結果（</a:t>
            </a:r>
            <a:r>
              <a:rPr lang="en-US" altLang="zh-TW" dirty="0"/>
              <a:t>test</a:t>
            </a:r>
            <a:r>
              <a:rPr kumimoji="1" lang="zh-TW" altLang="en-US" dirty="0"/>
              <a:t>）與</a:t>
            </a:r>
            <a:r>
              <a:rPr lang="zh-TW" altLang="en-US" dirty="0"/>
              <a:t>標準</a:t>
            </a:r>
            <a:r>
              <a:rPr kumimoji="1" lang="zh-TW" altLang="en-US" dirty="0"/>
              <a:t>答案（</a:t>
            </a:r>
            <a:r>
              <a:rPr kumimoji="1" lang="en-US" altLang="zh-TW" dirty="0" err="1"/>
              <a:t>Pima.te$type</a:t>
            </a:r>
            <a:r>
              <a:rPr kumimoji="1" lang="zh-TW" altLang="en-US" dirty="0"/>
              <a:t>）相同就給</a:t>
            </a:r>
            <a:r>
              <a:rPr kumimoji="1" lang="en-US" altLang="zh-TW" dirty="0"/>
              <a:t>1</a:t>
            </a:r>
            <a:r>
              <a:rPr kumimoji="1" lang="zh-TW" altLang="en-US" dirty="0"/>
              <a:t>，不同給</a:t>
            </a:r>
            <a:r>
              <a:rPr kumimoji="1" lang="en-US" altLang="zh-TW" dirty="0"/>
              <a:t>0</a:t>
            </a:r>
            <a:endParaRPr kumimoji="1"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FD395ED-998E-644A-9E6D-E545B8CF5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1" y="3888484"/>
            <a:ext cx="3603850" cy="1124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FC53611-30FA-F042-B770-09277B14F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5234811"/>
            <a:ext cx="3672408" cy="6588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C922091-8E0D-1347-858E-F1083E955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311" y="4593406"/>
            <a:ext cx="2501900" cy="889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向右箭號 14">
            <a:extLst>
              <a:ext uri="{FF2B5EF4-FFF2-40B4-BE49-F238E27FC236}">
                <a16:creationId xmlns:a16="http://schemas.microsoft.com/office/drawing/2014/main" id="{193A627F-1745-1341-A9EE-E4D3A56E570A}"/>
              </a:ext>
            </a:extLst>
          </p:cNvPr>
          <p:cNvSpPr/>
          <p:nvPr/>
        </p:nvSpPr>
        <p:spPr bwMode="auto">
          <a:xfrm>
            <a:off x="4067944" y="4840287"/>
            <a:ext cx="1152128" cy="432048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264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680119"/>
          </a:xfrm>
        </p:spPr>
        <p:txBody>
          <a:bodyPr/>
          <a:lstStyle/>
          <a:p>
            <a:r>
              <a:rPr lang="zh-CN" altLang="en-US" dirty="0"/>
              <a:t>預測正確度</a:t>
            </a:r>
            <a:r>
              <a:rPr lang="en-US" altLang="zh-CN" dirty="0"/>
              <a:t> = </a:t>
            </a:r>
            <a:r>
              <a:rPr lang="zh-CN" altLang="en-US" dirty="0"/>
              <a:t>（答對筆數）</a:t>
            </a:r>
            <a:r>
              <a:rPr lang="en-US" altLang="zh-CN" dirty="0"/>
              <a:t> /  </a:t>
            </a:r>
            <a:r>
              <a:rPr lang="zh-CN" altLang="en-US" dirty="0"/>
              <a:t>（總筆數）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55</a:t>
            </a:fld>
            <a:endParaRPr lang="en-US" altLang="zh-TW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710680" y="2697832"/>
            <a:ext cx="8280920" cy="26642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q"/>
              <a:defRPr kumimoji="1" sz="32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Ø"/>
              <a:defRPr kumimoji="1" sz="28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kumimoji="1" sz="24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0" lang="en-US" altLang="zh-TW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&gt; sum(compare)    # </a:t>
            </a:r>
            <a:r>
              <a:rPr kumimoji="0" lang="en-US" altLang="en-US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答對</a:t>
            </a:r>
            <a:r>
              <a:rPr kumimoji="0" lang="zh-TW" altLang="en-US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筆數</a:t>
            </a:r>
            <a:endParaRPr kumimoji="0" lang="en-US" altLang="zh-TW" sz="2400" dirty="0">
              <a:solidFill>
                <a:srgbClr val="0000FF"/>
              </a:solidFill>
              <a:latin typeface="Courier New" charset="0"/>
              <a:ea typeface="微軟正黑體"/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zh-TW" sz="2400" dirty="0">
                <a:solidFill>
                  <a:srgbClr val="000000"/>
                </a:solidFill>
                <a:latin typeface="Courier New" charset="0"/>
                <a:ea typeface="微軟正黑體"/>
              </a:rPr>
              <a:t>[1] 243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zh-TW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&gt; length(compare) # </a:t>
            </a:r>
            <a:r>
              <a:rPr kumimoji="0" lang="zh-TW" altLang="en-US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總筆數</a:t>
            </a:r>
            <a:endParaRPr kumimoji="0" lang="en-US" altLang="zh-TW" sz="2400" dirty="0">
              <a:solidFill>
                <a:srgbClr val="0000FF"/>
              </a:solidFill>
              <a:latin typeface="Courier New" charset="0"/>
              <a:ea typeface="微軟正黑體"/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zh-TW" sz="2400" dirty="0">
                <a:solidFill>
                  <a:srgbClr val="000000"/>
                </a:solidFill>
                <a:latin typeface="Courier New" charset="0"/>
                <a:ea typeface="微軟正黑體"/>
              </a:rPr>
              <a:t>[1] 332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zh-TW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&gt; accuracy &lt;- sum(compare) / length(compare)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zh-TW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&gt; accuracy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zh-TW" sz="2400" dirty="0">
                <a:solidFill>
                  <a:srgbClr val="000000"/>
                </a:solidFill>
                <a:latin typeface="Courier New" charset="0"/>
                <a:ea typeface="微軟正黑體"/>
              </a:rPr>
              <a:t>[1] 0.7319277</a:t>
            </a:r>
          </a:p>
          <a:p>
            <a:pPr marL="0" indent="0">
              <a:spcBef>
                <a:spcPts val="0"/>
              </a:spcBef>
              <a:buNone/>
            </a:pPr>
            <a:endParaRPr kumimoji="0" lang="en-US" altLang="zh-TW" sz="2400" dirty="0">
              <a:solidFill>
                <a:srgbClr val="0000FF"/>
              </a:solidFill>
              <a:latin typeface="Courier New" charset="0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406973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B2F4FC-5736-DC4F-B5D9-5D5885C2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修剪會比較好嗎？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852B42-D019-A745-B4CE-9C95C99C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56</a:t>
            </a:fld>
            <a:endParaRPr lang="en-US" altLang="zh-TW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E33AA0D-8668-024F-B3A5-D27679B14FCC}"/>
              </a:ext>
            </a:extLst>
          </p:cNvPr>
          <p:cNvSpPr txBox="1">
            <a:spLocks/>
          </p:cNvSpPr>
          <p:nvPr/>
        </p:nvSpPr>
        <p:spPr bwMode="auto">
          <a:xfrm>
            <a:off x="152400" y="2420888"/>
            <a:ext cx="8884096" cy="31683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q"/>
              <a:defRPr kumimoji="1" sz="32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Ø"/>
              <a:defRPr kumimoji="1" sz="28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kumimoji="1" sz="24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0" lang="en-US" altLang="zh-TW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&gt;</a:t>
            </a:r>
            <a:r>
              <a:rPr kumimoji="0" lang="zh-TW" altLang="en-US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 </a:t>
            </a:r>
            <a:r>
              <a:rPr kumimoji="0" lang="en-US" altLang="zh-TW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test1 &lt;- predict(pima.prune1, </a:t>
            </a:r>
            <a:r>
              <a:rPr kumimoji="0" lang="en-US" altLang="zh-TW" sz="2400" dirty="0" err="1">
                <a:solidFill>
                  <a:srgbClr val="0000FF"/>
                </a:solidFill>
                <a:latin typeface="Courier New" charset="0"/>
                <a:ea typeface="微軟正黑體"/>
              </a:rPr>
              <a:t>Pima.te</a:t>
            </a:r>
            <a:r>
              <a:rPr kumimoji="0" lang="en-US" altLang="zh-TW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zh-TW" altLang="en-US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                  </a:t>
            </a:r>
            <a:r>
              <a:rPr kumimoji="0" lang="en-US" altLang="zh-TW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type="class")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zh-TW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&gt; test2 &lt;- predict(pima.prune2, </a:t>
            </a:r>
            <a:r>
              <a:rPr kumimoji="0" lang="en-US" altLang="zh-TW" sz="2400" dirty="0" err="1">
                <a:solidFill>
                  <a:srgbClr val="0000FF"/>
                </a:solidFill>
                <a:latin typeface="Courier New" charset="0"/>
                <a:ea typeface="微軟正黑體"/>
              </a:rPr>
              <a:t>Pima.te</a:t>
            </a:r>
            <a:r>
              <a:rPr kumimoji="0" lang="en-US" altLang="zh-TW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zh-TW" altLang="en-US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                  </a:t>
            </a:r>
            <a:r>
              <a:rPr kumimoji="0" lang="en-US" altLang="zh-TW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type="class")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zh-TW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&gt; compare1 &lt;- </a:t>
            </a:r>
            <a:r>
              <a:rPr kumimoji="0" lang="en-US" altLang="zh-TW" sz="2400" dirty="0" err="1">
                <a:solidFill>
                  <a:srgbClr val="0000FF"/>
                </a:solidFill>
                <a:latin typeface="Courier New" charset="0"/>
                <a:ea typeface="微軟正黑體"/>
              </a:rPr>
              <a:t>ifelse</a:t>
            </a:r>
            <a:r>
              <a:rPr kumimoji="0" lang="en-US" altLang="zh-TW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(test1==</a:t>
            </a:r>
            <a:r>
              <a:rPr kumimoji="0" lang="en-US" altLang="zh-TW" sz="2400" dirty="0" err="1">
                <a:solidFill>
                  <a:srgbClr val="0000FF"/>
                </a:solidFill>
                <a:latin typeface="Courier New" charset="0"/>
                <a:ea typeface="微軟正黑體"/>
              </a:rPr>
              <a:t>Pima.te$type</a:t>
            </a:r>
            <a:r>
              <a:rPr kumimoji="0" lang="en-US" altLang="zh-TW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, 1, 0)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zh-TW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&gt; compare2 &lt;- </a:t>
            </a:r>
            <a:r>
              <a:rPr kumimoji="0" lang="en-US" altLang="zh-TW" sz="2400" dirty="0" err="1">
                <a:solidFill>
                  <a:srgbClr val="0000FF"/>
                </a:solidFill>
                <a:latin typeface="Courier New" charset="0"/>
                <a:ea typeface="微軟正黑體"/>
              </a:rPr>
              <a:t>ifelse</a:t>
            </a:r>
            <a:r>
              <a:rPr kumimoji="0" lang="en-US" altLang="zh-TW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(test2==</a:t>
            </a:r>
            <a:r>
              <a:rPr kumimoji="0" lang="en-US" altLang="zh-TW" sz="2400" dirty="0" err="1">
                <a:solidFill>
                  <a:srgbClr val="0000FF"/>
                </a:solidFill>
                <a:latin typeface="Courier New" charset="0"/>
                <a:ea typeface="微軟正黑體"/>
              </a:rPr>
              <a:t>Pima.te$type</a:t>
            </a:r>
            <a:r>
              <a:rPr kumimoji="0" lang="en-US" altLang="zh-TW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, 1, 0)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zh-TW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&gt; accuracy1 &lt;- sum(compare1) / length(compare1)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zh-TW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&gt; accuracy2 &lt;- sum(compare2) / length(compare2)</a:t>
            </a:r>
          </a:p>
          <a:p>
            <a:pPr marL="0" indent="0">
              <a:spcBef>
                <a:spcPts val="0"/>
              </a:spcBef>
              <a:buNone/>
            </a:pPr>
            <a:endParaRPr kumimoji="0" lang="en-US" altLang="zh-TW" sz="2400" dirty="0">
              <a:solidFill>
                <a:srgbClr val="0000FF"/>
              </a:solidFill>
              <a:latin typeface="Courier New" charset="0"/>
              <a:ea typeface="微軟正黑體"/>
            </a:endParaRPr>
          </a:p>
          <a:p>
            <a:pPr marL="0" indent="0">
              <a:spcBef>
                <a:spcPts val="0"/>
              </a:spcBef>
              <a:buNone/>
            </a:pPr>
            <a:endParaRPr kumimoji="0" lang="en-US" altLang="zh-TW" sz="2600" dirty="0">
              <a:solidFill>
                <a:srgbClr val="0000FF"/>
              </a:solidFill>
              <a:latin typeface="Courier New" charset="0"/>
              <a:ea typeface="微軟正黑體"/>
            </a:endParaRPr>
          </a:p>
          <a:p>
            <a:pPr marL="0" indent="0">
              <a:spcBef>
                <a:spcPts val="0"/>
              </a:spcBef>
              <a:buNone/>
            </a:pPr>
            <a:endParaRPr kumimoji="0" lang="en-US" altLang="zh-TW" sz="2600" dirty="0">
              <a:solidFill>
                <a:srgbClr val="0000FF"/>
              </a:solidFill>
              <a:latin typeface="Courier New" charset="0"/>
              <a:ea typeface="微軟正黑體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7BC8AAE-F982-E041-8646-4904BCE46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116632"/>
            <a:ext cx="2088232" cy="214893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92784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Random Forest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近幾年很紅，</a:t>
            </a:r>
            <a:r>
              <a:rPr lang="zh-TW" altLang="en-US" dirty="0"/>
              <a:t>常常</a:t>
            </a:r>
            <a:r>
              <a:rPr kumimoji="1" lang="zh-CN" altLang="en-US" dirty="0"/>
              <a:t>被運用在機器學習中</a:t>
            </a:r>
            <a:endParaRPr kumimoji="1" lang="en-US" altLang="zh-CN" dirty="0"/>
          </a:p>
          <a:p>
            <a:pPr lvl="1"/>
            <a:r>
              <a:rPr lang="zh-TW" altLang="en-US" dirty="0"/>
              <a:t>是一種</a:t>
            </a:r>
            <a:r>
              <a:rPr lang="zh-CN" altLang="en-US" dirty="0"/>
              <a:t>集成</a:t>
            </a:r>
            <a:r>
              <a:rPr lang="zh-TW" altLang="en-US" dirty="0"/>
              <a:t>（</a:t>
            </a:r>
            <a:r>
              <a:rPr lang="en-US" altLang="zh-CN" dirty="0"/>
              <a:t>Ensemble</a:t>
            </a:r>
            <a:r>
              <a:rPr lang="zh-CN" altLang="en-US" dirty="0"/>
              <a:t>）方法</a:t>
            </a:r>
            <a:endParaRPr kumimoji="1" lang="en-US" altLang="zh-CN" dirty="0"/>
          </a:p>
          <a:p>
            <a:r>
              <a:rPr kumimoji="1" lang="zh-TW" altLang="en-US" dirty="0"/>
              <a:t>只有</a:t>
            </a:r>
            <a:r>
              <a:rPr kumimoji="1" lang="zh-CN" altLang="en-US" dirty="0"/>
              <a:t>一顆樹</a:t>
            </a:r>
            <a:endParaRPr kumimoji="1" lang="en-US" altLang="zh-CN" dirty="0"/>
          </a:p>
          <a:p>
            <a:pPr lvl="1"/>
            <a:r>
              <a:rPr lang="zh-CN" altLang="en-US" dirty="0"/>
              <a:t>我就是王，我說了算</a:t>
            </a:r>
            <a:endParaRPr kumimoji="1" lang="en-US" altLang="zh-CN" dirty="0"/>
          </a:p>
          <a:p>
            <a:r>
              <a:rPr lang="zh-CN" altLang="en-US" dirty="0"/>
              <a:t>很多顆樹</a:t>
            </a:r>
            <a:endParaRPr lang="en-US" altLang="zh-CN" dirty="0"/>
          </a:p>
          <a:p>
            <a:pPr lvl="1"/>
            <a:r>
              <a:rPr kumimoji="1" lang="zh-CN" altLang="en-US" dirty="0"/>
              <a:t>每顆樹都有自己的看法</a:t>
            </a:r>
            <a:endParaRPr kumimoji="1" lang="en-US" altLang="zh-CN" dirty="0"/>
          </a:p>
          <a:p>
            <a:pPr lvl="1"/>
            <a:r>
              <a:rPr lang="zh-CN" altLang="en-US" dirty="0"/>
              <a:t>多數決</a:t>
            </a:r>
            <a:endParaRPr lang="en-US" altLang="zh-CN" dirty="0"/>
          </a:p>
          <a:p>
            <a:pPr lvl="1"/>
            <a:r>
              <a:rPr lang="zh-CN" altLang="en-US" dirty="0"/>
              <a:t>三個臭皮匠，勝過一個諸葛亮</a:t>
            </a:r>
            <a:endParaRPr lang="en-US" altLang="zh-CN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57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09293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樹不能夠隨便長</a:t>
            </a:r>
            <a:endParaRPr lang="en-US" altLang="zh-CN" dirty="0"/>
          </a:p>
          <a:p>
            <a:pPr lvl="1"/>
            <a:r>
              <a:rPr kumimoji="1" lang="zh-TW" altLang="en-US" dirty="0"/>
              <a:t>每顆樹（決策樹）之間必須要有差異</a:t>
            </a:r>
            <a:endParaRPr kumimoji="1" lang="en-US" altLang="zh-TW" dirty="0"/>
          </a:p>
          <a:p>
            <a:pPr lvl="2"/>
            <a:r>
              <a:rPr lang="zh-TW" altLang="en-US" dirty="0"/>
              <a:t>大家的看法都相同，還有什麼好投票的？</a:t>
            </a:r>
            <a:endParaRPr kumimoji="1" lang="en-US" altLang="zh-TW" dirty="0"/>
          </a:p>
          <a:p>
            <a:pPr lvl="1"/>
            <a:r>
              <a:rPr lang="zh-TW" altLang="en-US" dirty="0"/>
              <a:t>每顆樹（決策樹）的分類準確度至少</a:t>
            </a:r>
            <a:r>
              <a:rPr lang="en-US" altLang="zh-TW" dirty="0"/>
              <a:t>50%</a:t>
            </a:r>
          </a:p>
          <a:p>
            <a:pPr lvl="2"/>
            <a:r>
              <a:rPr lang="zh-TW" altLang="en-US" dirty="0"/>
              <a:t>就算是臭皮匠，也不能太笨</a:t>
            </a:r>
            <a:endParaRPr lang="en-US" altLang="zh-TW" dirty="0"/>
          </a:p>
          <a:p>
            <a:pPr lvl="1"/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58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63910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</a:t>
            </a:r>
            <a:r>
              <a:rPr lang="en-US" altLang="zh-CN" dirty="0"/>
              <a:t>to Grow Various Trees?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隨機使用</a:t>
            </a:r>
            <a:r>
              <a:rPr lang="zh-CN" altLang="en-US" dirty="0">
                <a:solidFill>
                  <a:srgbClr val="FF0000"/>
                </a:solidFill>
              </a:rPr>
              <a:t>部分</a:t>
            </a:r>
            <a:r>
              <a:rPr lang="zh-TW" altLang="en-US" dirty="0"/>
              <a:t>的</a:t>
            </a:r>
            <a:r>
              <a:rPr lang="zh-CN" altLang="en-US" dirty="0"/>
              <a:t>訓練資料，可發展具有差異的決策樹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59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 bwMode="auto">
          <a:xfrm>
            <a:off x="467544" y="3933056"/>
            <a:ext cx="1512168" cy="144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539552" y="4041939"/>
            <a:ext cx="289675" cy="323165"/>
            <a:chOff x="3419872" y="3573016"/>
            <a:chExt cx="289675" cy="323165"/>
          </a:xfrm>
        </p:grpSpPr>
        <p:sp>
          <p:nvSpPr>
            <p:cNvPr id="8" name="橢圓 7"/>
            <p:cNvSpPr/>
            <p:nvPr/>
          </p:nvSpPr>
          <p:spPr bwMode="auto">
            <a:xfrm>
              <a:off x="3419872" y="3573016"/>
              <a:ext cx="288032" cy="2880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419872" y="3573016"/>
              <a:ext cx="28967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500" dirty="0"/>
                <a:t>1</a:t>
              </a:r>
              <a:endParaRPr kumimoji="1" lang="zh-TW" altLang="en-US" sz="1500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899592" y="4041939"/>
            <a:ext cx="289675" cy="323165"/>
            <a:chOff x="3419872" y="3573016"/>
            <a:chExt cx="289675" cy="323165"/>
          </a:xfrm>
        </p:grpSpPr>
        <p:sp>
          <p:nvSpPr>
            <p:cNvPr id="11" name="橢圓 10"/>
            <p:cNvSpPr/>
            <p:nvPr/>
          </p:nvSpPr>
          <p:spPr bwMode="auto">
            <a:xfrm>
              <a:off x="3419872" y="3573016"/>
              <a:ext cx="288032" cy="2880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419872" y="3573016"/>
              <a:ext cx="28967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500" dirty="0"/>
                <a:t>2</a:t>
              </a:r>
              <a:endParaRPr kumimoji="1" lang="zh-TW" altLang="en-US" sz="1500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1259632" y="4041939"/>
            <a:ext cx="289675" cy="323165"/>
            <a:chOff x="3419872" y="3573016"/>
            <a:chExt cx="289675" cy="323165"/>
          </a:xfrm>
        </p:grpSpPr>
        <p:sp>
          <p:nvSpPr>
            <p:cNvPr id="14" name="橢圓 13"/>
            <p:cNvSpPr/>
            <p:nvPr/>
          </p:nvSpPr>
          <p:spPr bwMode="auto">
            <a:xfrm>
              <a:off x="3419872" y="3573016"/>
              <a:ext cx="288032" cy="2880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419872" y="3573016"/>
              <a:ext cx="28967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500" dirty="0"/>
                <a:t>3</a:t>
              </a:r>
              <a:endParaRPr kumimoji="1" lang="zh-TW" altLang="en-US" sz="1500" dirty="0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1619672" y="4041939"/>
            <a:ext cx="289675" cy="323165"/>
            <a:chOff x="3419872" y="3573016"/>
            <a:chExt cx="289675" cy="323165"/>
          </a:xfrm>
        </p:grpSpPr>
        <p:sp>
          <p:nvSpPr>
            <p:cNvPr id="17" name="橢圓 16"/>
            <p:cNvSpPr/>
            <p:nvPr/>
          </p:nvSpPr>
          <p:spPr bwMode="auto">
            <a:xfrm>
              <a:off x="3419872" y="3573016"/>
              <a:ext cx="288032" cy="2880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419872" y="3573016"/>
              <a:ext cx="28967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500" dirty="0"/>
                <a:t>4</a:t>
              </a:r>
              <a:endParaRPr kumimoji="1" lang="zh-TW" altLang="en-US" sz="1500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539552" y="4473987"/>
            <a:ext cx="289675" cy="323165"/>
            <a:chOff x="3419872" y="3573016"/>
            <a:chExt cx="289675" cy="323165"/>
          </a:xfrm>
        </p:grpSpPr>
        <p:sp>
          <p:nvSpPr>
            <p:cNvPr id="20" name="橢圓 19"/>
            <p:cNvSpPr/>
            <p:nvPr/>
          </p:nvSpPr>
          <p:spPr bwMode="auto">
            <a:xfrm>
              <a:off x="3419872" y="3573016"/>
              <a:ext cx="288032" cy="2880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3419872" y="3573016"/>
              <a:ext cx="28967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500" dirty="0"/>
                <a:t>5</a:t>
              </a:r>
              <a:endParaRPr kumimoji="1" lang="zh-TW" altLang="en-US" sz="1500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899592" y="4473987"/>
            <a:ext cx="289675" cy="323165"/>
            <a:chOff x="3419872" y="3573016"/>
            <a:chExt cx="289675" cy="323165"/>
          </a:xfrm>
        </p:grpSpPr>
        <p:sp>
          <p:nvSpPr>
            <p:cNvPr id="23" name="橢圓 22"/>
            <p:cNvSpPr/>
            <p:nvPr/>
          </p:nvSpPr>
          <p:spPr bwMode="auto">
            <a:xfrm>
              <a:off x="3419872" y="3573016"/>
              <a:ext cx="288032" cy="2880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419872" y="3573016"/>
              <a:ext cx="28967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500" dirty="0"/>
                <a:t>6</a:t>
              </a:r>
              <a:endParaRPr kumimoji="1" lang="zh-TW" altLang="en-US" sz="1500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1259632" y="4473987"/>
            <a:ext cx="289675" cy="323165"/>
            <a:chOff x="3419872" y="3573016"/>
            <a:chExt cx="289675" cy="323165"/>
          </a:xfrm>
        </p:grpSpPr>
        <p:sp>
          <p:nvSpPr>
            <p:cNvPr id="26" name="橢圓 25"/>
            <p:cNvSpPr/>
            <p:nvPr/>
          </p:nvSpPr>
          <p:spPr bwMode="auto">
            <a:xfrm>
              <a:off x="3419872" y="3573016"/>
              <a:ext cx="288032" cy="2880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3419872" y="3573016"/>
              <a:ext cx="28967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500" dirty="0"/>
                <a:t>7</a:t>
              </a:r>
              <a:endParaRPr kumimoji="1" lang="zh-TW" altLang="en-US" sz="1500" dirty="0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1619672" y="4473987"/>
            <a:ext cx="289675" cy="323165"/>
            <a:chOff x="3419872" y="3573016"/>
            <a:chExt cx="289675" cy="323165"/>
          </a:xfrm>
        </p:grpSpPr>
        <p:sp>
          <p:nvSpPr>
            <p:cNvPr id="29" name="橢圓 28"/>
            <p:cNvSpPr/>
            <p:nvPr/>
          </p:nvSpPr>
          <p:spPr bwMode="auto">
            <a:xfrm>
              <a:off x="3419872" y="3573016"/>
              <a:ext cx="288032" cy="2880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3419872" y="3573016"/>
              <a:ext cx="28967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500" dirty="0"/>
                <a:t>8</a:t>
              </a:r>
              <a:endParaRPr kumimoji="1" lang="zh-TW" altLang="en-US" sz="1500" dirty="0"/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539552" y="4941168"/>
            <a:ext cx="289675" cy="323165"/>
            <a:chOff x="3419872" y="3573016"/>
            <a:chExt cx="289675" cy="323165"/>
          </a:xfrm>
        </p:grpSpPr>
        <p:sp>
          <p:nvSpPr>
            <p:cNvPr id="32" name="橢圓 31"/>
            <p:cNvSpPr/>
            <p:nvPr/>
          </p:nvSpPr>
          <p:spPr bwMode="auto">
            <a:xfrm>
              <a:off x="3419872" y="3573016"/>
              <a:ext cx="288032" cy="2880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3419872" y="3573016"/>
              <a:ext cx="28967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500" dirty="0"/>
                <a:t>9</a:t>
              </a:r>
              <a:endParaRPr kumimoji="1" lang="zh-TW" altLang="en-US" sz="1500" dirty="0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827584" y="4941168"/>
            <a:ext cx="394684" cy="323165"/>
            <a:chOff x="3347864" y="3573016"/>
            <a:chExt cx="394684" cy="323165"/>
          </a:xfrm>
        </p:grpSpPr>
        <p:sp>
          <p:nvSpPr>
            <p:cNvPr id="35" name="橢圓 34"/>
            <p:cNvSpPr/>
            <p:nvPr/>
          </p:nvSpPr>
          <p:spPr bwMode="auto">
            <a:xfrm>
              <a:off x="3419872" y="3573016"/>
              <a:ext cx="288032" cy="2880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3347864" y="3573016"/>
              <a:ext cx="39468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500" dirty="0"/>
                <a:t>10</a:t>
              </a:r>
              <a:endParaRPr kumimoji="1" lang="zh-TW" altLang="en-US" sz="1500" dirty="0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1187624" y="4941168"/>
            <a:ext cx="394684" cy="323165"/>
            <a:chOff x="3347864" y="3573016"/>
            <a:chExt cx="394684" cy="323165"/>
          </a:xfrm>
        </p:grpSpPr>
        <p:sp>
          <p:nvSpPr>
            <p:cNvPr id="46" name="橢圓 45"/>
            <p:cNvSpPr/>
            <p:nvPr/>
          </p:nvSpPr>
          <p:spPr bwMode="auto">
            <a:xfrm>
              <a:off x="3419872" y="3573016"/>
              <a:ext cx="288032" cy="2880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3347864" y="3573016"/>
              <a:ext cx="39468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500" dirty="0"/>
                <a:t>11</a:t>
              </a:r>
              <a:endParaRPr kumimoji="1" lang="zh-TW" altLang="en-US" sz="1500" dirty="0"/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1547664" y="4941168"/>
            <a:ext cx="394684" cy="323165"/>
            <a:chOff x="3347864" y="3573016"/>
            <a:chExt cx="394684" cy="323165"/>
          </a:xfrm>
        </p:grpSpPr>
        <p:sp>
          <p:nvSpPr>
            <p:cNvPr id="49" name="橢圓 48"/>
            <p:cNvSpPr/>
            <p:nvPr/>
          </p:nvSpPr>
          <p:spPr bwMode="auto">
            <a:xfrm>
              <a:off x="3419872" y="3573016"/>
              <a:ext cx="288032" cy="2880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3347864" y="3573016"/>
              <a:ext cx="39468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500" dirty="0"/>
                <a:t>12</a:t>
              </a:r>
              <a:endParaRPr kumimoji="1" lang="zh-TW" altLang="en-US" sz="1500" dirty="0"/>
            </a:p>
          </p:txBody>
        </p:sp>
      </p:grpSp>
      <p:sp>
        <p:nvSpPr>
          <p:cNvPr id="6" name="矩形 5"/>
          <p:cNvSpPr/>
          <p:nvPr/>
        </p:nvSpPr>
        <p:spPr bwMode="auto">
          <a:xfrm>
            <a:off x="5004048" y="2708920"/>
            <a:ext cx="1512168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000" dirty="0">
                <a:latin typeface="微軟正黑體"/>
                <a:ea typeface="微軟正黑體"/>
                <a:cs typeface="微軟正黑體"/>
              </a:rPr>
              <a:t>測試資料</a:t>
            </a:r>
            <a:endParaRPr lang="en-US" altLang="zh-TW" sz="20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004048" y="2780928"/>
            <a:ext cx="1846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sz="1500" dirty="0"/>
          </a:p>
        </p:txBody>
      </p:sp>
      <p:grpSp>
        <p:nvGrpSpPr>
          <p:cNvPr id="177" name="群組 176"/>
          <p:cNvGrpSpPr/>
          <p:nvPr/>
        </p:nvGrpSpPr>
        <p:grpSpPr>
          <a:xfrm>
            <a:off x="2699792" y="3573016"/>
            <a:ext cx="1512168" cy="864096"/>
            <a:chOff x="2915816" y="3212976"/>
            <a:chExt cx="1512168" cy="864096"/>
          </a:xfrm>
        </p:grpSpPr>
        <p:sp>
          <p:nvSpPr>
            <p:cNvPr id="76" name="矩形 75"/>
            <p:cNvSpPr/>
            <p:nvPr/>
          </p:nvSpPr>
          <p:spPr bwMode="auto">
            <a:xfrm>
              <a:off x="2915816" y="3212976"/>
              <a:ext cx="1512168" cy="8640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新細明體" charset="0"/>
                <a:cs typeface="新細明體" charset="0"/>
              </a:endParaRPr>
            </a:p>
          </p:txBody>
        </p:sp>
        <p:grpSp>
          <p:nvGrpSpPr>
            <p:cNvPr id="77" name="群組 76"/>
            <p:cNvGrpSpPr/>
            <p:nvPr/>
          </p:nvGrpSpPr>
          <p:grpSpPr>
            <a:xfrm>
              <a:off x="2987824" y="3284984"/>
              <a:ext cx="289675" cy="323165"/>
              <a:chOff x="3419872" y="3573016"/>
              <a:chExt cx="289675" cy="323165"/>
            </a:xfrm>
          </p:grpSpPr>
          <p:sp>
            <p:nvSpPr>
              <p:cNvPr id="78" name="橢圓 77"/>
              <p:cNvSpPr/>
              <p:nvPr/>
            </p:nvSpPr>
            <p:spPr bwMode="auto">
              <a:xfrm>
                <a:off x="3419872" y="3573016"/>
                <a:ext cx="288032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79" name="文字方塊 78"/>
              <p:cNvSpPr txBox="1"/>
              <p:nvPr/>
            </p:nvSpPr>
            <p:spPr>
              <a:xfrm>
                <a:off x="3419872" y="3573016"/>
                <a:ext cx="28967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500" dirty="0"/>
                  <a:t>1</a:t>
                </a:r>
                <a:endParaRPr kumimoji="1" lang="zh-TW" altLang="en-US" sz="1500" dirty="0"/>
              </a:p>
            </p:txBody>
          </p:sp>
        </p:grpSp>
        <p:grpSp>
          <p:nvGrpSpPr>
            <p:cNvPr id="80" name="群組 79"/>
            <p:cNvGrpSpPr/>
            <p:nvPr/>
          </p:nvGrpSpPr>
          <p:grpSpPr>
            <a:xfrm>
              <a:off x="3347864" y="3284984"/>
              <a:ext cx="289675" cy="323165"/>
              <a:chOff x="3419872" y="3573016"/>
              <a:chExt cx="289675" cy="323165"/>
            </a:xfrm>
          </p:grpSpPr>
          <p:sp>
            <p:nvSpPr>
              <p:cNvPr id="81" name="橢圓 80"/>
              <p:cNvSpPr/>
              <p:nvPr/>
            </p:nvSpPr>
            <p:spPr bwMode="auto">
              <a:xfrm>
                <a:off x="3419872" y="3573016"/>
                <a:ext cx="288032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82" name="文字方塊 81"/>
              <p:cNvSpPr txBox="1"/>
              <p:nvPr/>
            </p:nvSpPr>
            <p:spPr>
              <a:xfrm>
                <a:off x="3419872" y="3573016"/>
                <a:ext cx="28967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dirty="0"/>
                  <a:t>3</a:t>
                </a:r>
                <a:endParaRPr kumimoji="1" lang="zh-TW" altLang="en-US" sz="1500" dirty="0"/>
              </a:p>
            </p:txBody>
          </p:sp>
        </p:grpSp>
        <p:grpSp>
          <p:nvGrpSpPr>
            <p:cNvPr id="83" name="群組 82"/>
            <p:cNvGrpSpPr/>
            <p:nvPr/>
          </p:nvGrpSpPr>
          <p:grpSpPr>
            <a:xfrm>
              <a:off x="3707904" y="3284984"/>
              <a:ext cx="289675" cy="323165"/>
              <a:chOff x="3419872" y="3573016"/>
              <a:chExt cx="289675" cy="323165"/>
            </a:xfrm>
          </p:grpSpPr>
          <p:sp>
            <p:nvSpPr>
              <p:cNvPr id="84" name="橢圓 83"/>
              <p:cNvSpPr/>
              <p:nvPr/>
            </p:nvSpPr>
            <p:spPr bwMode="auto">
              <a:xfrm>
                <a:off x="3419872" y="3573016"/>
                <a:ext cx="288032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85" name="文字方塊 84"/>
              <p:cNvSpPr txBox="1"/>
              <p:nvPr/>
            </p:nvSpPr>
            <p:spPr>
              <a:xfrm>
                <a:off x="3419872" y="3573016"/>
                <a:ext cx="28967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dirty="0"/>
                  <a:t>4</a:t>
                </a:r>
                <a:endParaRPr kumimoji="1" lang="zh-TW" altLang="en-US" sz="1500" dirty="0"/>
              </a:p>
            </p:txBody>
          </p:sp>
        </p:grpSp>
        <p:grpSp>
          <p:nvGrpSpPr>
            <p:cNvPr id="86" name="群組 85"/>
            <p:cNvGrpSpPr/>
            <p:nvPr/>
          </p:nvGrpSpPr>
          <p:grpSpPr>
            <a:xfrm>
              <a:off x="4067944" y="3284984"/>
              <a:ext cx="289675" cy="323165"/>
              <a:chOff x="3419872" y="3573016"/>
              <a:chExt cx="289675" cy="323165"/>
            </a:xfrm>
          </p:grpSpPr>
          <p:sp>
            <p:nvSpPr>
              <p:cNvPr id="87" name="橢圓 86"/>
              <p:cNvSpPr/>
              <p:nvPr/>
            </p:nvSpPr>
            <p:spPr bwMode="auto">
              <a:xfrm>
                <a:off x="3419872" y="3573016"/>
                <a:ext cx="288032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88" name="文字方塊 87"/>
              <p:cNvSpPr txBox="1"/>
              <p:nvPr/>
            </p:nvSpPr>
            <p:spPr>
              <a:xfrm>
                <a:off x="3419872" y="3573016"/>
                <a:ext cx="28967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dirty="0"/>
                  <a:t>6</a:t>
                </a:r>
                <a:endParaRPr kumimoji="1" lang="zh-TW" altLang="en-US" sz="1500" dirty="0"/>
              </a:p>
            </p:txBody>
          </p:sp>
        </p:grpSp>
        <p:grpSp>
          <p:nvGrpSpPr>
            <p:cNvPr id="104" name="群組 103"/>
            <p:cNvGrpSpPr/>
            <p:nvPr/>
          </p:nvGrpSpPr>
          <p:grpSpPr>
            <a:xfrm>
              <a:off x="2987824" y="3717032"/>
              <a:ext cx="289675" cy="323165"/>
              <a:chOff x="3419872" y="3573016"/>
              <a:chExt cx="289675" cy="323165"/>
            </a:xfrm>
          </p:grpSpPr>
          <p:sp>
            <p:nvSpPr>
              <p:cNvPr id="105" name="橢圓 104"/>
              <p:cNvSpPr/>
              <p:nvPr/>
            </p:nvSpPr>
            <p:spPr bwMode="auto">
              <a:xfrm>
                <a:off x="3419872" y="3573016"/>
                <a:ext cx="288032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106" name="文字方塊 105"/>
              <p:cNvSpPr txBox="1"/>
              <p:nvPr/>
            </p:nvSpPr>
            <p:spPr>
              <a:xfrm>
                <a:off x="3419872" y="3573016"/>
                <a:ext cx="28967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dirty="0"/>
                  <a:t>8</a:t>
                </a:r>
                <a:endParaRPr kumimoji="1" lang="zh-TW" altLang="en-US" sz="1500" dirty="0"/>
              </a:p>
            </p:txBody>
          </p:sp>
        </p:grpSp>
        <p:grpSp>
          <p:nvGrpSpPr>
            <p:cNvPr id="107" name="群組 106"/>
            <p:cNvGrpSpPr/>
            <p:nvPr/>
          </p:nvGrpSpPr>
          <p:grpSpPr>
            <a:xfrm>
              <a:off x="3275856" y="3717032"/>
              <a:ext cx="394684" cy="323165"/>
              <a:chOff x="3347864" y="3573016"/>
              <a:chExt cx="394684" cy="323165"/>
            </a:xfrm>
          </p:grpSpPr>
          <p:sp>
            <p:nvSpPr>
              <p:cNvPr id="108" name="橢圓 107"/>
              <p:cNvSpPr/>
              <p:nvPr/>
            </p:nvSpPr>
            <p:spPr bwMode="auto">
              <a:xfrm>
                <a:off x="3419872" y="3573016"/>
                <a:ext cx="288032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109" name="文字方塊 108"/>
              <p:cNvSpPr txBox="1"/>
              <p:nvPr/>
            </p:nvSpPr>
            <p:spPr>
              <a:xfrm>
                <a:off x="3347864" y="3573016"/>
                <a:ext cx="39468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dirty="0"/>
                  <a:t>10</a:t>
                </a:r>
                <a:endParaRPr kumimoji="1" lang="zh-TW" altLang="en-US" sz="1500" dirty="0"/>
              </a:p>
            </p:txBody>
          </p:sp>
        </p:grpSp>
        <p:grpSp>
          <p:nvGrpSpPr>
            <p:cNvPr id="110" name="群組 109"/>
            <p:cNvGrpSpPr/>
            <p:nvPr/>
          </p:nvGrpSpPr>
          <p:grpSpPr>
            <a:xfrm>
              <a:off x="3635896" y="3717032"/>
              <a:ext cx="394684" cy="323165"/>
              <a:chOff x="3347864" y="3573016"/>
              <a:chExt cx="394684" cy="323165"/>
            </a:xfrm>
          </p:grpSpPr>
          <p:sp>
            <p:nvSpPr>
              <p:cNvPr id="111" name="橢圓 110"/>
              <p:cNvSpPr/>
              <p:nvPr/>
            </p:nvSpPr>
            <p:spPr bwMode="auto">
              <a:xfrm>
                <a:off x="3419872" y="3573016"/>
                <a:ext cx="288032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112" name="文字方塊 111"/>
              <p:cNvSpPr txBox="1"/>
              <p:nvPr/>
            </p:nvSpPr>
            <p:spPr>
              <a:xfrm>
                <a:off x="3347864" y="3573016"/>
                <a:ext cx="39468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dirty="0"/>
                  <a:t>11</a:t>
                </a:r>
                <a:endParaRPr kumimoji="1" lang="zh-TW" altLang="en-US" sz="1500" dirty="0"/>
              </a:p>
            </p:txBody>
          </p:sp>
        </p:grpSp>
        <p:grpSp>
          <p:nvGrpSpPr>
            <p:cNvPr id="122" name="群組 121"/>
            <p:cNvGrpSpPr/>
            <p:nvPr/>
          </p:nvGrpSpPr>
          <p:grpSpPr>
            <a:xfrm>
              <a:off x="3995936" y="3717032"/>
              <a:ext cx="394684" cy="323165"/>
              <a:chOff x="3347864" y="3573016"/>
              <a:chExt cx="394684" cy="323165"/>
            </a:xfrm>
          </p:grpSpPr>
          <p:sp>
            <p:nvSpPr>
              <p:cNvPr id="123" name="橢圓 122"/>
              <p:cNvSpPr/>
              <p:nvPr/>
            </p:nvSpPr>
            <p:spPr bwMode="auto">
              <a:xfrm>
                <a:off x="3419872" y="3573016"/>
                <a:ext cx="288032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124" name="文字方塊 123"/>
              <p:cNvSpPr txBox="1"/>
              <p:nvPr/>
            </p:nvSpPr>
            <p:spPr>
              <a:xfrm>
                <a:off x="3347864" y="3573016"/>
                <a:ext cx="39468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dirty="0"/>
                  <a:t>12</a:t>
                </a:r>
                <a:endParaRPr kumimoji="1" lang="zh-TW" altLang="en-US" sz="1500" dirty="0"/>
              </a:p>
            </p:txBody>
          </p:sp>
        </p:grpSp>
      </p:grpSp>
      <p:grpSp>
        <p:nvGrpSpPr>
          <p:cNvPr id="175" name="群組 174"/>
          <p:cNvGrpSpPr/>
          <p:nvPr/>
        </p:nvGrpSpPr>
        <p:grpSpPr>
          <a:xfrm>
            <a:off x="2699792" y="4581128"/>
            <a:ext cx="1512168" cy="864096"/>
            <a:chOff x="2915816" y="4293096"/>
            <a:chExt cx="1512168" cy="864096"/>
          </a:xfrm>
        </p:grpSpPr>
        <p:sp>
          <p:nvSpPr>
            <p:cNvPr id="125" name="矩形 124"/>
            <p:cNvSpPr/>
            <p:nvPr/>
          </p:nvSpPr>
          <p:spPr bwMode="auto">
            <a:xfrm>
              <a:off x="2915816" y="4293096"/>
              <a:ext cx="1512168" cy="8640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新細明體" charset="0"/>
                <a:cs typeface="新細明體" charset="0"/>
              </a:endParaRPr>
            </a:p>
          </p:txBody>
        </p:sp>
        <p:grpSp>
          <p:nvGrpSpPr>
            <p:cNvPr id="126" name="群組 125"/>
            <p:cNvGrpSpPr/>
            <p:nvPr/>
          </p:nvGrpSpPr>
          <p:grpSpPr>
            <a:xfrm>
              <a:off x="2987824" y="4365104"/>
              <a:ext cx="289675" cy="323165"/>
              <a:chOff x="3419872" y="3573016"/>
              <a:chExt cx="289675" cy="323165"/>
            </a:xfrm>
          </p:grpSpPr>
          <p:sp>
            <p:nvSpPr>
              <p:cNvPr id="127" name="橢圓 126"/>
              <p:cNvSpPr/>
              <p:nvPr/>
            </p:nvSpPr>
            <p:spPr bwMode="auto">
              <a:xfrm>
                <a:off x="3419872" y="3573016"/>
                <a:ext cx="288032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128" name="文字方塊 127"/>
              <p:cNvSpPr txBox="1"/>
              <p:nvPr/>
            </p:nvSpPr>
            <p:spPr>
              <a:xfrm>
                <a:off x="3419872" y="3573016"/>
                <a:ext cx="28967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dirty="0"/>
                  <a:t>2</a:t>
                </a:r>
                <a:endParaRPr kumimoji="1" lang="zh-TW" altLang="en-US" sz="1500" dirty="0"/>
              </a:p>
            </p:txBody>
          </p:sp>
        </p:grpSp>
        <p:grpSp>
          <p:nvGrpSpPr>
            <p:cNvPr id="129" name="群組 128"/>
            <p:cNvGrpSpPr/>
            <p:nvPr/>
          </p:nvGrpSpPr>
          <p:grpSpPr>
            <a:xfrm>
              <a:off x="3347864" y="4365104"/>
              <a:ext cx="289675" cy="323165"/>
              <a:chOff x="3419872" y="3573016"/>
              <a:chExt cx="289675" cy="323165"/>
            </a:xfrm>
          </p:grpSpPr>
          <p:sp>
            <p:nvSpPr>
              <p:cNvPr id="130" name="橢圓 129"/>
              <p:cNvSpPr/>
              <p:nvPr/>
            </p:nvSpPr>
            <p:spPr bwMode="auto">
              <a:xfrm>
                <a:off x="3419872" y="3573016"/>
                <a:ext cx="288032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131" name="文字方塊 130"/>
              <p:cNvSpPr txBox="1"/>
              <p:nvPr/>
            </p:nvSpPr>
            <p:spPr>
              <a:xfrm>
                <a:off x="3419872" y="3573016"/>
                <a:ext cx="28967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dirty="0"/>
                  <a:t>3</a:t>
                </a:r>
                <a:endParaRPr kumimoji="1" lang="zh-TW" altLang="en-US" sz="1500" dirty="0"/>
              </a:p>
            </p:txBody>
          </p:sp>
        </p:grpSp>
        <p:grpSp>
          <p:nvGrpSpPr>
            <p:cNvPr id="132" name="群組 131"/>
            <p:cNvGrpSpPr/>
            <p:nvPr/>
          </p:nvGrpSpPr>
          <p:grpSpPr>
            <a:xfrm>
              <a:off x="3707904" y="4365104"/>
              <a:ext cx="289675" cy="323165"/>
              <a:chOff x="3419872" y="3573016"/>
              <a:chExt cx="289675" cy="323165"/>
            </a:xfrm>
          </p:grpSpPr>
          <p:sp>
            <p:nvSpPr>
              <p:cNvPr id="133" name="橢圓 132"/>
              <p:cNvSpPr/>
              <p:nvPr/>
            </p:nvSpPr>
            <p:spPr bwMode="auto">
              <a:xfrm>
                <a:off x="3419872" y="3573016"/>
                <a:ext cx="288032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134" name="文字方塊 133"/>
              <p:cNvSpPr txBox="1"/>
              <p:nvPr/>
            </p:nvSpPr>
            <p:spPr>
              <a:xfrm>
                <a:off x="3419872" y="3573016"/>
                <a:ext cx="28967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dirty="0"/>
                  <a:t>4</a:t>
                </a:r>
                <a:endParaRPr kumimoji="1" lang="zh-TW" altLang="en-US" sz="1500" dirty="0"/>
              </a:p>
            </p:txBody>
          </p:sp>
        </p:grpSp>
        <p:grpSp>
          <p:nvGrpSpPr>
            <p:cNvPr id="135" name="群組 134"/>
            <p:cNvGrpSpPr/>
            <p:nvPr/>
          </p:nvGrpSpPr>
          <p:grpSpPr>
            <a:xfrm>
              <a:off x="4067944" y="4365104"/>
              <a:ext cx="289675" cy="323165"/>
              <a:chOff x="3419872" y="3573016"/>
              <a:chExt cx="289675" cy="323165"/>
            </a:xfrm>
          </p:grpSpPr>
          <p:sp>
            <p:nvSpPr>
              <p:cNvPr id="136" name="橢圓 135"/>
              <p:cNvSpPr/>
              <p:nvPr/>
            </p:nvSpPr>
            <p:spPr bwMode="auto">
              <a:xfrm>
                <a:off x="3419872" y="3573016"/>
                <a:ext cx="288032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137" name="文字方塊 136"/>
              <p:cNvSpPr txBox="1"/>
              <p:nvPr/>
            </p:nvSpPr>
            <p:spPr>
              <a:xfrm>
                <a:off x="3419872" y="3573016"/>
                <a:ext cx="28967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dirty="0"/>
                  <a:t>7</a:t>
                </a:r>
                <a:endParaRPr kumimoji="1" lang="zh-TW" altLang="en-US" sz="1500" dirty="0"/>
              </a:p>
            </p:txBody>
          </p:sp>
        </p:grpSp>
        <p:grpSp>
          <p:nvGrpSpPr>
            <p:cNvPr id="138" name="群組 137"/>
            <p:cNvGrpSpPr/>
            <p:nvPr/>
          </p:nvGrpSpPr>
          <p:grpSpPr>
            <a:xfrm>
              <a:off x="2987824" y="4797152"/>
              <a:ext cx="289675" cy="323165"/>
              <a:chOff x="3419872" y="3573016"/>
              <a:chExt cx="289675" cy="323165"/>
            </a:xfrm>
          </p:grpSpPr>
          <p:sp>
            <p:nvSpPr>
              <p:cNvPr id="139" name="橢圓 138"/>
              <p:cNvSpPr/>
              <p:nvPr/>
            </p:nvSpPr>
            <p:spPr bwMode="auto">
              <a:xfrm>
                <a:off x="3419872" y="3573016"/>
                <a:ext cx="288032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140" name="文字方塊 139"/>
              <p:cNvSpPr txBox="1"/>
              <p:nvPr/>
            </p:nvSpPr>
            <p:spPr>
              <a:xfrm>
                <a:off x="3419872" y="3573016"/>
                <a:ext cx="28967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dirty="0"/>
                  <a:t>8</a:t>
                </a:r>
                <a:endParaRPr kumimoji="1" lang="zh-TW" altLang="en-US" sz="1500" dirty="0"/>
              </a:p>
            </p:txBody>
          </p:sp>
        </p:grpSp>
        <p:grpSp>
          <p:nvGrpSpPr>
            <p:cNvPr id="141" name="群組 140"/>
            <p:cNvGrpSpPr/>
            <p:nvPr/>
          </p:nvGrpSpPr>
          <p:grpSpPr>
            <a:xfrm>
              <a:off x="3347864" y="4797152"/>
              <a:ext cx="289675" cy="323165"/>
              <a:chOff x="3419872" y="3573016"/>
              <a:chExt cx="289675" cy="323165"/>
            </a:xfrm>
          </p:grpSpPr>
          <p:sp>
            <p:nvSpPr>
              <p:cNvPr id="142" name="橢圓 141"/>
              <p:cNvSpPr/>
              <p:nvPr/>
            </p:nvSpPr>
            <p:spPr bwMode="auto">
              <a:xfrm>
                <a:off x="3419872" y="3573016"/>
                <a:ext cx="288032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143" name="文字方塊 142"/>
              <p:cNvSpPr txBox="1"/>
              <p:nvPr/>
            </p:nvSpPr>
            <p:spPr>
              <a:xfrm>
                <a:off x="3419872" y="3573016"/>
                <a:ext cx="28967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dirty="0"/>
                  <a:t>9</a:t>
                </a:r>
                <a:endParaRPr kumimoji="1" lang="zh-TW" altLang="en-US" sz="1500" dirty="0"/>
              </a:p>
            </p:txBody>
          </p:sp>
        </p:grpSp>
        <p:grpSp>
          <p:nvGrpSpPr>
            <p:cNvPr id="144" name="群組 143"/>
            <p:cNvGrpSpPr/>
            <p:nvPr/>
          </p:nvGrpSpPr>
          <p:grpSpPr>
            <a:xfrm>
              <a:off x="3635896" y="4797152"/>
              <a:ext cx="394684" cy="323165"/>
              <a:chOff x="3347864" y="3573016"/>
              <a:chExt cx="394684" cy="323165"/>
            </a:xfrm>
          </p:grpSpPr>
          <p:sp>
            <p:nvSpPr>
              <p:cNvPr id="145" name="橢圓 144"/>
              <p:cNvSpPr/>
              <p:nvPr/>
            </p:nvSpPr>
            <p:spPr bwMode="auto">
              <a:xfrm>
                <a:off x="3419872" y="3573016"/>
                <a:ext cx="288032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146" name="文字方塊 145"/>
              <p:cNvSpPr txBox="1"/>
              <p:nvPr/>
            </p:nvSpPr>
            <p:spPr>
              <a:xfrm>
                <a:off x="3347864" y="3573016"/>
                <a:ext cx="39468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dirty="0"/>
                  <a:t>10</a:t>
                </a:r>
                <a:endParaRPr kumimoji="1" lang="zh-TW" altLang="en-US" sz="1500" dirty="0"/>
              </a:p>
            </p:txBody>
          </p:sp>
        </p:grpSp>
        <p:grpSp>
          <p:nvGrpSpPr>
            <p:cNvPr id="147" name="群組 146"/>
            <p:cNvGrpSpPr/>
            <p:nvPr/>
          </p:nvGrpSpPr>
          <p:grpSpPr>
            <a:xfrm>
              <a:off x="3995936" y="4797152"/>
              <a:ext cx="394684" cy="323165"/>
              <a:chOff x="3347864" y="3573016"/>
              <a:chExt cx="394684" cy="323165"/>
            </a:xfrm>
          </p:grpSpPr>
          <p:sp>
            <p:nvSpPr>
              <p:cNvPr id="148" name="橢圓 147"/>
              <p:cNvSpPr/>
              <p:nvPr/>
            </p:nvSpPr>
            <p:spPr bwMode="auto">
              <a:xfrm>
                <a:off x="3419872" y="3573016"/>
                <a:ext cx="288032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149" name="文字方塊 148"/>
              <p:cNvSpPr txBox="1"/>
              <p:nvPr/>
            </p:nvSpPr>
            <p:spPr>
              <a:xfrm>
                <a:off x="3347864" y="3573016"/>
                <a:ext cx="39468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dirty="0"/>
                  <a:t>12</a:t>
                </a:r>
                <a:endParaRPr kumimoji="1" lang="zh-TW" altLang="en-US" sz="1500" dirty="0"/>
              </a:p>
            </p:txBody>
          </p:sp>
        </p:grpSp>
      </p:grpSp>
      <p:grpSp>
        <p:nvGrpSpPr>
          <p:cNvPr id="176" name="群組 175"/>
          <p:cNvGrpSpPr/>
          <p:nvPr/>
        </p:nvGrpSpPr>
        <p:grpSpPr>
          <a:xfrm>
            <a:off x="2699792" y="5949280"/>
            <a:ext cx="1512168" cy="864096"/>
            <a:chOff x="2915816" y="5589240"/>
            <a:chExt cx="1512168" cy="864096"/>
          </a:xfrm>
        </p:grpSpPr>
        <p:sp>
          <p:nvSpPr>
            <p:cNvPr id="150" name="矩形 149"/>
            <p:cNvSpPr/>
            <p:nvPr/>
          </p:nvSpPr>
          <p:spPr bwMode="auto">
            <a:xfrm>
              <a:off x="2915816" y="5589240"/>
              <a:ext cx="1512168" cy="8640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新細明體" charset="0"/>
                <a:cs typeface="新細明體" charset="0"/>
              </a:endParaRPr>
            </a:p>
          </p:txBody>
        </p:sp>
        <p:grpSp>
          <p:nvGrpSpPr>
            <p:cNvPr id="151" name="群組 150"/>
            <p:cNvGrpSpPr/>
            <p:nvPr/>
          </p:nvGrpSpPr>
          <p:grpSpPr>
            <a:xfrm>
              <a:off x="2987824" y="5661248"/>
              <a:ext cx="289675" cy="323165"/>
              <a:chOff x="3419872" y="3573016"/>
              <a:chExt cx="289675" cy="323165"/>
            </a:xfrm>
          </p:grpSpPr>
          <p:sp>
            <p:nvSpPr>
              <p:cNvPr id="152" name="橢圓 151"/>
              <p:cNvSpPr/>
              <p:nvPr/>
            </p:nvSpPr>
            <p:spPr bwMode="auto">
              <a:xfrm>
                <a:off x="3419872" y="3573016"/>
                <a:ext cx="288032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153" name="文字方塊 152"/>
              <p:cNvSpPr txBox="1"/>
              <p:nvPr/>
            </p:nvSpPr>
            <p:spPr>
              <a:xfrm>
                <a:off x="3419872" y="3573016"/>
                <a:ext cx="28967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500" dirty="0"/>
                  <a:t>1</a:t>
                </a:r>
                <a:endParaRPr kumimoji="1" lang="zh-TW" altLang="en-US" sz="1500" dirty="0"/>
              </a:p>
            </p:txBody>
          </p:sp>
        </p:grpSp>
        <p:grpSp>
          <p:nvGrpSpPr>
            <p:cNvPr id="154" name="群組 153"/>
            <p:cNvGrpSpPr/>
            <p:nvPr/>
          </p:nvGrpSpPr>
          <p:grpSpPr>
            <a:xfrm>
              <a:off x="3347864" y="5661248"/>
              <a:ext cx="289675" cy="323165"/>
              <a:chOff x="3419872" y="3573016"/>
              <a:chExt cx="289675" cy="323165"/>
            </a:xfrm>
          </p:grpSpPr>
          <p:sp>
            <p:nvSpPr>
              <p:cNvPr id="155" name="橢圓 154"/>
              <p:cNvSpPr/>
              <p:nvPr/>
            </p:nvSpPr>
            <p:spPr bwMode="auto">
              <a:xfrm>
                <a:off x="3419872" y="3573016"/>
                <a:ext cx="288032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156" name="文字方塊 155"/>
              <p:cNvSpPr txBox="1"/>
              <p:nvPr/>
            </p:nvSpPr>
            <p:spPr>
              <a:xfrm>
                <a:off x="3419872" y="3573016"/>
                <a:ext cx="28967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dirty="0"/>
                  <a:t>2</a:t>
                </a:r>
                <a:endParaRPr kumimoji="1" lang="zh-TW" altLang="en-US" sz="1500" dirty="0"/>
              </a:p>
            </p:txBody>
          </p:sp>
        </p:grpSp>
        <p:grpSp>
          <p:nvGrpSpPr>
            <p:cNvPr id="157" name="群組 156"/>
            <p:cNvGrpSpPr/>
            <p:nvPr/>
          </p:nvGrpSpPr>
          <p:grpSpPr>
            <a:xfrm>
              <a:off x="3707904" y="5661248"/>
              <a:ext cx="289675" cy="323165"/>
              <a:chOff x="3419872" y="3573016"/>
              <a:chExt cx="289675" cy="323165"/>
            </a:xfrm>
          </p:grpSpPr>
          <p:sp>
            <p:nvSpPr>
              <p:cNvPr id="158" name="橢圓 157"/>
              <p:cNvSpPr/>
              <p:nvPr/>
            </p:nvSpPr>
            <p:spPr bwMode="auto">
              <a:xfrm>
                <a:off x="3419872" y="3573016"/>
                <a:ext cx="288032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159" name="文字方塊 158"/>
              <p:cNvSpPr txBox="1"/>
              <p:nvPr/>
            </p:nvSpPr>
            <p:spPr>
              <a:xfrm>
                <a:off x="3419872" y="3573016"/>
                <a:ext cx="28967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dirty="0"/>
                  <a:t>5</a:t>
                </a:r>
                <a:endParaRPr kumimoji="1" lang="zh-TW" altLang="en-US" sz="1500" dirty="0"/>
              </a:p>
            </p:txBody>
          </p:sp>
        </p:grpSp>
        <p:grpSp>
          <p:nvGrpSpPr>
            <p:cNvPr id="160" name="群組 159"/>
            <p:cNvGrpSpPr/>
            <p:nvPr/>
          </p:nvGrpSpPr>
          <p:grpSpPr>
            <a:xfrm>
              <a:off x="4067944" y="5661248"/>
              <a:ext cx="289675" cy="323165"/>
              <a:chOff x="3419872" y="3573016"/>
              <a:chExt cx="289675" cy="323165"/>
            </a:xfrm>
          </p:grpSpPr>
          <p:sp>
            <p:nvSpPr>
              <p:cNvPr id="161" name="橢圓 160"/>
              <p:cNvSpPr/>
              <p:nvPr/>
            </p:nvSpPr>
            <p:spPr bwMode="auto">
              <a:xfrm>
                <a:off x="3419872" y="3573016"/>
                <a:ext cx="288032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162" name="文字方塊 161"/>
              <p:cNvSpPr txBox="1"/>
              <p:nvPr/>
            </p:nvSpPr>
            <p:spPr>
              <a:xfrm>
                <a:off x="3419872" y="3573016"/>
                <a:ext cx="28967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dirty="0"/>
                  <a:t>6</a:t>
                </a:r>
                <a:endParaRPr kumimoji="1" lang="zh-TW" altLang="en-US" sz="1500" dirty="0"/>
              </a:p>
            </p:txBody>
          </p:sp>
        </p:grpSp>
        <p:grpSp>
          <p:nvGrpSpPr>
            <p:cNvPr id="163" name="群組 162"/>
            <p:cNvGrpSpPr/>
            <p:nvPr/>
          </p:nvGrpSpPr>
          <p:grpSpPr>
            <a:xfrm>
              <a:off x="2987824" y="6093296"/>
              <a:ext cx="289675" cy="323165"/>
              <a:chOff x="3419872" y="3573016"/>
              <a:chExt cx="289675" cy="323165"/>
            </a:xfrm>
          </p:grpSpPr>
          <p:sp>
            <p:nvSpPr>
              <p:cNvPr id="164" name="橢圓 163"/>
              <p:cNvSpPr/>
              <p:nvPr/>
            </p:nvSpPr>
            <p:spPr bwMode="auto">
              <a:xfrm>
                <a:off x="3419872" y="3573016"/>
                <a:ext cx="288032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165" name="文字方塊 164"/>
              <p:cNvSpPr txBox="1"/>
              <p:nvPr/>
            </p:nvSpPr>
            <p:spPr>
              <a:xfrm>
                <a:off x="3419872" y="3573016"/>
                <a:ext cx="28967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dirty="0"/>
                  <a:t>7</a:t>
                </a:r>
                <a:endParaRPr kumimoji="1" lang="zh-TW" altLang="en-US" sz="1500" dirty="0"/>
              </a:p>
            </p:txBody>
          </p:sp>
        </p:grpSp>
        <p:grpSp>
          <p:nvGrpSpPr>
            <p:cNvPr id="166" name="群組 165"/>
            <p:cNvGrpSpPr/>
            <p:nvPr/>
          </p:nvGrpSpPr>
          <p:grpSpPr>
            <a:xfrm>
              <a:off x="3347864" y="6093296"/>
              <a:ext cx="289675" cy="323165"/>
              <a:chOff x="3419872" y="3573016"/>
              <a:chExt cx="289675" cy="323165"/>
            </a:xfrm>
          </p:grpSpPr>
          <p:sp>
            <p:nvSpPr>
              <p:cNvPr id="167" name="橢圓 166"/>
              <p:cNvSpPr/>
              <p:nvPr/>
            </p:nvSpPr>
            <p:spPr bwMode="auto">
              <a:xfrm>
                <a:off x="3419872" y="3573016"/>
                <a:ext cx="288032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168" name="文字方塊 167"/>
              <p:cNvSpPr txBox="1"/>
              <p:nvPr/>
            </p:nvSpPr>
            <p:spPr>
              <a:xfrm>
                <a:off x="3419872" y="3573016"/>
                <a:ext cx="28967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dirty="0"/>
                  <a:t>9</a:t>
                </a:r>
                <a:endParaRPr kumimoji="1" lang="zh-TW" altLang="en-US" sz="1500" dirty="0"/>
              </a:p>
            </p:txBody>
          </p:sp>
        </p:grpSp>
        <p:grpSp>
          <p:nvGrpSpPr>
            <p:cNvPr id="169" name="群組 168"/>
            <p:cNvGrpSpPr/>
            <p:nvPr/>
          </p:nvGrpSpPr>
          <p:grpSpPr>
            <a:xfrm>
              <a:off x="3635896" y="6093296"/>
              <a:ext cx="394684" cy="323165"/>
              <a:chOff x="3347864" y="3573016"/>
              <a:chExt cx="394684" cy="323165"/>
            </a:xfrm>
          </p:grpSpPr>
          <p:sp>
            <p:nvSpPr>
              <p:cNvPr id="170" name="橢圓 169"/>
              <p:cNvSpPr/>
              <p:nvPr/>
            </p:nvSpPr>
            <p:spPr bwMode="auto">
              <a:xfrm>
                <a:off x="3419872" y="3573016"/>
                <a:ext cx="288032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171" name="文字方塊 170"/>
              <p:cNvSpPr txBox="1"/>
              <p:nvPr/>
            </p:nvSpPr>
            <p:spPr>
              <a:xfrm>
                <a:off x="3347864" y="3573016"/>
                <a:ext cx="39468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dirty="0"/>
                  <a:t>10</a:t>
                </a:r>
                <a:endParaRPr kumimoji="1" lang="zh-TW" altLang="en-US" sz="1500" dirty="0"/>
              </a:p>
            </p:txBody>
          </p:sp>
        </p:grpSp>
        <p:grpSp>
          <p:nvGrpSpPr>
            <p:cNvPr id="172" name="群組 171"/>
            <p:cNvGrpSpPr/>
            <p:nvPr/>
          </p:nvGrpSpPr>
          <p:grpSpPr>
            <a:xfrm>
              <a:off x="3995936" y="6093296"/>
              <a:ext cx="394684" cy="323165"/>
              <a:chOff x="3347864" y="3573016"/>
              <a:chExt cx="394684" cy="323165"/>
            </a:xfrm>
          </p:grpSpPr>
          <p:sp>
            <p:nvSpPr>
              <p:cNvPr id="173" name="橢圓 172"/>
              <p:cNvSpPr/>
              <p:nvPr/>
            </p:nvSpPr>
            <p:spPr bwMode="auto">
              <a:xfrm>
                <a:off x="3419872" y="3573016"/>
                <a:ext cx="288032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174" name="文字方塊 173"/>
              <p:cNvSpPr txBox="1"/>
              <p:nvPr/>
            </p:nvSpPr>
            <p:spPr>
              <a:xfrm>
                <a:off x="3347864" y="3573016"/>
                <a:ext cx="39468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dirty="0"/>
                  <a:t>11</a:t>
                </a:r>
                <a:endParaRPr kumimoji="1" lang="zh-TW" altLang="en-US" sz="1500" dirty="0"/>
              </a:p>
            </p:txBody>
          </p:sp>
        </p:grpSp>
      </p:grpSp>
      <p:pic>
        <p:nvPicPr>
          <p:cNvPr id="178" name="圖片 177" descr="螢幕截圖 2016-03-02 08.38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570" y="3573016"/>
            <a:ext cx="1529837" cy="864096"/>
          </a:xfrm>
          <a:prstGeom prst="rect">
            <a:avLst/>
          </a:prstGeom>
        </p:spPr>
      </p:pic>
      <p:pic>
        <p:nvPicPr>
          <p:cNvPr id="179" name="圖片 178" descr="螢幕截圖 2016-03-02 08.38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653136"/>
            <a:ext cx="1529837" cy="864096"/>
          </a:xfrm>
          <a:prstGeom prst="rect">
            <a:avLst/>
          </a:prstGeom>
        </p:spPr>
      </p:pic>
      <p:pic>
        <p:nvPicPr>
          <p:cNvPr id="180" name="圖片 179" descr="螢幕截圖 2016-03-02 08.38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5877272"/>
            <a:ext cx="1529837" cy="864096"/>
          </a:xfrm>
          <a:prstGeom prst="rect">
            <a:avLst/>
          </a:prstGeom>
        </p:spPr>
      </p:pic>
      <p:sp>
        <p:nvSpPr>
          <p:cNvPr id="182" name="文字方塊 181"/>
          <p:cNvSpPr txBox="1"/>
          <p:nvPr/>
        </p:nvSpPr>
        <p:spPr>
          <a:xfrm>
            <a:off x="7092280" y="6093296"/>
            <a:ext cx="634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yes</a:t>
            </a:r>
            <a:endParaRPr kumimoji="1" lang="zh-TW" altLang="en-US" dirty="0"/>
          </a:p>
        </p:txBody>
      </p:sp>
      <p:sp>
        <p:nvSpPr>
          <p:cNvPr id="183" name="文字方塊 182"/>
          <p:cNvSpPr txBox="1"/>
          <p:nvPr/>
        </p:nvSpPr>
        <p:spPr>
          <a:xfrm>
            <a:off x="7105443" y="4797152"/>
            <a:ext cx="557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No</a:t>
            </a:r>
            <a:endParaRPr kumimoji="1" lang="zh-TW" altLang="en-US" dirty="0"/>
          </a:p>
        </p:txBody>
      </p:sp>
      <p:sp>
        <p:nvSpPr>
          <p:cNvPr id="184" name="文字方塊 183"/>
          <p:cNvSpPr txBox="1"/>
          <p:nvPr/>
        </p:nvSpPr>
        <p:spPr>
          <a:xfrm>
            <a:off x="8542727" y="4797152"/>
            <a:ext cx="634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yes</a:t>
            </a:r>
            <a:endParaRPr kumimoji="1" lang="zh-TW" altLang="en-US" dirty="0"/>
          </a:p>
        </p:txBody>
      </p:sp>
      <p:sp>
        <p:nvSpPr>
          <p:cNvPr id="185" name="文字方塊 184"/>
          <p:cNvSpPr txBox="1"/>
          <p:nvPr/>
        </p:nvSpPr>
        <p:spPr>
          <a:xfrm>
            <a:off x="7105443" y="3717032"/>
            <a:ext cx="634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yes</a:t>
            </a:r>
            <a:endParaRPr kumimoji="1" lang="zh-TW" altLang="en-US" dirty="0"/>
          </a:p>
        </p:txBody>
      </p:sp>
      <p:sp>
        <p:nvSpPr>
          <p:cNvPr id="186" name="文字方塊 185"/>
          <p:cNvSpPr txBox="1"/>
          <p:nvPr/>
        </p:nvSpPr>
        <p:spPr>
          <a:xfrm>
            <a:off x="0" y="4077072"/>
            <a:ext cx="553998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訓練資料</a:t>
            </a:r>
            <a:endParaRPr kumimoji="1" lang="zh-TW" altLang="en-US" dirty="0">
              <a:solidFill>
                <a:srgbClr val="00000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87" name="向右箭號 186"/>
          <p:cNvSpPr/>
          <p:nvPr/>
        </p:nvSpPr>
        <p:spPr bwMode="auto">
          <a:xfrm>
            <a:off x="2051720" y="4077072"/>
            <a:ext cx="576064" cy="2880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88" name="向右箭號 187"/>
          <p:cNvSpPr/>
          <p:nvPr/>
        </p:nvSpPr>
        <p:spPr bwMode="auto">
          <a:xfrm>
            <a:off x="2051720" y="4725144"/>
            <a:ext cx="576064" cy="2880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89" name="向右箭號 188"/>
          <p:cNvSpPr/>
          <p:nvPr/>
        </p:nvSpPr>
        <p:spPr bwMode="auto">
          <a:xfrm rot="2045728">
            <a:off x="1998626" y="6054109"/>
            <a:ext cx="719236" cy="2880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91" name="文字方塊 190"/>
          <p:cNvSpPr txBox="1"/>
          <p:nvPr/>
        </p:nvSpPr>
        <p:spPr>
          <a:xfrm>
            <a:off x="1691680" y="5512295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隨機抽樣</a:t>
            </a:r>
          </a:p>
        </p:txBody>
      </p:sp>
      <p:sp>
        <p:nvSpPr>
          <p:cNvPr id="192" name="向右箭號 191"/>
          <p:cNvSpPr/>
          <p:nvPr/>
        </p:nvSpPr>
        <p:spPr bwMode="auto">
          <a:xfrm>
            <a:off x="4283968" y="3861048"/>
            <a:ext cx="576064" cy="2880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93" name="向右箭號 192"/>
          <p:cNvSpPr/>
          <p:nvPr/>
        </p:nvSpPr>
        <p:spPr bwMode="auto">
          <a:xfrm>
            <a:off x="4283968" y="4869160"/>
            <a:ext cx="576064" cy="2880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94" name="向右箭號 193"/>
          <p:cNvSpPr/>
          <p:nvPr/>
        </p:nvSpPr>
        <p:spPr bwMode="auto">
          <a:xfrm>
            <a:off x="4283968" y="6237312"/>
            <a:ext cx="576064" cy="2880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95" name="文字方塊 194"/>
          <p:cNvSpPr txBox="1"/>
          <p:nvPr/>
        </p:nvSpPr>
        <p:spPr>
          <a:xfrm>
            <a:off x="3851920" y="551723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產生決策樹</a:t>
            </a:r>
          </a:p>
        </p:txBody>
      </p:sp>
      <p:sp>
        <p:nvSpPr>
          <p:cNvPr id="196" name="向右箭號 195"/>
          <p:cNvSpPr/>
          <p:nvPr/>
        </p:nvSpPr>
        <p:spPr bwMode="auto">
          <a:xfrm>
            <a:off x="6516216" y="3861048"/>
            <a:ext cx="576064" cy="2880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97" name="向右箭號 196"/>
          <p:cNvSpPr/>
          <p:nvPr/>
        </p:nvSpPr>
        <p:spPr bwMode="auto">
          <a:xfrm>
            <a:off x="6516216" y="4869160"/>
            <a:ext cx="576064" cy="2880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98" name="向右箭號 197"/>
          <p:cNvSpPr/>
          <p:nvPr/>
        </p:nvSpPr>
        <p:spPr bwMode="auto">
          <a:xfrm>
            <a:off x="6516216" y="6237312"/>
            <a:ext cx="576064" cy="2880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01" name="向下箭號 200"/>
          <p:cNvSpPr/>
          <p:nvPr/>
        </p:nvSpPr>
        <p:spPr bwMode="auto">
          <a:xfrm>
            <a:off x="5652120" y="3212976"/>
            <a:ext cx="216024" cy="288032"/>
          </a:xfrm>
          <a:prstGeom prst="downArrow">
            <a:avLst/>
          </a:prstGeom>
          <a:solidFill>
            <a:srgbClr val="7575D1"/>
          </a:solidFill>
          <a:ln w="9525" cap="flat" cmpd="sng" algn="ctr">
            <a:solidFill>
              <a:srgbClr val="7575D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02" name="向右箭號 201"/>
          <p:cNvSpPr/>
          <p:nvPr/>
        </p:nvSpPr>
        <p:spPr bwMode="auto">
          <a:xfrm>
            <a:off x="7956376" y="4941168"/>
            <a:ext cx="576064" cy="2880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03" name="矩形 202"/>
          <p:cNvSpPr/>
          <p:nvPr/>
        </p:nvSpPr>
        <p:spPr bwMode="auto">
          <a:xfrm>
            <a:off x="7812360" y="3861048"/>
            <a:ext cx="144016" cy="2664296"/>
          </a:xfrm>
          <a:prstGeom prst="rect">
            <a:avLst/>
          </a:prstGeom>
          <a:solidFill>
            <a:srgbClr val="7575D1"/>
          </a:solidFill>
          <a:ln w="9525" cap="flat" cmpd="sng" algn="ctr">
            <a:solidFill>
              <a:srgbClr val="7575D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05" name="文字方塊 204"/>
          <p:cNvSpPr txBox="1"/>
          <p:nvPr/>
        </p:nvSpPr>
        <p:spPr>
          <a:xfrm>
            <a:off x="6516216" y="5517232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預測</a:t>
            </a:r>
          </a:p>
        </p:txBody>
      </p:sp>
      <p:sp>
        <p:nvSpPr>
          <p:cNvPr id="206" name="文字方塊 205"/>
          <p:cNvSpPr txBox="1"/>
          <p:nvPr/>
        </p:nvSpPr>
        <p:spPr>
          <a:xfrm>
            <a:off x="7920880" y="5301208"/>
            <a:ext cx="125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多數決</a:t>
            </a:r>
            <a:endParaRPr kumimoji="1" lang="en-US" altLang="zh-TW" sz="2000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  <a:p>
            <a:r>
              <a:rPr lang="zh-TW" altLang="en-US" sz="20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加權平均</a:t>
            </a:r>
            <a:endParaRPr kumimoji="1" lang="zh-TW" altLang="en-US" sz="2000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07" name="文字方塊 206"/>
          <p:cNvSpPr txBox="1"/>
          <p:nvPr/>
        </p:nvSpPr>
        <p:spPr>
          <a:xfrm>
            <a:off x="2627784" y="3140968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latin typeface="微軟正黑體"/>
                <a:ea typeface="微軟正黑體"/>
                <a:cs typeface="微軟正黑體"/>
              </a:rPr>
              <a:t>部分訓練</a:t>
            </a:r>
            <a:r>
              <a:rPr kumimoji="1" lang="zh-TW" altLang="en-US" sz="2000" dirty="0">
                <a:latin typeface="微軟正黑體"/>
                <a:ea typeface="微軟正黑體"/>
                <a:cs typeface="微軟正黑體"/>
              </a:rPr>
              <a:t>資料</a:t>
            </a:r>
            <a:endParaRPr kumimoji="1" lang="en-US" altLang="zh-TW" sz="2000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756212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Fundamental</a:t>
            </a:r>
            <a:r>
              <a:rPr kumimoji="1" lang="zh-TW" altLang="en-US" dirty="0"/>
              <a:t> </a:t>
            </a:r>
            <a:r>
              <a:rPr kumimoji="1" lang="en-US" altLang="zh-TW" dirty="0"/>
              <a:t>Concepts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如何衡量</a:t>
            </a:r>
            <a:r>
              <a:rPr lang="zh-CHT" altLang="en-US" dirty="0"/>
              <a:t>某</a:t>
            </a:r>
            <a:r>
              <a:rPr lang="zh-TW" altLang="en-US" dirty="0"/>
              <a:t>個屬性對目標的解釋性？</a:t>
            </a:r>
            <a:endParaRPr kumimoji="1" lang="zh-CHT" altLang="en-US" dirty="0"/>
          </a:p>
          <a:p>
            <a:r>
              <a:rPr lang="zh-TW" altLang="en-US" dirty="0"/>
              <a:t>理想狀態：依照該屬性分群後，</a:t>
            </a:r>
            <a:r>
              <a:rPr kumimoji="1" lang="zh-TW" altLang="en-US" dirty="0"/>
              <a:t>每</a:t>
            </a:r>
            <a:r>
              <a:rPr lang="en-US" altLang="zh-TW" dirty="0"/>
              <a:t>1</a:t>
            </a:r>
            <a:r>
              <a:rPr lang="en-US" altLang="en-US" dirty="0"/>
              <a:t>群組</a:t>
            </a:r>
            <a:r>
              <a:rPr lang="zh-TW" altLang="en-US" dirty="0"/>
              <a:t>的目標</a:t>
            </a:r>
            <a:r>
              <a:rPr kumimoji="1" lang="zh-TW" altLang="en-US" dirty="0"/>
              <a:t>越一致越好</a:t>
            </a:r>
            <a:endParaRPr kumimoji="1" lang="en-US" altLang="zh-TW" dirty="0"/>
          </a:p>
          <a:p>
            <a:pPr lvl="1"/>
            <a:r>
              <a:rPr lang="zh-TW" altLang="en-US" dirty="0"/>
              <a:t>一致（</a:t>
            </a:r>
            <a:r>
              <a:rPr kumimoji="1" lang="en-US" altLang="zh-TW" dirty="0"/>
              <a:t>Pure</a:t>
            </a:r>
            <a:r>
              <a:rPr kumimoji="1" lang="zh-TW" altLang="en-US" dirty="0"/>
              <a:t>）</a:t>
            </a:r>
            <a:r>
              <a:rPr lang="zh-CHT" altLang="en-US" dirty="0"/>
              <a:t>：均</a:t>
            </a:r>
            <a:r>
              <a:rPr kumimoji="1" lang="zh-TW" altLang="en-US" dirty="0"/>
              <a:t>具有相同的</a:t>
            </a:r>
            <a:r>
              <a:rPr lang="zh-TW" altLang="en-US" dirty="0"/>
              <a:t>目標值（如每個體都不會賴帳）</a:t>
            </a:r>
            <a:endParaRPr kumimoji="1" lang="en-US" altLang="zh-TW" dirty="0"/>
          </a:p>
          <a:p>
            <a:pPr lvl="1"/>
            <a:r>
              <a:rPr lang="zh-TW" altLang="en-US" dirty="0"/>
              <a:t>不一致（</a:t>
            </a:r>
            <a:r>
              <a:rPr lang="en-US" altLang="zh-TW" dirty="0"/>
              <a:t>Impure</a:t>
            </a:r>
            <a:r>
              <a:rPr lang="zh-TW" altLang="en-US" dirty="0"/>
              <a:t>）</a:t>
            </a:r>
            <a:r>
              <a:rPr lang="zh-CHT" altLang="en-US" dirty="0"/>
              <a:t>：</a:t>
            </a:r>
            <a:r>
              <a:rPr lang="zh-TW" altLang="en-US" dirty="0"/>
              <a:t>具有不同的目標</a:t>
            </a:r>
            <a:r>
              <a:rPr lang="zh-CHT" altLang="en-US" dirty="0"/>
              <a:t>值</a:t>
            </a:r>
            <a:r>
              <a:rPr lang="zh-Hant" altLang="en-US" dirty="0"/>
              <a:t>（</a:t>
            </a:r>
            <a:r>
              <a:rPr lang="zh-TW" altLang="en-US" dirty="0"/>
              <a:t>有些個體會賴帳、有些不會賴帳）</a:t>
            </a:r>
            <a:endParaRPr lang="zh-CHT" altLang="en-US" dirty="0"/>
          </a:p>
          <a:p>
            <a:pPr lvl="1"/>
            <a:r>
              <a:rPr kumimoji="1" lang="zh-CHT" altLang="en-US" dirty="0"/>
              <a:t>不容易</a:t>
            </a:r>
            <a:r>
              <a:rPr kumimoji="1" lang="zh-TW" altLang="en-US" dirty="0"/>
              <a:t>完全一致</a:t>
            </a:r>
            <a:r>
              <a:rPr kumimoji="1" lang="zh-CHT" altLang="en-US" dirty="0"/>
              <a:t>，盡量減少不一致的程度</a:t>
            </a:r>
            <a:endParaRPr kumimoji="1"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32334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有不同的隨機產生方法嗎</a:t>
            </a:r>
            <a:r>
              <a:rPr kumimoji="1" lang="zh-CN" altLang="en-US" dirty="0"/>
              <a:t>？</a:t>
            </a:r>
            <a:endParaRPr kumimoji="1" lang="en-US" altLang="zh-CN" dirty="0"/>
          </a:p>
          <a:p>
            <a:pPr lvl="1"/>
            <a:r>
              <a:rPr lang="zh-CN" altLang="en-US" dirty="0"/>
              <a:t>隨機取出不同部分的資料當成訓練資料，藉以產生</a:t>
            </a:r>
            <a:r>
              <a:rPr lang="zh-TW" altLang="en-US" dirty="0"/>
              <a:t>不同的分類</a:t>
            </a:r>
            <a:r>
              <a:rPr lang="zh-CN" altLang="en-US" dirty="0"/>
              <a:t>樹</a:t>
            </a:r>
            <a:endParaRPr lang="en-US" altLang="zh-CN" dirty="0"/>
          </a:p>
          <a:p>
            <a:pPr lvl="1"/>
            <a:r>
              <a:rPr kumimoji="1" lang="zh-CN" altLang="en-US" dirty="0"/>
              <a:t>共有</a:t>
            </a:r>
            <a:r>
              <a:rPr kumimoji="1" lang="en-US" altLang="zh-CN" dirty="0"/>
              <a:t>M</a:t>
            </a:r>
            <a:r>
              <a:rPr kumimoji="1" lang="zh-CN" altLang="en-US" dirty="0"/>
              <a:t>個屬性，隨機取出</a:t>
            </a:r>
            <a:r>
              <a:rPr kumimoji="1" lang="en-US" altLang="zh-CN" dirty="0"/>
              <a:t>m</a:t>
            </a:r>
            <a:r>
              <a:rPr kumimoji="1" lang="zh-CN" altLang="en-US" dirty="0"/>
              <a:t>個（</a:t>
            </a:r>
            <a:r>
              <a:rPr kumimoji="1" lang="en-US" altLang="zh-CN" dirty="0"/>
              <a:t>m &lt; M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2"/>
            <a:r>
              <a:rPr lang="zh-CN" altLang="en-US" dirty="0"/>
              <a:t>也就是每顆</a:t>
            </a:r>
            <a:r>
              <a:rPr lang="zh-TW" altLang="en-US" dirty="0"/>
              <a:t>分類</a:t>
            </a:r>
            <a:r>
              <a:rPr lang="zh-CN" altLang="en-US" dirty="0"/>
              <a:t>樹使用的屬性均不相同</a:t>
            </a:r>
            <a:endParaRPr lang="en-US" altLang="zh-CN" dirty="0"/>
          </a:p>
          <a:p>
            <a:pPr lvl="1"/>
            <a:r>
              <a:rPr lang="zh-TW" altLang="en-US" dirty="0"/>
              <a:t>上述是兩種不同的方法</a:t>
            </a:r>
            <a:endParaRPr lang="en-US" altLang="zh-CN" dirty="0"/>
          </a:p>
          <a:p>
            <a:r>
              <a:rPr lang="zh-CN" altLang="en-US" dirty="0"/>
              <a:t>參數</a:t>
            </a:r>
            <a:endParaRPr lang="en-US" altLang="zh-CN" dirty="0"/>
          </a:p>
          <a:p>
            <a:pPr lvl="1"/>
            <a:r>
              <a:rPr lang="zh-CN" altLang="en-US" dirty="0"/>
              <a:t>要產生多少顆樹</a:t>
            </a:r>
            <a:r>
              <a:rPr lang="en-US" altLang="zh-CN" dirty="0"/>
              <a:t>? </a:t>
            </a:r>
            <a:r>
              <a:rPr lang="zh-CN" altLang="en-US" dirty="0"/>
              <a:t>樹越多，速度越慢</a:t>
            </a:r>
            <a:endParaRPr lang="en-US" altLang="zh-CN" dirty="0"/>
          </a:p>
          <a:p>
            <a:pPr lvl="1"/>
            <a:r>
              <a:rPr lang="zh-CN" altLang="en-US" dirty="0"/>
              <a:t>使用的屬性數目（</a:t>
            </a:r>
            <a:r>
              <a:rPr lang="en-US" altLang="zh-CN" dirty="0"/>
              <a:t>m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60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6666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</a:t>
            </a:r>
            <a:r>
              <a:rPr lang="zh-TW" altLang="en-US" dirty="0"/>
              <a:t>語言的</a:t>
            </a:r>
            <a:r>
              <a:rPr lang="en-US" altLang="en-US" dirty="0"/>
              <a:t>隨機森林應用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763215"/>
          </a:xfrm>
        </p:spPr>
        <p:txBody>
          <a:bodyPr/>
          <a:lstStyle/>
          <a:p>
            <a:r>
              <a:rPr lang="zh-CN" altLang="en-US" dirty="0"/>
              <a:t>下載與載入</a:t>
            </a:r>
            <a:r>
              <a:rPr lang="zh-TW" altLang="en-US" dirty="0"/>
              <a:t>「</a:t>
            </a:r>
            <a:r>
              <a:rPr lang="en-US" altLang="zh-TW" dirty="0" err="1"/>
              <a:t>randomForest</a:t>
            </a:r>
            <a:r>
              <a:rPr lang="zh-TW" altLang="en-US" dirty="0"/>
              <a:t>」套件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61</a:t>
            </a:fld>
            <a:endParaRPr lang="en-US" altLang="zh-TW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539552" y="2564904"/>
            <a:ext cx="8424936" cy="1143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q"/>
              <a:defRPr kumimoji="1" sz="32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Ø"/>
              <a:defRPr kumimoji="1" sz="28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kumimoji="1" sz="24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0" lang="en-US" altLang="zh-TW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&gt; library(</a:t>
            </a:r>
            <a:r>
              <a:rPr kumimoji="0" lang="en-US" altLang="zh-TW" sz="2400" dirty="0" err="1">
                <a:solidFill>
                  <a:srgbClr val="0000FF"/>
                </a:solidFill>
                <a:latin typeface="Courier New" charset="0"/>
                <a:ea typeface="微軟正黑體"/>
              </a:rPr>
              <a:t>randomForest</a:t>
            </a:r>
            <a:r>
              <a:rPr kumimoji="0" lang="en-US" altLang="zh-TW" sz="2400" dirty="0">
                <a:solidFill>
                  <a:srgbClr val="0000FF"/>
                </a:solidFill>
                <a:latin typeface="Courier New" charset="0"/>
                <a:ea typeface="微軟正黑體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zh-TW" sz="2300" dirty="0">
                <a:solidFill>
                  <a:srgbClr val="0000FF"/>
                </a:solidFill>
                <a:latin typeface="Courier New" charset="0"/>
                <a:ea typeface="微軟正黑體"/>
              </a:rPr>
              <a:t>&gt; </a:t>
            </a:r>
            <a:r>
              <a:rPr kumimoji="0" lang="en-US" altLang="zh-TW" sz="2300" dirty="0" err="1">
                <a:solidFill>
                  <a:srgbClr val="0000FF"/>
                </a:solidFill>
                <a:latin typeface="Courier New" charset="0"/>
                <a:ea typeface="微軟正黑體"/>
              </a:rPr>
              <a:t>pima.rf</a:t>
            </a:r>
            <a:r>
              <a:rPr kumimoji="0" lang="en-US" altLang="zh-TW" sz="2300" dirty="0">
                <a:solidFill>
                  <a:srgbClr val="0000FF"/>
                </a:solidFill>
                <a:latin typeface="Courier New" charset="0"/>
                <a:ea typeface="微軟正黑體"/>
              </a:rPr>
              <a:t>&lt;-</a:t>
            </a:r>
            <a:r>
              <a:rPr kumimoji="0" lang="en-US" altLang="zh-TW" sz="2300" dirty="0" err="1">
                <a:solidFill>
                  <a:srgbClr val="0000FF"/>
                </a:solidFill>
                <a:latin typeface="Courier New" charset="0"/>
                <a:ea typeface="微軟正黑體"/>
              </a:rPr>
              <a:t>randomForest</a:t>
            </a:r>
            <a:r>
              <a:rPr kumimoji="0" lang="en-US" altLang="zh-TW" sz="2300" dirty="0">
                <a:solidFill>
                  <a:srgbClr val="0000FF"/>
                </a:solidFill>
                <a:latin typeface="Courier New" charset="0"/>
                <a:ea typeface="微軟正黑體"/>
              </a:rPr>
              <a:t>(type ~ ., data= </a:t>
            </a:r>
            <a:r>
              <a:rPr kumimoji="0" lang="en-US" altLang="zh-TW" sz="2300" dirty="0" err="1">
                <a:solidFill>
                  <a:srgbClr val="0000FF"/>
                </a:solidFill>
                <a:latin typeface="Courier New" charset="0"/>
                <a:ea typeface="微軟正黑體"/>
              </a:rPr>
              <a:t>Pima.tr</a:t>
            </a:r>
            <a:r>
              <a:rPr kumimoji="0" lang="en-US" altLang="zh-TW" sz="2300" dirty="0">
                <a:solidFill>
                  <a:srgbClr val="0000FF"/>
                </a:solidFill>
                <a:latin typeface="Courier New" charset="0"/>
                <a:ea typeface="微軟正黑體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zh-TW" sz="2400" dirty="0">
                <a:solidFill>
                  <a:srgbClr val="0000FF"/>
                </a:solidFill>
                <a:latin typeface="Courier New"/>
                <a:ea typeface="微軟正黑體"/>
                <a:cs typeface="Courier New"/>
              </a:rPr>
              <a:t>&gt; </a:t>
            </a:r>
            <a:r>
              <a:rPr kumimoji="0" lang="mr-IN" altLang="zh-TW" sz="2400" dirty="0" err="1">
                <a:solidFill>
                  <a:srgbClr val="0000FF"/>
                </a:solidFill>
                <a:latin typeface="Courier New"/>
                <a:ea typeface="微軟正黑體"/>
                <a:cs typeface="Courier New"/>
              </a:rPr>
              <a:t>importance</a:t>
            </a:r>
            <a:r>
              <a:rPr kumimoji="0" lang="mr-IN" altLang="zh-TW" sz="2400" dirty="0">
                <a:solidFill>
                  <a:srgbClr val="0000FF"/>
                </a:solidFill>
                <a:latin typeface="Courier New"/>
                <a:ea typeface="微軟正黑體"/>
                <a:cs typeface="Courier New"/>
              </a:rPr>
              <a:t>(</a:t>
            </a:r>
            <a:r>
              <a:rPr kumimoji="0" lang="en-US" altLang="zh-TW" sz="2400" dirty="0">
                <a:solidFill>
                  <a:srgbClr val="0000FF"/>
                </a:solidFill>
                <a:latin typeface="Courier New"/>
                <a:ea typeface="微軟正黑體"/>
                <a:cs typeface="Courier New"/>
              </a:rPr>
              <a:t>pima</a:t>
            </a:r>
            <a:r>
              <a:rPr kumimoji="0" lang="mr-IN" altLang="zh-TW" sz="2400" dirty="0">
                <a:solidFill>
                  <a:srgbClr val="0000FF"/>
                </a:solidFill>
                <a:latin typeface="Courier New"/>
                <a:ea typeface="微軟正黑體"/>
                <a:cs typeface="Courier New"/>
              </a:rPr>
              <a:t>.</a:t>
            </a:r>
            <a:r>
              <a:rPr kumimoji="0" lang="mr-IN" altLang="zh-TW" sz="2400" dirty="0" err="1">
                <a:solidFill>
                  <a:srgbClr val="0000FF"/>
                </a:solidFill>
                <a:latin typeface="Courier New"/>
                <a:ea typeface="微軟正黑體"/>
                <a:cs typeface="Courier New"/>
              </a:rPr>
              <a:t>rf</a:t>
            </a:r>
            <a:r>
              <a:rPr kumimoji="0" lang="mr-IN" altLang="zh-TW" sz="2400" dirty="0">
                <a:solidFill>
                  <a:srgbClr val="0000FF"/>
                </a:solidFill>
                <a:latin typeface="Courier New"/>
                <a:ea typeface="微軟正黑體"/>
                <a:cs typeface="Courier New"/>
              </a:rPr>
              <a:t>)</a:t>
            </a:r>
            <a:endParaRPr kumimoji="0" lang="en-US" altLang="zh-TW" sz="2400" dirty="0">
              <a:solidFill>
                <a:srgbClr val="0000FF"/>
              </a:solidFill>
              <a:latin typeface="Courier New" charset="0"/>
              <a:ea typeface="微軟正黑體"/>
            </a:endParaRPr>
          </a:p>
          <a:p>
            <a:pPr marL="0" indent="0">
              <a:spcBef>
                <a:spcPts val="0"/>
              </a:spcBef>
              <a:buNone/>
            </a:pPr>
            <a:endParaRPr kumimoji="0" lang="en-US" altLang="zh-TW" sz="2400" dirty="0">
              <a:solidFill>
                <a:srgbClr val="0000FF"/>
              </a:solidFill>
              <a:latin typeface="Courier New" charset="0"/>
              <a:ea typeface="微軟正黑體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5C56D97-8D97-FB4F-B6BB-5CD571D15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38" y="3931706"/>
            <a:ext cx="2935012" cy="25216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圓角矩形圖說文字 12">
            <a:extLst>
              <a:ext uri="{FF2B5EF4-FFF2-40B4-BE49-F238E27FC236}">
                <a16:creationId xmlns:a16="http://schemas.microsoft.com/office/drawing/2014/main" id="{244366F5-4C8C-6648-8698-A92B9E484F15}"/>
              </a:ext>
            </a:extLst>
          </p:cNvPr>
          <p:cNvSpPr/>
          <p:nvPr/>
        </p:nvSpPr>
        <p:spPr bwMode="auto">
          <a:xfrm>
            <a:off x="3923927" y="3750341"/>
            <a:ext cx="2232248" cy="830996"/>
          </a:xfrm>
          <a:prstGeom prst="wedgeRoundRectCallout">
            <a:avLst>
              <a:gd name="adj1" fmla="val -72787"/>
              <a:gd name="adj2" fmla="val 53461"/>
              <a:gd name="adj3" fmla="val 16667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620EB8F-D320-C142-8129-515590468B81}"/>
              </a:ext>
            </a:extLst>
          </p:cNvPr>
          <p:cNvSpPr txBox="1"/>
          <p:nvPr/>
        </p:nvSpPr>
        <p:spPr>
          <a:xfrm>
            <a:off x="3995936" y="3750341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g</a:t>
            </a:r>
            <a:r>
              <a:rPr kumimoji="1" lang="en-US" altLang="zh-TW" dirty="0" err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lu</a:t>
            </a:r>
            <a:r>
              <a:rPr kumimoji="1"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這個屬性的解釋能力最強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15946E7B-7E75-AA4E-A25E-F72B49D95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7" y="4643422"/>
            <a:ext cx="3599896" cy="216995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0DD25537-21A2-B144-804D-71C1D0D94380}"/>
              </a:ext>
            </a:extLst>
          </p:cNvPr>
          <p:cNvSpPr/>
          <p:nvPr/>
        </p:nvSpPr>
        <p:spPr bwMode="auto">
          <a:xfrm>
            <a:off x="5291575" y="5445224"/>
            <a:ext cx="1440665" cy="19595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8" name="圓角矩形圖說文字 17">
            <a:extLst>
              <a:ext uri="{FF2B5EF4-FFF2-40B4-BE49-F238E27FC236}">
                <a16:creationId xmlns:a16="http://schemas.microsoft.com/office/drawing/2014/main" id="{3AEFC8A9-781B-6743-8CFB-B87EE7ACB320}"/>
              </a:ext>
            </a:extLst>
          </p:cNvPr>
          <p:cNvSpPr/>
          <p:nvPr/>
        </p:nvSpPr>
        <p:spPr bwMode="auto">
          <a:xfrm>
            <a:off x="6948264" y="3797828"/>
            <a:ext cx="1969788" cy="503206"/>
          </a:xfrm>
          <a:prstGeom prst="wedgeRoundRectCallout">
            <a:avLst>
              <a:gd name="adj1" fmla="val -70182"/>
              <a:gd name="adj2" fmla="val 252158"/>
              <a:gd name="adj3" fmla="val 16667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3C4F37C-78CF-F44D-9FF3-AC01982D50C6}"/>
              </a:ext>
            </a:extLst>
          </p:cNvPr>
          <p:cNvSpPr txBox="1"/>
          <p:nvPr/>
        </p:nvSpPr>
        <p:spPr>
          <a:xfrm>
            <a:off x="6948265" y="3813629"/>
            <a:ext cx="198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用了</a:t>
            </a:r>
            <a:r>
              <a:rPr lang="en-US" altLang="zh-TW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500</a:t>
            </a:r>
            <a:r>
              <a:rPr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顆樹</a:t>
            </a:r>
            <a:endParaRPr kumimoji="1" lang="zh-TW" altLang="en-US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6863484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計算</a:t>
            </a:r>
            <a:r>
              <a:rPr lang="zh-CN" altLang="en-US" dirty="0"/>
              <a:t>測試資料</a:t>
            </a:r>
            <a:r>
              <a:rPr lang="zh-TW" altLang="en-US" dirty="0"/>
              <a:t>的準確度</a:t>
            </a:r>
            <a:endParaRPr lang="en-US" altLang="zh-CN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62</a:t>
            </a:fld>
            <a:endParaRPr lang="en-US" altLang="zh-TW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331640" y="2672916"/>
            <a:ext cx="7659960" cy="31323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q"/>
              <a:defRPr kumimoji="1" sz="32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Ø"/>
              <a:defRPr kumimoji="1" sz="28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kumimoji="1" sz="2400">
                <a:solidFill>
                  <a:schemeClr val="tx1"/>
                </a:solidFill>
                <a:latin typeface="BiauKai"/>
                <a:ea typeface="BiauKai"/>
                <a:cs typeface="BiauKai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0" lang="en" altLang="zh-TW" sz="2400" dirty="0">
                <a:solidFill>
                  <a:srgbClr val="0000FF"/>
                </a:solidFill>
                <a:latin typeface="Courier New"/>
                <a:ea typeface="微軟正黑體"/>
                <a:cs typeface="Courier New"/>
              </a:rPr>
              <a:t>&gt; </a:t>
            </a:r>
            <a:r>
              <a:rPr kumimoji="0" lang="en" altLang="zh-TW" sz="2400" dirty="0" err="1">
                <a:solidFill>
                  <a:srgbClr val="0000FF"/>
                </a:solidFill>
                <a:latin typeface="Courier New"/>
                <a:ea typeface="微軟正黑體"/>
                <a:cs typeface="Courier New"/>
              </a:rPr>
              <a:t>test.rf</a:t>
            </a:r>
            <a:r>
              <a:rPr kumimoji="0" lang="en" altLang="zh-TW" sz="2400" dirty="0">
                <a:solidFill>
                  <a:srgbClr val="0000FF"/>
                </a:solidFill>
                <a:latin typeface="Courier New"/>
                <a:ea typeface="微軟正黑體"/>
                <a:cs typeface="Courier New"/>
              </a:rPr>
              <a:t> &lt;- predict(</a:t>
            </a:r>
            <a:r>
              <a:rPr kumimoji="0" lang="en" altLang="zh-TW" sz="2400" dirty="0" err="1">
                <a:solidFill>
                  <a:srgbClr val="0000FF"/>
                </a:solidFill>
                <a:latin typeface="Courier New"/>
                <a:ea typeface="微軟正黑體"/>
                <a:cs typeface="Courier New"/>
              </a:rPr>
              <a:t>pima.rf</a:t>
            </a:r>
            <a:r>
              <a:rPr kumimoji="0" lang="en" altLang="zh-TW" sz="2400" dirty="0">
                <a:solidFill>
                  <a:srgbClr val="0000FF"/>
                </a:solidFill>
                <a:latin typeface="Courier New"/>
                <a:ea typeface="微軟正黑體"/>
                <a:cs typeface="Courier New"/>
              </a:rPr>
              <a:t>, </a:t>
            </a:r>
            <a:r>
              <a:rPr kumimoji="0" lang="en" altLang="zh-TW" sz="2400" dirty="0" err="1">
                <a:solidFill>
                  <a:srgbClr val="0000FF"/>
                </a:solidFill>
                <a:latin typeface="Courier New"/>
                <a:ea typeface="微軟正黑體"/>
                <a:cs typeface="Courier New"/>
              </a:rPr>
              <a:t>Pima.te</a:t>
            </a:r>
            <a:r>
              <a:rPr kumimoji="0" lang="en" altLang="zh-TW" sz="2400" dirty="0">
                <a:solidFill>
                  <a:srgbClr val="0000FF"/>
                </a:solidFill>
                <a:latin typeface="Courier New"/>
                <a:ea typeface="微軟正黑體"/>
                <a:cs typeface="Courier New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" altLang="zh-TW" sz="2400" dirty="0">
                <a:solidFill>
                  <a:srgbClr val="0000FF"/>
                </a:solidFill>
                <a:latin typeface="Courier New"/>
                <a:ea typeface="微軟正黑體"/>
                <a:cs typeface="Courier New"/>
              </a:rPr>
              <a:t>                     type="class") 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" altLang="zh-TW" sz="2400" dirty="0">
                <a:solidFill>
                  <a:srgbClr val="0000FF"/>
                </a:solidFill>
                <a:latin typeface="Courier New"/>
                <a:ea typeface="微軟正黑體"/>
                <a:cs typeface="Courier New"/>
              </a:rPr>
              <a:t>&gt; </a:t>
            </a:r>
            <a:r>
              <a:rPr kumimoji="0" lang="en" altLang="zh-TW" sz="2400" dirty="0" err="1">
                <a:solidFill>
                  <a:srgbClr val="0000FF"/>
                </a:solidFill>
                <a:latin typeface="Courier New"/>
                <a:ea typeface="微軟正黑體"/>
                <a:cs typeface="Courier New"/>
              </a:rPr>
              <a:t>compare.rf</a:t>
            </a:r>
            <a:r>
              <a:rPr kumimoji="0" lang="en" altLang="zh-TW" sz="2400" dirty="0">
                <a:solidFill>
                  <a:srgbClr val="0000FF"/>
                </a:solidFill>
                <a:latin typeface="Courier New"/>
                <a:ea typeface="微軟正黑體"/>
                <a:cs typeface="Courier New"/>
              </a:rPr>
              <a:t> &lt;- 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" altLang="zh-TW" sz="2400" dirty="0">
                <a:solidFill>
                  <a:srgbClr val="0000FF"/>
                </a:solidFill>
                <a:latin typeface="Courier New"/>
                <a:ea typeface="微軟正黑體"/>
                <a:cs typeface="Courier New"/>
              </a:rPr>
              <a:t>    </a:t>
            </a:r>
            <a:r>
              <a:rPr kumimoji="0" lang="en" altLang="zh-TW" sz="2400" dirty="0" err="1">
                <a:solidFill>
                  <a:srgbClr val="0000FF"/>
                </a:solidFill>
                <a:latin typeface="Courier New"/>
                <a:ea typeface="微軟正黑體"/>
                <a:cs typeface="Courier New"/>
              </a:rPr>
              <a:t>ifelse</a:t>
            </a:r>
            <a:r>
              <a:rPr kumimoji="0" lang="en" altLang="zh-TW" sz="2400" dirty="0">
                <a:solidFill>
                  <a:srgbClr val="0000FF"/>
                </a:solidFill>
                <a:latin typeface="Courier New"/>
                <a:ea typeface="微軟正黑體"/>
                <a:cs typeface="Courier New"/>
              </a:rPr>
              <a:t>(</a:t>
            </a:r>
            <a:r>
              <a:rPr kumimoji="0" lang="en" altLang="zh-TW" sz="2400" dirty="0" err="1">
                <a:solidFill>
                  <a:srgbClr val="0000FF"/>
                </a:solidFill>
                <a:latin typeface="Courier New"/>
                <a:ea typeface="微軟正黑體"/>
                <a:cs typeface="Courier New"/>
              </a:rPr>
              <a:t>test.rf</a:t>
            </a:r>
            <a:r>
              <a:rPr kumimoji="0" lang="en" altLang="zh-TW" sz="2400" dirty="0">
                <a:solidFill>
                  <a:srgbClr val="0000FF"/>
                </a:solidFill>
                <a:latin typeface="Courier New"/>
                <a:ea typeface="微軟正黑體"/>
                <a:cs typeface="Courier New"/>
              </a:rPr>
              <a:t> == </a:t>
            </a:r>
            <a:r>
              <a:rPr kumimoji="0" lang="en" altLang="zh-TW" sz="2400" dirty="0" err="1">
                <a:solidFill>
                  <a:srgbClr val="0000FF"/>
                </a:solidFill>
                <a:latin typeface="Courier New"/>
                <a:ea typeface="微軟正黑體"/>
                <a:cs typeface="Courier New"/>
              </a:rPr>
              <a:t>Pima.te$type</a:t>
            </a:r>
            <a:r>
              <a:rPr kumimoji="0" lang="en" altLang="zh-TW" sz="2400" dirty="0">
                <a:solidFill>
                  <a:srgbClr val="0000FF"/>
                </a:solidFill>
                <a:latin typeface="Courier New"/>
                <a:ea typeface="微軟正黑體"/>
                <a:cs typeface="Courier New"/>
              </a:rPr>
              <a:t>, 1, 0)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" altLang="zh-TW" sz="2400" dirty="0">
                <a:solidFill>
                  <a:srgbClr val="0000FF"/>
                </a:solidFill>
                <a:latin typeface="Courier New"/>
                <a:ea typeface="微軟正黑體"/>
                <a:cs typeface="Courier New"/>
              </a:rPr>
              <a:t>&gt; </a:t>
            </a:r>
            <a:r>
              <a:rPr kumimoji="0" lang="en" altLang="zh-TW" sz="2400" dirty="0" err="1">
                <a:solidFill>
                  <a:srgbClr val="0000FF"/>
                </a:solidFill>
                <a:latin typeface="Courier New"/>
                <a:ea typeface="微軟正黑體"/>
                <a:cs typeface="Courier New"/>
              </a:rPr>
              <a:t>accuracy.rf</a:t>
            </a:r>
            <a:r>
              <a:rPr kumimoji="0" lang="en" altLang="zh-TW" sz="2400" dirty="0">
                <a:solidFill>
                  <a:srgbClr val="0000FF"/>
                </a:solidFill>
                <a:latin typeface="Courier New"/>
                <a:ea typeface="微軟正黑體"/>
                <a:cs typeface="Courier New"/>
              </a:rPr>
              <a:t> &lt;- 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" altLang="zh-TW" sz="2400" dirty="0">
                <a:solidFill>
                  <a:srgbClr val="0000FF"/>
                </a:solidFill>
                <a:latin typeface="Courier New"/>
                <a:ea typeface="微軟正黑體"/>
                <a:cs typeface="Courier New"/>
              </a:rPr>
              <a:t>     sum(</a:t>
            </a:r>
            <a:r>
              <a:rPr kumimoji="0" lang="en" altLang="zh-TW" sz="2400" dirty="0" err="1">
                <a:solidFill>
                  <a:srgbClr val="0000FF"/>
                </a:solidFill>
                <a:latin typeface="Courier New"/>
                <a:ea typeface="微軟正黑體"/>
                <a:cs typeface="Courier New"/>
              </a:rPr>
              <a:t>compare.rf</a:t>
            </a:r>
            <a:r>
              <a:rPr kumimoji="0" lang="en" altLang="zh-TW" sz="2400" dirty="0">
                <a:solidFill>
                  <a:srgbClr val="0000FF"/>
                </a:solidFill>
                <a:latin typeface="Courier New"/>
                <a:ea typeface="微軟正黑體"/>
                <a:cs typeface="Courier New"/>
              </a:rPr>
              <a:t>)/ length(</a:t>
            </a:r>
            <a:r>
              <a:rPr kumimoji="0" lang="en" altLang="zh-TW" sz="2400" dirty="0" err="1">
                <a:solidFill>
                  <a:srgbClr val="0000FF"/>
                </a:solidFill>
                <a:latin typeface="Courier New"/>
                <a:ea typeface="微軟正黑體"/>
                <a:cs typeface="Courier New"/>
              </a:rPr>
              <a:t>compare.rf</a:t>
            </a:r>
            <a:r>
              <a:rPr kumimoji="0" lang="en" altLang="zh-TW" sz="2400" dirty="0">
                <a:solidFill>
                  <a:srgbClr val="0000FF"/>
                </a:solidFill>
                <a:latin typeface="Courier New"/>
                <a:ea typeface="微軟正黑體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zh-TW" sz="2400" dirty="0">
                <a:solidFill>
                  <a:srgbClr val="0000FF"/>
                </a:solidFill>
                <a:latin typeface="Courier New"/>
                <a:ea typeface="微軟正黑體"/>
                <a:cs typeface="Courier New"/>
              </a:rPr>
              <a:t>&gt; </a:t>
            </a:r>
            <a:r>
              <a:rPr kumimoji="0" lang="en-US" altLang="zh-TW" sz="2400" dirty="0" err="1">
                <a:solidFill>
                  <a:srgbClr val="0000FF"/>
                </a:solidFill>
                <a:latin typeface="Courier New"/>
                <a:ea typeface="微軟正黑體"/>
                <a:cs typeface="Courier New"/>
              </a:rPr>
              <a:t>accuracy.rf</a:t>
            </a:r>
            <a:endParaRPr kumimoji="0" lang="en-US" altLang="zh-TW" sz="2400" dirty="0">
              <a:solidFill>
                <a:srgbClr val="0000FF"/>
              </a:solidFill>
              <a:latin typeface="Courier New"/>
              <a:ea typeface="微軟正黑體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zh-TW" sz="2400" dirty="0">
                <a:latin typeface="Courier New"/>
                <a:ea typeface="微軟正黑體"/>
                <a:cs typeface="Courier New"/>
              </a:rPr>
              <a:t>[1] 0.7740964</a:t>
            </a:r>
            <a:endParaRPr kumimoji="0" lang="en" altLang="zh-TW" sz="2400" dirty="0">
              <a:latin typeface="Courier New"/>
              <a:ea typeface="微軟正黑體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226708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該是開工大吉的日子了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kumimoji="1" lang="en-US" altLang="zh-TW" dirty="0"/>
              <a:t>iris</a:t>
            </a:r>
            <a:r>
              <a:rPr kumimoji="1" lang="zh-TW" altLang="en-US" dirty="0"/>
              <a:t>資料庫</a:t>
            </a:r>
            <a:endParaRPr kumimoji="1" lang="en-US" altLang="zh-TW" dirty="0"/>
          </a:p>
          <a:p>
            <a:pPr lvl="1"/>
            <a:r>
              <a:rPr lang="zh-TW" altLang="en-US" dirty="0"/>
              <a:t>訓練資料：測試資料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80% : 20%</a:t>
            </a:r>
            <a:endParaRPr kumimoji="1" lang="en-US" altLang="zh-TW" dirty="0"/>
          </a:p>
          <a:p>
            <a:r>
              <a:rPr kumimoji="1" lang="zh-TW" altLang="en-US" dirty="0"/>
              <a:t>比較</a:t>
            </a:r>
            <a:r>
              <a:rPr kumimoji="1" lang="en-US" altLang="zh-TW" dirty="0"/>
              <a:t>tree</a:t>
            </a:r>
            <a:r>
              <a:rPr kumimoji="1" lang="zh-TW" altLang="en-US" dirty="0"/>
              <a:t>套件、</a:t>
            </a:r>
            <a:r>
              <a:rPr kumimoji="1" lang="en-US" altLang="zh-TW" dirty="0" err="1"/>
              <a:t>rpart</a:t>
            </a:r>
            <a:r>
              <a:rPr kumimoji="1" lang="zh-TW" altLang="en-US" dirty="0"/>
              <a:t>套件、與</a:t>
            </a:r>
            <a:r>
              <a:rPr lang="en-US" altLang="zh-CN" dirty="0" err="1"/>
              <a:t>randomForest</a:t>
            </a:r>
            <a:r>
              <a:rPr lang="zh-CN" altLang="en-US" dirty="0"/>
              <a:t>套件</a:t>
            </a:r>
            <a:r>
              <a:rPr kumimoji="1" lang="zh-TW" altLang="en-US" dirty="0"/>
              <a:t>的準確度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無需修剪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進行</a:t>
            </a:r>
            <a:r>
              <a:rPr kumimoji="1" lang="en-US" altLang="zh-TW" dirty="0"/>
              <a:t>10</a:t>
            </a:r>
            <a:r>
              <a:rPr kumimoji="1" lang="zh-TW" altLang="en-US" dirty="0"/>
              <a:t>次，準確度的變化很大嗎？</a:t>
            </a:r>
            <a:endParaRPr kumimoji="1" lang="en-US" altLang="zh-CN" dirty="0"/>
          </a:p>
          <a:p>
            <a:r>
              <a:rPr lang="zh-TW" altLang="en-US" dirty="0"/>
              <a:t>找出建議</a:t>
            </a:r>
            <a:r>
              <a:rPr lang="en-US" altLang="zh-CN" dirty="0" err="1"/>
              <a:t>randomForest</a:t>
            </a:r>
            <a:r>
              <a:rPr lang="zh-TW" altLang="en-US" dirty="0"/>
              <a:t>的</a:t>
            </a:r>
            <a:r>
              <a:rPr lang="zh-TW" altLang="en-US"/>
              <a:t>森林大小</a:t>
            </a:r>
            <a:endParaRPr lang="en-US" altLang="zh-CN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63</a:t>
            </a:fld>
            <a:endParaRPr lang="en-US" altLang="zh-TW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D8F0322-D042-A24F-8071-1C6B7309F8FD}"/>
              </a:ext>
            </a:extLst>
          </p:cNvPr>
          <p:cNvSpPr txBox="1"/>
          <p:nvPr/>
        </p:nvSpPr>
        <p:spPr>
          <a:xfrm>
            <a:off x="3914528" y="4221088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每個方法都有十個正確度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A3E8339-05B4-1E40-8E6E-8CA7CEB56E9A}"/>
              </a:ext>
            </a:extLst>
          </p:cNvPr>
          <p:cNvSpPr txBox="1"/>
          <p:nvPr/>
        </p:nvSpPr>
        <p:spPr>
          <a:xfrm>
            <a:off x="1619672" y="5728791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把</a:t>
            </a:r>
            <a:r>
              <a:rPr kumimoji="1" lang="en-US" altLang="zh-TW" dirty="0"/>
              <a:t>500, 600</a:t>
            </a:r>
            <a:r>
              <a:rPr kumimoji="1" lang="zh-CN" altLang="en-US" dirty="0"/>
              <a:t>棵樹畫一點</a:t>
            </a:r>
            <a:r>
              <a:rPr kumimoji="1" lang="zh-TW" altLang="en-US" dirty="0"/>
              <a:t> 找最高點的樹</a:t>
            </a:r>
          </a:p>
        </p:txBody>
      </p:sp>
    </p:spTree>
    <p:extLst>
      <p:ext uri="{BB962C8B-B14F-4D97-AF65-F5344CB8AC3E}">
        <p14:creationId xmlns:p14="http://schemas.microsoft.com/office/powerpoint/2010/main" val="161627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</a:t>
            </a:r>
            <a:r>
              <a:rPr lang="zh-TW" altLang="en-US" dirty="0"/>
              <a:t> </a:t>
            </a:r>
            <a:r>
              <a:rPr lang="en-US" altLang="zh-TW" dirty="0"/>
              <a:t>Binary</a:t>
            </a:r>
            <a:r>
              <a:rPr lang="zh-TW" altLang="en-US" dirty="0"/>
              <a:t> </a:t>
            </a:r>
            <a:r>
              <a:rPr lang="en-US" altLang="zh-TW" dirty="0"/>
              <a:t>Classification</a:t>
            </a:r>
            <a:r>
              <a:rPr lang="zh-TW" altLang="en-US" dirty="0"/>
              <a:t> </a:t>
            </a:r>
            <a:r>
              <a:rPr lang="en-US" altLang="zh-TW" dirty="0"/>
              <a:t>Problem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火柴人</a:t>
            </a:r>
            <a:r>
              <a:rPr lang="zh-TW" altLang="en-US" dirty="0"/>
              <a:t>個體具有以下</a:t>
            </a:r>
            <a:r>
              <a:rPr lang="en-US" altLang="zh-TW" dirty="0"/>
              <a:t>3</a:t>
            </a:r>
            <a:r>
              <a:rPr lang="zh-TW" altLang="en-US" dirty="0"/>
              <a:t>種屬性</a:t>
            </a:r>
            <a:endParaRPr kumimoji="1" lang="en-US" altLang="zh-TW" dirty="0"/>
          </a:p>
          <a:p>
            <a:pPr lvl="1"/>
            <a:r>
              <a:rPr lang="zh-TW" altLang="en-US" dirty="0"/>
              <a:t>「頭形」：方、圓</a:t>
            </a:r>
            <a:endParaRPr lang="en-US" altLang="zh-TW" dirty="0"/>
          </a:p>
          <a:p>
            <a:pPr lvl="1"/>
            <a:r>
              <a:rPr lang="zh-TW" altLang="en-US" dirty="0"/>
              <a:t>「身體形狀」</a:t>
            </a:r>
            <a:r>
              <a:rPr kumimoji="1" lang="zh-TW" altLang="en-US" dirty="0"/>
              <a:t>：矩形、橢圓</a:t>
            </a:r>
            <a:endParaRPr kumimoji="1" lang="en-US" altLang="zh-TW" dirty="0"/>
          </a:p>
          <a:p>
            <a:pPr lvl="1"/>
            <a:r>
              <a:rPr lang="zh-TW" altLang="en-US" dirty="0"/>
              <a:t>「身體顏色」：灰、白</a:t>
            </a:r>
            <a:endParaRPr kumimoji="1" lang="en-US" altLang="zh-TW" dirty="0"/>
          </a:p>
          <a:p>
            <a:r>
              <a:rPr lang="zh-TW" altLang="en-US" dirty="0"/>
              <a:t>預測目標：是否「</a:t>
            </a:r>
            <a:r>
              <a:rPr lang="zh-CHT" altLang="en-US" dirty="0"/>
              <a:t>賴</a:t>
            </a:r>
            <a:r>
              <a:rPr lang="zh-TW" altLang="en-US" dirty="0"/>
              <a:t>帳」（</a:t>
            </a:r>
            <a:r>
              <a:rPr lang="en-US" altLang="zh-TW" dirty="0"/>
              <a:t>write-off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kumimoji="1" lang="zh-TW" altLang="en-US" dirty="0"/>
              <a:t>是、否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5" name="圖片 4" descr="螢幕截圖 2016-03-01 15.52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06" y="5250020"/>
            <a:ext cx="5563268" cy="136815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08AB029-4C8F-7D4F-BB63-B29D860EF24C}"/>
              </a:ext>
            </a:extLst>
          </p:cNvPr>
          <p:cNvSpPr txBox="1"/>
          <p:nvPr/>
        </p:nvSpPr>
        <p:spPr>
          <a:xfrm>
            <a:off x="6444208" y="2852936"/>
            <a:ext cx="2031325" cy="83099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r>
              <a:rPr kumimoji="1" lang="zh-CHT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那個屬性最</a:t>
            </a:r>
          </a:p>
          <a:p>
            <a:r>
              <a:rPr lang="zh-CHT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具有解釋性？</a:t>
            </a:r>
            <a:endParaRPr kumimoji="1" lang="en-US" altLang="zh-TW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9" name="圓角矩形圖說文字 8"/>
          <p:cNvSpPr/>
          <p:nvPr/>
        </p:nvSpPr>
        <p:spPr bwMode="auto">
          <a:xfrm>
            <a:off x="251520" y="5805264"/>
            <a:ext cx="1368152" cy="432048"/>
          </a:xfrm>
          <a:prstGeom prst="wedgeRoundRectCallout">
            <a:avLst>
              <a:gd name="adj1" fmla="val 60959"/>
              <a:gd name="adj2" fmla="val -21849"/>
              <a:gd name="adj3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51520" y="580526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訓練資料</a:t>
            </a:r>
          </a:p>
        </p:txBody>
      </p:sp>
    </p:spTree>
    <p:extLst>
      <p:ext uri="{BB962C8B-B14F-4D97-AF65-F5344CB8AC3E}">
        <p14:creationId xmlns:p14="http://schemas.microsoft.com/office/powerpoint/2010/main" val="419392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Several</a:t>
            </a:r>
            <a:r>
              <a:rPr kumimoji="1" lang="zh-TW" altLang="en-US" dirty="0"/>
              <a:t> </a:t>
            </a:r>
            <a:r>
              <a:rPr kumimoji="1" lang="en-US" altLang="zh-TW" dirty="0"/>
              <a:t>Complications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一般而言，任一屬性均無法完美分類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sz="1800" dirty="0"/>
          </a:p>
          <a:p>
            <a:pPr lvl="1"/>
            <a:r>
              <a:rPr lang="zh-TW" altLang="en-US" dirty="0"/>
              <a:t>身體顏色</a:t>
            </a:r>
            <a:endParaRPr lang="en-US" altLang="zh-TW" dirty="0"/>
          </a:p>
          <a:p>
            <a:pPr lvl="2"/>
            <a:r>
              <a:rPr lang="zh-TW" altLang="en-US" dirty="0"/>
              <a:t>灰：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yes</a:t>
            </a:r>
            <a:r>
              <a:rPr lang="zh-TW" altLang="en-US" dirty="0"/>
              <a:t>，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no</a:t>
            </a:r>
            <a:r>
              <a:rPr lang="zh-TW" altLang="en-US" dirty="0"/>
              <a:t> </a:t>
            </a:r>
            <a:r>
              <a:rPr lang="en-US" altLang="zh-TW" dirty="0">
                <a:sym typeface="Wingdings" pitchFamily="2" charset="2"/>
              </a:rPr>
              <a:t> Impure</a:t>
            </a:r>
            <a:endParaRPr lang="en-US" altLang="zh-TW" dirty="0"/>
          </a:p>
          <a:p>
            <a:pPr lvl="2"/>
            <a:r>
              <a:rPr lang="zh-TW" altLang="en-US" dirty="0"/>
              <a:t>白：</a:t>
            </a:r>
            <a:r>
              <a:rPr lang="en-US" altLang="zh-TW" dirty="0"/>
              <a:t>6</a:t>
            </a:r>
            <a:r>
              <a:rPr lang="zh-TW" altLang="en-US" dirty="0"/>
              <a:t>個</a:t>
            </a:r>
            <a:r>
              <a:rPr lang="en-US" altLang="zh-TW" dirty="0"/>
              <a:t>yes</a:t>
            </a:r>
            <a:r>
              <a:rPr lang="zh-TW" altLang="en-US" dirty="0"/>
              <a:t>，</a:t>
            </a:r>
            <a:r>
              <a:rPr lang="en-US" altLang="zh-TW" dirty="0"/>
              <a:t>4</a:t>
            </a:r>
            <a:r>
              <a:rPr lang="zh-TW" altLang="en-US" dirty="0"/>
              <a:t>個</a:t>
            </a:r>
            <a:r>
              <a:rPr lang="en-US" altLang="zh-TW" dirty="0"/>
              <a:t>no</a:t>
            </a:r>
            <a:r>
              <a:rPr lang="en-US" altLang="zh-TW" dirty="0">
                <a:sym typeface="Wingdings" pitchFamily="2" charset="2"/>
              </a:rPr>
              <a:t>  Impure</a:t>
            </a:r>
          </a:p>
          <a:p>
            <a:pPr lvl="1"/>
            <a:r>
              <a:rPr lang="zh-TW" altLang="en-US" dirty="0"/>
              <a:t>頭型</a:t>
            </a:r>
            <a:endParaRPr lang="en-US" altLang="zh-TW" dirty="0"/>
          </a:p>
          <a:p>
            <a:pPr lvl="2"/>
            <a:r>
              <a:rPr lang="zh-TW" altLang="en-US" dirty="0"/>
              <a:t>方：</a:t>
            </a:r>
            <a:r>
              <a:rPr lang="en-US" altLang="zh-TW" dirty="0"/>
              <a:t>5</a:t>
            </a:r>
            <a:r>
              <a:rPr lang="zh-TW" altLang="en-US" dirty="0"/>
              <a:t>個</a:t>
            </a:r>
            <a:r>
              <a:rPr lang="en-US" altLang="zh-TW" dirty="0"/>
              <a:t>yes</a:t>
            </a:r>
            <a:r>
              <a:rPr lang="zh-TW" altLang="en-US" dirty="0"/>
              <a:t>，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no</a:t>
            </a:r>
            <a:r>
              <a:rPr lang="zh-TW" altLang="en-US" dirty="0"/>
              <a:t> </a:t>
            </a:r>
            <a:r>
              <a:rPr lang="en-US" altLang="zh-TW" dirty="0">
                <a:sym typeface="Wingdings" pitchFamily="2" charset="2"/>
              </a:rPr>
              <a:t> Impure</a:t>
            </a:r>
            <a:endParaRPr lang="en-US" altLang="zh-TW" dirty="0"/>
          </a:p>
          <a:p>
            <a:pPr lvl="2"/>
            <a:r>
              <a:rPr lang="zh-TW" altLang="en-US" dirty="0"/>
              <a:t>圓：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yes</a:t>
            </a:r>
            <a:r>
              <a:rPr lang="zh-TW" altLang="en-US" dirty="0"/>
              <a:t>，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no</a:t>
            </a:r>
            <a:r>
              <a:rPr lang="en-US" altLang="zh-TW" dirty="0">
                <a:sym typeface="Wingdings" pitchFamily="2" charset="2"/>
              </a:rPr>
              <a:t>  Impure</a:t>
            </a:r>
            <a:endParaRPr lang="en-US" altLang="zh-TW" dirty="0"/>
          </a:p>
          <a:p>
            <a:pPr lvl="1"/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5" name="圖片 4" descr="螢幕截圖 2016-03-01 15.52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564904"/>
            <a:ext cx="5728692" cy="140883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9F15AB9-E76E-CE4B-8B54-A529ADB65B7C}"/>
              </a:ext>
            </a:extLst>
          </p:cNvPr>
          <p:cNvSpPr txBox="1"/>
          <p:nvPr/>
        </p:nvSpPr>
        <p:spPr>
          <a:xfrm>
            <a:off x="6886095" y="5157192"/>
            <a:ext cx="2057880" cy="83099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zh-CHT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那個屬性</a:t>
            </a:r>
            <a:r>
              <a:rPr lang="zh-TW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比較</a:t>
            </a:r>
            <a:r>
              <a:rPr lang="zh-CHT" alt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有解釋性？</a:t>
            </a:r>
            <a:endParaRPr kumimoji="1" lang="en-US" altLang="zh-TW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90089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Purity</a:t>
            </a:r>
            <a:r>
              <a:rPr lang="zh-TW" altLang="en-US" dirty="0"/>
              <a:t> </a:t>
            </a:r>
            <a:r>
              <a:rPr lang="en-US" altLang="zh-TW" dirty="0"/>
              <a:t>Measurements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如何描述不一致性很重要</a:t>
            </a:r>
            <a:endParaRPr lang="en-US" altLang="zh-TW" dirty="0"/>
          </a:p>
          <a:p>
            <a:r>
              <a:rPr lang="zh-TW" altLang="en-US" dirty="0"/>
              <a:t>一個常用來量測</a:t>
            </a:r>
            <a:r>
              <a:rPr lang="en-US" altLang="zh-TW" dirty="0"/>
              <a:t> </a:t>
            </a:r>
            <a:r>
              <a:rPr lang="zh-TW" altLang="en-US" dirty="0"/>
              <a:t>不一致性的方法</a:t>
            </a:r>
            <a:endParaRPr lang="en-US" altLang="zh-TW" dirty="0"/>
          </a:p>
          <a:p>
            <a:pPr lvl="1"/>
            <a:r>
              <a:rPr lang="zh-TW" altLang="en-US" dirty="0"/>
              <a:t>「</a:t>
            </a:r>
            <a:r>
              <a:rPr lang="en-US" altLang="zh-TW" dirty="0"/>
              <a:t>Entropy</a:t>
            </a:r>
            <a:r>
              <a:rPr lang="zh-TW" altLang="en-US" dirty="0"/>
              <a:t>」（熵）</a:t>
            </a:r>
            <a:endParaRPr lang="en-US" altLang="zh-TW" dirty="0"/>
          </a:p>
          <a:p>
            <a:pPr lvl="1"/>
            <a:r>
              <a:rPr lang="zh-TW" altLang="en-US" dirty="0"/>
              <a:t>描述一群組內</a:t>
            </a:r>
            <a:r>
              <a:rPr lang="en-US" altLang="zh-TW" dirty="0"/>
              <a:t>，</a:t>
            </a:r>
            <a:r>
              <a:rPr lang="zh-TW" altLang="en-US" dirty="0"/>
              <a:t>個體不一致的程度</a:t>
            </a:r>
            <a:endParaRPr lang="en-US" altLang="zh-TW" dirty="0"/>
          </a:p>
          <a:p>
            <a:pPr lvl="1"/>
            <a:r>
              <a:rPr lang="zh-CHT" altLang="en-US" dirty="0"/>
              <a:t>越不一致，</a:t>
            </a:r>
            <a:r>
              <a:rPr kumimoji="1" lang="en-US" altLang="zh-TW" dirty="0"/>
              <a:t>entropy</a:t>
            </a:r>
            <a:r>
              <a:rPr kumimoji="1" lang="zh-CHT" altLang="en-US" dirty="0"/>
              <a:t>越</a:t>
            </a:r>
            <a:r>
              <a:rPr kumimoji="1" lang="zh-TW" altLang="en-US" dirty="0"/>
              <a:t>高</a:t>
            </a:r>
            <a:endParaRPr kumimoji="1" lang="en-US" altLang="zh-TW" dirty="0"/>
          </a:p>
          <a:p>
            <a:r>
              <a:rPr lang="en-US" altLang="zh-TW" dirty="0"/>
              <a:t>Entropy = -</a:t>
            </a:r>
            <a:r>
              <a:rPr lang="en-US" altLang="zh-TW" i="1" dirty="0"/>
              <a:t>p</a:t>
            </a:r>
            <a:r>
              <a:rPr lang="en-US" altLang="zh-TW" baseline="-25000" dirty="0"/>
              <a:t>1</a:t>
            </a:r>
            <a:r>
              <a:rPr lang="en-US" altLang="zh-TW" dirty="0"/>
              <a:t>log</a:t>
            </a:r>
            <a:r>
              <a:rPr lang="en-US" altLang="zh-TW" baseline="-25000" dirty="0"/>
              <a:t>2</a:t>
            </a:r>
            <a:r>
              <a:rPr lang="en-US" altLang="zh-TW" dirty="0"/>
              <a:t>(</a:t>
            </a:r>
            <a:r>
              <a:rPr lang="en-US" altLang="zh-TW" i="1" dirty="0"/>
              <a:t>p</a:t>
            </a:r>
            <a:r>
              <a:rPr lang="en-US" altLang="zh-TW" baseline="-25000" dirty="0"/>
              <a:t>1</a:t>
            </a:r>
            <a:r>
              <a:rPr lang="en-US" altLang="zh-TW" dirty="0"/>
              <a:t>) – </a:t>
            </a:r>
            <a:r>
              <a:rPr lang="en-US" altLang="zh-TW" i="1" dirty="0"/>
              <a:t>p</a:t>
            </a:r>
            <a:r>
              <a:rPr lang="en-US" altLang="zh-TW" baseline="-25000" dirty="0"/>
              <a:t>2</a:t>
            </a:r>
            <a:r>
              <a:rPr lang="en-US" altLang="zh-TW" dirty="0"/>
              <a:t>log</a:t>
            </a:r>
            <a:r>
              <a:rPr lang="en-US" altLang="zh-TW" baseline="-25000" dirty="0"/>
              <a:t>2</a:t>
            </a:r>
            <a:r>
              <a:rPr lang="en-US" altLang="zh-TW" dirty="0"/>
              <a:t>(</a:t>
            </a:r>
            <a:r>
              <a:rPr lang="en-US" altLang="zh-TW" i="1" dirty="0"/>
              <a:t>p</a:t>
            </a:r>
            <a:r>
              <a:rPr lang="en-US" altLang="zh-TW" baseline="-25000" dirty="0"/>
              <a:t>2</a:t>
            </a:r>
            <a:r>
              <a:rPr lang="en-US" altLang="zh-TW" dirty="0"/>
              <a:t>) - …</a:t>
            </a:r>
          </a:p>
          <a:p>
            <a:pPr lvl="1"/>
            <a:r>
              <a:rPr lang="en-US" altLang="zh-TW" i="1" dirty="0"/>
              <a:t>p</a:t>
            </a:r>
            <a:r>
              <a:rPr lang="en-US" altLang="zh-TW" i="1" baseline="-25000" dirty="0"/>
              <a:t>i</a:t>
            </a:r>
            <a:r>
              <a:rPr lang="zh-TW" altLang="en-US" i="1" baseline="-25000" dirty="0"/>
              <a:t> </a:t>
            </a:r>
            <a:r>
              <a:rPr lang="en-US" altLang="en-US" dirty="0"/>
              <a:t>：</a:t>
            </a:r>
            <a:r>
              <a:rPr lang="zh-TW" altLang="en-US" dirty="0"/>
              <a:t>具有</a:t>
            </a:r>
            <a:r>
              <a:rPr lang="en-US" altLang="zh-TW" i="1" dirty="0" err="1"/>
              <a:t>i</a:t>
            </a:r>
            <a:r>
              <a:rPr lang="zh-TW" altLang="en-US" i="1" dirty="0"/>
              <a:t> </a:t>
            </a:r>
            <a:r>
              <a:rPr lang="zh-TW" altLang="en-US" dirty="0"/>
              <a:t>特性個體的所佔比例</a:t>
            </a:r>
            <a:endParaRPr lang="en-US" altLang="zh-TW" dirty="0"/>
          </a:p>
          <a:p>
            <a:pPr lvl="1"/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045A2-FCC8-6E45-9DB9-4480F3A2D3D6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BE9BE86-37B9-124A-B15B-6699A38A6FDE}"/>
              </a:ext>
            </a:extLst>
          </p:cNvPr>
          <p:cNvSpPr txBox="1"/>
          <p:nvPr/>
        </p:nvSpPr>
        <p:spPr>
          <a:xfrm>
            <a:off x="5245823" y="3198167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在空間內分散程度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4C00DA-7D8F-CF44-98BE-106A5D4AF802}"/>
              </a:ext>
            </a:extLst>
          </p:cNvPr>
          <p:cNvSpPr txBox="1"/>
          <p:nvPr/>
        </p:nvSpPr>
        <p:spPr>
          <a:xfrm>
            <a:off x="2339752" y="5786735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分成幾類就有幾個</a:t>
            </a:r>
            <a:r>
              <a:rPr kumimoji="1" lang="en-US" altLang="zh-TW" dirty="0"/>
              <a:t>pi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85D1427-8DBC-3A42-9CC7-AE2901BF290D}"/>
              </a:ext>
            </a:extLst>
          </p:cNvPr>
          <p:cNvSpPr txBox="1"/>
          <p:nvPr/>
        </p:nvSpPr>
        <p:spPr>
          <a:xfrm>
            <a:off x="5909084" y="4216842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Entropy</a:t>
            </a:r>
            <a:r>
              <a:rPr kumimoji="1" lang="zh-CN" altLang="en-US" dirty="0"/>
              <a:t>越小越好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5512409"/>
      </p:ext>
    </p:extLst>
  </p:cSld>
  <p:clrMapOvr>
    <a:masterClrMapping/>
  </p:clrMapOvr>
</p:sld>
</file>

<file path=ppt/theme/theme1.xml><?xml version="1.0" encoding="utf-8"?>
<a:theme xmlns:a="http://schemas.openxmlformats.org/drawingml/2006/main" name="Jin">
  <a:themeElements>
    <a:clrScheme name="Jin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Jin">
      <a:majorFont>
        <a:latin typeface="Tahoma"/>
        <a:ea typeface="華康中楷體"/>
        <a:cs typeface="華康中楷體"/>
      </a:majorFont>
      <a:minorFont>
        <a:latin typeface="Tahoma"/>
        <a:ea typeface="華康中楷體"/>
        <a:cs typeface="華康中楷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新細明體" charset="0"/>
            <a:cs typeface="新細明體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新細明體" charset="0"/>
            <a:cs typeface="新細明體" charset="0"/>
          </a:defRPr>
        </a:defPPr>
      </a:lstStyle>
    </a:lnDef>
  </a:objectDefaults>
  <a:extraClrSchemeLst>
    <a:extraClrScheme>
      <a:clrScheme name="Jin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n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n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n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n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n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Designs\Jin.pot</Template>
  <TotalTime>22073</TotalTime>
  <Words>3984</Words>
  <Application>Microsoft Macintosh PowerPoint</Application>
  <PresentationFormat>如螢幕大小 (4:3)</PresentationFormat>
  <Paragraphs>584</Paragraphs>
  <Slides>63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63</vt:i4>
      </vt:variant>
    </vt:vector>
  </HeadingPairs>
  <TitlesOfParts>
    <vt:vector size="74" baseType="lpstr">
      <vt:lpstr>Microsoft JhengHei</vt:lpstr>
      <vt:lpstr>Microsoft JhengHei</vt:lpstr>
      <vt:lpstr>BiauKai</vt:lpstr>
      <vt:lpstr>Arial</vt:lpstr>
      <vt:lpstr>Calibri</vt:lpstr>
      <vt:lpstr>Courier New</vt:lpstr>
      <vt:lpstr>Tahoma</vt:lpstr>
      <vt:lpstr>Wingdings</vt:lpstr>
      <vt:lpstr>Jin</vt:lpstr>
      <vt:lpstr>方程式</vt:lpstr>
      <vt:lpstr>Visio</vt:lpstr>
      <vt:lpstr>Lecture 1 Introduction to Predictive Modeling</vt:lpstr>
      <vt:lpstr>Background</vt:lpstr>
      <vt:lpstr>PowerPoint 簡報</vt:lpstr>
      <vt:lpstr>PowerPoint 簡報</vt:lpstr>
      <vt:lpstr>Which Attribute Should We Use?</vt:lpstr>
      <vt:lpstr>Fundamental Concepts</vt:lpstr>
      <vt:lpstr>An Binary Classification Problem</vt:lpstr>
      <vt:lpstr>Several Complications</vt:lpstr>
      <vt:lpstr>Purity Measurements</vt:lpstr>
      <vt:lpstr>PowerPoint 簡報</vt:lpstr>
      <vt:lpstr>Entropy is Only Part of the Story</vt:lpstr>
      <vt:lpstr>PowerPoint 簡報</vt:lpstr>
      <vt:lpstr>PowerPoint 簡報</vt:lpstr>
      <vt:lpstr>PowerPoint 簡報</vt:lpstr>
      <vt:lpstr>Tree Structured Model</vt:lpstr>
      <vt:lpstr>What is a Tree?</vt:lpstr>
      <vt:lpstr>PowerPoint 簡報</vt:lpstr>
      <vt:lpstr>PowerPoint 簡報</vt:lpstr>
      <vt:lpstr>PowerPoint 簡報</vt:lpstr>
      <vt:lpstr>PowerPoint 簡報</vt:lpstr>
      <vt:lpstr>How to Create a Tree-Structured Model?</vt:lpstr>
      <vt:lpstr>PowerPoint 簡報</vt:lpstr>
      <vt:lpstr>PowerPoint 簡報</vt:lpstr>
      <vt:lpstr>PowerPoint 簡報</vt:lpstr>
      <vt:lpstr>Probability Estimation</vt:lpstr>
      <vt:lpstr>PowerPoint 簡報</vt:lpstr>
      <vt:lpstr>PowerPoint 簡報</vt:lpstr>
      <vt:lpstr>除了Entropy外的其他選擇</vt:lpstr>
      <vt:lpstr>PowerPoint 簡報</vt:lpstr>
      <vt:lpstr>PowerPoint 簡報</vt:lpstr>
      <vt:lpstr>也可使用資訊增益比（Information Gain Ratio)</vt:lpstr>
      <vt:lpstr>PowerPoint 簡報</vt:lpstr>
      <vt:lpstr>Entropy Revisited</vt:lpstr>
      <vt:lpstr>PowerPoint 簡報</vt:lpstr>
      <vt:lpstr>PowerPoint 簡報</vt:lpstr>
      <vt:lpstr>可解決用編號來分類的課題嗎？</vt:lpstr>
      <vt:lpstr>分類樹修剪</vt:lpstr>
      <vt:lpstr>PowerPoint 簡報</vt:lpstr>
      <vt:lpstr>最小成本複雜（min cost- complexity）修剪</vt:lpstr>
      <vt:lpstr>PowerPoint 簡報</vt:lpstr>
      <vt:lpstr>PowerPoint 簡報</vt:lpstr>
      <vt:lpstr>R語言的決策樹應用</vt:lpstr>
      <vt:lpstr>預測模式</vt:lpstr>
      <vt:lpstr>先進行探索性分析（觀察）</vt:lpstr>
      <vt:lpstr>先畫幾個圖來觀察看看</vt:lpstr>
      <vt:lpstr>切割「訓練」與「測試」資料</vt:lpstr>
      <vt:lpstr>PowerPoint 簡報</vt:lpstr>
      <vt:lpstr>PowerPoint 簡報</vt:lpstr>
      <vt:lpstr>不同套件有不同的結果</vt:lpstr>
      <vt:lpstr>再來一個範例</vt:lpstr>
      <vt:lpstr>PowerPoint 簡報</vt:lpstr>
      <vt:lpstr>修剪決策樹</vt:lpstr>
      <vt:lpstr>利用測試資料來進行驗證</vt:lpstr>
      <vt:lpstr>看看預測的準確度如何</vt:lpstr>
      <vt:lpstr>PowerPoint 簡報</vt:lpstr>
      <vt:lpstr>修剪會比較好嗎？</vt:lpstr>
      <vt:lpstr>Random Forest</vt:lpstr>
      <vt:lpstr>PowerPoint 簡報</vt:lpstr>
      <vt:lpstr>How to Grow Various Trees?</vt:lpstr>
      <vt:lpstr>PowerPoint 簡報</vt:lpstr>
      <vt:lpstr>R語言的隨機森林應用</vt:lpstr>
      <vt:lpstr>PowerPoint 簡報</vt:lpstr>
      <vt:lpstr>該是開工大吉的日子了</vt:lpstr>
    </vt:vector>
  </TitlesOfParts>
  <Company>Dept. of Transportation, NCTU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電腦演算法在交通運輸之應用</dc:title>
  <dc:creator>Jin Y. W</dc:creator>
  <cp:lastModifiedBy>Microsoft Office User</cp:lastModifiedBy>
  <cp:revision>537</cp:revision>
  <cp:lastPrinted>2017-03-07T01:31:51Z</cp:lastPrinted>
  <dcterms:created xsi:type="dcterms:W3CDTF">2002-02-25T23:55:48Z</dcterms:created>
  <dcterms:modified xsi:type="dcterms:W3CDTF">2020-03-24T02:04:00Z</dcterms:modified>
</cp:coreProperties>
</file>