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Fira Sans Extra Condensed Medium"/>
      <p:regular r:id="rId16"/>
      <p:bold r:id="rId17"/>
      <p:italic r:id="rId18"/>
      <p:boldItalic r:id="rId19"/>
    </p:embeddedFont>
    <p:embeddedFont>
      <p:font typeface="Righteous"/>
      <p:regular r:id="rId20"/>
    </p:embeddedFont>
    <p:embeddedFont>
      <p:font typeface="Squada One"/>
      <p:regular r:id="rId21"/>
    </p:embeddedFont>
    <p:embeddedFont>
      <p:font typeface="Roboto Condensed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ighteous-regular.fntdata"/><Relationship Id="rId22" Type="http://schemas.openxmlformats.org/officeDocument/2006/relationships/font" Target="fonts/RobotoCondensedLight-regular.fntdata"/><Relationship Id="rId21" Type="http://schemas.openxmlformats.org/officeDocument/2006/relationships/font" Target="fonts/SquadaOne-regular.fntdata"/><Relationship Id="rId24" Type="http://schemas.openxmlformats.org/officeDocument/2006/relationships/font" Target="fonts/RobotoCondensedLight-italic.fntdata"/><Relationship Id="rId23" Type="http://schemas.openxmlformats.org/officeDocument/2006/relationships/font" Target="fonts/RobotoCondensed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Condensed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FiraSansExtraCondensedMedium-bold.fntdata"/><Relationship Id="rId16" Type="http://schemas.openxmlformats.org/officeDocument/2006/relationships/font" Target="fonts/FiraSansExtraCondensedMedium-regular.fntdata"/><Relationship Id="rId19" Type="http://schemas.openxmlformats.org/officeDocument/2006/relationships/font" Target="fonts/FiraSansExtraCondensedMedium-boldItalic.fntdata"/><Relationship Id="rId18" Type="http://schemas.openxmlformats.org/officeDocument/2006/relationships/font" Target="fonts/FiraSansExtra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d2cabac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d2cabac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5e7858a94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5e7858a94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7a6e8c20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7a6e8c20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d16254f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d16254f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7095241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7095241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7095241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7095241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5709524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5709524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57095241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57095241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7a6e8c20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7a6e8c20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a6e8c2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7a6e8c2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7a6e8c20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7a6e8c20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2">
  <p:cSld name="CUSTOM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34325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88" name="Google Shape;88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CUSTOM_7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7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type="ctrTitle"/>
          </p:nvPr>
        </p:nvSpPr>
        <p:spPr>
          <a:xfrm flipH="1">
            <a:off x="749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" type="ctrTitle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3" type="ctrTitle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5" type="ctrTitle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7" type="ctrTitle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03" name="Google Shape;103;p13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9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ctrTitle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ctrTitle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6" type="ctrTitle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9" type="title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hasCustomPrompt="1" idx="13" type="title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hasCustomPrompt="1" idx="14" type="title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hasCustomPrompt="1" idx="15" type="title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2_1_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5" name="Google Shape;35;p5"/>
          <p:cNvSpPr txBox="1"/>
          <p:nvPr>
            <p:ph hasCustomPrompt="1" idx="2" type="title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8" name="Google Shape;38;p5"/>
          <p:cNvSpPr txBox="1"/>
          <p:nvPr>
            <p:ph hasCustomPrompt="1" idx="3" type="title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1" name="Google Shape;41;p5"/>
          <p:cNvSpPr txBox="1"/>
          <p:nvPr>
            <p:ph hasCustomPrompt="1" idx="5" type="title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5"/>
          <p:cNvSpPr txBox="1"/>
          <p:nvPr>
            <p:ph idx="6" type="subTitle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4" name="Google Shape;44;p5"/>
          <p:cNvSpPr txBox="1"/>
          <p:nvPr>
            <p:ph hasCustomPrompt="1" idx="7" type="title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5"/>
          <p:cNvSpPr txBox="1"/>
          <p:nvPr>
            <p:ph idx="8" type="subTitle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7" name="Google Shape;47;p5"/>
          <p:cNvSpPr txBox="1"/>
          <p:nvPr>
            <p:ph hasCustomPrompt="1" idx="9" type="title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5"/>
          <p:cNvSpPr txBox="1"/>
          <p:nvPr>
            <p:ph idx="13" type="subTitle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" type="subTitle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idx="1" type="subTitle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7"/>
          <p:cNvSpPr txBox="1"/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ctrTitle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" type="subTitle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3" type="ctrTitle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4" type="subTitle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5" type="ctrTitle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6" type="subTitle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4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2" type="subTitle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/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3" type="ctrTitle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4" type="ctrTitle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4.jpg"/><Relationship Id="rId5" Type="http://schemas.openxmlformats.org/officeDocument/2006/relationships/image" Target="../media/image9.png"/><Relationship Id="rId6" Type="http://schemas.openxmlformats.org/officeDocument/2006/relationships/image" Target="../media/image5.jpg"/><Relationship Id="rId7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2.png"/><Relationship Id="rId5" Type="http://schemas.openxmlformats.org/officeDocument/2006/relationships/image" Target="../media/image6.jpg"/><Relationship Id="rId6" Type="http://schemas.openxmlformats.org/officeDocument/2006/relationships/image" Target="../media/image10.png"/><Relationship Id="rId7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ctrTitle"/>
          </p:nvPr>
        </p:nvSpPr>
        <p:spPr>
          <a:xfrm flipH="1">
            <a:off x="1375500" y="3295700"/>
            <a:ext cx="6393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SOCCER BETTING WITH MACHINE LEARNING</a:t>
            </a:r>
            <a:endParaRPr sz="5200"/>
          </a:p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 flipH="1">
            <a:off x="2750257" y="3966200"/>
            <a:ext cx="3643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4"/>
                </a:solidFill>
              </a:rPr>
              <a:t>Ryan Chiu, Santiago Calvo, Mamadou Diallo and Steve Sibson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75" y="338600"/>
            <a:ext cx="1223100" cy="1504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3200" y="369863"/>
            <a:ext cx="1718780" cy="144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4201" y="369875"/>
            <a:ext cx="1792850" cy="14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5600" y="356918"/>
            <a:ext cx="1223100" cy="146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55224" y="356913"/>
            <a:ext cx="833553" cy="146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815" y="582950"/>
            <a:ext cx="5496375" cy="37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ctrTitle"/>
          </p:nvPr>
        </p:nvSpPr>
        <p:spPr>
          <a:xfrm>
            <a:off x="1242600" y="1844800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THANK YOU!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RUNDOWN</a:t>
            </a:r>
            <a:endParaRPr sz="5200"/>
          </a:p>
        </p:txBody>
      </p:sp>
      <p:sp>
        <p:nvSpPr>
          <p:cNvPr id="123" name="Google Shape;123;p17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EXPANSION FROM PROJECT 2</a:t>
            </a:r>
            <a:endParaRPr/>
          </a:p>
        </p:txBody>
      </p:sp>
      <p:sp>
        <p:nvSpPr>
          <p:cNvPr id="124" name="Google Shape;124;p17"/>
          <p:cNvSpPr txBox="1"/>
          <p:nvPr>
            <p:ph idx="1" type="subTitle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Assessing our goals at the end of the second project, and how we’ve addressed them</a:t>
            </a:r>
            <a:endParaRPr/>
          </a:p>
        </p:txBody>
      </p:sp>
      <p:sp>
        <p:nvSpPr>
          <p:cNvPr id="125" name="Google Shape;125;p17"/>
          <p:cNvSpPr txBox="1"/>
          <p:nvPr>
            <p:ph idx="9" type="title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26" name="Google Shape;126;p17"/>
          <p:cNvSpPr txBox="1"/>
          <p:nvPr>
            <p:ph idx="2" type="ctrTitle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SUCCESSES AND FAILURES</a:t>
            </a:r>
            <a:endParaRPr/>
          </a:p>
        </p:txBody>
      </p:sp>
      <p:sp>
        <p:nvSpPr>
          <p:cNvPr id="127" name="Google Shape;127;p17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Challenges we faced in expanding our algorithm</a:t>
            </a:r>
            <a:endParaRPr/>
          </a:p>
        </p:txBody>
      </p:sp>
      <p:sp>
        <p:nvSpPr>
          <p:cNvPr id="128" name="Google Shape;128;p17"/>
          <p:cNvSpPr txBox="1"/>
          <p:nvPr>
            <p:ph idx="13" type="title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29" name="Google Shape;129;p17"/>
          <p:cNvSpPr txBox="1"/>
          <p:nvPr>
            <p:ph idx="4" type="ctrTitle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and EXPANDED FEATURES</a:t>
            </a:r>
            <a:endParaRPr/>
          </a:p>
        </p:txBody>
      </p:sp>
      <p:sp>
        <p:nvSpPr>
          <p:cNvPr id="130" name="Google Shape;130;p17"/>
          <p:cNvSpPr txBox="1"/>
          <p:nvPr>
            <p:ph idx="5" type="subTitle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Technical analysis of the added features and the API used</a:t>
            </a:r>
            <a:endParaRPr/>
          </a:p>
        </p:txBody>
      </p:sp>
      <p:sp>
        <p:nvSpPr>
          <p:cNvPr id="131" name="Google Shape;131;p17"/>
          <p:cNvSpPr txBox="1"/>
          <p:nvPr>
            <p:ph idx="14" type="title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32" name="Google Shape;132;p17"/>
          <p:cNvSpPr txBox="1"/>
          <p:nvPr>
            <p:ph idx="6" type="ctrTitle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LOOKING FORWARD</a:t>
            </a:r>
            <a:endParaRPr/>
          </a:p>
        </p:txBody>
      </p:sp>
      <p:sp>
        <p:nvSpPr>
          <p:cNvPr id="133" name="Google Shape;133;p17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Where we go from here. Market for the algorithm. Q&amp;A</a:t>
            </a:r>
            <a:endParaRPr/>
          </a:p>
        </p:txBody>
      </p:sp>
      <p:sp>
        <p:nvSpPr>
          <p:cNvPr id="134" name="Google Shape;134;p17"/>
          <p:cNvSpPr txBox="1"/>
          <p:nvPr>
            <p:ph idx="15" type="title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 rot="5400000">
            <a:off x="1628503" y="1577174"/>
            <a:ext cx="2943600" cy="2943400"/>
          </a:xfrm>
          <a:prstGeom prst="flowChartPreparation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 rot="5400000">
            <a:off x="4514640" y="1634438"/>
            <a:ext cx="2943600" cy="2828875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ADDRESSING OUR GOALS FROM PROJECT 2</a:t>
            </a:r>
            <a:endParaRPr sz="3200"/>
          </a:p>
        </p:txBody>
      </p:sp>
      <p:sp>
        <p:nvSpPr>
          <p:cNvPr id="142" name="Google Shape;142;p18"/>
          <p:cNvSpPr txBox="1"/>
          <p:nvPr>
            <p:ph idx="3" type="ctrTitle"/>
          </p:nvPr>
        </p:nvSpPr>
        <p:spPr>
          <a:xfrm>
            <a:off x="1949938" y="2052900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GOALS</a:t>
            </a:r>
            <a:endParaRPr/>
          </a:p>
        </p:txBody>
      </p:sp>
      <p:sp>
        <p:nvSpPr>
          <p:cNvPr id="143" name="Google Shape;143;p18"/>
          <p:cNvSpPr txBox="1"/>
          <p:nvPr>
            <p:ph idx="4" type="ctrTitle"/>
          </p:nvPr>
        </p:nvSpPr>
        <p:spPr>
          <a:xfrm>
            <a:off x="4794075" y="2052900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SOLUTIONS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879150" y="2318701"/>
            <a:ext cx="2442300" cy="18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D6FFCF"/>
              </a:buClr>
              <a:buSzPts val="1200"/>
              <a:buFont typeface="Squada One"/>
              <a:buChar char="▫"/>
            </a:pPr>
            <a:r>
              <a:rPr lang="es" sz="12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Different compilation methods for individual teams</a:t>
            </a:r>
            <a:endParaRPr sz="12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6FFCF"/>
              </a:buClr>
              <a:buSzPts val="1200"/>
              <a:buFont typeface="Squada One"/>
              <a:buChar char="▫"/>
            </a:pPr>
            <a:r>
              <a:rPr lang="es" sz="12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Predicting with player lineups evaluated</a:t>
            </a:r>
            <a:endParaRPr sz="12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6FFCF"/>
              </a:buClr>
              <a:buSzPts val="1200"/>
              <a:buFont typeface="Squada One"/>
              <a:buChar char="▫"/>
            </a:pPr>
            <a:r>
              <a:rPr lang="es" sz="12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Function usage to improve Notebook efficiency</a:t>
            </a:r>
            <a:endParaRPr sz="12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6FFCF"/>
              </a:buClr>
              <a:buSzPts val="1200"/>
              <a:buFont typeface="Squada One"/>
              <a:buChar char="▫"/>
            </a:pPr>
            <a:r>
              <a:rPr lang="es" sz="12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Expanding to other leagues and sports</a:t>
            </a:r>
            <a:endParaRPr sz="12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45" name="Google Shape;145;p18"/>
          <p:cNvSpPr txBox="1"/>
          <p:nvPr>
            <p:ph idx="2" type="subTitle"/>
          </p:nvPr>
        </p:nvSpPr>
        <p:spPr>
          <a:xfrm>
            <a:off x="4721650" y="2318702"/>
            <a:ext cx="2637900" cy="15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D6FFCF"/>
              </a:buClr>
              <a:buSzPts val="1200"/>
              <a:buFont typeface="Squada One"/>
              <a:buChar char="▫"/>
            </a:pPr>
            <a:r>
              <a:rPr lang="es" sz="12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We assessed each team with additional features</a:t>
            </a:r>
            <a:endParaRPr sz="12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6FFCF"/>
              </a:buClr>
              <a:buSzPts val="1200"/>
              <a:buFont typeface="Squada One"/>
              <a:buChar char="▫"/>
            </a:pPr>
            <a:r>
              <a:rPr lang="es" sz="12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Individual player assessment deemed too labor intensive</a:t>
            </a:r>
            <a:endParaRPr sz="12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6FFCF"/>
              </a:buClr>
              <a:buSzPts val="1200"/>
              <a:buFont typeface="Squada One"/>
              <a:buChar char="▫"/>
            </a:pPr>
            <a:r>
              <a:rPr lang="es" sz="12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Replaced CSVs with API for easier data access</a:t>
            </a:r>
            <a:endParaRPr sz="12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6FFCF"/>
              </a:buClr>
              <a:buSzPts val="1200"/>
              <a:buFont typeface="Squada One"/>
              <a:buChar char="▫"/>
            </a:pPr>
            <a:r>
              <a:rPr lang="es" sz="12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Model is replicable across any league offered by API service</a:t>
            </a:r>
            <a:endParaRPr sz="12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ctrTitle"/>
          </p:nvPr>
        </p:nvSpPr>
        <p:spPr>
          <a:xfrm flipH="1">
            <a:off x="749100" y="500825"/>
            <a:ext cx="26421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INCLUSION OF API-FOOTBALL</a:t>
            </a: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300" y="175325"/>
            <a:ext cx="4694622" cy="2414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25" y="2607825"/>
            <a:ext cx="4702602" cy="2414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idx="1" type="subTitle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D6FFCF"/>
              </a:buClr>
              <a:buSzPts val="1500"/>
              <a:buFont typeface="Squada One"/>
              <a:buChar char="▫"/>
            </a:pPr>
            <a:r>
              <a:rPr lang="es" sz="1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Match Statistics (Shooting, Disciplinary, etc.)</a:t>
            </a:r>
            <a:endParaRPr sz="15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6FFCF"/>
              </a:buClr>
              <a:buSzPts val="1500"/>
              <a:buFont typeface="Squada One"/>
              <a:buChar char="▫"/>
            </a:pPr>
            <a:r>
              <a:rPr lang="es" sz="1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Inclusion of Draws</a:t>
            </a:r>
            <a:endParaRPr sz="15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6FFCF"/>
              </a:buClr>
              <a:buSzPts val="1500"/>
              <a:buFont typeface="Squada One"/>
              <a:buChar char="▫"/>
            </a:pPr>
            <a:r>
              <a:rPr lang="es" sz="1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Adaptability to include other leagues(La Liga, Ligue 1, Serie A, etc.)</a:t>
            </a:r>
            <a:endParaRPr sz="15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6FFCF"/>
              </a:buClr>
              <a:buSzPts val="1500"/>
              <a:buFont typeface="Squada One"/>
              <a:buChar char="▫"/>
            </a:pPr>
            <a:r>
              <a:rPr lang="es" sz="1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Inclusion of margin of victory</a:t>
            </a:r>
            <a:endParaRPr sz="11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8" name="Google Shape;158;p20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NEW FEATURES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ctrTitle"/>
          </p:nvPr>
        </p:nvSpPr>
        <p:spPr>
          <a:xfrm>
            <a:off x="1242600" y="1844800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NOTEBOOK and CODING</a:t>
            </a:r>
            <a:endParaRPr sz="5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idx="2" type="subTitle"/>
          </p:nvPr>
        </p:nvSpPr>
        <p:spPr>
          <a:xfrm>
            <a:off x="4721650" y="2318702"/>
            <a:ext cx="2637900" cy="15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D6FFCF"/>
              </a:buClr>
              <a:buSzPts val="1600"/>
              <a:buFont typeface="Squada One"/>
              <a:buChar char="▫"/>
            </a:pPr>
            <a:r>
              <a:rPr lang="es" sz="16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Call time for API</a:t>
            </a:r>
            <a:endParaRPr sz="16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6FFCF"/>
              </a:buClr>
              <a:buSzPts val="1600"/>
              <a:buFont typeface="Squada One"/>
              <a:buChar char="▫"/>
            </a:pPr>
            <a:r>
              <a:rPr lang="es" sz="16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Conversion of language between .JSON and Python</a:t>
            </a:r>
            <a:endParaRPr sz="16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6FFCF"/>
              </a:buClr>
              <a:buSzPts val="1600"/>
              <a:buFont typeface="Squada One"/>
              <a:buChar char="▫"/>
            </a:pPr>
            <a:r>
              <a:rPr lang="es" sz="16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Figuring out how to create a shift for previous fixtures</a:t>
            </a:r>
            <a:endParaRPr sz="1400"/>
          </a:p>
        </p:txBody>
      </p:sp>
      <p:sp>
        <p:nvSpPr>
          <p:cNvPr id="169" name="Google Shape;169;p22"/>
          <p:cNvSpPr txBox="1"/>
          <p:nvPr>
            <p:ph idx="1" type="subTitle"/>
          </p:nvPr>
        </p:nvSpPr>
        <p:spPr>
          <a:xfrm>
            <a:off x="1879150" y="2318701"/>
            <a:ext cx="2442300" cy="18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D6FFCF"/>
              </a:buClr>
              <a:buSzPts val="1500"/>
              <a:buFont typeface="Squada One"/>
              <a:buChar char="▫"/>
            </a:pPr>
            <a:r>
              <a:rPr lang="es" sz="1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Inclusion of comprehensive statistics</a:t>
            </a:r>
            <a:endParaRPr sz="15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6FFCF"/>
              </a:buClr>
              <a:buSzPts val="1500"/>
              <a:buFont typeface="Squada One"/>
              <a:buChar char="▫"/>
            </a:pPr>
            <a:r>
              <a:rPr lang="es" sz="1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Improved accuracy over previous ML Model</a:t>
            </a:r>
            <a:endParaRPr sz="15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6FFCF"/>
              </a:buClr>
              <a:buSzPts val="1500"/>
              <a:buFont typeface="Squada One"/>
              <a:buChar char="▫"/>
            </a:pPr>
            <a:r>
              <a:rPr lang="es" sz="1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Ability to assign our own odds without previous odds as a feature</a:t>
            </a:r>
            <a:endParaRPr sz="1100"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70" name="Google Shape;170;p22"/>
          <p:cNvSpPr/>
          <p:nvPr/>
        </p:nvSpPr>
        <p:spPr>
          <a:xfrm rot="5400000">
            <a:off x="1628503" y="1577174"/>
            <a:ext cx="2943600" cy="2943400"/>
          </a:xfrm>
          <a:prstGeom prst="flowChartPreparation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1" name="Google Shape;171;p22"/>
          <p:cNvSpPr/>
          <p:nvPr/>
        </p:nvSpPr>
        <p:spPr>
          <a:xfrm rot="5400000">
            <a:off x="4529452" y="1634438"/>
            <a:ext cx="2943600" cy="2828875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 txBox="1"/>
          <p:nvPr>
            <p:ph type="ctrTitle"/>
          </p:nvPr>
        </p:nvSpPr>
        <p:spPr>
          <a:xfrm flipH="1">
            <a:off x="3607700" y="507400"/>
            <a:ext cx="478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SUCCESSES AND CHALLENGES</a:t>
            </a:r>
            <a:endParaRPr sz="3400"/>
          </a:p>
        </p:txBody>
      </p:sp>
      <p:sp>
        <p:nvSpPr>
          <p:cNvPr id="173" name="Google Shape;173;p22"/>
          <p:cNvSpPr txBox="1"/>
          <p:nvPr>
            <p:ph idx="3" type="ctrTitle"/>
          </p:nvPr>
        </p:nvSpPr>
        <p:spPr>
          <a:xfrm>
            <a:off x="1949938" y="2052900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SUCCESSES</a:t>
            </a:r>
            <a:endParaRPr/>
          </a:p>
        </p:txBody>
      </p:sp>
      <p:sp>
        <p:nvSpPr>
          <p:cNvPr id="174" name="Google Shape;174;p22"/>
          <p:cNvSpPr txBox="1"/>
          <p:nvPr>
            <p:ph idx="4" type="ctrTitle"/>
          </p:nvPr>
        </p:nvSpPr>
        <p:spPr>
          <a:xfrm>
            <a:off x="4794075" y="2052900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CHALLENGES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ctrTitle"/>
          </p:nvPr>
        </p:nvSpPr>
        <p:spPr>
          <a:xfrm flipH="1">
            <a:off x="749100" y="500825"/>
            <a:ext cx="26421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MARKET and APPLICATIONS</a:t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950" y="152400"/>
            <a:ext cx="2140075" cy="21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28" y="2222700"/>
            <a:ext cx="3420300" cy="17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0746" y="3602101"/>
            <a:ext cx="2839526" cy="128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6125" y="1915891"/>
            <a:ext cx="2839525" cy="148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30600" y="152400"/>
            <a:ext cx="1538850" cy="15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" type="subTitle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rgbClr val="D6FFCF"/>
              </a:buClr>
              <a:buSzPts val="1700"/>
              <a:buFont typeface="Squada One"/>
              <a:buChar char="▫"/>
            </a:pPr>
            <a:r>
              <a:rPr lang="es" sz="17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Individual Player rating and assessment</a:t>
            </a:r>
            <a:endParaRPr sz="17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D6FFCF"/>
              </a:buClr>
              <a:buSzPts val="1700"/>
              <a:buFont typeface="Squada One"/>
              <a:buChar char="▫"/>
            </a:pPr>
            <a:r>
              <a:rPr lang="es" sz="17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Moving odds based on betting patterns</a:t>
            </a:r>
            <a:endParaRPr sz="17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D6FFCF"/>
              </a:buClr>
              <a:buSzPts val="1700"/>
              <a:buFont typeface="Squada One"/>
              <a:buChar char="▫"/>
            </a:pPr>
            <a:r>
              <a:rPr lang="es" sz="17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Additional Models outside of current LR model</a:t>
            </a:r>
            <a:endParaRPr sz="1700"/>
          </a:p>
        </p:txBody>
      </p:sp>
      <p:sp>
        <p:nvSpPr>
          <p:cNvPr id="190" name="Google Shape;190;p24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FUTURE IMPROVEMENTS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