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040313" cy="408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4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669261"/>
            <a:ext cx="4284266" cy="1423717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147882"/>
            <a:ext cx="3780235" cy="987325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3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2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17723"/>
            <a:ext cx="1086817" cy="34655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17723"/>
            <a:ext cx="3197449" cy="34655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0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019511"/>
            <a:ext cx="4347270" cy="170107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736681"/>
            <a:ext cx="4347270" cy="894556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088613"/>
            <a:ext cx="2142133" cy="25946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088613"/>
            <a:ext cx="2142133" cy="25946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0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17724"/>
            <a:ext cx="4347270" cy="7904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002471"/>
            <a:ext cx="2132288" cy="491296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493767"/>
            <a:ext cx="2132288" cy="21971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002471"/>
            <a:ext cx="2142790" cy="491296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493767"/>
            <a:ext cx="2142790" cy="21971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0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4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8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72627"/>
            <a:ext cx="1625632" cy="95419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588799"/>
            <a:ext cx="2551658" cy="290612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226820"/>
            <a:ext cx="1625632" cy="2272836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8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72627"/>
            <a:ext cx="1625632" cy="95419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588799"/>
            <a:ext cx="2551658" cy="290612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226820"/>
            <a:ext cx="1625632" cy="2272836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17724"/>
            <a:ext cx="4347270" cy="790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088613"/>
            <a:ext cx="4347270" cy="259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790269"/>
            <a:ext cx="1134070" cy="21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BCA4-356B-4764-8A89-F174F6D96F75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790269"/>
            <a:ext cx="1701106" cy="21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790269"/>
            <a:ext cx="1134070" cy="21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9009-C093-4A39-8DBA-3140C63F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4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组合 263"/>
          <p:cNvGrpSpPr>
            <a:grpSpLocks noChangeAspect="1"/>
          </p:cNvGrpSpPr>
          <p:nvPr/>
        </p:nvGrpSpPr>
        <p:grpSpPr>
          <a:xfrm>
            <a:off x="52" y="0"/>
            <a:ext cx="2544923" cy="2047218"/>
            <a:chOff x="2025525" y="666524"/>
            <a:chExt cx="2488027" cy="2044473"/>
          </a:xfrm>
        </p:grpSpPr>
        <p:sp>
          <p:nvSpPr>
            <p:cNvPr id="197" name="Rectangle 69"/>
            <p:cNvSpPr>
              <a:spLocks noChangeArrowheads="1"/>
            </p:cNvSpPr>
            <p:nvPr/>
          </p:nvSpPr>
          <p:spPr bwMode="auto">
            <a:xfrm>
              <a:off x="2244701" y="761346"/>
              <a:ext cx="2198923" cy="173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98" name="Line 70"/>
            <p:cNvSpPr>
              <a:spLocks noChangeShapeType="1"/>
            </p:cNvSpPr>
            <p:nvPr/>
          </p:nvSpPr>
          <p:spPr bwMode="auto">
            <a:xfrm>
              <a:off x="2244701" y="2500559"/>
              <a:ext cx="2198923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199" name="Line 71"/>
            <p:cNvSpPr>
              <a:spLocks noChangeShapeType="1"/>
            </p:cNvSpPr>
            <p:nvPr/>
          </p:nvSpPr>
          <p:spPr bwMode="auto">
            <a:xfrm>
              <a:off x="2244701" y="761346"/>
              <a:ext cx="2198923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00" name="Line 72"/>
            <p:cNvSpPr>
              <a:spLocks noChangeShapeType="1"/>
            </p:cNvSpPr>
            <p:nvPr/>
          </p:nvSpPr>
          <p:spPr bwMode="auto">
            <a:xfrm flipV="1">
              <a:off x="2244701" y="2478354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01" name="Line 73"/>
            <p:cNvSpPr>
              <a:spLocks noChangeShapeType="1"/>
            </p:cNvSpPr>
            <p:nvPr/>
          </p:nvSpPr>
          <p:spPr bwMode="auto">
            <a:xfrm flipV="1">
              <a:off x="2685206" y="2478354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02" name="Line 74"/>
            <p:cNvSpPr>
              <a:spLocks noChangeShapeType="1"/>
            </p:cNvSpPr>
            <p:nvPr/>
          </p:nvSpPr>
          <p:spPr bwMode="auto">
            <a:xfrm flipV="1">
              <a:off x="3124511" y="2478354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03" name="Line 75"/>
            <p:cNvSpPr>
              <a:spLocks noChangeShapeType="1"/>
            </p:cNvSpPr>
            <p:nvPr/>
          </p:nvSpPr>
          <p:spPr bwMode="auto">
            <a:xfrm flipV="1">
              <a:off x="3564415" y="2478354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04" name="Line 76"/>
            <p:cNvSpPr>
              <a:spLocks noChangeShapeType="1"/>
            </p:cNvSpPr>
            <p:nvPr/>
          </p:nvSpPr>
          <p:spPr bwMode="auto">
            <a:xfrm flipV="1">
              <a:off x="4004320" y="2478354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05" name="Line 77"/>
            <p:cNvSpPr>
              <a:spLocks noChangeShapeType="1"/>
            </p:cNvSpPr>
            <p:nvPr/>
          </p:nvSpPr>
          <p:spPr bwMode="auto">
            <a:xfrm flipV="1">
              <a:off x="4443624" y="2478354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06" name="Line 78"/>
            <p:cNvSpPr>
              <a:spLocks noChangeShapeType="1"/>
            </p:cNvSpPr>
            <p:nvPr/>
          </p:nvSpPr>
          <p:spPr bwMode="auto">
            <a:xfrm>
              <a:off x="2244701" y="761346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07" name="Line 79"/>
            <p:cNvSpPr>
              <a:spLocks noChangeShapeType="1"/>
            </p:cNvSpPr>
            <p:nvPr/>
          </p:nvSpPr>
          <p:spPr bwMode="auto">
            <a:xfrm>
              <a:off x="2685206" y="761346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08" name="Line 80"/>
            <p:cNvSpPr>
              <a:spLocks noChangeShapeType="1"/>
            </p:cNvSpPr>
            <p:nvPr/>
          </p:nvSpPr>
          <p:spPr bwMode="auto">
            <a:xfrm>
              <a:off x="3124511" y="761346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09" name="Line 81"/>
            <p:cNvSpPr>
              <a:spLocks noChangeShapeType="1"/>
            </p:cNvSpPr>
            <p:nvPr/>
          </p:nvSpPr>
          <p:spPr bwMode="auto">
            <a:xfrm>
              <a:off x="3564415" y="761346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10" name="Line 82"/>
            <p:cNvSpPr>
              <a:spLocks noChangeShapeType="1"/>
            </p:cNvSpPr>
            <p:nvPr/>
          </p:nvSpPr>
          <p:spPr bwMode="auto">
            <a:xfrm>
              <a:off x="4004320" y="761346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11" name="Line 83"/>
            <p:cNvSpPr>
              <a:spLocks noChangeShapeType="1"/>
            </p:cNvSpPr>
            <p:nvPr/>
          </p:nvSpPr>
          <p:spPr bwMode="auto">
            <a:xfrm>
              <a:off x="4443624" y="761346"/>
              <a:ext cx="0" cy="2220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12" name="Rectangle 84"/>
            <p:cNvSpPr>
              <a:spLocks noChangeArrowheads="1"/>
            </p:cNvSpPr>
            <p:nvPr/>
          </p:nvSpPr>
          <p:spPr bwMode="auto">
            <a:xfrm>
              <a:off x="2224896" y="2527564"/>
              <a:ext cx="42314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0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13" name="Rectangle 85"/>
            <p:cNvSpPr>
              <a:spLocks noChangeArrowheads="1"/>
            </p:cNvSpPr>
            <p:nvPr/>
          </p:nvSpPr>
          <p:spPr bwMode="auto">
            <a:xfrm>
              <a:off x="2646797" y="2527564"/>
              <a:ext cx="84627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20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14" name="Rectangle 86"/>
            <p:cNvSpPr>
              <a:spLocks noChangeArrowheads="1"/>
            </p:cNvSpPr>
            <p:nvPr/>
          </p:nvSpPr>
          <p:spPr bwMode="auto">
            <a:xfrm>
              <a:off x="3086102" y="2527564"/>
              <a:ext cx="84627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40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15" name="Rectangle 87"/>
            <p:cNvSpPr>
              <a:spLocks noChangeArrowheads="1"/>
            </p:cNvSpPr>
            <p:nvPr/>
          </p:nvSpPr>
          <p:spPr bwMode="auto">
            <a:xfrm>
              <a:off x="3528407" y="2527564"/>
              <a:ext cx="84627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60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16" name="Rectangle 88"/>
            <p:cNvSpPr>
              <a:spLocks noChangeArrowheads="1"/>
            </p:cNvSpPr>
            <p:nvPr/>
          </p:nvSpPr>
          <p:spPr bwMode="auto">
            <a:xfrm>
              <a:off x="3967711" y="2527564"/>
              <a:ext cx="84627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80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17" name="Rectangle 89"/>
            <p:cNvSpPr>
              <a:spLocks noChangeArrowheads="1"/>
            </p:cNvSpPr>
            <p:nvPr/>
          </p:nvSpPr>
          <p:spPr bwMode="auto">
            <a:xfrm>
              <a:off x="4386611" y="2527564"/>
              <a:ext cx="126941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100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18" name="Rectangle 90"/>
            <p:cNvSpPr>
              <a:spLocks noChangeArrowheads="1"/>
            </p:cNvSpPr>
            <p:nvPr/>
          </p:nvSpPr>
          <p:spPr bwMode="auto">
            <a:xfrm>
              <a:off x="3028488" y="2618788"/>
              <a:ext cx="625300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Number of features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19" name="Line 91"/>
            <p:cNvSpPr>
              <a:spLocks noChangeShapeType="1"/>
            </p:cNvSpPr>
            <p:nvPr/>
          </p:nvSpPr>
          <p:spPr bwMode="auto">
            <a:xfrm flipV="1">
              <a:off x="2244701" y="761346"/>
              <a:ext cx="0" cy="1739213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20" name="Line 92"/>
            <p:cNvSpPr>
              <a:spLocks noChangeShapeType="1"/>
            </p:cNvSpPr>
            <p:nvPr/>
          </p:nvSpPr>
          <p:spPr bwMode="auto">
            <a:xfrm flipV="1">
              <a:off x="4443624" y="761346"/>
              <a:ext cx="0" cy="1739213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21" name="Line 93"/>
            <p:cNvSpPr>
              <a:spLocks noChangeShapeType="1"/>
            </p:cNvSpPr>
            <p:nvPr/>
          </p:nvSpPr>
          <p:spPr bwMode="auto">
            <a:xfrm>
              <a:off x="2244701" y="2500559"/>
              <a:ext cx="222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22" name="Line 94"/>
            <p:cNvSpPr>
              <a:spLocks noChangeShapeType="1"/>
            </p:cNvSpPr>
            <p:nvPr/>
          </p:nvSpPr>
          <p:spPr bwMode="auto">
            <a:xfrm>
              <a:off x="2244701" y="2326518"/>
              <a:ext cx="222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23" name="Line 95"/>
            <p:cNvSpPr>
              <a:spLocks noChangeShapeType="1"/>
            </p:cNvSpPr>
            <p:nvPr/>
          </p:nvSpPr>
          <p:spPr bwMode="auto">
            <a:xfrm>
              <a:off x="2244701" y="2152476"/>
              <a:ext cx="222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24" name="Line 96"/>
            <p:cNvSpPr>
              <a:spLocks noChangeShapeType="1"/>
            </p:cNvSpPr>
            <p:nvPr/>
          </p:nvSpPr>
          <p:spPr bwMode="auto">
            <a:xfrm>
              <a:off x="2244701" y="1978435"/>
              <a:ext cx="222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25" name="Line 97"/>
            <p:cNvSpPr>
              <a:spLocks noChangeShapeType="1"/>
            </p:cNvSpPr>
            <p:nvPr/>
          </p:nvSpPr>
          <p:spPr bwMode="auto">
            <a:xfrm>
              <a:off x="2244701" y="1804994"/>
              <a:ext cx="222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26" name="Line 98"/>
            <p:cNvSpPr>
              <a:spLocks noChangeShapeType="1"/>
            </p:cNvSpPr>
            <p:nvPr/>
          </p:nvSpPr>
          <p:spPr bwMode="auto">
            <a:xfrm>
              <a:off x="2244701" y="1630953"/>
              <a:ext cx="222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27" name="Line 99"/>
            <p:cNvSpPr>
              <a:spLocks noChangeShapeType="1"/>
            </p:cNvSpPr>
            <p:nvPr/>
          </p:nvSpPr>
          <p:spPr bwMode="auto">
            <a:xfrm>
              <a:off x="2244701" y="1456911"/>
              <a:ext cx="222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28" name="Line 100"/>
            <p:cNvSpPr>
              <a:spLocks noChangeShapeType="1"/>
            </p:cNvSpPr>
            <p:nvPr/>
          </p:nvSpPr>
          <p:spPr bwMode="auto">
            <a:xfrm>
              <a:off x="2244701" y="1283470"/>
              <a:ext cx="222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29" name="Line 101"/>
            <p:cNvSpPr>
              <a:spLocks noChangeShapeType="1"/>
            </p:cNvSpPr>
            <p:nvPr/>
          </p:nvSpPr>
          <p:spPr bwMode="auto">
            <a:xfrm>
              <a:off x="2244701" y="1109429"/>
              <a:ext cx="222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30" name="Line 102"/>
            <p:cNvSpPr>
              <a:spLocks noChangeShapeType="1"/>
            </p:cNvSpPr>
            <p:nvPr/>
          </p:nvSpPr>
          <p:spPr bwMode="auto">
            <a:xfrm>
              <a:off x="2244701" y="935388"/>
              <a:ext cx="222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31" name="Line 103"/>
            <p:cNvSpPr>
              <a:spLocks noChangeShapeType="1"/>
            </p:cNvSpPr>
            <p:nvPr/>
          </p:nvSpPr>
          <p:spPr bwMode="auto">
            <a:xfrm>
              <a:off x="2244701" y="761346"/>
              <a:ext cx="222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32" name="Line 104"/>
            <p:cNvSpPr>
              <a:spLocks noChangeShapeType="1"/>
            </p:cNvSpPr>
            <p:nvPr/>
          </p:nvSpPr>
          <p:spPr bwMode="auto">
            <a:xfrm flipH="1">
              <a:off x="4422019" y="2500559"/>
              <a:ext cx="216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33" name="Line 105"/>
            <p:cNvSpPr>
              <a:spLocks noChangeShapeType="1"/>
            </p:cNvSpPr>
            <p:nvPr/>
          </p:nvSpPr>
          <p:spPr bwMode="auto">
            <a:xfrm flipH="1">
              <a:off x="4422019" y="2326518"/>
              <a:ext cx="216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34" name="Line 106"/>
            <p:cNvSpPr>
              <a:spLocks noChangeShapeType="1"/>
            </p:cNvSpPr>
            <p:nvPr/>
          </p:nvSpPr>
          <p:spPr bwMode="auto">
            <a:xfrm flipH="1">
              <a:off x="4422019" y="2152476"/>
              <a:ext cx="216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35" name="Line 107"/>
            <p:cNvSpPr>
              <a:spLocks noChangeShapeType="1"/>
            </p:cNvSpPr>
            <p:nvPr/>
          </p:nvSpPr>
          <p:spPr bwMode="auto">
            <a:xfrm flipH="1">
              <a:off x="4422019" y="1978435"/>
              <a:ext cx="216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36" name="Line 108"/>
            <p:cNvSpPr>
              <a:spLocks noChangeShapeType="1"/>
            </p:cNvSpPr>
            <p:nvPr/>
          </p:nvSpPr>
          <p:spPr bwMode="auto">
            <a:xfrm flipH="1">
              <a:off x="4422019" y="1804994"/>
              <a:ext cx="216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37" name="Line 109"/>
            <p:cNvSpPr>
              <a:spLocks noChangeShapeType="1"/>
            </p:cNvSpPr>
            <p:nvPr/>
          </p:nvSpPr>
          <p:spPr bwMode="auto">
            <a:xfrm flipH="1">
              <a:off x="4422019" y="1630953"/>
              <a:ext cx="216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38" name="Line 110"/>
            <p:cNvSpPr>
              <a:spLocks noChangeShapeType="1"/>
            </p:cNvSpPr>
            <p:nvPr/>
          </p:nvSpPr>
          <p:spPr bwMode="auto">
            <a:xfrm flipH="1">
              <a:off x="4422019" y="1456911"/>
              <a:ext cx="216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39" name="Line 111"/>
            <p:cNvSpPr>
              <a:spLocks noChangeShapeType="1"/>
            </p:cNvSpPr>
            <p:nvPr/>
          </p:nvSpPr>
          <p:spPr bwMode="auto">
            <a:xfrm flipH="1">
              <a:off x="4422019" y="1283470"/>
              <a:ext cx="216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40" name="Line 112"/>
            <p:cNvSpPr>
              <a:spLocks noChangeShapeType="1"/>
            </p:cNvSpPr>
            <p:nvPr/>
          </p:nvSpPr>
          <p:spPr bwMode="auto">
            <a:xfrm flipH="1">
              <a:off x="4422019" y="1109429"/>
              <a:ext cx="216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41" name="Line 113"/>
            <p:cNvSpPr>
              <a:spLocks noChangeShapeType="1"/>
            </p:cNvSpPr>
            <p:nvPr/>
          </p:nvSpPr>
          <p:spPr bwMode="auto">
            <a:xfrm flipH="1">
              <a:off x="4422019" y="935388"/>
              <a:ext cx="216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42" name="Line 114"/>
            <p:cNvSpPr>
              <a:spLocks noChangeShapeType="1"/>
            </p:cNvSpPr>
            <p:nvPr/>
          </p:nvSpPr>
          <p:spPr bwMode="auto">
            <a:xfrm flipH="1">
              <a:off x="4422019" y="761346"/>
              <a:ext cx="2160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43" name="Rectangle 115"/>
            <p:cNvSpPr>
              <a:spLocks noChangeArrowheads="1"/>
            </p:cNvSpPr>
            <p:nvPr/>
          </p:nvSpPr>
          <p:spPr bwMode="auto">
            <a:xfrm>
              <a:off x="2177485" y="2459748"/>
              <a:ext cx="42314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0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44" name="Rectangle 116"/>
            <p:cNvSpPr>
              <a:spLocks noChangeArrowheads="1"/>
            </p:cNvSpPr>
            <p:nvPr/>
          </p:nvSpPr>
          <p:spPr bwMode="auto">
            <a:xfrm>
              <a:off x="2123472" y="2287508"/>
              <a:ext cx="100298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0.1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45" name="Rectangle 117"/>
            <p:cNvSpPr>
              <a:spLocks noChangeArrowheads="1"/>
            </p:cNvSpPr>
            <p:nvPr/>
          </p:nvSpPr>
          <p:spPr bwMode="auto">
            <a:xfrm>
              <a:off x="2123472" y="2111066"/>
              <a:ext cx="100298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0.2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46" name="Rectangle 118"/>
            <p:cNvSpPr>
              <a:spLocks noChangeArrowheads="1"/>
            </p:cNvSpPr>
            <p:nvPr/>
          </p:nvSpPr>
          <p:spPr bwMode="auto">
            <a:xfrm>
              <a:off x="2123472" y="1938826"/>
              <a:ext cx="100298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0.3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47" name="Rectangle 119"/>
            <p:cNvSpPr>
              <a:spLocks noChangeArrowheads="1"/>
            </p:cNvSpPr>
            <p:nvPr/>
          </p:nvSpPr>
          <p:spPr bwMode="auto">
            <a:xfrm>
              <a:off x="2123472" y="1762984"/>
              <a:ext cx="100298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0.4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48" name="Rectangle 120"/>
            <p:cNvSpPr>
              <a:spLocks noChangeArrowheads="1"/>
            </p:cNvSpPr>
            <p:nvPr/>
          </p:nvSpPr>
          <p:spPr bwMode="auto">
            <a:xfrm>
              <a:off x="2123472" y="1590142"/>
              <a:ext cx="100298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0.5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49" name="Rectangle 121"/>
            <p:cNvSpPr>
              <a:spLocks noChangeArrowheads="1"/>
            </p:cNvSpPr>
            <p:nvPr/>
          </p:nvSpPr>
          <p:spPr bwMode="auto">
            <a:xfrm>
              <a:off x="2123472" y="1417902"/>
              <a:ext cx="100298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0.6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50" name="Rectangle 122"/>
            <p:cNvSpPr>
              <a:spLocks noChangeArrowheads="1"/>
            </p:cNvSpPr>
            <p:nvPr/>
          </p:nvSpPr>
          <p:spPr bwMode="auto">
            <a:xfrm>
              <a:off x="2123472" y="1242060"/>
              <a:ext cx="100298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0.7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51" name="Rectangle 123"/>
            <p:cNvSpPr>
              <a:spLocks noChangeArrowheads="1"/>
            </p:cNvSpPr>
            <p:nvPr/>
          </p:nvSpPr>
          <p:spPr bwMode="auto">
            <a:xfrm>
              <a:off x="2123472" y="1069220"/>
              <a:ext cx="100298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0.8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52" name="Rectangle 124"/>
            <p:cNvSpPr>
              <a:spLocks noChangeArrowheads="1"/>
            </p:cNvSpPr>
            <p:nvPr/>
          </p:nvSpPr>
          <p:spPr bwMode="auto">
            <a:xfrm>
              <a:off x="2123472" y="893378"/>
              <a:ext cx="100298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0.9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53" name="Rectangle 125"/>
            <p:cNvSpPr>
              <a:spLocks noChangeArrowheads="1"/>
            </p:cNvSpPr>
            <p:nvPr/>
          </p:nvSpPr>
          <p:spPr bwMode="auto">
            <a:xfrm>
              <a:off x="2177485" y="720538"/>
              <a:ext cx="42314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1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54" name="Rectangle 126"/>
            <p:cNvSpPr>
              <a:spLocks noChangeArrowheads="1"/>
            </p:cNvSpPr>
            <p:nvPr/>
          </p:nvSpPr>
          <p:spPr bwMode="auto">
            <a:xfrm rot="16200000">
              <a:off x="2047245" y="1695046"/>
              <a:ext cx="48026" cy="9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A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55" name="Rectangle 127"/>
            <p:cNvSpPr>
              <a:spLocks noChangeArrowheads="1"/>
            </p:cNvSpPr>
            <p:nvPr/>
          </p:nvSpPr>
          <p:spPr bwMode="auto">
            <a:xfrm rot="16200000">
              <a:off x="2053851" y="1653638"/>
              <a:ext cx="33619" cy="9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c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56" name="Rectangle 128"/>
            <p:cNvSpPr>
              <a:spLocks noChangeArrowheads="1"/>
            </p:cNvSpPr>
            <p:nvPr/>
          </p:nvSpPr>
          <p:spPr bwMode="auto">
            <a:xfrm rot="16200000">
              <a:off x="2053851" y="1616427"/>
              <a:ext cx="33619" cy="9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c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57" name="Rectangle 129"/>
            <p:cNvSpPr>
              <a:spLocks noChangeArrowheads="1"/>
            </p:cNvSpPr>
            <p:nvPr/>
          </p:nvSpPr>
          <p:spPr bwMode="auto">
            <a:xfrm rot="16200000">
              <a:off x="2050247" y="1576820"/>
              <a:ext cx="43224" cy="9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u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58" name="Rectangle 130"/>
            <p:cNvSpPr>
              <a:spLocks noChangeArrowheads="1"/>
            </p:cNvSpPr>
            <p:nvPr/>
          </p:nvSpPr>
          <p:spPr bwMode="auto">
            <a:xfrm rot="16200000">
              <a:off x="2054953" y="1545010"/>
              <a:ext cx="32017" cy="9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r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59" name="Rectangle 131"/>
            <p:cNvSpPr>
              <a:spLocks noChangeArrowheads="1"/>
            </p:cNvSpPr>
            <p:nvPr/>
          </p:nvSpPr>
          <p:spPr bwMode="auto">
            <a:xfrm rot="16200000">
              <a:off x="2053150" y="1512603"/>
              <a:ext cx="36821" cy="9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a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60" name="Rectangle 132"/>
            <p:cNvSpPr>
              <a:spLocks noChangeArrowheads="1"/>
            </p:cNvSpPr>
            <p:nvPr/>
          </p:nvSpPr>
          <p:spPr bwMode="auto">
            <a:xfrm rot="16200000">
              <a:off x="2053851" y="1474193"/>
              <a:ext cx="33619" cy="9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c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61" name="Rectangle 133"/>
            <p:cNvSpPr>
              <a:spLocks noChangeArrowheads="1"/>
            </p:cNvSpPr>
            <p:nvPr/>
          </p:nvSpPr>
          <p:spPr bwMode="auto">
            <a:xfrm rot="16200000">
              <a:off x="2051450" y="1436985"/>
              <a:ext cx="38420" cy="9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>
                  <a:solidFill>
                    <a:srgbClr val="262626"/>
                  </a:solidFill>
                  <a:latin typeface="Cambria" panose="02040503050406030204" pitchFamily="18" charset="0"/>
                </a:rPr>
                <a:t>y</a:t>
              </a:r>
              <a:endParaRPr lang="zh-CN" altLang="zh-CN" sz="600">
                <a:latin typeface="Cambria" panose="02040503050406030204" pitchFamily="18" charset="0"/>
              </a:endParaRPr>
            </a:p>
          </p:txBody>
        </p:sp>
        <p:sp>
          <p:nvSpPr>
            <p:cNvPr id="262" name="Rectangle 134"/>
            <p:cNvSpPr>
              <a:spLocks noChangeArrowheads="1"/>
            </p:cNvSpPr>
            <p:nvPr/>
          </p:nvSpPr>
          <p:spPr bwMode="auto">
            <a:xfrm>
              <a:off x="2346126" y="666524"/>
              <a:ext cx="1922912" cy="9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78013"/>
              <a:r>
                <a:rPr lang="zh-CN" altLang="zh-CN" sz="600" dirty="0">
                  <a:solidFill>
                    <a:srgbClr val="000000"/>
                  </a:solidFill>
                  <a:latin typeface="Cambria" panose="02040503050406030204" pitchFamily="18" charset="0"/>
                </a:rPr>
                <a:t>Accuracy Verses Number of Features for CS235testdata1.txt</a:t>
              </a:r>
              <a:endParaRPr lang="zh-CN" altLang="zh-CN" sz="600" dirty="0">
                <a:latin typeface="Cambria" panose="02040503050406030204" pitchFamily="18" charset="0"/>
              </a:endParaRPr>
            </a:p>
          </p:txBody>
        </p:sp>
        <p:sp>
          <p:nvSpPr>
            <p:cNvPr id="263" name="Freeform 135"/>
            <p:cNvSpPr>
              <a:spLocks/>
            </p:cNvSpPr>
            <p:nvPr/>
          </p:nvSpPr>
          <p:spPr bwMode="auto">
            <a:xfrm>
              <a:off x="2266907" y="796155"/>
              <a:ext cx="2176718" cy="608544"/>
            </a:xfrm>
            <a:custGeom>
              <a:avLst/>
              <a:gdLst>
                <a:gd name="T0" fmla="*/ 37 w 3627"/>
                <a:gd name="T1" fmla="*/ 0 h 1014"/>
                <a:gd name="T2" fmla="*/ 110 w 3627"/>
                <a:gd name="T3" fmla="*/ 87 h 1014"/>
                <a:gd name="T4" fmla="*/ 183 w 3627"/>
                <a:gd name="T5" fmla="*/ 174 h 1014"/>
                <a:gd name="T6" fmla="*/ 257 w 3627"/>
                <a:gd name="T7" fmla="*/ 261 h 1014"/>
                <a:gd name="T8" fmla="*/ 330 w 3627"/>
                <a:gd name="T9" fmla="*/ 377 h 1014"/>
                <a:gd name="T10" fmla="*/ 403 w 3627"/>
                <a:gd name="T11" fmla="*/ 319 h 1014"/>
                <a:gd name="T12" fmla="*/ 477 w 3627"/>
                <a:gd name="T13" fmla="*/ 290 h 1014"/>
                <a:gd name="T14" fmla="*/ 550 w 3627"/>
                <a:gd name="T15" fmla="*/ 290 h 1014"/>
                <a:gd name="T16" fmla="*/ 623 w 3627"/>
                <a:gd name="T17" fmla="*/ 319 h 1014"/>
                <a:gd name="T18" fmla="*/ 697 w 3627"/>
                <a:gd name="T19" fmla="*/ 290 h 1014"/>
                <a:gd name="T20" fmla="*/ 770 w 3627"/>
                <a:gd name="T21" fmla="*/ 319 h 1014"/>
                <a:gd name="T22" fmla="*/ 843 w 3627"/>
                <a:gd name="T23" fmla="*/ 203 h 1014"/>
                <a:gd name="T24" fmla="*/ 916 w 3627"/>
                <a:gd name="T25" fmla="*/ 203 h 1014"/>
                <a:gd name="T26" fmla="*/ 990 w 3627"/>
                <a:gd name="T27" fmla="*/ 232 h 1014"/>
                <a:gd name="T28" fmla="*/ 1063 w 3627"/>
                <a:gd name="T29" fmla="*/ 174 h 1014"/>
                <a:gd name="T30" fmla="*/ 1136 w 3627"/>
                <a:gd name="T31" fmla="*/ 174 h 1014"/>
                <a:gd name="T32" fmla="*/ 1209 w 3627"/>
                <a:gd name="T33" fmla="*/ 145 h 1014"/>
                <a:gd name="T34" fmla="*/ 1283 w 3627"/>
                <a:gd name="T35" fmla="*/ 174 h 1014"/>
                <a:gd name="T36" fmla="*/ 1356 w 3627"/>
                <a:gd name="T37" fmla="*/ 145 h 1014"/>
                <a:gd name="T38" fmla="*/ 1429 w 3627"/>
                <a:gd name="T39" fmla="*/ 174 h 1014"/>
                <a:gd name="T40" fmla="*/ 1502 w 3627"/>
                <a:gd name="T41" fmla="*/ 116 h 1014"/>
                <a:gd name="T42" fmla="*/ 1576 w 3627"/>
                <a:gd name="T43" fmla="*/ 174 h 1014"/>
                <a:gd name="T44" fmla="*/ 1649 w 3627"/>
                <a:gd name="T45" fmla="*/ 203 h 1014"/>
                <a:gd name="T46" fmla="*/ 1722 w 3627"/>
                <a:gd name="T47" fmla="*/ 203 h 1014"/>
                <a:gd name="T48" fmla="*/ 1795 w 3627"/>
                <a:gd name="T49" fmla="*/ 232 h 1014"/>
                <a:gd name="T50" fmla="*/ 1869 w 3627"/>
                <a:gd name="T51" fmla="*/ 203 h 1014"/>
                <a:gd name="T52" fmla="*/ 1942 w 3627"/>
                <a:gd name="T53" fmla="*/ 232 h 1014"/>
                <a:gd name="T54" fmla="*/ 2015 w 3627"/>
                <a:gd name="T55" fmla="*/ 232 h 1014"/>
                <a:gd name="T56" fmla="*/ 2089 w 3627"/>
                <a:gd name="T57" fmla="*/ 203 h 1014"/>
                <a:gd name="T58" fmla="*/ 2162 w 3627"/>
                <a:gd name="T59" fmla="*/ 174 h 1014"/>
                <a:gd name="T60" fmla="*/ 2235 w 3627"/>
                <a:gd name="T61" fmla="*/ 174 h 1014"/>
                <a:gd name="T62" fmla="*/ 2309 w 3627"/>
                <a:gd name="T63" fmla="*/ 174 h 1014"/>
                <a:gd name="T64" fmla="*/ 2382 w 3627"/>
                <a:gd name="T65" fmla="*/ 203 h 1014"/>
                <a:gd name="T66" fmla="*/ 2455 w 3627"/>
                <a:gd name="T67" fmla="*/ 232 h 1014"/>
                <a:gd name="T68" fmla="*/ 2528 w 3627"/>
                <a:gd name="T69" fmla="*/ 261 h 1014"/>
                <a:gd name="T70" fmla="*/ 2602 w 3627"/>
                <a:gd name="T71" fmla="*/ 319 h 1014"/>
                <a:gd name="T72" fmla="*/ 2675 w 3627"/>
                <a:gd name="T73" fmla="*/ 377 h 1014"/>
                <a:gd name="T74" fmla="*/ 2748 w 3627"/>
                <a:gd name="T75" fmla="*/ 319 h 1014"/>
                <a:gd name="T76" fmla="*/ 2821 w 3627"/>
                <a:gd name="T77" fmla="*/ 348 h 1014"/>
                <a:gd name="T78" fmla="*/ 2895 w 3627"/>
                <a:gd name="T79" fmla="*/ 406 h 1014"/>
                <a:gd name="T80" fmla="*/ 2968 w 3627"/>
                <a:gd name="T81" fmla="*/ 406 h 1014"/>
                <a:gd name="T82" fmla="*/ 3041 w 3627"/>
                <a:gd name="T83" fmla="*/ 406 h 1014"/>
                <a:gd name="T84" fmla="*/ 3114 w 3627"/>
                <a:gd name="T85" fmla="*/ 435 h 1014"/>
                <a:gd name="T86" fmla="*/ 3188 w 3627"/>
                <a:gd name="T87" fmla="*/ 464 h 1014"/>
                <a:gd name="T88" fmla="*/ 3261 w 3627"/>
                <a:gd name="T89" fmla="*/ 551 h 1014"/>
                <a:gd name="T90" fmla="*/ 3334 w 3627"/>
                <a:gd name="T91" fmla="*/ 580 h 1014"/>
                <a:gd name="T92" fmla="*/ 3408 w 3627"/>
                <a:gd name="T93" fmla="*/ 609 h 1014"/>
                <a:gd name="T94" fmla="*/ 3481 w 3627"/>
                <a:gd name="T95" fmla="*/ 753 h 1014"/>
                <a:gd name="T96" fmla="*/ 3554 w 3627"/>
                <a:gd name="T97" fmla="*/ 869 h 1014"/>
                <a:gd name="T98" fmla="*/ 3627 w 3627"/>
                <a:gd name="T99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7" h="1014">
                  <a:moveTo>
                    <a:pt x="0" y="232"/>
                  </a:moveTo>
                  <a:lnTo>
                    <a:pt x="37" y="0"/>
                  </a:lnTo>
                  <a:lnTo>
                    <a:pt x="74" y="29"/>
                  </a:lnTo>
                  <a:lnTo>
                    <a:pt x="110" y="87"/>
                  </a:lnTo>
                  <a:lnTo>
                    <a:pt x="147" y="116"/>
                  </a:lnTo>
                  <a:lnTo>
                    <a:pt x="183" y="174"/>
                  </a:lnTo>
                  <a:lnTo>
                    <a:pt x="220" y="232"/>
                  </a:lnTo>
                  <a:lnTo>
                    <a:pt x="257" y="261"/>
                  </a:lnTo>
                  <a:lnTo>
                    <a:pt x="293" y="290"/>
                  </a:lnTo>
                  <a:lnTo>
                    <a:pt x="330" y="377"/>
                  </a:lnTo>
                  <a:lnTo>
                    <a:pt x="367" y="348"/>
                  </a:lnTo>
                  <a:lnTo>
                    <a:pt x="403" y="319"/>
                  </a:lnTo>
                  <a:lnTo>
                    <a:pt x="440" y="290"/>
                  </a:lnTo>
                  <a:lnTo>
                    <a:pt x="477" y="290"/>
                  </a:lnTo>
                  <a:lnTo>
                    <a:pt x="513" y="290"/>
                  </a:lnTo>
                  <a:lnTo>
                    <a:pt x="550" y="290"/>
                  </a:lnTo>
                  <a:lnTo>
                    <a:pt x="586" y="319"/>
                  </a:lnTo>
                  <a:lnTo>
                    <a:pt x="623" y="319"/>
                  </a:lnTo>
                  <a:lnTo>
                    <a:pt x="660" y="319"/>
                  </a:lnTo>
                  <a:lnTo>
                    <a:pt x="697" y="290"/>
                  </a:lnTo>
                  <a:lnTo>
                    <a:pt x="733" y="319"/>
                  </a:lnTo>
                  <a:lnTo>
                    <a:pt x="770" y="319"/>
                  </a:lnTo>
                  <a:lnTo>
                    <a:pt x="806" y="261"/>
                  </a:lnTo>
                  <a:lnTo>
                    <a:pt x="843" y="203"/>
                  </a:lnTo>
                  <a:lnTo>
                    <a:pt x="879" y="203"/>
                  </a:lnTo>
                  <a:lnTo>
                    <a:pt x="916" y="203"/>
                  </a:lnTo>
                  <a:lnTo>
                    <a:pt x="953" y="203"/>
                  </a:lnTo>
                  <a:lnTo>
                    <a:pt x="990" y="232"/>
                  </a:lnTo>
                  <a:lnTo>
                    <a:pt x="1026" y="145"/>
                  </a:lnTo>
                  <a:lnTo>
                    <a:pt x="1063" y="174"/>
                  </a:lnTo>
                  <a:lnTo>
                    <a:pt x="1099" y="203"/>
                  </a:lnTo>
                  <a:lnTo>
                    <a:pt x="1136" y="174"/>
                  </a:lnTo>
                  <a:lnTo>
                    <a:pt x="1173" y="203"/>
                  </a:lnTo>
                  <a:lnTo>
                    <a:pt x="1209" y="145"/>
                  </a:lnTo>
                  <a:lnTo>
                    <a:pt x="1246" y="174"/>
                  </a:lnTo>
                  <a:lnTo>
                    <a:pt x="1283" y="174"/>
                  </a:lnTo>
                  <a:lnTo>
                    <a:pt x="1319" y="174"/>
                  </a:lnTo>
                  <a:lnTo>
                    <a:pt x="1356" y="145"/>
                  </a:lnTo>
                  <a:lnTo>
                    <a:pt x="1393" y="174"/>
                  </a:lnTo>
                  <a:lnTo>
                    <a:pt x="1429" y="174"/>
                  </a:lnTo>
                  <a:lnTo>
                    <a:pt x="1466" y="145"/>
                  </a:lnTo>
                  <a:lnTo>
                    <a:pt x="1502" y="116"/>
                  </a:lnTo>
                  <a:lnTo>
                    <a:pt x="1539" y="145"/>
                  </a:lnTo>
                  <a:lnTo>
                    <a:pt x="1576" y="174"/>
                  </a:lnTo>
                  <a:lnTo>
                    <a:pt x="1612" y="203"/>
                  </a:lnTo>
                  <a:lnTo>
                    <a:pt x="1649" y="203"/>
                  </a:lnTo>
                  <a:lnTo>
                    <a:pt x="1686" y="203"/>
                  </a:lnTo>
                  <a:lnTo>
                    <a:pt x="1722" y="203"/>
                  </a:lnTo>
                  <a:lnTo>
                    <a:pt x="1759" y="232"/>
                  </a:lnTo>
                  <a:lnTo>
                    <a:pt x="1795" y="232"/>
                  </a:lnTo>
                  <a:lnTo>
                    <a:pt x="1832" y="232"/>
                  </a:lnTo>
                  <a:lnTo>
                    <a:pt x="1869" y="203"/>
                  </a:lnTo>
                  <a:lnTo>
                    <a:pt x="1905" y="232"/>
                  </a:lnTo>
                  <a:lnTo>
                    <a:pt x="1942" y="232"/>
                  </a:lnTo>
                  <a:lnTo>
                    <a:pt x="1979" y="232"/>
                  </a:lnTo>
                  <a:lnTo>
                    <a:pt x="2015" y="232"/>
                  </a:lnTo>
                  <a:lnTo>
                    <a:pt x="2052" y="203"/>
                  </a:lnTo>
                  <a:lnTo>
                    <a:pt x="2089" y="203"/>
                  </a:lnTo>
                  <a:lnTo>
                    <a:pt x="2125" y="174"/>
                  </a:lnTo>
                  <a:lnTo>
                    <a:pt x="2162" y="174"/>
                  </a:lnTo>
                  <a:lnTo>
                    <a:pt x="2198" y="174"/>
                  </a:lnTo>
                  <a:lnTo>
                    <a:pt x="2235" y="174"/>
                  </a:lnTo>
                  <a:lnTo>
                    <a:pt x="2272" y="174"/>
                  </a:lnTo>
                  <a:lnTo>
                    <a:pt x="2309" y="174"/>
                  </a:lnTo>
                  <a:lnTo>
                    <a:pt x="2345" y="203"/>
                  </a:lnTo>
                  <a:lnTo>
                    <a:pt x="2382" y="203"/>
                  </a:lnTo>
                  <a:lnTo>
                    <a:pt x="2418" y="203"/>
                  </a:lnTo>
                  <a:lnTo>
                    <a:pt x="2455" y="232"/>
                  </a:lnTo>
                  <a:lnTo>
                    <a:pt x="2492" y="203"/>
                  </a:lnTo>
                  <a:lnTo>
                    <a:pt x="2528" y="261"/>
                  </a:lnTo>
                  <a:lnTo>
                    <a:pt x="2565" y="261"/>
                  </a:lnTo>
                  <a:lnTo>
                    <a:pt x="2602" y="319"/>
                  </a:lnTo>
                  <a:lnTo>
                    <a:pt x="2638" y="348"/>
                  </a:lnTo>
                  <a:lnTo>
                    <a:pt x="2675" y="377"/>
                  </a:lnTo>
                  <a:lnTo>
                    <a:pt x="2711" y="319"/>
                  </a:lnTo>
                  <a:lnTo>
                    <a:pt x="2748" y="319"/>
                  </a:lnTo>
                  <a:lnTo>
                    <a:pt x="2785" y="348"/>
                  </a:lnTo>
                  <a:lnTo>
                    <a:pt x="2821" y="348"/>
                  </a:lnTo>
                  <a:lnTo>
                    <a:pt x="2858" y="377"/>
                  </a:lnTo>
                  <a:lnTo>
                    <a:pt x="2895" y="406"/>
                  </a:lnTo>
                  <a:lnTo>
                    <a:pt x="2931" y="377"/>
                  </a:lnTo>
                  <a:lnTo>
                    <a:pt x="2968" y="406"/>
                  </a:lnTo>
                  <a:lnTo>
                    <a:pt x="3005" y="406"/>
                  </a:lnTo>
                  <a:lnTo>
                    <a:pt x="3041" y="406"/>
                  </a:lnTo>
                  <a:lnTo>
                    <a:pt x="3078" y="435"/>
                  </a:lnTo>
                  <a:lnTo>
                    <a:pt x="3114" y="435"/>
                  </a:lnTo>
                  <a:lnTo>
                    <a:pt x="3151" y="435"/>
                  </a:lnTo>
                  <a:lnTo>
                    <a:pt x="3188" y="464"/>
                  </a:lnTo>
                  <a:lnTo>
                    <a:pt x="3225" y="493"/>
                  </a:lnTo>
                  <a:lnTo>
                    <a:pt x="3261" y="551"/>
                  </a:lnTo>
                  <a:lnTo>
                    <a:pt x="3298" y="522"/>
                  </a:lnTo>
                  <a:lnTo>
                    <a:pt x="3334" y="580"/>
                  </a:lnTo>
                  <a:lnTo>
                    <a:pt x="3371" y="522"/>
                  </a:lnTo>
                  <a:lnTo>
                    <a:pt x="3408" y="609"/>
                  </a:lnTo>
                  <a:lnTo>
                    <a:pt x="3444" y="696"/>
                  </a:lnTo>
                  <a:lnTo>
                    <a:pt x="3481" y="753"/>
                  </a:lnTo>
                  <a:lnTo>
                    <a:pt x="3518" y="869"/>
                  </a:lnTo>
                  <a:lnTo>
                    <a:pt x="3554" y="869"/>
                  </a:lnTo>
                  <a:lnTo>
                    <a:pt x="3591" y="956"/>
                  </a:lnTo>
                  <a:lnTo>
                    <a:pt x="3627" y="1014"/>
                  </a:lnTo>
                </a:path>
              </a:pathLst>
            </a:custGeom>
            <a:noFill/>
            <a:ln w="952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</p:grpSp>
      <p:grpSp>
        <p:nvGrpSpPr>
          <p:cNvPr id="266" name="Group 138"/>
          <p:cNvGrpSpPr>
            <a:grpSpLocks noChangeAspect="1"/>
          </p:cNvGrpSpPr>
          <p:nvPr/>
        </p:nvGrpSpPr>
        <p:grpSpPr bwMode="auto">
          <a:xfrm>
            <a:off x="2548513" y="3018"/>
            <a:ext cx="2491800" cy="2044200"/>
            <a:chOff x="259" y="213"/>
            <a:chExt cx="4153" cy="3407"/>
          </a:xfrm>
        </p:grpSpPr>
        <p:sp>
          <p:nvSpPr>
            <p:cNvPr id="268" name="Rectangle 139"/>
            <p:cNvSpPr>
              <a:spLocks noChangeArrowheads="1"/>
            </p:cNvSpPr>
            <p:nvPr/>
          </p:nvSpPr>
          <p:spPr bwMode="auto">
            <a:xfrm>
              <a:off x="627" y="371"/>
              <a:ext cx="3665" cy="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69" name="Line 140"/>
            <p:cNvSpPr>
              <a:spLocks noChangeShapeType="1"/>
            </p:cNvSpPr>
            <p:nvPr/>
          </p:nvSpPr>
          <p:spPr bwMode="auto">
            <a:xfrm>
              <a:off x="627" y="3269"/>
              <a:ext cx="366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70" name="Line 141"/>
            <p:cNvSpPr>
              <a:spLocks noChangeShapeType="1"/>
            </p:cNvSpPr>
            <p:nvPr/>
          </p:nvSpPr>
          <p:spPr bwMode="auto">
            <a:xfrm>
              <a:off x="627" y="371"/>
              <a:ext cx="366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71" name="Line 142"/>
            <p:cNvSpPr>
              <a:spLocks noChangeShapeType="1"/>
            </p:cNvSpPr>
            <p:nvPr/>
          </p:nvSpPr>
          <p:spPr bwMode="auto">
            <a:xfrm flipV="1">
              <a:off x="627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72" name="Line 143"/>
            <p:cNvSpPr>
              <a:spLocks noChangeShapeType="1"/>
            </p:cNvSpPr>
            <p:nvPr/>
          </p:nvSpPr>
          <p:spPr bwMode="auto">
            <a:xfrm flipV="1">
              <a:off x="1360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73" name="Line 144"/>
            <p:cNvSpPr>
              <a:spLocks noChangeShapeType="1"/>
            </p:cNvSpPr>
            <p:nvPr/>
          </p:nvSpPr>
          <p:spPr bwMode="auto">
            <a:xfrm flipV="1">
              <a:off x="2093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74" name="Line 145"/>
            <p:cNvSpPr>
              <a:spLocks noChangeShapeType="1"/>
            </p:cNvSpPr>
            <p:nvPr/>
          </p:nvSpPr>
          <p:spPr bwMode="auto">
            <a:xfrm flipV="1">
              <a:off x="2826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75" name="Line 146"/>
            <p:cNvSpPr>
              <a:spLocks noChangeShapeType="1"/>
            </p:cNvSpPr>
            <p:nvPr/>
          </p:nvSpPr>
          <p:spPr bwMode="auto">
            <a:xfrm flipV="1">
              <a:off x="3559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76" name="Line 147"/>
            <p:cNvSpPr>
              <a:spLocks noChangeShapeType="1"/>
            </p:cNvSpPr>
            <p:nvPr/>
          </p:nvSpPr>
          <p:spPr bwMode="auto">
            <a:xfrm flipV="1">
              <a:off x="4292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77" name="Line 148"/>
            <p:cNvSpPr>
              <a:spLocks noChangeShapeType="1"/>
            </p:cNvSpPr>
            <p:nvPr/>
          </p:nvSpPr>
          <p:spPr bwMode="auto">
            <a:xfrm>
              <a:off x="627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78" name="Line 149"/>
            <p:cNvSpPr>
              <a:spLocks noChangeShapeType="1"/>
            </p:cNvSpPr>
            <p:nvPr/>
          </p:nvSpPr>
          <p:spPr bwMode="auto">
            <a:xfrm>
              <a:off x="1360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79" name="Line 150"/>
            <p:cNvSpPr>
              <a:spLocks noChangeShapeType="1"/>
            </p:cNvSpPr>
            <p:nvPr/>
          </p:nvSpPr>
          <p:spPr bwMode="auto">
            <a:xfrm>
              <a:off x="2093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80" name="Line 151"/>
            <p:cNvSpPr>
              <a:spLocks noChangeShapeType="1"/>
            </p:cNvSpPr>
            <p:nvPr/>
          </p:nvSpPr>
          <p:spPr bwMode="auto">
            <a:xfrm>
              <a:off x="2826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81" name="Line 152"/>
            <p:cNvSpPr>
              <a:spLocks noChangeShapeType="1"/>
            </p:cNvSpPr>
            <p:nvPr/>
          </p:nvSpPr>
          <p:spPr bwMode="auto">
            <a:xfrm>
              <a:off x="3559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82" name="Line 153"/>
            <p:cNvSpPr>
              <a:spLocks noChangeShapeType="1"/>
            </p:cNvSpPr>
            <p:nvPr/>
          </p:nvSpPr>
          <p:spPr bwMode="auto">
            <a:xfrm>
              <a:off x="4292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83" name="Rectangle 154"/>
            <p:cNvSpPr>
              <a:spLocks noChangeArrowheads="1"/>
            </p:cNvSpPr>
            <p:nvPr/>
          </p:nvSpPr>
          <p:spPr bwMode="auto">
            <a:xfrm>
              <a:off x="593" y="3314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84" name="Rectangle 155"/>
            <p:cNvSpPr>
              <a:spLocks noChangeArrowheads="1"/>
            </p:cNvSpPr>
            <p:nvPr/>
          </p:nvSpPr>
          <p:spPr bwMode="auto">
            <a:xfrm>
              <a:off x="1297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20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85" name="Rectangle 156"/>
            <p:cNvSpPr>
              <a:spLocks noChangeArrowheads="1"/>
            </p:cNvSpPr>
            <p:nvPr/>
          </p:nvSpPr>
          <p:spPr bwMode="auto">
            <a:xfrm>
              <a:off x="2028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40</a:t>
              </a:r>
              <a:endPara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86" name="Rectangle 157"/>
            <p:cNvSpPr>
              <a:spLocks noChangeArrowheads="1"/>
            </p:cNvSpPr>
            <p:nvPr/>
          </p:nvSpPr>
          <p:spPr bwMode="auto">
            <a:xfrm>
              <a:off x="2766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60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87" name="Rectangle 158"/>
            <p:cNvSpPr>
              <a:spLocks noChangeArrowheads="1"/>
            </p:cNvSpPr>
            <p:nvPr/>
          </p:nvSpPr>
          <p:spPr bwMode="auto">
            <a:xfrm>
              <a:off x="3498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80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88" name="Rectangle 159"/>
            <p:cNvSpPr>
              <a:spLocks noChangeArrowheads="1"/>
            </p:cNvSpPr>
            <p:nvPr/>
          </p:nvSpPr>
          <p:spPr bwMode="auto">
            <a:xfrm>
              <a:off x="4196" y="3314"/>
              <a:ext cx="2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100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89" name="Rectangle 160"/>
            <p:cNvSpPr>
              <a:spLocks noChangeArrowheads="1"/>
            </p:cNvSpPr>
            <p:nvPr/>
          </p:nvSpPr>
          <p:spPr bwMode="auto">
            <a:xfrm>
              <a:off x="1933" y="3466"/>
              <a:ext cx="11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Number of features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90" name="Line 161"/>
            <p:cNvSpPr>
              <a:spLocks noChangeShapeType="1"/>
            </p:cNvSpPr>
            <p:nvPr/>
          </p:nvSpPr>
          <p:spPr bwMode="auto">
            <a:xfrm flipV="1">
              <a:off x="627" y="371"/>
              <a:ext cx="0" cy="2898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91" name="Line 162"/>
            <p:cNvSpPr>
              <a:spLocks noChangeShapeType="1"/>
            </p:cNvSpPr>
            <p:nvPr/>
          </p:nvSpPr>
          <p:spPr bwMode="auto">
            <a:xfrm flipV="1">
              <a:off x="4292" y="371"/>
              <a:ext cx="0" cy="2898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92" name="Line 163"/>
            <p:cNvSpPr>
              <a:spLocks noChangeShapeType="1"/>
            </p:cNvSpPr>
            <p:nvPr/>
          </p:nvSpPr>
          <p:spPr bwMode="auto">
            <a:xfrm>
              <a:off x="627" y="326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93" name="Line 164"/>
            <p:cNvSpPr>
              <a:spLocks noChangeShapeType="1"/>
            </p:cNvSpPr>
            <p:nvPr/>
          </p:nvSpPr>
          <p:spPr bwMode="auto">
            <a:xfrm>
              <a:off x="627" y="297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94" name="Line 165"/>
            <p:cNvSpPr>
              <a:spLocks noChangeShapeType="1"/>
            </p:cNvSpPr>
            <p:nvPr/>
          </p:nvSpPr>
          <p:spPr bwMode="auto">
            <a:xfrm>
              <a:off x="627" y="268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95" name="Line 166"/>
            <p:cNvSpPr>
              <a:spLocks noChangeShapeType="1"/>
            </p:cNvSpPr>
            <p:nvPr/>
          </p:nvSpPr>
          <p:spPr bwMode="auto">
            <a:xfrm>
              <a:off x="627" y="239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96" name="Line 167"/>
            <p:cNvSpPr>
              <a:spLocks noChangeShapeType="1"/>
            </p:cNvSpPr>
            <p:nvPr/>
          </p:nvSpPr>
          <p:spPr bwMode="auto">
            <a:xfrm>
              <a:off x="627" y="211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97" name="Line 168"/>
            <p:cNvSpPr>
              <a:spLocks noChangeShapeType="1"/>
            </p:cNvSpPr>
            <p:nvPr/>
          </p:nvSpPr>
          <p:spPr bwMode="auto">
            <a:xfrm>
              <a:off x="627" y="182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98" name="Line 169"/>
            <p:cNvSpPr>
              <a:spLocks noChangeShapeType="1"/>
            </p:cNvSpPr>
            <p:nvPr/>
          </p:nvSpPr>
          <p:spPr bwMode="auto">
            <a:xfrm>
              <a:off x="627" y="153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299" name="Line 170"/>
            <p:cNvSpPr>
              <a:spLocks noChangeShapeType="1"/>
            </p:cNvSpPr>
            <p:nvPr/>
          </p:nvSpPr>
          <p:spPr bwMode="auto">
            <a:xfrm>
              <a:off x="627" y="124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00" name="Line 171"/>
            <p:cNvSpPr>
              <a:spLocks noChangeShapeType="1"/>
            </p:cNvSpPr>
            <p:nvPr/>
          </p:nvSpPr>
          <p:spPr bwMode="auto">
            <a:xfrm>
              <a:off x="627" y="95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01" name="Line 172"/>
            <p:cNvSpPr>
              <a:spLocks noChangeShapeType="1"/>
            </p:cNvSpPr>
            <p:nvPr/>
          </p:nvSpPr>
          <p:spPr bwMode="auto">
            <a:xfrm>
              <a:off x="627" y="66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02" name="Line 173"/>
            <p:cNvSpPr>
              <a:spLocks noChangeShapeType="1"/>
            </p:cNvSpPr>
            <p:nvPr/>
          </p:nvSpPr>
          <p:spPr bwMode="auto">
            <a:xfrm>
              <a:off x="627" y="37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03" name="Line 174"/>
            <p:cNvSpPr>
              <a:spLocks noChangeShapeType="1"/>
            </p:cNvSpPr>
            <p:nvPr/>
          </p:nvSpPr>
          <p:spPr bwMode="auto">
            <a:xfrm flipH="1">
              <a:off x="4255" y="326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04" name="Line 175"/>
            <p:cNvSpPr>
              <a:spLocks noChangeShapeType="1"/>
            </p:cNvSpPr>
            <p:nvPr/>
          </p:nvSpPr>
          <p:spPr bwMode="auto">
            <a:xfrm flipH="1">
              <a:off x="4255" y="297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05" name="Line 176"/>
            <p:cNvSpPr>
              <a:spLocks noChangeShapeType="1"/>
            </p:cNvSpPr>
            <p:nvPr/>
          </p:nvSpPr>
          <p:spPr bwMode="auto">
            <a:xfrm flipH="1">
              <a:off x="4255" y="268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06" name="Line 177"/>
            <p:cNvSpPr>
              <a:spLocks noChangeShapeType="1"/>
            </p:cNvSpPr>
            <p:nvPr/>
          </p:nvSpPr>
          <p:spPr bwMode="auto">
            <a:xfrm flipH="1">
              <a:off x="4255" y="239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07" name="Line 178"/>
            <p:cNvSpPr>
              <a:spLocks noChangeShapeType="1"/>
            </p:cNvSpPr>
            <p:nvPr/>
          </p:nvSpPr>
          <p:spPr bwMode="auto">
            <a:xfrm flipH="1">
              <a:off x="4255" y="211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08" name="Line 179"/>
            <p:cNvSpPr>
              <a:spLocks noChangeShapeType="1"/>
            </p:cNvSpPr>
            <p:nvPr/>
          </p:nvSpPr>
          <p:spPr bwMode="auto">
            <a:xfrm flipH="1">
              <a:off x="4255" y="182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09" name="Line 180"/>
            <p:cNvSpPr>
              <a:spLocks noChangeShapeType="1"/>
            </p:cNvSpPr>
            <p:nvPr/>
          </p:nvSpPr>
          <p:spPr bwMode="auto">
            <a:xfrm flipH="1">
              <a:off x="4255" y="153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10" name="Line 181"/>
            <p:cNvSpPr>
              <a:spLocks noChangeShapeType="1"/>
            </p:cNvSpPr>
            <p:nvPr/>
          </p:nvSpPr>
          <p:spPr bwMode="auto">
            <a:xfrm flipH="1">
              <a:off x="4255" y="124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11" name="Line 182"/>
            <p:cNvSpPr>
              <a:spLocks noChangeShapeType="1"/>
            </p:cNvSpPr>
            <p:nvPr/>
          </p:nvSpPr>
          <p:spPr bwMode="auto">
            <a:xfrm flipH="1">
              <a:off x="4255" y="95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12" name="Line 183"/>
            <p:cNvSpPr>
              <a:spLocks noChangeShapeType="1"/>
            </p:cNvSpPr>
            <p:nvPr/>
          </p:nvSpPr>
          <p:spPr bwMode="auto">
            <a:xfrm flipH="1">
              <a:off x="4255" y="66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13" name="Line 184"/>
            <p:cNvSpPr>
              <a:spLocks noChangeShapeType="1"/>
            </p:cNvSpPr>
            <p:nvPr/>
          </p:nvSpPr>
          <p:spPr bwMode="auto">
            <a:xfrm flipH="1">
              <a:off x="4255" y="37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14" name="Rectangle 185"/>
            <p:cNvSpPr>
              <a:spLocks noChangeArrowheads="1"/>
            </p:cNvSpPr>
            <p:nvPr/>
          </p:nvSpPr>
          <p:spPr bwMode="auto">
            <a:xfrm>
              <a:off x="514" y="3201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15" name="Rectangle 186"/>
            <p:cNvSpPr>
              <a:spLocks noChangeArrowheads="1"/>
            </p:cNvSpPr>
            <p:nvPr/>
          </p:nvSpPr>
          <p:spPr bwMode="auto">
            <a:xfrm>
              <a:off x="424" y="2914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0.1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16" name="Rectangle 187"/>
            <p:cNvSpPr>
              <a:spLocks noChangeArrowheads="1"/>
            </p:cNvSpPr>
            <p:nvPr/>
          </p:nvSpPr>
          <p:spPr bwMode="auto">
            <a:xfrm>
              <a:off x="424" y="262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0.2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17" name="Rectangle 188"/>
            <p:cNvSpPr>
              <a:spLocks noChangeArrowheads="1"/>
            </p:cNvSpPr>
            <p:nvPr/>
          </p:nvSpPr>
          <p:spPr bwMode="auto">
            <a:xfrm>
              <a:off x="424" y="2333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0.3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18" name="Rectangle 189"/>
            <p:cNvSpPr>
              <a:spLocks noChangeArrowheads="1"/>
            </p:cNvSpPr>
            <p:nvPr/>
          </p:nvSpPr>
          <p:spPr bwMode="auto">
            <a:xfrm>
              <a:off x="424" y="204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0.4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19" name="Rectangle 190"/>
            <p:cNvSpPr>
              <a:spLocks noChangeArrowheads="1"/>
            </p:cNvSpPr>
            <p:nvPr/>
          </p:nvSpPr>
          <p:spPr bwMode="auto">
            <a:xfrm>
              <a:off x="424" y="175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0.5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0" name="Rectangle 191"/>
            <p:cNvSpPr>
              <a:spLocks noChangeArrowheads="1"/>
            </p:cNvSpPr>
            <p:nvPr/>
          </p:nvSpPr>
          <p:spPr bwMode="auto">
            <a:xfrm>
              <a:off x="424" y="1465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0.6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1" name="Rectangle 192"/>
            <p:cNvSpPr>
              <a:spLocks noChangeArrowheads="1"/>
            </p:cNvSpPr>
            <p:nvPr/>
          </p:nvSpPr>
          <p:spPr bwMode="auto">
            <a:xfrm>
              <a:off x="424" y="117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0.7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2" name="Rectangle 193"/>
            <p:cNvSpPr>
              <a:spLocks noChangeArrowheads="1"/>
            </p:cNvSpPr>
            <p:nvPr/>
          </p:nvSpPr>
          <p:spPr bwMode="auto">
            <a:xfrm>
              <a:off x="424" y="884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0.8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3" name="Rectangle 194"/>
            <p:cNvSpPr>
              <a:spLocks noChangeArrowheads="1"/>
            </p:cNvSpPr>
            <p:nvPr/>
          </p:nvSpPr>
          <p:spPr bwMode="auto">
            <a:xfrm>
              <a:off x="424" y="591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0.9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4" name="Rectangle 195"/>
            <p:cNvSpPr>
              <a:spLocks noChangeArrowheads="1"/>
            </p:cNvSpPr>
            <p:nvPr/>
          </p:nvSpPr>
          <p:spPr bwMode="auto">
            <a:xfrm>
              <a:off x="514" y="30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5" name="Rectangle 196"/>
            <p:cNvSpPr>
              <a:spLocks noChangeArrowheads="1"/>
            </p:cNvSpPr>
            <p:nvPr/>
          </p:nvSpPr>
          <p:spPr bwMode="auto">
            <a:xfrm rot="16200000">
              <a:off x="296" y="1925"/>
              <a:ext cx="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6" name="Rectangle 197"/>
            <p:cNvSpPr>
              <a:spLocks noChangeArrowheads="1"/>
            </p:cNvSpPr>
            <p:nvPr/>
          </p:nvSpPr>
          <p:spPr bwMode="auto">
            <a:xfrm rot="16200000">
              <a:off x="309" y="1856"/>
              <a:ext cx="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7" name="Rectangle 198"/>
            <p:cNvSpPr>
              <a:spLocks noChangeArrowheads="1"/>
            </p:cNvSpPr>
            <p:nvPr/>
          </p:nvSpPr>
          <p:spPr bwMode="auto">
            <a:xfrm rot="16200000">
              <a:off x="309" y="1794"/>
              <a:ext cx="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8" name="Rectangle 199"/>
            <p:cNvSpPr>
              <a:spLocks noChangeArrowheads="1"/>
            </p:cNvSpPr>
            <p:nvPr/>
          </p:nvSpPr>
          <p:spPr bwMode="auto">
            <a:xfrm rot="16200000">
              <a:off x="300" y="172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9" name="Rectangle 200"/>
            <p:cNvSpPr>
              <a:spLocks noChangeArrowheads="1"/>
            </p:cNvSpPr>
            <p:nvPr/>
          </p:nvSpPr>
          <p:spPr bwMode="auto">
            <a:xfrm rot="16200000">
              <a:off x="310" y="1675"/>
              <a:ext cx="5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30" name="Rectangle 201"/>
            <p:cNvSpPr>
              <a:spLocks noChangeArrowheads="1"/>
            </p:cNvSpPr>
            <p:nvPr/>
          </p:nvSpPr>
          <p:spPr bwMode="auto">
            <a:xfrm rot="16200000">
              <a:off x="305" y="1621"/>
              <a:ext cx="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31" name="Rectangle 202"/>
            <p:cNvSpPr>
              <a:spLocks noChangeArrowheads="1"/>
            </p:cNvSpPr>
            <p:nvPr/>
          </p:nvSpPr>
          <p:spPr bwMode="auto">
            <a:xfrm rot="16200000">
              <a:off x="309" y="1557"/>
              <a:ext cx="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32" name="Rectangle 203"/>
            <p:cNvSpPr>
              <a:spLocks noChangeArrowheads="1"/>
            </p:cNvSpPr>
            <p:nvPr/>
          </p:nvSpPr>
          <p:spPr bwMode="auto">
            <a:xfrm rot="16200000">
              <a:off x="305" y="149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y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33" name="Rectangle 204"/>
            <p:cNvSpPr>
              <a:spLocks noChangeArrowheads="1"/>
            </p:cNvSpPr>
            <p:nvPr/>
          </p:nvSpPr>
          <p:spPr bwMode="auto">
            <a:xfrm>
              <a:off x="796" y="213"/>
              <a:ext cx="32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Accuracy Verses Number of Features for CS235testdata2.txt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34" name="Freeform 205"/>
            <p:cNvSpPr>
              <a:spLocks/>
            </p:cNvSpPr>
            <p:nvPr/>
          </p:nvSpPr>
          <p:spPr bwMode="auto">
            <a:xfrm>
              <a:off x="664" y="516"/>
              <a:ext cx="3628" cy="1072"/>
            </a:xfrm>
            <a:custGeom>
              <a:avLst/>
              <a:gdLst>
                <a:gd name="T0" fmla="*/ 36 w 3628"/>
                <a:gd name="T1" fmla="*/ 116 h 1072"/>
                <a:gd name="T2" fmla="*/ 109 w 3628"/>
                <a:gd name="T3" fmla="*/ 29 h 1072"/>
                <a:gd name="T4" fmla="*/ 183 w 3628"/>
                <a:gd name="T5" fmla="*/ 0 h 1072"/>
                <a:gd name="T6" fmla="*/ 256 w 3628"/>
                <a:gd name="T7" fmla="*/ 116 h 1072"/>
                <a:gd name="T8" fmla="*/ 329 w 3628"/>
                <a:gd name="T9" fmla="*/ 145 h 1072"/>
                <a:gd name="T10" fmla="*/ 402 w 3628"/>
                <a:gd name="T11" fmla="*/ 174 h 1072"/>
                <a:gd name="T12" fmla="*/ 476 w 3628"/>
                <a:gd name="T13" fmla="*/ 58 h 1072"/>
                <a:gd name="T14" fmla="*/ 549 w 3628"/>
                <a:gd name="T15" fmla="*/ 87 h 1072"/>
                <a:gd name="T16" fmla="*/ 622 w 3628"/>
                <a:gd name="T17" fmla="*/ 87 h 1072"/>
                <a:gd name="T18" fmla="*/ 696 w 3628"/>
                <a:gd name="T19" fmla="*/ 116 h 1072"/>
                <a:gd name="T20" fmla="*/ 769 w 3628"/>
                <a:gd name="T21" fmla="*/ 145 h 1072"/>
                <a:gd name="T22" fmla="*/ 842 w 3628"/>
                <a:gd name="T23" fmla="*/ 87 h 1072"/>
                <a:gd name="T24" fmla="*/ 916 w 3628"/>
                <a:gd name="T25" fmla="*/ 116 h 1072"/>
                <a:gd name="T26" fmla="*/ 989 w 3628"/>
                <a:gd name="T27" fmla="*/ 87 h 1072"/>
                <a:gd name="T28" fmla="*/ 1062 w 3628"/>
                <a:gd name="T29" fmla="*/ 58 h 1072"/>
                <a:gd name="T30" fmla="*/ 1136 w 3628"/>
                <a:gd name="T31" fmla="*/ 29 h 1072"/>
                <a:gd name="T32" fmla="*/ 1209 w 3628"/>
                <a:gd name="T33" fmla="*/ 58 h 1072"/>
                <a:gd name="T34" fmla="*/ 1282 w 3628"/>
                <a:gd name="T35" fmla="*/ 58 h 1072"/>
                <a:gd name="T36" fmla="*/ 1356 w 3628"/>
                <a:gd name="T37" fmla="*/ 29 h 1072"/>
                <a:gd name="T38" fmla="*/ 1429 w 3628"/>
                <a:gd name="T39" fmla="*/ 87 h 1072"/>
                <a:gd name="T40" fmla="*/ 1502 w 3628"/>
                <a:gd name="T41" fmla="*/ 145 h 1072"/>
                <a:gd name="T42" fmla="*/ 1576 w 3628"/>
                <a:gd name="T43" fmla="*/ 87 h 1072"/>
                <a:gd name="T44" fmla="*/ 1649 w 3628"/>
                <a:gd name="T45" fmla="*/ 116 h 1072"/>
                <a:gd name="T46" fmla="*/ 1722 w 3628"/>
                <a:gd name="T47" fmla="*/ 87 h 1072"/>
                <a:gd name="T48" fmla="*/ 1795 w 3628"/>
                <a:gd name="T49" fmla="*/ 87 h 1072"/>
                <a:gd name="T50" fmla="*/ 1869 w 3628"/>
                <a:gd name="T51" fmla="*/ 145 h 1072"/>
                <a:gd name="T52" fmla="*/ 1942 w 3628"/>
                <a:gd name="T53" fmla="*/ 116 h 1072"/>
                <a:gd name="T54" fmla="*/ 2015 w 3628"/>
                <a:gd name="T55" fmla="*/ 145 h 1072"/>
                <a:gd name="T56" fmla="*/ 2089 w 3628"/>
                <a:gd name="T57" fmla="*/ 261 h 1072"/>
                <a:gd name="T58" fmla="*/ 2162 w 3628"/>
                <a:gd name="T59" fmla="*/ 261 h 1072"/>
                <a:gd name="T60" fmla="*/ 2235 w 3628"/>
                <a:gd name="T61" fmla="*/ 261 h 1072"/>
                <a:gd name="T62" fmla="*/ 2309 w 3628"/>
                <a:gd name="T63" fmla="*/ 319 h 1072"/>
                <a:gd name="T64" fmla="*/ 2382 w 3628"/>
                <a:gd name="T65" fmla="*/ 377 h 1072"/>
                <a:gd name="T66" fmla="*/ 2455 w 3628"/>
                <a:gd name="T67" fmla="*/ 464 h 1072"/>
                <a:gd name="T68" fmla="*/ 2528 w 3628"/>
                <a:gd name="T69" fmla="*/ 464 h 1072"/>
                <a:gd name="T70" fmla="*/ 2602 w 3628"/>
                <a:gd name="T71" fmla="*/ 464 h 1072"/>
                <a:gd name="T72" fmla="*/ 2675 w 3628"/>
                <a:gd name="T73" fmla="*/ 464 h 1072"/>
                <a:gd name="T74" fmla="*/ 2748 w 3628"/>
                <a:gd name="T75" fmla="*/ 522 h 1072"/>
                <a:gd name="T76" fmla="*/ 2822 w 3628"/>
                <a:gd name="T77" fmla="*/ 550 h 1072"/>
                <a:gd name="T78" fmla="*/ 2895 w 3628"/>
                <a:gd name="T79" fmla="*/ 550 h 1072"/>
                <a:gd name="T80" fmla="*/ 2968 w 3628"/>
                <a:gd name="T81" fmla="*/ 550 h 1072"/>
                <a:gd name="T82" fmla="*/ 3041 w 3628"/>
                <a:gd name="T83" fmla="*/ 522 h 1072"/>
                <a:gd name="T84" fmla="*/ 3115 w 3628"/>
                <a:gd name="T85" fmla="*/ 579 h 1072"/>
                <a:gd name="T86" fmla="*/ 3188 w 3628"/>
                <a:gd name="T87" fmla="*/ 695 h 1072"/>
                <a:gd name="T88" fmla="*/ 3261 w 3628"/>
                <a:gd name="T89" fmla="*/ 695 h 1072"/>
                <a:gd name="T90" fmla="*/ 3335 w 3628"/>
                <a:gd name="T91" fmla="*/ 840 h 1072"/>
                <a:gd name="T92" fmla="*/ 3408 w 3628"/>
                <a:gd name="T93" fmla="*/ 898 h 1072"/>
                <a:gd name="T94" fmla="*/ 3481 w 3628"/>
                <a:gd name="T95" fmla="*/ 898 h 1072"/>
                <a:gd name="T96" fmla="*/ 3554 w 3628"/>
                <a:gd name="T97" fmla="*/ 956 h 1072"/>
                <a:gd name="T98" fmla="*/ 3628 w 3628"/>
                <a:gd name="T99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8" h="1072">
                  <a:moveTo>
                    <a:pt x="0" y="348"/>
                  </a:moveTo>
                  <a:lnTo>
                    <a:pt x="36" y="116"/>
                  </a:lnTo>
                  <a:lnTo>
                    <a:pt x="73" y="87"/>
                  </a:lnTo>
                  <a:lnTo>
                    <a:pt x="109" y="29"/>
                  </a:lnTo>
                  <a:lnTo>
                    <a:pt x="146" y="29"/>
                  </a:lnTo>
                  <a:lnTo>
                    <a:pt x="183" y="0"/>
                  </a:lnTo>
                  <a:lnTo>
                    <a:pt x="220" y="58"/>
                  </a:lnTo>
                  <a:lnTo>
                    <a:pt x="256" y="116"/>
                  </a:lnTo>
                  <a:lnTo>
                    <a:pt x="293" y="87"/>
                  </a:lnTo>
                  <a:lnTo>
                    <a:pt x="329" y="145"/>
                  </a:lnTo>
                  <a:lnTo>
                    <a:pt x="366" y="145"/>
                  </a:lnTo>
                  <a:lnTo>
                    <a:pt x="402" y="174"/>
                  </a:lnTo>
                  <a:lnTo>
                    <a:pt x="439" y="87"/>
                  </a:lnTo>
                  <a:lnTo>
                    <a:pt x="476" y="58"/>
                  </a:lnTo>
                  <a:lnTo>
                    <a:pt x="513" y="116"/>
                  </a:lnTo>
                  <a:lnTo>
                    <a:pt x="549" y="87"/>
                  </a:lnTo>
                  <a:lnTo>
                    <a:pt x="586" y="87"/>
                  </a:lnTo>
                  <a:lnTo>
                    <a:pt x="622" y="87"/>
                  </a:lnTo>
                  <a:lnTo>
                    <a:pt x="659" y="116"/>
                  </a:lnTo>
                  <a:lnTo>
                    <a:pt x="696" y="116"/>
                  </a:lnTo>
                  <a:lnTo>
                    <a:pt x="733" y="87"/>
                  </a:lnTo>
                  <a:lnTo>
                    <a:pt x="769" y="145"/>
                  </a:lnTo>
                  <a:lnTo>
                    <a:pt x="806" y="87"/>
                  </a:lnTo>
                  <a:lnTo>
                    <a:pt x="842" y="87"/>
                  </a:lnTo>
                  <a:lnTo>
                    <a:pt x="879" y="58"/>
                  </a:lnTo>
                  <a:lnTo>
                    <a:pt x="916" y="116"/>
                  </a:lnTo>
                  <a:lnTo>
                    <a:pt x="952" y="116"/>
                  </a:lnTo>
                  <a:lnTo>
                    <a:pt x="989" y="87"/>
                  </a:lnTo>
                  <a:lnTo>
                    <a:pt x="1026" y="58"/>
                  </a:lnTo>
                  <a:lnTo>
                    <a:pt x="1062" y="58"/>
                  </a:lnTo>
                  <a:lnTo>
                    <a:pt x="1099" y="58"/>
                  </a:lnTo>
                  <a:lnTo>
                    <a:pt x="1136" y="29"/>
                  </a:lnTo>
                  <a:lnTo>
                    <a:pt x="1172" y="58"/>
                  </a:lnTo>
                  <a:lnTo>
                    <a:pt x="1209" y="58"/>
                  </a:lnTo>
                  <a:lnTo>
                    <a:pt x="1246" y="58"/>
                  </a:lnTo>
                  <a:lnTo>
                    <a:pt x="1282" y="58"/>
                  </a:lnTo>
                  <a:lnTo>
                    <a:pt x="1319" y="29"/>
                  </a:lnTo>
                  <a:lnTo>
                    <a:pt x="1356" y="29"/>
                  </a:lnTo>
                  <a:lnTo>
                    <a:pt x="1392" y="58"/>
                  </a:lnTo>
                  <a:lnTo>
                    <a:pt x="1429" y="87"/>
                  </a:lnTo>
                  <a:lnTo>
                    <a:pt x="1465" y="87"/>
                  </a:lnTo>
                  <a:lnTo>
                    <a:pt x="1502" y="145"/>
                  </a:lnTo>
                  <a:lnTo>
                    <a:pt x="1539" y="145"/>
                  </a:lnTo>
                  <a:lnTo>
                    <a:pt x="1576" y="87"/>
                  </a:lnTo>
                  <a:lnTo>
                    <a:pt x="1612" y="145"/>
                  </a:lnTo>
                  <a:lnTo>
                    <a:pt x="1649" y="116"/>
                  </a:lnTo>
                  <a:lnTo>
                    <a:pt x="1685" y="87"/>
                  </a:lnTo>
                  <a:lnTo>
                    <a:pt x="1722" y="87"/>
                  </a:lnTo>
                  <a:lnTo>
                    <a:pt x="1759" y="87"/>
                  </a:lnTo>
                  <a:lnTo>
                    <a:pt x="1795" y="87"/>
                  </a:lnTo>
                  <a:lnTo>
                    <a:pt x="1832" y="116"/>
                  </a:lnTo>
                  <a:lnTo>
                    <a:pt x="1869" y="145"/>
                  </a:lnTo>
                  <a:lnTo>
                    <a:pt x="1905" y="116"/>
                  </a:lnTo>
                  <a:lnTo>
                    <a:pt x="1942" y="116"/>
                  </a:lnTo>
                  <a:lnTo>
                    <a:pt x="1978" y="174"/>
                  </a:lnTo>
                  <a:lnTo>
                    <a:pt x="2015" y="145"/>
                  </a:lnTo>
                  <a:lnTo>
                    <a:pt x="2052" y="203"/>
                  </a:lnTo>
                  <a:lnTo>
                    <a:pt x="2089" y="261"/>
                  </a:lnTo>
                  <a:lnTo>
                    <a:pt x="2125" y="261"/>
                  </a:lnTo>
                  <a:lnTo>
                    <a:pt x="2162" y="261"/>
                  </a:lnTo>
                  <a:lnTo>
                    <a:pt x="2198" y="261"/>
                  </a:lnTo>
                  <a:lnTo>
                    <a:pt x="2235" y="261"/>
                  </a:lnTo>
                  <a:lnTo>
                    <a:pt x="2272" y="319"/>
                  </a:lnTo>
                  <a:lnTo>
                    <a:pt x="2309" y="319"/>
                  </a:lnTo>
                  <a:lnTo>
                    <a:pt x="2345" y="377"/>
                  </a:lnTo>
                  <a:lnTo>
                    <a:pt x="2382" y="377"/>
                  </a:lnTo>
                  <a:lnTo>
                    <a:pt x="2418" y="435"/>
                  </a:lnTo>
                  <a:lnTo>
                    <a:pt x="2455" y="464"/>
                  </a:lnTo>
                  <a:lnTo>
                    <a:pt x="2492" y="464"/>
                  </a:lnTo>
                  <a:lnTo>
                    <a:pt x="2528" y="464"/>
                  </a:lnTo>
                  <a:lnTo>
                    <a:pt x="2565" y="435"/>
                  </a:lnTo>
                  <a:lnTo>
                    <a:pt x="2602" y="464"/>
                  </a:lnTo>
                  <a:lnTo>
                    <a:pt x="2638" y="406"/>
                  </a:lnTo>
                  <a:lnTo>
                    <a:pt x="2675" y="464"/>
                  </a:lnTo>
                  <a:lnTo>
                    <a:pt x="2711" y="493"/>
                  </a:lnTo>
                  <a:lnTo>
                    <a:pt x="2748" y="522"/>
                  </a:lnTo>
                  <a:lnTo>
                    <a:pt x="2785" y="522"/>
                  </a:lnTo>
                  <a:lnTo>
                    <a:pt x="2822" y="550"/>
                  </a:lnTo>
                  <a:lnTo>
                    <a:pt x="2858" y="493"/>
                  </a:lnTo>
                  <a:lnTo>
                    <a:pt x="2895" y="550"/>
                  </a:lnTo>
                  <a:lnTo>
                    <a:pt x="2931" y="550"/>
                  </a:lnTo>
                  <a:lnTo>
                    <a:pt x="2968" y="550"/>
                  </a:lnTo>
                  <a:lnTo>
                    <a:pt x="3005" y="550"/>
                  </a:lnTo>
                  <a:lnTo>
                    <a:pt x="3041" y="522"/>
                  </a:lnTo>
                  <a:lnTo>
                    <a:pt x="3078" y="522"/>
                  </a:lnTo>
                  <a:lnTo>
                    <a:pt x="3115" y="579"/>
                  </a:lnTo>
                  <a:lnTo>
                    <a:pt x="3151" y="637"/>
                  </a:lnTo>
                  <a:lnTo>
                    <a:pt x="3188" y="695"/>
                  </a:lnTo>
                  <a:lnTo>
                    <a:pt x="3225" y="666"/>
                  </a:lnTo>
                  <a:lnTo>
                    <a:pt x="3261" y="695"/>
                  </a:lnTo>
                  <a:lnTo>
                    <a:pt x="3298" y="753"/>
                  </a:lnTo>
                  <a:lnTo>
                    <a:pt x="3335" y="840"/>
                  </a:lnTo>
                  <a:lnTo>
                    <a:pt x="3371" y="869"/>
                  </a:lnTo>
                  <a:lnTo>
                    <a:pt x="3408" y="898"/>
                  </a:lnTo>
                  <a:lnTo>
                    <a:pt x="3445" y="898"/>
                  </a:lnTo>
                  <a:lnTo>
                    <a:pt x="3481" y="898"/>
                  </a:lnTo>
                  <a:lnTo>
                    <a:pt x="3518" y="927"/>
                  </a:lnTo>
                  <a:lnTo>
                    <a:pt x="3554" y="956"/>
                  </a:lnTo>
                  <a:lnTo>
                    <a:pt x="3591" y="985"/>
                  </a:lnTo>
                  <a:lnTo>
                    <a:pt x="3628" y="1072"/>
                  </a:lnTo>
                </a:path>
              </a:pathLst>
            </a:custGeom>
            <a:noFill/>
            <a:ln w="952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</p:grpSp>
      <p:grpSp>
        <p:nvGrpSpPr>
          <p:cNvPr id="336" name="Group 208"/>
          <p:cNvGrpSpPr>
            <a:grpSpLocks noChangeAspect="1"/>
          </p:cNvGrpSpPr>
          <p:nvPr/>
        </p:nvGrpSpPr>
        <p:grpSpPr bwMode="auto">
          <a:xfrm>
            <a:off x="52" y="2047218"/>
            <a:ext cx="2491800" cy="2044200"/>
            <a:chOff x="259" y="213"/>
            <a:chExt cx="4153" cy="3407"/>
          </a:xfrm>
        </p:grpSpPr>
        <p:sp>
          <p:nvSpPr>
            <p:cNvPr id="338" name="Rectangle 209"/>
            <p:cNvSpPr>
              <a:spLocks noChangeArrowheads="1"/>
            </p:cNvSpPr>
            <p:nvPr/>
          </p:nvSpPr>
          <p:spPr bwMode="auto">
            <a:xfrm>
              <a:off x="627" y="371"/>
              <a:ext cx="3665" cy="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39" name="Line 210"/>
            <p:cNvSpPr>
              <a:spLocks noChangeShapeType="1"/>
            </p:cNvSpPr>
            <p:nvPr/>
          </p:nvSpPr>
          <p:spPr bwMode="auto">
            <a:xfrm>
              <a:off x="627" y="3269"/>
              <a:ext cx="366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40" name="Line 211"/>
            <p:cNvSpPr>
              <a:spLocks noChangeShapeType="1"/>
            </p:cNvSpPr>
            <p:nvPr/>
          </p:nvSpPr>
          <p:spPr bwMode="auto">
            <a:xfrm>
              <a:off x="627" y="371"/>
              <a:ext cx="366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41" name="Line 212"/>
            <p:cNvSpPr>
              <a:spLocks noChangeShapeType="1"/>
            </p:cNvSpPr>
            <p:nvPr/>
          </p:nvSpPr>
          <p:spPr bwMode="auto">
            <a:xfrm flipV="1">
              <a:off x="627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42" name="Line 213"/>
            <p:cNvSpPr>
              <a:spLocks noChangeShapeType="1"/>
            </p:cNvSpPr>
            <p:nvPr/>
          </p:nvSpPr>
          <p:spPr bwMode="auto">
            <a:xfrm flipV="1">
              <a:off x="1360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43" name="Line 214"/>
            <p:cNvSpPr>
              <a:spLocks noChangeShapeType="1"/>
            </p:cNvSpPr>
            <p:nvPr/>
          </p:nvSpPr>
          <p:spPr bwMode="auto">
            <a:xfrm flipV="1">
              <a:off x="2093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44" name="Line 215"/>
            <p:cNvSpPr>
              <a:spLocks noChangeShapeType="1"/>
            </p:cNvSpPr>
            <p:nvPr/>
          </p:nvSpPr>
          <p:spPr bwMode="auto">
            <a:xfrm flipV="1">
              <a:off x="2826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45" name="Line 216"/>
            <p:cNvSpPr>
              <a:spLocks noChangeShapeType="1"/>
            </p:cNvSpPr>
            <p:nvPr/>
          </p:nvSpPr>
          <p:spPr bwMode="auto">
            <a:xfrm flipV="1">
              <a:off x="3559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46" name="Line 217"/>
            <p:cNvSpPr>
              <a:spLocks noChangeShapeType="1"/>
            </p:cNvSpPr>
            <p:nvPr/>
          </p:nvSpPr>
          <p:spPr bwMode="auto">
            <a:xfrm flipV="1">
              <a:off x="4292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47" name="Line 218"/>
            <p:cNvSpPr>
              <a:spLocks noChangeShapeType="1"/>
            </p:cNvSpPr>
            <p:nvPr/>
          </p:nvSpPr>
          <p:spPr bwMode="auto">
            <a:xfrm>
              <a:off x="627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48" name="Line 219"/>
            <p:cNvSpPr>
              <a:spLocks noChangeShapeType="1"/>
            </p:cNvSpPr>
            <p:nvPr/>
          </p:nvSpPr>
          <p:spPr bwMode="auto">
            <a:xfrm>
              <a:off x="1360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49" name="Line 220"/>
            <p:cNvSpPr>
              <a:spLocks noChangeShapeType="1"/>
            </p:cNvSpPr>
            <p:nvPr/>
          </p:nvSpPr>
          <p:spPr bwMode="auto">
            <a:xfrm>
              <a:off x="2093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50" name="Line 221"/>
            <p:cNvSpPr>
              <a:spLocks noChangeShapeType="1"/>
            </p:cNvSpPr>
            <p:nvPr/>
          </p:nvSpPr>
          <p:spPr bwMode="auto">
            <a:xfrm>
              <a:off x="2826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51" name="Line 222"/>
            <p:cNvSpPr>
              <a:spLocks noChangeShapeType="1"/>
            </p:cNvSpPr>
            <p:nvPr/>
          </p:nvSpPr>
          <p:spPr bwMode="auto">
            <a:xfrm>
              <a:off x="3559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52" name="Line 223"/>
            <p:cNvSpPr>
              <a:spLocks noChangeShapeType="1"/>
            </p:cNvSpPr>
            <p:nvPr/>
          </p:nvSpPr>
          <p:spPr bwMode="auto">
            <a:xfrm>
              <a:off x="4292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53" name="Rectangle 224"/>
            <p:cNvSpPr>
              <a:spLocks noChangeArrowheads="1"/>
            </p:cNvSpPr>
            <p:nvPr/>
          </p:nvSpPr>
          <p:spPr bwMode="auto">
            <a:xfrm>
              <a:off x="593" y="3314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54" name="Rectangle 225"/>
            <p:cNvSpPr>
              <a:spLocks noChangeArrowheads="1"/>
            </p:cNvSpPr>
            <p:nvPr/>
          </p:nvSpPr>
          <p:spPr bwMode="auto">
            <a:xfrm>
              <a:off x="1297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20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55" name="Rectangle 226"/>
            <p:cNvSpPr>
              <a:spLocks noChangeArrowheads="1"/>
            </p:cNvSpPr>
            <p:nvPr/>
          </p:nvSpPr>
          <p:spPr bwMode="auto">
            <a:xfrm>
              <a:off x="2028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40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56" name="Rectangle 227"/>
            <p:cNvSpPr>
              <a:spLocks noChangeArrowheads="1"/>
            </p:cNvSpPr>
            <p:nvPr/>
          </p:nvSpPr>
          <p:spPr bwMode="auto">
            <a:xfrm>
              <a:off x="2766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60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57" name="Rectangle 228"/>
            <p:cNvSpPr>
              <a:spLocks noChangeArrowheads="1"/>
            </p:cNvSpPr>
            <p:nvPr/>
          </p:nvSpPr>
          <p:spPr bwMode="auto">
            <a:xfrm>
              <a:off x="3498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80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58" name="Rectangle 229"/>
            <p:cNvSpPr>
              <a:spLocks noChangeArrowheads="1"/>
            </p:cNvSpPr>
            <p:nvPr/>
          </p:nvSpPr>
          <p:spPr bwMode="auto">
            <a:xfrm>
              <a:off x="4196" y="3314"/>
              <a:ext cx="2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100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59" name="Rectangle 230"/>
            <p:cNvSpPr>
              <a:spLocks noChangeArrowheads="1"/>
            </p:cNvSpPr>
            <p:nvPr/>
          </p:nvSpPr>
          <p:spPr bwMode="auto">
            <a:xfrm>
              <a:off x="1933" y="3466"/>
              <a:ext cx="10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Number of features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60" name="Line 231"/>
            <p:cNvSpPr>
              <a:spLocks noChangeShapeType="1"/>
            </p:cNvSpPr>
            <p:nvPr/>
          </p:nvSpPr>
          <p:spPr bwMode="auto">
            <a:xfrm flipV="1">
              <a:off x="627" y="371"/>
              <a:ext cx="0" cy="2898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61" name="Line 232"/>
            <p:cNvSpPr>
              <a:spLocks noChangeShapeType="1"/>
            </p:cNvSpPr>
            <p:nvPr/>
          </p:nvSpPr>
          <p:spPr bwMode="auto">
            <a:xfrm flipV="1">
              <a:off x="4292" y="371"/>
              <a:ext cx="0" cy="2898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62" name="Line 233"/>
            <p:cNvSpPr>
              <a:spLocks noChangeShapeType="1"/>
            </p:cNvSpPr>
            <p:nvPr/>
          </p:nvSpPr>
          <p:spPr bwMode="auto">
            <a:xfrm>
              <a:off x="627" y="326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63" name="Line 234"/>
            <p:cNvSpPr>
              <a:spLocks noChangeShapeType="1"/>
            </p:cNvSpPr>
            <p:nvPr/>
          </p:nvSpPr>
          <p:spPr bwMode="auto">
            <a:xfrm>
              <a:off x="627" y="297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64" name="Line 235"/>
            <p:cNvSpPr>
              <a:spLocks noChangeShapeType="1"/>
            </p:cNvSpPr>
            <p:nvPr/>
          </p:nvSpPr>
          <p:spPr bwMode="auto">
            <a:xfrm>
              <a:off x="627" y="268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65" name="Line 236"/>
            <p:cNvSpPr>
              <a:spLocks noChangeShapeType="1"/>
            </p:cNvSpPr>
            <p:nvPr/>
          </p:nvSpPr>
          <p:spPr bwMode="auto">
            <a:xfrm>
              <a:off x="627" y="239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66" name="Line 237"/>
            <p:cNvSpPr>
              <a:spLocks noChangeShapeType="1"/>
            </p:cNvSpPr>
            <p:nvPr/>
          </p:nvSpPr>
          <p:spPr bwMode="auto">
            <a:xfrm>
              <a:off x="627" y="211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67" name="Line 238"/>
            <p:cNvSpPr>
              <a:spLocks noChangeShapeType="1"/>
            </p:cNvSpPr>
            <p:nvPr/>
          </p:nvSpPr>
          <p:spPr bwMode="auto">
            <a:xfrm>
              <a:off x="627" y="182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68" name="Line 239"/>
            <p:cNvSpPr>
              <a:spLocks noChangeShapeType="1"/>
            </p:cNvSpPr>
            <p:nvPr/>
          </p:nvSpPr>
          <p:spPr bwMode="auto">
            <a:xfrm>
              <a:off x="627" y="153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69" name="Line 240"/>
            <p:cNvSpPr>
              <a:spLocks noChangeShapeType="1"/>
            </p:cNvSpPr>
            <p:nvPr/>
          </p:nvSpPr>
          <p:spPr bwMode="auto">
            <a:xfrm>
              <a:off x="627" y="124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70" name="Line 241"/>
            <p:cNvSpPr>
              <a:spLocks noChangeShapeType="1"/>
            </p:cNvSpPr>
            <p:nvPr/>
          </p:nvSpPr>
          <p:spPr bwMode="auto">
            <a:xfrm>
              <a:off x="627" y="95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71" name="Line 242"/>
            <p:cNvSpPr>
              <a:spLocks noChangeShapeType="1"/>
            </p:cNvSpPr>
            <p:nvPr/>
          </p:nvSpPr>
          <p:spPr bwMode="auto">
            <a:xfrm>
              <a:off x="627" y="66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72" name="Line 243"/>
            <p:cNvSpPr>
              <a:spLocks noChangeShapeType="1"/>
            </p:cNvSpPr>
            <p:nvPr/>
          </p:nvSpPr>
          <p:spPr bwMode="auto">
            <a:xfrm>
              <a:off x="627" y="37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73" name="Line 244"/>
            <p:cNvSpPr>
              <a:spLocks noChangeShapeType="1"/>
            </p:cNvSpPr>
            <p:nvPr/>
          </p:nvSpPr>
          <p:spPr bwMode="auto">
            <a:xfrm flipH="1">
              <a:off x="4255" y="326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74" name="Line 245"/>
            <p:cNvSpPr>
              <a:spLocks noChangeShapeType="1"/>
            </p:cNvSpPr>
            <p:nvPr/>
          </p:nvSpPr>
          <p:spPr bwMode="auto">
            <a:xfrm flipH="1">
              <a:off x="4255" y="297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75" name="Line 246"/>
            <p:cNvSpPr>
              <a:spLocks noChangeShapeType="1"/>
            </p:cNvSpPr>
            <p:nvPr/>
          </p:nvSpPr>
          <p:spPr bwMode="auto">
            <a:xfrm flipH="1">
              <a:off x="4255" y="268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76" name="Line 247"/>
            <p:cNvSpPr>
              <a:spLocks noChangeShapeType="1"/>
            </p:cNvSpPr>
            <p:nvPr/>
          </p:nvSpPr>
          <p:spPr bwMode="auto">
            <a:xfrm flipH="1">
              <a:off x="4255" y="239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77" name="Line 248"/>
            <p:cNvSpPr>
              <a:spLocks noChangeShapeType="1"/>
            </p:cNvSpPr>
            <p:nvPr/>
          </p:nvSpPr>
          <p:spPr bwMode="auto">
            <a:xfrm flipH="1">
              <a:off x="4255" y="211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78" name="Line 249"/>
            <p:cNvSpPr>
              <a:spLocks noChangeShapeType="1"/>
            </p:cNvSpPr>
            <p:nvPr/>
          </p:nvSpPr>
          <p:spPr bwMode="auto">
            <a:xfrm flipH="1">
              <a:off x="4255" y="182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79" name="Line 250"/>
            <p:cNvSpPr>
              <a:spLocks noChangeShapeType="1"/>
            </p:cNvSpPr>
            <p:nvPr/>
          </p:nvSpPr>
          <p:spPr bwMode="auto">
            <a:xfrm flipH="1">
              <a:off x="4255" y="153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80" name="Line 251"/>
            <p:cNvSpPr>
              <a:spLocks noChangeShapeType="1"/>
            </p:cNvSpPr>
            <p:nvPr/>
          </p:nvSpPr>
          <p:spPr bwMode="auto">
            <a:xfrm flipH="1">
              <a:off x="4255" y="124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81" name="Line 252"/>
            <p:cNvSpPr>
              <a:spLocks noChangeShapeType="1"/>
            </p:cNvSpPr>
            <p:nvPr/>
          </p:nvSpPr>
          <p:spPr bwMode="auto">
            <a:xfrm flipH="1">
              <a:off x="4255" y="95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82" name="Line 253"/>
            <p:cNvSpPr>
              <a:spLocks noChangeShapeType="1"/>
            </p:cNvSpPr>
            <p:nvPr/>
          </p:nvSpPr>
          <p:spPr bwMode="auto">
            <a:xfrm flipH="1">
              <a:off x="4255" y="66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83" name="Line 254"/>
            <p:cNvSpPr>
              <a:spLocks noChangeShapeType="1"/>
            </p:cNvSpPr>
            <p:nvPr/>
          </p:nvSpPr>
          <p:spPr bwMode="auto">
            <a:xfrm flipH="1">
              <a:off x="4255" y="37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384" name="Rectangle 255"/>
            <p:cNvSpPr>
              <a:spLocks noChangeArrowheads="1"/>
            </p:cNvSpPr>
            <p:nvPr/>
          </p:nvSpPr>
          <p:spPr bwMode="auto">
            <a:xfrm>
              <a:off x="514" y="3201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85" name="Rectangle 256"/>
            <p:cNvSpPr>
              <a:spLocks noChangeArrowheads="1"/>
            </p:cNvSpPr>
            <p:nvPr/>
          </p:nvSpPr>
          <p:spPr bwMode="auto">
            <a:xfrm>
              <a:off x="424" y="2914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0.1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86" name="Rectangle 257"/>
            <p:cNvSpPr>
              <a:spLocks noChangeArrowheads="1"/>
            </p:cNvSpPr>
            <p:nvPr/>
          </p:nvSpPr>
          <p:spPr bwMode="auto">
            <a:xfrm>
              <a:off x="424" y="262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0.2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87" name="Rectangle 258"/>
            <p:cNvSpPr>
              <a:spLocks noChangeArrowheads="1"/>
            </p:cNvSpPr>
            <p:nvPr/>
          </p:nvSpPr>
          <p:spPr bwMode="auto">
            <a:xfrm>
              <a:off x="424" y="2333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0.3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88" name="Rectangle 259"/>
            <p:cNvSpPr>
              <a:spLocks noChangeArrowheads="1"/>
            </p:cNvSpPr>
            <p:nvPr/>
          </p:nvSpPr>
          <p:spPr bwMode="auto">
            <a:xfrm>
              <a:off x="424" y="204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0.4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89" name="Rectangle 260"/>
            <p:cNvSpPr>
              <a:spLocks noChangeArrowheads="1"/>
            </p:cNvSpPr>
            <p:nvPr/>
          </p:nvSpPr>
          <p:spPr bwMode="auto">
            <a:xfrm>
              <a:off x="424" y="175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0.5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0" name="Rectangle 261"/>
            <p:cNvSpPr>
              <a:spLocks noChangeArrowheads="1"/>
            </p:cNvSpPr>
            <p:nvPr/>
          </p:nvSpPr>
          <p:spPr bwMode="auto">
            <a:xfrm>
              <a:off x="424" y="1465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0.6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1" name="Rectangle 262"/>
            <p:cNvSpPr>
              <a:spLocks noChangeArrowheads="1"/>
            </p:cNvSpPr>
            <p:nvPr/>
          </p:nvSpPr>
          <p:spPr bwMode="auto">
            <a:xfrm>
              <a:off x="424" y="117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0.7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2" name="Rectangle 263"/>
            <p:cNvSpPr>
              <a:spLocks noChangeArrowheads="1"/>
            </p:cNvSpPr>
            <p:nvPr/>
          </p:nvSpPr>
          <p:spPr bwMode="auto">
            <a:xfrm>
              <a:off x="424" y="884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0.8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3" name="Rectangle 264"/>
            <p:cNvSpPr>
              <a:spLocks noChangeArrowheads="1"/>
            </p:cNvSpPr>
            <p:nvPr/>
          </p:nvSpPr>
          <p:spPr bwMode="auto">
            <a:xfrm>
              <a:off x="424" y="591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0.9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4" name="Rectangle 265"/>
            <p:cNvSpPr>
              <a:spLocks noChangeArrowheads="1"/>
            </p:cNvSpPr>
            <p:nvPr/>
          </p:nvSpPr>
          <p:spPr bwMode="auto">
            <a:xfrm>
              <a:off x="514" y="30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5" name="Rectangle 266"/>
            <p:cNvSpPr>
              <a:spLocks noChangeArrowheads="1"/>
            </p:cNvSpPr>
            <p:nvPr/>
          </p:nvSpPr>
          <p:spPr bwMode="auto">
            <a:xfrm rot="16200000">
              <a:off x="298" y="1925"/>
              <a:ext cx="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6" name="Rectangle 267"/>
            <p:cNvSpPr>
              <a:spLocks noChangeArrowheads="1"/>
            </p:cNvSpPr>
            <p:nvPr/>
          </p:nvSpPr>
          <p:spPr bwMode="auto">
            <a:xfrm rot="16200000">
              <a:off x="308" y="1856"/>
              <a:ext cx="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7" name="Rectangle 268"/>
            <p:cNvSpPr>
              <a:spLocks noChangeArrowheads="1"/>
            </p:cNvSpPr>
            <p:nvPr/>
          </p:nvSpPr>
          <p:spPr bwMode="auto">
            <a:xfrm rot="16200000">
              <a:off x="308" y="1794"/>
              <a:ext cx="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8" name="Rectangle 269"/>
            <p:cNvSpPr>
              <a:spLocks noChangeArrowheads="1"/>
            </p:cNvSpPr>
            <p:nvPr/>
          </p:nvSpPr>
          <p:spPr bwMode="auto">
            <a:xfrm rot="16200000">
              <a:off x="302" y="172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9" name="Rectangle 270"/>
            <p:cNvSpPr>
              <a:spLocks noChangeArrowheads="1"/>
            </p:cNvSpPr>
            <p:nvPr/>
          </p:nvSpPr>
          <p:spPr bwMode="auto">
            <a:xfrm rot="16200000">
              <a:off x="310" y="1675"/>
              <a:ext cx="5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00" name="Rectangle 271"/>
            <p:cNvSpPr>
              <a:spLocks noChangeArrowheads="1"/>
            </p:cNvSpPr>
            <p:nvPr/>
          </p:nvSpPr>
          <p:spPr bwMode="auto">
            <a:xfrm rot="16200000">
              <a:off x="307" y="1621"/>
              <a:ext cx="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01" name="Rectangle 272"/>
            <p:cNvSpPr>
              <a:spLocks noChangeArrowheads="1"/>
            </p:cNvSpPr>
            <p:nvPr/>
          </p:nvSpPr>
          <p:spPr bwMode="auto">
            <a:xfrm rot="16200000">
              <a:off x="308" y="1557"/>
              <a:ext cx="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02" name="Rectangle 273"/>
            <p:cNvSpPr>
              <a:spLocks noChangeArrowheads="1"/>
            </p:cNvSpPr>
            <p:nvPr/>
          </p:nvSpPr>
          <p:spPr bwMode="auto">
            <a:xfrm rot="16200000">
              <a:off x="304" y="149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y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03" name="Rectangle 274"/>
            <p:cNvSpPr>
              <a:spLocks noChangeArrowheads="1"/>
            </p:cNvSpPr>
            <p:nvPr/>
          </p:nvSpPr>
          <p:spPr bwMode="auto">
            <a:xfrm>
              <a:off x="796" y="213"/>
              <a:ext cx="32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Accuracy Verses Number of Features for CS235testdata3.txt</a:t>
              </a:r>
              <a:endPara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04" name="Freeform 275"/>
            <p:cNvSpPr>
              <a:spLocks/>
            </p:cNvSpPr>
            <p:nvPr/>
          </p:nvSpPr>
          <p:spPr bwMode="auto">
            <a:xfrm>
              <a:off x="664" y="545"/>
              <a:ext cx="3628" cy="580"/>
            </a:xfrm>
            <a:custGeom>
              <a:avLst/>
              <a:gdLst>
                <a:gd name="T0" fmla="*/ 36 w 3628"/>
                <a:gd name="T1" fmla="*/ 0 h 580"/>
                <a:gd name="T2" fmla="*/ 109 w 3628"/>
                <a:gd name="T3" fmla="*/ 58 h 580"/>
                <a:gd name="T4" fmla="*/ 183 w 3628"/>
                <a:gd name="T5" fmla="*/ 145 h 580"/>
                <a:gd name="T6" fmla="*/ 256 w 3628"/>
                <a:gd name="T7" fmla="*/ 232 h 580"/>
                <a:gd name="T8" fmla="*/ 329 w 3628"/>
                <a:gd name="T9" fmla="*/ 290 h 580"/>
                <a:gd name="T10" fmla="*/ 402 w 3628"/>
                <a:gd name="T11" fmla="*/ 290 h 580"/>
                <a:gd name="T12" fmla="*/ 476 w 3628"/>
                <a:gd name="T13" fmla="*/ 232 h 580"/>
                <a:gd name="T14" fmla="*/ 549 w 3628"/>
                <a:gd name="T15" fmla="*/ 203 h 580"/>
                <a:gd name="T16" fmla="*/ 622 w 3628"/>
                <a:gd name="T17" fmla="*/ 232 h 580"/>
                <a:gd name="T18" fmla="*/ 696 w 3628"/>
                <a:gd name="T19" fmla="*/ 203 h 580"/>
                <a:gd name="T20" fmla="*/ 769 w 3628"/>
                <a:gd name="T21" fmla="*/ 203 h 580"/>
                <a:gd name="T22" fmla="*/ 842 w 3628"/>
                <a:gd name="T23" fmla="*/ 232 h 580"/>
                <a:gd name="T24" fmla="*/ 916 w 3628"/>
                <a:gd name="T25" fmla="*/ 232 h 580"/>
                <a:gd name="T26" fmla="*/ 989 w 3628"/>
                <a:gd name="T27" fmla="*/ 232 h 580"/>
                <a:gd name="T28" fmla="*/ 1062 w 3628"/>
                <a:gd name="T29" fmla="*/ 174 h 580"/>
                <a:gd name="T30" fmla="*/ 1136 w 3628"/>
                <a:gd name="T31" fmla="*/ 145 h 580"/>
                <a:gd name="T32" fmla="*/ 1209 w 3628"/>
                <a:gd name="T33" fmla="*/ 174 h 580"/>
                <a:gd name="T34" fmla="*/ 1282 w 3628"/>
                <a:gd name="T35" fmla="*/ 145 h 580"/>
                <a:gd name="T36" fmla="*/ 1356 w 3628"/>
                <a:gd name="T37" fmla="*/ 203 h 580"/>
                <a:gd name="T38" fmla="*/ 1429 w 3628"/>
                <a:gd name="T39" fmla="*/ 203 h 580"/>
                <a:gd name="T40" fmla="*/ 1502 w 3628"/>
                <a:gd name="T41" fmla="*/ 174 h 580"/>
                <a:gd name="T42" fmla="*/ 1576 w 3628"/>
                <a:gd name="T43" fmla="*/ 203 h 580"/>
                <a:gd name="T44" fmla="*/ 1649 w 3628"/>
                <a:gd name="T45" fmla="*/ 174 h 580"/>
                <a:gd name="T46" fmla="*/ 1722 w 3628"/>
                <a:gd name="T47" fmla="*/ 232 h 580"/>
                <a:gd name="T48" fmla="*/ 1795 w 3628"/>
                <a:gd name="T49" fmla="*/ 203 h 580"/>
                <a:gd name="T50" fmla="*/ 1869 w 3628"/>
                <a:gd name="T51" fmla="*/ 232 h 580"/>
                <a:gd name="T52" fmla="*/ 1942 w 3628"/>
                <a:gd name="T53" fmla="*/ 203 h 580"/>
                <a:gd name="T54" fmla="*/ 2015 w 3628"/>
                <a:gd name="T55" fmla="*/ 174 h 580"/>
                <a:gd name="T56" fmla="*/ 2089 w 3628"/>
                <a:gd name="T57" fmla="*/ 174 h 580"/>
                <a:gd name="T58" fmla="*/ 2162 w 3628"/>
                <a:gd name="T59" fmla="*/ 174 h 580"/>
                <a:gd name="T60" fmla="*/ 2235 w 3628"/>
                <a:gd name="T61" fmla="*/ 232 h 580"/>
                <a:gd name="T62" fmla="*/ 2309 w 3628"/>
                <a:gd name="T63" fmla="*/ 232 h 580"/>
                <a:gd name="T64" fmla="*/ 2382 w 3628"/>
                <a:gd name="T65" fmla="*/ 232 h 580"/>
                <a:gd name="T66" fmla="*/ 2455 w 3628"/>
                <a:gd name="T67" fmla="*/ 232 h 580"/>
                <a:gd name="T68" fmla="*/ 2528 w 3628"/>
                <a:gd name="T69" fmla="*/ 261 h 580"/>
                <a:gd name="T70" fmla="*/ 2602 w 3628"/>
                <a:gd name="T71" fmla="*/ 232 h 580"/>
                <a:gd name="T72" fmla="*/ 2675 w 3628"/>
                <a:gd name="T73" fmla="*/ 232 h 580"/>
                <a:gd name="T74" fmla="*/ 2748 w 3628"/>
                <a:gd name="T75" fmla="*/ 290 h 580"/>
                <a:gd name="T76" fmla="*/ 2822 w 3628"/>
                <a:gd name="T77" fmla="*/ 290 h 580"/>
                <a:gd name="T78" fmla="*/ 2895 w 3628"/>
                <a:gd name="T79" fmla="*/ 348 h 580"/>
                <a:gd name="T80" fmla="*/ 2968 w 3628"/>
                <a:gd name="T81" fmla="*/ 348 h 580"/>
                <a:gd name="T82" fmla="*/ 3041 w 3628"/>
                <a:gd name="T83" fmla="*/ 348 h 580"/>
                <a:gd name="T84" fmla="*/ 3115 w 3628"/>
                <a:gd name="T85" fmla="*/ 319 h 580"/>
                <a:gd name="T86" fmla="*/ 3188 w 3628"/>
                <a:gd name="T87" fmla="*/ 319 h 580"/>
                <a:gd name="T88" fmla="*/ 3261 w 3628"/>
                <a:gd name="T89" fmla="*/ 319 h 580"/>
                <a:gd name="T90" fmla="*/ 3335 w 3628"/>
                <a:gd name="T91" fmla="*/ 348 h 580"/>
                <a:gd name="T92" fmla="*/ 3408 w 3628"/>
                <a:gd name="T93" fmla="*/ 348 h 580"/>
                <a:gd name="T94" fmla="*/ 3481 w 3628"/>
                <a:gd name="T95" fmla="*/ 406 h 580"/>
                <a:gd name="T96" fmla="*/ 3554 w 3628"/>
                <a:gd name="T97" fmla="*/ 464 h 580"/>
                <a:gd name="T98" fmla="*/ 3628 w 3628"/>
                <a:gd name="T99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8" h="580">
                  <a:moveTo>
                    <a:pt x="0" y="435"/>
                  </a:moveTo>
                  <a:lnTo>
                    <a:pt x="36" y="0"/>
                  </a:lnTo>
                  <a:lnTo>
                    <a:pt x="73" y="0"/>
                  </a:lnTo>
                  <a:lnTo>
                    <a:pt x="109" y="58"/>
                  </a:lnTo>
                  <a:lnTo>
                    <a:pt x="146" y="116"/>
                  </a:lnTo>
                  <a:lnTo>
                    <a:pt x="183" y="145"/>
                  </a:lnTo>
                  <a:lnTo>
                    <a:pt x="220" y="232"/>
                  </a:lnTo>
                  <a:lnTo>
                    <a:pt x="256" y="232"/>
                  </a:lnTo>
                  <a:lnTo>
                    <a:pt x="293" y="261"/>
                  </a:lnTo>
                  <a:lnTo>
                    <a:pt x="329" y="290"/>
                  </a:lnTo>
                  <a:lnTo>
                    <a:pt x="366" y="319"/>
                  </a:lnTo>
                  <a:lnTo>
                    <a:pt x="402" y="290"/>
                  </a:lnTo>
                  <a:lnTo>
                    <a:pt x="439" y="261"/>
                  </a:lnTo>
                  <a:lnTo>
                    <a:pt x="476" y="232"/>
                  </a:lnTo>
                  <a:lnTo>
                    <a:pt x="513" y="232"/>
                  </a:lnTo>
                  <a:lnTo>
                    <a:pt x="549" y="203"/>
                  </a:lnTo>
                  <a:lnTo>
                    <a:pt x="586" y="203"/>
                  </a:lnTo>
                  <a:lnTo>
                    <a:pt x="622" y="232"/>
                  </a:lnTo>
                  <a:lnTo>
                    <a:pt x="659" y="261"/>
                  </a:lnTo>
                  <a:lnTo>
                    <a:pt x="696" y="203"/>
                  </a:lnTo>
                  <a:lnTo>
                    <a:pt x="733" y="174"/>
                  </a:lnTo>
                  <a:lnTo>
                    <a:pt x="769" y="203"/>
                  </a:lnTo>
                  <a:lnTo>
                    <a:pt x="806" y="203"/>
                  </a:lnTo>
                  <a:lnTo>
                    <a:pt x="842" y="232"/>
                  </a:lnTo>
                  <a:lnTo>
                    <a:pt x="879" y="232"/>
                  </a:lnTo>
                  <a:lnTo>
                    <a:pt x="916" y="232"/>
                  </a:lnTo>
                  <a:lnTo>
                    <a:pt x="952" y="232"/>
                  </a:lnTo>
                  <a:lnTo>
                    <a:pt x="989" y="232"/>
                  </a:lnTo>
                  <a:lnTo>
                    <a:pt x="1026" y="203"/>
                  </a:lnTo>
                  <a:lnTo>
                    <a:pt x="1062" y="174"/>
                  </a:lnTo>
                  <a:lnTo>
                    <a:pt x="1099" y="174"/>
                  </a:lnTo>
                  <a:lnTo>
                    <a:pt x="1136" y="145"/>
                  </a:lnTo>
                  <a:lnTo>
                    <a:pt x="1172" y="174"/>
                  </a:lnTo>
                  <a:lnTo>
                    <a:pt x="1209" y="174"/>
                  </a:lnTo>
                  <a:lnTo>
                    <a:pt x="1246" y="203"/>
                  </a:lnTo>
                  <a:lnTo>
                    <a:pt x="1282" y="145"/>
                  </a:lnTo>
                  <a:lnTo>
                    <a:pt x="1319" y="174"/>
                  </a:lnTo>
                  <a:lnTo>
                    <a:pt x="1356" y="203"/>
                  </a:lnTo>
                  <a:lnTo>
                    <a:pt x="1392" y="261"/>
                  </a:lnTo>
                  <a:lnTo>
                    <a:pt x="1429" y="203"/>
                  </a:lnTo>
                  <a:lnTo>
                    <a:pt x="1465" y="174"/>
                  </a:lnTo>
                  <a:lnTo>
                    <a:pt x="1502" y="174"/>
                  </a:lnTo>
                  <a:lnTo>
                    <a:pt x="1539" y="203"/>
                  </a:lnTo>
                  <a:lnTo>
                    <a:pt x="1576" y="203"/>
                  </a:lnTo>
                  <a:lnTo>
                    <a:pt x="1612" y="174"/>
                  </a:lnTo>
                  <a:lnTo>
                    <a:pt x="1649" y="174"/>
                  </a:lnTo>
                  <a:lnTo>
                    <a:pt x="1685" y="232"/>
                  </a:lnTo>
                  <a:lnTo>
                    <a:pt x="1722" y="232"/>
                  </a:lnTo>
                  <a:lnTo>
                    <a:pt x="1759" y="232"/>
                  </a:lnTo>
                  <a:lnTo>
                    <a:pt x="1795" y="203"/>
                  </a:lnTo>
                  <a:lnTo>
                    <a:pt x="1832" y="174"/>
                  </a:lnTo>
                  <a:lnTo>
                    <a:pt x="1869" y="232"/>
                  </a:lnTo>
                  <a:lnTo>
                    <a:pt x="1905" y="203"/>
                  </a:lnTo>
                  <a:lnTo>
                    <a:pt x="1942" y="203"/>
                  </a:lnTo>
                  <a:lnTo>
                    <a:pt x="1978" y="203"/>
                  </a:lnTo>
                  <a:lnTo>
                    <a:pt x="2015" y="174"/>
                  </a:lnTo>
                  <a:lnTo>
                    <a:pt x="2052" y="174"/>
                  </a:lnTo>
                  <a:lnTo>
                    <a:pt x="2089" y="174"/>
                  </a:lnTo>
                  <a:lnTo>
                    <a:pt x="2125" y="174"/>
                  </a:lnTo>
                  <a:lnTo>
                    <a:pt x="2162" y="174"/>
                  </a:lnTo>
                  <a:lnTo>
                    <a:pt x="2198" y="203"/>
                  </a:lnTo>
                  <a:lnTo>
                    <a:pt x="2235" y="232"/>
                  </a:lnTo>
                  <a:lnTo>
                    <a:pt x="2272" y="261"/>
                  </a:lnTo>
                  <a:lnTo>
                    <a:pt x="2309" y="232"/>
                  </a:lnTo>
                  <a:lnTo>
                    <a:pt x="2345" y="232"/>
                  </a:lnTo>
                  <a:lnTo>
                    <a:pt x="2382" y="232"/>
                  </a:lnTo>
                  <a:lnTo>
                    <a:pt x="2418" y="232"/>
                  </a:lnTo>
                  <a:lnTo>
                    <a:pt x="2455" y="232"/>
                  </a:lnTo>
                  <a:lnTo>
                    <a:pt x="2492" y="232"/>
                  </a:lnTo>
                  <a:lnTo>
                    <a:pt x="2528" y="261"/>
                  </a:lnTo>
                  <a:lnTo>
                    <a:pt x="2565" y="232"/>
                  </a:lnTo>
                  <a:lnTo>
                    <a:pt x="2602" y="232"/>
                  </a:lnTo>
                  <a:lnTo>
                    <a:pt x="2638" y="232"/>
                  </a:lnTo>
                  <a:lnTo>
                    <a:pt x="2675" y="232"/>
                  </a:lnTo>
                  <a:lnTo>
                    <a:pt x="2711" y="261"/>
                  </a:lnTo>
                  <a:lnTo>
                    <a:pt x="2748" y="290"/>
                  </a:lnTo>
                  <a:lnTo>
                    <a:pt x="2785" y="261"/>
                  </a:lnTo>
                  <a:lnTo>
                    <a:pt x="2822" y="290"/>
                  </a:lnTo>
                  <a:lnTo>
                    <a:pt x="2858" y="319"/>
                  </a:lnTo>
                  <a:lnTo>
                    <a:pt x="2895" y="348"/>
                  </a:lnTo>
                  <a:lnTo>
                    <a:pt x="2931" y="377"/>
                  </a:lnTo>
                  <a:lnTo>
                    <a:pt x="2968" y="348"/>
                  </a:lnTo>
                  <a:lnTo>
                    <a:pt x="3005" y="377"/>
                  </a:lnTo>
                  <a:lnTo>
                    <a:pt x="3041" y="348"/>
                  </a:lnTo>
                  <a:lnTo>
                    <a:pt x="3078" y="290"/>
                  </a:lnTo>
                  <a:lnTo>
                    <a:pt x="3115" y="319"/>
                  </a:lnTo>
                  <a:lnTo>
                    <a:pt x="3151" y="319"/>
                  </a:lnTo>
                  <a:lnTo>
                    <a:pt x="3188" y="319"/>
                  </a:lnTo>
                  <a:lnTo>
                    <a:pt x="3225" y="319"/>
                  </a:lnTo>
                  <a:lnTo>
                    <a:pt x="3261" y="319"/>
                  </a:lnTo>
                  <a:lnTo>
                    <a:pt x="3298" y="348"/>
                  </a:lnTo>
                  <a:lnTo>
                    <a:pt x="3335" y="348"/>
                  </a:lnTo>
                  <a:lnTo>
                    <a:pt x="3371" y="377"/>
                  </a:lnTo>
                  <a:lnTo>
                    <a:pt x="3408" y="348"/>
                  </a:lnTo>
                  <a:lnTo>
                    <a:pt x="3445" y="348"/>
                  </a:lnTo>
                  <a:lnTo>
                    <a:pt x="3481" y="406"/>
                  </a:lnTo>
                  <a:lnTo>
                    <a:pt x="3518" y="464"/>
                  </a:lnTo>
                  <a:lnTo>
                    <a:pt x="3554" y="464"/>
                  </a:lnTo>
                  <a:lnTo>
                    <a:pt x="3591" y="521"/>
                  </a:lnTo>
                  <a:lnTo>
                    <a:pt x="3628" y="580"/>
                  </a:lnTo>
                </a:path>
              </a:pathLst>
            </a:custGeom>
            <a:noFill/>
            <a:ln w="952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</p:grpSp>
      <p:grpSp>
        <p:nvGrpSpPr>
          <p:cNvPr id="476" name="Group 348"/>
          <p:cNvGrpSpPr>
            <a:grpSpLocks noChangeAspect="1"/>
          </p:cNvGrpSpPr>
          <p:nvPr/>
        </p:nvGrpSpPr>
        <p:grpSpPr bwMode="auto">
          <a:xfrm>
            <a:off x="2543151" y="2048590"/>
            <a:ext cx="2491800" cy="2044200"/>
            <a:chOff x="259" y="213"/>
            <a:chExt cx="4153" cy="3407"/>
          </a:xfrm>
        </p:grpSpPr>
        <p:sp>
          <p:nvSpPr>
            <p:cNvPr id="478" name="Rectangle 349"/>
            <p:cNvSpPr>
              <a:spLocks noChangeArrowheads="1"/>
            </p:cNvSpPr>
            <p:nvPr/>
          </p:nvSpPr>
          <p:spPr bwMode="auto">
            <a:xfrm>
              <a:off x="627" y="371"/>
              <a:ext cx="3665" cy="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79" name="Line 350"/>
            <p:cNvSpPr>
              <a:spLocks noChangeShapeType="1"/>
            </p:cNvSpPr>
            <p:nvPr/>
          </p:nvSpPr>
          <p:spPr bwMode="auto">
            <a:xfrm>
              <a:off x="627" y="3269"/>
              <a:ext cx="366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80" name="Line 351"/>
            <p:cNvSpPr>
              <a:spLocks noChangeShapeType="1"/>
            </p:cNvSpPr>
            <p:nvPr/>
          </p:nvSpPr>
          <p:spPr bwMode="auto">
            <a:xfrm>
              <a:off x="627" y="371"/>
              <a:ext cx="3665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81" name="Line 352"/>
            <p:cNvSpPr>
              <a:spLocks noChangeShapeType="1"/>
            </p:cNvSpPr>
            <p:nvPr/>
          </p:nvSpPr>
          <p:spPr bwMode="auto">
            <a:xfrm flipV="1">
              <a:off x="627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82" name="Line 353"/>
            <p:cNvSpPr>
              <a:spLocks noChangeShapeType="1"/>
            </p:cNvSpPr>
            <p:nvPr/>
          </p:nvSpPr>
          <p:spPr bwMode="auto">
            <a:xfrm flipV="1">
              <a:off x="1360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83" name="Line 354"/>
            <p:cNvSpPr>
              <a:spLocks noChangeShapeType="1"/>
            </p:cNvSpPr>
            <p:nvPr/>
          </p:nvSpPr>
          <p:spPr bwMode="auto">
            <a:xfrm flipV="1">
              <a:off x="2093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84" name="Line 355"/>
            <p:cNvSpPr>
              <a:spLocks noChangeShapeType="1"/>
            </p:cNvSpPr>
            <p:nvPr/>
          </p:nvSpPr>
          <p:spPr bwMode="auto">
            <a:xfrm flipV="1">
              <a:off x="2826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85" name="Line 356"/>
            <p:cNvSpPr>
              <a:spLocks noChangeShapeType="1"/>
            </p:cNvSpPr>
            <p:nvPr/>
          </p:nvSpPr>
          <p:spPr bwMode="auto">
            <a:xfrm flipV="1">
              <a:off x="3559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86" name="Line 357"/>
            <p:cNvSpPr>
              <a:spLocks noChangeShapeType="1"/>
            </p:cNvSpPr>
            <p:nvPr/>
          </p:nvSpPr>
          <p:spPr bwMode="auto">
            <a:xfrm flipV="1">
              <a:off x="4292" y="3232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87" name="Line 358"/>
            <p:cNvSpPr>
              <a:spLocks noChangeShapeType="1"/>
            </p:cNvSpPr>
            <p:nvPr/>
          </p:nvSpPr>
          <p:spPr bwMode="auto">
            <a:xfrm>
              <a:off x="627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88" name="Line 359"/>
            <p:cNvSpPr>
              <a:spLocks noChangeShapeType="1"/>
            </p:cNvSpPr>
            <p:nvPr/>
          </p:nvSpPr>
          <p:spPr bwMode="auto">
            <a:xfrm>
              <a:off x="1360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89" name="Line 360"/>
            <p:cNvSpPr>
              <a:spLocks noChangeShapeType="1"/>
            </p:cNvSpPr>
            <p:nvPr/>
          </p:nvSpPr>
          <p:spPr bwMode="auto">
            <a:xfrm>
              <a:off x="2093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90" name="Line 361"/>
            <p:cNvSpPr>
              <a:spLocks noChangeShapeType="1"/>
            </p:cNvSpPr>
            <p:nvPr/>
          </p:nvSpPr>
          <p:spPr bwMode="auto">
            <a:xfrm>
              <a:off x="2826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91" name="Line 362"/>
            <p:cNvSpPr>
              <a:spLocks noChangeShapeType="1"/>
            </p:cNvSpPr>
            <p:nvPr/>
          </p:nvSpPr>
          <p:spPr bwMode="auto">
            <a:xfrm>
              <a:off x="3559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92" name="Line 363"/>
            <p:cNvSpPr>
              <a:spLocks noChangeShapeType="1"/>
            </p:cNvSpPr>
            <p:nvPr/>
          </p:nvSpPr>
          <p:spPr bwMode="auto">
            <a:xfrm>
              <a:off x="4292" y="371"/>
              <a:ext cx="0" cy="37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493" name="Rectangle 364"/>
            <p:cNvSpPr>
              <a:spLocks noChangeArrowheads="1"/>
            </p:cNvSpPr>
            <p:nvPr/>
          </p:nvSpPr>
          <p:spPr bwMode="auto">
            <a:xfrm>
              <a:off x="593" y="3314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94" name="Rectangle 365"/>
            <p:cNvSpPr>
              <a:spLocks noChangeArrowheads="1"/>
            </p:cNvSpPr>
            <p:nvPr/>
          </p:nvSpPr>
          <p:spPr bwMode="auto">
            <a:xfrm>
              <a:off x="1297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20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95" name="Rectangle 366"/>
            <p:cNvSpPr>
              <a:spLocks noChangeArrowheads="1"/>
            </p:cNvSpPr>
            <p:nvPr/>
          </p:nvSpPr>
          <p:spPr bwMode="auto">
            <a:xfrm>
              <a:off x="2028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40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96" name="Rectangle 367"/>
            <p:cNvSpPr>
              <a:spLocks noChangeArrowheads="1"/>
            </p:cNvSpPr>
            <p:nvPr/>
          </p:nvSpPr>
          <p:spPr bwMode="auto">
            <a:xfrm>
              <a:off x="2766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60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97" name="Rectangle 368"/>
            <p:cNvSpPr>
              <a:spLocks noChangeArrowheads="1"/>
            </p:cNvSpPr>
            <p:nvPr/>
          </p:nvSpPr>
          <p:spPr bwMode="auto">
            <a:xfrm>
              <a:off x="3498" y="3314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80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98" name="Rectangle 369"/>
            <p:cNvSpPr>
              <a:spLocks noChangeArrowheads="1"/>
            </p:cNvSpPr>
            <p:nvPr/>
          </p:nvSpPr>
          <p:spPr bwMode="auto">
            <a:xfrm>
              <a:off x="4196" y="3314"/>
              <a:ext cx="2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100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99" name="Rectangle 370"/>
            <p:cNvSpPr>
              <a:spLocks noChangeArrowheads="1"/>
            </p:cNvSpPr>
            <p:nvPr/>
          </p:nvSpPr>
          <p:spPr bwMode="auto">
            <a:xfrm>
              <a:off x="1933" y="3466"/>
              <a:ext cx="11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Number of features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00" name="Line 371"/>
            <p:cNvSpPr>
              <a:spLocks noChangeShapeType="1"/>
            </p:cNvSpPr>
            <p:nvPr/>
          </p:nvSpPr>
          <p:spPr bwMode="auto">
            <a:xfrm flipV="1">
              <a:off x="627" y="371"/>
              <a:ext cx="0" cy="2898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01" name="Line 372"/>
            <p:cNvSpPr>
              <a:spLocks noChangeShapeType="1"/>
            </p:cNvSpPr>
            <p:nvPr/>
          </p:nvSpPr>
          <p:spPr bwMode="auto">
            <a:xfrm flipV="1">
              <a:off x="4292" y="371"/>
              <a:ext cx="0" cy="2898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02" name="Line 373"/>
            <p:cNvSpPr>
              <a:spLocks noChangeShapeType="1"/>
            </p:cNvSpPr>
            <p:nvPr/>
          </p:nvSpPr>
          <p:spPr bwMode="auto">
            <a:xfrm>
              <a:off x="627" y="326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03" name="Line 374"/>
            <p:cNvSpPr>
              <a:spLocks noChangeShapeType="1"/>
            </p:cNvSpPr>
            <p:nvPr/>
          </p:nvSpPr>
          <p:spPr bwMode="auto">
            <a:xfrm>
              <a:off x="627" y="297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04" name="Line 375"/>
            <p:cNvSpPr>
              <a:spLocks noChangeShapeType="1"/>
            </p:cNvSpPr>
            <p:nvPr/>
          </p:nvSpPr>
          <p:spPr bwMode="auto">
            <a:xfrm>
              <a:off x="627" y="268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05" name="Line 376"/>
            <p:cNvSpPr>
              <a:spLocks noChangeShapeType="1"/>
            </p:cNvSpPr>
            <p:nvPr/>
          </p:nvSpPr>
          <p:spPr bwMode="auto">
            <a:xfrm>
              <a:off x="627" y="239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06" name="Line 377"/>
            <p:cNvSpPr>
              <a:spLocks noChangeShapeType="1"/>
            </p:cNvSpPr>
            <p:nvPr/>
          </p:nvSpPr>
          <p:spPr bwMode="auto">
            <a:xfrm>
              <a:off x="627" y="211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07" name="Line 378"/>
            <p:cNvSpPr>
              <a:spLocks noChangeShapeType="1"/>
            </p:cNvSpPr>
            <p:nvPr/>
          </p:nvSpPr>
          <p:spPr bwMode="auto">
            <a:xfrm>
              <a:off x="627" y="182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08" name="Line 379"/>
            <p:cNvSpPr>
              <a:spLocks noChangeShapeType="1"/>
            </p:cNvSpPr>
            <p:nvPr/>
          </p:nvSpPr>
          <p:spPr bwMode="auto">
            <a:xfrm>
              <a:off x="627" y="153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09" name="Line 380"/>
            <p:cNvSpPr>
              <a:spLocks noChangeShapeType="1"/>
            </p:cNvSpPr>
            <p:nvPr/>
          </p:nvSpPr>
          <p:spPr bwMode="auto">
            <a:xfrm>
              <a:off x="627" y="124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10" name="Line 381"/>
            <p:cNvSpPr>
              <a:spLocks noChangeShapeType="1"/>
            </p:cNvSpPr>
            <p:nvPr/>
          </p:nvSpPr>
          <p:spPr bwMode="auto">
            <a:xfrm>
              <a:off x="627" y="95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11" name="Line 382"/>
            <p:cNvSpPr>
              <a:spLocks noChangeShapeType="1"/>
            </p:cNvSpPr>
            <p:nvPr/>
          </p:nvSpPr>
          <p:spPr bwMode="auto">
            <a:xfrm>
              <a:off x="627" y="66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12" name="Line 383"/>
            <p:cNvSpPr>
              <a:spLocks noChangeShapeType="1"/>
            </p:cNvSpPr>
            <p:nvPr/>
          </p:nvSpPr>
          <p:spPr bwMode="auto">
            <a:xfrm>
              <a:off x="627" y="37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13" name="Line 384"/>
            <p:cNvSpPr>
              <a:spLocks noChangeShapeType="1"/>
            </p:cNvSpPr>
            <p:nvPr/>
          </p:nvSpPr>
          <p:spPr bwMode="auto">
            <a:xfrm flipH="1">
              <a:off x="4255" y="326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14" name="Line 385"/>
            <p:cNvSpPr>
              <a:spLocks noChangeShapeType="1"/>
            </p:cNvSpPr>
            <p:nvPr/>
          </p:nvSpPr>
          <p:spPr bwMode="auto">
            <a:xfrm flipH="1">
              <a:off x="4255" y="297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15" name="Line 386"/>
            <p:cNvSpPr>
              <a:spLocks noChangeShapeType="1"/>
            </p:cNvSpPr>
            <p:nvPr/>
          </p:nvSpPr>
          <p:spPr bwMode="auto">
            <a:xfrm flipH="1">
              <a:off x="4255" y="268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16" name="Line 387"/>
            <p:cNvSpPr>
              <a:spLocks noChangeShapeType="1"/>
            </p:cNvSpPr>
            <p:nvPr/>
          </p:nvSpPr>
          <p:spPr bwMode="auto">
            <a:xfrm flipH="1">
              <a:off x="4255" y="2399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17" name="Line 388"/>
            <p:cNvSpPr>
              <a:spLocks noChangeShapeType="1"/>
            </p:cNvSpPr>
            <p:nvPr/>
          </p:nvSpPr>
          <p:spPr bwMode="auto">
            <a:xfrm flipH="1">
              <a:off x="4255" y="211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18" name="Line 389"/>
            <p:cNvSpPr>
              <a:spLocks noChangeShapeType="1"/>
            </p:cNvSpPr>
            <p:nvPr/>
          </p:nvSpPr>
          <p:spPr bwMode="auto">
            <a:xfrm flipH="1">
              <a:off x="4255" y="182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19" name="Line 390"/>
            <p:cNvSpPr>
              <a:spLocks noChangeShapeType="1"/>
            </p:cNvSpPr>
            <p:nvPr/>
          </p:nvSpPr>
          <p:spPr bwMode="auto">
            <a:xfrm flipH="1">
              <a:off x="4255" y="1530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20" name="Line 391"/>
            <p:cNvSpPr>
              <a:spLocks noChangeShapeType="1"/>
            </p:cNvSpPr>
            <p:nvPr/>
          </p:nvSpPr>
          <p:spPr bwMode="auto">
            <a:xfrm flipH="1">
              <a:off x="4255" y="124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21" name="Line 392"/>
            <p:cNvSpPr>
              <a:spLocks noChangeShapeType="1"/>
            </p:cNvSpPr>
            <p:nvPr/>
          </p:nvSpPr>
          <p:spPr bwMode="auto">
            <a:xfrm flipH="1">
              <a:off x="4255" y="95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22" name="Line 393"/>
            <p:cNvSpPr>
              <a:spLocks noChangeShapeType="1"/>
            </p:cNvSpPr>
            <p:nvPr/>
          </p:nvSpPr>
          <p:spPr bwMode="auto">
            <a:xfrm flipH="1">
              <a:off x="4255" y="66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23" name="Line 394"/>
            <p:cNvSpPr>
              <a:spLocks noChangeShapeType="1"/>
            </p:cNvSpPr>
            <p:nvPr/>
          </p:nvSpPr>
          <p:spPr bwMode="auto">
            <a:xfrm flipH="1">
              <a:off x="4255" y="371"/>
              <a:ext cx="37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  <p:sp>
          <p:nvSpPr>
            <p:cNvPr id="524" name="Rectangle 395"/>
            <p:cNvSpPr>
              <a:spLocks noChangeArrowheads="1"/>
            </p:cNvSpPr>
            <p:nvPr/>
          </p:nvSpPr>
          <p:spPr bwMode="auto">
            <a:xfrm>
              <a:off x="514" y="3201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25" name="Rectangle 396"/>
            <p:cNvSpPr>
              <a:spLocks noChangeArrowheads="1"/>
            </p:cNvSpPr>
            <p:nvPr/>
          </p:nvSpPr>
          <p:spPr bwMode="auto">
            <a:xfrm>
              <a:off x="424" y="2914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0.1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26" name="Rectangle 397"/>
            <p:cNvSpPr>
              <a:spLocks noChangeArrowheads="1"/>
            </p:cNvSpPr>
            <p:nvPr/>
          </p:nvSpPr>
          <p:spPr bwMode="auto">
            <a:xfrm>
              <a:off x="424" y="262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0.2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27" name="Rectangle 398"/>
            <p:cNvSpPr>
              <a:spLocks noChangeArrowheads="1"/>
            </p:cNvSpPr>
            <p:nvPr/>
          </p:nvSpPr>
          <p:spPr bwMode="auto">
            <a:xfrm>
              <a:off x="424" y="2333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0.3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28" name="Rectangle 399"/>
            <p:cNvSpPr>
              <a:spLocks noChangeArrowheads="1"/>
            </p:cNvSpPr>
            <p:nvPr/>
          </p:nvSpPr>
          <p:spPr bwMode="auto">
            <a:xfrm>
              <a:off x="424" y="204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0.4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29" name="Rectangle 400"/>
            <p:cNvSpPr>
              <a:spLocks noChangeArrowheads="1"/>
            </p:cNvSpPr>
            <p:nvPr/>
          </p:nvSpPr>
          <p:spPr bwMode="auto">
            <a:xfrm>
              <a:off x="424" y="175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0.5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30" name="Rectangle 401"/>
            <p:cNvSpPr>
              <a:spLocks noChangeArrowheads="1"/>
            </p:cNvSpPr>
            <p:nvPr/>
          </p:nvSpPr>
          <p:spPr bwMode="auto">
            <a:xfrm>
              <a:off x="424" y="1465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0.6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31" name="Rectangle 402"/>
            <p:cNvSpPr>
              <a:spLocks noChangeArrowheads="1"/>
            </p:cNvSpPr>
            <p:nvPr/>
          </p:nvSpPr>
          <p:spPr bwMode="auto">
            <a:xfrm>
              <a:off x="424" y="117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0.7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32" name="Rectangle 403"/>
            <p:cNvSpPr>
              <a:spLocks noChangeArrowheads="1"/>
            </p:cNvSpPr>
            <p:nvPr/>
          </p:nvSpPr>
          <p:spPr bwMode="auto">
            <a:xfrm>
              <a:off x="424" y="884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0.8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33" name="Rectangle 404"/>
            <p:cNvSpPr>
              <a:spLocks noChangeArrowheads="1"/>
            </p:cNvSpPr>
            <p:nvPr/>
          </p:nvSpPr>
          <p:spPr bwMode="auto">
            <a:xfrm>
              <a:off x="424" y="591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0.9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34" name="Rectangle 405"/>
            <p:cNvSpPr>
              <a:spLocks noChangeArrowheads="1"/>
            </p:cNvSpPr>
            <p:nvPr/>
          </p:nvSpPr>
          <p:spPr bwMode="auto">
            <a:xfrm>
              <a:off x="514" y="30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1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35" name="Rectangle 406"/>
            <p:cNvSpPr>
              <a:spLocks noChangeArrowheads="1"/>
            </p:cNvSpPr>
            <p:nvPr/>
          </p:nvSpPr>
          <p:spPr bwMode="auto">
            <a:xfrm rot="16200000">
              <a:off x="296" y="1925"/>
              <a:ext cx="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36" name="Rectangle 407"/>
            <p:cNvSpPr>
              <a:spLocks noChangeArrowheads="1"/>
            </p:cNvSpPr>
            <p:nvPr/>
          </p:nvSpPr>
          <p:spPr bwMode="auto">
            <a:xfrm rot="16200000">
              <a:off x="309" y="1856"/>
              <a:ext cx="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37" name="Rectangle 408"/>
            <p:cNvSpPr>
              <a:spLocks noChangeArrowheads="1"/>
            </p:cNvSpPr>
            <p:nvPr/>
          </p:nvSpPr>
          <p:spPr bwMode="auto">
            <a:xfrm rot="16200000">
              <a:off x="309" y="1794"/>
              <a:ext cx="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38" name="Rectangle 409"/>
            <p:cNvSpPr>
              <a:spLocks noChangeArrowheads="1"/>
            </p:cNvSpPr>
            <p:nvPr/>
          </p:nvSpPr>
          <p:spPr bwMode="auto">
            <a:xfrm rot="16200000">
              <a:off x="300" y="172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u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39" name="Rectangle 410"/>
            <p:cNvSpPr>
              <a:spLocks noChangeArrowheads="1"/>
            </p:cNvSpPr>
            <p:nvPr/>
          </p:nvSpPr>
          <p:spPr bwMode="auto">
            <a:xfrm rot="16200000">
              <a:off x="310" y="1675"/>
              <a:ext cx="5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r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40" name="Rectangle 411"/>
            <p:cNvSpPr>
              <a:spLocks noChangeArrowheads="1"/>
            </p:cNvSpPr>
            <p:nvPr/>
          </p:nvSpPr>
          <p:spPr bwMode="auto">
            <a:xfrm rot="16200000">
              <a:off x="305" y="1621"/>
              <a:ext cx="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a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41" name="Rectangle 412"/>
            <p:cNvSpPr>
              <a:spLocks noChangeArrowheads="1"/>
            </p:cNvSpPr>
            <p:nvPr/>
          </p:nvSpPr>
          <p:spPr bwMode="auto">
            <a:xfrm rot="16200000">
              <a:off x="309" y="1557"/>
              <a:ext cx="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c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42" name="Rectangle 413"/>
            <p:cNvSpPr>
              <a:spLocks noChangeArrowheads="1"/>
            </p:cNvSpPr>
            <p:nvPr/>
          </p:nvSpPr>
          <p:spPr bwMode="auto">
            <a:xfrm rot="16200000">
              <a:off x="305" y="149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Cambria" panose="02040503050406030204" pitchFamily="18" charset="0"/>
                </a:rPr>
                <a:t>y</a:t>
              </a:r>
              <a:endPara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43" name="Rectangle 414"/>
            <p:cNvSpPr>
              <a:spLocks noChangeArrowheads="1"/>
            </p:cNvSpPr>
            <p:nvPr/>
          </p:nvSpPr>
          <p:spPr bwMode="auto">
            <a:xfrm>
              <a:off x="796" y="213"/>
              <a:ext cx="32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rPr>
                <a:t>Accuracy Verses Number of Features for CS235testdata4.txt</a:t>
              </a:r>
              <a:endPara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44" name="Freeform 415"/>
            <p:cNvSpPr>
              <a:spLocks/>
            </p:cNvSpPr>
            <p:nvPr/>
          </p:nvSpPr>
          <p:spPr bwMode="auto">
            <a:xfrm>
              <a:off x="664" y="516"/>
              <a:ext cx="3628" cy="1188"/>
            </a:xfrm>
            <a:custGeom>
              <a:avLst/>
              <a:gdLst>
                <a:gd name="T0" fmla="*/ 36 w 3628"/>
                <a:gd name="T1" fmla="*/ 0 h 1188"/>
                <a:gd name="T2" fmla="*/ 109 w 3628"/>
                <a:gd name="T3" fmla="*/ 29 h 1188"/>
                <a:gd name="T4" fmla="*/ 183 w 3628"/>
                <a:gd name="T5" fmla="*/ 87 h 1188"/>
                <a:gd name="T6" fmla="*/ 256 w 3628"/>
                <a:gd name="T7" fmla="*/ 87 h 1188"/>
                <a:gd name="T8" fmla="*/ 329 w 3628"/>
                <a:gd name="T9" fmla="*/ 174 h 1188"/>
                <a:gd name="T10" fmla="*/ 402 w 3628"/>
                <a:gd name="T11" fmla="*/ 174 h 1188"/>
                <a:gd name="T12" fmla="*/ 476 w 3628"/>
                <a:gd name="T13" fmla="*/ 232 h 1188"/>
                <a:gd name="T14" fmla="*/ 549 w 3628"/>
                <a:gd name="T15" fmla="*/ 290 h 1188"/>
                <a:gd name="T16" fmla="*/ 622 w 3628"/>
                <a:gd name="T17" fmla="*/ 261 h 1188"/>
                <a:gd name="T18" fmla="*/ 696 w 3628"/>
                <a:gd name="T19" fmla="*/ 232 h 1188"/>
                <a:gd name="T20" fmla="*/ 769 w 3628"/>
                <a:gd name="T21" fmla="*/ 348 h 1188"/>
                <a:gd name="T22" fmla="*/ 842 w 3628"/>
                <a:gd name="T23" fmla="*/ 319 h 1188"/>
                <a:gd name="T24" fmla="*/ 916 w 3628"/>
                <a:gd name="T25" fmla="*/ 261 h 1188"/>
                <a:gd name="T26" fmla="*/ 989 w 3628"/>
                <a:gd name="T27" fmla="*/ 261 h 1188"/>
                <a:gd name="T28" fmla="*/ 1062 w 3628"/>
                <a:gd name="T29" fmla="*/ 232 h 1188"/>
                <a:gd name="T30" fmla="*/ 1136 w 3628"/>
                <a:gd name="T31" fmla="*/ 290 h 1188"/>
                <a:gd name="T32" fmla="*/ 1209 w 3628"/>
                <a:gd name="T33" fmla="*/ 319 h 1188"/>
                <a:gd name="T34" fmla="*/ 1282 w 3628"/>
                <a:gd name="T35" fmla="*/ 261 h 1188"/>
                <a:gd name="T36" fmla="*/ 1356 w 3628"/>
                <a:gd name="T37" fmla="*/ 203 h 1188"/>
                <a:gd name="T38" fmla="*/ 1429 w 3628"/>
                <a:gd name="T39" fmla="*/ 261 h 1188"/>
                <a:gd name="T40" fmla="*/ 1502 w 3628"/>
                <a:gd name="T41" fmla="*/ 261 h 1188"/>
                <a:gd name="T42" fmla="*/ 1576 w 3628"/>
                <a:gd name="T43" fmla="*/ 261 h 1188"/>
                <a:gd name="T44" fmla="*/ 1649 w 3628"/>
                <a:gd name="T45" fmla="*/ 319 h 1188"/>
                <a:gd name="T46" fmla="*/ 1722 w 3628"/>
                <a:gd name="T47" fmla="*/ 319 h 1188"/>
                <a:gd name="T48" fmla="*/ 1795 w 3628"/>
                <a:gd name="T49" fmla="*/ 319 h 1188"/>
                <a:gd name="T50" fmla="*/ 1869 w 3628"/>
                <a:gd name="T51" fmla="*/ 319 h 1188"/>
                <a:gd name="T52" fmla="*/ 1942 w 3628"/>
                <a:gd name="T53" fmla="*/ 377 h 1188"/>
                <a:gd name="T54" fmla="*/ 2015 w 3628"/>
                <a:gd name="T55" fmla="*/ 406 h 1188"/>
                <a:gd name="T56" fmla="*/ 2089 w 3628"/>
                <a:gd name="T57" fmla="*/ 348 h 1188"/>
                <a:gd name="T58" fmla="*/ 2162 w 3628"/>
                <a:gd name="T59" fmla="*/ 319 h 1188"/>
                <a:gd name="T60" fmla="*/ 2235 w 3628"/>
                <a:gd name="T61" fmla="*/ 319 h 1188"/>
                <a:gd name="T62" fmla="*/ 2309 w 3628"/>
                <a:gd name="T63" fmla="*/ 406 h 1188"/>
                <a:gd name="T64" fmla="*/ 2382 w 3628"/>
                <a:gd name="T65" fmla="*/ 464 h 1188"/>
                <a:gd name="T66" fmla="*/ 2455 w 3628"/>
                <a:gd name="T67" fmla="*/ 406 h 1188"/>
                <a:gd name="T68" fmla="*/ 2528 w 3628"/>
                <a:gd name="T69" fmla="*/ 464 h 1188"/>
                <a:gd name="T70" fmla="*/ 2602 w 3628"/>
                <a:gd name="T71" fmla="*/ 493 h 1188"/>
                <a:gd name="T72" fmla="*/ 2675 w 3628"/>
                <a:gd name="T73" fmla="*/ 522 h 1188"/>
                <a:gd name="T74" fmla="*/ 2748 w 3628"/>
                <a:gd name="T75" fmla="*/ 609 h 1188"/>
                <a:gd name="T76" fmla="*/ 2822 w 3628"/>
                <a:gd name="T77" fmla="*/ 609 h 1188"/>
                <a:gd name="T78" fmla="*/ 2895 w 3628"/>
                <a:gd name="T79" fmla="*/ 666 h 1188"/>
                <a:gd name="T80" fmla="*/ 2968 w 3628"/>
                <a:gd name="T81" fmla="*/ 666 h 1188"/>
                <a:gd name="T82" fmla="*/ 3041 w 3628"/>
                <a:gd name="T83" fmla="*/ 725 h 1188"/>
                <a:gd name="T84" fmla="*/ 3115 w 3628"/>
                <a:gd name="T85" fmla="*/ 782 h 1188"/>
                <a:gd name="T86" fmla="*/ 3188 w 3628"/>
                <a:gd name="T87" fmla="*/ 811 h 1188"/>
                <a:gd name="T88" fmla="*/ 3261 w 3628"/>
                <a:gd name="T89" fmla="*/ 869 h 1188"/>
                <a:gd name="T90" fmla="*/ 3335 w 3628"/>
                <a:gd name="T91" fmla="*/ 898 h 1188"/>
                <a:gd name="T92" fmla="*/ 3408 w 3628"/>
                <a:gd name="T93" fmla="*/ 869 h 1188"/>
                <a:gd name="T94" fmla="*/ 3481 w 3628"/>
                <a:gd name="T95" fmla="*/ 985 h 1188"/>
                <a:gd name="T96" fmla="*/ 3554 w 3628"/>
                <a:gd name="T97" fmla="*/ 1130 h 1188"/>
                <a:gd name="T98" fmla="*/ 3628 w 3628"/>
                <a:gd name="T99" fmla="*/ 1188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8" h="1188">
                  <a:moveTo>
                    <a:pt x="0" y="290"/>
                  </a:moveTo>
                  <a:lnTo>
                    <a:pt x="36" y="0"/>
                  </a:lnTo>
                  <a:lnTo>
                    <a:pt x="73" y="0"/>
                  </a:lnTo>
                  <a:lnTo>
                    <a:pt x="109" y="29"/>
                  </a:lnTo>
                  <a:lnTo>
                    <a:pt x="146" y="29"/>
                  </a:lnTo>
                  <a:lnTo>
                    <a:pt x="183" y="87"/>
                  </a:lnTo>
                  <a:lnTo>
                    <a:pt x="220" y="87"/>
                  </a:lnTo>
                  <a:lnTo>
                    <a:pt x="256" y="87"/>
                  </a:lnTo>
                  <a:lnTo>
                    <a:pt x="293" y="116"/>
                  </a:lnTo>
                  <a:lnTo>
                    <a:pt x="329" y="174"/>
                  </a:lnTo>
                  <a:lnTo>
                    <a:pt x="366" y="203"/>
                  </a:lnTo>
                  <a:lnTo>
                    <a:pt x="402" y="174"/>
                  </a:lnTo>
                  <a:lnTo>
                    <a:pt x="439" y="174"/>
                  </a:lnTo>
                  <a:lnTo>
                    <a:pt x="476" y="232"/>
                  </a:lnTo>
                  <a:lnTo>
                    <a:pt x="513" y="261"/>
                  </a:lnTo>
                  <a:lnTo>
                    <a:pt x="549" y="290"/>
                  </a:lnTo>
                  <a:lnTo>
                    <a:pt x="586" y="319"/>
                  </a:lnTo>
                  <a:lnTo>
                    <a:pt x="622" y="261"/>
                  </a:lnTo>
                  <a:lnTo>
                    <a:pt x="659" y="232"/>
                  </a:lnTo>
                  <a:lnTo>
                    <a:pt x="696" y="232"/>
                  </a:lnTo>
                  <a:lnTo>
                    <a:pt x="733" y="290"/>
                  </a:lnTo>
                  <a:lnTo>
                    <a:pt x="769" y="348"/>
                  </a:lnTo>
                  <a:lnTo>
                    <a:pt x="806" y="319"/>
                  </a:lnTo>
                  <a:lnTo>
                    <a:pt x="842" y="319"/>
                  </a:lnTo>
                  <a:lnTo>
                    <a:pt x="879" y="290"/>
                  </a:lnTo>
                  <a:lnTo>
                    <a:pt x="916" y="261"/>
                  </a:lnTo>
                  <a:lnTo>
                    <a:pt x="952" y="290"/>
                  </a:lnTo>
                  <a:lnTo>
                    <a:pt x="989" y="261"/>
                  </a:lnTo>
                  <a:lnTo>
                    <a:pt x="1026" y="232"/>
                  </a:lnTo>
                  <a:lnTo>
                    <a:pt x="1062" y="232"/>
                  </a:lnTo>
                  <a:lnTo>
                    <a:pt x="1099" y="261"/>
                  </a:lnTo>
                  <a:lnTo>
                    <a:pt x="1136" y="290"/>
                  </a:lnTo>
                  <a:lnTo>
                    <a:pt x="1172" y="319"/>
                  </a:lnTo>
                  <a:lnTo>
                    <a:pt x="1209" y="319"/>
                  </a:lnTo>
                  <a:lnTo>
                    <a:pt x="1246" y="261"/>
                  </a:lnTo>
                  <a:lnTo>
                    <a:pt x="1282" y="261"/>
                  </a:lnTo>
                  <a:lnTo>
                    <a:pt x="1319" y="203"/>
                  </a:lnTo>
                  <a:lnTo>
                    <a:pt x="1356" y="203"/>
                  </a:lnTo>
                  <a:lnTo>
                    <a:pt x="1392" y="261"/>
                  </a:lnTo>
                  <a:lnTo>
                    <a:pt x="1429" y="261"/>
                  </a:lnTo>
                  <a:lnTo>
                    <a:pt x="1465" y="261"/>
                  </a:lnTo>
                  <a:lnTo>
                    <a:pt x="1502" y="261"/>
                  </a:lnTo>
                  <a:lnTo>
                    <a:pt x="1539" y="290"/>
                  </a:lnTo>
                  <a:lnTo>
                    <a:pt x="1576" y="261"/>
                  </a:lnTo>
                  <a:lnTo>
                    <a:pt x="1612" y="290"/>
                  </a:lnTo>
                  <a:lnTo>
                    <a:pt x="1649" y="319"/>
                  </a:lnTo>
                  <a:lnTo>
                    <a:pt x="1685" y="319"/>
                  </a:lnTo>
                  <a:lnTo>
                    <a:pt x="1722" y="319"/>
                  </a:lnTo>
                  <a:lnTo>
                    <a:pt x="1759" y="348"/>
                  </a:lnTo>
                  <a:lnTo>
                    <a:pt x="1795" y="319"/>
                  </a:lnTo>
                  <a:lnTo>
                    <a:pt x="1832" y="319"/>
                  </a:lnTo>
                  <a:lnTo>
                    <a:pt x="1869" y="319"/>
                  </a:lnTo>
                  <a:lnTo>
                    <a:pt x="1905" y="319"/>
                  </a:lnTo>
                  <a:lnTo>
                    <a:pt x="1942" y="377"/>
                  </a:lnTo>
                  <a:lnTo>
                    <a:pt x="1978" y="377"/>
                  </a:lnTo>
                  <a:lnTo>
                    <a:pt x="2015" y="406"/>
                  </a:lnTo>
                  <a:lnTo>
                    <a:pt x="2052" y="319"/>
                  </a:lnTo>
                  <a:lnTo>
                    <a:pt x="2089" y="348"/>
                  </a:lnTo>
                  <a:lnTo>
                    <a:pt x="2125" y="290"/>
                  </a:lnTo>
                  <a:lnTo>
                    <a:pt x="2162" y="319"/>
                  </a:lnTo>
                  <a:lnTo>
                    <a:pt x="2198" y="377"/>
                  </a:lnTo>
                  <a:lnTo>
                    <a:pt x="2235" y="319"/>
                  </a:lnTo>
                  <a:lnTo>
                    <a:pt x="2272" y="406"/>
                  </a:lnTo>
                  <a:lnTo>
                    <a:pt x="2309" y="406"/>
                  </a:lnTo>
                  <a:lnTo>
                    <a:pt x="2345" y="435"/>
                  </a:lnTo>
                  <a:lnTo>
                    <a:pt x="2382" y="464"/>
                  </a:lnTo>
                  <a:lnTo>
                    <a:pt x="2418" y="435"/>
                  </a:lnTo>
                  <a:lnTo>
                    <a:pt x="2455" y="406"/>
                  </a:lnTo>
                  <a:lnTo>
                    <a:pt x="2492" y="464"/>
                  </a:lnTo>
                  <a:lnTo>
                    <a:pt x="2528" y="464"/>
                  </a:lnTo>
                  <a:lnTo>
                    <a:pt x="2565" y="464"/>
                  </a:lnTo>
                  <a:lnTo>
                    <a:pt x="2602" y="493"/>
                  </a:lnTo>
                  <a:lnTo>
                    <a:pt x="2638" y="522"/>
                  </a:lnTo>
                  <a:lnTo>
                    <a:pt x="2675" y="522"/>
                  </a:lnTo>
                  <a:lnTo>
                    <a:pt x="2711" y="579"/>
                  </a:lnTo>
                  <a:lnTo>
                    <a:pt x="2748" y="609"/>
                  </a:lnTo>
                  <a:lnTo>
                    <a:pt x="2785" y="637"/>
                  </a:lnTo>
                  <a:lnTo>
                    <a:pt x="2822" y="609"/>
                  </a:lnTo>
                  <a:lnTo>
                    <a:pt x="2858" y="609"/>
                  </a:lnTo>
                  <a:lnTo>
                    <a:pt x="2895" y="666"/>
                  </a:lnTo>
                  <a:lnTo>
                    <a:pt x="2931" y="637"/>
                  </a:lnTo>
                  <a:lnTo>
                    <a:pt x="2968" y="666"/>
                  </a:lnTo>
                  <a:lnTo>
                    <a:pt x="3005" y="725"/>
                  </a:lnTo>
                  <a:lnTo>
                    <a:pt x="3041" y="725"/>
                  </a:lnTo>
                  <a:lnTo>
                    <a:pt x="3078" y="725"/>
                  </a:lnTo>
                  <a:lnTo>
                    <a:pt x="3115" y="782"/>
                  </a:lnTo>
                  <a:lnTo>
                    <a:pt x="3151" y="753"/>
                  </a:lnTo>
                  <a:lnTo>
                    <a:pt x="3188" y="811"/>
                  </a:lnTo>
                  <a:lnTo>
                    <a:pt x="3225" y="840"/>
                  </a:lnTo>
                  <a:lnTo>
                    <a:pt x="3261" y="869"/>
                  </a:lnTo>
                  <a:lnTo>
                    <a:pt x="3298" y="927"/>
                  </a:lnTo>
                  <a:lnTo>
                    <a:pt x="3335" y="898"/>
                  </a:lnTo>
                  <a:lnTo>
                    <a:pt x="3371" y="869"/>
                  </a:lnTo>
                  <a:lnTo>
                    <a:pt x="3408" y="869"/>
                  </a:lnTo>
                  <a:lnTo>
                    <a:pt x="3445" y="985"/>
                  </a:lnTo>
                  <a:lnTo>
                    <a:pt x="3481" y="985"/>
                  </a:lnTo>
                  <a:lnTo>
                    <a:pt x="3518" y="1014"/>
                  </a:lnTo>
                  <a:lnTo>
                    <a:pt x="3554" y="1130"/>
                  </a:lnTo>
                  <a:lnTo>
                    <a:pt x="3591" y="1101"/>
                  </a:lnTo>
                  <a:lnTo>
                    <a:pt x="3628" y="1188"/>
                  </a:lnTo>
                </a:path>
              </a:pathLst>
            </a:custGeom>
            <a:noFill/>
            <a:ln w="952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91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232</Words>
  <Application>Microsoft Office PowerPoint</Application>
  <PresentationFormat>自定义</PresentationFormat>
  <Paragraphs>108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 Chan</dc:creator>
  <cp:lastModifiedBy>HL Chan</cp:lastModifiedBy>
  <cp:revision>3</cp:revision>
  <dcterms:created xsi:type="dcterms:W3CDTF">2017-03-12T22:10:37Z</dcterms:created>
  <dcterms:modified xsi:type="dcterms:W3CDTF">2017-03-12T22:48:39Z</dcterms:modified>
</cp:coreProperties>
</file>