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layfair Display" panose="00000500000000000000" pitchFamily="2" charset="0"/>
      <p:regular r:id="rId14"/>
    </p:embeddedFont>
    <p:embeddedFont>
      <p:font typeface="Playfair Display Bold Italics" panose="020B0604020202020204" charset="0"/>
      <p:regular r:id="rId15"/>
    </p:embeddedFont>
    <p:embeddedFont>
      <p:font typeface="Raleway" pitchFamily="2" charset="0"/>
      <p:regular r:id="rId16"/>
    </p:embeddedFont>
    <p:embeddedFont>
      <p:font typeface="Raleway Bold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888" b="-12888"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3" name="AutoShape 3"/>
          <p:cNvSpPr/>
          <p:nvPr/>
        </p:nvSpPr>
        <p:spPr>
          <a:xfrm>
            <a:off x="5897880" y="5801390"/>
            <a:ext cx="6492240" cy="0"/>
          </a:xfrm>
          <a:prstGeom prst="line">
            <a:avLst/>
          </a:prstGeom>
          <a:ln w="19050" cap="flat">
            <a:solidFill>
              <a:srgbClr val="70600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MA"/>
          </a:p>
        </p:txBody>
      </p:sp>
      <p:sp>
        <p:nvSpPr>
          <p:cNvPr id="4" name="Freeform 4"/>
          <p:cNvSpPr/>
          <p:nvPr/>
        </p:nvSpPr>
        <p:spPr>
          <a:xfrm>
            <a:off x="6359025" y="1486565"/>
            <a:ext cx="5569949" cy="4114800"/>
          </a:xfrm>
          <a:custGeom>
            <a:avLst/>
            <a:gdLst/>
            <a:ahLst/>
            <a:cxnLst/>
            <a:rect l="l" t="t" r="r" b="b"/>
            <a:pathLst>
              <a:path w="5569949" h="4114800">
                <a:moveTo>
                  <a:pt x="0" y="0"/>
                </a:moveTo>
                <a:lnTo>
                  <a:pt x="5569950" y="0"/>
                </a:lnTo>
                <a:lnTo>
                  <a:pt x="5569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grpSp>
        <p:nvGrpSpPr>
          <p:cNvPr id="5" name="Group 5"/>
          <p:cNvGrpSpPr/>
          <p:nvPr/>
        </p:nvGrpSpPr>
        <p:grpSpPr>
          <a:xfrm>
            <a:off x="2943733" y="6001936"/>
            <a:ext cx="12400535" cy="2378782"/>
            <a:chOff x="0" y="0"/>
            <a:chExt cx="16534046" cy="3171709"/>
          </a:xfrm>
        </p:grpSpPr>
        <p:sp>
          <p:nvSpPr>
            <p:cNvPr id="6" name="TextBox 6"/>
            <p:cNvSpPr txBox="1"/>
            <p:nvPr/>
          </p:nvSpPr>
          <p:spPr>
            <a:xfrm>
              <a:off x="0" y="228600"/>
              <a:ext cx="16534046" cy="2298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50"/>
                </a:lnSpc>
              </a:pPr>
              <a:r>
                <a:rPr lang="en-US" sz="7267">
                  <a:solidFill>
                    <a:srgbClr val="A79017"/>
                  </a:solidFill>
                  <a:latin typeface="Raleway Bold"/>
                </a:rPr>
                <a:t>PRESENTATION PROJET POKER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09251" y="2612629"/>
              <a:ext cx="12515544" cy="559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7"/>
                </a:lnSpc>
                <a:spcBef>
                  <a:spcPct val="0"/>
                </a:spcBef>
              </a:pPr>
              <a:r>
                <a:rPr lang="en-US" sz="2541">
                  <a:solidFill>
                    <a:srgbClr val="A79017"/>
                  </a:solidFill>
                  <a:latin typeface="Playfair Display"/>
                </a:rPr>
                <a:t>By CHETTIR Nadir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t="-9333" b="-9333"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3" name="Freeform 3"/>
          <p:cNvSpPr/>
          <p:nvPr/>
        </p:nvSpPr>
        <p:spPr>
          <a:xfrm>
            <a:off x="4047704" y="72686"/>
            <a:ext cx="10265642" cy="10214314"/>
          </a:xfrm>
          <a:custGeom>
            <a:avLst/>
            <a:gdLst/>
            <a:ahLst/>
            <a:cxnLst/>
            <a:rect l="l" t="t" r="r" b="b"/>
            <a:pathLst>
              <a:path w="10265642" h="10214314">
                <a:moveTo>
                  <a:pt x="0" y="0"/>
                </a:moveTo>
                <a:lnTo>
                  <a:pt x="10265643" y="0"/>
                </a:lnTo>
                <a:lnTo>
                  <a:pt x="10265643" y="10214314"/>
                </a:lnTo>
                <a:lnTo>
                  <a:pt x="0" y="102143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 dirty="0"/>
          </a:p>
        </p:txBody>
      </p:sp>
      <p:grpSp>
        <p:nvGrpSpPr>
          <p:cNvPr id="4" name="Group 4"/>
          <p:cNvGrpSpPr/>
          <p:nvPr/>
        </p:nvGrpSpPr>
        <p:grpSpPr>
          <a:xfrm>
            <a:off x="1608253" y="2475044"/>
            <a:ext cx="4292863" cy="5336912"/>
            <a:chOff x="0" y="0"/>
            <a:chExt cx="5723818" cy="7115883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0"/>
              <a:ext cx="5723818" cy="1006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305"/>
                </a:lnSpc>
                <a:spcBef>
                  <a:spcPct val="0"/>
                </a:spcBef>
              </a:pPr>
              <a:r>
                <a:rPr lang="en-US" sz="4503">
                  <a:solidFill>
                    <a:srgbClr val="70600D"/>
                  </a:solidFill>
                  <a:latin typeface="Raleway"/>
                </a:rPr>
                <a:t>Besoin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71544"/>
              <a:ext cx="5723818" cy="5044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</a:rPr>
                <a:t>La réalisation d’un des deux projets suivants en utilisant les compétences acquises en Python au cours du semestre. L'utilisation de fonctions et de classes est encouragée lorsque cela est pertinent :</a:t>
              </a:r>
            </a:p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</a:rPr>
                <a:t>•Jeu Poker </a:t>
              </a:r>
            </a:p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</a:rPr>
                <a:t>•Générateur deLabyrinthe</a:t>
              </a:r>
            </a:p>
            <a:p>
              <a:pPr marL="0" lvl="0" indent="0">
                <a:lnSpc>
                  <a:spcPts val="3049"/>
                </a:lnSpc>
                <a:spcBef>
                  <a:spcPct val="0"/>
                </a:spcBef>
              </a:pPr>
              <a:endParaRPr lang="en-US" sz="2177">
                <a:solidFill>
                  <a:srgbClr val="70600D"/>
                </a:solidFill>
                <a:latin typeface="Playfair Display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1479940"/>
              <a:ext cx="3204780" cy="0"/>
            </a:xfrm>
            <a:prstGeom prst="line">
              <a:avLst/>
            </a:prstGeom>
            <a:ln w="41776" cap="flat">
              <a:solidFill>
                <a:srgbClr val="70600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MA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997568" y="2475044"/>
            <a:ext cx="4292863" cy="7622912"/>
            <a:chOff x="0" y="0"/>
            <a:chExt cx="5723818" cy="10163883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0"/>
              <a:ext cx="5723818" cy="1006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305"/>
                </a:lnSpc>
                <a:spcBef>
                  <a:spcPct val="0"/>
                </a:spcBef>
              </a:pPr>
              <a:r>
                <a:rPr lang="en-US" sz="4503">
                  <a:solidFill>
                    <a:srgbClr val="70600D"/>
                  </a:solidFill>
                  <a:latin typeface="Raleway"/>
                </a:rPr>
                <a:t>Objectifs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071544"/>
              <a:ext cx="5723818" cy="8092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</a:rPr>
                <a:t>La conception et la réalisation du projet Poker en Python.</a:t>
              </a:r>
            </a:p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</a:rPr>
                <a:t>•L’utilisateur peut lancer une partie avec le Croupier (l’Ordinateur) .</a:t>
              </a:r>
            </a:p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</a:rPr>
                <a:t>•L’utilisateur peut charger une ancienne partie.</a:t>
              </a:r>
            </a:p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</a:rPr>
                <a:t>•L’utilisateur peut afficher les règles du jeu.</a:t>
              </a:r>
            </a:p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</a:rPr>
                <a:t>•Deuxversions du jeu ont été développer : </a:t>
              </a:r>
            </a:p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  <a:ea typeface="Playfair Display"/>
                </a:rPr>
                <a:t>§Version complète exécutée dans le terminal </a:t>
              </a:r>
            </a:p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  <a:ea typeface="Playfair Display"/>
                </a:rPr>
                <a:t>§Version avancée avec une interface graphique </a:t>
              </a:r>
            </a:p>
            <a:p>
              <a:pPr marL="0" lvl="0" indent="0">
                <a:lnSpc>
                  <a:spcPts val="3049"/>
                </a:lnSpc>
                <a:spcBef>
                  <a:spcPct val="0"/>
                </a:spcBef>
              </a:pPr>
              <a:endParaRPr lang="en-US" sz="2177">
                <a:solidFill>
                  <a:srgbClr val="70600D"/>
                </a:solidFill>
                <a:latin typeface="Playfair Display"/>
                <a:ea typeface="Playfair Display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1479940"/>
              <a:ext cx="3204780" cy="0"/>
            </a:xfrm>
            <a:prstGeom prst="line">
              <a:avLst/>
            </a:prstGeom>
            <a:ln w="41776" cap="flat">
              <a:solidFill>
                <a:srgbClr val="70600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MA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301764" y="2475044"/>
            <a:ext cx="4292863" cy="6098912"/>
            <a:chOff x="0" y="0"/>
            <a:chExt cx="5723818" cy="813188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0"/>
              <a:ext cx="5723818" cy="1006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305"/>
                </a:lnSpc>
                <a:spcBef>
                  <a:spcPct val="0"/>
                </a:spcBef>
              </a:pPr>
              <a:r>
                <a:rPr lang="en-US" sz="4503">
                  <a:solidFill>
                    <a:srgbClr val="70600D"/>
                  </a:solidFill>
                  <a:latin typeface="Raleway"/>
                </a:rPr>
                <a:t>Technologies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071544"/>
              <a:ext cx="5723818" cy="6060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</a:rPr>
                <a:t>Langage de programmation : Python </a:t>
              </a:r>
            </a:p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</a:rPr>
                <a:t>NumPy: Bibliothèque Python qui permet de manipuler des tableaux ou matrices multidimensionnelles ainsi que des fonctions mathématiques opérant sur ces tableaux.</a:t>
              </a:r>
            </a:p>
            <a:p>
              <a:pPr>
                <a:lnSpc>
                  <a:spcPts val="3049"/>
                </a:lnSpc>
              </a:pPr>
              <a:r>
                <a:rPr lang="en-US" sz="2177">
                  <a:solidFill>
                    <a:srgbClr val="70600D"/>
                  </a:solidFill>
                  <a:latin typeface="Playfair Display"/>
                </a:rPr>
                <a:t>Tkinter:Bibliothèque Python graphique permettant la création des interfaces.</a:t>
              </a:r>
            </a:p>
            <a:p>
              <a:pPr marL="0" lvl="0" indent="0">
                <a:lnSpc>
                  <a:spcPts val="3049"/>
                </a:lnSpc>
                <a:spcBef>
                  <a:spcPct val="0"/>
                </a:spcBef>
              </a:pPr>
              <a:endParaRPr lang="en-US" sz="2177">
                <a:solidFill>
                  <a:srgbClr val="70600D"/>
                </a:solidFill>
                <a:latin typeface="Playfair Display"/>
              </a:endParaRP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0" y="1479940"/>
              <a:ext cx="3204780" cy="0"/>
            </a:xfrm>
            <a:prstGeom prst="line">
              <a:avLst/>
            </a:prstGeom>
            <a:ln w="41776" cap="flat">
              <a:solidFill>
                <a:srgbClr val="70600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MA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76703" y="123825"/>
            <a:ext cx="7342003" cy="96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171"/>
              </a:lnSpc>
            </a:pPr>
            <a:r>
              <a:rPr lang="en-US" sz="7171" spc="143">
                <a:solidFill>
                  <a:srgbClr val="A79017"/>
                </a:solidFill>
                <a:latin typeface="Raleway Bold"/>
              </a:rPr>
              <a:t>CONTEXTE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t="-9222" b="-9222"/>
            </a:stretch>
          </a:blipFill>
        </p:spPr>
        <p:txBody>
          <a:bodyPr/>
          <a:lstStyle/>
          <a:p>
            <a:endParaRPr lang="fr-MA"/>
          </a:p>
        </p:txBody>
      </p:sp>
      <p:grpSp>
        <p:nvGrpSpPr>
          <p:cNvPr id="3" name="Group 3"/>
          <p:cNvGrpSpPr/>
          <p:nvPr/>
        </p:nvGrpSpPr>
        <p:grpSpPr>
          <a:xfrm>
            <a:off x="1028700" y="3705931"/>
            <a:ext cx="7271142" cy="2875137"/>
            <a:chOff x="0" y="0"/>
            <a:chExt cx="9694856" cy="3833517"/>
          </a:xfrm>
        </p:grpSpPr>
        <p:sp>
          <p:nvSpPr>
            <p:cNvPr id="4" name="TextBox 4"/>
            <p:cNvSpPr txBox="1"/>
            <p:nvPr/>
          </p:nvSpPr>
          <p:spPr>
            <a:xfrm>
              <a:off x="0" y="114300"/>
              <a:ext cx="9694856" cy="2318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75"/>
                </a:lnSpc>
              </a:pPr>
              <a:r>
                <a:rPr lang="en-US" sz="6575">
                  <a:solidFill>
                    <a:srgbClr val="A79017"/>
                  </a:solidFill>
                  <a:latin typeface="Raleway Bold"/>
                </a:rPr>
                <a:t>DIAGRAMME DE SEQUENCE 1/4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20318"/>
              <a:ext cx="9069650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70600D"/>
                  </a:solidFill>
                  <a:latin typeface="Playfair Display"/>
                </a:rPr>
                <a:t>cas 1 : lancement d’un nouvelle partie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2901536"/>
              <a:ext cx="8656320" cy="0"/>
            </a:xfrm>
            <a:prstGeom prst="line">
              <a:avLst/>
            </a:prstGeom>
            <a:ln w="25400" cap="flat">
              <a:solidFill>
                <a:srgbClr val="70600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MA"/>
            </a:p>
          </p:txBody>
        </p:sp>
      </p:grpSp>
      <p:sp>
        <p:nvSpPr>
          <p:cNvPr id="7" name="Freeform 7"/>
          <p:cNvSpPr/>
          <p:nvPr/>
        </p:nvSpPr>
        <p:spPr>
          <a:xfrm>
            <a:off x="10356225" y="203524"/>
            <a:ext cx="6903075" cy="9879953"/>
          </a:xfrm>
          <a:custGeom>
            <a:avLst/>
            <a:gdLst/>
            <a:ahLst/>
            <a:cxnLst/>
            <a:rect l="l" t="t" r="r" b="b"/>
            <a:pathLst>
              <a:path w="6903075" h="9879953">
                <a:moveTo>
                  <a:pt x="0" y="0"/>
                </a:moveTo>
                <a:lnTo>
                  <a:pt x="6903075" y="0"/>
                </a:lnTo>
                <a:lnTo>
                  <a:pt x="6903075" y="9879952"/>
                </a:lnTo>
                <a:lnTo>
                  <a:pt x="0" y="9879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A79017"/>
            </a:solidFill>
            <a:prstDash val="solid"/>
            <a:miter/>
          </a:ln>
        </p:spPr>
        <p:txBody>
          <a:bodyPr/>
          <a:lstStyle/>
          <a:p>
            <a:endParaRPr lang="fr-M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t="-9222" b="-9222"/>
            </a:stretch>
          </a:blipFill>
        </p:spPr>
        <p:txBody>
          <a:bodyPr/>
          <a:lstStyle/>
          <a:p>
            <a:endParaRPr lang="fr-MA"/>
          </a:p>
        </p:txBody>
      </p:sp>
      <p:grpSp>
        <p:nvGrpSpPr>
          <p:cNvPr id="3" name="Group 3"/>
          <p:cNvGrpSpPr/>
          <p:nvPr/>
        </p:nvGrpSpPr>
        <p:grpSpPr>
          <a:xfrm>
            <a:off x="1028700" y="3705931"/>
            <a:ext cx="7271142" cy="2875137"/>
            <a:chOff x="0" y="0"/>
            <a:chExt cx="9694856" cy="3833517"/>
          </a:xfrm>
        </p:grpSpPr>
        <p:sp>
          <p:nvSpPr>
            <p:cNvPr id="4" name="TextBox 4"/>
            <p:cNvSpPr txBox="1"/>
            <p:nvPr/>
          </p:nvSpPr>
          <p:spPr>
            <a:xfrm>
              <a:off x="0" y="114300"/>
              <a:ext cx="9694856" cy="2318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75"/>
                </a:lnSpc>
              </a:pPr>
              <a:r>
                <a:rPr lang="en-US" sz="6575">
                  <a:solidFill>
                    <a:srgbClr val="A79017"/>
                  </a:solidFill>
                  <a:latin typeface="Raleway Bold"/>
                </a:rPr>
                <a:t>DIAGRAMME DE SEQUENCE 2/4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20318"/>
              <a:ext cx="9069650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70600D"/>
                  </a:solidFill>
                  <a:latin typeface="Playfair Display"/>
                </a:rPr>
                <a:t>Cas 2: Charger une ancienne partie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2901536"/>
              <a:ext cx="8656320" cy="0"/>
            </a:xfrm>
            <a:prstGeom prst="line">
              <a:avLst/>
            </a:prstGeom>
            <a:ln w="25400" cap="flat">
              <a:solidFill>
                <a:srgbClr val="70600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MA"/>
            </a:p>
          </p:txBody>
        </p:sp>
      </p:grpSp>
      <p:sp>
        <p:nvSpPr>
          <p:cNvPr id="7" name="Freeform 7"/>
          <p:cNvSpPr/>
          <p:nvPr/>
        </p:nvSpPr>
        <p:spPr>
          <a:xfrm>
            <a:off x="9144000" y="2795913"/>
            <a:ext cx="8115300" cy="4695174"/>
          </a:xfrm>
          <a:custGeom>
            <a:avLst/>
            <a:gdLst/>
            <a:ahLst/>
            <a:cxnLst/>
            <a:rect l="l" t="t" r="r" b="b"/>
            <a:pathLst>
              <a:path w="8115300" h="4695174">
                <a:moveTo>
                  <a:pt x="0" y="0"/>
                </a:moveTo>
                <a:lnTo>
                  <a:pt x="8115300" y="0"/>
                </a:lnTo>
                <a:lnTo>
                  <a:pt x="8115300" y="4695174"/>
                </a:lnTo>
                <a:lnTo>
                  <a:pt x="0" y="46951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A79017"/>
            </a:solidFill>
            <a:prstDash val="solid"/>
            <a:miter/>
          </a:ln>
        </p:spPr>
        <p:txBody>
          <a:bodyPr/>
          <a:lstStyle/>
          <a:p>
            <a:endParaRPr lang="fr-M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t="-9222" b="-9222"/>
            </a:stretch>
          </a:blipFill>
        </p:spPr>
        <p:txBody>
          <a:bodyPr/>
          <a:lstStyle/>
          <a:p>
            <a:endParaRPr lang="fr-MA"/>
          </a:p>
        </p:txBody>
      </p:sp>
      <p:grpSp>
        <p:nvGrpSpPr>
          <p:cNvPr id="3" name="Group 3"/>
          <p:cNvGrpSpPr/>
          <p:nvPr/>
        </p:nvGrpSpPr>
        <p:grpSpPr>
          <a:xfrm>
            <a:off x="1028700" y="3705931"/>
            <a:ext cx="7271142" cy="2875137"/>
            <a:chOff x="0" y="0"/>
            <a:chExt cx="9694856" cy="3833517"/>
          </a:xfrm>
        </p:grpSpPr>
        <p:sp>
          <p:nvSpPr>
            <p:cNvPr id="4" name="TextBox 4"/>
            <p:cNvSpPr txBox="1"/>
            <p:nvPr/>
          </p:nvSpPr>
          <p:spPr>
            <a:xfrm>
              <a:off x="0" y="114300"/>
              <a:ext cx="9694856" cy="2318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75"/>
                </a:lnSpc>
              </a:pPr>
              <a:r>
                <a:rPr lang="en-US" sz="6575">
                  <a:solidFill>
                    <a:srgbClr val="A79017"/>
                  </a:solidFill>
                  <a:latin typeface="Raleway Bold"/>
                </a:rPr>
                <a:t>DIAGRAMME DE SEQUENCE 3/4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20318"/>
              <a:ext cx="9069650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70600D"/>
                  </a:solidFill>
                  <a:latin typeface="Playfair Display"/>
                </a:rPr>
                <a:t>Cas 3: Afficher les règles du Jeu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2901536"/>
              <a:ext cx="8656320" cy="0"/>
            </a:xfrm>
            <a:prstGeom prst="line">
              <a:avLst/>
            </a:prstGeom>
            <a:ln w="25400" cap="flat">
              <a:solidFill>
                <a:srgbClr val="70600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MA"/>
            </a:p>
          </p:txBody>
        </p:sp>
      </p:grpSp>
      <p:sp>
        <p:nvSpPr>
          <p:cNvPr id="7" name="Freeform 7"/>
          <p:cNvSpPr/>
          <p:nvPr/>
        </p:nvSpPr>
        <p:spPr>
          <a:xfrm>
            <a:off x="10346839" y="3530416"/>
            <a:ext cx="6912461" cy="3050653"/>
          </a:xfrm>
          <a:custGeom>
            <a:avLst/>
            <a:gdLst/>
            <a:ahLst/>
            <a:cxnLst/>
            <a:rect l="l" t="t" r="r" b="b"/>
            <a:pathLst>
              <a:path w="6912461" h="3050653">
                <a:moveTo>
                  <a:pt x="0" y="0"/>
                </a:moveTo>
                <a:lnTo>
                  <a:pt x="6912461" y="0"/>
                </a:lnTo>
                <a:lnTo>
                  <a:pt x="6912461" y="3050653"/>
                </a:lnTo>
                <a:lnTo>
                  <a:pt x="0" y="3050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A79017"/>
            </a:solidFill>
            <a:prstDash val="solid"/>
            <a:miter/>
          </a:ln>
        </p:spPr>
        <p:txBody>
          <a:bodyPr/>
          <a:lstStyle/>
          <a:p>
            <a:endParaRPr lang="fr-M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t="-9222" b="-9222"/>
            </a:stretch>
          </a:blipFill>
        </p:spPr>
        <p:txBody>
          <a:bodyPr/>
          <a:lstStyle/>
          <a:p>
            <a:endParaRPr lang="fr-MA"/>
          </a:p>
        </p:txBody>
      </p:sp>
      <p:grpSp>
        <p:nvGrpSpPr>
          <p:cNvPr id="3" name="Group 3"/>
          <p:cNvGrpSpPr/>
          <p:nvPr/>
        </p:nvGrpSpPr>
        <p:grpSpPr>
          <a:xfrm>
            <a:off x="1028700" y="3705931"/>
            <a:ext cx="7271142" cy="2875137"/>
            <a:chOff x="0" y="0"/>
            <a:chExt cx="9694856" cy="3833517"/>
          </a:xfrm>
        </p:grpSpPr>
        <p:sp>
          <p:nvSpPr>
            <p:cNvPr id="4" name="TextBox 4"/>
            <p:cNvSpPr txBox="1"/>
            <p:nvPr/>
          </p:nvSpPr>
          <p:spPr>
            <a:xfrm>
              <a:off x="0" y="114300"/>
              <a:ext cx="9694856" cy="2318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75"/>
                </a:lnSpc>
              </a:pPr>
              <a:r>
                <a:rPr lang="en-US" sz="6575">
                  <a:solidFill>
                    <a:srgbClr val="A79017"/>
                  </a:solidFill>
                  <a:latin typeface="Raleway Bold"/>
                </a:rPr>
                <a:t>DIAGRAMME DE SEQUENCE 4/4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20318"/>
              <a:ext cx="9069650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70600D"/>
                  </a:solidFill>
                  <a:latin typeface="Playfair Display"/>
                </a:rPr>
                <a:t>Cas4: Quitter la partie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2901536"/>
              <a:ext cx="8656320" cy="0"/>
            </a:xfrm>
            <a:prstGeom prst="line">
              <a:avLst/>
            </a:prstGeom>
            <a:ln w="25400" cap="flat">
              <a:solidFill>
                <a:srgbClr val="70600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MA"/>
            </a:p>
          </p:txBody>
        </p:sp>
      </p:grpSp>
      <p:sp>
        <p:nvSpPr>
          <p:cNvPr id="7" name="Freeform 7"/>
          <p:cNvSpPr/>
          <p:nvPr/>
        </p:nvSpPr>
        <p:spPr>
          <a:xfrm>
            <a:off x="10992350" y="3705931"/>
            <a:ext cx="6514762" cy="2875137"/>
          </a:xfrm>
          <a:custGeom>
            <a:avLst/>
            <a:gdLst/>
            <a:ahLst/>
            <a:cxnLst/>
            <a:rect l="l" t="t" r="r" b="b"/>
            <a:pathLst>
              <a:path w="6514762" h="2875137">
                <a:moveTo>
                  <a:pt x="0" y="0"/>
                </a:moveTo>
                <a:lnTo>
                  <a:pt x="6514762" y="0"/>
                </a:lnTo>
                <a:lnTo>
                  <a:pt x="6514762" y="2875138"/>
                </a:lnTo>
                <a:lnTo>
                  <a:pt x="0" y="2875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A79017"/>
            </a:solidFill>
            <a:prstDash val="solid"/>
            <a:miter/>
          </a:ln>
        </p:spPr>
        <p:txBody>
          <a:bodyPr/>
          <a:lstStyle/>
          <a:p>
            <a:endParaRPr lang="fr-M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t="-19666" b="-19666"/>
            </a:stretch>
          </a:blipFill>
        </p:spPr>
        <p:txBody>
          <a:bodyPr/>
          <a:lstStyle/>
          <a:p>
            <a:endParaRPr lang="fr-MA"/>
          </a:p>
        </p:txBody>
      </p:sp>
      <p:grpSp>
        <p:nvGrpSpPr>
          <p:cNvPr id="3" name="Group 3"/>
          <p:cNvGrpSpPr/>
          <p:nvPr/>
        </p:nvGrpSpPr>
        <p:grpSpPr>
          <a:xfrm>
            <a:off x="11954954" y="2179086"/>
            <a:ext cx="3940720" cy="1970360"/>
            <a:chOff x="0" y="0"/>
            <a:chExt cx="5254294" cy="2627147"/>
          </a:xfrm>
        </p:grpSpPr>
        <p:sp>
          <p:nvSpPr>
            <p:cNvPr id="4" name="TextBox 4"/>
            <p:cNvSpPr txBox="1"/>
            <p:nvPr/>
          </p:nvSpPr>
          <p:spPr>
            <a:xfrm>
              <a:off x="1738462" y="1717352"/>
              <a:ext cx="1749114" cy="8304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5148"/>
                </a:lnSpc>
                <a:spcBef>
                  <a:spcPct val="0"/>
                </a:spcBef>
              </a:pPr>
              <a:r>
                <a:rPr lang="en-US" sz="3677" u="none" strike="noStrike" dirty="0">
                  <a:solidFill>
                    <a:srgbClr val="A79017"/>
                  </a:solidFill>
                  <a:latin typeface="Raleway Bold"/>
                </a:rPr>
                <a:t>70 %</a:t>
              </a:r>
            </a:p>
          </p:txBody>
        </p: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5254294" cy="2627147"/>
              <a:chOff x="0" y="0"/>
              <a:chExt cx="2540000" cy="127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avLst/>
                <a:gdLst/>
                <a:ahLst/>
                <a:cxnLst/>
                <a:rect l="l" t="t" r="r" b="b"/>
                <a:pathLst>
                  <a:path w="2540000" h="1264333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438400" y="1264333"/>
                    </a:lnTo>
                    <a:cubicBezTo>
                      <a:pt x="2435523" y="621083"/>
                      <a:pt x="1913256" y="101147"/>
                      <a:pt x="1270000" y="101147"/>
                    </a:cubicBezTo>
                    <a:cubicBezTo>
                      <a:pt x="626744" y="101147"/>
                      <a:pt x="104477" y="621083"/>
                      <a:pt x="101600" y="1264333"/>
                    </a:cubicBezTo>
                    <a:close/>
                  </a:path>
                </a:pathLst>
              </a:custGeom>
              <a:solidFill>
                <a:srgbClr val="F0DEB4"/>
              </a:solidFill>
            </p:spPr>
            <p:txBody>
              <a:bodyPr/>
              <a:lstStyle/>
              <a:p>
                <a:endParaRPr lang="fr-MA"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0" y="-78390"/>
                <a:ext cx="2016487" cy="1348390"/>
              </a:xfrm>
              <a:custGeom>
                <a:avLst/>
                <a:gdLst/>
                <a:ahLst/>
                <a:cxnLst/>
                <a:rect l="l" t="t" r="r" b="b"/>
                <a:pathLst>
                  <a:path w="2016487" h="1348390">
                    <a:moveTo>
                      <a:pt x="0" y="1348390"/>
                    </a:moveTo>
                    <a:cubicBezTo>
                      <a:pt x="0" y="870821"/>
                      <a:pt x="267915" y="433624"/>
                      <a:pt x="693432" y="216812"/>
                    </a:cubicBezTo>
                    <a:cubicBezTo>
                      <a:pt x="1118949" y="0"/>
                      <a:pt x="1630125" y="40230"/>
                      <a:pt x="2016487" y="320938"/>
                    </a:cubicBezTo>
                    <a:lnTo>
                      <a:pt x="1956768" y="403135"/>
                    </a:lnTo>
                    <a:cubicBezTo>
                      <a:pt x="1601316" y="144883"/>
                      <a:pt x="1131034" y="107871"/>
                      <a:pt x="739558" y="307338"/>
                    </a:cubicBezTo>
                    <a:cubicBezTo>
                      <a:pt x="348081" y="506805"/>
                      <a:pt x="101600" y="909026"/>
                      <a:pt x="101600" y="1348390"/>
                    </a:cubicBezTo>
                    <a:close/>
                  </a:path>
                </a:pathLst>
              </a:custGeom>
              <a:solidFill>
                <a:srgbClr val="A79017"/>
              </a:solidFill>
            </p:spPr>
            <p:txBody>
              <a:bodyPr/>
              <a:lstStyle/>
              <a:p>
                <a:endParaRPr lang="fr-MA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1957160" y="2179086"/>
            <a:ext cx="3940720" cy="1970360"/>
            <a:chOff x="0" y="0"/>
            <a:chExt cx="5254294" cy="2627147"/>
          </a:xfrm>
        </p:grpSpPr>
        <p:sp>
          <p:nvSpPr>
            <p:cNvPr id="9" name="TextBox 9"/>
            <p:cNvSpPr txBox="1"/>
            <p:nvPr/>
          </p:nvSpPr>
          <p:spPr>
            <a:xfrm>
              <a:off x="1568450" y="1796739"/>
              <a:ext cx="2121204" cy="8044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5148"/>
                </a:lnSpc>
                <a:spcBef>
                  <a:spcPct val="0"/>
                </a:spcBef>
              </a:pPr>
              <a:r>
                <a:rPr lang="en-US" sz="3677" u="none" strike="noStrike" dirty="0">
                  <a:solidFill>
                    <a:srgbClr val="A79017"/>
                  </a:solidFill>
                  <a:latin typeface="Raleway Bold"/>
                </a:rPr>
                <a:t>100 %</a:t>
              </a:r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0"/>
              <a:ext cx="5254294" cy="2627147"/>
              <a:chOff x="0" y="0"/>
              <a:chExt cx="2540000" cy="127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avLst/>
                <a:gdLst/>
                <a:ahLst/>
                <a:cxnLst/>
                <a:rect l="l" t="t" r="r" b="b"/>
                <a:pathLst>
                  <a:path w="2540000" h="1264333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438400" y="1264333"/>
                    </a:lnTo>
                    <a:cubicBezTo>
                      <a:pt x="2435523" y="621083"/>
                      <a:pt x="1913256" y="101147"/>
                      <a:pt x="1270000" y="101147"/>
                    </a:cubicBezTo>
                    <a:cubicBezTo>
                      <a:pt x="626744" y="101147"/>
                      <a:pt x="104477" y="621083"/>
                      <a:pt x="101600" y="1264333"/>
                    </a:cubicBezTo>
                    <a:close/>
                  </a:path>
                </a:pathLst>
              </a:custGeom>
              <a:solidFill>
                <a:srgbClr val="F0DEB4"/>
              </a:solidFill>
            </p:spPr>
            <p:txBody>
              <a:bodyPr/>
              <a:lstStyle/>
              <a:p>
                <a:endParaRPr lang="fr-MA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avLst/>
                <a:gdLst/>
                <a:ahLst/>
                <a:cxnLst/>
                <a:rect l="l" t="t" r="r" b="b"/>
                <a:pathLst>
                  <a:path w="2540000" h="1264333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438400" y="1264333"/>
                    </a:lnTo>
                    <a:cubicBezTo>
                      <a:pt x="2435523" y="621083"/>
                      <a:pt x="1913256" y="101147"/>
                      <a:pt x="1270000" y="101147"/>
                    </a:cubicBezTo>
                    <a:cubicBezTo>
                      <a:pt x="626744" y="101147"/>
                      <a:pt x="104477" y="621083"/>
                      <a:pt x="101600" y="1264333"/>
                    </a:cubicBezTo>
                    <a:close/>
                  </a:path>
                </a:pathLst>
              </a:custGeom>
              <a:solidFill>
                <a:srgbClr val="A79017"/>
              </a:solidFill>
            </p:spPr>
            <p:txBody>
              <a:bodyPr/>
              <a:lstStyle/>
              <a:p>
                <a:endParaRPr lang="fr-MA"/>
              </a:p>
            </p:txBody>
          </p:sp>
        </p:grpSp>
      </p:grpSp>
      <p:sp>
        <p:nvSpPr>
          <p:cNvPr id="13" name="AutoShape 13"/>
          <p:cNvSpPr/>
          <p:nvPr/>
        </p:nvSpPr>
        <p:spPr>
          <a:xfrm>
            <a:off x="5897880" y="5930542"/>
            <a:ext cx="6492240" cy="0"/>
          </a:xfrm>
          <a:prstGeom prst="line">
            <a:avLst/>
          </a:prstGeom>
          <a:ln w="19050" cap="flat">
            <a:solidFill>
              <a:srgbClr val="70600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MA"/>
          </a:p>
        </p:txBody>
      </p:sp>
      <p:sp>
        <p:nvSpPr>
          <p:cNvPr id="14" name="TextBox 14"/>
          <p:cNvSpPr txBox="1"/>
          <p:nvPr/>
        </p:nvSpPr>
        <p:spPr>
          <a:xfrm>
            <a:off x="11564025" y="4321913"/>
            <a:ext cx="4701384" cy="117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90"/>
              </a:lnSpc>
              <a:spcBef>
                <a:spcPct val="0"/>
              </a:spcBef>
            </a:pPr>
            <a:r>
              <a:rPr lang="en-US" sz="3350" dirty="0">
                <a:solidFill>
                  <a:srgbClr val="A79017"/>
                </a:solidFill>
                <a:latin typeface="Raleway"/>
              </a:rPr>
              <a:t>Jeu </a:t>
            </a:r>
            <a:r>
              <a:rPr lang="en-US" sz="3350" dirty="0" err="1">
                <a:solidFill>
                  <a:srgbClr val="A79017"/>
                </a:solidFill>
                <a:latin typeface="Raleway"/>
              </a:rPr>
              <a:t>lancé</a:t>
            </a:r>
            <a:r>
              <a:rPr lang="en-US" sz="3350" dirty="0">
                <a:solidFill>
                  <a:srgbClr val="A79017"/>
                </a:solidFill>
                <a:latin typeface="Raleway"/>
              </a:rPr>
              <a:t> sur </a:t>
            </a:r>
            <a:r>
              <a:rPr lang="en-US" sz="3350" dirty="0" err="1">
                <a:solidFill>
                  <a:srgbClr val="A79017"/>
                </a:solidFill>
                <a:latin typeface="Raleway"/>
              </a:rPr>
              <a:t>l’interface</a:t>
            </a:r>
            <a:r>
              <a:rPr lang="en-US" sz="3350" dirty="0">
                <a:solidFill>
                  <a:srgbClr val="A79017"/>
                </a:solidFill>
                <a:latin typeface="Raleway"/>
              </a:rPr>
              <a:t> </a:t>
            </a:r>
            <a:r>
              <a:rPr lang="en-US" sz="3350" dirty="0" err="1">
                <a:solidFill>
                  <a:srgbClr val="A79017"/>
                </a:solidFill>
                <a:latin typeface="Raleway"/>
              </a:rPr>
              <a:t>graphique</a:t>
            </a:r>
            <a:r>
              <a:rPr lang="en-US" sz="3350" dirty="0">
                <a:solidFill>
                  <a:srgbClr val="A79017"/>
                </a:solidFill>
                <a:latin typeface="Raleway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57160" y="4321913"/>
            <a:ext cx="3940720" cy="117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90"/>
              </a:lnSpc>
              <a:spcBef>
                <a:spcPct val="0"/>
              </a:spcBef>
            </a:pPr>
            <a:r>
              <a:rPr lang="en-US" sz="3350">
                <a:solidFill>
                  <a:srgbClr val="A79017"/>
                </a:solidFill>
                <a:latin typeface="Raleway"/>
              </a:rPr>
              <a:t>Jeu lancé sur le terminal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247490" y="6623486"/>
            <a:ext cx="11793020" cy="1981066"/>
            <a:chOff x="0" y="-104775"/>
            <a:chExt cx="15724026" cy="264142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1261425"/>
              <a:ext cx="15724026" cy="1275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70600D"/>
                  </a:solidFill>
                  <a:latin typeface="Playfair Display"/>
                </a:rPr>
                <a:t>Les </a:t>
              </a:r>
              <a:r>
                <a:rPr lang="en-US" sz="2800" dirty="0" err="1">
                  <a:solidFill>
                    <a:srgbClr val="70600D"/>
                  </a:solidFill>
                  <a:latin typeface="Playfair Display"/>
                </a:rPr>
                <a:t>objectifs</a:t>
              </a:r>
              <a:r>
                <a:rPr lang="en-US" sz="2800" dirty="0">
                  <a:solidFill>
                    <a:srgbClr val="70600D"/>
                  </a:solidFill>
                  <a:latin typeface="Playfair Display"/>
                </a:rPr>
                <a:t> du </a:t>
              </a:r>
              <a:r>
                <a:rPr lang="en-US" sz="2800" dirty="0" err="1">
                  <a:solidFill>
                    <a:srgbClr val="70600D"/>
                  </a:solidFill>
                  <a:latin typeface="Playfair Display"/>
                </a:rPr>
                <a:t>projet</a:t>
              </a:r>
              <a:r>
                <a:rPr lang="en-US" sz="2800" dirty="0">
                  <a:solidFill>
                    <a:srgbClr val="70600D"/>
                  </a:solidFill>
                  <a:latin typeface="Playfair Display"/>
                </a:rPr>
                <a:t> </a:t>
              </a:r>
              <a:r>
                <a:rPr lang="en-US" sz="2800" dirty="0" err="1">
                  <a:solidFill>
                    <a:srgbClr val="70600D"/>
                  </a:solidFill>
                  <a:latin typeface="Playfair Display"/>
                </a:rPr>
                <a:t>sont</a:t>
              </a:r>
              <a:r>
                <a:rPr lang="en-US" sz="2800" dirty="0">
                  <a:solidFill>
                    <a:srgbClr val="70600D"/>
                  </a:solidFill>
                  <a:latin typeface="Playfair Display"/>
                </a:rPr>
                <a:t> </a:t>
              </a:r>
              <a:r>
                <a:rPr lang="en-US" sz="2800" dirty="0" err="1">
                  <a:solidFill>
                    <a:srgbClr val="70600D"/>
                  </a:solidFill>
                  <a:latin typeface="Playfair Display"/>
                </a:rPr>
                <a:t>éteints</a:t>
              </a:r>
              <a:r>
                <a:rPr lang="en-US" sz="2800" dirty="0">
                  <a:solidFill>
                    <a:srgbClr val="70600D"/>
                  </a:solidFill>
                  <a:latin typeface="Playfair Display"/>
                </a:rPr>
                <a:t> à 80%</a:t>
              </a:r>
            </a:p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70600D"/>
                  </a:solidFill>
                  <a:latin typeface="Playfair Display"/>
                </a:rPr>
                <a:t>Axes </a:t>
              </a:r>
              <a:r>
                <a:rPr lang="en-US" sz="2800" dirty="0" err="1">
                  <a:solidFill>
                    <a:srgbClr val="70600D"/>
                  </a:solidFill>
                  <a:latin typeface="Playfair Display"/>
                </a:rPr>
                <a:t>d’amélioration</a:t>
              </a:r>
              <a:r>
                <a:rPr lang="en-US" sz="2800" dirty="0">
                  <a:solidFill>
                    <a:srgbClr val="70600D"/>
                  </a:solidFill>
                  <a:latin typeface="Playfair Display"/>
                </a:rPr>
                <a:t> : Gestion des exceptions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23149" y="-104775"/>
              <a:ext cx="14877728" cy="11719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386"/>
                </a:lnSpc>
                <a:spcBef>
                  <a:spcPct val="0"/>
                </a:spcBef>
              </a:pPr>
              <a:r>
                <a:rPr lang="en-US" sz="5275">
                  <a:solidFill>
                    <a:srgbClr val="A79017"/>
                  </a:solidFill>
                  <a:latin typeface="Raleway Bold"/>
                </a:rPr>
                <a:t>RESULTATS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t="-8555" b="-8555"/>
            </a:stretch>
          </a:blipFill>
        </p:spPr>
        <p:txBody>
          <a:bodyPr/>
          <a:lstStyle/>
          <a:p>
            <a:endParaRPr lang="fr-MA"/>
          </a:p>
        </p:txBody>
      </p:sp>
      <p:grpSp>
        <p:nvGrpSpPr>
          <p:cNvPr id="3" name="Group 3"/>
          <p:cNvGrpSpPr/>
          <p:nvPr/>
        </p:nvGrpSpPr>
        <p:grpSpPr>
          <a:xfrm>
            <a:off x="2892664" y="2118692"/>
            <a:ext cx="12502673" cy="5063162"/>
            <a:chOff x="0" y="0"/>
            <a:chExt cx="3470447" cy="1405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0447" cy="1405414"/>
            </a:xfrm>
            <a:custGeom>
              <a:avLst/>
              <a:gdLst/>
              <a:ahLst/>
              <a:cxnLst/>
              <a:rect l="l" t="t" r="r" b="b"/>
              <a:pathLst>
                <a:path w="3470447" h="1405414">
                  <a:moveTo>
                    <a:pt x="0" y="0"/>
                  </a:moveTo>
                  <a:lnTo>
                    <a:pt x="3470447" y="0"/>
                  </a:lnTo>
                  <a:lnTo>
                    <a:pt x="3470447" y="1405414"/>
                  </a:lnTo>
                  <a:lnTo>
                    <a:pt x="0" y="14054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79017"/>
              </a:solidFill>
              <a:prstDash val="solid"/>
              <a:miter/>
            </a:ln>
          </p:spPr>
          <p:txBody>
            <a:bodyPr/>
            <a:lstStyle/>
            <a:p>
              <a:endParaRPr lang="fr-M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470447" cy="1433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673115" y="3928441"/>
            <a:ext cx="6614885" cy="6358559"/>
          </a:xfrm>
          <a:custGeom>
            <a:avLst/>
            <a:gdLst/>
            <a:ahLst/>
            <a:cxnLst/>
            <a:rect l="l" t="t" r="r" b="b"/>
            <a:pathLst>
              <a:path w="6614885" h="6358559">
                <a:moveTo>
                  <a:pt x="0" y="0"/>
                </a:moveTo>
                <a:lnTo>
                  <a:pt x="6614885" y="0"/>
                </a:lnTo>
                <a:lnTo>
                  <a:pt x="6614885" y="6358559"/>
                </a:lnTo>
                <a:lnTo>
                  <a:pt x="0" y="63585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7" name="TextBox 7"/>
          <p:cNvSpPr txBox="1"/>
          <p:nvPr/>
        </p:nvSpPr>
        <p:spPr>
          <a:xfrm>
            <a:off x="3444287" y="3518979"/>
            <a:ext cx="11399426" cy="2182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24"/>
              </a:lnSpc>
            </a:pPr>
            <a:r>
              <a:rPr lang="en-US" sz="8424">
                <a:solidFill>
                  <a:srgbClr val="A79017"/>
                </a:solidFill>
                <a:latin typeface="Playfair Display Bold Italics"/>
              </a:rPr>
              <a:t>Demo</a:t>
            </a:r>
          </a:p>
          <a:p>
            <a:pPr marL="0" lvl="0" indent="0" algn="ctr">
              <a:lnSpc>
                <a:spcPts val="8424"/>
              </a:lnSpc>
              <a:spcBef>
                <a:spcPct val="0"/>
              </a:spcBef>
            </a:pPr>
            <a:r>
              <a:rPr lang="en-US" sz="8424">
                <a:solidFill>
                  <a:srgbClr val="A79017"/>
                </a:solidFill>
                <a:latin typeface="Playfair Display Bold Italics"/>
              </a:rPr>
              <a:t>Question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</Words>
  <Application>Microsoft Office PowerPoint</Application>
  <PresentationFormat>Personnalisé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Raleway Bold</vt:lpstr>
      <vt:lpstr>Raleway</vt:lpstr>
      <vt:lpstr>Calibri</vt:lpstr>
      <vt:lpstr>Arial</vt:lpstr>
      <vt:lpstr>Playfair Display Bold Italics</vt:lpstr>
      <vt:lpstr>Playfair Display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poker</dc:title>
  <cp:lastModifiedBy>Nadir CHETTIR</cp:lastModifiedBy>
  <cp:revision>2</cp:revision>
  <dcterms:created xsi:type="dcterms:W3CDTF">2006-08-16T00:00:00Z</dcterms:created>
  <dcterms:modified xsi:type="dcterms:W3CDTF">2023-11-16T20:41:06Z</dcterms:modified>
  <dc:identifier>DAF0Wm-aAYU</dc:identifier>
</cp:coreProperties>
</file>