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9"/>
  </p:notesMasterIdLst>
  <p:handoutMasterIdLst>
    <p:handoutMasterId r:id="rId180"/>
  </p:handoutMasterIdLst>
  <p:sldIdLst>
    <p:sldId id="256" r:id="rId2"/>
    <p:sldId id="258" r:id="rId3"/>
    <p:sldId id="505" r:id="rId4"/>
    <p:sldId id="259" r:id="rId5"/>
    <p:sldId id="260" r:id="rId6"/>
    <p:sldId id="626" r:id="rId7"/>
    <p:sldId id="625" r:id="rId8"/>
    <p:sldId id="262" r:id="rId9"/>
    <p:sldId id="263" r:id="rId10"/>
    <p:sldId id="264" r:id="rId11"/>
    <p:sldId id="265" r:id="rId12"/>
    <p:sldId id="571" r:id="rId13"/>
    <p:sldId id="601" r:id="rId14"/>
    <p:sldId id="585" r:id="rId15"/>
    <p:sldId id="377" r:id="rId16"/>
    <p:sldId id="602" r:id="rId17"/>
    <p:sldId id="603" r:id="rId18"/>
    <p:sldId id="604" r:id="rId19"/>
    <p:sldId id="605" r:id="rId20"/>
    <p:sldId id="606" r:id="rId21"/>
    <p:sldId id="586" r:id="rId22"/>
    <p:sldId id="378" r:id="rId23"/>
    <p:sldId id="539" r:id="rId24"/>
    <p:sldId id="540" r:id="rId25"/>
    <p:sldId id="546" r:id="rId26"/>
    <p:sldId id="548" r:id="rId27"/>
    <p:sldId id="379" r:id="rId28"/>
    <p:sldId id="607" r:id="rId29"/>
    <p:sldId id="385" r:id="rId30"/>
    <p:sldId id="468" r:id="rId31"/>
    <p:sldId id="417" r:id="rId32"/>
    <p:sldId id="560" r:id="rId33"/>
    <p:sldId id="551" r:id="rId34"/>
    <p:sldId id="424" r:id="rId35"/>
    <p:sldId id="425" r:id="rId36"/>
    <p:sldId id="426" r:id="rId37"/>
    <p:sldId id="427" r:id="rId38"/>
    <p:sldId id="419" r:id="rId39"/>
    <p:sldId id="420" r:id="rId40"/>
    <p:sldId id="421" r:id="rId41"/>
    <p:sldId id="422" r:id="rId42"/>
    <p:sldId id="577" r:id="rId43"/>
    <p:sldId id="578" r:id="rId44"/>
    <p:sldId id="579" r:id="rId45"/>
    <p:sldId id="580" r:id="rId46"/>
    <p:sldId id="581" r:id="rId47"/>
    <p:sldId id="582" r:id="rId48"/>
    <p:sldId id="621" r:id="rId49"/>
    <p:sldId id="588" r:id="rId50"/>
    <p:sldId id="381" r:id="rId51"/>
    <p:sldId id="386" r:id="rId52"/>
    <p:sldId id="387" r:id="rId53"/>
    <p:sldId id="589" r:id="rId54"/>
    <p:sldId id="595" r:id="rId55"/>
    <p:sldId id="591" r:id="rId56"/>
    <p:sldId id="592" r:id="rId57"/>
    <p:sldId id="593" r:id="rId58"/>
    <p:sldId id="594" r:id="rId59"/>
    <p:sldId id="609" r:id="rId60"/>
    <p:sldId id="610" r:id="rId61"/>
    <p:sldId id="611" r:id="rId62"/>
    <p:sldId id="612" r:id="rId63"/>
    <p:sldId id="613" r:id="rId64"/>
    <p:sldId id="614" r:id="rId65"/>
    <p:sldId id="615" r:id="rId66"/>
    <p:sldId id="616" r:id="rId67"/>
    <p:sldId id="418" r:id="rId68"/>
    <p:sldId id="430" r:id="rId69"/>
    <p:sldId id="431" r:id="rId70"/>
    <p:sldId id="432" r:id="rId71"/>
    <p:sldId id="433" r:id="rId72"/>
    <p:sldId id="434" r:id="rId73"/>
    <p:sldId id="356" r:id="rId74"/>
    <p:sldId id="357" r:id="rId75"/>
    <p:sldId id="358" r:id="rId76"/>
    <p:sldId id="359" r:id="rId77"/>
    <p:sldId id="360" r:id="rId78"/>
    <p:sldId id="361" r:id="rId79"/>
    <p:sldId id="362" r:id="rId80"/>
    <p:sldId id="363" r:id="rId81"/>
    <p:sldId id="364" r:id="rId82"/>
    <p:sldId id="365" r:id="rId83"/>
    <p:sldId id="366" r:id="rId84"/>
    <p:sldId id="617" r:id="rId85"/>
    <p:sldId id="618" r:id="rId86"/>
    <p:sldId id="367" r:id="rId87"/>
    <p:sldId id="368" r:id="rId88"/>
    <p:sldId id="369" r:id="rId89"/>
    <p:sldId id="299" r:id="rId90"/>
    <p:sldId id="300" r:id="rId91"/>
    <p:sldId id="301" r:id="rId92"/>
    <p:sldId id="370" r:id="rId93"/>
    <p:sldId id="373" r:id="rId94"/>
    <p:sldId id="371" r:id="rId95"/>
    <p:sldId id="372" r:id="rId96"/>
    <p:sldId id="374" r:id="rId97"/>
    <p:sldId id="375" r:id="rId98"/>
    <p:sldId id="302" r:id="rId99"/>
    <p:sldId id="598" r:id="rId100"/>
    <p:sldId id="597" r:id="rId101"/>
    <p:sldId id="303" r:id="rId102"/>
    <p:sldId id="599" r:id="rId103"/>
    <p:sldId id="304" r:id="rId104"/>
    <p:sldId id="622" r:id="rId105"/>
    <p:sldId id="623" r:id="rId106"/>
    <p:sldId id="624" r:id="rId107"/>
    <p:sldId id="316" r:id="rId108"/>
    <p:sldId id="317" r:id="rId109"/>
    <p:sldId id="318" r:id="rId110"/>
    <p:sldId id="396" r:id="rId111"/>
    <p:sldId id="398" r:id="rId112"/>
    <p:sldId id="399" r:id="rId113"/>
    <p:sldId id="397" r:id="rId114"/>
    <p:sldId id="400" r:id="rId115"/>
    <p:sldId id="401" r:id="rId116"/>
    <p:sldId id="402" r:id="rId117"/>
    <p:sldId id="403" r:id="rId118"/>
    <p:sldId id="404" r:id="rId119"/>
    <p:sldId id="405" r:id="rId120"/>
    <p:sldId id="406" r:id="rId121"/>
    <p:sldId id="407" r:id="rId122"/>
    <p:sldId id="408" r:id="rId123"/>
    <p:sldId id="409" r:id="rId124"/>
    <p:sldId id="410" r:id="rId125"/>
    <p:sldId id="411" r:id="rId126"/>
    <p:sldId id="412" r:id="rId127"/>
    <p:sldId id="413" r:id="rId128"/>
    <p:sldId id="414" r:id="rId129"/>
    <p:sldId id="415" r:id="rId130"/>
    <p:sldId id="470" r:id="rId131"/>
    <p:sldId id="471" r:id="rId132"/>
    <p:sldId id="472" r:id="rId133"/>
    <p:sldId id="473" r:id="rId134"/>
    <p:sldId id="474" r:id="rId135"/>
    <p:sldId id="475" r:id="rId136"/>
    <p:sldId id="476" r:id="rId137"/>
    <p:sldId id="477" r:id="rId138"/>
    <p:sldId id="485" r:id="rId139"/>
    <p:sldId id="478" r:id="rId140"/>
    <p:sldId id="561" r:id="rId141"/>
    <p:sldId id="479" r:id="rId142"/>
    <p:sldId id="619" r:id="rId143"/>
    <p:sldId id="620" r:id="rId144"/>
    <p:sldId id="535" r:id="rId145"/>
    <p:sldId id="321" r:id="rId146"/>
    <p:sldId id="323" r:id="rId147"/>
    <p:sldId id="322" r:id="rId148"/>
    <p:sldId id="443" r:id="rId149"/>
    <p:sldId id="444" r:id="rId150"/>
    <p:sldId id="354" r:id="rId151"/>
    <p:sldId id="355" r:id="rId152"/>
    <p:sldId id="572" r:id="rId153"/>
    <p:sldId id="573" r:id="rId154"/>
    <p:sldId id="574" r:id="rId155"/>
    <p:sldId id="445" r:id="rId156"/>
    <p:sldId id="461" r:id="rId157"/>
    <p:sldId id="462" r:id="rId158"/>
    <p:sldId id="446" r:id="rId159"/>
    <p:sldId id="447" r:id="rId160"/>
    <p:sldId id="469" r:id="rId161"/>
    <p:sldId id="448" r:id="rId162"/>
    <p:sldId id="480" r:id="rId163"/>
    <p:sldId id="575" r:id="rId164"/>
    <p:sldId id="481" r:id="rId165"/>
    <p:sldId id="482" r:id="rId166"/>
    <p:sldId id="449" r:id="rId167"/>
    <p:sldId id="536" r:id="rId168"/>
    <p:sldId id="450" r:id="rId169"/>
    <p:sldId id="499" r:id="rId170"/>
    <p:sldId id="500" r:id="rId171"/>
    <p:sldId id="576" r:id="rId172"/>
    <p:sldId id="327" r:id="rId173"/>
    <p:sldId id="330" r:id="rId174"/>
    <p:sldId id="332" r:id="rId175"/>
    <p:sldId id="600" r:id="rId176"/>
    <p:sldId id="483" r:id="rId177"/>
    <p:sldId id="340" r:id="rId178"/>
  </p:sldIdLst>
  <p:sldSz cx="9144000" cy="6858000" type="screen4x3"/>
  <p:notesSz cx="6761163" cy="9942513"/>
  <p:defaultTextStyle>
    <a:defPPr>
      <a:defRPr lang="zh-CN"/>
    </a:defPPr>
    <a:lvl1pPr algn="l" rtl="0" eaLnBrk="0" fontAlgn="base" hangingPunct="0">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18CC50"/>
    <a:srgbClr val="66FFFF"/>
    <a:srgbClr val="969696"/>
    <a:srgbClr val="FF00FF"/>
    <a:srgbClr val="33993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autoAdjust="0"/>
  </p:normalViewPr>
  <p:slideViewPr>
    <p:cSldViewPr>
      <p:cViewPr varScale="1">
        <p:scale>
          <a:sx n="74" d="100"/>
          <a:sy n="74" d="100"/>
        </p:scale>
        <p:origin x="1296" y="72"/>
      </p:cViewPr>
      <p:guideLst>
        <p:guide orient="horz" pos="2160"/>
        <p:guide pos="2880"/>
      </p:guideLst>
    </p:cSldViewPr>
  </p:slideViewPr>
  <p:outlineViewPr>
    <p:cViewPr>
      <p:scale>
        <a:sx n="33" d="100"/>
        <a:sy n="33" d="100"/>
      </p:scale>
      <p:origin x="0" y="113550"/>
    </p:cViewPr>
    <p:sldLst>
      <p:sld r:id="rId1" collapse="1"/>
    </p:sldLst>
  </p:outlineViewPr>
  <p:notesTextViewPr>
    <p:cViewPr>
      <p:scale>
        <a:sx n="100" d="100"/>
        <a:sy n="100" d="100"/>
      </p:scale>
      <p:origin x="0" y="0"/>
    </p:cViewPr>
  </p:notesTextViewPr>
  <p:sorterViewPr>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handoutMaster" Target="handoutMasters/handout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_rels/viewProps.xml.rels><?xml version="1.0" encoding="UTF-8" standalone="yes"?>
<Relationships xmlns="http://schemas.openxmlformats.org/package/2006/relationships"><Relationship Id="rId1" Type="http://schemas.openxmlformats.org/officeDocument/2006/relationships/slide" Target="slides/slide1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161" cy="497045"/>
          </a:xfrm>
          <a:prstGeom prst="rect">
            <a:avLst/>
          </a:prstGeom>
        </p:spPr>
        <p:txBody>
          <a:bodyPr vert="horz" lIns="92967" tIns="46484" rIns="92967" bIns="46484"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3829389" y="0"/>
            <a:ext cx="2930161" cy="497045"/>
          </a:xfrm>
          <a:prstGeom prst="rect">
            <a:avLst/>
          </a:prstGeom>
        </p:spPr>
        <p:txBody>
          <a:bodyPr vert="horz" lIns="92967" tIns="46484" rIns="92967" bIns="46484" rtlCol="0"/>
          <a:lstStyle>
            <a:lvl1pPr algn="r" eaLnBrk="1" hangingPunct="1">
              <a:defRPr sz="1200"/>
            </a:lvl1pPr>
          </a:lstStyle>
          <a:p>
            <a:pPr>
              <a:defRPr/>
            </a:pPr>
            <a:fld id="{014FC67D-A0FC-4A5B-A59B-6EFC2764335A}" type="datetimeFigureOut">
              <a:rPr lang="zh-CN" altLang="en-US"/>
              <a:pPr>
                <a:defRPr/>
              </a:pPr>
              <a:t>2017/11/18</a:t>
            </a:fld>
            <a:endParaRPr lang="zh-CN" altLang="en-US"/>
          </a:p>
        </p:txBody>
      </p:sp>
      <p:sp>
        <p:nvSpPr>
          <p:cNvPr id="4" name="页脚占位符 3"/>
          <p:cNvSpPr>
            <a:spLocks noGrp="1"/>
          </p:cNvSpPr>
          <p:nvPr>
            <p:ph type="ftr" sz="quarter" idx="2"/>
          </p:nvPr>
        </p:nvSpPr>
        <p:spPr>
          <a:xfrm>
            <a:off x="0" y="9443854"/>
            <a:ext cx="2930161" cy="497045"/>
          </a:xfrm>
          <a:prstGeom prst="rect">
            <a:avLst/>
          </a:prstGeom>
        </p:spPr>
        <p:txBody>
          <a:bodyPr vert="horz" lIns="92967" tIns="46484" rIns="92967" bIns="46484"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3829389" y="9443854"/>
            <a:ext cx="2930161" cy="497045"/>
          </a:xfrm>
          <a:prstGeom prst="rect">
            <a:avLst/>
          </a:prstGeom>
        </p:spPr>
        <p:txBody>
          <a:bodyPr vert="horz" wrap="square" lIns="92967" tIns="46484" rIns="92967" bIns="46484" numCol="1" anchor="b" anchorCtr="0" compatLnSpc="1">
            <a:prstTxWarp prst="textNoShape">
              <a:avLst/>
            </a:prstTxWarp>
          </a:bodyPr>
          <a:lstStyle>
            <a:lvl1pPr algn="r" eaLnBrk="1" hangingPunct="1">
              <a:defRPr sz="1200"/>
            </a:lvl1pPr>
          </a:lstStyle>
          <a:p>
            <a:pPr>
              <a:defRPr/>
            </a:pPr>
            <a:fld id="{55BCE24E-77BE-40B5-8BBA-8F28BEB9CB22}" type="slidenum">
              <a:rPr lang="zh-CN" altLang="en-US"/>
              <a:pPr>
                <a:defRPr/>
              </a:pPr>
              <a:t>‹#›</a:t>
            </a:fld>
            <a:endParaRPr lang="zh-CN" altLang="en-US"/>
          </a:p>
        </p:txBody>
      </p:sp>
    </p:spTree>
    <p:extLst>
      <p:ext uri="{BB962C8B-B14F-4D97-AF65-F5344CB8AC3E}">
        <p14:creationId xmlns:p14="http://schemas.microsoft.com/office/powerpoint/2010/main" val="3986457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30161" cy="497045"/>
          </a:xfrm>
          <a:prstGeom prst="rect">
            <a:avLst/>
          </a:prstGeom>
          <a:noFill/>
          <a:ln w="9525">
            <a:noFill/>
            <a:miter lim="800000"/>
            <a:headEnd/>
            <a:tailEnd/>
          </a:ln>
          <a:effectLst/>
        </p:spPr>
        <p:txBody>
          <a:bodyPr vert="horz" wrap="square" lIns="92967" tIns="46484" rIns="92967" bIns="46484" numCol="1" anchor="t" anchorCtr="0" compatLnSpc="1">
            <a:prstTxWarp prst="textNoShape">
              <a:avLst/>
            </a:prstTxWarp>
          </a:bodyPr>
          <a:lstStyle>
            <a:lvl1pPr algn="l" eaLnBrk="1" hangingPunct="1">
              <a:spcBef>
                <a:spcPct val="50000"/>
              </a:spcBef>
              <a:buFont typeface="Wingdings" pitchFamily="2" charset="2"/>
              <a:buNone/>
              <a:defRPr sz="1200"/>
            </a:lvl1pPr>
          </a:lstStyle>
          <a:p>
            <a:pPr>
              <a:defRPr/>
            </a:pPr>
            <a:endParaRPr lang="en-US" altLang="zh-CN"/>
          </a:p>
        </p:txBody>
      </p:sp>
      <p:sp>
        <p:nvSpPr>
          <p:cNvPr id="134147" name="Rectangle 3"/>
          <p:cNvSpPr>
            <a:spLocks noGrp="1" noChangeArrowheads="1"/>
          </p:cNvSpPr>
          <p:nvPr>
            <p:ph type="dt" idx="1"/>
          </p:nvPr>
        </p:nvSpPr>
        <p:spPr bwMode="auto">
          <a:xfrm>
            <a:off x="3831003" y="0"/>
            <a:ext cx="2930160" cy="497045"/>
          </a:xfrm>
          <a:prstGeom prst="rect">
            <a:avLst/>
          </a:prstGeom>
          <a:noFill/>
          <a:ln w="9525">
            <a:noFill/>
            <a:miter lim="800000"/>
            <a:headEnd/>
            <a:tailEnd/>
          </a:ln>
          <a:effectLst/>
        </p:spPr>
        <p:txBody>
          <a:bodyPr vert="horz" wrap="square" lIns="92967" tIns="46484" rIns="92967" bIns="46484" numCol="1" anchor="t" anchorCtr="0" compatLnSpc="1">
            <a:prstTxWarp prst="textNoShape">
              <a:avLst/>
            </a:prstTxWarp>
          </a:bodyPr>
          <a:lstStyle>
            <a:lvl1pPr algn="r" eaLnBrk="1" hangingPunct="1">
              <a:spcBef>
                <a:spcPct val="50000"/>
              </a:spcBef>
              <a:buFont typeface="Wingdings" pitchFamily="2" charset="2"/>
              <a:buNone/>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95350" y="746125"/>
            <a:ext cx="4970463"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9" name="Rectangle 5"/>
          <p:cNvSpPr>
            <a:spLocks noGrp="1" noChangeArrowheads="1"/>
          </p:cNvSpPr>
          <p:nvPr>
            <p:ph type="body" sz="quarter" idx="3"/>
          </p:nvPr>
        </p:nvSpPr>
        <p:spPr bwMode="auto">
          <a:xfrm>
            <a:off x="900843" y="4721927"/>
            <a:ext cx="4959478" cy="4475019"/>
          </a:xfrm>
          <a:prstGeom prst="rect">
            <a:avLst/>
          </a:prstGeom>
          <a:noFill/>
          <a:ln w="9525">
            <a:noFill/>
            <a:miter lim="800000"/>
            <a:headEnd/>
            <a:tailEnd/>
          </a:ln>
          <a:effectLst/>
        </p:spPr>
        <p:txBody>
          <a:bodyPr vert="horz" wrap="square" lIns="92967" tIns="46484" rIns="92967" bIns="4648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4150" name="Rectangle 6"/>
          <p:cNvSpPr>
            <a:spLocks noGrp="1" noChangeArrowheads="1"/>
          </p:cNvSpPr>
          <p:nvPr>
            <p:ph type="ftr" sz="quarter" idx="4"/>
          </p:nvPr>
        </p:nvSpPr>
        <p:spPr bwMode="auto">
          <a:xfrm>
            <a:off x="0" y="9445468"/>
            <a:ext cx="2930161" cy="497045"/>
          </a:xfrm>
          <a:prstGeom prst="rect">
            <a:avLst/>
          </a:prstGeom>
          <a:noFill/>
          <a:ln w="9525">
            <a:noFill/>
            <a:miter lim="800000"/>
            <a:headEnd/>
            <a:tailEnd/>
          </a:ln>
          <a:effectLst/>
        </p:spPr>
        <p:txBody>
          <a:bodyPr vert="horz" wrap="square" lIns="92967" tIns="46484" rIns="92967" bIns="46484" numCol="1" anchor="b" anchorCtr="0" compatLnSpc="1">
            <a:prstTxWarp prst="textNoShape">
              <a:avLst/>
            </a:prstTxWarp>
          </a:bodyPr>
          <a:lstStyle>
            <a:lvl1pPr algn="l" eaLnBrk="1" hangingPunct="1">
              <a:spcBef>
                <a:spcPct val="50000"/>
              </a:spcBef>
              <a:buFont typeface="Wingdings" pitchFamily="2" charset="2"/>
              <a:buNone/>
              <a:defRPr sz="1200"/>
            </a:lvl1pPr>
          </a:lstStyle>
          <a:p>
            <a:pPr>
              <a:defRPr/>
            </a:pPr>
            <a:endParaRPr lang="en-US" altLang="zh-CN"/>
          </a:p>
        </p:txBody>
      </p:sp>
      <p:sp>
        <p:nvSpPr>
          <p:cNvPr id="134151" name="Rectangle 7"/>
          <p:cNvSpPr>
            <a:spLocks noGrp="1" noChangeArrowheads="1"/>
          </p:cNvSpPr>
          <p:nvPr>
            <p:ph type="sldNum" sz="quarter" idx="5"/>
          </p:nvPr>
        </p:nvSpPr>
        <p:spPr bwMode="auto">
          <a:xfrm>
            <a:off x="3831003" y="9445468"/>
            <a:ext cx="2930160" cy="497045"/>
          </a:xfrm>
          <a:prstGeom prst="rect">
            <a:avLst/>
          </a:prstGeom>
          <a:noFill/>
          <a:ln w="9525">
            <a:noFill/>
            <a:miter lim="800000"/>
            <a:headEnd/>
            <a:tailEnd/>
          </a:ln>
          <a:effectLst/>
        </p:spPr>
        <p:txBody>
          <a:bodyPr vert="horz" wrap="square" lIns="92967" tIns="46484" rIns="92967" bIns="46484" numCol="1" anchor="b" anchorCtr="0" compatLnSpc="1">
            <a:prstTxWarp prst="textNoShape">
              <a:avLst/>
            </a:prstTxWarp>
          </a:bodyPr>
          <a:lstStyle>
            <a:lvl1pPr algn="r" eaLnBrk="1" hangingPunct="1">
              <a:spcBef>
                <a:spcPct val="50000"/>
              </a:spcBef>
              <a:buFont typeface="Wingdings" panose="05000000000000000000" pitchFamily="2" charset="2"/>
              <a:buNone/>
              <a:defRPr sz="1200"/>
            </a:lvl1pPr>
          </a:lstStyle>
          <a:p>
            <a:pPr>
              <a:defRPr/>
            </a:pPr>
            <a:fld id="{E026B57F-1E5F-414F-947B-1B203581E2EB}" type="slidenum">
              <a:rPr lang="en-US" altLang="zh-CN"/>
              <a:pPr>
                <a:defRPr/>
              </a:pPr>
              <a:t>‹#›</a:t>
            </a:fld>
            <a:endParaRPr lang="en-US" altLang="zh-CN"/>
          </a:p>
        </p:txBody>
      </p:sp>
    </p:spTree>
    <p:extLst>
      <p:ext uri="{BB962C8B-B14F-4D97-AF65-F5344CB8AC3E}">
        <p14:creationId xmlns:p14="http://schemas.microsoft.com/office/powerpoint/2010/main" val="609119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026B57F-1E5F-414F-947B-1B203581E2EB}" type="slidenum">
              <a:rPr lang="en-US" altLang="zh-CN" smtClean="0"/>
              <a:pPr>
                <a:defRPr/>
              </a:pPr>
              <a:t>59</a:t>
            </a:fld>
            <a:endParaRPr lang="en-US" altLang="zh-CN"/>
          </a:p>
        </p:txBody>
      </p:sp>
    </p:spTree>
    <p:extLst>
      <p:ext uri="{BB962C8B-B14F-4D97-AF65-F5344CB8AC3E}">
        <p14:creationId xmlns:p14="http://schemas.microsoft.com/office/powerpoint/2010/main" val="2287668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spcBef>
                    <a:spcPct val="50000"/>
                  </a:spcBef>
                  <a:buFont typeface="Wingdings" pitchFamily="2" charset="2"/>
                  <a:buNone/>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spcBef>
                    <a:spcPct val="50000"/>
                  </a:spcBef>
                  <a:buFont typeface="Wingdings" pitchFamily="2" charset="2"/>
                  <a:buNone/>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spcBef>
                    <a:spcPct val="50000"/>
                  </a:spcBef>
                  <a:buFont typeface="Wingdings" pitchFamily="2" charset="2"/>
                  <a:buNone/>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spcBef>
                    <a:spcPct val="50000"/>
                  </a:spcBef>
                  <a:buFont typeface="Wingdings" pitchFamily="2" charset="2"/>
                  <a:buNone/>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spcBef>
                  <a:spcPct val="50000"/>
                </a:spcBef>
                <a:buFont typeface="Wingdings" pitchFamily="2" charset="2"/>
                <a:buNone/>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spcBef>
                  <a:spcPct val="50000"/>
                </a:spcBef>
                <a:buFont typeface="Wingdings" pitchFamily="2" charset="2"/>
                <a:buNone/>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spcBef>
                  <a:spcPct val="50000"/>
                </a:spcBef>
                <a:buFont typeface="Wingdings" pitchFamily="2" charset="2"/>
                <a:buNone/>
                <a:defRPr/>
              </a:pPr>
              <a:endParaRPr lang="zh-CN" altLang="en-US" smtClean="0"/>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3E8484BA-FD4E-438A-934A-34213D1A187F}" type="datetime1">
              <a:rPr lang="zh-CN" altLang="en-US"/>
              <a:pPr>
                <a:defRPr/>
              </a:pPr>
              <a:t>2017/11/18</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95EF173-E078-4E3D-A4F8-E3A7284A5528}" type="slidenum">
              <a:rPr lang="en-US" altLang="zh-CN"/>
              <a:pPr>
                <a:defRPr/>
              </a:pPr>
              <a:t>‹#›</a:t>
            </a:fld>
            <a:endParaRPr lang="en-US" altLang="zh-CN"/>
          </a:p>
        </p:txBody>
      </p:sp>
    </p:spTree>
    <p:extLst>
      <p:ext uri="{BB962C8B-B14F-4D97-AF65-F5344CB8AC3E}">
        <p14:creationId xmlns:p14="http://schemas.microsoft.com/office/powerpoint/2010/main" val="193698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0E41937-E32A-416A-ACEF-BE9FF31A43B2}" type="datetime1">
              <a:rPr lang="zh-CN" altLang="en-US"/>
              <a:pPr>
                <a:defRPr/>
              </a:pPr>
              <a:t>2017/11/18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2F206C1-296F-466E-8591-5BDBC0E9F66E}" type="slidenum">
              <a:rPr lang="en-US" altLang="zh-CN"/>
              <a:pPr>
                <a:defRPr/>
              </a:pPr>
              <a:t>‹#›</a:t>
            </a:fld>
            <a:endParaRPr lang="en-US" altLang="zh-CN"/>
          </a:p>
        </p:txBody>
      </p:sp>
    </p:spTree>
    <p:extLst>
      <p:ext uri="{BB962C8B-B14F-4D97-AF65-F5344CB8AC3E}">
        <p14:creationId xmlns:p14="http://schemas.microsoft.com/office/powerpoint/2010/main" val="329247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B9528B84-08EF-4C43-A27E-07F55FADCD8D}" type="datetime1">
              <a:rPr lang="zh-CN" altLang="en-US"/>
              <a:pPr>
                <a:defRPr/>
              </a:pPr>
              <a:t>2017/11/18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CA94481-D577-4E57-9A6D-6B02124F993B}" type="slidenum">
              <a:rPr lang="en-US" altLang="zh-CN"/>
              <a:pPr>
                <a:defRPr/>
              </a:pPr>
              <a:t>‹#›</a:t>
            </a:fld>
            <a:endParaRPr lang="en-US" altLang="zh-CN"/>
          </a:p>
        </p:txBody>
      </p:sp>
    </p:spTree>
    <p:extLst>
      <p:ext uri="{BB962C8B-B14F-4D97-AF65-F5344CB8AC3E}">
        <p14:creationId xmlns:p14="http://schemas.microsoft.com/office/powerpoint/2010/main" val="177554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A20AA84C-1784-4DDE-A590-CAEFA59702FC}" type="datetime1">
              <a:rPr lang="zh-CN" altLang="en-US"/>
              <a:pPr>
                <a:defRPr/>
              </a:pPr>
              <a:t>2017/11/18</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AF7CFC4E-2BA4-4B67-A8F5-C3523FFD6CA0}" type="slidenum">
              <a:rPr lang="en-US" altLang="zh-CN"/>
              <a:pPr>
                <a:defRPr/>
              </a:pPr>
              <a:t>‹#›</a:t>
            </a:fld>
            <a:endParaRPr lang="en-US" altLang="zh-CN"/>
          </a:p>
        </p:txBody>
      </p:sp>
    </p:spTree>
    <p:extLst>
      <p:ext uri="{BB962C8B-B14F-4D97-AF65-F5344CB8AC3E}">
        <p14:creationId xmlns:p14="http://schemas.microsoft.com/office/powerpoint/2010/main" val="422491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0B92B20E-6C4B-49E4-A354-E143936D9433}" type="datetime1">
              <a:rPr lang="zh-CN" altLang="en-US"/>
              <a:pPr>
                <a:defRPr/>
              </a:pPr>
              <a:t>2017/11/18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6A7033F-1B62-4E57-A365-31DB86E56DC8}" type="slidenum">
              <a:rPr lang="en-US" altLang="zh-CN"/>
              <a:pPr>
                <a:defRPr/>
              </a:pPr>
              <a:t>‹#›</a:t>
            </a:fld>
            <a:endParaRPr lang="en-US" altLang="zh-CN"/>
          </a:p>
        </p:txBody>
      </p:sp>
    </p:spTree>
    <p:extLst>
      <p:ext uri="{BB962C8B-B14F-4D97-AF65-F5344CB8AC3E}">
        <p14:creationId xmlns:p14="http://schemas.microsoft.com/office/powerpoint/2010/main" val="396145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510B20FC-8386-4E5C-8550-35108D016DA4}" type="datetime1">
              <a:rPr lang="zh-CN" altLang="en-US"/>
              <a:pPr>
                <a:defRPr/>
              </a:pPr>
              <a:t>2017/11/18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B336DF3-6BDF-4C90-BC36-B819CCDBE85C}" type="slidenum">
              <a:rPr lang="en-US" altLang="zh-CN"/>
              <a:pPr>
                <a:defRPr/>
              </a:pPr>
              <a:t>‹#›</a:t>
            </a:fld>
            <a:endParaRPr lang="en-US" altLang="zh-CN"/>
          </a:p>
        </p:txBody>
      </p:sp>
    </p:spTree>
    <p:extLst>
      <p:ext uri="{BB962C8B-B14F-4D97-AF65-F5344CB8AC3E}">
        <p14:creationId xmlns:p14="http://schemas.microsoft.com/office/powerpoint/2010/main" val="308898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0200488E-C756-490C-8C69-E614EA243FF0}" type="datetime1">
              <a:rPr lang="zh-CN" altLang="en-US"/>
              <a:pPr>
                <a:defRPr/>
              </a:pPr>
              <a:t>2017/11/18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9E96CFE-8B2D-4E5A-BE27-A4D3DECAAD54}" type="slidenum">
              <a:rPr lang="en-US" altLang="zh-CN"/>
              <a:pPr>
                <a:defRPr/>
              </a:pPr>
              <a:t>‹#›</a:t>
            </a:fld>
            <a:endParaRPr lang="en-US" altLang="zh-CN"/>
          </a:p>
        </p:txBody>
      </p:sp>
    </p:spTree>
    <p:extLst>
      <p:ext uri="{BB962C8B-B14F-4D97-AF65-F5344CB8AC3E}">
        <p14:creationId xmlns:p14="http://schemas.microsoft.com/office/powerpoint/2010/main" val="185498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FBF12DF4-B0C8-47E8-BF3E-6ED4F91F763A}" type="datetime1">
              <a:rPr lang="zh-CN" altLang="en-US"/>
              <a:pPr>
                <a:defRPr/>
              </a:pPr>
              <a:t>2017/11/18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1283240-D30B-48A5-84D8-E03E0D82C177}" type="slidenum">
              <a:rPr lang="en-US" altLang="zh-CN"/>
              <a:pPr>
                <a:defRPr/>
              </a:pPr>
              <a:t>‹#›</a:t>
            </a:fld>
            <a:endParaRPr lang="en-US" altLang="zh-CN"/>
          </a:p>
        </p:txBody>
      </p:sp>
    </p:spTree>
    <p:extLst>
      <p:ext uri="{BB962C8B-B14F-4D97-AF65-F5344CB8AC3E}">
        <p14:creationId xmlns:p14="http://schemas.microsoft.com/office/powerpoint/2010/main" val="261396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E174408A-0787-4E03-A067-73169E5C848F}" type="datetime1">
              <a:rPr lang="zh-CN" altLang="en-US"/>
              <a:pPr>
                <a:defRPr/>
              </a:pPr>
              <a:t>2017/11/18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F987D34-5BD1-4113-BE41-D4070B416787}" type="slidenum">
              <a:rPr lang="en-US" altLang="zh-CN"/>
              <a:pPr>
                <a:defRPr/>
              </a:pPr>
              <a:t>‹#›</a:t>
            </a:fld>
            <a:endParaRPr lang="en-US" altLang="zh-CN"/>
          </a:p>
        </p:txBody>
      </p:sp>
    </p:spTree>
    <p:extLst>
      <p:ext uri="{BB962C8B-B14F-4D97-AF65-F5344CB8AC3E}">
        <p14:creationId xmlns:p14="http://schemas.microsoft.com/office/powerpoint/2010/main" val="267424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ECBC4392-391A-454D-AE2A-30AD427D0515}" type="datetime1">
              <a:rPr lang="zh-CN" altLang="en-US"/>
              <a:pPr>
                <a:defRPr/>
              </a:pPr>
              <a:t>2017/11/18</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E0BC3AA-418F-4C6D-9ACD-96176807E6AE}" type="slidenum">
              <a:rPr lang="en-US" altLang="zh-CN"/>
              <a:pPr>
                <a:defRPr/>
              </a:pPr>
              <a:t>‹#›</a:t>
            </a:fld>
            <a:endParaRPr lang="en-US" altLang="zh-CN"/>
          </a:p>
        </p:txBody>
      </p:sp>
    </p:spTree>
    <p:extLst>
      <p:ext uri="{BB962C8B-B14F-4D97-AF65-F5344CB8AC3E}">
        <p14:creationId xmlns:p14="http://schemas.microsoft.com/office/powerpoint/2010/main" val="339456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86CCF16C-D27D-43ED-A2F7-7B17D2961CDE}" type="datetime1">
              <a:rPr lang="zh-CN" altLang="en-US"/>
              <a:pPr>
                <a:defRPr/>
              </a:pPr>
              <a:t>2017/11/18</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0F84D326-6BE4-4B70-A096-A477D919A3A1}" type="slidenum">
              <a:rPr lang="en-US" altLang="zh-CN"/>
              <a:pPr>
                <a:defRPr/>
              </a:pPr>
              <a:t>‹#›</a:t>
            </a:fld>
            <a:endParaRPr lang="en-US" altLang="zh-CN"/>
          </a:p>
        </p:txBody>
      </p:sp>
    </p:spTree>
    <p:extLst>
      <p:ext uri="{BB962C8B-B14F-4D97-AF65-F5344CB8AC3E}">
        <p14:creationId xmlns:p14="http://schemas.microsoft.com/office/powerpoint/2010/main" val="222333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5E5B8597-C0A7-4C3D-A3A1-A7059AC3EBD0}" type="datetime1">
              <a:rPr lang="zh-CN" altLang="en-US"/>
              <a:pPr>
                <a:defRPr/>
              </a:pPr>
              <a:t>2017/11/18</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E7EEDDB-DD92-4E0E-9EAE-132711CA250F}" type="slidenum">
              <a:rPr lang="en-US" altLang="zh-CN"/>
              <a:pPr>
                <a:defRPr/>
              </a:pPr>
              <a:t>‹#›</a:t>
            </a:fld>
            <a:endParaRPr lang="en-US" altLang="zh-CN"/>
          </a:p>
        </p:txBody>
      </p:sp>
    </p:spTree>
    <p:extLst>
      <p:ext uri="{BB962C8B-B14F-4D97-AF65-F5344CB8AC3E}">
        <p14:creationId xmlns:p14="http://schemas.microsoft.com/office/powerpoint/2010/main" val="130283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4EA08FA-C73C-46BB-BE99-16CE22A516D5}" type="datetime1">
              <a:rPr lang="zh-CN" altLang="en-US"/>
              <a:pPr>
                <a:defRPr/>
              </a:pPr>
              <a:t>2017/11/18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5AF05E6-F2F1-4C1D-8B9D-EC972EB9A6B8}" type="slidenum">
              <a:rPr lang="en-US" altLang="zh-CN"/>
              <a:pPr>
                <a:defRPr/>
              </a:pPr>
              <a:t>‹#›</a:t>
            </a:fld>
            <a:endParaRPr lang="en-US" altLang="zh-CN"/>
          </a:p>
        </p:txBody>
      </p:sp>
    </p:spTree>
    <p:extLst>
      <p:ext uri="{BB962C8B-B14F-4D97-AF65-F5344CB8AC3E}">
        <p14:creationId xmlns:p14="http://schemas.microsoft.com/office/powerpoint/2010/main" val="271975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85000A4-0214-4137-8C7E-6EC42F955351}" type="datetime1">
              <a:rPr lang="zh-CN" altLang="en-US"/>
              <a:pPr>
                <a:defRPr/>
              </a:pPr>
              <a:t>2017/11/18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8D9740E-1A77-4DC7-AB74-B601F64BD4F4}" type="slidenum">
              <a:rPr lang="en-US" altLang="zh-CN"/>
              <a:pPr>
                <a:defRPr/>
              </a:pPr>
              <a:t>‹#›</a:t>
            </a:fld>
            <a:endParaRPr lang="en-US" altLang="zh-CN"/>
          </a:p>
        </p:txBody>
      </p:sp>
    </p:spTree>
    <p:extLst>
      <p:ext uri="{BB962C8B-B14F-4D97-AF65-F5344CB8AC3E}">
        <p14:creationId xmlns:p14="http://schemas.microsoft.com/office/powerpoint/2010/main" val="291078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defRPr/>
            </a:pPr>
            <a:endParaRPr lang="zh-CN" altLang="zh-CN"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defRPr/>
            </a:pPr>
            <a:endParaRPr lang="zh-CN" altLang="zh-CN"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defRPr/>
            </a:pPr>
            <a:endParaRPr lang="zh-CN" altLang="zh-CN"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defRPr/>
            </a:pPr>
            <a:endParaRPr lang="zh-CN" altLang="zh-CN"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defRPr/>
            </a:pPr>
            <a:endParaRPr lang="zh-CN" altLang="zh-CN"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defRPr/>
            </a:pPr>
            <a:endParaRPr lang="zh-CN" altLang="zh-CN"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itchFamily="34" charset="0"/>
                <a:ea typeface="宋体" pitchFamily="2" charset="-122"/>
              </a:defRPr>
            </a:lvl1pPr>
            <a:lvl2pPr marL="742950" indent="-285750" eaLnBrk="0" hangingPunct="0">
              <a:defRPr kumimoji="1" sz="2000">
                <a:solidFill>
                  <a:schemeClr val="tx1"/>
                </a:solidFill>
                <a:latin typeface="Tahoma" pitchFamily="34" charset="0"/>
                <a:ea typeface="宋体" pitchFamily="2" charset="-122"/>
              </a:defRPr>
            </a:lvl2pPr>
            <a:lvl3pPr marL="1143000" indent="-228600" eaLnBrk="0" hangingPunct="0">
              <a:defRPr kumimoji="1" sz="2000">
                <a:solidFill>
                  <a:schemeClr val="tx1"/>
                </a:solidFill>
                <a:latin typeface="Tahoma" pitchFamily="34" charset="0"/>
                <a:ea typeface="宋体" pitchFamily="2" charset="-122"/>
              </a:defRPr>
            </a:lvl3pPr>
            <a:lvl4pPr marL="1600200" indent="-228600" eaLnBrk="0" hangingPunct="0">
              <a:defRPr kumimoji="1" sz="2000">
                <a:solidFill>
                  <a:schemeClr val="tx1"/>
                </a:solidFill>
                <a:latin typeface="Tahoma" pitchFamily="34" charset="0"/>
                <a:ea typeface="宋体" pitchFamily="2" charset="-122"/>
              </a:defRPr>
            </a:lvl4pPr>
            <a:lvl5pPr marL="2057400" indent="-228600" eaLnBrk="0" hangingPunct="0">
              <a:defRPr kumimoji="1" sz="2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a:solidFill>
                  <a:schemeClr val="tx1"/>
                </a:solidFill>
                <a:latin typeface="Tahoma" pitchFamily="34" charset="0"/>
                <a:ea typeface="宋体" pitchFamily="2" charset="-122"/>
              </a:defRPr>
            </a:lvl9pPr>
          </a:lstStyle>
          <a:p>
            <a:pPr algn="ctr" eaLnBrk="1" hangingPunct="1">
              <a:defRPr/>
            </a:pPr>
            <a:endParaRPr lang="zh-CN" altLang="zh-CN" sz="2400" smtClean="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kumimoji="0" sz="1400"/>
            </a:lvl1pPr>
          </a:lstStyle>
          <a:p>
            <a:pPr>
              <a:defRPr/>
            </a:pPr>
            <a:fld id="{E0AE89E6-EC06-4DEB-BC59-2484B4E2DC69}" type="datetime1">
              <a:rPr lang="zh-CN" altLang="en-US"/>
              <a:pPr>
                <a:defRPr/>
              </a:pPr>
              <a:t>2017/11/18</a:t>
            </a:fld>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FontTx/>
              <a:buNone/>
              <a:defRPr kumimoji="0" sz="1400"/>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595AF381-CE5C-414F-A09B-08F1B947B5C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03"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 id="2147484200" r:id="rId12"/>
    <p:sldLayoutId id="2147484201" r:id="rId13"/>
    <p:sldLayoutId id="2147484202" r:id="rId14"/>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6"/>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17"/>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6"/>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18"/>
        </a:buBlip>
        <a:defRPr kumimoji="1">
          <a:solidFill>
            <a:schemeClr val="tx1"/>
          </a:solidFill>
          <a:latin typeface="+mj-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3.png"/><Relationship Id="rId4" Type="http://schemas.openxmlformats.org/officeDocument/2006/relationships/image" Target="../media/image2.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40.png"/><Relationship Id="rId4" Type="http://schemas.openxmlformats.org/officeDocument/2006/relationships/image" Target="../media/image3.png"/></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png"/></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8.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image" Target="../media/image1.png"/><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7.bin"/><Relationship Id="rId17" Type="http://schemas.openxmlformats.org/officeDocument/2006/relationships/image" Target="../media/image30.wmf"/><Relationship Id="rId25" Type="http://schemas.openxmlformats.org/officeDocument/2006/relationships/image" Target="../media/image34.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27.wmf"/><Relationship Id="rId24" Type="http://schemas.openxmlformats.org/officeDocument/2006/relationships/oleObject" Target="../embeddings/oleObject13.bin"/><Relationship Id="rId5" Type="http://schemas.openxmlformats.org/officeDocument/2006/relationships/image" Target="../media/image3.png"/><Relationship Id="rId15" Type="http://schemas.openxmlformats.org/officeDocument/2006/relationships/image" Target="../media/image29.wmf"/><Relationship Id="rId23" Type="http://schemas.openxmlformats.org/officeDocument/2006/relationships/image" Target="../media/image33.wmf"/><Relationship Id="rId10" Type="http://schemas.openxmlformats.org/officeDocument/2006/relationships/oleObject" Target="../embeddings/oleObject6.bin"/><Relationship Id="rId19" Type="http://schemas.openxmlformats.org/officeDocument/2006/relationships/image" Target="../media/image31.wmf"/><Relationship Id="rId4" Type="http://schemas.openxmlformats.org/officeDocument/2006/relationships/image" Target="../media/image2.png"/><Relationship Id="rId9" Type="http://schemas.openxmlformats.org/officeDocument/2006/relationships/image" Target="../media/image26.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35.wmf"/></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A26B44-4D02-4B0E-9BD9-6197D098788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941826-1DC9-485B-A04A-F5724212962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a:t>
            </a:fld>
            <a:endParaRPr kumimoji="0" lang="en-US" altLang="zh-CN" sz="1400" smtClean="0">
              <a:latin typeface="Tahoma" panose="020B0604030504040204" pitchFamily="34" charset="0"/>
              <a:ea typeface="宋体" panose="02010600030101010101" pitchFamily="2" charset="-122"/>
            </a:endParaRPr>
          </a:p>
        </p:txBody>
      </p:sp>
      <p:sp>
        <p:nvSpPr>
          <p:cNvPr id="5124" name="Rectangle 2"/>
          <p:cNvSpPr>
            <a:spLocks noGrp="1" noChangeArrowheads="1"/>
          </p:cNvSpPr>
          <p:nvPr>
            <p:ph type="title"/>
          </p:nvPr>
        </p:nvSpPr>
        <p:spPr/>
        <p:txBody>
          <a:bodyPr/>
          <a:lstStyle/>
          <a:p>
            <a:pPr eaLnBrk="1" hangingPunct="1"/>
            <a:r>
              <a:rPr lang="zh-CN" altLang="en-US" smtClean="0"/>
              <a:t>第</a:t>
            </a:r>
            <a:r>
              <a:rPr lang="en-US" altLang="zh-CN" smtClean="0"/>
              <a:t>2</a:t>
            </a:r>
            <a:r>
              <a:rPr lang="zh-CN" altLang="en-US" smtClean="0"/>
              <a:t>章 知识表示方法</a:t>
            </a:r>
          </a:p>
        </p:txBody>
      </p:sp>
      <p:sp>
        <p:nvSpPr>
          <p:cNvPr id="5125" name="Rectangle 3"/>
          <p:cNvSpPr>
            <a:spLocks noGrp="1" noChangeArrowheads="1"/>
          </p:cNvSpPr>
          <p:nvPr>
            <p:ph type="body" idx="1"/>
          </p:nvPr>
        </p:nvSpPr>
        <p:spPr/>
        <p:txBody>
          <a:bodyPr/>
          <a:lstStyle/>
          <a:p>
            <a:pPr eaLnBrk="1" hangingPunct="1">
              <a:lnSpc>
                <a:spcPct val="150000"/>
              </a:lnSpc>
            </a:pPr>
            <a:r>
              <a:rPr lang="zh-CN" altLang="en-US" sz="3200" smtClean="0"/>
              <a:t>概述</a:t>
            </a:r>
          </a:p>
          <a:p>
            <a:pPr eaLnBrk="1" hangingPunct="1">
              <a:lnSpc>
                <a:spcPct val="150000"/>
              </a:lnSpc>
            </a:pPr>
            <a:r>
              <a:rPr lang="zh-CN" altLang="en-US" sz="3200" smtClean="0"/>
              <a:t>表示方法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8EFAF5-5284-403D-A567-6ED6777DC32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42490C-BDDF-48C5-953F-0D04E397B6C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a:t>
            </a:fld>
            <a:endParaRPr kumimoji="0" lang="en-US" altLang="zh-CN" sz="1400" smtClean="0">
              <a:latin typeface="Tahoma" panose="020B0604030504040204" pitchFamily="34" charset="0"/>
              <a:ea typeface="宋体" panose="02010600030101010101" pitchFamily="2" charset="-122"/>
            </a:endParaRPr>
          </a:p>
        </p:txBody>
      </p:sp>
      <p:sp>
        <p:nvSpPr>
          <p:cNvPr id="15364" name="Rectangle 2"/>
          <p:cNvSpPr>
            <a:spLocks noGrp="1" noChangeArrowheads="1"/>
          </p:cNvSpPr>
          <p:nvPr>
            <p:ph type="title"/>
          </p:nvPr>
        </p:nvSpPr>
        <p:spPr/>
        <p:txBody>
          <a:bodyPr/>
          <a:lstStyle/>
          <a:p>
            <a:pPr eaLnBrk="1" hangingPunct="1"/>
            <a:r>
              <a:rPr lang="zh-CN" altLang="en-US" smtClean="0"/>
              <a:t>概述</a:t>
            </a:r>
          </a:p>
        </p:txBody>
      </p:sp>
      <p:sp>
        <p:nvSpPr>
          <p:cNvPr id="15365" name="Rectangle 3"/>
          <p:cNvSpPr>
            <a:spLocks noGrp="1" noChangeArrowheads="1"/>
          </p:cNvSpPr>
          <p:nvPr>
            <p:ph type="body" idx="1"/>
          </p:nvPr>
        </p:nvSpPr>
        <p:spPr>
          <a:xfrm>
            <a:off x="611188" y="2017713"/>
            <a:ext cx="8343900" cy="4114800"/>
          </a:xfrm>
        </p:spPr>
        <p:txBody>
          <a:bodyPr/>
          <a:lstStyle/>
          <a:p>
            <a:pPr eaLnBrk="1" hangingPunct="1"/>
            <a:r>
              <a:rPr lang="zh-CN" altLang="en-US" smtClean="0"/>
              <a:t>选取知识表示的因素</a:t>
            </a:r>
          </a:p>
          <a:p>
            <a:pPr lvl="1" eaLnBrk="1" hangingPunct="1"/>
            <a:r>
              <a:rPr lang="zh-CN" altLang="en-US" smtClean="0"/>
              <a:t>表示范围是否广泛</a:t>
            </a:r>
          </a:p>
          <a:p>
            <a:pPr lvl="1" eaLnBrk="1" hangingPunct="1"/>
            <a:r>
              <a:rPr lang="zh-CN" altLang="en-US" smtClean="0"/>
              <a:t>是否适于推理</a:t>
            </a:r>
          </a:p>
          <a:p>
            <a:pPr lvl="1" eaLnBrk="1" hangingPunct="1"/>
            <a:r>
              <a:rPr lang="zh-CN" altLang="en-US" smtClean="0"/>
              <a:t>是否适于计算机处理</a:t>
            </a:r>
          </a:p>
          <a:p>
            <a:pPr lvl="1" eaLnBrk="1" hangingPunct="1"/>
            <a:r>
              <a:rPr lang="zh-CN" altLang="en-US" smtClean="0"/>
              <a:t>是否有高效的算法</a:t>
            </a:r>
          </a:p>
          <a:p>
            <a:pPr lvl="1" eaLnBrk="1" hangingPunct="1"/>
            <a:r>
              <a:rPr lang="zh-CN" altLang="en-US" smtClean="0"/>
              <a:t>能否表示不精确知识</a:t>
            </a:r>
          </a:p>
          <a:p>
            <a:pPr lvl="1" eaLnBrk="1" hangingPunct="1"/>
            <a:r>
              <a:rPr lang="zh-CN" altLang="en-US" smtClean="0">
                <a:latin typeface="Tahoma" panose="020B0604030504040204" pitchFamily="34" charset="0"/>
              </a:rPr>
              <a:t>能否模块化</a:t>
            </a:r>
          </a:p>
          <a:p>
            <a:pPr lvl="1" eaLnBrk="1" hangingPunct="1"/>
            <a:endParaRPr lang="zh-CN" altLang="en-US" smtClean="0">
              <a:latin typeface="Tahoma" panose="020B0604030504040204" pitchFamily="34" charset="0"/>
            </a:endParaRPr>
          </a:p>
          <a:p>
            <a:pPr lvl="1" eaLnBrk="1" hangingPunct="1">
              <a:buSzTx/>
              <a:buFont typeface="Wingdings" panose="05000000000000000000" pitchFamily="2" charset="2"/>
              <a:buBlip>
                <a:blip r:embed="rId6"/>
              </a:buBlip>
            </a:pPr>
            <a:r>
              <a:rPr lang="zh-CN" altLang="en-US" smtClean="0">
                <a:latin typeface="Tahoma" panose="020B0604030504040204" pitchFamily="34" charset="0"/>
                <a:hlinkClick r:id="rId7" action="ppaction://hlinksldjump"/>
              </a:rPr>
              <a:t>总之  </a:t>
            </a:r>
            <a:r>
              <a:rPr lang="en-US" altLang="zh-CN" smtClean="0">
                <a:latin typeface="Tahoma" panose="020B0604030504040204" pitchFamily="34" charset="0"/>
                <a:hlinkClick r:id="rId7" action="ppaction://hlinksldjump"/>
              </a:rPr>
              <a:t>………</a:t>
            </a:r>
            <a:endParaRPr lang="en-US" altLang="zh-CN" smtClean="0"/>
          </a:p>
        </p:txBody>
      </p:sp>
      <p:sp>
        <p:nvSpPr>
          <p:cNvPr id="15366" name="Text Box 20"/>
          <p:cNvSpPr txBox="1">
            <a:spLocks noChangeArrowheads="1"/>
          </p:cNvSpPr>
          <p:nvPr/>
        </p:nvSpPr>
        <p:spPr bwMode="auto">
          <a:xfrm>
            <a:off x="4876800" y="2514600"/>
            <a:ext cx="4038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tabLst>
                <a:tab pos="187325" algn="l"/>
              </a:tabLst>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tabLst>
                <a:tab pos="187325" algn="l"/>
              </a:tabLst>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tabLst>
                <a:tab pos="187325" algn="l"/>
              </a:tabLst>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tabLst>
                <a:tab pos="187325" algn="l"/>
              </a:tabLst>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tabLst>
                <a:tab pos="187325" algn="l"/>
              </a:tabLst>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87325" algn="l"/>
              </a:tabLst>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87325" algn="l"/>
              </a:tabLst>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87325" algn="l"/>
              </a:tabLst>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87325" algn="l"/>
              </a:tabLst>
              <a:defRPr kumimoji="1" sz="1600">
                <a:solidFill>
                  <a:schemeClr val="tx1"/>
                </a:solidFill>
                <a:latin typeface="Tahoma" panose="020B0604030504040204" pitchFamily="34" charset="0"/>
                <a:ea typeface="宋体" panose="02010600030101010101" pitchFamily="2" charset="-122"/>
              </a:defRPr>
            </a:lvl9pPr>
          </a:lstStyle>
          <a:p>
            <a:pPr eaLnBrk="1" hangingPunct="1">
              <a:buClr>
                <a:schemeClr val="hlink"/>
              </a:buClr>
              <a:buSzPct val="55000"/>
              <a:buFont typeface="Wingdings" panose="05000000000000000000" pitchFamily="2" charset="2"/>
              <a:buBlip>
                <a:blip r:embed="rId4"/>
              </a:buBlip>
            </a:pPr>
            <a:r>
              <a:rPr lang="zh-CN" altLang="en-US" sz="2400">
                <a:latin typeface="Tahoma" panose="020B0604030504040204" pitchFamily="34" charset="0"/>
              </a:rPr>
              <a:t>知识和元知识能否用统一</a:t>
            </a:r>
          </a:p>
          <a:p>
            <a:pPr eaLnBrk="1" hangingPunct="1">
              <a:buClr>
                <a:schemeClr val="hlink"/>
              </a:buClr>
              <a:buSzPct val="55000"/>
              <a:buFont typeface="Wingdings" panose="05000000000000000000" pitchFamily="2" charset="2"/>
              <a:buNone/>
            </a:pPr>
            <a:r>
              <a:rPr lang="zh-CN" altLang="en-US" sz="2400">
                <a:latin typeface="Tahoma" panose="020B0604030504040204" pitchFamily="34" charset="0"/>
              </a:rPr>
              <a:t>  的形式表示</a:t>
            </a:r>
          </a:p>
          <a:p>
            <a:pPr eaLnBrk="1" hangingPunct="1">
              <a:spcBef>
                <a:spcPct val="35000"/>
              </a:spcBef>
              <a:buClr>
                <a:schemeClr val="hlink"/>
              </a:buClr>
              <a:buSzPct val="55000"/>
              <a:buFont typeface="Wingdings" panose="05000000000000000000" pitchFamily="2" charset="2"/>
              <a:buBlip>
                <a:blip r:embed="rId4"/>
              </a:buBlip>
            </a:pPr>
            <a:r>
              <a:rPr lang="zh-CN" altLang="en-US" sz="2400">
                <a:latin typeface="Tahoma" panose="020B0604030504040204" pitchFamily="34" charset="0"/>
              </a:rPr>
              <a:t>是否加入启发信息</a:t>
            </a:r>
          </a:p>
          <a:p>
            <a:pPr eaLnBrk="1" hangingPunct="1">
              <a:buClr>
                <a:schemeClr val="hlink"/>
              </a:buClr>
              <a:buSzPct val="55000"/>
              <a:buFont typeface="Wingdings" panose="05000000000000000000" pitchFamily="2" charset="2"/>
              <a:buBlip>
                <a:blip r:embed="rId4"/>
              </a:buBlip>
            </a:pPr>
            <a:r>
              <a:rPr lang="zh-CN" altLang="en-US" sz="2400">
                <a:latin typeface="Tahoma" panose="020B0604030504040204" pitchFamily="34" charset="0"/>
              </a:rPr>
              <a:t>过程性表示还是说明性表示</a:t>
            </a:r>
          </a:p>
          <a:p>
            <a:pPr eaLnBrk="1" hangingPunct="1">
              <a:buClr>
                <a:schemeClr val="hlink"/>
              </a:buClr>
              <a:buSzPct val="55000"/>
              <a:buFont typeface="Wingdings" panose="05000000000000000000" pitchFamily="2" charset="2"/>
              <a:buBlip>
                <a:blip r:embed="rId4"/>
              </a:buBlip>
            </a:pPr>
            <a:r>
              <a:rPr lang="zh-CN" altLang="en-US" sz="2400">
                <a:latin typeface="Tahoma" panose="020B0604030504040204" pitchFamily="34" charset="0"/>
              </a:rPr>
              <a:t>表示方法是否自然</a:t>
            </a:r>
          </a:p>
          <a:p>
            <a:pPr eaLnBrk="1" hangingPunct="1">
              <a:buClr>
                <a:schemeClr val="hlink"/>
              </a:buClr>
              <a:buSzPct val="55000"/>
              <a:buFont typeface="Wingdings" panose="05000000000000000000" pitchFamily="2" charset="2"/>
              <a:buBlip>
                <a:blip r:embed="rId4"/>
              </a:buBlip>
            </a:pPr>
            <a:endParaRPr lang="en-US" altLang="zh-CN" sz="2400">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endParaRPr lang="zh-CN" altLang="en-US" smtClean="0"/>
          </a:p>
        </p:txBody>
      </p:sp>
      <p:sp>
        <p:nvSpPr>
          <p:cNvPr id="107523" name="内容占位符 2"/>
          <p:cNvSpPr>
            <a:spLocks noGrp="1"/>
          </p:cNvSpPr>
          <p:nvPr>
            <p:ph idx="1"/>
          </p:nvPr>
        </p:nvSpPr>
        <p:spPr>
          <a:xfrm>
            <a:off x="395288" y="2017713"/>
            <a:ext cx="8559800" cy="4114800"/>
          </a:xfrm>
        </p:spPr>
        <p:txBody>
          <a:bodyPr/>
          <a:lstStyle/>
          <a:p>
            <a:pPr lvl="1" eaLnBrk="1" hangingPunct="1">
              <a:spcBef>
                <a:spcPct val="55000"/>
              </a:spcBef>
            </a:pPr>
            <a:r>
              <a:rPr lang="zh-CN" altLang="en-US" smtClean="0"/>
              <a:t>一阶谓词逻辑具有完备的逻辑推理算法。如果对逻辑的某些外延扩展后，则可把大部分的知识表达成一阶谓词逻辑的形式。（知识易表达） </a:t>
            </a:r>
          </a:p>
          <a:p>
            <a:r>
              <a:rPr lang="zh-CN" altLang="en-US" smtClean="0"/>
              <a:t>不完全知识的表示问题</a:t>
            </a:r>
            <a:endParaRPr lang="en-US" altLang="zh-CN" smtClean="0"/>
          </a:p>
          <a:p>
            <a:pPr>
              <a:buFont typeface="Arial" panose="020B0604020202020204" pitchFamily="34" charset="0"/>
              <a:buChar char="•"/>
            </a:pPr>
            <a:r>
              <a:rPr lang="en-US" altLang="zh-CN" smtClean="0"/>
              <a:t>~Student(John)</a:t>
            </a:r>
          </a:p>
          <a:p>
            <a:pPr>
              <a:buFont typeface="Arial" panose="020B0604020202020204" pitchFamily="34" charset="0"/>
              <a:buChar char="•"/>
            </a:pPr>
            <a:r>
              <a:rPr lang="en-US" altLang="zh-CN" smtClean="0"/>
              <a:t> Parent(Sue,Bill)</a:t>
            </a:r>
            <a:r>
              <a:rPr lang="zh-CN" altLang="zh-CN" smtClean="0"/>
              <a:t> ∨</a:t>
            </a:r>
            <a:r>
              <a:rPr lang="en-US" altLang="zh-CN" smtClean="0"/>
              <a:t> Parent(Sue,George)</a:t>
            </a:r>
          </a:p>
          <a:p>
            <a:pPr>
              <a:buFont typeface="Arial" panose="020B0604020202020204" pitchFamily="34" charset="0"/>
              <a:buChar char="•"/>
            </a:pPr>
            <a:r>
              <a:rPr lang="en-US" altLang="zh-CN" smtClean="0">
                <a:sym typeface="Symbol" panose="05050102010706020507" pitchFamily="18" charset="2"/>
              </a:rPr>
              <a:t>(x)Cousin(Bill,x)</a:t>
            </a:r>
            <a:r>
              <a:rPr lang="zh-CN" altLang="zh-CN" smtClean="0"/>
              <a:t> ∧</a:t>
            </a:r>
            <a:r>
              <a:rPr lang="en-US" altLang="zh-CN" smtClean="0"/>
              <a:t>Male(x)</a:t>
            </a:r>
          </a:p>
          <a:p>
            <a:endParaRPr lang="zh-CN" altLang="en-US" smtClean="0"/>
          </a:p>
        </p:txBody>
      </p:sp>
      <p:sp>
        <p:nvSpPr>
          <p:cNvPr id="1075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800ED69-B1A2-44C7-A7FF-82FC4CF43E6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75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24BB8B-91AE-4F13-9241-EF385852DB5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100</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882854-D1A5-4107-92E4-DCF74DE7462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85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67A44E-01C4-4897-B94F-DA875946173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101</a:t>
            </a:fld>
            <a:endParaRPr kumimoji="0" lang="en-US" altLang="zh-CN" sz="1400" smtClean="0">
              <a:latin typeface="Tahoma" panose="020B0604030504040204" pitchFamily="34" charset="0"/>
              <a:ea typeface="宋体" panose="02010600030101010101" pitchFamily="2" charset="-122"/>
            </a:endParaRPr>
          </a:p>
        </p:txBody>
      </p:sp>
      <p:sp>
        <p:nvSpPr>
          <p:cNvPr id="108548" name="Rectangle 4"/>
          <p:cNvSpPr>
            <a:spLocks noGrp="1" noChangeArrowheads="1"/>
          </p:cNvSpPr>
          <p:nvPr>
            <p:ph type="title"/>
          </p:nvPr>
        </p:nvSpPr>
        <p:spPr/>
        <p:txBody>
          <a:bodyPr/>
          <a:lstStyle/>
          <a:p>
            <a:pPr eaLnBrk="1" hangingPunct="1"/>
            <a:r>
              <a:rPr lang="zh-CN" altLang="en-US" smtClean="0">
                <a:latin typeface="华文彩云" panose="02010800040101010101" pitchFamily="2" charset="-122"/>
              </a:rPr>
              <a:t>表示方法</a:t>
            </a:r>
            <a:r>
              <a:rPr lang="zh-CN" altLang="en-US" sz="3200" smtClean="0">
                <a:latin typeface="华文新魏" panose="02010800040101010101" pitchFamily="2" charset="-122"/>
                <a:ea typeface="华文新魏" panose="02010800040101010101" pitchFamily="2" charset="-122"/>
              </a:rPr>
              <a:t> </a:t>
            </a:r>
            <a:r>
              <a:rPr lang="en-US" altLang="zh-CN" sz="3200" smtClean="0">
                <a:ea typeface="华文新魏" panose="02010800040101010101" pitchFamily="2" charset="-122"/>
              </a:rPr>
              <a:t>—</a:t>
            </a:r>
            <a:r>
              <a:rPr lang="zh-CN" altLang="en-US" sz="3200" smtClean="0">
                <a:ea typeface="华文新魏" panose="02010800040101010101" pitchFamily="2" charset="-122"/>
              </a:rPr>
              <a:t>谓词</a:t>
            </a:r>
            <a:r>
              <a:rPr lang="zh-CN" altLang="en-US" sz="3200" smtClean="0">
                <a:latin typeface="华文新魏" panose="02010800040101010101" pitchFamily="2" charset="-122"/>
                <a:ea typeface="华文新魏" panose="02010800040101010101" pitchFamily="2" charset="-122"/>
              </a:rPr>
              <a:t>逻辑表示法</a:t>
            </a:r>
          </a:p>
        </p:txBody>
      </p:sp>
      <p:sp>
        <p:nvSpPr>
          <p:cNvPr id="108549" name="Rectangle 5"/>
          <p:cNvSpPr>
            <a:spLocks noGrp="1" noChangeArrowheads="1"/>
          </p:cNvSpPr>
          <p:nvPr>
            <p:ph type="body" idx="1"/>
          </p:nvPr>
        </p:nvSpPr>
        <p:spPr>
          <a:xfrm>
            <a:off x="468313" y="2017713"/>
            <a:ext cx="8486775" cy="4435475"/>
          </a:xfrm>
        </p:spPr>
        <p:txBody>
          <a:bodyPr/>
          <a:lstStyle/>
          <a:p>
            <a:pPr eaLnBrk="1" hangingPunct="1">
              <a:lnSpc>
                <a:spcPct val="90000"/>
              </a:lnSpc>
            </a:pPr>
            <a:r>
              <a:rPr lang="zh-CN" altLang="en-US" smtClean="0"/>
              <a:t>谓词逻辑法是应用最广的方法之一，其原因是：</a:t>
            </a:r>
          </a:p>
          <a:p>
            <a:pPr lvl="1" eaLnBrk="1" hangingPunct="1">
              <a:lnSpc>
                <a:spcPct val="90000"/>
              </a:lnSpc>
              <a:buFont typeface="Wingdings" panose="05000000000000000000" pitchFamily="2" charset="2"/>
              <a:buNone/>
            </a:pPr>
            <a:r>
              <a:rPr lang="en-US" altLang="zh-CN" smtClean="0">
                <a:solidFill>
                  <a:schemeClr val="hlink"/>
                </a:solidFill>
              </a:rPr>
              <a:t>………..</a:t>
            </a:r>
          </a:p>
          <a:p>
            <a:pPr lvl="1" eaLnBrk="1" hangingPunct="1">
              <a:lnSpc>
                <a:spcPct val="90000"/>
              </a:lnSpc>
              <a:spcBef>
                <a:spcPct val="50000"/>
              </a:spcBef>
            </a:pPr>
            <a:r>
              <a:rPr lang="zh-CN" altLang="en-US" smtClean="0"/>
              <a:t>谓词逻辑本身具有比较扎实的数学基础，知识的表达方式决定了系统的主要结构。因此，对知识表达方式的严密科学性要求就比较容易得到满足。这样对形式理论的扩展导致了整个系统框架的发展。</a:t>
            </a:r>
          </a:p>
          <a:p>
            <a:pPr lvl="1" eaLnBrk="1" hangingPunct="1">
              <a:lnSpc>
                <a:spcPct val="90000"/>
              </a:lnSpc>
            </a:pPr>
            <a:r>
              <a:rPr lang="zh-CN" altLang="en-US" smtClean="0"/>
              <a:t> 逻辑推理是公理集合中演绎而得出结论的过程。由于逻辑及形式系统具有的重要性质，可以保证知识库中新旧知识在逻辑上的一致性（或通过相应的一套处理过程检验）、和所演绎出来的结论的正确性。而其它的表示方法在这点上还不能与其相比。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endParaRPr lang="zh-CN" altLang="en-US" smtClean="0"/>
          </a:p>
        </p:txBody>
      </p:sp>
      <p:sp>
        <p:nvSpPr>
          <p:cNvPr id="109571" name="内容占位符 2"/>
          <p:cNvSpPr>
            <a:spLocks noGrp="1"/>
          </p:cNvSpPr>
          <p:nvPr>
            <p:ph idx="1"/>
          </p:nvPr>
        </p:nvSpPr>
        <p:spPr>
          <a:xfrm>
            <a:off x="755650" y="2017713"/>
            <a:ext cx="8199438" cy="4364037"/>
          </a:xfrm>
        </p:spPr>
        <p:txBody>
          <a:bodyPr/>
          <a:lstStyle/>
          <a:p>
            <a:r>
              <a:rPr lang="en-US" altLang="zh-CN" smtClean="0"/>
              <a:t>Prolog</a:t>
            </a:r>
            <a:r>
              <a:rPr lang="zh-CN" altLang="en-US" smtClean="0"/>
              <a:t>语言的知识：</a:t>
            </a:r>
            <a:endParaRPr lang="en-US" altLang="zh-CN" smtClean="0"/>
          </a:p>
          <a:p>
            <a:pPr>
              <a:buFont typeface="Arial" panose="020B0604020202020204" pitchFamily="34" charset="0"/>
              <a:buChar char="•"/>
            </a:pPr>
            <a:r>
              <a:rPr lang="en-US" altLang="zh-CN" smtClean="0"/>
              <a:t>Parent(John,Bill).</a:t>
            </a:r>
          </a:p>
          <a:p>
            <a:pPr>
              <a:buFont typeface="Arial" panose="020B0604020202020204" pitchFamily="34" charset="0"/>
              <a:buChar char="•"/>
            </a:pPr>
            <a:r>
              <a:rPr lang="en-US" altLang="zh-CN" smtClean="0"/>
              <a:t>Parent(John,Mary).</a:t>
            </a:r>
          </a:p>
          <a:p>
            <a:pPr>
              <a:buFont typeface="Arial" panose="020B0604020202020204" pitchFamily="34" charset="0"/>
              <a:buChar char="•"/>
            </a:pPr>
            <a:r>
              <a:rPr lang="en-US" altLang="zh-CN" smtClean="0"/>
              <a:t>Father(x,y):-Parent(x,y),Male(y).</a:t>
            </a:r>
          </a:p>
          <a:p>
            <a:pPr>
              <a:buFont typeface="Arial" panose="020B0604020202020204" pitchFamily="34" charset="0"/>
              <a:buChar char="•"/>
            </a:pPr>
            <a:r>
              <a:rPr lang="en-US" altLang="zh-CN" smtClean="0"/>
              <a:t>Male(Bill).</a:t>
            </a:r>
          </a:p>
          <a:p>
            <a:pPr>
              <a:buFont typeface="Arial" panose="020B0604020202020204" pitchFamily="34" charset="0"/>
              <a:buChar char="•"/>
            </a:pPr>
            <a:r>
              <a:rPr lang="zh-CN" altLang="en-US" smtClean="0"/>
              <a:t>可以推理得到</a:t>
            </a:r>
            <a:r>
              <a:rPr lang="en-US" altLang="zh-CN" smtClean="0"/>
              <a:t>John</a:t>
            </a:r>
            <a:r>
              <a:rPr lang="zh-CN" altLang="en-US" smtClean="0"/>
              <a:t>的父亲是</a:t>
            </a:r>
            <a:r>
              <a:rPr lang="en-US" altLang="zh-CN" smtClean="0"/>
              <a:t>Bill</a:t>
            </a:r>
            <a:r>
              <a:rPr lang="zh-CN" altLang="en-US" smtClean="0"/>
              <a:t>。</a:t>
            </a:r>
            <a:endParaRPr lang="en-US" altLang="zh-CN" smtClean="0"/>
          </a:p>
          <a:p>
            <a:pPr>
              <a:buFont typeface="Arial" panose="020B0604020202020204" pitchFamily="34" charset="0"/>
              <a:buChar char="•"/>
            </a:pPr>
            <a:r>
              <a:rPr lang="zh-CN" altLang="en-US" smtClean="0"/>
              <a:t>通过限制表达能力提高了推理效率。允许推理，比数据库求解能力提高了，但需要表示规则、使用变量，效率比数据库又低得多。</a:t>
            </a:r>
            <a:endParaRPr lang="en-US" altLang="zh-CN" smtClean="0"/>
          </a:p>
          <a:p>
            <a:endParaRPr lang="zh-CN" altLang="en-US" smtClean="0"/>
          </a:p>
        </p:txBody>
      </p:sp>
      <p:sp>
        <p:nvSpPr>
          <p:cNvPr id="1095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5EA4EF-1F28-4801-8057-D4504E34C8B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95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E8A211-64FA-45E7-9BFF-96BFB7D847B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102</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ABFE33-0BB3-4BCF-AEA4-BF5A4DBF5E2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05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15574B-FFFB-4CD3-9E72-EC15EA57366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103</a:t>
            </a:fld>
            <a:endParaRPr kumimoji="0" lang="en-US" altLang="zh-CN" sz="1400" smtClean="0">
              <a:latin typeface="Tahoma" panose="020B0604030504040204" pitchFamily="34" charset="0"/>
              <a:ea typeface="宋体" panose="02010600030101010101" pitchFamily="2" charset="-122"/>
            </a:endParaRPr>
          </a:p>
        </p:txBody>
      </p:sp>
      <p:sp>
        <p:nvSpPr>
          <p:cNvPr id="110596" name="Rectangle 5"/>
          <p:cNvSpPr>
            <a:spLocks noGrp="1" noChangeArrowheads="1"/>
          </p:cNvSpPr>
          <p:nvPr>
            <p:ph type="title"/>
          </p:nvPr>
        </p:nvSpPr>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p>
        </p:txBody>
      </p:sp>
      <p:sp>
        <p:nvSpPr>
          <p:cNvPr id="110597" name="Rectangle 6"/>
          <p:cNvSpPr>
            <a:spLocks noGrp="1" noChangeArrowheads="1"/>
          </p:cNvSpPr>
          <p:nvPr>
            <p:ph type="body" idx="1"/>
          </p:nvPr>
        </p:nvSpPr>
        <p:spPr>
          <a:xfrm>
            <a:off x="1182688" y="2017713"/>
            <a:ext cx="6513512" cy="4114800"/>
          </a:xfrm>
        </p:spPr>
        <p:txBody>
          <a:bodyPr/>
          <a:lstStyle/>
          <a:p>
            <a:pPr eaLnBrk="1" hangingPunct="1">
              <a:buFont typeface="Wingdings" panose="05000000000000000000" pitchFamily="2" charset="2"/>
              <a:buNone/>
            </a:pPr>
            <a:r>
              <a:rPr lang="en-US" altLang="zh-CN" smtClean="0"/>
              <a:t>    </a:t>
            </a:r>
            <a:r>
              <a:rPr lang="zh-CN" altLang="en-US" smtClean="0"/>
              <a:t>谓词逻辑表示法在实际人工智能系统上得到应用。</a:t>
            </a:r>
          </a:p>
          <a:p>
            <a:pPr eaLnBrk="1" hangingPunct="1">
              <a:buFont typeface="Wingdings" panose="05000000000000000000" pitchFamily="2" charset="2"/>
              <a:buNone/>
            </a:pPr>
            <a:endParaRPr lang="zh-CN" altLang="en-US" sz="2400" smtClean="0"/>
          </a:p>
          <a:p>
            <a:pPr eaLnBrk="1" hangingPunct="1"/>
            <a:r>
              <a:rPr lang="zh-CN" altLang="en-US" smtClean="0"/>
              <a:t>存在问题：</a:t>
            </a:r>
          </a:p>
          <a:p>
            <a:pPr eaLnBrk="1" hangingPunct="1">
              <a:buFont typeface="Wingdings" panose="05000000000000000000" pitchFamily="2" charset="2"/>
              <a:buNone/>
            </a:pPr>
            <a:r>
              <a:rPr lang="zh-CN" altLang="en-US" smtClean="0"/>
              <a:t>	谓词表示越细，推理越慢、效率越低，但表示清楚。实际中是要折衷的。</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灯片编号占位符 4"/>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DD024AF9-2936-449E-86C1-E116A6047787}"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104</a:t>
            </a:fld>
            <a:endParaRPr kumimoji="0" lang="en-US" altLang="zh-CN" sz="1400" smtClean="0">
              <a:latin typeface="Tahoma" panose="020B0604030504040204" pitchFamily="34" charset="0"/>
              <a:ea typeface="宋体" panose="02010600030101010101" pitchFamily="2" charset="-122"/>
            </a:endParaRPr>
          </a:p>
        </p:txBody>
      </p:sp>
      <p:sp>
        <p:nvSpPr>
          <p:cNvPr id="70658" name="Rectangle 2"/>
          <p:cNvSpPr>
            <a:spLocks noGrp="1" noChangeArrowheads="1"/>
          </p:cNvSpPr>
          <p:nvPr>
            <p:ph type="title"/>
          </p:nvPr>
        </p:nvSpPr>
        <p:spPr>
          <a:xfrm>
            <a:off x="838200" y="914400"/>
            <a:ext cx="7086600" cy="762000"/>
          </a:xfrm>
        </p:spPr>
        <p:txBody>
          <a:bodyPr/>
          <a:lstStyle/>
          <a:p>
            <a:r>
              <a:rPr lang="zh-CN" altLang="en-US" dirty="0" smtClean="0"/>
              <a:t>表示方法 </a:t>
            </a:r>
            <a:r>
              <a:rPr lang="en-US" altLang="zh-CN" dirty="0" smtClean="0"/>
              <a:t>—</a:t>
            </a:r>
            <a:r>
              <a:rPr lang="zh-CN" altLang="en-US" dirty="0" smtClean="0">
                <a:ea typeface="华文新魏" panose="02010800040101010101" pitchFamily="2" charset="-122"/>
              </a:rPr>
              <a:t>产生式系统</a:t>
            </a:r>
            <a:endParaRPr lang="zh-CN" altLang="en-US" sz="2800" dirty="0" smtClean="0">
              <a:solidFill>
                <a:srgbClr val="FFFF66"/>
              </a:solidFill>
            </a:endParaRPr>
          </a:p>
        </p:txBody>
      </p:sp>
      <p:sp>
        <p:nvSpPr>
          <p:cNvPr id="70659" name="Rectangle 3"/>
          <p:cNvSpPr>
            <a:spLocks noGrp="1" noChangeArrowheads="1"/>
          </p:cNvSpPr>
          <p:nvPr>
            <p:ph type="body" sz="half" idx="1"/>
          </p:nvPr>
        </p:nvSpPr>
        <p:spPr>
          <a:xfrm>
            <a:off x="323850" y="1916113"/>
            <a:ext cx="8534400" cy="4572000"/>
          </a:xfrm>
        </p:spPr>
        <p:txBody>
          <a:bodyPr/>
          <a:lstStyle/>
          <a:p>
            <a:r>
              <a:rPr lang="zh-CN" altLang="en-US" smtClean="0"/>
              <a:t>产生式系统（</a:t>
            </a:r>
            <a:r>
              <a:rPr lang="en-US" altLang="zh-CN" smtClean="0"/>
              <a:t>production system</a:t>
            </a:r>
            <a:r>
              <a:rPr lang="zh-CN" altLang="en-US" smtClean="0"/>
              <a:t>）</a:t>
            </a:r>
          </a:p>
          <a:p>
            <a:pPr lvl="1"/>
            <a:r>
              <a:rPr lang="zh-CN" altLang="en-US" sz="2800" smtClean="0"/>
              <a:t>一个总数据库：</a:t>
            </a:r>
            <a:r>
              <a:rPr lang="zh-CN" altLang="en-US" smtClean="0"/>
              <a:t>它含有与具体任务有关的信息随着应用情况的不同，这些数据库可能简单，或许复杂</a:t>
            </a:r>
            <a:r>
              <a:rPr lang="zh-CN" altLang="en-US" sz="2800" smtClean="0"/>
              <a:t>。</a:t>
            </a:r>
          </a:p>
          <a:p>
            <a:pPr lvl="1"/>
            <a:r>
              <a:rPr lang="zh-CN" altLang="en-US" sz="2800" smtClean="0"/>
              <a:t>一套规则：</a:t>
            </a:r>
            <a:r>
              <a:rPr lang="zh-CN" altLang="en-US" smtClean="0"/>
              <a:t>它对数据库进行操作运算。每条规则由左部鉴别规则的适用性或先决条件以及右部描述规则应用时所完成的动作。</a:t>
            </a:r>
          </a:p>
          <a:p>
            <a:pPr lvl="1"/>
            <a:r>
              <a:rPr lang="zh-CN" altLang="en-US" sz="2800" smtClean="0"/>
              <a:t>一个控制策略：</a:t>
            </a:r>
            <a:r>
              <a:rPr lang="zh-CN" altLang="en-US" smtClean="0"/>
              <a:t>它确定应该采用哪一条适用规则，而且当数据库的终止条件满足时，就停止计算。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 calcmode="lin" valueType="num">
                                      <p:cBhvr additive="base">
                                        <p:cTn id="12"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0659">
                                            <p:txEl>
                                              <p:pRg st="1" end="1"/>
                                            </p:txEl>
                                          </p:spTgt>
                                        </p:tgtEl>
                                        <p:attrNameLst>
                                          <p:attrName>style.visibility</p:attrName>
                                        </p:attrNameLst>
                                      </p:cBhvr>
                                      <p:to>
                                        <p:strVal val="visible"/>
                                      </p:to>
                                    </p:set>
                                    <p:anim calcmode="lin" valueType="num">
                                      <p:cBhvr additive="base">
                                        <p:cTn id="17"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0659">
                                            <p:txEl>
                                              <p:pRg st="2" end="2"/>
                                            </p:txEl>
                                          </p:spTgt>
                                        </p:tgtEl>
                                        <p:attrNameLst>
                                          <p:attrName>style.visibility</p:attrName>
                                        </p:attrNameLst>
                                      </p:cBhvr>
                                      <p:to>
                                        <p:strVal val="visible"/>
                                      </p:to>
                                    </p:set>
                                    <p:anim calcmode="lin" valueType="num">
                                      <p:cBhvr additive="base">
                                        <p:cTn id="22"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0659">
                                            <p:txEl>
                                              <p:pRg st="3" end="3"/>
                                            </p:txEl>
                                          </p:spTgt>
                                        </p:tgtEl>
                                        <p:attrNameLst>
                                          <p:attrName>style.visibility</p:attrName>
                                        </p:attrNameLst>
                                      </p:cBhvr>
                                      <p:to>
                                        <p:strVal val="visible"/>
                                      </p:to>
                                    </p:set>
                                    <p:anim calcmode="lin" valueType="num">
                                      <p:cBhvr additive="base">
                                        <p:cTn id="27"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build="p" bldLvl="2" autoUpdateAnimBg="0" advAuto="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B1C2D3-494F-4E73-BDEF-6C948EA4D1A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26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A6A529F-43F8-4C7D-9911-447AC6B58E6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105</a:t>
            </a:fld>
            <a:endParaRPr kumimoji="0" lang="en-US" altLang="zh-CN" sz="1400" smtClean="0">
              <a:latin typeface="Tahoma" panose="020B0604030504040204" pitchFamily="34" charset="0"/>
              <a:ea typeface="宋体" panose="02010600030101010101" pitchFamily="2" charset="-122"/>
            </a:endParaRPr>
          </a:p>
        </p:txBody>
      </p:sp>
      <p:sp>
        <p:nvSpPr>
          <p:cNvPr id="112644" name="Rectangle 2"/>
          <p:cNvSpPr>
            <a:spLocks noGrp="1" noChangeArrowheads="1"/>
          </p:cNvSpPr>
          <p:nvPr>
            <p:ph type="title"/>
          </p:nvPr>
        </p:nvSpPr>
        <p:spPr/>
        <p:txBody>
          <a:bodyPr/>
          <a:lstStyle/>
          <a:p>
            <a:pPr eaLnBrk="1" hangingPunct="1"/>
            <a:r>
              <a:rPr lang="zh-CN" altLang="en-US" smtClean="0">
                <a:latin typeface="华文彩云" panose="02010800040101010101" pitchFamily="2" charset="-122"/>
              </a:rPr>
              <a:t>例</a:t>
            </a:r>
            <a:r>
              <a:rPr lang="en-US" altLang="zh-CN" smtClean="0">
                <a:latin typeface="华文彩云" panose="02010800040101010101" pitchFamily="2" charset="-122"/>
              </a:rPr>
              <a:t>.</a:t>
            </a:r>
            <a:r>
              <a:rPr lang="zh-CN" altLang="en-US" smtClean="0">
                <a:latin typeface="华文彩云" panose="02010800040101010101" pitchFamily="2" charset="-122"/>
              </a:rPr>
              <a:t>推销员旅行问题</a:t>
            </a:r>
          </a:p>
        </p:txBody>
      </p:sp>
      <p:sp>
        <p:nvSpPr>
          <p:cNvPr id="112645" name="Rectangle 3"/>
          <p:cNvSpPr>
            <a:spLocks noGrp="1" noChangeArrowheads="1"/>
          </p:cNvSpPr>
          <p:nvPr>
            <p:ph type="body" idx="1"/>
          </p:nvPr>
        </p:nvSpPr>
        <p:spPr>
          <a:xfrm>
            <a:off x="468313" y="2017713"/>
            <a:ext cx="8294687" cy="4306887"/>
          </a:xfrm>
        </p:spPr>
        <p:txBody>
          <a:bodyPr/>
          <a:lstStyle/>
          <a:p>
            <a:pPr eaLnBrk="1" hangingPunct="1"/>
            <a:r>
              <a:rPr lang="zh-CN" altLang="en-US" smtClean="0"/>
              <a:t>总数据库是到目前为止所访问过的城市表。初始数据库被描述为表</a:t>
            </a:r>
            <a:r>
              <a:rPr lang="en-US" altLang="zh-CN" smtClean="0"/>
              <a:t>(A)</a:t>
            </a:r>
            <a:r>
              <a:rPr lang="zh-CN" altLang="en-US" smtClean="0"/>
              <a:t>。不允许目录表中任一城市出现多于一次，只有城市</a:t>
            </a:r>
            <a:r>
              <a:rPr lang="en-US" altLang="zh-CN" smtClean="0"/>
              <a:t>A</a:t>
            </a:r>
            <a:r>
              <a:rPr lang="zh-CN" altLang="en-US" smtClean="0"/>
              <a:t>例外，但也只有当所有其它城市均已出现之后，才能再次出现</a:t>
            </a:r>
            <a:r>
              <a:rPr lang="en-US" altLang="zh-CN" smtClean="0"/>
              <a:t>A.</a:t>
            </a:r>
          </a:p>
          <a:p>
            <a:pPr eaLnBrk="1" hangingPunct="1"/>
            <a:r>
              <a:rPr lang="zh-CN" altLang="en-US" smtClean="0"/>
              <a:t>规则对应于决策：</a:t>
            </a:r>
            <a:r>
              <a:rPr lang="en-US" altLang="zh-CN" smtClean="0"/>
              <a:t>(</a:t>
            </a:r>
            <a:r>
              <a:rPr lang="en-US" altLang="zh-CN" smtClean="0">
                <a:sym typeface="Wingdings" panose="05000000000000000000" pitchFamily="2" charset="2"/>
              </a:rPr>
              <a:t>a)</a:t>
            </a:r>
            <a:r>
              <a:rPr lang="zh-CN" altLang="en-US" smtClean="0">
                <a:sym typeface="Wingdings" panose="05000000000000000000" pitchFamily="2" charset="2"/>
              </a:rPr>
              <a:t>下一步走向城市</a:t>
            </a:r>
            <a:r>
              <a:rPr lang="en-US" altLang="zh-CN" smtClean="0">
                <a:sym typeface="Wingdings" panose="05000000000000000000" pitchFamily="2" charset="2"/>
              </a:rPr>
              <a:t>A;(b)</a:t>
            </a:r>
            <a:r>
              <a:rPr lang="zh-CN" altLang="en-US" smtClean="0">
                <a:sym typeface="Wingdings" panose="05000000000000000000" pitchFamily="2" charset="2"/>
              </a:rPr>
              <a:t>下一步走向城市</a:t>
            </a:r>
            <a:r>
              <a:rPr lang="en-US" altLang="zh-CN" smtClean="0">
                <a:sym typeface="Wingdings" panose="05000000000000000000" pitchFamily="2" charset="2"/>
              </a:rPr>
              <a:t>B</a:t>
            </a:r>
            <a:r>
              <a:rPr lang="zh-CN" altLang="en-US" smtClean="0">
                <a:sym typeface="Wingdings" panose="05000000000000000000" pitchFamily="2" charset="2"/>
              </a:rPr>
              <a:t>；</a:t>
            </a:r>
            <a:r>
              <a:rPr lang="en-US" altLang="zh-CN" smtClean="0">
                <a:sym typeface="Wingdings" panose="05000000000000000000" pitchFamily="2" charset="2"/>
              </a:rPr>
              <a:t>…;(e)</a:t>
            </a:r>
            <a:r>
              <a:rPr lang="zh-CN" altLang="en-US" smtClean="0">
                <a:sym typeface="Wingdings" panose="05000000000000000000" pitchFamily="2" charset="2"/>
              </a:rPr>
              <a:t>下一步走向城市</a:t>
            </a:r>
            <a:r>
              <a:rPr lang="en-US" altLang="zh-CN" smtClean="0">
                <a:sym typeface="Wingdings" panose="05000000000000000000" pitchFamily="2" charset="2"/>
              </a:rPr>
              <a:t>E</a:t>
            </a:r>
            <a:r>
              <a:rPr lang="zh-CN" altLang="en-US" smtClean="0">
                <a:sym typeface="Wingdings" panose="05000000000000000000" pitchFamily="2" charset="2"/>
              </a:rPr>
              <a:t>。</a:t>
            </a:r>
          </a:p>
          <a:p>
            <a:pPr eaLnBrk="1" hangingPunct="1"/>
            <a:r>
              <a:rPr lang="zh-CN" altLang="en-US" smtClean="0">
                <a:sym typeface="Wingdings" panose="05000000000000000000" pitchFamily="2" charset="2"/>
              </a:rPr>
              <a:t>任一以</a:t>
            </a:r>
            <a:r>
              <a:rPr lang="en-US" altLang="zh-CN" smtClean="0">
                <a:sym typeface="Wingdings" panose="05000000000000000000" pitchFamily="2" charset="2"/>
              </a:rPr>
              <a:t>A</a:t>
            </a:r>
            <a:r>
              <a:rPr lang="zh-CN" altLang="en-US" smtClean="0">
                <a:sym typeface="Wingdings" panose="05000000000000000000" pitchFamily="2" charset="2"/>
              </a:rPr>
              <a:t>为起点和终点，并出现所有其它城市的总数据库，都满足终止条件。</a:t>
            </a:r>
            <a:endParaRPr lang="zh-CN" alt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B90B08-64E8-40D1-A222-C45F361E121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5FCC09-B845-4032-A75D-7CA26C120DD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106</a:t>
            </a:fld>
            <a:endParaRPr kumimoji="0" lang="en-US" altLang="zh-CN" sz="1400" smtClean="0">
              <a:latin typeface="Tahoma" panose="020B0604030504040204" pitchFamily="34" charset="0"/>
              <a:ea typeface="宋体" panose="02010600030101010101" pitchFamily="2" charset="-122"/>
            </a:endParaRPr>
          </a:p>
        </p:txBody>
      </p:sp>
      <p:sp>
        <p:nvSpPr>
          <p:cNvPr id="113668" name="Rectangle 2"/>
          <p:cNvSpPr>
            <a:spLocks noGrp="1" noChangeArrowheads="1"/>
          </p:cNvSpPr>
          <p:nvPr>
            <p:ph type="title"/>
          </p:nvPr>
        </p:nvSpPr>
        <p:spPr/>
        <p:txBody>
          <a:bodyPr/>
          <a:lstStyle/>
          <a:p>
            <a:pPr eaLnBrk="1" hangingPunct="1"/>
            <a:r>
              <a:rPr lang="zh-CN" altLang="en-US" smtClean="0">
                <a:latin typeface="华文彩云" panose="02010800040101010101" pitchFamily="2" charset="-122"/>
              </a:rPr>
              <a:t>例</a:t>
            </a:r>
            <a:r>
              <a:rPr lang="en-US" altLang="zh-CN" smtClean="0">
                <a:latin typeface="华文彩云" panose="02010800040101010101" pitchFamily="2" charset="-122"/>
              </a:rPr>
              <a:t>.</a:t>
            </a:r>
            <a:r>
              <a:rPr lang="zh-CN" altLang="en-US" smtClean="0">
                <a:latin typeface="华文彩云" panose="02010800040101010101" pitchFamily="2" charset="-122"/>
              </a:rPr>
              <a:t>推销员旅行问题</a:t>
            </a:r>
          </a:p>
        </p:txBody>
      </p:sp>
      <p:sp>
        <p:nvSpPr>
          <p:cNvPr id="143370" name="Line 10"/>
          <p:cNvSpPr>
            <a:spLocks noChangeShapeType="1"/>
          </p:cNvSpPr>
          <p:nvPr/>
        </p:nvSpPr>
        <p:spPr bwMode="auto">
          <a:xfrm flipH="1">
            <a:off x="609600" y="2286000"/>
            <a:ext cx="990600" cy="16764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371" name="Line 11"/>
          <p:cNvSpPr>
            <a:spLocks noChangeShapeType="1"/>
          </p:cNvSpPr>
          <p:nvPr/>
        </p:nvSpPr>
        <p:spPr bwMode="auto">
          <a:xfrm>
            <a:off x="1600200" y="3962400"/>
            <a:ext cx="914400" cy="3048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671" name="Line 12"/>
          <p:cNvSpPr>
            <a:spLocks noChangeShapeType="1"/>
          </p:cNvSpPr>
          <p:nvPr/>
        </p:nvSpPr>
        <p:spPr bwMode="auto">
          <a:xfrm>
            <a:off x="609600" y="3962400"/>
            <a:ext cx="19050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672" name="Line 13"/>
          <p:cNvSpPr>
            <a:spLocks noChangeShapeType="1"/>
          </p:cNvSpPr>
          <p:nvPr/>
        </p:nvSpPr>
        <p:spPr bwMode="auto">
          <a:xfrm>
            <a:off x="1600200" y="2286000"/>
            <a:ext cx="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374" name="Line 14"/>
          <p:cNvSpPr>
            <a:spLocks noChangeShapeType="1"/>
          </p:cNvSpPr>
          <p:nvPr/>
        </p:nvSpPr>
        <p:spPr bwMode="auto">
          <a:xfrm flipV="1">
            <a:off x="685800" y="3962400"/>
            <a:ext cx="914400"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674" name="Line 15"/>
          <p:cNvSpPr>
            <a:spLocks noChangeShapeType="1"/>
          </p:cNvSpPr>
          <p:nvPr/>
        </p:nvSpPr>
        <p:spPr bwMode="auto">
          <a:xfrm>
            <a:off x="1600200" y="2286000"/>
            <a:ext cx="914400" cy="198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675" name="Line 16"/>
          <p:cNvSpPr>
            <a:spLocks noChangeShapeType="1"/>
          </p:cNvSpPr>
          <p:nvPr/>
        </p:nvSpPr>
        <p:spPr bwMode="auto">
          <a:xfrm flipV="1">
            <a:off x="609600" y="3429000"/>
            <a:ext cx="2895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377" name="Line 17"/>
          <p:cNvSpPr>
            <a:spLocks noChangeShapeType="1"/>
          </p:cNvSpPr>
          <p:nvPr/>
        </p:nvSpPr>
        <p:spPr bwMode="auto">
          <a:xfrm flipH="1">
            <a:off x="2514600" y="3429000"/>
            <a:ext cx="1066800" cy="8382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378" name="Line 18"/>
          <p:cNvSpPr>
            <a:spLocks noChangeShapeType="1"/>
          </p:cNvSpPr>
          <p:nvPr/>
        </p:nvSpPr>
        <p:spPr bwMode="auto">
          <a:xfrm>
            <a:off x="1600200" y="2286000"/>
            <a:ext cx="2057400" cy="11430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678" name="Line 19"/>
          <p:cNvSpPr>
            <a:spLocks noChangeShapeType="1"/>
          </p:cNvSpPr>
          <p:nvPr/>
        </p:nvSpPr>
        <p:spPr bwMode="auto">
          <a:xfrm flipH="1">
            <a:off x="1600200" y="3429000"/>
            <a:ext cx="19812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679" name="Text Box 20"/>
          <p:cNvSpPr txBox="1">
            <a:spLocks noChangeArrowheads="1"/>
          </p:cNvSpPr>
          <p:nvPr/>
        </p:nvSpPr>
        <p:spPr bwMode="auto">
          <a:xfrm>
            <a:off x="228600" y="3657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13680" name="Text Box 21"/>
          <p:cNvSpPr txBox="1">
            <a:spLocks noChangeArrowheads="1"/>
          </p:cNvSpPr>
          <p:nvPr/>
        </p:nvSpPr>
        <p:spPr bwMode="auto">
          <a:xfrm>
            <a:off x="2438400" y="43434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a:t>
            </a:r>
          </a:p>
        </p:txBody>
      </p:sp>
      <p:sp>
        <p:nvSpPr>
          <p:cNvPr id="113681" name="Text Box 22"/>
          <p:cNvSpPr txBox="1">
            <a:spLocks noChangeArrowheads="1"/>
          </p:cNvSpPr>
          <p:nvPr/>
        </p:nvSpPr>
        <p:spPr bwMode="auto">
          <a:xfrm>
            <a:off x="3581400" y="3200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E</a:t>
            </a:r>
          </a:p>
        </p:txBody>
      </p:sp>
      <p:sp>
        <p:nvSpPr>
          <p:cNvPr id="113682" name="Text Box 23"/>
          <p:cNvSpPr txBox="1">
            <a:spLocks noChangeArrowheads="1"/>
          </p:cNvSpPr>
          <p:nvPr/>
        </p:nvSpPr>
        <p:spPr bwMode="auto">
          <a:xfrm>
            <a:off x="1524000" y="3733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13683" name="Text Box 24"/>
          <p:cNvSpPr txBox="1">
            <a:spLocks noChangeArrowheads="1"/>
          </p:cNvSpPr>
          <p:nvPr/>
        </p:nvSpPr>
        <p:spPr bwMode="auto">
          <a:xfrm>
            <a:off x="1371600" y="1981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13684" name="Text Box 25"/>
          <p:cNvSpPr txBox="1">
            <a:spLocks noChangeArrowheads="1"/>
          </p:cNvSpPr>
          <p:nvPr/>
        </p:nvSpPr>
        <p:spPr bwMode="auto">
          <a:xfrm>
            <a:off x="685800" y="2971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7</a:t>
            </a:r>
          </a:p>
        </p:txBody>
      </p:sp>
      <p:sp>
        <p:nvSpPr>
          <p:cNvPr id="113685" name="Text Box 26"/>
          <p:cNvSpPr txBox="1">
            <a:spLocks noChangeArrowheads="1"/>
          </p:cNvSpPr>
          <p:nvPr/>
        </p:nvSpPr>
        <p:spPr bwMode="auto">
          <a:xfrm>
            <a:off x="1371600" y="32004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7</a:t>
            </a:r>
          </a:p>
        </p:txBody>
      </p:sp>
      <p:sp>
        <p:nvSpPr>
          <p:cNvPr id="113686" name="Text Box 27"/>
          <p:cNvSpPr txBox="1">
            <a:spLocks noChangeArrowheads="1"/>
          </p:cNvSpPr>
          <p:nvPr/>
        </p:nvSpPr>
        <p:spPr bwMode="auto">
          <a:xfrm>
            <a:off x="1219200" y="38100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6</a:t>
            </a:r>
          </a:p>
        </p:txBody>
      </p:sp>
      <p:sp>
        <p:nvSpPr>
          <p:cNvPr id="113687" name="Text Box 28"/>
          <p:cNvSpPr txBox="1">
            <a:spLocks noChangeArrowheads="1"/>
          </p:cNvSpPr>
          <p:nvPr/>
        </p:nvSpPr>
        <p:spPr bwMode="auto">
          <a:xfrm>
            <a:off x="2124075" y="4005263"/>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5</a:t>
            </a:r>
          </a:p>
        </p:txBody>
      </p:sp>
      <p:sp>
        <p:nvSpPr>
          <p:cNvPr id="113688" name="Text Box 29"/>
          <p:cNvSpPr txBox="1">
            <a:spLocks noChangeArrowheads="1"/>
          </p:cNvSpPr>
          <p:nvPr/>
        </p:nvSpPr>
        <p:spPr bwMode="auto">
          <a:xfrm>
            <a:off x="1295400" y="4267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a:t>
            </a:r>
          </a:p>
        </p:txBody>
      </p:sp>
      <p:sp>
        <p:nvSpPr>
          <p:cNvPr id="113689" name="Text Box 30"/>
          <p:cNvSpPr txBox="1">
            <a:spLocks noChangeArrowheads="1"/>
          </p:cNvSpPr>
          <p:nvPr/>
        </p:nvSpPr>
        <p:spPr bwMode="auto">
          <a:xfrm>
            <a:off x="2971800" y="39624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6</a:t>
            </a:r>
          </a:p>
        </p:txBody>
      </p:sp>
      <p:sp>
        <p:nvSpPr>
          <p:cNvPr id="113690" name="Text Box 31"/>
          <p:cNvSpPr txBox="1">
            <a:spLocks noChangeArrowheads="1"/>
          </p:cNvSpPr>
          <p:nvPr/>
        </p:nvSpPr>
        <p:spPr bwMode="auto">
          <a:xfrm>
            <a:off x="2514600" y="36576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9</a:t>
            </a:r>
          </a:p>
        </p:txBody>
      </p:sp>
      <p:sp>
        <p:nvSpPr>
          <p:cNvPr id="113691" name="Text Box 33"/>
          <p:cNvSpPr txBox="1">
            <a:spLocks noChangeArrowheads="1"/>
          </p:cNvSpPr>
          <p:nvPr/>
        </p:nvSpPr>
        <p:spPr bwMode="auto">
          <a:xfrm>
            <a:off x="2362200" y="3276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13</a:t>
            </a:r>
          </a:p>
        </p:txBody>
      </p:sp>
      <p:sp>
        <p:nvSpPr>
          <p:cNvPr id="113692" name="Text Box 34"/>
          <p:cNvSpPr txBox="1">
            <a:spLocks noChangeArrowheads="1"/>
          </p:cNvSpPr>
          <p:nvPr/>
        </p:nvSpPr>
        <p:spPr bwMode="auto">
          <a:xfrm>
            <a:off x="2590800" y="2590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a:t>
            </a:r>
          </a:p>
        </p:txBody>
      </p:sp>
      <p:sp>
        <p:nvSpPr>
          <p:cNvPr id="113693" name="Text Box 35"/>
          <p:cNvSpPr txBox="1">
            <a:spLocks noChangeArrowheads="1"/>
          </p:cNvSpPr>
          <p:nvPr/>
        </p:nvSpPr>
        <p:spPr bwMode="auto">
          <a:xfrm>
            <a:off x="1981200" y="2971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a:t>
            </a:r>
            <a:endParaRPr lang="en-US" altLang="zh-CN" sz="3200">
              <a:latin typeface="Tahoma" panose="020B0604030504040204" pitchFamily="34" charset="0"/>
              <a:ea typeface="宋体" panose="02010600030101010101" pitchFamily="2" charset="-122"/>
            </a:endParaRPr>
          </a:p>
        </p:txBody>
      </p:sp>
      <p:sp>
        <p:nvSpPr>
          <p:cNvPr id="143396" name="Line 36"/>
          <p:cNvSpPr>
            <a:spLocks noChangeShapeType="1"/>
          </p:cNvSpPr>
          <p:nvPr/>
        </p:nvSpPr>
        <p:spPr bwMode="auto">
          <a:xfrm flipH="1">
            <a:off x="4419600" y="1905000"/>
            <a:ext cx="19812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397" name="Line 37"/>
          <p:cNvSpPr>
            <a:spLocks noChangeShapeType="1"/>
          </p:cNvSpPr>
          <p:nvPr/>
        </p:nvSpPr>
        <p:spPr bwMode="auto">
          <a:xfrm flipH="1">
            <a:off x="5410200" y="1905000"/>
            <a:ext cx="990600" cy="685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398" name="Line 38"/>
          <p:cNvSpPr>
            <a:spLocks noChangeShapeType="1"/>
          </p:cNvSpPr>
          <p:nvPr/>
        </p:nvSpPr>
        <p:spPr bwMode="auto">
          <a:xfrm>
            <a:off x="6400800" y="1905000"/>
            <a:ext cx="762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399" name="Line 39"/>
          <p:cNvSpPr>
            <a:spLocks noChangeShapeType="1"/>
          </p:cNvSpPr>
          <p:nvPr/>
        </p:nvSpPr>
        <p:spPr bwMode="auto">
          <a:xfrm>
            <a:off x="6400800" y="1905000"/>
            <a:ext cx="1905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0" name="Line 40"/>
          <p:cNvSpPr>
            <a:spLocks noChangeShapeType="1"/>
          </p:cNvSpPr>
          <p:nvPr/>
        </p:nvSpPr>
        <p:spPr bwMode="auto">
          <a:xfrm flipH="1">
            <a:off x="4800600" y="2590800"/>
            <a:ext cx="685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1" name="Line 41"/>
          <p:cNvSpPr>
            <a:spLocks noChangeShapeType="1"/>
          </p:cNvSpPr>
          <p:nvPr/>
        </p:nvSpPr>
        <p:spPr bwMode="auto">
          <a:xfrm>
            <a:off x="5486400" y="2590800"/>
            <a:ext cx="0" cy="5334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2" name="Line 42"/>
          <p:cNvSpPr>
            <a:spLocks noChangeShapeType="1"/>
          </p:cNvSpPr>
          <p:nvPr/>
        </p:nvSpPr>
        <p:spPr bwMode="auto">
          <a:xfrm>
            <a:off x="5486400" y="2514600"/>
            <a:ext cx="9144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3" name="Line 43"/>
          <p:cNvSpPr>
            <a:spLocks noChangeShapeType="1"/>
          </p:cNvSpPr>
          <p:nvPr/>
        </p:nvSpPr>
        <p:spPr bwMode="auto">
          <a:xfrm flipH="1">
            <a:off x="5181600" y="3124200"/>
            <a:ext cx="304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4" name="Line 44"/>
          <p:cNvSpPr>
            <a:spLocks noChangeShapeType="1"/>
          </p:cNvSpPr>
          <p:nvPr/>
        </p:nvSpPr>
        <p:spPr bwMode="auto">
          <a:xfrm>
            <a:off x="5486400" y="3124200"/>
            <a:ext cx="381000" cy="5334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5" name="Line 45"/>
          <p:cNvSpPr>
            <a:spLocks noChangeShapeType="1"/>
          </p:cNvSpPr>
          <p:nvPr/>
        </p:nvSpPr>
        <p:spPr bwMode="auto">
          <a:xfrm>
            <a:off x="5867400" y="3573463"/>
            <a:ext cx="762000" cy="762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6" name="Line 46"/>
          <p:cNvSpPr>
            <a:spLocks noChangeShapeType="1"/>
          </p:cNvSpPr>
          <p:nvPr/>
        </p:nvSpPr>
        <p:spPr bwMode="auto">
          <a:xfrm flipH="1">
            <a:off x="6096000" y="4343400"/>
            <a:ext cx="533400" cy="8382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407" name="Text Box 47"/>
          <p:cNvSpPr txBox="1">
            <a:spLocks noChangeArrowheads="1"/>
          </p:cNvSpPr>
          <p:nvPr/>
        </p:nvSpPr>
        <p:spPr bwMode="auto">
          <a:xfrm>
            <a:off x="6248400" y="1600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43408" name="Text Box 48"/>
          <p:cNvSpPr txBox="1">
            <a:spLocks noChangeArrowheads="1"/>
          </p:cNvSpPr>
          <p:nvPr/>
        </p:nvSpPr>
        <p:spPr bwMode="auto">
          <a:xfrm>
            <a:off x="4038600" y="2209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(AB)</a:t>
            </a:r>
          </a:p>
        </p:txBody>
      </p:sp>
      <p:sp>
        <p:nvSpPr>
          <p:cNvPr id="143410" name="Text Box 50"/>
          <p:cNvSpPr txBox="1">
            <a:spLocks noChangeArrowheads="1"/>
          </p:cNvSpPr>
          <p:nvPr/>
        </p:nvSpPr>
        <p:spPr bwMode="auto">
          <a:xfrm>
            <a:off x="5651500" y="227647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(AC)</a:t>
            </a:r>
          </a:p>
        </p:txBody>
      </p:sp>
      <p:sp>
        <p:nvSpPr>
          <p:cNvPr id="143411" name="Text Box 51"/>
          <p:cNvSpPr txBox="1">
            <a:spLocks noChangeArrowheads="1"/>
          </p:cNvSpPr>
          <p:nvPr/>
        </p:nvSpPr>
        <p:spPr bwMode="auto">
          <a:xfrm>
            <a:off x="6629400" y="23622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(AD)</a:t>
            </a:r>
          </a:p>
        </p:txBody>
      </p:sp>
      <p:sp>
        <p:nvSpPr>
          <p:cNvPr id="143412" name="Text Box 52"/>
          <p:cNvSpPr txBox="1">
            <a:spLocks noChangeArrowheads="1"/>
          </p:cNvSpPr>
          <p:nvPr/>
        </p:nvSpPr>
        <p:spPr bwMode="auto">
          <a:xfrm>
            <a:off x="8229600" y="2362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(AE)</a:t>
            </a:r>
          </a:p>
        </p:txBody>
      </p:sp>
      <p:sp>
        <p:nvSpPr>
          <p:cNvPr id="143413" name="Text Box 53"/>
          <p:cNvSpPr txBox="1">
            <a:spLocks noChangeArrowheads="1"/>
          </p:cNvSpPr>
          <p:nvPr/>
        </p:nvSpPr>
        <p:spPr bwMode="auto">
          <a:xfrm>
            <a:off x="5508625" y="292417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(ACD)</a:t>
            </a:r>
          </a:p>
        </p:txBody>
      </p:sp>
      <p:sp>
        <p:nvSpPr>
          <p:cNvPr id="143414" name="Text Box 54"/>
          <p:cNvSpPr txBox="1">
            <a:spLocks noChangeArrowheads="1"/>
          </p:cNvSpPr>
          <p:nvPr/>
        </p:nvSpPr>
        <p:spPr bwMode="auto">
          <a:xfrm>
            <a:off x="5791200" y="33528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(ACDE)</a:t>
            </a:r>
          </a:p>
        </p:txBody>
      </p:sp>
      <p:sp>
        <p:nvSpPr>
          <p:cNvPr id="143415" name="Text Box 55"/>
          <p:cNvSpPr txBox="1">
            <a:spLocks noChangeArrowheads="1"/>
          </p:cNvSpPr>
          <p:nvPr/>
        </p:nvSpPr>
        <p:spPr bwMode="auto">
          <a:xfrm>
            <a:off x="6629400" y="4038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(ACDEB)</a:t>
            </a:r>
            <a:endParaRPr lang="en-US" altLang="zh-CN" sz="3200">
              <a:latin typeface="Tahoma" panose="020B0604030504040204" pitchFamily="34" charset="0"/>
              <a:ea typeface="宋体" panose="02010600030101010101" pitchFamily="2" charset="-122"/>
            </a:endParaRPr>
          </a:p>
        </p:txBody>
      </p:sp>
      <p:sp>
        <p:nvSpPr>
          <p:cNvPr id="143416" name="Text Box 56"/>
          <p:cNvSpPr txBox="1">
            <a:spLocks noChangeArrowheads="1"/>
          </p:cNvSpPr>
          <p:nvPr/>
        </p:nvSpPr>
        <p:spPr bwMode="auto">
          <a:xfrm>
            <a:off x="6248400" y="49530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(ACDEBA)</a:t>
            </a:r>
            <a:endParaRPr lang="en-US" altLang="zh-CN" sz="3200">
              <a:latin typeface="Tahoma" panose="020B0604030504040204" pitchFamily="34" charset="0"/>
              <a:ea typeface="宋体" panose="02010600030101010101" pitchFamily="2" charset="-122"/>
            </a:endParaRPr>
          </a:p>
        </p:txBody>
      </p:sp>
      <p:sp>
        <p:nvSpPr>
          <p:cNvPr id="143417" name="Text Box 57"/>
          <p:cNvSpPr txBox="1">
            <a:spLocks noChangeArrowheads="1"/>
          </p:cNvSpPr>
          <p:nvPr/>
        </p:nvSpPr>
        <p:spPr bwMode="auto">
          <a:xfrm>
            <a:off x="5105400" y="1981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7</a:t>
            </a:r>
          </a:p>
        </p:txBody>
      </p:sp>
      <p:sp>
        <p:nvSpPr>
          <p:cNvPr id="143418" name="Text Box 58"/>
          <p:cNvSpPr txBox="1">
            <a:spLocks noChangeArrowheads="1"/>
          </p:cNvSpPr>
          <p:nvPr/>
        </p:nvSpPr>
        <p:spPr bwMode="auto">
          <a:xfrm>
            <a:off x="6084888" y="20605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6</a:t>
            </a:r>
          </a:p>
        </p:txBody>
      </p:sp>
      <p:sp>
        <p:nvSpPr>
          <p:cNvPr id="143419" name="Text Box 59"/>
          <p:cNvSpPr txBox="1">
            <a:spLocks noChangeArrowheads="1"/>
          </p:cNvSpPr>
          <p:nvPr/>
        </p:nvSpPr>
        <p:spPr bwMode="auto">
          <a:xfrm>
            <a:off x="6516688" y="2205038"/>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a:t>
            </a:r>
          </a:p>
        </p:txBody>
      </p:sp>
      <p:sp>
        <p:nvSpPr>
          <p:cNvPr id="143420" name="Text Box 60"/>
          <p:cNvSpPr txBox="1">
            <a:spLocks noChangeArrowheads="1"/>
          </p:cNvSpPr>
          <p:nvPr/>
        </p:nvSpPr>
        <p:spPr bwMode="auto">
          <a:xfrm>
            <a:off x="7239000" y="1981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13</a:t>
            </a:r>
          </a:p>
        </p:txBody>
      </p:sp>
      <p:sp>
        <p:nvSpPr>
          <p:cNvPr id="143421" name="Text Box 61"/>
          <p:cNvSpPr txBox="1">
            <a:spLocks noChangeArrowheads="1"/>
          </p:cNvSpPr>
          <p:nvPr/>
        </p:nvSpPr>
        <p:spPr bwMode="auto">
          <a:xfrm>
            <a:off x="5410200" y="2667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5</a:t>
            </a:r>
          </a:p>
        </p:txBody>
      </p:sp>
      <p:sp>
        <p:nvSpPr>
          <p:cNvPr id="143422" name="Text Box 62"/>
          <p:cNvSpPr txBox="1">
            <a:spLocks noChangeArrowheads="1"/>
          </p:cNvSpPr>
          <p:nvPr/>
        </p:nvSpPr>
        <p:spPr bwMode="auto">
          <a:xfrm>
            <a:off x="5508625" y="33575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6</a:t>
            </a:r>
          </a:p>
        </p:txBody>
      </p:sp>
      <p:sp>
        <p:nvSpPr>
          <p:cNvPr id="143423" name="Text Box 63"/>
          <p:cNvSpPr txBox="1">
            <a:spLocks noChangeArrowheads="1"/>
          </p:cNvSpPr>
          <p:nvPr/>
        </p:nvSpPr>
        <p:spPr bwMode="auto">
          <a:xfrm>
            <a:off x="6172200" y="3733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a:t>
            </a:r>
          </a:p>
        </p:txBody>
      </p:sp>
      <p:sp>
        <p:nvSpPr>
          <p:cNvPr id="143424" name="Text Box 64"/>
          <p:cNvSpPr txBox="1">
            <a:spLocks noChangeArrowheads="1"/>
          </p:cNvSpPr>
          <p:nvPr/>
        </p:nvSpPr>
        <p:spPr bwMode="auto">
          <a:xfrm>
            <a:off x="6324600" y="4572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7</a:t>
            </a:r>
          </a:p>
        </p:txBody>
      </p:sp>
      <p:sp>
        <p:nvSpPr>
          <p:cNvPr id="113722" name="Line 66"/>
          <p:cNvSpPr>
            <a:spLocks noChangeShapeType="1"/>
          </p:cNvSpPr>
          <p:nvPr/>
        </p:nvSpPr>
        <p:spPr bwMode="auto">
          <a:xfrm flipV="1">
            <a:off x="658813" y="3978275"/>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723" name="Line 67"/>
          <p:cNvSpPr>
            <a:spLocks noChangeShapeType="1"/>
          </p:cNvSpPr>
          <p:nvPr/>
        </p:nvSpPr>
        <p:spPr bwMode="auto">
          <a:xfrm>
            <a:off x="1619250" y="3976688"/>
            <a:ext cx="914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724" name="Line 68"/>
          <p:cNvSpPr>
            <a:spLocks noChangeShapeType="1"/>
          </p:cNvSpPr>
          <p:nvPr/>
        </p:nvSpPr>
        <p:spPr bwMode="auto">
          <a:xfrm flipH="1">
            <a:off x="2487613" y="3444875"/>
            <a:ext cx="10668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725" name="Line 69"/>
          <p:cNvSpPr>
            <a:spLocks noChangeShapeType="1"/>
          </p:cNvSpPr>
          <p:nvPr/>
        </p:nvSpPr>
        <p:spPr bwMode="auto">
          <a:xfrm>
            <a:off x="1616075" y="2287588"/>
            <a:ext cx="205740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726" name="Line 70"/>
          <p:cNvSpPr>
            <a:spLocks noChangeShapeType="1"/>
          </p:cNvSpPr>
          <p:nvPr/>
        </p:nvSpPr>
        <p:spPr bwMode="auto">
          <a:xfrm flipH="1">
            <a:off x="596900" y="2316163"/>
            <a:ext cx="9906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7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4337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43377"/>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4337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433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4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4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41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39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41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34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3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341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342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340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340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341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342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340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340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4340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341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34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340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3415"/>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4342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4340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3416"/>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3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0" grpId="0" animBg="1"/>
      <p:bldP spid="143371" grpId="0" animBg="1"/>
      <p:bldP spid="143374" grpId="0" animBg="1"/>
      <p:bldP spid="143377" grpId="0" animBg="1"/>
      <p:bldP spid="143378" grpId="0" animBg="1"/>
      <p:bldP spid="143396" grpId="0" animBg="1"/>
      <p:bldP spid="143397" grpId="0" animBg="1"/>
      <p:bldP spid="143398" grpId="0" animBg="1"/>
      <p:bldP spid="143399" grpId="0" animBg="1"/>
      <p:bldP spid="143400" grpId="0" animBg="1"/>
      <p:bldP spid="143401" grpId="0" animBg="1"/>
      <p:bldP spid="143402" grpId="0" animBg="1"/>
      <p:bldP spid="143403" grpId="0" animBg="1"/>
      <p:bldP spid="143404" grpId="0" animBg="1"/>
      <p:bldP spid="143405" grpId="0" animBg="1"/>
      <p:bldP spid="143406" grpId="0" animBg="1"/>
      <p:bldP spid="143407" grpId="0"/>
      <p:bldP spid="143408" grpId="0"/>
      <p:bldP spid="143410" grpId="0"/>
      <p:bldP spid="143411" grpId="0"/>
      <p:bldP spid="143412" grpId="0"/>
      <p:bldP spid="143413" grpId="0"/>
      <p:bldP spid="143414" grpId="0"/>
      <p:bldP spid="143415" grpId="0"/>
      <p:bldP spid="143416" grpId="0"/>
      <p:bldP spid="143417" grpId="0"/>
      <p:bldP spid="143418" grpId="0"/>
      <p:bldP spid="143419" grpId="0"/>
      <p:bldP spid="143420" grpId="0"/>
      <p:bldP spid="143421" grpId="0"/>
      <p:bldP spid="143422" grpId="0"/>
      <p:bldP spid="143423" grpId="0"/>
      <p:bldP spid="14342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64923D-A0EA-49D0-8BC4-66D3CBC82DB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7FC9E4-D072-4309-B2D9-A7CE1617E1B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107</a:t>
            </a:fld>
            <a:endParaRPr kumimoji="0" lang="en-US" altLang="zh-CN" sz="1400" smtClean="0">
              <a:latin typeface="Tahoma" panose="020B0604030504040204" pitchFamily="34" charset="0"/>
              <a:ea typeface="宋体" panose="02010600030101010101" pitchFamily="2" charset="-122"/>
            </a:endParaRPr>
          </a:p>
        </p:txBody>
      </p:sp>
      <p:sp>
        <p:nvSpPr>
          <p:cNvPr id="11469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语义网络法</a:t>
            </a:r>
          </a:p>
        </p:txBody>
      </p:sp>
      <p:sp>
        <p:nvSpPr>
          <p:cNvPr id="114693" name="Rectangle 3"/>
          <p:cNvSpPr>
            <a:spLocks noGrp="1" noChangeArrowheads="1"/>
          </p:cNvSpPr>
          <p:nvPr>
            <p:ph type="body" idx="1"/>
          </p:nvPr>
        </p:nvSpPr>
        <p:spPr>
          <a:xfrm>
            <a:off x="395288" y="1981200"/>
            <a:ext cx="8548687" cy="4535488"/>
          </a:xfrm>
        </p:spPr>
        <p:txBody>
          <a:bodyPr/>
          <a:lstStyle/>
          <a:p>
            <a:pPr eaLnBrk="1" hangingPunct="1">
              <a:lnSpc>
                <a:spcPct val="90000"/>
              </a:lnSpc>
            </a:pPr>
            <a:r>
              <a:rPr lang="zh-CN" altLang="en-US" smtClean="0"/>
              <a:t>概述</a:t>
            </a:r>
          </a:p>
          <a:p>
            <a:pPr lvl="1" eaLnBrk="1" hangingPunct="1">
              <a:lnSpc>
                <a:spcPct val="90000"/>
              </a:lnSpc>
            </a:pPr>
            <a:r>
              <a:rPr lang="en-US" altLang="zh-CN" smtClean="0">
                <a:latin typeface="华文新魏" panose="02010800040101010101" pitchFamily="2" charset="-122"/>
              </a:rPr>
              <a:t>1968</a:t>
            </a:r>
            <a:r>
              <a:rPr lang="zh-CN" altLang="en-US" smtClean="0">
                <a:latin typeface="华文新魏" panose="02010800040101010101" pitchFamily="2" charset="-122"/>
              </a:rPr>
              <a:t>年</a:t>
            </a:r>
            <a:r>
              <a:rPr lang="en-US" altLang="zh-CN" smtClean="0">
                <a:latin typeface="华文新魏" panose="02010800040101010101" pitchFamily="2" charset="-122"/>
              </a:rPr>
              <a:t>Quillian(</a:t>
            </a:r>
            <a:r>
              <a:rPr lang="zh-CN" altLang="en-US" smtClean="0">
                <a:latin typeface="华文新魏" panose="02010800040101010101" pitchFamily="2" charset="-122"/>
              </a:rPr>
              <a:t>奎廉</a:t>
            </a:r>
            <a:r>
              <a:rPr lang="en-US" altLang="zh-CN" smtClean="0">
                <a:latin typeface="华文新魏" panose="02010800040101010101" pitchFamily="2" charset="-122"/>
              </a:rPr>
              <a:t>)</a:t>
            </a:r>
            <a:r>
              <a:rPr lang="zh-CN" altLang="en-US" smtClean="0">
                <a:latin typeface="华文新魏" panose="02010800040101010101" pitchFamily="2" charset="-122"/>
              </a:rPr>
              <a:t>的博士论文建议用一种语义网络来描述人对事物的认知，实际上是对人脑功能的模拟。 </a:t>
            </a:r>
          </a:p>
          <a:p>
            <a:pPr lvl="1" eaLnBrk="1" hangingPunct="1">
              <a:lnSpc>
                <a:spcPct val="90000"/>
              </a:lnSpc>
            </a:pPr>
            <a:r>
              <a:rPr lang="zh-CN" altLang="en-US" smtClean="0">
                <a:latin typeface="华文新魏" panose="02010800040101010101" pitchFamily="2" charset="-122"/>
              </a:rPr>
              <a:t>逻辑和产生式表示方法常用于表示有关领域中各个不同状态间的关系。然而用于表示一个事物同其各个部分间的分类知识就不方便了。 </a:t>
            </a:r>
          </a:p>
          <a:p>
            <a:pPr lvl="1" eaLnBrk="1" hangingPunct="1">
              <a:lnSpc>
                <a:spcPct val="90000"/>
              </a:lnSpc>
            </a:pPr>
            <a:r>
              <a:rPr lang="zh-CN" altLang="en-US" smtClean="0">
                <a:latin typeface="华文新魏" panose="02010800040101010101" pitchFamily="2" charset="-122"/>
              </a:rPr>
              <a:t>槽和填槽表示方法便于表示这种分类知识。这种表示方法包括语义网络、框架、概念从属和脚本。语义网络方法的特点就在于提出了槽和填槽的结构。 </a:t>
            </a:r>
          </a:p>
          <a:p>
            <a:pPr lvl="1" eaLnBrk="1" hangingPunct="1">
              <a:lnSpc>
                <a:spcPct val="90000"/>
              </a:lnSpc>
            </a:pPr>
            <a:r>
              <a:rPr lang="zh-CN" altLang="en-US" smtClean="0">
                <a:latin typeface="华文新魏" panose="02010800040101010101" pitchFamily="2" charset="-122"/>
              </a:rPr>
              <a:t>语义网络同一阶逻辑有相同的能力。多用于自然语言处理。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16DDF5-E719-452E-97E1-EDEC39F3B85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608609-3A2F-442D-971E-F58EFF13ABB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108</a:t>
            </a:fld>
            <a:endParaRPr kumimoji="0" lang="en-US" altLang="zh-CN" sz="1400" smtClean="0">
              <a:latin typeface="Tahoma" panose="020B0604030504040204" pitchFamily="34" charset="0"/>
              <a:ea typeface="宋体" panose="02010600030101010101" pitchFamily="2" charset="-122"/>
            </a:endParaRPr>
          </a:p>
        </p:txBody>
      </p:sp>
      <p:sp>
        <p:nvSpPr>
          <p:cNvPr id="11571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语义网络法</a:t>
            </a:r>
          </a:p>
        </p:txBody>
      </p:sp>
      <p:sp>
        <p:nvSpPr>
          <p:cNvPr id="115717" name="Rectangle 3"/>
          <p:cNvSpPr>
            <a:spLocks noGrp="1" noChangeArrowheads="1"/>
          </p:cNvSpPr>
          <p:nvPr>
            <p:ph type="body" idx="1"/>
          </p:nvPr>
        </p:nvSpPr>
        <p:spPr>
          <a:xfrm>
            <a:off x="762000" y="1981200"/>
            <a:ext cx="7772400" cy="4114800"/>
          </a:xfrm>
        </p:spPr>
        <p:txBody>
          <a:bodyPr/>
          <a:lstStyle/>
          <a:p>
            <a:pPr eaLnBrk="1" hangingPunct="1"/>
            <a:r>
              <a:rPr lang="zh-CN" altLang="en-US" smtClean="0">
                <a:latin typeface="华文新魏" panose="02010800040101010101" pitchFamily="2" charset="-122"/>
              </a:rPr>
              <a:t>表示形式</a:t>
            </a:r>
          </a:p>
          <a:p>
            <a:pPr lvl="1" algn="just" eaLnBrk="1" hangingPunct="1"/>
            <a:r>
              <a:rPr lang="zh-CN" altLang="en-US" smtClean="0">
                <a:latin typeface="华文新魏" panose="02010800040101010101" pitchFamily="2" charset="-122"/>
              </a:rPr>
              <a:t>每一个要表达的事实用一个</a:t>
            </a:r>
            <a:r>
              <a:rPr lang="zh-CN" altLang="en-US" smtClean="0"/>
              <a:t>“</a:t>
            </a:r>
            <a:r>
              <a:rPr lang="zh-CN" altLang="en-US" smtClean="0">
                <a:solidFill>
                  <a:schemeClr val="folHlink"/>
                </a:solidFill>
                <a:latin typeface="华文新魏" panose="02010800040101010101" pitchFamily="2" charset="-122"/>
              </a:rPr>
              <a:t>结点</a:t>
            </a:r>
            <a:r>
              <a:rPr lang="zh-CN" altLang="en-US" smtClean="0"/>
              <a:t>”</a:t>
            </a:r>
            <a:r>
              <a:rPr lang="zh-CN" altLang="en-US" smtClean="0">
                <a:latin typeface="华文新魏" panose="02010800040101010101" pitchFamily="2" charset="-122"/>
              </a:rPr>
              <a:t>表示，而事实之间的关系用</a:t>
            </a:r>
            <a:r>
              <a:rPr lang="zh-CN" altLang="en-US" smtClean="0"/>
              <a:t>“</a:t>
            </a:r>
            <a:r>
              <a:rPr lang="zh-CN" altLang="en-US" smtClean="0">
                <a:solidFill>
                  <a:schemeClr val="folHlink"/>
                </a:solidFill>
                <a:latin typeface="华文新魏" panose="02010800040101010101" pitchFamily="2" charset="-122"/>
              </a:rPr>
              <a:t>弧线</a:t>
            </a:r>
            <a:r>
              <a:rPr lang="zh-CN" altLang="en-US" smtClean="0"/>
              <a:t>”</a:t>
            </a:r>
            <a:r>
              <a:rPr lang="zh-CN" altLang="en-US" smtClean="0">
                <a:latin typeface="华文新魏" panose="02010800040101010101" pitchFamily="2" charset="-122"/>
              </a:rPr>
              <a:t>表示。即，有向图表示的三元组，（结点</a:t>
            </a:r>
            <a:r>
              <a:rPr lang="en-US" altLang="zh-CN" smtClean="0">
                <a:latin typeface="华文新魏" panose="02010800040101010101" pitchFamily="2" charset="-122"/>
              </a:rPr>
              <a:t>1</a:t>
            </a:r>
            <a:r>
              <a:rPr lang="zh-CN" altLang="en-US" smtClean="0">
                <a:latin typeface="华文新魏" panose="02010800040101010101" pitchFamily="2" charset="-122"/>
              </a:rPr>
              <a:t>， 弧，结点</a:t>
            </a:r>
            <a:r>
              <a:rPr lang="en-US" altLang="zh-CN" smtClean="0">
                <a:latin typeface="华文新魏" panose="02010800040101010101" pitchFamily="2" charset="-122"/>
              </a:rPr>
              <a:t>2</a:t>
            </a:r>
            <a:r>
              <a:rPr lang="zh-CN" altLang="en-US" smtClean="0">
                <a:latin typeface="华文新魏" panose="02010800040101010101" pitchFamily="2" charset="-122"/>
              </a:rPr>
              <a:t>）连接而成。</a:t>
            </a:r>
          </a:p>
          <a:p>
            <a:pPr algn="just" eaLnBrk="1" hangingPunct="1"/>
            <a:r>
              <a:rPr lang="zh-CN" altLang="en-US" smtClean="0">
                <a:latin typeface="华文新魏" panose="02010800040101010101" pitchFamily="2" charset="-122"/>
              </a:rPr>
              <a:t>推理特点</a:t>
            </a:r>
          </a:p>
          <a:p>
            <a:pPr lvl="1" algn="just" eaLnBrk="1" hangingPunct="1"/>
            <a:r>
              <a:rPr lang="zh-CN" altLang="en-US" smtClean="0">
                <a:latin typeface="华文新魏" panose="02010800040101010101" pitchFamily="2" charset="-122"/>
              </a:rPr>
              <a:t>不十分明了，有继承规则。可以用关系如：成员联系、特征联系、相互作用联系、集合联系、合成联系、因果联系、活动方式联式、活动目标联系、蕴含联系等。还可以将语义网络引入逻辑含义。表示∧，∨，～关系，使用归结推理法。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66FD9A-40E2-4D2E-BCC5-6E251A4AC94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98396F-3F23-4F46-8E5E-BA8F245C75A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109</a:t>
            </a:fld>
            <a:endParaRPr kumimoji="0" lang="en-US" altLang="zh-CN" sz="1400" smtClean="0">
              <a:latin typeface="Tahoma" panose="020B0604030504040204" pitchFamily="34" charset="0"/>
              <a:ea typeface="宋体" panose="02010600030101010101" pitchFamily="2" charset="-122"/>
            </a:endParaRPr>
          </a:p>
        </p:txBody>
      </p:sp>
      <p:sp>
        <p:nvSpPr>
          <p:cNvPr id="11674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语义网络法</a:t>
            </a:r>
          </a:p>
        </p:txBody>
      </p:sp>
      <p:sp>
        <p:nvSpPr>
          <p:cNvPr id="116741" name="Rectangle 3"/>
          <p:cNvSpPr>
            <a:spLocks noGrp="1" noChangeArrowheads="1"/>
          </p:cNvSpPr>
          <p:nvPr>
            <p:ph type="body" idx="1"/>
          </p:nvPr>
        </p:nvSpPr>
        <p:spPr>
          <a:xfrm>
            <a:off x="827088" y="2017713"/>
            <a:ext cx="7993062" cy="4579937"/>
          </a:xfrm>
        </p:spPr>
        <p:txBody>
          <a:bodyPr/>
          <a:lstStyle/>
          <a:p>
            <a:pPr eaLnBrk="1" hangingPunct="1"/>
            <a:r>
              <a:rPr lang="zh-CN" altLang="en-US" smtClean="0">
                <a:latin typeface="华文新魏" panose="02010800040101010101" pitchFamily="2" charset="-122"/>
              </a:rPr>
              <a:t>结论</a:t>
            </a:r>
          </a:p>
          <a:p>
            <a:pPr lvl="1" eaLnBrk="1" hangingPunct="1">
              <a:spcBef>
                <a:spcPct val="50000"/>
              </a:spcBef>
            </a:pPr>
            <a:r>
              <a:rPr lang="zh-CN" altLang="en-US" smtClean="0">
                <a:solidFill>
                  <a:srgbClr val="000000"/>
                </a:solidFill>
                <a:latin typeface="华文新魏" panose="02010800040101010101" pitchFamily="2" charset="-122"/>
              </a:rPr>
              <a:t>语义网络的优点</a:t>
            </a:r>
            <a:r>
              <a:rPr lang="en-US" altLang="zh-CN" smtClean="0">
                <a:solidFill>
                  <a:srgbClr val="000000"/>
                </a:solidFill>
                <a:latin typeface="华文新魏" panose="02010800040101010101" pitchFamily="2" charset="-122"/>
              </a:rPr>
              <a:t>:</a:t>
            </a:r>
            <a:endParaRPr lang="en-US" altLang="zh-CN" smtClean="0">
              <a:latin typeface="华文新魏" panose="02010800040101010101" pitchFamily="2" charset="-122"/>
            </a:endParaRPr>
          </a:p>
          <a:p>
            <a:pPr lvl="2" eaLnBrk="1" hangingPunct="1">
              <a:spcBef>
                <a:spcPct val="50000"/>
              </a:spcBef>
            </a:pPr>
            <a:r>
              <a:rPr lang="zh-CN" altLang="en-US" smtClean="0">
                <a:solidFill>
                  <a:srgbClr val="000000"/>
                </a:solidFill>
                <a:latin typeface="华文新魏" panose="02010800040101010101" pitchFamily="2" charset="-122"/>
              </a:rPr>
              <a:t>结构性</a:t>
            </a:r>
            <a:endParaRPr lang="zh-CN" altLang="en-US" smtClean="0">
              <a:latin typeface="华文新魏" panose="02010800040101010101" pitchFamily="2" charset="-122"/>
            </a:endParaRPr>
          </a:p>
          <a:p>
            <a:pPr lvl="2" eaLnBrk="1" hangingPunct="1">
              <a:spcBef>
                <a:spcPct val="50000"/>
              </a:spcBef>
            </a:pPr>
            <a:r>
              <a:rPr lang="zh-CN" altLang="en-US" smtClean="0">
                <a:solidFill>
                  <a:srgbClr val="000000"/>
                </a:solidFill>
                <a:latin typeface="华文新魏" panose="02010800040101010101" pitchFamily="2" charset="-122"/>
              </a:rPr>
              <a:t>联想性</a:t>
            </a:r>
            <a:endParaRPr lang="zh-CN" altLang="en-US" smtClean="0">
              <a:latin typeface="华文新魏" panose="02010800040101010101" pitchFamily="2" charset="-122"/>
            </a:endParaRPr>
          </a:p>
          <a:p>
            <a:pPr lvl="2" eaLnBrk="1" hangingPunct="1">
              <a:spcBef>
                <a:spcPct val="50000"/>
              </a:spcBef>
            </a:pPr>
            <a:r>
              <a:rPr lang="zh-CN" altLang="en-US" smtClean="0">
                <a:solidFill>
                  <a:srgbClr val="000000"/>
                </a:solidFill>
                <a:latin typeface="华文新魏" panose="02010800040101010101" pitchFamily="2" charset="-122"/>
              </a:rPr>
              <a:t>自索引性</a:t>
            </a:r>
            <a:endParaRPr lang="zh-CN" altLang="en-US" smtClean="0">
              <a:latin typeface="华文新魏" panose="02010800040101010101" pitchFamily="2" charset="-122"/>
            </a:endParaRPr>
          </a:p>
          <a:p>
            <a:pPr lvl="2" eaLnBrk="1" hangingPunct="1">
              <a:spcBef>
                <a:spcPct val="50000"/>
              </a:spcBef>
            </a:pPr>
            <a:r>
              <a:rPr lang="zh-CN" altLang="en-US" smtClean="0">
                <a:solidFill>
                  <a:srgbClr val="000000"/>
                </a:solidFill>
                <a:latin typeface="华文新魏" panose="02010800040101010101" pitchFamily="2" charset="-122"/>
              </a:rPr>
              <a:t>自然性</a:t>
            </a:r>
            <a:endParaRPr lang="zh-CN" altLang="en-US" smtClean="0">
              <a:latin typeface="华文新魏" panose="02010800040101010101" pitchFamily="2" charset="-122"/>
            </a:endParaRPr>
          </a:p>
          <a:p>
            <a:pPr lvl="1" eaLnBrk="1" hangingPunct="1">
              <a:spcBef>
                <a:spcPct val="50000"/>
              </a:spcBef>
            </a:pPr>
            <a:r>
              <a:rPr lang="zh-CN" altLang="en-US" smtClean="0">
                <a:solidFill>
                  <a:srgbClr val="000000"/>
                </a:solidFill>
                <a:latin typeface="华文新魏" panose="02010800040101010101" pitchFamily="2" charset="-122"/>
              </a:rPr>
              <a:t>语义网络的缺点</a:t>
            </a:r>
            <a:r>
              <a:rPr lang="en-US" altLang="zh-CN" smtClean="0">
                <a:solidFill>
                  <a:srgbClr val="000000"/>
                </a:solidFill>
                <a:latin typeface="华文新魏" panose="02010800040101010101" pitchFamily="2" charset="-122"/>
              </a:rPr>
              <a:t>:</a:t>
            </a:r>
            <a:endParaRPr lang="en-US" altLang="zh-CN" smtClean="0">
              <a:latin typeface="华文新魏" panose="02010800040101010101" pitchFamily="2" charset="-122"/>
            </a:endParaRPr>
          </a:p>
          <a:p>
            <a:pPr lvl="2" eaLnBrk="1" hangingPunct="1">
              <a:spcBef>
                <a:spcPct val="50000"/>
              </a:spcBef>
            </a:pPr>
            <a:r>
              <a:rPr lang="zh-CN" altLang="en-US" smtClean="0">
                <a:solidFill>
                  <a:srgbClr val="000000"/>
                </a:solidFill>
                <a:latin typeface="华文新魏" panose="02010800040101010101" pitchFamily="2" charset="-122"/>
              </a:rPr>
              <a:t>非严格性</a:t>
            </a:r>
            <a:endParaRPr lang="zh-CN" altLang="en-US" smtClean="0">
              <a:latin typeface="华文新魏" panose="02010800040101010101" pitchFamily="2" charset="-122"/>
            </a:endParaRPr>
          </a:p>
          <a:p>
            <a:pPr lvl="2" eaLnBrk="1" hangingPunct="1">
              <a:spcBef>
                <a:spcPct val="50000"/>
              </a:spcBef>
            </a:pPr>
            <a:r>
              <a:rPr lang="zh-CN" altLang="en-US" smtClean="0">
                <a:solidFill>
                  <a:srgbClr val="000000"/>
                </a:solidFill>
                <a:latin typeface="华文新魏" panose="02010800040101010101" pitchFamily="2" charset="-122"/>
              </a:rPr>
              <a:t>复杂性</a:t>
            </a:r>
            <a:endParaRPr lang="zh-CN" altLang="en-US"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8397566-C10F-4811-B691-FDAA2FEAD03B}" type="datetime1">
              <a:rPr kumimoji="0" lang="zh-CN" altLang="en-US" sz="1400" b="1"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b="1" smtClean="0">
              <a:latin typeface="Tahoma" panose="020B0604030504040204" pitchFamily="34" charset="0"/>
              <a:ea typeface="宋体" panose="02010600030101010101" pitchFamily="2" charset="-122"/>
            </a:endParaRPr>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3F8102-A697-452F-A2AA-4F9D38C6E435}" type="slidenum">
              <a:rPr kumimoji="0" lang="en-US" altLang="zh-CN" sz="1400" b="1" smtClean="0">
                <a:latin typeface="Tahoma" panose="020B0604030504040204" pitchFamily="34" charset="0"/>
                <a:ea typeface="宋体" panose="02010600030101010101" pitchFamily="2" charset="-122"/>
              </a:rPr>
              <a:pPr>
                <a:spcBef>
                  <a:spcPct val="0"/>
                </a:spcBef>
                <a:buClrTx/>
                <a:buSzTx/>
                <a:buFontTx/>
                <a:buNone/>
              </a:pPr>
              <a:t>11</a:t>
            </a:fld>
            <a:endParaRPr kumimoji="0" lang="en-US" altLang="zh-CN" sz="1400" b="1" smtClean="0">
              <a:latin typeface="Tahoma" panose="020B0604030504040204" pitchFamily="34" charset="0"/>
              <a:ea typeface="宋体" panose="02010600030101010101" pitchFamily="2" charset="-122"/>
            </a:endParaRPr>
          </a:p>
        </p:txBody>
      </p:sp>
      <p:sp>
        <p:nvSpPr>
          <p:cNvPr id="16388" name="Rectangle 2"/>
          <p:cNvSpPr>
            <a:spLocks noGrp="1" noChangeArrowheads="1"/>
          </p:cNvSpPr>
          <p:nvPr>
            <p:ph type="title"/>
          </p:nvPr>
        </p:nvSpPr>
        <p:spPr/>
        <p:txBody>
          <a:bodyPr/>
          <a:lstStyle/>
          <a:p>
            <a:pPr eaLnBrk="1" hangingPunct="1"/>
            <a:r>
              <a:rPr lang="zh-CN" altLang="en-US" b="1" smtClean="0"/>
              <a:t>概述</a:t>
            </a:r>
          </a:p>
        </p:txBody>
      </p:sp>
      <p:sp>
        <p:nvSpPr>
          <p:cNvPr id="16389" name="Rectangle 3"/>
          <p:cNvSpPr>
            <a:spLocks noGrp="1" noChangeArrowheads="1"/>
          </p:cNvSpPr>
          <p:nvPr>
            <p:ph type="body" idx="1"/>
          </p:nvPr>
        </p:nvSpPr>
        <p:spPr>
          <a:xfrm>
            <a:off x="1182688" y="2017713"/>
            <a:ext cx="6894512" cy="4114800"/>
          </a:xfrm>
        </p:spPr>
        <p:txBody>
          <a:bodyPr/>
          <a:lstStyle/>
          <a:p>
            <a:pPr eaLnBrk="1" hangingPunct="1"/>
            <a:r>
              <a:rPr lang="zh-CN" altLang="en-US" b="1" smtClean="0"/>
              <a:t>选取知识表示的因素</a:t>
            </a:r>
          </a:p>
          <a:p>
            <a:pPr lvl="1" eaLnBrk="1" hangingPunct="1">
              <a:buFont typeface="Wingdings" panose="05000000000000000000" pitchFamily="2" charset="2"/>
              <a:buNone/>
            </a:pPr>
            <a:r>
              <a:rPr lang="en-US" altLang="zh-CN" b="1" smtClean="0">
                <a:solidFill>
                  <a:schemeClr val="hlink"/>
                </a:solidFill>
              </a:rPr>
              <a:t>………..</a:t>
            </a:r>
          </a:p>
          <a:p>
            <a:pPr lvl="1" eaLnBrk="1" hangingPunct="1">
              <a:buSzTx/>
              <a:buFont typeface="Wingdings" panose="05000000000000000000" pitchFamily="2" charset="2"/>
              <a:buBlip>
                <a:blip r:embed="rId5"/>
              </a:buBlip>
            </a:pPr>
            <a:r>
              <a:rPr lang="zh-CN" altLang="en-US" b="1" smtClean="0">
                <a:latin typeface="Tahoma" panose="020B0604030504040204" pitchFamily="34" charset="0"/>
              </a:rPr>
              <a:t>总之</a:t>
            </a:r>
            <a:r>
              <a:rPr lang="zh-CN" altLang="en-US" b="1" smtClean="0">
                <a:latin typeface="华文新魏" panose="02010800040101010101" pitchFamily="2" charset="-122"/>
              </a:rPr>
              <a:t>，人工智能问题的求解是以知识表示为基础的。如何将已获得的有关知识以计算机内部代码形式加以合理地描述、存储、有效地利用便是表示应解决的问题。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692349-0FDE-4786-81E2-D7F919813A3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81249B-940C-4FED-BDC5-99DFFCDEA84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110</a:t>
            </a:fld>
            <a:endParaRPr kumimoji="0" lang="en-US" altLang="zh-CN" sz="1400" smtClean="0">
              <a:latin typeface="Tahoma" panose="020B0604030504040204" pitchFamily="34" charset="0"/>
              <a:ea typeface="宋体" panose="02010600030101010101" pitchFamily="2" charset="-122"/>
            </a:endParaRPr>
          </a:p>
        </p:txBody>
      </p:sp>
      <p:sp>
        <p:nvSpPr>
          <p:cNvPr id="11776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400" smtClean="0">
                <a:solidFill>
                  <a:srgbClr val="000000"/>
                </a:solidFill>
                <a:ea typeface="华文新魏" panose="02010800040101010101" pitchFamily="2" charset="-122"/>
              </a:rPr>
              <a:t>二元语义网络表示</a:t>
            </a:r>
            <a:r>
              <a:rPr lang="zh-CN" altLang="en-US" smtClean="0">
                <a:solidFill>
                  <a:srgbClr val="000000"/>
                </a:solidFill>
              </a:rPr>
              <a:t> </a:t>
            </a:r>
          </a:p>
        </p:txBody>
      </p:sp>
      <p:sp>
        <p:nvSpPr>
          <p:cNvPr id="117765" name="Rectangle 3"/>
          <p:cNvSpPr>
            <a:spLocks noGrp="1" noChangeArrowheads="1"/>
          </p:cNvSpPr>
          <p:nvPr>
            <p:ph type="body" idx="1"/>
          </p:nvPr>
        </p:nvSpPr>
        <p:spPr>
          <a:xfrm>
            <a:off x="1143000" y="2017713"/>
            <a:ext cx="7812088" cy="573087"/>
          </a:xfrm>
        </p:spPr>
        <p:txBody>
          <a:bodyPr/>
          <a:lstStyle/>
          <a:p>
            <a:pPr eaLnBrk="1" hangingPunct="1"/>
            <a:r>
              <a:rPr lang="zh-CN" altLang="en-US" smtClean="0">
                <a:solidFill>
                  <a:srgbClr val="000000"/>
                </a:solidFill>
              </a:rPr>
              <a:t>例</a:t>
            </a:r>
            <a:r>
              <a:rPr lang="en-US" altLang="zh-CN" smtClean="0">
                <a:solidFill>
                  <a:srgbClr val="000000"/>
                </a:solidFill>
              </a:rPr>
              <a:t>1   </a:t>
            </a:r>
            <a:endParaRPr lang="en-US" altLang="zh-CN" smtClean="0"/>
          </a:p>
          <a:p>
            <a:pPr eaLnBrk="1" hangingPunct="1">
              <a:buFont typeface="Wingdings" panose="05000000000000000000" pitchFamily="2" charset="2"/>
              <a:buNone/>
            </a:pPr>
            <a:endParaRPr lang="en-US" altLang="zh-CN" smtClean="0"/>
          </a:p>
        </p:txBody>
      </p:sp>
      <p:sp>
        <p:nvSpPr>
          <p:cNvPr id="155652" name="Rectangle 4"/>
          <p:cNvSpPr>
            <a:spLocks noChangeArrowheads="1"/>
          </p:cNvSpPr>
          <p:nvPr/>
        </p:nvSpPr>
        <p:spPr bwMode="auto">
          <a:xfrm>
            <a:off x="1711325" y="2919413"/>
            <a:ext cx="10763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55653" name="Rectangle 5"/>
          <p:cNvSpPr>
            <a:spLocks noChangeArrowheads="1"/>
          </p:cNvSpPr>
          <p:nvPr/>
        </p:nvSpPr>
        <p:spPr bwMode="auto">
          <a:xfrm>
            <a:off x="3733800" y="2971800"/>
            <a:ext cx="6270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55656" name="Rectangle 8"/>
          <p:cNvSpPr>
            <a:spLocks noChangeArrowheads="1"/>
          </p:cNvSpPr>
          <p:nvPr/>
        </p:nvSpPr>
        <p:spPr bwMode="auto">
          <a:xfrm>
            <a:off x="1841500" y="4114800"/>
            <a:ext cx="10541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55660" name="Rectangle 12"/>
          <p:cNvSpPr>
            <a:spLocks noChangeArrowheads="1"/>
          </p:cNvSpPr>
          <p:nvPr/>
        </p:nvSpPr>
        <p:spPr bwMode="auto">
          <a:xfrm>
            <a:off x="5364163" y="6165850"/>
            <a:ext cx="8382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wings</a:t>
            </a:r>
          </a:p>
        </p:txBody>
      </p:sp>
      <p:sp>
        <p:nvSpPr>
          <p:cNvPr id="155661" name="Line 13"/>
          <p:cNvSpPr>
            <a:spLocks noChangeShapeType="1"/>
          </p:cNvSpPr>
          <p:nvPr/>
        </p:nvSpPr>
        <p:spPr bwMode="auto">
          <a:xfrm>
            <a:off x="2819400" y="3124200"/>
            <a:ext cx="914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5662" name="Line 14"/>
          <p:cNvSpPr>
            <a:spLocks noChangeShapeType="1"/>
          </p:cNvSpPr>
          <p:nvPr/>
        </p:nvSpPr>
        <p:spPr bwMode="auto">
          <a:xfrm>
            <a:off x="2895600" y="4343400"/>
            <a:ext cx="685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5666" name="Line 18"/>
          <p:cNvSpPr>
            <a:spLocks noChangeShapeType="1"/>
          </p:cNvSpPr>
          <p:nvPr/>
        </p:nvSpPr>
        <p:spPr bwMode="auto">
          <a:xfrm>
            <a:off x="5795963" y="5589588"/>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5667" name="Text Box 19"/>
          <p:cNvSpPr txBox="1">
            <a:spLocks noChangeArrowheads="1"/>
          </p:cNvSpPr>
          <p:nvPr/>
        </p:nvSpPr>
        <p:spPr bwMode="auto">
          <a:xfrm>
            <a:off x="2916238" y="2636838"/>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55670" name="Text Box 22"/>
          <p:cNvSpPr txBox="1">
            <a:spLocks noChangeArrowheads="1"/>
          </p:cNvSpPr>
          <p:nvPr/>
        </p:nvSpPr>
        <p:spPr bwMode="auto">
          <a:xfrm>
            <a:off x="2987675" y="38608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nvGrpSpPr>
          <p:cNvPr id="2" name="Group 36"/>
          <p:cNvGrpSpPr>
            <a:grpSpLocks/>
          </p:cNvGrpSpPr>
          <p:nvPr/>
        </p:nvGrpSpPr>
        <p:grpSpPr bwMode="auto">
          <a:xfrm>
            <a:off x="1839913" y="4953000"/>
            <a:ext cx="4295775" cy="638175"/>
            <a:chOff x="1159" y="3120"/>
            <a:chExt cx="2706" cy="402"/>
          </a:xfrm>
        </p:grpSpPr>
        <p:sp>
          <p:nvSpPr>
            <p:cNvPr id="117782" name="Rectangle 6"/>
            <p:cNvSpPr>
              <a:spLocks noChangeArrowheads="1"/>
            </p:cNvSpPr>
            <p:nvPr/>
          </p:nvSpPr>
          <p:spPr bwMode="auto">
            <a:xfrm>
              <a:off x="2304" y="3216"/>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7783" name="Rectangle 10"/>
            <p:cNvSpPr>
              <a:spLocks noChangeArrowheads="1"/>
            </p:cNvSpPr>
            <p:nvPr/>
          </p:nvSpPr>
          <p:spPr bwMode="auto">
            <a:xfrm>
              <a:off x="1159" y="3264"/>
              <a:ext cx="66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17784" name="Rectangle 11"/>
            <p:cNvSpPr>
              <a:spLocks noChangeArrowheads="1"/>
            </p:cNvSpPr>
            <p:nvPr/>
          </p:nvSpPr>
          <p:spPr bwMode="auto">
            <a:xfrm>
              <a:off x="3470" y="3249"/>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7785" name="Line 16"/>
            <p:cNvSpPr>
              <a:spLocks noChangeShapeType="1"/>
            </p:cNvSpPr>
            <p:nvPr/>
          </p:nvSpPr>
          <p:spPr bwMode="auto">
            <a:xfrm>
              <a:off x="1824" y="3408"/>
              <a:ext cx="4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6" name="Line 17"/>
            <p:cNvSpPr>
              <a:spLocks noChangeShapeType="1"/>
            </p:cNvSpPr>
            <p:nvPr/>
          </p:nvSpPr>
          <p:spPr bwMode="auto">
            <a:xfrm>
              <a:off x="2976" y="3360"/>
              <a:ext cx="4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7" name="Text Box 24"/>
            <p:cNvSpPr txBox="1">
              <a:spLocks noChangeArrowheads="1"/>
            </p:cNvSpPr>
            <p:nvPr/>
          </p:nvSpPr>
          <p:spPr bwMode="auto">
            <a:xfrm>
              <a:off x="1872" y="316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7788" name="Text Box 25"/>
            <p:cNvSpPr txBox="1">
              <a:spLocks noChangeArrowheads="1"/>
            </p:cNvSpPr>
            <p:nvPr/>
          </p:nvSpPr>
          <p:spPr bwMode="auto">
            <a:xfrm>
              <a:off x="3072" y="31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
        <p:nvSpPr>
          <p:cNvPr id="155674" name="Text Box 26"/>
          <p:cNvSpPr txBox="1">
            <a:spLocks noChangeArrowheads="1"/>
          </p:cNvSpPr>
          <p:nvPr/>
        </p:nvSpPr>
        <p:spPr bwMode="auto">
          <a:xfrm>
            <a:off x="4427538" y="5734050"/>
            <a:ext cx="1223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has-part</a:t>
            </a:r>
            <a:endParaRPr lang="en-US" altLang="zh-CN" sz="3200">
              <a:latin typeface="Tahoma" panose="020B0604030504040204" pitchFamily="34" charset="0"/>
              <a:ea typeface="宋体" panose="02010600030101010101" pitchFamily="2" charset="-122"/>
            </a:endParaRPr>
          </a:p>
        </p:txBody>
      </p:sp>
      <p:grpSp>
        <p:nvGrpSpPr>
          <p:cNvPr id="3" name="Group 35"/>
          <p:cNvGrpSpPr>
            <a:grpSpLocks/>
          </p:cNvGrpSpPr>
          <p:nvPr/>
        </p:nvGrpSpPr>
        <p:grpSpPr bwMode="auto">
          <a:xfrm>
            <a:off x="3563938" y="3933825"/>
            <a:ext cx="2773362" cy="600075"/>
            <a:chOff x="2245" y="2478"/>
            <a:chExt cx="1747" cy="378"/>
          </a:xfrm>
        </p:grpSpPr>
        <p:sp>
          <p:nvSpPr>
            <p:cNvPr id="117778" name="Line 15"/>
            <p:cNvSpPr>
              <a:spLocks noChangeShapeType="1"/>
            </p:cNvSpPr>
            <p:nvPr/>
          </p:nvSpPr>
          <p:spPr bwMode="auto">
            <a:xfrm>
              <a:off x="2928" y="273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9" name="Rectangle 9"/>
            <p:cNvSpPr>
              <a:spLocks noChangeArrowheads="1"/>
            </p:cNvSpPr>
            <p:nvPr/>
          </p:nvSpPr>
          <p:spPr bwMode="auto">
            <a:xfrm>
              <a:off x="3597" y="2598"/>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7780" name="Rectangle 31"/>
            <p:cNvSpPr>
              <a:spLocks noChangeArrowheads="1"/>
            </p:cNvSpPr>
            <p:nvPr/>
          </p:nvSpPr>
          <p:spPr bwMode="auto">
            <a:xfrm>
              <a:off x="2245" y="2574"/>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7781" name="Text Box 33"/>
            <p:cNvSpPr txBox="1">
              <a:spLocks noChangeArrowheads="1"/>
            </p:cNvSpPr>
            <p:nvPr/>
          </p:nvSpPr>
          <p:spPr bwMode="auto">
            <a:xfrm>
              <a:off x="3109" y="247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0-#ppt_w/2"/>
                                          </p:val>
                                        </p:tav>
                                        <p:tav tm="100000">
                                          <p:val>
                                            <p:strVal val="#ppt_x"/>
                                          </p:val>
                                        </p:tav>
                                      </p:tavLst>
                                    </p:anim>
                                    <p:anim calcmode="lin" valueType="num">
                                      <p:cBhvr additive="base">
                                        <p:cTn id="8"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3"/>
                                        </p:tgtEl>
                                        <p:attrNameLst>
                                          <p:attrName>style.visibility</p:attrName>
                                        </p:attrNameLst>
                                      </p:cBhvr>
                                      <p:to>
                                        <p:strVal val="visible"/>
                                      </p:to>
                                    </p:set>
                                    <p:anim calcmode="lin" valueType="num">
                                      <p:cBhvr additive="base">
                                        <p:cTn id="13" dur="500" fill="hold"/>
                                        <p:tgtEl>
                                          <p:spTgt spid="155653"/>
                                        </p:tgtEl>
                                        <p:attrNameLst>
                                          <p:attrName>ppt_x</p:attrName>
                                        </p:attrNameLst>
                                      </p:cBhvr>
                                      <p:tavLst>
                                        <p:tav tm="0">
                                          <p:val>
                                            <p:strVal val="0-#ppt_w/2"/>
                                          </p:val>
                                        </p:tav>
                                        <p:tav tm="100000">
                                          <p:val>
                                            <p:strVal val="#ppt_x"/>
                                          </p:val>
                                        </p:tav>
                                      </p:tavLst>
                                    </p:anim>
                                    <p:anim calcmode="lin" valueType="num">
                                      <p:cBhvr additive="base">
                                        <p:cTn id="14"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61"/>
                                        </p:tgtEl>
                                        <p:attrNameLst>
                                          <p:attrName>style.visibility</p:attrName>
                                        </p:attrNameLst>
                                      </p:cBhvr>
                                      <p:to>
                                        <p:strVal val="visible"/>
                                      </p:to>
                                    </p:set>
                                    <p:anim calcmode="lin" valueType="num">
                                      <p:cBhvr additive="base">
                                        <p:cTn id="19" dur="500" fill="hold"/>
                                        <p:tgtEl>
                                          <p:spTgt spid="155661"/>
                                        </p:tgtEl>
                                        <p:attrNameLst>
                                          <p:attrName>ppt_x</p:attrName>
                                        </p:attrNameLst>
                                      </p:cBhvr>
                                      <p:tavLst>
                                        <p:tav tm="0">
                                          <p:val>
                                            <p:strVal val="0-#ppt_w/2"/>
                                          </p:val>
                                        </p:tav>
                                        <p:tav tm="100000">
                                          <p:val>
                                            <p:strVal val="#ppt_x"/>
                                          </p:val>
                                        </p:tav>
                                      </p:tavLst>
                                    </p:anim>
                                    <p:anim calcmode="lin" valueType="num">
                                      <p:cBhvr additive="base">
                                        <p:cTn id="20" dur="500" fill="hold"/>
                                        <p:tgtEl>
                                          <p:spTgt spid="1556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5667"/>
                                        </p:tgtEl>
                                        <p:attrNameLst>
                                          <p:attrName>style.visibility</p:attrName>
                                        </p:attrNameLst>
                                      </p:cBhvr>
                                      <p:to>
                                        <p:strVal val="visible"/>
                                      </p:to>
                                    </p:set>
                                    <p:anim calcmode="lin" valueType="num">
                                      <p:cBhvr additive="base">
                                        <p:cTn id="25" dur="500" fill="hold"/>
                                        <p:tgtEl>
                                          <p:spTgt spid="155667"/>
                                        </p:tgtEl>
                                        <p:attrNameLst>
                                          <p:attrName>ppt_x</p:attrName>
                                        </p:attrNameLst>
                                      </p:cBhvr>
                                      <p:tavLst>
                                        <p:tav tm="0">
                                          <p:val>
                                            <p:strVal val="0-#ppt_w/2"/>
                                          </p:val>
                                        </p:tav>
                                        <p:tav tm="100000">
                                          <p:val>
                                            <p:strVal val="#ppt_x"/>
                                          </p:val>
                                        </p:tav>
                                      </p:tavLst>
                                    </p:anim>
                                    <p:anim calcmode="lin" valueType="num">
                                      <p:cBhvr additive="base">
                                        <p:cTn id="26" dur="500" fill="hold"/>
                                        <p:tgtEl>
                                          <p:spTgt spid="15566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5656"/>
                                        </p:tgtEl>
                                        <p:attrNameLst>
                                          <p:attrName>style.visibility</p:attrName>
                                        </p:attrNameLst>
                                      </p:cBhvr>
                                      <p:to>
                                        <p:strVal val="visible"/>
                                      </p:to>
                                    </p:set>
                                    <p:anim calcmode="lin" valueType="num">
                                      <p:cBhvr additive="base">
                                        <p:cTn id="37" dur="500" fill="hold"/>
                                        <p:tgtEl>
                                          <p:spTgt spid="155656"/>
                                        </p:tgtEl>
                                        <p:attrNameLst>
                                          <p:attrName>ppt_x</p:attrName>
                                        </p:attrNameLst>
                                      </p:cBhvr>
                                      <p:tavLst>
                                        <p:tav tm="0">
                                          <p:val>
                                            <p:strVal val="0-#ppt_w/2"/>
                                          </p:val>
                                        </p:tav>
                                        <p:tav tm="100000">
                                          <p:val>
                                            <p:strVal val="#ppt_x"/>
                                          </p:val>
                                        </p:tav>
                                      </p:tavLst>
                                    </p:anim>
                                    <p:anim calcmode="lin" valueType="num">
                                      <p:cBhvr additive="base">
                                        <p:cTn id="38" dur="500" fill="hold"/>
                                        <p:tgtEl>
                                          <p:spTgt spid="15565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5662"/>
                                        </p:tgtEl>
                                        <p:attrNameLst>
                                          <p:attrName>style.visibility</p:attrName>
                                        </p:attrNameLst>
                                      </p:cBhvr>
                                      <p:to>
                                        <p:strVal val="visible"/>
                                      </p:to>
                                    </p:set>
                                    <p:anim calcmode="lin" valueType="num">
                                      <p:cBhvr additive="base">
                                        <p:cTn id="43" dur="500" fill="hold"/>
                                        <p:tgtEl>
                                          <p:spTgt spid="155662"/>
                                        </p:tgtEl>
                                        <p:attrNameLst>
                                          <p:attrName>ppt_x</p:attrName>
                                        </p:attrNameLst>
                                      </p:cBhvr>
                                      <p:tavLst>
                                        <p:tav tm="0">
                                          <p:val>
                                            <p:strVal val="0-#ppt_w/2"/>
                                          </p:val>
                                        </p:tav>
                                        <p:tav tm="100000">
                                          <p:val>
                                            <p:strVal val="#ppt_x"/>
                                          </p:val>
                                        </p:tav>
                                      </p:tavLst>
                                    </p:anim>
                                    <p:anim calcmode="lin" valueType="num">
                                      <p:cBhvr additive="base">
                                        <p:cTn id="44" dur="500" fill="hold"/>
                                        <p:tgtEl>
                                          <p:spTgt spid="15566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5670"/>
                                        </p:tgtEl>
                                        <p:attrNameLst>
                                          <p:attrName>style.visibility</p:attrName>
                                        </p:attrNameLst>
                                      </p:cBhvr>
                                      <p:to>
                                        <p:strVal val="visible"/>
                                      </p:to>
                                    </p:set>
                                    <p:anim calcmode="lin" valueType="num">
                                      <p:cBhvr additive="base">
                                        <p:cTn id="49" dur="500" fill="hold"/>
                                        <p:tgtEl>
                                          <p:spTgt spid="155670"/>
                                        </p:tgtEl>
                                        <p:attrNameLst>
                                          <p:attrName>ppt_x</p:attrName>
                                        </p:attrNameLst>
                                      </p:cBhvr>
                                      <p:tavLst>
                                        <p:tav tm="0">
                                          <p:val>
                                            <p:strVal val="0-#ppt_w/2"/>
                                          </p:val>
                                        </p:tav>
                                        <p:tav tm="100000">
                                          <p:val>
                                            <p:strVal val="#ppt_x"/>
                                          </p:val>
                                        </p:tav>
                                      </p:tavLst>
                                    </p:anim>
                                    <p:anim calcmode="lin" valueType="num">
                                      <p:cBhvr additive="base">
                                        <p:cTn id="50" dur="500" fill="hold"/>
                                        <p:tgtEl>
                                          <p:spTgt spid="15567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5660"/>
                                        </p:tgtEl>
                                        <p:attrNameLst>
                                          <p:attrName>style.visibility</p:attrName>
                                        </p:attrNameLst>
                                      </p:cBhvr>
                                      <p:to>
                                        <p:strVal val="visible"/>
                                      </p:to>
                                    </p:set>
                                    <p:anim calcmode="lin" valueType="num">
                                      <p:cBhvr additive="base">
                                        <p:cTn id="61" dur="500" fill="hold"/>
                                        <p:tgtEl>
                                          <p:spTgt spid="155660"/>
                                        </p:tgtEl>
                                        <p:attrNameLst>
                                          <p:attrName>ppt_x</p:attrName>
                                        </p:attrNameLst>
                                      </p:cBhvr>
                                      <p:tavLst>
                                        <p:tav tm="0">
                                          <p:val>
                                            <p:strVal val="#ppt_x"/>
                                          </p:val>
                                        </p:tav>
                                        <p:tav tm="100000">
                                          <p:val>
                                            <p:strVal val="#ppt_x"/>
                                          </p:val>
                                        </p:tav>
                                      </p:tavLst>
                                    </p:anim>
                                    <p:anim calcmode="lin" valueType="num">
                                      <p:cBhvr additive="base">
                                        <p:cTn id="62" dur="500" fill="hold"/>
                                        <p:tgtEl>
                                          <p:spTgt spid="15566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55666"/>
                                        </p:tgtEl>
                                        <p:attrNameLst>
                                          <p:attrName>style.visibility</p:attrName>
                                        </p:attrNameLst>
                                      </p:cBhvr>
                                      <p:to>
                                        <p:strVal val="visible"/>
                                      </p:to>
                                    </p:set>
                                    <p:anim calcmode="lin" valueType="num">
                                      <p:cBhvr additive="base">
                                        <p:cTn id="67" dur="500" fill="hold"/>
                                        <p:tgtEl>
                                          <p:spTgt spid="155666"/>
                                        </p:tgtEl>
                                        <p:attrNameLst>
                                          <p:attrName>ppt_x</p:attrName>
                                        </p:attrNameLst>
                                      </p:cBhvr>
                                      <p:tavLst>
                                        <p:tav tm="0">
                                          <p:val>
                                            <p:strVal val="1+#ppt_w/2"/>
                                          </p:val>
                                        </p:tav>
                                        <p:tav tm="100000">
                                          <p:val>
                                            <p:strVal val="#ppt_x"/>
                                          </p:val>
                                        </p:tav>
                                      </p:tavLst>
                                    </p:anim>
                                    <p:anim calcmode="lin" valueType="num">
                                      <p:cBhvr additive="base">
                                        <p:cTn id="68" dur="500" fill="hold"/>
                                        <p:tgtEl>
                                          <p:spTgt spid="15566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55674"/>
                                        </p:tgtEl>
                                        <p:attrNameLst>
                                          <p:attrName>style.visibility</p:attrName>
                                        </p:attrNameLst>
                                      </p:cBhvr>
                                      <p:to>
                                        <p:strVal val="visible"/>
                                      </p:to>
                                    </p:set>
                                    <p:anim calcmode="lin" valueType="num">
                                      <p:cBhvr additive="base">
                                        <p:cTn id="73" dur="500" fill="hold"/>
                                        <p:tgtEl>
                                          <p:spTgt spid="155674"/>
                                        </p:tgtEl>
                                        <p:attrNameLst>
                                          <p:attrName>ppt_x</p:attrName>
                                        </p:attrNameLst>
                                      </p:cBhvr>
                                      <p:tavLst>
                                        <p:tav tm="0">
                                          <p:val>
                                            <p:strVal val="0-#ppt_w/2"/>
                                          </p:val>
                                        </p:tav>
                                        <p:tav tm="100000">
                                          <p:val>
                                            <p:strVal val="#ppt_x"/>
                                          </p:val>
                                        </p:tav>
                                      </p:tavLst>
                                    </p:anim>
                                    <p:anim calcmode="lin" valueType="num">
                                      <p:cBhvr additive="base">
                                        <p:cTn id="74" dur="500" fill="hold"/>
                                        <p:tgtEl>
                                          <p:spTgt spid="155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P spid="155653" grpId="0" animBg="1"/>
      <p:bldP spid="155656" grpId="0" animBg="1"/>
      <p:bldP spid="155660" grpId="0" animBg="1"/>
      <p:bldP spid="155661" grpId="0" animBg="1"/>
      <p:bldP spid="155662" grpId="0" animBg="1"/>
      <p:bldP spid="155666" grpId="0" animBg="1"/>
      <p:bldP spid="155667" grpId="0"/>
      <p:bldP spid="155670" grpId="0"/>
      <p:bldP spid="15567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FDB661-0182-4674-ADD1-3869223EFA6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87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F20E95-BB17-489B-BE46-9CEA3FC770B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111</a:t>
            </a:fld>
            <a:endParaRPr kumimoji="0" lang="en-US" altLang="zh-CN" sz="1400" smtClean="0">
              <a:latin typeface="Tahoma" panose="020B0604030504040204" pitchFamily="34" charset="0"/>
              <a:ea typeface="宋体" panose="02010600030101010101" pitchFamily="2" charset="-122"/>
            </a:endParaRPr>
          </a:p>
        </p:txBody>
      </p:sp>
      <p:sp>
        <p:nvSpPr>
          <p:cNvPr id="118788"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400" smtClean="0">
                <a:solidFill>
                  <a:srgbClr val="000000"/>
                </a:solidFill>
                <a:ea typeface="华文新魏" panose="02010800040101010101" pitchFamily="2" charset="-122"/>
              </a:rPr>
              <a:t>二元语义网络表示</a:t>
            </a:r>
          </a:p>
        </p:txBody>
      </p:sp>
      <p:sp>
        <p:nvSpPr>
          <p:cNvPr id="118789" name="Rectangle 3"/>
          <p:cNvSpPr>
            <a:spLocks noGrp="1" noChangeArrowheads="1"/>
          </p:cNvSpPr>
          <p:nvPr>
            <p:ph type="body" idx="1"/>
          </p:nvPr>
        </p:nvSpPr>
        <p:spPr>
          <a:xfrm>
            <a:off x="990600" y="1905000"/>
            <a:ext cx="1371600" cy="420688"/>
          </a:xfrm>
        </p:spPr>
        <p:txBody>
          <a:bodyPr/>
          <a:lstStyle/>
          <a:p>
            <a:pPr eaLnBrk="1" hangingPunct="1">
              <a:lnSpc>
                <a:spcPct val="90000"/>
              </a:lnSpc>
            </a:pPr>
            <a:r>
              <a:rPr lang="zh-CN" altLang="en-US" sz="2400" smtClean="0">
                <a:solidFill>
                  <a:srgbClr val="000000"/>
                </a:solidFill>
              </a:rPr>
              <a:t>例</a:t>
            </a:r>
            <a:r>
              <a:rPr lang="en-US" altLang="zh-CN" sz="2400" smtClean="0">
                <a:solidFill>
                  <a:srgbClr val="000000"/>
                </a:solidFill>
              </a:rPr>
              <a:t>2</a:t>
            </a:r>
          </a:p>
        </p:txBody>
      </p:sp>
      <p:grpSp>
        <p:nvGrpSpPr>
          <p:cNvPr id="118790" name="Group 11"/>
          <p:cNvGrpSpPr>
            <a:grpSpLocks/>
          </p:cNvGrpSpPr>
          <p:nvPr/>
        </p:nvGrpSpPr>
        <p:grpSpPr bwMode="auto">
          <a:xfrm>
            <a:off x="1908175" y="2852738"/>
            <a:ext cx="4495800" cy="561975"/>
            <a:chOff x="1112" y="1536"/>
            <a:chExt cx="2832" cy="354"/>
          </a:xfrm>
        </p:grpSpPr>
        <p:sp>
          <p:nvSpPr>
            <p:cNvPr id="118800" name="Rectangle 4"/>
            <p:cNvSpPr>
              <a:spLocks noChangeArrowheads="1"/>
            </p:cNvSpPr>
            <p:nvPr/>
          </p:nvSpPr>
          <p:spPr bwMode="auto">
            <a:xfrm>
              <a:off x="2208" y="1632"/>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8801" name="Rectangle 5"/>
            <p:cNvSpPr>
              <a:spLocks noChangeArrowheads="1"/>
            </p:cNvSpPr>
            <p:nvPr/>
          </p:nvSpPr>
          <p:spPr bwMode="auto">
            <a:xfrm>
              <a:off x="1112" y="1632"/>
              <a:ext cx="66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18802" name="Rectangle 6"/>
            <p:cNvSpPr>
              <a:spLocks noChangeArrowheads="1"/>
            </p:cNvSpPr>
            <p:nvPr/>
          </p:nvSpPr>
          <p:spPr bwMode="auto">
            <a:xfrm>
              <a:off x="3549" y="1632"/>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8803" name="Line 7"/>
            <p:cNvSpPr>
              <a:spLocks noChangeShapeType="1"/>
            </p:cNvSpPr>
            <p:nvPr/>
          </p:nvSpPr>
          <p:spPr bwMode="auto">
            <a:xfrm>
              <a:off x="1776" y="1776"/>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4" name="Line 8"/>
            <p:cNvSpPr>
              <a:spLocks noChangeShapeType="1"/>
            </p:cNvSpPr>
            <p:nvPr/>
          </p:nvSpPr>
          <p:spPr bwMode="auto">
            <a:xfrm>
              <a:off x="2880" y="177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5" name="Text Box 9"/>
            <p:cNvSpPr txBox="1">
              <a:spLocks noChangeArrowheads="1"/>
            </p:cNvSpPr>
            <p:nvPr/>
          </p:nvSpPr>
          <p:spPr bwMode="auto">
            <a:xfrm>
              <a:off x="1824" y="15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8806" name="Text Box 10"/>
            <p:cNvSpPr txBox="1">
              <a:spLocks noChangeArrowheads="1"/>
            </p:cNvSpPr>
            <p:nvPr/>
          </p:nvSpPr>
          <p:spPr bwMode="auto">
            <a:xfrm>
              <a:off x="3072" y="153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grpSp>
        <p:nvGrpSpPr>
          <p:cNvPr id="3" name="Group 44"/>
          <p:cNvGrpSpPr>
            <a:grpSpLocks/>
          </p:cNvGrpSpPr>
          <p:nvPr/>
        </p:nvGrpSpPr>
        <p:grpSpPr bwMode="auto">
          <a:xfrm>
            <a:off x="2209800" y="3429000"/>
            <a:ext cx="2284413" cy="638175"/>
            <a:chOff x="1392" y="2160"/>
            <a:chExt cx="1439" cy="402"/>
          </a:xfrm>
        </p:grpSpPr>
        <p:sp>
          <p:nvSpPr>
            <p:cNvPr id="118796" name="Rectangle 12"/>
            <p:cNvSpPr>
              <a:spLocks noChangeArrowheads="1"/>
            </p:cNvSpPr>
            <p:nvPr/>
          </p:nvSpPr>
          <p:spPr bwMode="auto">
            <a:xfrm>
              <a:off x="2264" y="2304"/>
              <a:ext cx="5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nest-1</a:t>
              </a:r>
            </a:p>
          </p:txBody>
        </p:sp>
        <p:sp>
          <p:nvSpPr>
            <p:cNvPr id="118797" name="Line 17"/>
            <p:cNvSpPr>
              <a:spLocks noChangeShapeType="1"/>
            </p:cNvSpPr>
            <p:nvPr/>
          </p:nvSpPr>
          <p:spPr bwMode="auto">
            <a:xfrm>
              <a:off x="1392" y="216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8" name="Line 18"/>
            <p:cNvSpPr>
              <a:spLocks noChangeShapeType="1"/>
            </p:cNvSpPr>
            <p:nvPr/>
          </p:nvSpPr>
          <p:spPr bwMode="auto">
            <a:xfrm>
              <a:off x="1392" y="2448"/>
              <a:ext cx="8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9" name="Text Box 22"/>
            <p:cNvSpPr txBox="1">
              <a:spLocks noChangeArrowheads="1"/>
            </p:cNvSpPr>
            <p:nvPr/>
          </p:nvSpPr>
          <p:spPr bwMode="auto">
            <a:xfrm>
              <a:off x="1632" y="220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owns</a:t>
              </a:r>
              <a:endParaRPr lang="en-US" altLang="zh-CN" sz="3200">
                <a:latin typeface="Tahoma" panose="020B0604030504040204" pitchFamily="34" charset="0"/>
                <a:ea typeface="宋体" panose="02010600030101010101" pitchFamily="2" charset="-122"/>
              </a:endParaRPr>
            </a:p>
          </p:txBody>
        </p:sp>
      </p:grpSp>
      <p:grpSp>
        <p:nvGrpSpPr>
          <p:cNvPr id="4" name="Group 53"/>
          <p:cNvGrpSpPr>
            <a:grpSpLocks/>
          </p:cNvGrpSpPr>
          <p:nvPr/>
        </p:nvGrpSpPr>
        <p:grpSpPr bwMode="auto">
          <a:xfrm>
            <a:off x="4500563" y="3573463"/>
            <a:ext cx="1744662" cy="561975"/>
            <a:chOff x="2835" y="2208"/>
            <a:chExt cx="1099" cy="354"/>
          </a:xfrm>
        </p:grpSpPr>
        <p:sp>
          <p:nvSpPr>
            <p:cNvPr id="118793" name="Rectangle 13"/>
            <p:cNvSpPr>
              <a:spLocks noChangeArrowheads="1"/>
            </p:cNvSpPr>
            <p:nvPr/>
          </p:nvSpPr>
          <p:spPr bwMode="auto">
            <a:xfrm>
              <a:off x="3512" y="2304"/>
              <a:ext cx="42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a:t>
              </a:r>
            </a:p>
          </p:txBody>
        </p:sp>
        <p:sp>
          <p:nvSpPr>
            <p:cNvPr id="118794" name="Line 50"/>
            <p:cNvSpPr>
              <a:spLocks noChangeShapeType="1"/>
            </p:cNvSpPr>
            <p:nvPr/>
          </p:nvSpPr>
          <p:spPr bwMode="auto">
            <a:xfrm>
              <a:off x="2835" y="2432"/>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5" name="Text Box 51"/>
            <p:cNvSpPr txBox="1">
              <a:spLocks noChangeArrowheads="1"/>
            </p:cNvSpPr>
            <p:nvPr/>
          </p:nvSpPr>
          <p:spPr bwMode="auto">
            <a:xfrm>
              <a:off x="3024" y="220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5BEB0E-159E-4150-BF5A-D3736B79A2C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A7872F-7211-45E3-A543-D611476166F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112</a:t>
            </a:fld>
            <a:endParaRPr kumimoji="0" lang="en-US" altLang="zh-CN" sz="1400" smtClean="0">
              <a:latin typeface="Tahoma" panose="020B0604030504040204" pitchFamily="34" charset="0"/>
              <a:ea typeface="宋体" panose="02010600030101010101" pitchFamily="2" charset="-122"/>
            </a:endParaRPr>
          </a:p>
        </p:txBody>
      </p:sp>
      <p:sp>
        <p:nvSpPr>
          <p:cNvPr id="11981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400" smtClean="0">
                <a:solidFill>
                  <a:srgbClr val="000000"/>
                </a:solidFill>
                <a:ea typeface="华文新魏" panose="02010800040101010101" pitchFamily="2" charset="-122"/>
              </a:rPr>
              <a:t>二元语义网络表示</a:t>
            </a:r>
          </a:p>
        </p:txBody>
      </p:sp>
      <p:sp>
        <p:nvSpPr>
          <p:cNvPr id="119813" name="Rectangle 3"/>
          <p:cNvSpPr>
            <a:spLocks noGrp="1" noChangeArrowheads="1"/>
          </p:cNvSpPr>
          <p:nvPr>
            <p:ph type="body" idx="1"/>
          </p:nvPr>
        </p:nvSpPr>
        <p:spPr>
          <a:xfrm>
            <a:off x="990600" y="1905000"/>
            <a:ext cx="1752600" cy="457200"/>
          </a:xfrm>
        </p:spPr>
        <p:txBody>
          <a:bodyPr/>
          <a:lstStyle/>
          <a:p>
            <a:pPr eaLnBrk="1" hangingPunct="1"/>
            <a:r>
              <a:rPr lang="zh-CN" altLang="en-US" sz="2400" smtClean="0">
                <a:solidFill>
                  <a:srgbClr val="000000"/>
                </a:solidFill>
              </a:rPr>
              <a:t>例</a:t>
            </a:r>
            <a:r>
              <a:rPr lang="en-US" altLang="zh-CN" sz="2400" smtClean="0">
                <a:solidFill>
                  <a:srgbClr val="000000"/>
                </a:solidFill>
              </a:rPr>
              <a:t>2</a:t>
            </a:r>
          </a:p>
        </p:txBody>
      </p:sp>
      <p:grpSp>
        <p:nvGrpSpPr>
          <p:cNvPr id="2" name="Group 4"/>
          <p:cNvGrpSpPr>
            <a:grpSpLocks/>
          </p:cNvGrpSpPr>
          <p:nvPr/>
        </p:nvGrpSpPr>
        <p:grpSpPr bwMode="auto">
          <a:xfrm>
            <a:off x="1905000" y="2362200"/>
            <a:ext cx="4495800" cy="561975"/>
            <a:chOff x="1112" y="1536"/>
            <a:chExt cx="2832" cy="354"/>
          </a:xfrm>
        </p:grpSpPr>
        <p:sp>
          <p:nvSpPr>
            <p:cNvPr id="119851" name="Rectangle 5"/>
            <p:cNvSpPr>
              <a:spLocks noChangeArrowheads="1"/>
            </p:cNvSpPr>
            <p:nvPr/>
          </p:nvSpPr>
          <p:spPr bwMode="auto">
            <a:xfrm>
              <a:off x="2208" y="1632"/>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9852" name="Rectangle 6"/>
            <p:cNvSpPr>
              <a:spLocks noChangeArrowheads="1"/>
            </p:cNvSpPr>
            <p:nvPr/>
          </p:nvSpPr>
          <p:spPr bwMode="auto">
            <a:xfrm>
              <a:off x="1112" y="1632"/>
              <a:ext cx="66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19853" name="Rectangle 7"/>
            <p:cNvSpPr>
              <a:spLocks noChangeArrowheads="1"/>
            </p:cNvSpPr>
            <p:nvPr/>
          </p:nvSpPr>
          <p:spPr bwMode="auto">
            <a:xfrm>
              <a:off x="3549" y="1632"/>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9854" name="Line 8"/>
            <p:cNvSpPr>
              <a:spLocks noChangeShapeType="1"/>
            </p:cNvSpPr>
            <p:nvPr/>
          </p:nvSpPr>
          <p:spPr bwMode="auto">
            <a:xfrm>
              <a:off x="1776" y="1776"/>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55" name="Line 9"/>
            <p:cNvSpPr>
              <a:spLocks noChangeShapeType="1"/>
            </p:cNvSpPr>
            <p:nvPr/>
          </p:nvSpPr>
          <p:spPr bwMode="auto">
            <a:xfrm>
              <a:off x="2880" y="177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56" name="Text Box 10"/>
            <p:cNvSpPr txBox="1">
              <a:spLocks noChangeArrowheads="1"/>
            </p:cNvSpPr>
            <p:nvPr/>
          </p:nvSpPr>
          <p:spPr bwMode="auto">
            <a:xfrm>
              <a:off x="1824" y="15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57" name="Text Box 11"/>
            <p:cNvSpPr txBox="1">
              <a:spLocks noChangeArrowheads="1"/>
            </p:cNvSpPr>
            <p:nvPr/>
          </p:nvSpPr>
          <p:spPr bwMode="auto">
            <a:xfrm>
              <a:off x="3072" y="153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
        <p:nvSpPr>
          <p:cNvPr id="158735" name="Rectangle 15"/>
          <p:cNvSpPr>
            <a:spLocks noChangeArrowheads="1"/>
          </p:cNvSpPr>
          <p:nvPr/>
        </p:nvSpPr>
        <p:spPr bwMode="auto">
          <a:xfrm>
            <a:off x="1993900" y="3429000"/>
            <a:ext cx="8953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own-1</a:t>
            </a:r>
          </a:p>
        </p:txBody>
      </p:sp>
      <p:sp>
        <p:nvSpPr>
          <p:cNvPr id="158742" name="Rectangle 22"/>
          <p:cNvSpPr>
            <a:spLocks noChangeArrowheads="1"/>
          </p:cNvSpPr>
          <p:nvPr/>
        </p:nvSpPr>
        <p:spPr bwMode="auto">
          <a:xfrm>
            <a:off x="1752600" y="5867400"/>
            <a:ext cx="13430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ownership</a:t>
            </a:r>
          </a:p>
        </p:txBody>
      </p:sp>
      <p:sp>
        <p:nvSpPr>
          <p:cNvPr id="158743" name="Rectangle 23"/>
          <p:cNvSpPr>
            <a:spLocks noChangeArrowheads="1"/>
          </p:cNvSpPr>
          <p:nvPr/>
        </p:nvSpPr>
        <p:spPr bwMode="auto">
          <a:xfrm>
            <a:off x="3886200" y="5867400"/>
            <a:ext cx="11525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situation</a:t>
            </a:r>
          </a:p>
        </p:txBody>
      </p:sp>
      <p:sp>
        <p:nvSpPr>
          <p:cNvPr id="158745" name="Line 25"/>
          <p:cNvSpPr>
            <a:spLocks noChangeShapeType="1"/>
          </p:cNvSpPr>
          <p:nvPr/>
        </p:nvSpPr>
        <p:spPr bwMode="auto">
          <a:xfrm flipV="1">
            <a:off x="2438400" y="2895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19" name="Text Box 34"/>
          <p:cNvSpPr txBox="1">
            <a:spLocks noChangeArrowheads="1"/>
          </p:cNvSpPr>
          <p:nvPr/>
        </p:nvSpPr>
        <p:spPr bwMode="auto">
          <a:xfrm>
            <a:off x="5105400" y="3200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zh-CN" sz="3200">
              <a:latin typeface="Tahoma" panose="020B0604030504040204" pitchFamily="34" charset="0"/>
              <a:ea typeface="宋体" panose="02010600030101010101" pitchFamily="2" charset="-122"/>
            </a:endParaRPr>
          </a:p>
        </p:txBody>
      </p:sp>
      <p:grpSp>
        <p:nvGrpSpPr>
          <p:cNvPr id="3" name="Group 65"/>
          <p:cNvGrpSpPr>
            <a:grpSpLocks/>
          </p:cNvGrpSpPr>
          <p:nvPr/>
        </p:nvGrpSpPr>
        <p:grpSpPr bwMode="auto">
          <a:xfrm>
            <a:off x="2916238" y="3284538"/>
            <a:ext cx="3621087" cy="561975"/>
            <a:chOff x="2608" y="1933"/>
            <a:chExt cx="2281" cy="354"/>
          </a:xfrm>
        </p:grpSpPr>
        <p:sp>
          <p:nvSpPr>
            <p:cNvPr id="119844" name="Line 27"/>
            <p:cNvSpPr>
              <a:spLocks noChangeShapeType="1"/>
            </p:cNvSpPr>
            <p:nvPr/>
          </p:nvSpPr>
          <p:spPr bwMode="auto">
            <a:xfrm>
              <a:off x="2608" y="2160"/>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9845" name="Group 63"/>
            <p:cNvGrpSpPr>
              <a:grpSpLocks/>
            </p:cNvGrpSpPr>
            <p:nvPr/>
          </p:nvGrpSpPr>
          <p:grpSpPr bwMode="auto">
            <a:xfrm>
              <a:off x="2608" y="1933"/>
              <a:ext cx="2281" cy="354"/>
              <a:chOff x="1824" y="2064"/>
              <a:chExt cx="2281" cy="354"/>
            </a:xfrm>
          </p:grpSpPr>
          <p:sp>
            <p:nvSpPr>
              <p:cNvPr id="119846" name="Rectangle 12"/>
              <p:cNvSpPr>
                <a:spLocks noChangeArrowheads="1"/>
              </p:cNvSpPr>
              <p:nvPr/>
            </p:nvSpPr>
            <p:spPr bwMode="auto">
              <a:xfrm>
                <a:off x="2408" y="2160"/>
                <a:ext cx="5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nest-1</a:t>
                </a:r>
              </a:p>
            </p:txBody>
          </p:sp>
          <p:sp>
            <p:nvSpPr>
              <p:cNvPr id="119847" name="Rectangle 13"/>
              <p:cNvSpPr>
                <a:spLocks noChangeArrowheads="1"/>
              </p:cNvSpPr>
              <p:nvPr/>
            </p:nvSpPr>
            <p:spPr bwMode="auto">
              <a:xfrm>
                <a:off x="3683" y="2160"/>
                <a:ext cx="42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a:t>
                </a:r>
              </a:p>
            </p:txBody>
          </p:sp>
          <p:sp>
            <p:nvSpPr>
              <p:cNvPr id="119848" name="Line 28"/>
              <p:cNvSpPr>
                <a:spLocks noChangeShapeType="1"/>
              </p:cNvSpPr>
              <p:nvPr/>
            </p:nvSpPr>
            <p:spPr bwMode="auto">
              <a:xfrm>
                <a:off x="2976" y="2304"/>
                <a:ext cx="72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49" name="Text Box 36"/>
              <p:cNvSpPr txBox="1">
                <a:spLocks noChangeArrowheads="1"/>
              </p:cNvSpPr>
              <p:nvPr/>
            </p:nvSpPr>
            <p:spPr bwMode="auto">
              <a:xfrm>
                <a:off x="3120" y="2064"/>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50" name="Text Box 37"/>
              <p:cNvSpPr txBox="1">
                <a:spLocks noChangeArrowheads="1"/>
              </p:cNvSpPr>
              <p:nvPr/>
            </p:nvSpPr>
            <p:spPr bwMode="auto">
              <a:xfrm>
                <a:off x="1824" y="206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ownee</a:t>
                </a:r>
              </a:p>
            </p:txBody>
          </p:sp>
        </p:grpSp>
      </p:grpSp>
      <p:sp>
        <p:nvSpPr>
          <p:cNvPr id="158759" name="Text Box 39"/>
          <p:cNvSpPr txBox="1">
            <a:spLocks noChangeArrowheads="1"/>
          </p:cNvSpPr>
          <p:nvPr/>
        </p:nvSpPr>
        <p:spPr bwMode="auto">
          <a:xfrm>
            <a:off x="1371600" y="29718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owner</a:t>
            </a:r>
            <a:endParaRPr lang="en-US" altLang="zh-CN" sz="3200">
              <a:latin typeface="Tahoma" panose="020B0604030504040204" pitchFamily="34" charset="0"/>
              <a:ea typeface="宋体" panose="02010600030101010101" pitchFamily="2" charset="-122"/>
            </a:endParaRPr>
          </a:p>
        </p:txBody>
      </p:sp>
      <p:sp>
        <p:nvSpPr>
          <p:cNvPr id="158761" name="Line 41"/>
          <p:cNvSpPr>
            <a:spLocks noChangeShapeType="1"/>
          </p:cNvSpPr>
          <p:nvPr/>
        </p:nvSpPr>
        <p:spPr bwMode="auto">
          <a:xfrm>
            <a:off x="2286000" y="3810000"/>
            <a:ext cx="0" cy="2057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8762" name="Line 42"/>
          <p:cNvSpPr>
            <a:spLocks noChangeShapeType="1"/>
          </p:cNvSpPr>
          <p:nvPr/>
        </p:nvSpPr>
        <p:spPr bwMode="auto">
          <a:xfrm>
            <a:off x="3124200" y="60960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8773" name="Text Box 53"/>
          <p:cNvSpPr txBox="1">
            <a:spLocks noChangeArrowheads="1"/>
          </p:cNvSpPr>
          <p:nvPr/>
        </p:nvSpPr>
        <p:spPr bwMode="auto">
          <a:xfrm>
            <a:off x="3200400" y="5638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58774" name="Text Box 54"/>
          <p:cNvSpPr txBox="1">
            <a:spLocks noChangeArrowheads="1"/>
          </p:cNvSpPr>
          <p:nvPr/>
        </p:nvSpPr>
        <p:spPr bwMode="auto">
          <a:xfrm>
            <a:off x="1600200" y="4876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nvGrpSpPr>
          <p:cNvPr id="5" name="Group 67"/>
          <p:cNvGrpSpPr>
            <a:grpSpLocks/>
          </p:cNvGrpSpPr>
          <p:nvPr/>
        </p:nvGrpSpPr>
        <p:grpSpPr bwMode="auto">
          <a:xfrm>
            <a:off x="2771775" y="3860800"/>
            <a:ext cx="3933825" cy="866775"/>
            <a:chOff x="2426" y="2296"/>
            <a:chExt cx="2478" cy="546"/>
          </a:xfrm>
        </p:grpSpPr>
        <p:sp>
          <p:nvSpPr>
            <p:cNvPr id="119836" name="Line 46"/>
            <p:cNvSpPr>
              <a:spLocks noChangeShapeType="1"/>
            </p:cNvSpPr>
            <p:nvPr/>
          </p:nvSpPr>
          <p:spPr bwMode="auto">
            <a:xfrm>
              <a:off x="2426" y="2704"/>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9837" name="Group 66"/>
            <p:cNvGrpSpPr>
              <a:grpSpLocks/>
            </p:cNvGrpSpPr>
            <p:nvPr/>
          </p:nvGrpSpPr>
          <p:grpSpPr bwMode="auto">
            <a:xfrm>
              <a:off x="2426" y="2296"/>
              <a:ext cx="2478" cy="546"/>
              <a:chOff x="1728" y="2400"/>
              <a:chExt cx="2478" cy="546"/>
            </a:xfrm>
          </p:grpSpPr>
          <p:sp>
            <p:nvSpPr>
              <p:cNvPr id="119838" name="Rectangle 16"/>
              <p:cNvSpPr>
                <a:spLocks noChangeArrowheads="1"/>
              </p:cNvSpPr>
              <p:nvPr/>
            </p:nvSpPr>
            <p:spPr bwMode="auto">
              <a:xfrm>
                <a:off x="2400" y="2688"/>
                <a:ext cx="55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spring</a:t>
                </a:r>
              </a:p>
            </p:txBody>
          </p:sp>
          <p:sp>
            <p:nvSpPr>
              <p:cNvPr id="119839" name="Rectangle 17"/>
              <p:cNvSpPr>
                <a:spLocks noChangeArrowheads="1"/>
              </p:cNvSpPr>
              <p:nvPr/>
            </p:nvSpPr>
            <p:spPr bwMode="auto">
              <a:xfrm>
                <a:off x="3773" y="2688"/>
                <a:ext cx="4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time</a:t>
                </a:r>
              </a:p>
            </p:txBody>
          </p:sp>
          <p:sp>
            <p:nvSpPr>
              <p:cNvPr id="119840" name="Line 45"/>
              <p:cNvSpPr>
                <a:spLocks noChangeShapeType="1"/>
              </p:cNvSpPr>
              <p:nvPr/>
            </p:nvSpPr>
            <p:spPr bwMode="auto">
              <a:xfrm>
                <a:off x="1728" y="2400"/>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41" name="Line 48"/>
              <p:cNvSpPr>
                <a:spLocks noChangeShapeType="1"/>
              </p:cNvSpPr>
              <p:nvPr/>
            </p:nvSpPr>
            <p:spPr bwMode="auto">
              <a:xfrm>
                <a:off x="2976" y="2784"/>
                <a:ext cx="81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42" name="Text Box 51"/>
              <p:cNvSpPr txBox="1">
                <a:spLocks noChangeArrowheads="1"/>
              </p:cNvSpPr>
              <p:nvPr/>
            </p:nvSpPr>
            <p:spPr bwMode="auto">
              <a:xfrm>
                <a:off x="3168" y="249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43" name="Text Box 55"/>
              <p:cNvSpPr txBox="1">
                <a:spLocks noChangeArrowheads="1"/>
              </p:cNvSpPr>
              <p:nvPr/>
            </p:nvSpPr>
            <p:spPr bwMode="auto">
              <a:xfrm>
                <a:off x="1776" y="254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starttime</a:t>
                </a:r>
                <a:endParaRPr lang="en-US" altLang="zh-CN" sz="3200">
                  <a:latin typeface="Tahoma" panose="020B0604030504040204" pitchFamily="34" charset="0"/>
                  <a:ea typeface="宋体" panose="02010600030101010101" pitchFamily="2" charset="-122"/>
                </a:endParaRPr>
              </a:p>
            </p:txBody>
          </p:sp>
        </p:grpSp>
      </p:grpSp>
      <p:grpSp>
        <p:nvGrpSpPr>
          <p:cNvPr id="7" name="Group 76"/>
          <p:cNvGrpSpPr>
            <a:grpSpLocks/>
          </p:cNvGrpSpPr>
          <p:nvPr/>
        </p:nvGrpSpPr>
        <p:grpSpPr bwMode="auto">
          <a:xfrm>
            <a:off x="2590800" y="3810000"/>
            <a:ext cx="3657600" cy="1552575"/>
            <a:chOff x="1632" y="2400"/>
            <a:chExt cx="2304" cy="978"/>
          </a:xfrm>
        </p:grpSpPr>
        <p:sp>
          <p:nvSpPr>
            <p:cNvPr id="119828" name="Line 49"/>
            <p:cNvSpPr>
              <a:spLocks noChangeShapeType="1"/>
            </p:cNvSpPr>
            <p:nvPr/>
          </p:nvSpPr>
          <p:spPr bwMode="auto">
            <a:xfrm>
              <a:off x="2976" y="3264"/>
              <a:ext cx="9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9829" name="Group 75"/>
            <p:cNvGrpSpPr>
              <a:grpSpLocks/>
            </p:cNvGrpSpPr>
            <p:nvPr/>
          </p:nvGrpSpPr>
          <p:grpSpPr bwMode="auto">
            <a:xfrm>
              <a:off x="1632" y="2400"/>
              <a:ext cx="2304" cy="978"/>
              <a:chOff x="1632" y="2400"/>
              <a:chExt cx="2304" cy="978"/>
            </a:xfrm>
          </p:grpSpPr>
          <p:sp>
            <p:nvSpPr>
              <p:cNvPr id="119830" name="Rectangle 19"/>
              <p:cNvSpPr>
                <a:spLocks noChangeArrowheads="1"/>
              </p:cNvSpPr>
              <p:nvPr/>
            </p:nvSpPr>
            <p:spPr bwMode="auto">
              <a:xfrm>
                <a:off x="2448" y="3120"/>
                <a:ext cx="50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fall</a:t>
                </a:r>
              </a:p>
            </p:txBody>
          </p:sp>
          <p:sp>
            <p:nvSpPr>
              <p:cNvPr id="119831" name="Line 43"/>
              <p:cNvSpPr>
                <a:spLocks noChangeShapeType="1"/>
              </p:cNvSpPr>
              <p:nvPr/>
            </p:nvSpPr>
            <p:spPr bwMode="auto">
              <a:xfrm>
                <a:off x="1632" y="2400"/>
                <a:ext cx="0"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32" name="Line 44"/>
              <p:cNvSpPr>
                <a:spLocks noChangeShapeType="1"/>
              </p:cNvSpPr>
              <p:nvPr/>
            </p:nvSpPr>
            <p:spPr bwMode="auto">
              <a:xfrm>
                <a:off x="1632" y="3216"/>
                <a:ext cx="81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33" name="Line 50"/>
              <p:cNvSpPr>
                <a:spLocks noChangeShapeType="1"/>
              </p:cNvSpPr>
              <p:nvPr/>
            </p:nvSpPr>
            <p:spPr bwMode="auto">
              <a:xfrm flipV="1">
                <a:off x="3936" y="2928"/>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34" name="Text Box 52"/>
              <p:cNvSpPr txBox="1">
                <a:spLocks noChangeArrowheads="1"/>
              </p:cNvSpPr>
              <p:nvPr/>
            </p:nvSpPr>
            <p:spPr bwMode="auto">
              <a:xfrm>
                <a:off x="3168" y="297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35" name="Text Box 56"/>
              <p:cNvSpPr txBox="1">
                <a:spLocks noChangeArrowheads="1"/>
              </p:cNvSpPr>
              <p:nvPr/>
            </p:nvSpPr>
            <p:spPr bwMode="auto">
              <a:xfrm>
                <a:off x="1680" y="2928"/>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endtime</a:t>
                </a:r>
                <a:endParaRPr lang="en-US" altLang="zh-CN" sz="3200">
                  <a:latin typeface="Tahoma" panose="020B060403050404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87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876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87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874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876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8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42" grpId="0" animBg="1"/>
      <p:bldP spid="158743" grpId="0" animBg="1"/>
      <p:bldP spid="158745" grpId="0" animBg="1"/>
      <p:bldP spid="158759" grpId="0"/>
      <p:bldP spid="158761" grpId="0" animBg="1"/>
      <p:bldP spid="158762" grpId="0" animBg="1"/>
      <p:bldP spid="158773" grpId="0"/>
      <p:bldP spid="15877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689EB0D-9401-41F2-87A9-AD449CEF73D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08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35A56A-EB57-40E1-BDF4-2A1778DC725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113</a:t>
            </a:fld>
            <a:endParaRPr kumimoji="0" lang="en-US" altLang="zh-CN" sz="1400" smtClean="0">
              <a:latin typeface="Tahoma" panose="020B0604030504040204" pitchFamily="34" charset="0"/>
              <a:ea typeface="宋体" panose="02010600030101010101" pitchFamily="2" charset="-122"/>
            </a:endParaRPr>
          </a:p>
        </p:txBody>
      </p:sp>
      <p:sp>
        <p:nvSpPr>
          <p:cNvPr id="12083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400" smtClean="0">
                <a:solidFill>
                  <a:srgbClr val="000000"/>
                </a:solidFill>
                <a:ea typeface="华文新魏" panose="02010800040101010101" pitchFamily="2" charset="-122"/>
              </a:rPr>
              <a:t>二元语义网络表示</a:t>
            </a:r>
          </a:p>
        </p:txBody>
      </p:sp>
      <p:sp>
        <p:nvSpPr>
          <p:cNvPr id="120837" name="Rectangle 3"/>
          <p:cNvSpPr>
            <a:spLocks noGrp="1" noChangeArrowheads="1"/>
          </p:cNvSpPr>
          <p:nvPr>
            <p:ph type="body" idx="1"/>
          </p:nvPr>
        </p:nvSpPr>
        <p:spPr>
          <a:xfrm>
            <a:off x="1182688" y="2017713"/>
            <a:ext cx="7772400" cy="877887"/>
          </a:xfrm>
        </p:spPr>
        <p:txBody>
          <a:bodyPr/>
          <a:lstStyle/>
          <a:p>
            <a:pPr eaLnBrk="1" hangingPunct="1"/>
            <a:r>
              <a:rPr lang="zh-CN" altLang="en-US" smtClean="0">
                <a:solidFill>
                  <a:srgbClr val="000000"/>
                </a:solidFill>
              </a:rPr>
              <a:t>例</a:t>
            </a:r>
            <a:r>
              <a:rPr lang="en-US" altLang="zh-CN" smtClean="0">
                <a:solidFill>
                  <a:srgbClr val="000000"/>
                </a:solidFill>
              </a:rPr>
              <a:t>3 </a:t>
            </a:r>
            <a:endParaRPr lang="en-US" altLang="zh-CN" smtClean="0"/>
          </a:p>
          <a:p>
            <a:pPr eaLnBrk="1" hangingPunct="1">
              <a:buFont typeface="Wingdings" panose="05000000000000000000" pitchFamily="2" charset="2"/>
              <a:buNone/>
            </a:pPr>
            <a:endParaRPr lang="en-US" altLang="zh-CN" smtClean="0"/>
          </a:p>
        </p:txBody>
      </p:sp>
      <p:sp>
        <p:nvSpPr>
          <p:cNvPr id="156683" name="Rectangle 11"/>
          <p:cNvSpPr>
            <a:spLocks noChangeArrowheads="1"/>
          </p:cNvSpPr>
          <p:nvPr/>
        </p:nvSpPr>
        <p:spPr bwMode="auto">
          <a:xfrm>
            <a:off x="1905000" y="4953000"/>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car</a:t>
            </a:r>
          </a:p>
        </p:txBody>
      </p:sp>
      <p:sp>
        <p:nvSpPr>
          <p:cNvPr id="156689" name="Text Box 17"/>
          <p:cNvSpPr txBox="1">
            <a:spLocks noChangeArrowheads="1"/>
          </p:cNvSpPr>
          <p:nvPr/>
        </p:nvSpPr>
        <p:spPr bwMode="auto">
          <a:xfrm>
            <a:off x="2438400" y="45720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56690" name="Text Box 18"/>
          <p:cNvSpPr txBox="1">
            <a:spLocks noChangeArrowheads="1"/>
          </p:cNvSpPr>
          <p:nvPr/>
        </p:nvSpPr>
        <p:spPr bwMode="auto">
          <a:xfrm>
            <a:off x="2362200" y="541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nvGrpSpPr>
          <p:cNvPr id="2" name="Group 27"/>
          <p:cNvGrpSpPr>
            <a:grpSpLocks/>
          </p:cNvGrpSpPr>
          <p:nvPr/>
        </p:nvGrpSpPr>
        <p:grpSpPr bwMode="auto">
          <a:xfrm>
            <a:off x="1876425" y="3886200"/>
            <a:ext cx="2643188" cy="561975"/>
            <a:chOff x="1182" y="2448"/>
            <a:chExt cx="1665" cy="354"/>
          </a:xfrm>
        </p:grpSpPr>
        <p:sp>
          <p:nvSpPr>
            <p:cNvPr id="120849" name="Rectangle 7"/>
            <p:cNvSpPr>
              <a:spLocks noChangeArrowheads="1"/>
            </p:cNvSpPr>
            <p:nvPr/>
          </p:nvSpPr>
          <p:spPr bwMode="auto">
            <a:xfrm>
              <a:off x="2400" y="2544"/>
              <a:ext cx="44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tan</a:t>
              </a:r>
            </a:p>
          </p:txBody>
        </p:sp>
        <p:sp>
          <p:nvSpPr>
            <p:cNvPr id="120850" name="Rectangle 8"/>
            <p:cNvSpPr>
              <a:spLocks noChangeArrowheads="1"/>
            </p:cNvSpPr>
            <p:nvPr/>
          </p:nvSpPr>
          <p:spPr bwMode="auto">
            <a:xfrm>
              <a:off x="1182" y="2544"/>
              <a:ext cx="60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my car</a:t>
              </a:r>
            </a:p>
          </p:txBody>
        </p:sp>
        <p:sp>
          <p:nvSpPr>
            <p:cNvPr id="120851" name="Text Box 15"/>
            <p:cNvSpPr txBox="1">
              <a:spLocks noChangeArrowheads="1"/>
            </p:cNvSpPr>
            <p:nvPr/>
          </p:nvSpPr>
          <p:spPr bwMode="auto">
            <a:xfrm>
              <a:off x="1872" y="244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p>
          </p:txBody>
        </p:sp>
        <p:sp>
          <p:nvSpPr>
            <p:cNvPr id="120852" name="Line 19"/>
            <p:cNvSpPr>
              <a:spLocks noChangeShapeType="1"/>
            </p:cNvSpPr>
            <p:nvPr/>
          </p:nvSpPr>
          <p:spPr bwMode="auto">
            <a:xfrm>
              <a:off x="1776" y="2688"/>
              <a:ext cx="6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28"/>
          <p:cNvGrpSpPr>
            <a:grpSpLocks/>
          </p:cNvGrpSpPr>
          <p:nvPr/>
        </p:nvGrpSpPr>
        <p:grpSpPr bwMode="auto">
          <a:xfrm>
            <a:off x="1524000" y="5562600"/>
            <a:ext cx="3046413" cy="790575"/>
            <a:chOff x="960" y="3504"/>
            <a:chExt cx="1919" cy="498"/>
          </a:xfrm>
        </p:grpSpPr>
        <p:sp>
          <p:nvSpPr>
            <p:cNvPr id="120845" name="Rectangle 6"/>
            <p:cNvSpPr>
              <a:spLocks noChangeArrowheads="1"/>
            </p:cNvSpPr>
            <p:nvPr/>
          </p:nvSpPr>
          <p:spPr bwMode="auto">
            <a:xfrm>
              <a:off x="2352" y="3744"/>
              <a:ext cx="52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green</a:t>
              </a:r>
            </a:p>
          </p:txBody>
        </p:sp>
        <p:sp>
          <p:nvSpPr>
            <p:cNvPr id="120846" name="Rectangle 10"/>
            <p:cNvSpPr>
              <a:spLocks noChangeArrowheads="1"/>
            </p:cNvSpPr>
            <p:nvPr/>
          </p:nvSpPr>
          <p:spPr bwMode="auto">
            <a:xfrm>
              <a:off x="960" y="3744"/>
              <a:ext cx="96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Lihua’s car</a:t>
              </a:r>
            </a:p>
          </p:txBody>
        </p:sp>
        <p:sp>
          <p:nvSpPr>
            <p:cNvPr id="120847" name="Rectangle 20"/>
            <p:cNvSpPr>
              <a:spLocks noChangeArrowheads="1"/>
            </p:cNvSpPr>
            <p:nvPr/>
          </p:nvSpPr>
          <p:spPr bwMode="auto">
            <a:xfrm>
              <a:off x="1920" y="3504"/>
              <a:ext cx="4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p>
          </p:txBody>
        </p:sp>
        <p:sp>
          <p:nvSpPr>
            <p:cNvPr id="120848" name="Line 21"/>
            <p:cNvSpPr>
              <a:spLocks noChangeShapeType="1"/>
            </p:cNvSpPr>
            <p:nvPr/>
          </p:nvSpPr>
          <p:spPr bwMode="auto">
            <a:xfrm>
              <a:off x="1920" y="3888"/>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56695" name="Line 23"/>
          <p:cNvSpPr>
            <a:spLocks noChangeShapeType="1"/>
          </p:cNvSpPr>
          <p:nvPr/>
        </p:nvSpPr>
        <p:spPr bwMode="auto">
          <a:xfrm>
            <a:off x="2286000" y="4419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6696" name="Line 24"/>
          <p:cNvSpPr>
            <a:spLocks noChangeShapeType="1"/>
          </p:cNvSpPr>
          <p:nvPr/>
        </p:nvSpPr>
        <p:spPr bwMode="auto">
          <a:xfrm flipV="1">
            <a:off x="2286000" y="53340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66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3" grpId="0" animBg="1"/>
      <p:bldP spid="156689" grpId="0"/>
      <p:bldP spid="156690" grpId="0"/>
      <p:bldP spid="156695" grpId="0" animBg="1"/>
      <p:bldP spid="15669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83819D-D5DD-427F-978C-6D1640D5C70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8E30B9-C3A9-4CDC-AC97-093F62BF90E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114</a:t>
            </a:fld>
            <a:endParaRPr kumimoji="0" lang="en-US" altLang="zh-CN" sz="1400" smtClean="0">
              <a:latin typeface="Tahoma" panose="020B0604030504040204" pitchFamily="34" charset="0"/>
              <a:ea typeface="宋体" panose="02010600030101010101" pitchFamily="2" charset="-122"/>
            </a:endParaRPr>
          </a:p>
        </p:txBody>
      </p:sp>
      <p:sp>
        <p:nvSpPr>
          <p:cNvPr id="12186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400" smtClean="0">
                <a:solidFill>
                  <a:srgbClr val="000000"/>
                </a:solidFill>
                <a:ea typeface="华文新魏" panose="02010800040101010101" pitchFamily="2" charset="-122"/>
              </a:rPr>
              <a:t>二元语义网络表示</a:t>
            </a:r>
          </a:p>
        </p:txBody>
      </p:sp>
      <p:sp>
        <p:nvSpPr>
          <p:cNvPr id="121861" name="Rectangle 3"/>
          <p:cNvSpPr>
            <a:spLocks noGrp="1" noChangeArrowheads="1"/>
          </p:cNvSpPr>
          <p:nvPr>
            <p:ph type="body" idx="1"/>
          </p:nvPr>
        </p:nvSpPr>
        <p:spPr>
          <a:xfrm>
            <a:off x="1066800" y="1828800"/>
            <a:ext cx="1676400" cy="573088"/>
          </a:xfrm>
        </p:spPr>
        <p:txBody>
          <a:bodyPr/>
          <a:lstStyle/>
          <a:p>
            <a:pPr eaLnBrk="1" hangingPunct="1"/>
            <a:r>
              <a:rPr lang="zh-CN" altLang="en-US" smtClean="0">
                <a:solidFill>
                  <a:srgbClr val="000000"/>
                </a:solidFill>
              </a:rPr>
              <a:t>例</a:t>
            </a:r>
            <a:r>
              <a:rPr lang="en-US" altLang="zh-CN" smtClean="0">
                <a:solidFill>
                  <a:srgbClr val="000000"/>
                </a:solidFill>
              </a:rPr>
              <a:t>4</a:t>
            </a:r>
            <a:endParaRPr lang="en-US" altLang="zh-CN" smtClean="0"/>
          </a:p>
          <a:p>
            <a:pPr eaLnBrk="1" hangingPunct="1">
              <a:buFont typeface="Wingdings" panose="05000000000000000000" pitchFamily="2" charset="2"/>
              <a:buNone/>
            </a:pPr>
            <a:endParaRPr lang="en-US" altLang="zh-CN" smtClean="0"/>
          </a:p>
        </p:txBody>
      </p:sp>
      <p:sp>
        <p:nvSpPr>
          <p:cNvPr id="159749" name="Rectangle 5"/>
          <p:cNvSpPr>
            <a:spLocks noChangeArrowheads="1"/>
          </p:cNvSpPr>
          <p:nvPr/>
        </p:nvSpPr>
        <p:spPr bwMode="auto">
          <a:xfrm>
            <a:off x="3468688" y="2971800"/>
            <a:ext cx="116363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furniture</a:t>
            </a:r>
          </a:p>
        </p:txBody>
      </p:sp>
      <p:sp>
        <p:nvSpPr>
          <p:cNvPr id="159750" name="Rectangle 6"/>
          <p:cNvSpPr>
            <a:spLocks noChangeArrowheads="1"/>
          </p:cNvSpPr>
          <p:nvPr/>
        </p:nvSpPr>
        <p:spPr bwMode="auto">
          <a:xfrm>
            <a:off x="3616325" y="5105400"/>
            <a:ext cx="11588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my chair</a:t>
            </a:r>
          </a:p>
        </p:txBody>
      </p:sp>
      <p:sp>
        <p:nvSpPr>
          <p:cNvPr id="159751" name="Rectangle 7"/>
          <p:cNvSpPr>
            <a:spLocks noChangeArrowheads="1"/>
          </p:cNvSpPr>
          <p:nvPr/>
        </p:nvSpPr>
        <p:spPr bwMode="auto">
          <a:xfrm>
            <a:off x="3751263" y="4114800"/>
            <a:ext cx="7397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chair</a:t>
            </a:r>
          </a:p>
        </p:txBody>
      </p:sp>
      <p:sp>
        <p:nvSpPr>
          <p:cNvPr id="159752" name="Rectangle 8"/>
          <p:cNvSpPr>
            <a:spLocks noChangeArrowheads="1"/>
          </p:cNvSpPr>
          <p:nvPr/>
        </p:nvSpPr>
        <p:spPr bwMode="auto">
          <a:xfrm>
            <a:off x="1893888" y="4114800"/>
            <a:ext cx="95408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person</a:t>
            </a:r>
          </a:p>
        </p:txBody>
      </p:sp>
      <p:sp>
        <p:nvSpPr>
          <p:cNvPr id="159753" name="Rectangle 9"/>
          <p:cNvSpPr>
            <a:spLocks noChangeArrowheads="1"/>
          </p:cNvSpPr>
          <p:nvPr/>
        </p:nvSpPr>
        <p:spPr bwMode="auto">
          <a:xfrm>
            <a:off x="5692775" y="4114800"/>
            <a:ext cx="6619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seat</a:t>
            </a:r>
          </a:p>
        </p:txBody>
      </p:sp>
      <p:sp>
        <p:nvSpPr>
          <p:cNvPr id="159754" name="Rectangle 10"/>
          <p:cNvSpPr>
            <a:spLocks noChangeArrowheads="1"/>
          </p:cNvSpPr>
          <p:nvPr/>
        </p:nvSpPr>
        <p:spPr bwMode="auto">
          <a:xfrm>
            <a:off x="2205038" y="5181600"/>
            <a:ext cx="3222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p>
        </p:txBody>
      </p:sp>
      <p:sp>
        <p:nvSpPr>
          <p:cNvPr id="159755" name="Rectangle 11"/>
          <p:cNvSpPr>
            <a:spLocks noChangeArrowheads="1"/>
          </p:cNvSpPr>
          <p:nvPr/>
        </p:nvSpPr>
        <p:spPr bwMode="auto">
          <a:xfrm>
            <a:off x="5578475" y="5181600"/>
            <a:ext cx="8969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brown</a:t>
            </a:r>
          </a:p>
        </p:txBody>
      </p:sp>
      <p:sp>
        <p:nvSpPr>
          <p:cNvPr id="159756" name="Rectangle 12"/>
          <p:cNvSpPr>
            <a:spLocks noChangeArrowheads="1"/>
          </p:cNvSpPr>
          <p:nvPr/>
        </p:nvSpPr>
        <p:spPr bwMode="auto">
          <a:xfrm>
            <a:off x="3741738" y="6248400"/>
            <a:ext cx="9747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leather</a:t>
            </a:r>
          </a:p>
        </p:txBody>
      </p:sp>
      <p:sp>
        <p:nvSpPr>
          <p:cNvPr id="159759" name="Line 15"/>
          <p:cNvSpPr>
            <a:spLocks noChangeShapeType="1"/>
          </p:cNvSpPr>
          <p:nvPr/>
        </p:nvSpPr>
        <p:spPr bwMode="auto">
          <a:xfrm>
            <a:off x="4495800" y="4343400"/>
            <a:ext cx="12192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0" name="Line 16"/>
          <p:cNvSpPr>
            <a:spLocks noChangeShapeType="1"/>
          </p:cNvSpPr>
          <p:nvPr/>
        </p:nvSpPr>
        <p:spPr bwMode="auto">
          <a:xfrm>
            <a:off x="2514600" y="5410200"/>
            <a:ext cx="10668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1" name="Line 17"/>
          <p:cNvSpPr>
            <a:spLocks noChangeShapeType="1"/>
          </p:cNvSpPr>
          <p:nvPr/>
        </p:nvSpPr>
        <p:spPr bwMode="auto">
          <a:xfrm>
            <a:off x="4800600" y="53340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2" name="Line 18"/>
          <p:cNvSpPr>
            <a:spLocks noChangeShapeType="1"/>
          </p:cNvSpPr>
          <p:nvPr/>
        </p:nvSpPr>
        <p:spPr bwMode="auto">
          <a:xfrm>
            <a:off x="4114800" y="55626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3" name="Text Box 19"/>
          <p:cNvSpPr txBox="1">
            <a:spLocks noChangeArrowheads="1"/>
          </p:cNvSpPr>
          <p:nvPr/>
        </p:nvSpPr>
        <p:spPr bwMode="auto">
          <a:xfrm>
            <a:off x="4114800" y="3505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59766" name="Text Box 22"/>
          <p:cNvSpPr txBox="1">
            <a:spLocks noChangeArrowheads="1"/>
          </p:cNvSpPr>
          <p:nvPr/>
        </p:nvSpPr>
        <p:spPr bwMode="auto">
          <a:xfrm>
            <a:off x="4572000" y="4005263"/>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isa-part</a:t>
            </a:r>
            <a:endParaRPr lang="en-US" altLang="zh-CN" sz="3200">
              <a:latin typeface="Tahoma" panose="020B0604030504040204" pitchFamily="34" charset="0"/>
              <a:ea typeface="宋体" panose="02010600030101010101" pitchFamily="2" charset="-122"/>
            </a:endParaRPr>
          </a:p>
        </p:txBody>
      </p:sp>
      <p:sp>
        <p:nvSpPr>
          <p:cNvPr id="159767" name="Text Box 23"/>
          <p:cNvSpPr txBox="1">
            <a:spLocks noChangeArrowheads="1"/>
          </p:cNvSpPr>
          <p:nvPr/>
        </p:nvSpPr>
        <p:spPr bwMode="auto">
          <a:xfrm>
            <a:off x="2438400" y="47244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59768" name="Text Box 24"/>
          <p:cNvSpPr txBox="1">
            <a:spLocks noChangeArrowheads="1"/>
          </p:cNvSpPr>
          <p:nvPr/>
        </p:nvSpPr>
        <p:spPr bwMode="auto">
          <a:xfrm>
            <a:off x="4932363" y="49418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endParaRPr lang="en-US" altLang="zh-CN" sz="3200">
              <a:latin typeface="Tahoma" panose="020B0604030504040204" pitchFamily="34" charset="0"/>
              <a:ea typeface="宋体" panose="02010600030101010101" pitchFamily="2" charset="-122"/>
            </a:endParaRPr>
          </a:p>
        </p:txBody>
      </p:sp>
      <p:sp>
        <p:nvSpPr>
          <p:cNvPr id="159769" name="Text Box 25"/>
          <p:cNvSpPr txBox="1">
            <a:spLocks noChangeArrowheads="1"/>
          </p:cNvSpPr>
          <p:nvPr/>
        </p:nvSpPr>
        <p:spPr bwMode="auto">
          <a:xfrm>
            <a:off x="4191000" y="5715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covering</a:t>
            </a:r>
            <a:endParaRPr lang="en-US" altLang="zh-CN" sz="3200">
              <a:latin typeface="Tahoma" panose="020B0604030504040204" pitchFamily="34" charset="0"/>
              <a:ea typeface="宋体" panose="02010600030101010101" pitchFamily="2" charset="-122"/>
            </a:endParaRPr>
          </a:p>
        </p:txBody>
      </p:sp>
      <p:sp>
        <p:nvSpPr>
          <p:cNvPr id="159772" name="Line 28"/>
          <p:cNvSpPr>
            <a:spLocks noChangeShapeType="1"/>
          </p:cNvSpPr>
          <p:nvPr/>
        </p:nvSpPr>
        <p:spPr bwMode="auto">
          <a:xfrm flipV="1">
            <a:off x="2362200" y="44958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73" name="Text Box 29"/>
          <p:cNvSpPr txBox="1">
            <a:spLocks noChangeArrowheads="1"/>
          </p:cNvSpPr>
          <p:nvPr/>
        </p:nvSpPr>
        <p:spPr bwMode="auto">
          <a:xfrm>
            <a:off x="2743200" y="5029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owner</a:t>
            </a:r>
          </a:p>
        </p:txBody>
      </p:sp>
      <p:sp>
        <p:nvSpPr>
          <p:cNvPr id="159774" name="Line 30"/>
          <p:cNvSpPr>
            <a:spLocks noChangeShapeType="1"/>
          </p:cNvSpPr>
          <p:nvPr/>
        </p:nvSpPr>
        <p:spPr bwMode="auto">
          <a:xfrm flipV="1">
            <a:off x="4114800" y="44958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75" name="Line 31"/>
          <p:cNvSpPr>
            <a:spLocks noChangeShapeType="1"/>
          </p:cNvSpPr>
          <p:nvPr/>
        </p:nvSpPr>
        <p:spPr bwMode="auto">
          <a:xfrm flipV="1">
            <a:off x="4114800" y="33528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76" name="Text Box 32"/>
          <p:cNvSpPr txBox="1">
            <a:spLocks noChangeArrowheads="1"/>
          </p:cNvSpPr>
          <p:nvPr/>
        </p:nvSpPr>
        <p:spPr bwMode="auto">
          <a:xfrm>
            <a:off x="4191000" y="4648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7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974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97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75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97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97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7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97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97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76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976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77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976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75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977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5976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nimBg="1"/>
      <p:bldP spid="159750" grpId="0" animBg="1"/>
      <p:bldP spid="159751" grpId="0" animBg="1"/>
      <p:bldP spid="159752" grpId="0" animBg="1"/>
      <p:bldP spid="159753" grpId="0" animBg="1"/>
      <p:bldP spid="159754" grpId="0" animBg="1"/>
      <p:bldP spid="159755" grpId="0" animBg="1"/>
      <p:bldP spid="159756" grpId="0" animBg="1"/>
      <p:bldP spid="159759" grpId="0" animBg="1"/>
      <p:bldP spid="159760" grpId="0" animBg="1"/>
      <p:bldP spid="159761" grpId="0" animBg="1"/>
      <p:bldP spid="159762" grpId="0" animBg="1"/>
      <p:bldP spid="159763" grpId="0"/>
      <p:bldP spid="159766" grpId="0"/>
      <p:bldP spid="159767" grpId="0"/>
      <p:bldP spid="159768" grpId="0"/>
      <p:bldP spid="159769" grpId="0"/>
      <p:bldP spid="159772" grpId="0" animBg="1"/>
      <p:bldP spid="159773" grpId="0"/>
      <p:bldP spid="159774" grpId="0" animBg="1"/>
      <p:bldP spid="159775" grpId="0" animBg="1"/>
      <p:bldP spid="15977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AEE0E7-1B91-47F3-BDB0-5A5F8283958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28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0F0813A-B739-47D9-86E4-9394BA71EDA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115</a:t>
            </a:fld>
            <a:endParaRPr kumimoji="0" lang="en-US" altLang="zh-CN" sz="1400" smtClean="0">
              <a:latin typeface="Tahoma" panose="020B0604030504040204" pitchFamily="34" charset="0"/>
              <a:ea typeface="宋体" panose="02010600030101010101" pitchFamily="2" charset="-122"/>
            </a:endParaRPr>
          </a:p>
        </p:txBody>
      </p:sp>
      <p:sp>
        <p:nvSpPr>
          <p:cNvPr id="12288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400" b="1" smtClean="0">
                <a:solidFill>
                  <a:srgbClr val="000000"/>
                </a:solidFill>
                <a:ea typeface="华文新魏" panose="02010800040101010101" pitchFamily="2" charset="-122"/>
              </a:rPr>
              <a:t>多元语义网络表示</a:t>
            </a:r>
            <a:endParaRPr lang="zh-CN" altLang="en-US" sz="2400" smtClean="0">
              <a:solidFill>
                <a:srgbClr val="000000"/>
              </a:solidFill>
              <a:ea typeface="华文新魏" panose="02010800040101010101" pitchFamily="2" charset="-122"/>
            </a:endParaRPr>
          </a:p>
        </p:txBody>
      </p:sp>
      <p:sp>
        <p:nvSpPr>
          <p:cNvPr id="122885" name="Rectangle 3"/>
          <p:cNvSpPr>
            <a:spLocks noGrp="1" noChangeArrowheads="1"/>
          </p:cNvSpPr>
          <p:nvPr>
            <p:ph type="body" idx="1"/>
          </p:nvPr>
        </p:nvSpPr>
        <p:spPr>
          <a:xfrm>
            <a:off x="1143000" y="2017713"/>
            <a:ext cx="7162800" cy="4306887"/>
          </a:xfrm>
        </p:spPr>
        <p:txBody>
          <a:bodyPr/>
          <a:lstStyle/>
          <a:p>
            <a:pPr eaLnBrk="1" hangingPunct="1"/>
            <a:r>
              <a:rPr lang="zh-CN" altLang="en-US" smtClean="0">
                <a:solidFill>
                  <a:srgbClr val="000000"/>
                </a:solidFill>
              </a:rPr>
              <a:t>语义网络从本质上来说，节点之间的连接是二元关系。一元关系很容易表示。</a:t>
            </a:r>
            <a:r>
              <a:rPr lang="en-US" altLang="zh-CN" smtClean="0">
                <a:solidFill>
                  <a:srgbClr val="000000"/>
                </a:solidFill>
              </a:rPr>
              <a:t>MAN(LIMING)</a:t>
            </a:r>
            <a:r>
              <a:rPr lang="zh-CN" altLang="en-US" smtClean="0">
                <a:solidFill>
                  <a:srgbClr val="000000"/>
                </a:solidFill>
              </a:rPr>
              <a:t>或</a:t>
            </a:r>
            <a:r>
              <a:rPr lang="en-US" altLang="zh-CN" smtClean="0">
                <a:solidFill>
                  <a:srgbClr val="000000"/>
                </a:solidFill>
              </a:rPr>
              <a:t>ISA(LIMING,MAN)</a:t>
            </a:r>
            <a:r>
              <a:rPr lang="zh-CN" altLang="en-US" smtClean="0">
                <a:solidFill>
                  <a:srgbClr val="000000"/>
                </a:solidFill>
              </a:rPr>
              <a:t>。</a:t>
            </a:r>
          </a:p>
          <a:p>
            <a:pPr eaLnBrk="1" hangingPunct="1"/>
            <a:r>
              <a:rPr lang="zh-CN" altLang="en-US" smtClean="0">
                <a:solidFill>
                  <a:srgbClr val="000000"/>
                </a:solidFill>
              </a:rPr>
              <a:t>为了表示多元语义，可将多元关系转化为二元关系的组合 。</a:t>
            </a:r>
          </a:p>
          <a:p>
            <a:pPr eaLnBrk="1" hangingPunct="1">
              <a:buFont typeface="Wingdings" panose="05000000000000000000" pitchFamily="2" charset="2"/>
              <a:buNone/>
            </a:pPr>
            <a:r>
              <a:rPr lang="zh-CN" altLang="en-US" smtClean="0">
                <a:solidFill>
                  <a:srgbClr val="000000"/>
                </a:solidFill>
              </a:rPr>
              <a:t>例：北大</a:t>
            </a:r>
            <a:r>
              <a:rPr lang="en-US" altLang="zh-CN" smtClean="0">
                <a:solidFill>
                  <a:srgbClr val="000000"/>
                </a:solidFill>
              </a:rPr>
              <a:t>(BU)</a:t>
            </a:r>
            <a:r>
              <a:rPr lang="zh-CN" altLang="en-US" smtClean="0">
                <a:solidFill>
                  <a:srgbClr val="000000"/>
                </a:solidFill>
              </a:rPr>
              <a:t>和清华</a:t>
            </a:r>
            <a:r>
              <a:rPr lang="en-US" altLang="zh-CN" smtClean="0">
                <a:solidFill>
                  <a:srgbClr val="000000"/>
                </a:solidFill>
              </a:rPr>
              <a:t>(TU)</a:t>
            </a:r>
            <a:r>
              <a:rPr lang="zh-CN" altLang="en-US" smtClean="0">
                <a:solidFill>
                  <a:srgbClr val="000000"/>
                </a:solidFill>
              </a:rPr>
              <a:t>两校篮球队在北大进行的一场比赛的比分是</a:t>
            </a:r>
            <a:r>
              <a:rPr lang="en-US" altLang="zh-CN" smtClean="0">
                <a:solidFill>
                  <a:srgbClr val="000000"/>
                </a:solidFill>
              </a:rPr>
              <a:t>85</a:t>
            </a:r>
            <a:r>
              <a:rPr lang="zh-CN" altLang="en-US" smtClean="0">
                <a:solidFill>
                  <a:srgbClr val="000000"/>
                </a:solidFill>
              </a:rPr>
              <a:t>比</a:t>
            </a:r>
            <a:r>
              <a:rPr lang="en-US" altLang="zh-CN" smtClean="0">
                <a:solidFill>
                  <a:srgbClr val="000000"/>
                </a:solidFill>
              </a:rPr>
              <a:t>89</a:t>
            </a:r>
            <a:r>
              <a:rPr lang="zh-CN" altLang="en-US" smtClean="0">
                <a:solidFill>
                  <a:srgbClr val="000000"/>
                </a:solidFill>
              </a:rPr>
              <a:t>。</a:t>
            </a:r>
            <a:endParaRPr lang="zh-CN" alt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D8FD3F-BFE9-424B-9FA3-245CB984377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BFCC50-3111-4FF0-A270-5FFEC6E1D96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116</a:t>
            </a:fld>
            <a:endParaRPr kumimoji="0" lang="en-US" altLang="zh-CN" sz="1400" smtClean="0">
              <a:latin typeface="Tahoma" panose="020B0604030504040204" pitchFamily="34" charset="0"/>
              <a:ea typeface="宋体" panose="02010600030101010101" pitchFamily="2" charset="-122"/>
            </a:endParaRPr>
          </a:p>
        </p:txBody>
      </p:sp>
      <p:sp>
        <p:nvSpPr>
          <p:cNvPr id="123908"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400" b="1" smtClean="0">
                <a:solidFill>
                  <a:srgbClr val="000000"/>
                </a:solidFill>
                <a:ea typeface="华文新魏" panose="02010800040101010101" pitchFamily="2" charset="-122"/>
              </a:rPr>
              <a:t>多元语义网络表示</a:t>
            </a:r>
          </a:p>
        </p:txBody>
      </p:sp>
      <p:sp>
        <p:nvSpPr>
          <p:cNvPr id="123909" name="Rectangle 3"/>
          <p:cNvSpPr>
            <a:spLocks noGrp="1" noChangeArrowheads="1"/>
          </p:cNvSpPr>
          <p:nvPr>
            <p:ph type="body" idx="1"/>
          </p:nvPr>
        </p:nvSpPr>
        <p:spPr>
          <a:xfrm>
            <a:off x="1066800" y="5334000"/>
            <a:ext cx="7543800" cy="1182688"/>
          </a:xfrm>
        </p:spPr>
        <p:txBody>
          <a:bodyPr/>
          <a:lstStyle/>
          <a:p>
            <a:pPr eaLnBrk="1" hangingPunct="1">
              <a:buFont typeface="Wingdings" panose="05000000000000000000" pitchFamily="2" charset="2"/>
              <a:buNone/>
            </a:pPr>
            <a:r>
              <a:rPr lang="en-US" altLang="zh-CN" smtClean="0">
                <a:solidFill>
                  <a:srgbClr val="000000"/>
                </a:solidFill>
              </a:rPr>
              <a:t>           </a:t>
            </a:r>
            <a:endParaRPr lang="en-US" altLang="zh-CN" smtClean="0"/>
          </a:p>
        </p:txBody>
      </p:sp>
      <p:sp>
        <p:nvSpPr>
          <p:cNvPr id="161796" name="Rectangle 4"/>
          <p:cNvSpPr>
            <a:spLocks noChangeArrowheads="1"/>
          </p:cNvSpPr>
          <p:nvPr/>
        </p:nvSpPr>
        <p:spPr bwMode="auto">
          <a:xfrm>
            <a:off x="1676400" y="3429000"/>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TU</a:t>
            </a:r>
          </a:p>
        </p:txBody>
      </p:sp>
      <p:sp>
        <p:nvSpPr>
          <p:cNvPr id="161797" name="Rectangle 5"/>
          <p:cNvSpPr>
            <a:spLocks noChangeArrowheads="1"/>
          </p:cNvSpPr>
          <p:nvPr/>
        </p:nvSpPr>
        <p:spPr bwMode="auto">
          <a:xfrm>
            <a:off x="5181600" y="34290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85:89</a:t>
            </a:r>
          </a:p>
        </p:txBody>
      </p:sp>
      <p:sp>
        <p:nvSpPr>
          <p:cNvPr id="161798" name="Rectangle 6"/>
          <p:cNvSpPr>
            <a:spLocks noChangeArrowheads="1"/>
          </p:cNvSpPr>
          <p:nvPr/>
        </p:nvSpPr>
        <p:spPr bwMode="auto">
          <a:xfrm>
            <a:off x="3276600" y="2438400"/>
            <a:ext cx="8159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game</a:t>
            </a:r>
          </a:p>
        </p:txBody>
      </p:sp>
      <p:sp>
        <p:nvSpPr>
          <p:cNvPr id="161799" name="Rectangle 7"/>
          <p:cNvSpPr>
            <a:spLocks noChangeArrowheads="1"/>
          </p:cNvSpPr>
          <p:nvPr/>
        </p:nvSpPr>
        <p:spPr bwMode="auto">
          <a:xfrm>
            <a:off x="3429000" y="4572000"/>
            <a:ext cx="6858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BU</a:t>
            </a:r>
          </a:p>
        </p:txBody>
      </p:sp>
      <p:sp>
        <p:nvSpPr>
          <p:cNvPr id="161800" name="Rectangle 8"/>
          <p:cNvSpPr>
            <a:spLocks noChangeArrowheads="1"/>
          </p:cNvSpPr>
          <p:nvPr/>
        </p:nvSpPr>
        <p:spPr bwMode="auto">
          <a:xfrm>
            <a:off x="3352800" y="3429000"/>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G25</a:t>
            </a:r>
          </a:p>
        </p:txBody>
      </p:sp>
      <p:sp>
        <p:nvSpPr>
          <p:cNvPr id="161801" name="Text Box 9"/>
          <p:cNvSpPr txBox="1">
            <a:spLocks noChangeArrowheads="1"/>
          </p:cNvSpPr>
          <p:nvPr/>
        </p:nvSpPr>
        <p:spPr bwMode="auto">
          <a:xfrm>
            <a:off x="4191000" y="32004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score</a:t>
            </a:r>
          </a:p>
        </p:txBody>
      </p:sp>
      <p:sp>
        <p:nvSpPr>
          <p:cNvPr id="161802" name="Text Box 10"/>
          <p:cNvSpPr txBox="1">
            <a:spLocks noChangeArrowheads="1"/>
          </p:cNvSpPr>
          <p:nvPr/>
        </p:nvSpPr>
        <p:spPr bwMode="auto">
          <a:xfrm>
            <a:off x="3124200" y="29718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61803" name="Text Box 11"/>
          <p:cNvSpPr txBox="1">
            <a:spLocks noChangeArrowheads="1"/>
          </p:cNvSpPr>
          <p:nvPr/>
        </p:nvSpPr>
        <p:spPr bwMode="auto">
          <a:xfrm>
            <a:off x="2362200" y="37338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visitteam</a:t>
            </a:r>
            <a:endParaRPr lang="en-US" altLang="zh-CN" sz="3200">
              <a:latin typeface="Tahoma" panose="020B0604030504040204" pitchFamily="34" charset="0"/>
              <a:ea typeface="宋体" panose="02010600030101010101" pitchFamily="2" charset="-122"/>
            </a:endParaRPr>
          </a:p>
        </p:txBody>
      </p:sp>
      <p:sp>
        <p:nvSpPr>
          <p:cNvPr id="161804" name="Line 12"/>
          <p:cNvSpPr>
            <a:spLocks noChangeShapeType="1"/>
          </p:cNvSpPr>
          <p:nvPr/>
        </p:nvSpPr>
        <p:spPr bwMode="auto">
          <a:xfrm>
            <a:off x="4114800" y="36576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5" name="Rectangle 13"/>
          <p:cNvSpPr>
            <a:spLocks noChangeArrowheads="1"/>
          </p:cNvSpPr>
          <p:nvPr/>
        </p:nvSpPr>
        <p:spPr bwMode="auto">
          <a:xfrm>
            <a:off x="3733800" y="3962400"/>
            <a:ext cx="1374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hometeam</a:t>
            </a:r>
          </a:p>
        </p:txBody>
      </p:sp>
      <p:sp>
        <p:nvSpPr>
          <p:cNvPr id="161807" name="Line 15"/>
          <p:cNvSpPr>
            <a:spLocks noChangeShapeType="1"/>
          </p:cNvSpPr>
          <p:nvPr/>
        </p:nvSpPr>
        <p:spPr bwMode="auto">
          <a:xfrm>
            <a:off x="3657600" y="2895600"/>
            <a:ext cx="0" cy="5334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8" name="Line 16"/>
          <p:cNvSpPr>
            <a:spLocks noChangeShapeType="1"/>
          </p:cNvSpPr>
          <p:nvPr/>
        </p:nvSpPr>
        <p:spPr bwMode="auto">
          <a:xfrm flipV="1">
            <a:off x="3657600" y="3810000"/>
            <a:ext cx="0" cy="762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9" name="Line 17"/>
          <p:cNvSpPr>
            <a:spLocks noChangeShapeType="1"/>
          </p:cNvSpPr>
          <p:nvPr/>
        </p:nvSpPr>
        <p:spPr bwMode="auto">
          <a:xfrm flipH="1">
            <a:off x="2438400" y="3657600"/>
            <a:ext cx="914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923" name="Rectangle 18"/>
          <p:cNvSpPr>
            <a:spLocks noChangeArrowheads="1"/>
          </p:cNvSpPr>
          <p:nvPr/>
        </p:nvSpPr>
        <p:spPr bwMode="auto">
          <a:xfrm>
            <a:off x="1295400" y="5349875"/>
            <a:ext cx="7162800" cy="958850"/>
          </a:xfrm>
          <a:prstGeom prst="rect">
            <a:avLst/>
          </a:prstGeom>
          <a:solidFill>
            <a:schemeClr val="accent2"/>
          </a:solidFill>
          <a:ln w="127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a:solidFill>
                  <a:srgbClr val="000000"/>
                </a:solidFill>
              </a:rPr>
              <a:t>       </a:t>
            </a:r>
            <a:r>
              <a:rPr lang="zh-CN" altLang="en-US">
                <a:solidFill>
                  <a:srgbClr val="000000"/>
                </a:solidFill>
              </a:rPr>
              <a:t>建立一个</a:t>
            </a:r>
            <a:r>
              <a:rPr lang="en-US" altLang="zh-CN">
                <a:solidFill>
                  <a:srgbClr val="000000"/>
                </a:solidFill>
              </a:rPr>
              <a:t>G25</a:t>
            </a:r>
            <a:r>
              <a:rPr lang="zh-CN" altLang="en-US">
                <a:solidFill>
                  <a:srgbClr val="000000"/>
                </a:solidFill>
              </a:rPr>
              <a:t>表示这场特定的球赛，是一个附加节点。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8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8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7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8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8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7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80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8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179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180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18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1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P spid="161798" grpId="0" animBg="1"/>
      <p:bldP spid="161799" grpId="0" animBg="1"/>
      <p:bldP spid="161800" grpId="0" animBg="1"/>
      <p:bldP spid="161801" grpId="0"/>
      <p:bldP spid="161802" grpId="0"/>
      <p:bldP spid="161803" grpId="0"/>
      <p:bldP spid="161804" grpId="0" animBg="1"/>
      <p:bldP spid="161805" grpId="0"/>
      <p:bldP spid="161807" grpId="0" animBg="1"/>
      <p:bldP spid="161808" grpId="0" animBg="1"/>
      <p:bldP spid="161809"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9F9215-4016-43A4-9734-A78400521E6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49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A3D1BE-B34B-4556-8BF9-074CE63C023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117</a:t>
            </a:fld>
            <a:endParaRPr kumimoji="0" lang="en-US" altLang="zh-CN" sz="1400" smtClean="0">
              <a:latin typeface="Tahoma" panose="020B0604030504040204" pitchFamily="34" charset="0"/>
              <a:ea typeface="宋体" panose="02010600030101010101" pitchFamily="2" charset="-122"/>
            </a:endParaRPr>
          </a:p>
        </p:txBody>
      </p:sp>
      <p:sp>
        <p:nvSpPr>
          <p:cNvPr id="12493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24933" name="Rectangle 3"/>
          <p:cNvSpPr>
            <a:spLocks noGrp="1" noChangeArrowheads="1"/>
          </p:cNvSpPr>
          <p:nvPr>
            <p:ph type="body" idx="1"/>
          </p:nvPr>
        </p:nvSpPr>
        <p:spPr>
          <a:xfrm>
            <a:off x="1182688" y="2017713"/>
            <a:ext cx="7656512" cy="1487487"/>
          </a:xfrm>
        </p:spPr>
        <p:txBody>
          <a:bodyPr/>
          <a:lstStyle/>
          <a:p>
            <a:pPr eaLnBrk="1" hangingPunct="1">
              <a:lnSpc>
                <a:spcPct val="90000"/>
              </a:lnSpc>
            </a:pPr>
            <a:r>
              <a:rPr lang="zh-CN" altLang="en-US" smtClean="0">
                <a:solidFill>
                  <a:srgbClr val="000000"/>
                </a:solidFill>
              </a:rPr>
              <a:t>合取</a:t>
            </a:r>
            <a:r>
              <a:rPr lang="en-US" altLang="zh-CN" smtClean="0">
                <a:solidFill>
                  <a:srgbClr val="000000"/>
                </a:solidFill>
              </a:rPr>
              <a:t>(conjunction)</a:t>
            </a:r>
          </a:p>
          <a:p>
            <a:pPr eaLnBrk="1" hangingPunct="1">
              <a:lnSpc>
                <a:spcPct val="90000"/>
              </a:lnSpc>
              <a:buFont typeface="Wingdings" panose="05000000000000000000" pitchFamily="2" charset="2"/>
              <a:buNone/>
            </a:pPr>
            <a:r>
              <a:rPr lang="en-US" altLang="zh-CN" smtClean="0">
                <a:solidFill>
                  <a:srgbClr val="000000"/>
                </a:solidFill>
              </a:rPr>
              <a:t>   John gave Mary the book. </a:t>
            </a:r>
          </a:p>
          <a:p>
            <a:pPr eaLnBrk="1" hangingPunct="1">
              <a:lnSpc>
                <a:spcPct val="90000"/>
              </a:lnSpc>
              <a:buFont typeface="Wingdings" panose="05000000000000000000" pitchFamily="2" charset="2"/>
              <a:buNone/>
            </a:pPr>
            <a:r>
              <a:rPr lang="en-US" altLang="zh-CN" smtClean="0">
                <a:solidFill>
                  <a:srgbClr val="000000"/>
                </a:solidFill>
              </a:rPr>
              <a:t>   </a:t>
            </a:r>
            <a:r>
              <a:rPr lang="zh-CN" altLang="en-US" smtClean="0">
                <a:solidFill>
                  <a:srgbClr val="000000"/>
                </a:solidFill>
              </a:rPr>
              <a:t>谓词表示可以为</a:t>
            </a:r>
            <a:r>
              <a:rPr lang="en-US" altLang="zh-CN" smtClean="0">
                <a:solidFill>
                  <a:srgbClr val="000000"/>
                </a:solidFill>
              </a:rPr>
              <a:t>: GIVE(JOIN,MARY,BOOK)</a:t>
            </a:r>
            <a:endParaRPr lang="en-US" altLang="zh-CN" smtClean="0"/>
          </a:p>
          <a:p>
            <a:pPr eaLnBrk="1" hangingPunct="1">
              <a:lnSpc>
                <a:spcPct val="90000"/>
              </a:lnSpc>
            </a:pPr>
            <a:endParaRPr lang="en-US" altLang="zh-CN" smtClean="0"/>
          </a:p>
        </p:txBody>
      </p:sp>
      <p:grpSp>
        <p:nvGrpSpPr>
          <p:cNvPr id="2" name="Group 33"/>
          <p:cNvGrpSpPr>
            <a:grpSpLocks/>
          </p:cNvGrpSpPr>
          <p:nvPr/>
        </p:nvGrpSpPr>
        <p:grpSpPr bwMode="auto">
          <a:xfrm>
            <a:off x="1752600" y="3733800"/>
            <a:ext cx="4495800" cy="2543175"/>
            <a:chOff x="1104" y="2352"/>
            <a:chExt cx="2832" cy="1602"/>
          </a:xfrm>
        </p:grpSpPr>
        <p:sp>
          <p:nvSpPr>
            <p:cNvPr id="124935" name="Rectangle 17"/>
            <p:cNvSpPr>
              <a:spLocks noChangeArrowheads="1"/>
            </p:cNvSpPr>
            <p:nvPr/>
          </p:nvSpPr>
          <p:spPr bwMode="auto">
            <a:xfrm>
              <a:off x="1104"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John</a:t>
              </a:r>
            </a:p>
          </p:txBody>
        </p:sp>
        <p:sp>
          <p:nvSpPr>
            <p:cNvPr id="124936" name="Rectangle 18"/>
            <p:cNvSpPr>
              <a:spLocks noChangeArrowheads="1"/>
            </p:cNvSpPr>
            <p:nvPr/>
          </p:nvSpPr>
          <p:spPr bwMode="auto">
            <a:xfrm>
              <a:off x="3312" y="297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b23</a:t>
              </a:r>
            </a:p>
          </p:txBody>
        </p:sp>
        <p:sp>
          <p:nvSpPr>
            <p:cNvPr id="124937" name="Rectangle 19"/>
            <p:cNvSpPr>
              <a:spLocks noChangeArrowheads="1"/>
            </p:cNvSpPr>
            <p:nvPr/>
          </p:nvSpPr>
          <p:spPr bwMode="auto">
            <a:xfrm>
              <a:off x="2162" y="2352"/>
              <a:ext cx="41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a:t>
              </a:r>
            </a:p>
          </p:txBody>
        </p:sp>
        <p:sp>
          <p:nvSpPr>
            <p:cNvPr id="124938" name="Rectangle 20"/>
            <p:cNvSpPr>
              <a:spLocks noChangeArrowheads="1"/>
            </p:cNvSpPr>
            <p:nvPr/>
          </p:nvSpPr>
          <p:spPr bwMode="auto">
            <a:xfrm>
              <a:off x="2208"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MARY</a:t>
              </a:r>
            </a:p>
          </p:txBody>
        </p:sp>
        <p:sp>
          <p:nvSpPr>
            <p:cNvPr id="124939" name="Rectangle 21"/>
            <p:cNvSpPr>
              <a:spLocks noChangeArrowheads="1"/>
            </p:cNvSpPr>
            <p:nvPr/>
          </p:nvSpPr>
          <p:spPr bwMode="auto">
            <a:xfrm>
              <a:off x="2160"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G1</a:t>
              </a:r>
            </a:p>
          </p:txBody>
        </p:sp>
        <p:sp>
          <p:nvSpPr>
            <p:cNvPr id="124940" name="Text Box 22"/>
            <p:cNvSpPr txBox="1">
              <a:spLocks noChangeArrowheads="1"/>
            </p:cNvSpPr>
            <p:nvPr/>
          </p:nvSpPr>
          <p:spPr bwMode="auto">
            <a:xfrm>
              <a:off x="2688" y="283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object</a:t>
              </a:r>
            </a:p>
          </p:txBody>
        </p:sp>
        <p:sp>
          <p:nvSpPr>
            <p:cNvPr id="124941" name="Text Box 23"/>
            <p:cNvSpPr txBox="1">
              <a:spLocks noChangeArrowheads="1"/>
            </p:cNvSpPr>
            <p:nvPr/>
          </p:nvSpPr>
          <p:spPr bwMode="auto">
            <a:xfrm>
              <a:off x="2016" y="26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24942" name="Text Box 24"/>
            <p:cNvSpPr txBox="1">
              <a:spLocks noChangeArrowheads="1"/>
            </p:cNvSpPr>
            <p:nvPr/>
          </p:nvSpPr>
          <p:spPr bwMode="auto">
            <a:xfrm>
              <a:off x="1632" y="288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giver</a:t>
              </a:r>
              <a:endParaRPr lang="en-US" altLang="zh-CN" sz="3200">
                <a:latin typeface="Tahoma" panose="020B0604030504040204" pitchFamily="34" charset="0"/>
                <a:ea typeface="宋体" panose="02010600030101010101" pitchFamily="2" charset="-122"/>
              </a:endParaRPr>
            </a:p>
          </p:txBody>
        </p:sp>
        <p:sp>
          <p:nvSpPr>
            <p:cNvPr id="124943" name="Line 25"/>
            <p:cNvSpPr>
              <a:spLocks noChangeShapeType="1"/>
            </p:cNvSpPr>
            <p:nvPr/>
          </p:nvSpPr>
          <p:spPr bwMode="auto">
            <a:xfrm>
              <a:off x="2640" y="3120"/>
              <a:ext cx="672"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4" name="Rectangle 26"/>
            <p:cNvSpPr>
              <a:spLocks noChangeArrowheads="1"/>
            </p:cNvSpPr>
            <p:nvPr/>
          </p:nvSpPr>
          <p:spPr bwMode="auto">
            <a:xfrm>
              <a:off x="2400" y="3312"/>
              <a:ext cx="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recipient</a:t>
              </a:r>
            </a:p>
          </p:txBody>
        </p:sp>
        <p:sp>
          <p:nvSpPr>
            <p:cNvPr id="124945" name="Line 27"/>
            <p:cNvSpPr>
              <a:spLocks noChangeShapeType="1"/>
            </p:cNvSpPr>
            <p:nvPr/>
          </p:nvSpPr>
          <p:spPr bwMode="auto">
            <a:xfrm>
              <a:off x="2352" y="2640"/>
              <a:ext cx="0" cy="336"/>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6" name="Line 28"/>
            <p:cNvSpPr>
              <a:spLocks noChangeShapeType="1"/>
            </p:cNvSpPr>
            <p:nvPr/>
          </p:nvSpPr>
          <p:spPr bwMode="auto">
            <a:xfrm flipV="1">
              <a:off x="2352" y="3216"/>
              <a:ext cx="0" cy="48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7" name="Line 29"/>
            <p:cNvSpPr>
              <a:spLocks noChangeShapeType="1"/>
            </p:cNvSpPr>
            <p:nvPr/>
          </p:nvSpPr>
          <p:spPr bwMode="auto">
            <a:xfrm flipH="1">
              <a:off x="1584" y="3120"/>
              <a:ext cx="576"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8" name="Rectangle 30"/>
            <p:cNvSpPr>
              <a:spLocks noChangeArrowheads="1"/>
            </p:cNvSpPr>
            <p:nvPr/>
          </p:nvSpPr>
          <p:spPr bwMode="auto">
            <a:xfrm>
              <a:off x="3312"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BOOK</a:t>
              </a:r>
            </a:p>
          </p:txBody>
        </p:sp>
        <p:sp>
          <p:nvSpPr>
            <p:cNvPr id="124949" name="Line 31"/>
            <p:cNvSpPr>
              <a:spLocks noChangeShapeType="1"/>
            </p:cNvSpPr>
            <p:nvPr/>
          </p:nvSpPr>
          <p:spPr bwMode="auto">
            <a:xfrm>
              <a:off x="3600" y="3216"/>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4950" name="Text Box 32"/>
            <p:cNvSpPr txBox="1">
              <a:spLocks noChangeArrowheads="1"/>
            </p:cNvSpPr>
            <p:nvPr/>
          </p:nvSpPr>
          <p:spPr bwMode="auto">
            <a:xfrm>
              <a:off x="3600" y="33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A66DB2-3C9C-4DFF-BA39-0B7E8236997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E0ABE8-BC2E-4F98-A216-9A2C0130359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118</a:t>
            </a:fld>
            <a:endParaRPr kumimoji="0" lang="en-US" altLang="zh-CN" sz="1400" smtClean="0">
              <a:latin typeface="Tahoma" panose="020B0604030504040204" pitchFamily="34" charset="0"/>
              <a:ea typeface="宋体" panose="02010600030101010101" pitchFamily="2" charset="-122"/>
            </a:endParaRPr>
          </a:p>
        </p:txBody>
      </p:sp>
      <p:sp>
        <p:nvSpPr>
          <p:cNvPr id="12595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25957" name="Rectangle 3"/>
          <p:cNvSpPr>
            <a:spLocks noGrp="1" noChangeArrowheads="1"/>
          </p:cNvSpPr>
          <p:nvPr>
            <p:ph type="body" idx="1"/>
          </p:nvPr>
        </p:nvSpPr>
        <p:spPr>
          <a:xfrm>
            <a:off x="1182688" y="2017713"/>
            <a:ext cx="7772400" cy="1030287"/>
          </a:xfrm>
        </p:spPr>
        <p:txBody>
          <a:bodyPr/>
          <a:lstStyle/>
          <a:p>
            <a:pPr eaLnBrk="1" hangingPunct="1">
              <a:lnSpc>
                <a:spcPct val="90000"/>
              </a:lnSpc>
            </a:pPr>
            <a:r>
              <a:rPr lang="zh-CN" altLang="en-US" smtClean="0"/>
              <a:t>析取</a:t>
            </a:r>
          </a:p>
          <a:p>
            <a:pPr eaLnBrk="1" hangingPunct="1">
              <a:lnSpc>
                <a:spcPct val="90000"/>
              </a:lnSpc>
              <a:buFont typeface="Wingdings" panose="05000000000000000000" pitchFamily="2" charset="2"/>
              <a:buNone/>
            </a:pPr>
            <a:r>
              <a:rPr lang="zh-CN" altLang="en-US" smtClean="0"/>
              <a:t>     </a:t>
            </a:r>
            <a:r>
              <a:rPr lang="en-US" altLang="zh-CN" smtClean="0"/>
              <a:t>ISA</a:t>
            </a:r>
            <a:r>
              <a:rPr lang="zh-CN" altLang="en-US" smtClean="0"/>
              <a:t>（</a:t>
            </a:r>
            <a:r>
              <a:rPr lang="en-US" altLang="zh-CN" smtClean="0"/>
              <a:t>A</a:t>
            </a:r>
            <a:r>
              <a:rPr lang="zh-CN" altLang="en-US" smtClean="0"/>
              <a:t>，</a:t>
            </a:r>
            <a:r>
              <a:rPr lang="en-US" altLang="zh-CN" smtClean="0"/>
              <a:t>B</a:t>
            </a:r>
            <a:r>
              <a:rPr lang="zh-CN" altLang="en-US" smtClean="0"/>
              <a:t>）∨</a:t>
            </a:r>
            <a:r>
              <a:rPr lang="en-US" altLang="zh-CN" smtClean="0"/>
              <a:t>PARTOF</a:t>
            </a:r>
            <a:r>
              <a:rPr lang="zh-CN" altLang="en-US" smtClean="0"/>
              <a:t>（</a:t>
            </a:r>
            <a:r>
              <a:rPr lang="en-US" altLang="zh-CN" smtClean="0"/>
              <a:t>B</a:t>
            </a:r>
            <a:r>
              <a:rPr lang="zh-CN" altLang="en-US" smtClean="0"/>
              <a:t>，</a:t>
            </a:r>
            <a:r>
              <a:rPr lang="en-US" altLang="zh-CN" smtClean="0"/>
              <a:t>C</a:t>
            </a:r>
            <a:r>
              <a:rPr lang="zh-CN" altLang="en-US" smtClean="0"/>
              <a:t>）</a:t>
            </a:r>
          </a:p>
        </p:txBody>
      </p:sp>
      <p:grpSp>
        <p:nvGrpSpPr>
          <p:cNvPr id="2" name="Group 14"/>
          <p:cNvGrpSpPr>
            <a:grpSpLocks/>
          </p:cNvGrpSpPr>
          <p:nvPr/>
        </p:nvGrpSpPr>
        <p:grpSpPr bwMode="auto">
          <a:xfrm>
            <a:off x="1600200" y="3505200"/>
            <a:ext cx="3962400" cy="2238375"/>
            <a:chOff x="1008" y="2208"/>
            <a:chExt cx="2496" cy="1410"/>
          </a:xfrm>
        </p:grpSpPr>
        <p:sp>
          <p:nvSpPr>
            <p:cNvPr id="125959" name="Rectangle 4"/>
            <p:cNvSpPr>
              <a:spLocks noChangeArrowheads="1"/>
            </p:cNvSpPr>
            <p:nvPr/>
          </p:nvSpPr>
          <p:spPr bwMode="auto">
            <a:xfrm>
              <a:off x="1008" y="2775"/>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5960" name="Rectangle 5"/>
            <p:cNvSpPr>
              <a:spLocks noChangeArrowheads="1"/>
            </p:cNvSpPr>
            <p:nvPr/>
          </p:nvSpPr>
          <p:spPr bwMode="auto">
            <a:xfrm>
              <a:off x="3024" y="3360"/>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5961" name="Rectangle 6"/>
            <p:cNvSpPr>
              <a:spLocks noChangeArrowheads="1"/>
            </p:cNvSpPr>
            <p:nvPr/>
          </p:nvSpPr>
          <p:spPr bwMode="auto">
            <a:xfrm>
              <a:off x="2928" y="2304"/>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25962" name="Rectangle 7"/>
            <p:cNvSpPr>
              <a:spLocks noChangeArrowheads="1"/>
            </p:cNvSpPr>
            <p:nvPr/>
          </p:nvSpPr>
          <p:spPr bwMode="auto">
            <a:xfrm>
              <a:off x="2112" y="2400"/>
              <a:ext cx="288" cy="1104"/>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25963" name="Line 8"/>
            <p:cNvSpPr>
              <a:spLocks noChangeShapeType="1"/>
            </p:cNvSpPr>
            <p:nvPr/>
          </p:nvSpPr>
          <p:spPr bwMode="auto">
            <a:xfrm flipV="1">
              <a:off x="1488" y="2448"/>
              <a:ext cx="144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5964" name="Line 9"/>
            <p:cNvSpPr>
              <a:spLocks noChangeShapeType="1"/>
            </p:cNvSpPr>
            <p:nvPr/>
          </p:nvSpPr>
          <p:spPr bwMode="auto">
            <a:xfrm flipH="1" flipV="1">
              <a:off x="1488" y="2976"/>
              <a:ext cx="1536"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5965" name="Text Box 10"/>
            <p:cNvSpPr txBox="1">
              <a:spLocks noChangeArrowheads="1"/>
            </p:cNvSpPr>
            <p:nvPr/>
          </p:nvSpPr>
          <p:spPr bwMode="auto">
            <a:xfrm>
              <a:off x="1632" y="249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partof</a:t>
              </a:r>
            </a:p>
          </p:txBody>
        </p:sp>
        <p:sp>
          <p:nvSpPr>
            <p:cNvPr id="125966" name="Text Box 12"/>
            <p:cNvSpPr txBox="1">
              <a:spLocks noChangeArrowheads="1"/>
            </p:cNvSpPr>
            <p:nvPr/>
          </p:nvSpPr>
          <p:spPr bwMode="auto">
            <a:xfrm>
              <a:off x="1728" y="312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5967" name="Text Box 13"/>
            <p:cNvSpPr txBox="1">
              <a:spLocks noChangeArrowheads="1"/>
            </p:cNvSpPr>
            <p:nvPr/>
          </p:nvSpPr>
          <p:spPr bwMode="auto">
            <a:xfrm>
              <a:off x="2064" y="220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7728CA-FA46-4746-827B-4A6CFC135A6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69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7FC466-41E3-47FC-8D30-5ECCA885697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119</a:t>
            </a:fld>
            <a:endParaRPr kumimoji="0" lang="en-US" altLang="zh-CN" sz="1400" smtClean="0">
              <a:latin typeface="Tahoma" panose="020B0604030504040204" pitchFamily="34" charset="0"/>
              <a:ea typeface="宋体" panose="02010600030101010101" pitchFamily="2" charset="-122"/>
            </a:endParaRPr>
          </a:p>
        </p:txBody>
      </p:sp>
      <p:sp>
        <p:nvSpPr>
          <p:cNvPr id="12698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26981" name="Rectangle 3"/>
          <p:cNvSpPr>
            <a:spLocks noGrp="1" noChangeArrowheads="1"/>
          </p:cNvSpPr>
          <p:nvPr>
            <p:ph type="body" idx="1"/>
          </p:nvPr>
        </p:nvSpPr>
        <p:spPr>
          <a:xfrm>
            <a:off x="1066800" y="1981200"/>
            <a:ext cx="7772400" cy="1447800"/>
          </a:xfrm>
        </p:spPr>
        <p:txBody>
          <a:bodyPr/>
          <a:lstStyle/>
          <a:p>
            <a:pPr eaLnBrk="1" hangingPunct="1"/>
            <a:r>
              <a:rPr lang="zh-CN" altLang="en-US" smtClean="0"/>
              <a:t>否定</a:t>
            </a:r>
          </a:p>
          <a:p>
            <a:pPr eaLnBrk="1" hangingPunct="1">
              <a:buFont typeface="Wingdings" panose="05000000000000000000" pitchFamily="2" charset="2"/>
              <a:buNone/>
            </a:pPr>
            <a:r>
              <a:rPr lang="zh-CN" altLang="en-US" sz="2400" smtClean="0"/>
              <a:t>（</a:t>
            </a:r>
            <a:r>
              <a:rPr lang="en-US" altLang="zh-CN" sz="2400" smtClean="0"/>
              <a:t>a</a:t>
            </a:r>
            <a:r>
              <a:rPr lang="zh-CN" altLang="en-US" sz="2400" smtClean="0"/>
              <a:t>）和（</a:t>
            </a:r>
            <a:r>
              <a:rPr lang="en-US" altLang="zh-CN" sz="2400" smtClean="0"/>
              <a:t>b</a:t>
            </a:r>
            <a:r>
              <a:rPr lang="zh-CN" altLang="en-US" sz="2400" smtClean="0"/>
              <a:t>）表示</a:t>
            </a:r>
            <a:r>
              <a:rPr lang="en-US" altLang="zh-CN" sz="2400" smtClean="0"/>
              <a:t>~</a:t>
            </a:r>
            <a:r>
              <a:rPr lang="zh-CN" altLang="en-US" sz="2400" smtClean="0"/>
              <a:t>（</a:t>
            </a:r>
            <a:r>
              <a:rPr lang="en-US" altLang="zh-CN" sz="2400" smtClean="0"/>
              <a:t>A isa B</a:t>
            </a:r>
            <a:r>
              <a:rPr lang="zh-CN" altLang="en-US" sz="2400" smtClean="0"/>
              <a:t>）和</a:t>
            </a:r>
            <a:r>
              <a:rPr lang="en-US" altLang="zh-CN" sz="2400" smtClean="0"/>
              <a:t>~</a:t>
            </a:r>
            <a:r>
              <a:rPr lang="zh-CN" altLang="en-US" sz="2400" smtClean="0"/>
              <a:t>（</a:t>
            </a:r>
            <a:r>
              <a:rPr lang="en-US" altLang="zh-CN" sz="2400" smtClean="0"/>
              <a:t>B part of C</a:t>
            </a:r>
            <a:r>
              <a:rPr lang="zh-CN" altLang="en-US" sz="2400" smtClean="0"/>
              <a:t>）</a:t>
            </a:r>
          </a:p>
          <a:p>
            <a:pPr eaLnBrk="1" hangingPunct="1">
              <a:buFont typeface="Wingdings" panose="05000000000000000000" pitchFamily="2" charset="2"/>
              <a:buNone/>
            </a:pPr>
            <a:r>
              <a:rPr lang="zh-CN" altLang="en-US" sz="2400" smtClean="0"/>
              <a:t>（</a:t>
            </a:r>
            <a:r>
              <a:rPr lang="en-US" altLang="zh-CN" sz="2400" smtClean="0"/>
              <a:t>c</a:t>
            </a:r>
            <a:r>
              <a:rPr lang="zh-CN" altLang="en-US" sz="2400" smtClean="0"/>
              <a:t>）表示</a:t>
            </a:r>
            <a:r>
              <a:rPr lang="en-US" altLang="zh-CN" sz="2400" smtClean="0"/>
              <a:t>~[ISA</a:t>
            </a:r>
            <a:r>
              <a:rPr lang="zh-CN" altLang="en-US" sz="2400" smtClean="0"/>
              <a:t>（</a:t>
            </a:r>
            <a:r>
              <a:rPr lang="en-US" altLang="zh-CN" sz="2400" smtClean="0"/>
              <a:t>A</a:t>
            </a:r>
            <a:r>
              <a:rPr lang="zh-CN" altLang="en-US" sz="2400" smtClean="0"/>
              <a:t>，</a:t>
            </a:r>
            <a:r>
              <a:rPr lang="en-US" altLang="zh-CN" sz="2400" smtClean="0"/>
              <a:t>B</a:t>
            </a:r>
            <a:r>
              <a:rPr lang="zh-CN" altLang="en-US" sz="2400" smtClean="0"/>
              <a:t>）∧</a:t>
            </a:r>
            <a:r>
              <a:rPr lang="en-US" altLang="zh-CN" sz="2400" smtClean="0"/>
              <a:t>PART-OF</a:t>
            </a:r>
            <a:r>
              <a:rPr lang="zh-CN" altLang="en-US" sz="2400" smtClean="0"/>
              <a:t>（</a:t>
            </a:r>
            <a:r>
              <a:rPr lang="en-US" altLang="zh-CN" sz="2400" smtClean="0"/>
              <a:t>B</a:t>
            </a:r>
            <a:r>
              <a:rPr lang="zh-CN" altLang="en-US" sz="2400" smtClean="0"/>
              <a:t>，</a:t>
            </a:r>
            <a:r>
              <a:rPr lang="en-US" altLang="zh-CN" sz="2400" smtClean="0"/>
              <a:t>C</a:t>
            </a:r>
            <a:r>
              <a:rPr lang="zh-CN" altLang="en-US" sz="2400" smtClean="0"/>
              <a:t>）</a:t>
            </a:r>
            <a:r>
              <a:rPr lang="en-US" altLang="zh-CN" sz="2400" smtClean="0"/>
              <a:t>]</a:t>
            </a:r>
          </a:p>
        </p:txBody>
      </p:sp>
      <p:grpSp>
        <p:nvGrpSpPr>
          <p:cNvPr id="2" name="Group 30"/>
          <p:cNvGrpSpPr>
            <a:grpSpLocks/>
          </p:cNvGrpSpPr>
          <p:nvPr/>
        </p:nvGrpSpPr>
        <p:grpSpPr bwMode="auto">
          <a:xfrm>
            <a:off x="4648200" y="3429000"/>
            <a:ext cx="2819400" cy="2835275"/>
            <a:chOff x="2928" y="2160"/>
            <a:chExt cx="1776" cy="1786"/>
          </a:xfrm>
        </p:grpSpPr>
        <p:sp>
          <p:nvSpPr>
            <p:cNvPr id="126996" name="Text Box 13"/>
            <p:cNvSpPr txBox="1">
              <a:spLocks noChangeArrowheads="1"/>
            </p:cNvSpPr>
            <p:nvPr/>
          </p:nvSpPr>
          <p:spPr bwMode="auto">
            <a:xfrm>
              <a:off x="3600" y="21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NEG</a:t>
              </a:r>
            </a:p>
          </p:txBody>
        </p:sp>
        <p:grpSp>
          <p:nvGrpSpPr>
            <p:cNvPr id="126997" name="Group 29"/>
            <p:cNvGrpSpPr>
              <a:grpSpLocks/>
            </p:cNvGrpSpPr>
            <p:nvPr/>
          </p:nvGrpSpPr>
          <p:grpSpPr bwMode="auto">
            <a:xfrm>
              <a:off x="2928" y="2304"/>
              <a:ext cx="1776" cy="1642"/>
              <a:chOff x="2928" y="2304"/>
              <a:chExt cx="1776" cy="1642"/>
            </a:xfrm>
          </p:grpSpPr>
          <p:sp>
            <p:nvSpPr>
              <p:cNvPr id="126998" name="Rectangle 4"/>
              <p:cNvSpPr>
                <a:spLocks noChangeArrowheads="1"/>
              </p:cNvSpPr>
              <p:nvPr/>
            </p:nvSpPr>
            <p:spPr bwMode="auto">
              <a:xfrm>
                <a:off x="2928" y="2784"/>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99" name="Rectangle 5"/>
              <p:cNvSpPr>
                <a:spLocks noChangeArrowheads="1"/>
              </p:cNvSpPr>
              <p:nvPr/>
            </p:nvSpPr>
            <p:spPr bwMode="auto">
              <a:xfrm>
                <a:off x="4224" y="321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7000" name="Rectangle 6"/>
              <p:cNvSpPr>
                <a:spLocks noChangeArrowheads="1"/>
              </p:cNvSpPr>
              <p:nvPr/>
            </p:nvSpPr>
            <p:spPr bwMode="auto">
              <a:xfrm>
                <a:off x="4176" y="2304"/>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27001" name="Rectangle 7"/>
              <p:cNvSpPr>
                <a:spLocks noChangeArrowheads="1"/>
              </p:cNvSpPr>
              <p:nvPr/>
            </p:nvSpPr>
            <p:spPr bwMode="auto">
              <a:xfrm>
                <a:off x="3648" y="2400"/>
                <a:ext cx="288" cy="1104"/>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27002" name="Line 8"/>
              <p:cNvSpPr>
                <a:spLocks noChangeShapeType="1"/>
              </p:cNvSpPr>
              <p:nvPr/>
            </p:nvSpPr>
            <p:spPr bwMode="auto">
              <a:xfrm flipV="1">
                <a:off x="3408" y="2448"/>
                <a:ext cx="768"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7003" name="Line 9"/>
              <p:cNvSpPr>
                <a:spLocks noChangeShapeType="1"/>
              </p:cNvSpPr>
              <p:nvPr/>
            </p:nvSpPr>
            <p:spPr bwMode="auto">
              <a:xfrm flipH="1" flipV="1">
                <a:off x="3408" y="2976"/>
                <a:ext cx="816"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7004" name="Text Box 10"/>
              <p:cNvSpPr txBox="1">
                <a:spLocks noChangeArrowheads="1"/>
              </p:cNvSpPr>
              <p:nvPr/>
            </p:nvSpPr>
            <p:spPr bwMode="auto">
              <a:xfrm>
                <a:off x="3264" y="254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partof</a:t>
                </a:r>
              </a:p>
            </p:txBody>
          </p:sp>
          <p:sp>
            <p:nvSpPr>
              <p:cNvPr id="127005" name="Text Box 11"/>
              <p:cNvSpPr txBox="1">
                <a:spLocks noChangeArrowheads="1"/>
              </p:cNvSpPr>
              <p:nvPr/>
            </p:nvSpPr>
            <p:spPr bwMode="auto">
              <a:xfrm>
                <a:off x="3408" y="31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7006" name="Text Box 14"/>
              <p:cNvSpPr txBox="1">
                <a:spLocks noChangeArrowheads="1"/>
              </p:cNvSpPr>
              <p:nvPr/>
            </p:nvSpPr>
            <p:spPr bwMode="auto">
              <a:xfrm>
                <a:off x="3696" y="36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grpSp>
      </p:grpSp>
      <p:grpSp>
        <p:nvGrpSpPr>
          <p:cNvPr id="4" name="Group 27"/>
          <p:cNvGrpSpPr>
            <a:grpSpLocks/>
          </p:cNvGrpSpPr>
          <p:nvPr/>
        </p:nvGrpSpPr>
        <p:grpSpPr bwMode="auto">
          <a:xfrm>
            <a:off x="1371600" y="3733800"/>
            <a:ext cx="2438400" cy="1311275"/>
            <a:chOff x="864" y="2352"/>
            <a:chExt cx="1536" cy="826"/>
          </a:xfrm>
        </p:grpSpPr>
        <p:sp>
          <p:nvSpPr>
            <p:cNvPr id="126991" name="Rectangle 15"/>
            <p:cNvSpPr>
              <a:spLocks noChangeArrowheads="1"/>
            </p:cNvSpPr>
            <p:nvPr/>
          </p:nvSpPr>
          <p:spPr bwMode="auto">
            <a:xfrm>
              <a:off x="864" y="2463"/>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6992" name="Rectangle 16"/>
            <p:cNvSpPr>
              <a:spLocks noChangeArrowheads="1"/>
            </p:cNvSpPr>
            <p:nvPr/>
          </p:nvSpPr>
          <p:spPr bwMode="auto">
            <a:xfrm>
              <a:off x="1968" y="2448"/>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93" name="Line 17"/>
            <p:cNvSpPr>
              <a:spLocks noChangeShapeType="1"/>
            </p:cNvSpPr>
            <p:nvPr/>
          </p:nvSpPr>
          <p:spPr bwMode="auto">
            <a:xfrm>
              <a:off x="1296" y="2592"/>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6994" name="Text Box 22"/>
            <p:cNvSpPr txBox="1">
              <a:spLocks noChangeArrowheads="1"/>
            </p:cNvSpPr>
            <p:nvPr/>
          </p:nvSpPr>
          <p:spPr bwMode="auto">
            <a:xfrm>
              <a:off x="1440" y="292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6995" name="Text Box 25"/>
            <p:cNvSpPr txBox="1">
              <a:spLocks noChangeArrowheads="1"/>
            </p:cNvSpPr>
            <p:nvPr/>
          </p:nvSpPr>
          <p:spPr bwMode="auto">
            <a:xfrm>
              <a:off x="1440" y="235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grpSp>
      <p:grpSp>
        <p:nvGrpSpPr>
          <p:cNvPr id="5" name="Group 28"/>
          <p:cNvGrpSpPr>
            <a:grpSpLocks/>
          </p:cNvGrpSpPr>
          <p:nvPr/>
        </p:nvGrpSpPr>
        <p:grpSpPr bwMode="auto">
          <a:xfrm>
            <a:off x="1447800" y="5105400"/>
            <a:ext cx="2438400" cy="1387475"/>
            <a:chOff x="912" y="3216"/>
            <a:chExt cx="1536" cy="874"/>
          </a:xfrm>
        </p:grpSpPr>
        <p:grpSp>
          <p:nvGrpSpPr>
            <p:cNvPr id="126985" name="Group 21"/>
            <p:cNvGrpSpPr>
              <a:grpSpLocks/>
            </p:cNvGrpSpPr>
            <p:nvPr/>
          </p:nvGrpSpPr>
          <p:grpSpPr bwMode="auto">
            <a:xfrm>
              <a:off x="912" y="3360"/>
              <a:ext cx="1536" cy="273"/>
              <a:chOff x="960" y="2544"/>
              <a:chExt cx="1536" cy="273"/>
            </a:xfrm>
          </p:grpSpPr>
          <p:sp>
            <p:nvSpPr>
              <p:cNvPr id="126988" name="Rectangle 18"/>
              <p:cNvSpPr>
                <a:spLocks noChangeArrowheads="1"/>
              </p:cNvSpPr>
              <p:nvPr/>
            </p:nvSpPr>
            <p:spPr bwMode="auto">
              <a:xfrm>
                <a:off x="960" y="2559"/>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89" name="Rectangle 19"/>
              <p:cNvSpPr>
                <a:spLocks noChangeArrowheads="1"/>
              </p:cNvSpPr>
              <p:nvPr/>
            </p:nvSpPr>
            <p:spPr bwMode="auto">
              <a:xfrm>
                <a:off x="2064" y="2544"/>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26990" name="Line 20"/>
              <p:cNvSpPr>
                <a:spLocks noChangeShapeType="1"/>
              </p:cNvSpPr>
              <p:nvPr/>
            </p:nvSpPr>
            <p:spPr bwMode="auto">
              <a:xfrm>
                <a:off x="1392" y="2688"/>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26986" name="Text Box 23"/>
            <p:cNvSpPr txBox="1">
              <a:spLocks noChangeArrowheads="1"/>
            </p:cNvSpPr>
            <p:nvPr/>
          </p:nvSpPr>
          <p:spPr bwMode="auto">
            <a:xfrm>
              <a:off x="1536" y="384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87" name="Text Box 26"/>
            <p:cNvSpPr txBox="1">
              <a:spLocks noChangeArrowheads="1"/>
            </p:cNvSpPr>
            <p:nvPr/>
          </p:nvSpPr>
          <p:spPr bwMode="auto">
            <a:xfrm>
              <a:off x="1344" y="3216"/>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~part-of</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350963" y="620713"/>
            <a:ext cx="7793037" cy="1143000"/>
          </a:xfrm>
        </p:spPr>
        <p:txBody>
          <a:bodyPr/>
          <a:lstStyle/>
          <a:p>
            <a:pPr eaLnBrk="1" hangingPunct="1"/>
            <a:r>
              <a:rPr lang="zh-CN" altLang="en-US" smtClean="0"/>
              <a:t>知识表示</a:t>
            </a:r>
          </a:p>
        </p:txBody>
      </p:sp>
      <p:sp>
        <p:nvSpPr>
          <p:cNvPr id="17411"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05DB35-009D-4AFE-8DEB-D248E6FE0D1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4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062074-9EB3-4E29-A2A6-6183A52423E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a:t>
            </a:fld>
            <a:endParaRPr kumimoji="0" lang="en-US" altLang="zh-CN" sz="1400" smtClean="0">
              <a:latin typeface="Tahoma" panose="020B0604030504040204" pitchFamily="34" charset="0"/>
              <a:ea typeface="宋体" panose="02010600030101010101" pitchFamily="2" charset="-122"/>
            </a:endParaRPr>
          </a:p>
        </p:txBody>
      </p:sp>
      <p:sp>
        <p:nvSpPr>
          <p:cNvPr id="7" name="Rectangle 6"/>
          <p:cNvSpPr txBox="1">
            <a:spLocks noChangeArrowheads="1"/>
          </p:cNvSpPr>
          <p:nvPr/>
        </p:nvSpPr>
        <p:spPr bwMode="auto">
          <a:xfrm>
            <a:off x="611188" y="2708275"/>
            <a:ext cx="3962400" cy="3810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Blip>
                <a:blip r:embed="rId2"/>
              </a:buBlip>
              <a:defRPr/>
            </a:pPr>
            <a:r>
              <a:rPr lang="zh-CN" altLang="en-US" sz="3200" kern="0" dirty="0">
                <a:latin typeface="华文新魏" pitchFamily="2" charset="-122"/>
                <a:ea typeface="华文新魏" pitchFamily="2" charset="-122"/>
              </a:rPr>
              <a:t>非结构化方法</a:t>
            </a:r>
          </a:p>
          <a:p>
            <a:pPr marL="914400" lvl="1" indent="-457200" eaLnBrk="1" hangingPunct="1">
              <a:spcBef>
                <a:spcPct val="20000"/>
              </a:spcBef>
              <a:buClr>
                <a:srgbClr val="FF0000"/>
              </a:buClr>
              <a:buSzPct val="60000"/>
              <a:buFont typeface="Wingdings" panose="05000000000000000000" pitchFamily="2" charset="2"/>
              <a:buChar char="Ø"/>
              <a:defRPr/>
            </a:pPr>
            <a:r>
              <a:rPr lang="zh-CN" altLang="en-US" sz="3200" kern="0" dirty="0">
                <a:latin typeface="华文新魏" pitchFamily="2" charset="-122"/>
                <a:ea typeface="华文新魏" pitchFamily="2" charset="-122"/>
              </a:rPr>
              <a:t>状态空间法</a:t>
            </a:r>
          </a:p>
          <a:p>
            <a:pPr marL="742950" lvl="1" indent="-285750" eaLnBrk="1" hangingPunct="1">
              <a:spcBef>
                <a:spcPct val="20000"/>
              </a:spcBef>
              <a:buClr>
                <a:srgbClr val="FF0000"/>
              </a:buClr>
              <a:buSzPct val="60000"/>
              <a:buFont typeface="Wingdings" pitchFamily="2" charset="2"/>
              <a:buChar char="n"/>
              <a:defRPr/>
            </a:pPr>
            <a:r>
              <a:rPr lang="zh-CN" altLang="en-US" sz="3200" kern="0" dirty="0">
                <a:latin typeface="华文新魏" pitchFamily="2" charset="-122"/>
                <a:ea typeface="华文新魏" pitchFamily="2" charset="-122"/>
              </a:rPr>
              <a:t>问题规约法</a:t>
            </a:r>
          </a:p>
          <a:p>
            <a:pPr marL="742950" lvl="1" indent="-285750" eaLnBrk="1" hangingPunct="1">
              <a:spcBef>
                <a:spcPct val="20000"/>
              </a:spcBef>
              <a:buClr>
                <a:srgbClr val="FF0000"/>
              </a:buClr>
              <a:buSzPct val="60000"/>
              <a:buFont typeface="Wingdings" pitchFamily="2" charset="2"/>
              <a:buChar char="n"/>
              <a:defRPr/>
            </a:pPr>
            <a:r>
              <a:rPr lang="zh-CN" altLang="en-US" sz="3200" kern="0" dirty="0">
                <a:latin typeface="华文新魏" pitchFamily="2" charset="-122"/>
                <a:ea typeface="华文新魏" pitchFamily="2" charset="-122"/>
              </a:rPr>
              <a:t>谓词逻辑表示</a:t>
            </a:r>
          </a:p>
          <a:p>
            <a:pPr marL="742950" lvl="1" indent="-285750" eaLnBrk="1" hangingPunct="1">
              <a:spcBef>
                <a:spcPct val="20000"/>
              </a:spcBef>
              <a:buClr>
                <a:srgbClr val="FF0000"/>
              </a:buClr>
              <a:buSzPct val="60000"/>
              <a:buFont typeface="Wingdings" pitchFamily="2" charset="2"/>
              <a:buChar char="n"/>
              <a:defRPr/>
            </a:pPr>
            <a:r>
              <a:rPr lang="zh-CN" altLang="en-US" sz="3200" kern="0" dirty="0">
                <a:latin typeface="华文新魏" pitchFamily="2" charset="-122"/>
                <a:ea typeface="华文新魏" pitchFamily="2" charset="-122"/>
              </a:rPr>
              <a:t>产生式表示</a:t>
            </a:r>
          </a:p>
          <a:p>
            <a:pPr marL="342900" indent="-342900" eaLnBrk="1" hangingPunct="1">
              <a:spcBef>
                <a:spcPct val="20000"/>
              </a:spcBef>
              <a:buClr>
                <a:schemeClr val="folHlink"/>
              </a:buClr>
              <a:buSzPct val="60000"/>
              <a:buFont typeface="Wingdings" pitchFamily="2" charset="2"/>
              <a:buBlip>
                <a:blip r:embed="rId2"/>
              </a:buBlip>
              <a:defRPr/>
            </a:pPr>
            <a:endParaRPr lang="zh-CN" altLang="en-US" sz="2800" kern="0" dirty="0">
              <a:latin typeface="华文新魏" pitchFamily="2" charset="-122"/>
              <a:ea typeface="华文新魏" pitchFamily="2" charset="-122"/>
            </a:endParaRPr>
          </a:p>
        </p:txBody>
      </p:sp>
      <p:sp>
        <p:nvSpPr>
          <p:cNvPr id="17414" name="Rectangle 7"/>
          <p:cNvSpPr>
            <a:spLocks noChangeArrowheads="1"/>
          </p:cNvSpPr>
          <p:nvPr/>
        </p:nvSpPr>
        <p:spPr bwMode="auto">
          <a:xfrm>
            <a:off x="4572000" y="2636838"/>
            <a:ext cx="4267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3200">
                <a:latin typeface="华文新魏" panose="02010800040101010101" pitchFamily="2" charset="-122"/>
              </a:rPr>
              <a:t>结构化方法</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语义网络法</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框架表示</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面向对象表示</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过程表示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AED3A50-1790-4F71-97F2-DE04F23D9FE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E77275-6F7C-4A35-A151-1B50E13061B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120</a:t>
            </a:fld>
            <a:endParaRPr kumimoji="0" lang="en-US" altLang="zh-CN" sz="1400" smtClean="0">
              <a:latin typeface="Tahoma" panose="020B0604030504040204" pitchFamily="34" charset="0"/>
              <a:ea typeface="宋体" panose="02010600030101010101" pitchFamily="2" charset="-122"/>
            </a:endParaRPr>
          </a:p>
        </p:txBody>
      </p:sp>
      <p:sp>
        <p:nvSpPr>
          <p:cNvPr id="12800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28005" name="Rectangle 3"/>
          <p:cNvSpPr>
            <a:spLocks noGrp="1" noChangeArrowheads="1"/>
          </p:cNvSpPr>
          <p:nvPr>
            <p:ph type="body" idx="1"/>
          </p:nvPr>
        </p:nvSpPr>
        <p:spPr>
          <a:xfrm>
            <a:off x="914400" y="1828800"/>
            <a:ext cx="7772400" cy="1905000"/>
          </a:xfrm>
        </p:spPr>
        <p:txBody>
          <a:bodyPr/>
          <a:lstStyle/>
          <a:p>
            <a:pPr eaLnBrk="1" hangingPunct="1"/>
            <a:r>
              <a:rPr lang="zh-CN" altLang="en-US" sz="2400" smtClean="0"/>
              <a:t>蕴含</a:t>
            </a:r>
          </a:p>
          <a:p>
            <a:pPr eaLnBrk="1" hangingPunct="1">
              <a:buFont typeface="Wingdings" panose="05000000000000000000" pitchFamily="2" charset="2"/>
              <a:buNone/>
            </a:pPr>
            <a:r>
              <a:rPr lang="zh-CN" altLang="en-US" sz="2400" smtClean="0"/>
              <a:t>     </a:t>
            </a:r>
            <a:r>
              <a:rPr lang="zh-CN" altLang="en-US" sz="2000" smtClean="0"/>
              <a:t>在语义网络中可用标注</a:t>
            </a:r>
            <a:r>
              <a:rPr lang="en-US" altLang="zh-CN" sz="2000" smtClean="0"/>
              <a:t>ANTE</a:t>
            </a:r>
            <a:r>
              <a:rPr lang="zh-CN" altLang="en-US" sz="2000" smtClean="0"/>
              <a:t>和</a:t>
            </a:r>
            <a:r>
              <a:rPr lang="en-US" altLang="zh-CN" sz="2000" smtClean="0"/>
              <a:t>CONSE</a:t>
            </a:r>
            <a:r>
              <a:rPr lang="zh-CN" altLang="en-US" sz="2000" smtClean="0"/>
              <a:t>界限来表示蕴含关系。</a:t>
            </a:r>
            <a:r>
              <a:rPr lang="en-US" altLang="zh-CN" sz="2000" smtClean="0"/>
              <a:t>ANTE</a:t>
            </a:r>
            <a:r>
              <a:rPr lang="zh-CN" altLang="en-US" sz="2000" smtClean="0"/>
              <a:t>表示先决条件</a:t>
            </a:r>
            <a:r>
              <a:rPr lang="en-US" altLang="zh-CN" sz="2000" smtClean="0"/>
              <a:t>antecedent</a:t>
            </a:r>
            <a:r>
              <a:rPr lang="zh-CN" altLang="en-US" sz="2000" smtClean="0"/>
              <a:t>及</a:t>
            </a:r>
            <a:r>
              <a:rPr lang="en-US" altLang="zh-CN" sz="2000" smtClean="0"/>
              <a:t>CONSE</a:t>
            </a:r>
            <a:r>
              <a:rPr lang="zh-CN" altLang="en-US" sz="2000" smtClean="0"/>
              <a:t>表示结果</a:t>
            </a:r>
            <a:r>
              <a:rPr lang="en-US" altLang="zh-CN" sz="2000" smtClean="0"/>
              <a:t>consequence</a:t>
            </a:r>
            <a:r>
              <a:rPr lang="zh-CN" altLang="en-US" sz="2000" smtClean="0"/>
              <a:t>。用以一条虚线把两个界限连接起来，以表示一对蕴含关系的先决条件和结果。</a:t>
            </a:r>
          </a:p>
          <a:p>
            <a:pPr eaLnBrk="1" hangingPunct="1">
              <a:buFont typeface="Wingdings" panose="05000000000000000000" pitchFamily="2" charset="2"/>
              <a:buNone/>
            </a:pPr>
            <a:endParaRPr lang="en-US" altLang="zh-CN" sz="2400" smtClean="0"/>
          </a:p>
        </p:txBody>
      </p:sp>
      <p:sp>
        <p:nvSpPr>
          <p:cNvPr id="128006" name="Rectangle 4"/>
          <p:cNvSpPr>
            <a:spLocks noChangeArrowheads="1"/>
          </p:cNvSpPr>
          <p:nvPr/>
        </p:nvSpPr>
        <p:spPr bwMode="auto">
          <a:xfrm>
            <a:off x="1566863" y="3719513"/>
            <a:ext cx="10604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address</a:t>
            </a:r>
          </a:p>
        </p:txBody>
      </p:sp>
      <p:sp>
        <p:nvSpPr>
          <p:cNvPr id="128007" name="Rectangle 5"/>
          <p:cNvSpPr>
            <a:spLocks noChangeArrowheads="1"/>
          </p:cNvSpPr>
          <p:nvPr/>
        </p:nvSpPr>
        <p:spPr bwMode="auto">
          <a:xfrm>
            <a:off x="1585913" y="5943600"/>
            <a:ext cx="124301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37-maple</a:t>
            </a:r>
          </a:p>
        </p:txBody>
      </p:sp>
      <p:sp>
        <p:nvSpPr>
          <p:cNvPr id="128008" name="Rectangle 6"/>
          <p:cNvSpPr>
            <a:spLocks noChangeArrowheads="1"/>
          </p:cNvSpPr>
          <p:nvPr/>
        </p:nvSpPr>
        <p:spPr bwMode="auto">
          <a:xfrm>
            <a:off x="5314950" y="3657600"/>
            <a:ext cx="140811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occupation</a:t>
            </a:r>
          </a:p>
        </p:txBody>
      </p:sp>
      <p:sp>
        <p:nvSpPr>
          <p:cNvPr id="128009" name="Rectangle 7"/>
          <p:cNvSpPr>
            <a:spLocks noChangeArrowheads="1"/>
          </p:cNvSpPr>
          <p:nvPr/>
        </p:nvSpPr>
        <p:spPr bwMode="auto">
          <a:xfrm>
            <a:off x="5226050" y="5867400"/>
            <a:ext cx="15827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programmer</a:t>
            </a:r>
          </a:p>
        </p:txBody>
      </p:sp>
      <p:sp>
        <p:nvSpPr>
          <p:cNvPr id="128010" name="Rectangle 8"/>
          <p:cNvSpPr>
            <a:spLocks noChangeArrowheads="1"/>
          </p:cNvSpPr>
          <p:nvPr/>
        </p:nvSpPr>
        <p:spPr bwMode="auto">
          <a:xfrm>
            <a:off x="5562600" y="4724400"/>
            <a:ext cx="8985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O(x,y)</a:t>
            </a:r>
          </a:p>
        </p:txBody>
      </p:sp>
      <p:sp>
        <p:nvSpPr>
          <p:cNvPr id="128011" name="Rectangle 9"/>
          <p:cNvSpPr>
            <a:spLocks noChangeArrowheads="1"/>
          </p:cNvSpPr>
          <p:nvPr/>
        </p:nvSpPr>
        <p:spPr bwMode="auto">
          <a:xfrm>
            <a:off x="1905000" y="4724400"/>
            <a:ext cx="3429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Y</a:t>
            </a:r>
          </a:p>
        </p:txBody>
      </p:sp>
      <p:sp>
        <p:nvSpPr>
          <p:cNvPr id="128012" name="Rectangle 10"/>
          <p:cNvSpPr>
            <a:spLocks noChangeArrowheads="1"/>
          </p:cNvSpPr>
          <p:nvPr/>
        </p:nvSpPr>
        <p:spPr bwMode="auto">
          <a:xfrm>
            <a:off x="3787775" y="4762500"/>
            <a:ext cx="3444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p>
        </p:txBody>
      </p:sp>
      <p:sp>
        <p:nvSpPr>
          <p:cNvPr id="128013" name="Line 11"/>
          <p:cNvSpPr>
            <a:spLocks noChangeShapeType="1"/>
          </p:cNvSpPr>
          <p:nvPr/>
        </p:nvSpPr>
        <p:spPr bwMode="auto">
          <a:xfrm flipV="1">
            <a:off x="2057400" y="41148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4" name="Line 13"/>
          <p:cNvSpPr>
            <a:spLocks noChangeShapeType="1"/>
          </p:cNvSpPr>
          <p:nvPr/>
        </p:nvSpPr>
        <p:spPr bwMode="auto">
          <a:xfrm>
            <a:off x="2057400" y="5105400"/>
            <a:ext cx="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5" name="Line 14"/>
          <p:cNvSpPr>
            <a:spLocks noChangeShapeType="1"/>
          </p:cNvSpPr>
          <p:nvPr/>
        </p:nvSpPr>
        <p:spPr bwMode="auto">
          <a:xfrm>
            <a:off x="6019800" y="51816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6" name="Line 15"/>
          <p:cNvSpPr>
            <a:spLocks noChangeShapeType="1"/>
          </p:cNvSpPr>
          <p:nvPr/>
        </p:nvSpPr>
        <p:spPr bwMode="auto">
          <a:xfrm flipV="1">
            <a:off x="5943600" y="41148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7" name="Line 16"/>
          <p:cNvSpPr>
            <a:spLocks noChangeShapeType="1"/>
          </p:cNvSpPr>
          <p:nvPr/>
        </p:nvSpPr>
        <p:spPr bwMode="auto">
          <a:xfrm>
            <a:off x="2286000" y="4953000"/>
            <a:ext cx="152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8" name="Line 17"/>
          <p:cNvSpPr>
            <a:spLocks noChangeShapeType="1"/>
          </p:cNvSpPr>
          <p:nvPr/>
        </p:nvSpPr>
        <p:spPr bwMode="auto">
          <a:xfrm flipH="1">
            <a:off x="4114800" y="4953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9" name="Text Box 18"/>
          <p:cNvSpPr txBox="1">
            <a:spLocks noChangeArrowheads="1"/>
          </p:cNvSpPr>
          <p:nvPr/>
        </p:nvSpPr>
        <p:spPr bwMode="auto">
          <a:xfrm>
            <a:off x="2133600" y="4343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8020" name="Text Box 19"/>
          <p:cNvSpPr txBox="1">
            <a:spLocks noChangeArrowheads="1"/>
          </p:cNvSpPr>
          <p:nvPr/>
        </p:nvSpPr>
        <p:spPr bwMode="auto">
          <a:xfrm>
            <a:off x="5334000" y="4267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8021" name="Text Box 20"/>
          <p:cNvSpPr txBox="1">
            <a:spLocks noChangeArrowheads="1"/>
          </p:cNvSpPr>
          <p:nvPr/>
        </p:nvSpPr>
        <p:spPr bwMode="auto">
          <a:xfrm>
            <a:off x="4724400" y="53340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profession</a:t>
            </a:r>
          </a:p>
        </p:txBody>
      </p:sp>
      <p:sp>
        <p:nvSpPr>
          <p:cNvPr id="128022" name="Text Box 22"/>
          <p:cNvSpPr txBox="1">
            <a:spLocks noChangeArrowheads="1"/>
          </p:cNvSpPr>
          <p:nvPr/>
        </p:nvSpPr>
        <p:spPr bwMode="auto">
          <a:xfrm>
            <a:off x="2667000" y="44958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person</a:t>
            </a:r>
          </a:p>
        </p:txBody>
      </p:sp>
      <p:sp>
        <p:nvSpPr>
          <p:cNvPr id="128023" name="Text Box 23"/>
          <p:cNvSpPr txBox="1">
            <a:spLocks noChangeArrowheads="1"/>
          </p:cNvSpPr>
          <p:nvPr/>
        </p:nvSpPr>
        <p:spPr bwMode="auto">
          <a:xfrm>
            <a:off x="4267200" y="45720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worker</a:t>
            </a:r>
          </a:p>
        </p:txBody>
      </p:sp>
      <p:sp>
        <p:nvSpPr>
          <p:cNvPr id="128024" name="Text Box 24"/>
          <p:cNvSpPr txBox="1">
            <a:spLocks noChangeArrowheads="1"/>
          </p:cNvSpPr>
          <p:nvPr/>
        </p:nvSpPr>
        <p:spPr bwMode="auto">
          <a:xfrm>
            <a:off x="2209800" y="53340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loc</a:t>
            </a:r>
          </a:p>
        </p:txBody>
      </p:sp>
      <p:sp>
        <p:nvSpPr>
          <p:cNvPr id="128025" name="Line 27"/>
          <p:cNvSpPr>
            <a:spLocks noChangeShapeType="1"/>
          </p:cNvSpPr>
          <p:nvPr/>
        </p:nvSpPr>
        <p:spPr bwMode="auto">
          <a:xfrm>
            <a:off x="3581400" y="4267200"/>
            <a:ext cx="0" cy="144780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8026" name="Group 35"/>
          <p:cNvGrpSpPr>
            <a:grpSpLocks/>
          </p:cNvGrpSpPr>
          <p:nvPr/>
        </p:nvGrpSpPr>
        <p:grpSpPr bwMode="auto">
          <a:xfrm>
            <a:off x="1905000" y="4267200"/>
            <a:ext cx="1676400" cy="1524000"/>
            <a:chOff x="1200" y="2688"/>
            <a:chExt cx="1056" cy="960"/>
          </a:xfrm>
        </p:grpSpPr>
        <p:sp>
          <p:nvSpPr>
            <p:cNvPr id="128040" name="Line 26"/>
            <p:cNvSpPr>
              <a:spLocks noChangeShapeType="1"/>
            </p:cNvSpPr>
            <p:nvPr/>
          </p:nvSpPr>
          <p:spPr bwMode="auto">
            <a:xfrm>
              <a:off x="1200" y="2688"/>
              <a:ext cx="1056"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1" name="Line 28"/>
            <p:cNvSpPr>
              <a:spLocks noChangeShapeType="1"/>
            </p:cNvSpPr>
            <p:nvPr/>
          </p:nvSpPr>
          <p:spPr bwMode="auto">
            <a:xfrm>
              <a:off x="1200" y="2688"/>
              <a:ext cx="0" cy="24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2" name="Line 29"/>
            <p:cNvSpPr>
              <a:spLocks noChangeShapeType="1"/>
            </p:cNvSpPr>
            <p:nvPr/>
          </p:nvSpPr>
          <p:spPr bwMode="auto">
            <a:xfrm>
              <a:off x="1200" y="2928"/>
              <a:ext cx="384"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3" name="Line 30"/>
            <p:cNvSpPr>
              <a:spLocks noChangeShapeType="1"/>
            </p:cNvSpPr>
            <p:nvPr/>
          </p:nvSpPr>
          <p:spPr bwMode="auto">
            <a:xfrm>
              <a:off x="1584" y="2928"/>
              <a:ext cx="0" cy="336"/>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4" name="Line 31"/>
            <p:cNvSpPr>
              <a:spLocks noChangeShapeType="1"/>
            </p:cNvSpPr>
            <p:nvPr/>
          </p:nvSpPr>
          <p:spPr bwMode="auto">
            <a:xfrm flipH="1">
              <a:off x="1200" y="3312"/>
              <a:ext cx="384"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5" name="Line 32"/>
            <p:cNvSpPr>
              <a:spLocks noChangeShapeType="1"/>
            </p:cNvSpPr>
            <p:nvPr/>
          </p:nvSpPr>
          <p:spPr bwMode="auto">
            <a:xfrm>
              <a:off x="1200" y="3312"/>
              <a:ext cx="0" cy="336"/>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6" name="Line 34"/>
            <p:cNvSpPr>
              <a:spLocks noChangeShapeType="1"/>
            </p:cNvSpPr>
            <p:nvPr/>
          </p:nvSpPr>
          <p:spPr bwMode="auto">
            <a:xfrm>
              <a:off x="1200" y="3648"/>
              <a:ext cx="1056"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28027" name="Line 37"/>
          <p:cNvSpPr>
            <a:spLocks noChangeShapeType="1"/>
          </p:cNvSpPr>
          <p:nvPr/>
        </p:nvSpPr>
        <p:spPr bwMode="auto">
          <a:xfrm flipH="1">
            <a:off x="5029200" y="4191000"/>
            <a:ext cx="12954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28" name="Line 38"/>
          <p:cNvSpPr>
            <a:spLocks noChangeShapeType="1"/>
          </p:cNvSpPr>
          <p:nvPr/>
        </p:nvSpPr>
        <p:spPr bwMode="auto">
          <a:xfrm flipH="1">
            <a:off x="6324600" y="4191000"/>
            <a:ext cx="0" cy="40005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29" name="Line 39"/>
          <p:cNvSpPr>
            <a:spLocks noChangeShapeType="1"/>
          </p:cNvSpPr>
          <p:nvPr/>
        </p:nvSpPr>
        <p:spPr bwMode="auto">
          <a:xfrm flipH="1" flipV="1">
            <a:off x="5334000" y="4572000"/>
            <a:ext cx="9906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0" name="Line 40"/>
          <p:cNvSpPr>
            <a:spLocks noChangeShapeType="1"/>
          </p:cNvSpPr>
          <p:nvPr/>
        </p:nvSpPr>
        <p:spPr bwMode="auto">
          <a:xfrm flipH="1">
            <a:off x="5334000" y="4648200"/>
            <a:ext cx="0" cy="560388"/>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1" name="Line 42"/>
          <p:cNvSpPr>
            <a:spLocks noChangeShapeType="1"/>
          </p:cNvSpPr>
          <p:nvPr/>
        </p:nvSpPr>
        <p:spPr bwMode="auto">
          <a:xfrm flipH="1">
            <a:off x="6324600" y="5230813"/>
            <a:ext cx="0" cy="560387"/>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2" name="Line 43"/>
          <p:cNvSpPr>
            <a:spLocks noChangeShapeType="1"/>
          </p:cNvSpPr>
          <p:nvPr/>
        </p:nvSpPr>
        <p:spPr bwMode="auto">
          <a:xfrm flipH="1">
            <a:off x="5029200" y="5791200"/>
            <a:ext cx="12954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3" name="Line 44"/>
          <p:cNvSpPr>
            <a:spLocks noChangeShapeType="1"/>
          </p:cNvSpPr>
          <p:nvPr/>
        </p:nvSpPr>
        <p:spPr bwMode="auto">
          <a:xfrm>
            <a:off x="5334000" y="5257800"/>
            <a:ext cx="9906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4" name="Line 45"/>
          <p:cNvSpPr>
            <a:spLocks noChangeShapeType="1"/>
          </p:cNvSpPr>
          <p:nvPr/>
        </p:nvSpPr>
        <p:spPr bwMode="auto">
          <a:xfrm>
            <a:off x="5029200" y="4191000"/>
            <a:ext cx="0" cy="160020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5" name="Line 46"/>
          <p:cNvSpPr>
            <a:spLocks noChangeShapeType="1"/>
          </p:cNvSpPr>
          <p:nvPr/>
        </p:nvSpPr>
        <p:spPr bwMode="auto">
          <a:xfrm>
            <a:off x="3581400" y="4419600"/>
            <a:ext cx="14478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6" name="Text Box 47"/>
          <p:cNvSpPr txBox="1">
            <a:spLocks noChangeArrowheads="1"/>
          </p:cNvSpPr>
          <p:nvPr/>
        </p:nvSpPr>
        <p:spPr bwMode="auto">
          <a:xfrm>
            <a:off x="2971800" y="3657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ANTE</a:t>
            </a:r>
          </a:p>
        </p:txBody>
      </p:sp>
      <p:sp>
        <p:nvSpPr>
          <p:cNvPr id="128037" name="Text Box 48"/>
          <p:cNvSpPr txBox="1">
            <a:spLocks noChangeArrowheads="1"/>
          </p:cNvSpPr>
          <p:nvPr/>
        </p:nvSpPr>
        <p:spPr bwMode="auto">
          <a:xfrm>
            <a:off x="4114800" y="3657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CONSE</a:t>
            </a:r>
          </a:p>
        </p:txBody>
      </p:sp>
      <p:sp>
        <p:nvSpPr>
          <p:cNvPr id="128038" name="Line 49"/>
          <p:cNvSpPr>
            <a:spLocks noChangeShapeType="1"/>
          </p:cNvSpPr>
          <p:nvPr/>
        </p:nvSpPr>
        <p:spPr bwMode="auto">
          <a:xfrm flipV="1">
            <a:off x="3124200" y="4038600"/>
            <a:ext cx="2286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9" name="Line 50"/>
          <p:cNvSpPr>
            <a:spLocks noChangeShapeType="1"/>
          </p:cNvSpPr>
          <p:nvPr/>
        </p:nvSpPr>
        <p:spPr bwMode="auto">
          <a:xfrm flipH="1" flipV="1">
            <a:off x="4876800" y="3962400"/>
            <a:ext cx="457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A8A537-B9B8-483E-8E00-4C0FECA018B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ABFD81-D4D0-408F-8205-5A63A56DD43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121</a:t>
            </a:fld>
            <a:endParaRPr kumimoji="0" lang="en-US" altLang="zh-CN" sz="1400" smtClean="0">
              <a:latin typeface="Tahoma" panose="020B0604030504040204" pitchFamily="34" charset="0"/>
              <a:ea typeface="宋体" panose="02010600030101010101" pitchFamily="2" charset="-122"/>
            </a:endParaRPr>
          </a:p>
        </p:txBody>
      </p:sp>
      <p:sp>
        <p:nvSpPr>
          <p:cNvPr id="129028"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29029" name="Rectangle 3"/>
          <p:cNvSpPr>
            <a:spLocks noGrp="1" noChangeArrowheads="1"/>
          </p:cNvSpPr>
          <p:nvPr>
            <p:ph type="body" idx="1"/>
          </p:nvPr>
        </p:nvSpPr>
        <p:spPr/>
        <p:txBody>
          <a:bodyPr/>
          <a:lstStyle/>
          <a:p>
            <a:pPr eaLnBrk="1" hangingPunct="1"/>
            <a:r>
              <a:rPr lang="zh-CN" altLang="en-US" sz="2400" smtClean="0">
                <a:solidFill>
                  <a:srgbClr val="000000"/>
                </a:solidFill>
              </a:rPr>
              <a:t>量化</a:t>
            </a:r>
          </a:p>
          <a:p>
            <a:pPr eaLnBrk="1" hangingPunct="1">
              <a:buFont typeface="Wingdings" panose="05000000000000000000" pitchFamily="2" charset="2"/>
              <a:buNone/>
            </a:pPr>
            <a:r>
              <a:rPr lang="zh-CN" altLang="en-US" sz="2400" smtClean="0">
                <a:solidFill>
                  <a:srgbClr val="000000"/>
                </a:solidFill>
              </a:rPr>
              <a:t>     </a:t>
            </a:r>
            <a:r>
              <a:rPr lang="en-US" altLang="zh-CN" sz="2400" smtClean="0">
                <a:solidFill>
                  <a:srgbClr val="000000"/>
                </a:solidFill>
              </a:rPr>
              <a:t>The dog bit the postman.</a:t>
            </a:r>
          </a:p>
        </p:txBody>
      </p:sp>
      <p:grpSp>
        <p:nvGrpSpPr>
          <p:cNvPr id="2" name="Group 22"/>
          <p:cNvGrpSpPr>
            <a:grpSpLocks/>
          </p:cNvGrpSpPr>
          <p:nvPr/>
        </p:nvGrpSpPr>
        <p:grpSpPr bwMode="auto">
          <a:xfrm>
            <a:off x="1790700" y="3657600"/>
            <a:ext cx="4810125" cy="2225675"/>
            <a:chOff x="1128" y="2304"/>
            <a:chExt cx="3030" cy="1402"/>
          </a:xfrm>
        </p:grpSpPr>
        <p:sp>
          <p:nvSpPr>
            <p:cNvPr id="129031" name="Rectangle 4"/>
            <p:cNvSpPr>
              <a:spLocks noChangeArrowheads="1"/>
            </p:cNvSpPr>
            <p:nvPr/>
          </p:nvSpPr>
          <p:spPr bwMode="auto">
            <a:xfrm>
              <a:off x="1128" y="2343"/>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dog</a:t>
              </a:r>
            </a:p>
          </p:txBody>
        </p:sp>
        <p:sp>
          <p:nvSpPr>
            <p:cNvPr id="129032" name="Rectangle 5"/>
            <p:cNvSpPr>
              <a:spLocks noChangeArrowheads="1"/>
            </p:cNvSpPr>
            <p:nvPr/>
          </p:nvSpPr>
          <p:spPr bwMode="auto">
            <a:xfrm>
              <a:off x="3427" y="2304"/>
              <a:ext cx="731"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postman</a:t>
              </a:r>
            </a:p>
          </p:txBody>
        </p:sp>
        <p:sp>
          <p:nvSpPr>
            <p:cNvPr id="129033" name="Rectangle 6"/>
            <p:cNvSpPr>
              <a:spLocks noChangeArrowheads="1"/>
            </p:cNvSpPr>
            <p:nvPr/>
          </p:nvSpPr>
          <p:spPr bwMode="auto">
            <a:xfrm>
              <a:off x="3681" y="2976"/>
              <a:ext cx="21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t>
              </a:r>
            </a:p>
          </p:txBody>
        </p:sp>
        <p:sp>
          <p:nvSpPr>
            <p:cNvPr id="129034" name="Rectangle 7"/>
            <p:cNvSpPr>
              <a:spLocks noChangeArrowheads="1"/>
            </p:cNvSpPr>
            <p:nvPr/>
          </p:nvSpPr>
          <p:spPr bwMode="auto">
            <a:xfrm>
              <a:off x="1192" y="2976"/>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a:t>
              </a:r>
            </a:p>
          </p:txBody>
        </p:sp>
        <p:sp>
          <p:nvSpPr>
            <p:cNvPr id="129035" name="Line 9"/>
            <p:cNvSpPr>
              <a:spLocks noChangeShapeType="1"/>
            </p:cNvSpPr>
            <p:nvPr/>
          </p:nvSpPr>
          <p:spPr bwMode="auto">
            <a:xfrm flipV="1">
              <a:off x="3744" y="2592"/>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36" name="Line 10"/>
            <p:cNvSpPr>
              <a:spLocks noChangeShapeType="1"/>
            </p:cNvSpPr>
            <p:nvPr/>
          </p:nvSpPr>
          <p:spPr bwMode="auto">
            <a:xfrm flipV="1">
              <a:off x="1296" y="2592"/>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37" name="Rectangle 11"/>
            <p:cNvSpPr>
              <a:spLocks noChangeArrowheads="1"/>
            </p:cNvSpPr>
            <p:nvPr/>
          </p:nvSpPr>
          <p:spPr bwMode="auto">
            <a:xfrm>
              <a:off x="2476" y="2352"/>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bite</a:t>
              </a:r>
            </a:p>
          </p:txBody>
        </p:sp>
        <p:sp>
          <p:nvSpPr>
            <p:cNvPr id="129038" name="Rectangle 12"/>
            <p:cNvSpPr>
              <a:spLocks noChangeArrowheads="1"/>
            </p:cNvSpPr>
            <p:nvPr/>
          </p:nvSpPr>
          <p:spPr bwMode="auto">
            <a:xfrm>
              <a:off x="2555" y="3024"/>
              <a:ext cx="21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9039" name="Line 13"/>
            <p:cNvSpPr>
              <a:spLocks noChangeShapeType="1"/>
            </p:cNvSpPr>
            <p:nvPr/>
          </p:nvSpPr>
          <p:spPr bwMode="auto">
            <a:xfrm flipV="1">
              <a:off x="2621" y="2640"/>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40" name="Line 14"/>
            <p:cNvSpPr>
              <a:spLocks noChangeShapeType="1"/>
            </p:cNvSpPr>
            <p:nvPr/>
          </p:nvSpPr>
          <p:spPr bwMode="auto">
            <a:xfrm>
              <a:off x="2784" y="3120"/>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41" name="Line 15"/>
            <p:cNvSpPr>
              <a:spLocks noChangeShapeType="1"/>
            </p:cNvSpPr>
            <p:nvPr/>
          </p:nvSpPr>
          <p:spPr bwMode="auto">
            <a:xfrm flipH="1">
              <a:off x="1440" y="3120"/>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42" name="Text Box 16"/>
            <p:cNvSpPr txBox="1">
              <a:spLocks noChangeArrowheads="1"/>
            </p:cNvSpPr>
            <p:nvPr/>
          </p:nvSpPr>
          <p:spPr bwMode="auto">
            <a:xfrm>
              <a:off x="1344" y="27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9043" name="Text Box 17"/>
            <p:cNvSpPr txBox="1">
              <a:spLocks noChangeArrowheads="1"/>
            </p:cNvSpPr>
            <p:nvPr/>
          </p:nvSpPr>
          <p:spPr bwMode="auto">
            <a:xfrm>
              <a:off x="2688" y="27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9044" name="Text Box 18"/>
            <p:cNvSpPr txBox="1">
              <a:spLocks noChangeArrowheads="1"/>
            </p:cNvSpPr>
            <p:nvPr/>
          </p:nvSpPr>
          <p:spPr bwMode="auto">
            <a:xfrm>
              <a:off x="3792" y="26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9045" name="Text Box 19"/>
            <p:cNvSpPr txBox="1">
              <a:spLocks noChangeArrowheads="1"/>
            </p:cNvSpPr>
            <p:nvPr/>
          </p:nvSpPr>
          <p:spPr bwMode="auto">
            <a:xfrm>
              <a:off x="1680" y="283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assailiant</a:t>
              </a:r>
            </a:p>
          </p:txBody>
        </p:sp>
        <p:sp>
          <p:nvSpPr>
            <p:cNvPr id="129046" name="Text Box 20"/>
            <p:cNvSpPr txBox="1">
              <a:spLocks noChangeArrowheads="1"/>
            </p:cNvSpPr>
            <p:nvPr/>
          </p:nvSpPr>
          <p:spPr bwMode="auto">
            <a:xfrm>
              <a:off x="3024" y="288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victin</a:t>
              </a:r>
            </a:p>
          </p:txBody>
        </p:sp>
        <p:sp>
          <p:nvSpPr>
            <p:cNvPr id="129047" name="Text Box 21"/>
            <p:cNvSpPr txBox="1">
              <a:spLocks noChangeArrowheads="1"/>
            </p:cNvSpPr>
            <p:nvPr/>
          </p:nvSpPr>
          <p:spPr bwMode="auto">
            <a:xfrm>
              <a:off x="2352" y="345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DCF2E1-A45E-49E3-9CFB-0AD38D8278C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00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B8CE47-9001-4799-A88A-082EB229188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122</a:t>
            </a:fld>
            <a:endParaRPr kumimoji="0" lang="en-US" altLang="zh-CN" sz="1400" smtClean="0">
              <a:latin typeface="Tahoma" panose="020B0604030504040204" pitchFamily="34" charset="0"/>
              <a:ea typeface="宋体" panose="02010600030101010101" pitchFamily="2" charset="-122"/>
            </a:endParaRPr>
          </a:p>
        </p:txBody>
      </p:sp>
      <p:sp>
        <p:nvSpPr>
          <p:cNvPr id="13005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30053" name="Rectangle 35"/>
          <p:cNvSpPr>
            <a:spLocks noGrp="1" noChangeArrowheads="1"/>
          </p:cNvSpPr>
          <p:nvPr>
            <p:ph type="body" idx="1"/>
          </p:nvPr>
        </p:nvSpPr>
        <p:spPr>
          <a:xfrm>
            <a:off x="990600" y="1981200"/>
            <a:ext cx="7772400" cy="4114800"/>
          </a:xfrm>
        </p:spPr>
        <p:txBody>
          <a:bodyPr/>
          <a:lstStyle/>
          <a:p>
            <a:pPr eaLnBrk="1" hangingPunct="1"/>
            <a:r>
              <a:rPr lang="zh-CN" altLang="en-US" sz="2400" smtClean="0">
                <a:solidFill>
                  <a:srgbClr val="000000"/>
                </a:solidFill>
              </a:rPr>
              <a:t>量化</a:t>
            </a:r>
          </a:p>
          <a:p>
            <a:pPr eaLnBrk="1" hangingPunct="1">
              <a:spcBef>
                <a:spcPct val="50000"/>
              </a:spcBef>
              <a:buClrTx/>
              <a:buSzTx/>
              <a:buFont typeface="Wingdings" panose="05000000000000000000" pitchFamily="2" charset="2"/>
              <a:buNone/>
            </a:pPr>
            <a:r>
              <a:rPr lang="en-US" altLang="zh-CN" sz="2000" smtClean="0">
                <a:latin typeface="Tahoma" panose="020B0604030504040204" pitchFamily="34" charset="0"/>
                <a:ea typeface="宋体" panose="02010600030101010101" pitchFamily="2" charset="-122"/>
              </a:rPr>
              <a:t>Every dog has bitten a postman.</a:t>
            </a:r>
          </a:p>
        </p:txBody>
      </p:sp>
      <p:grpSp>
        <p:nvGrpSpPr>
          <p:cNvPr id="2" name="Group 38"/>
          <p:cNvGrpSpPr>
            <a:grpSpLocks/>
          </p:cNvGrpSpPr>
          <p:nvPr/>
        </p:nvGrpSpPr>
        <p:grpSpPr bwMode="auto">
          <a:xfrm>
            <a:off x="1501775" y="3505200"/>
            <a:ext cx="6956425" cy="2225675"/>
            <a:chOff x="946" y="2208"/>
            <a:chExt cx="4382" cy="1402"/>
          </a:xfrm>
        </p:grpSpPr>
        <p:sp>
          <p:nvSpPr>
            <p:cNvPr id="130055" name="Rectangle 4"/>
            <p:cNvSpPr>
              <a:spLocks noChangeArrowheads="1"/>
            </p:cNvSpPr>
            <p:nvPr/>
          </p:nvSpPr>
          <p:spPr bwMode="auto">
            <a:xfrm>
              <a:off x="1896" y="2247"/>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dog</a:t>
              </a:r>
            </a:p>
          </p:txBody>
        </p:sp>
        <p:sp>
          <p:nvSpPr>
            <p:cNvPr id="130056" name="Rectangle 5"/>
            <p:cNvSpPr>
              <a:spLocks noChangeArrowheads="1"/>
            </p:cNvSpPr>
            <p:nvPr/>
          </p:nvSpPr>
          <p:spPr bwMode="auto">
            <a:xfrm>
              <a:off x="4195" y="2208"/>
              <a:ext cx="731"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postman</a:t>
              </a:r>
            </a:p>
          </p:txBody>
        </p:sp>
        <p:sp>
          <p:nvSpPr>
            <p:cNvPr id="130057" name="Rectangle 6"/>
            <p:cNvSpPr>
              <a:spLocks noChangeArrowheads="1"/>
            </p:cNvSpPr>
            <p:nvPr/>
          </p:nvSpPr>
          <p:spPr bwMode="auto">
            <a:xfrm>
              <a:off x="4449" y="2880"/>
              <a:ext cx="21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t>
              </a:r>
            </a:p>
          </p:txBody>
        </p:sp>
        <p:sp>
          <p:nvSpPr>
            <p:cNvPr id="130058" name="Rectangle 7"/>
            <p:cNvSpPr>
              <a:spLocks noChangeArrowheads="1"/>
            </p:cNvSpPr>
            <p:nvPr/>
          </p:nvSpPr>
          <p:spPr bwMode="auto">
            <a:xfrm>
              <a:off x="1960" y="2880"/>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a:t>
              </a:r>
            </a:p>
          </p:txBody>
        </p:sp>
        <p:sp>
          <p:nvSpPr>
            <p:cNvPr id="130059" name="Line 8"/>
            <p:cNvSpPr>
              <a:spLocks noChangeShapeType="1"/>
            </p:cNvSpPr>
            <p:nvPr/>
          </p:nvSpPr>
          <p:spPr bwMode="auto">
            <a:xfrm flipV="1">
              <a:off x="4512" y="2496"/>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0" name="Line 9"/>
            <p:cNvSpPr>
              <a:spLocks noChangeShapeType="1"/>
            </p:cNvSpPr>
            <p:nvPr/>
          </p:nvSpPr>
          <p:spPr bwMode="auto">
            <a:xfrm flipV="1">
              <a:off x="2064" y="249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1" name="Rectangle 10"/>
            <p:cNvSpPr>
              <a:spLocks noChangeArrowheads="1"/>
            </p:cNvSpPr>
            <p:nvPr/>
          </p:nvSpPr>
          <p:spPr bwMode="auto">
            <a:xfrm>
              <a:off x="3244" y="2256"/>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bite</a:t>
              </a:r>
            </a:p>
          </p:txBody>
        </p:sp>
        <p:sp>
          <p:nvSpPr>
            <p:cNvPr id="130062" name="Rectangle 11"/>
            <p:cNvSpPr>
              <a:spLocks noChangeArrowheads="1"/>
            </p:cNvSpPr>
            <p:nvPr/>
          </p:nvSpPr>
          <p:spPr bwMode="auto">
            <a:xfrm>
              <a:off x="3323" y="2928"/>
              <a:ext cx="21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30063" name="Line 12"/>
            <p:cNvSpPr>
              <a:spLocks noChangeShapeType="1"/>
            </p:cNvSpPr>
            <p:nvPr/>
          </p:nvSpPr>
          <p:spPr bwMode="auto">
            <a:xfrm flipV="1">
              <a:off x="3389" y="2544"/>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4" name="Line 13"/>
            <p:cNvSpPr>
              <a:spLocks noChangeShapeType="1"/>
            </p:cNvSpPr>
            <p:nvPr/>
          </p:nvSpPr>
          <p:spPr bwMode="auto">
            <a:xfrm>
              <a:off x="3552" y="3024"/>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5" name="Line 14"/>
            <p:cNvSpPr>
              <a:spLocks noChangeShapeType="1"/>
            </p:cNvSpPr>
            <p:nvPr/>
          </p:nvSpPr>
          <p:spPr bwMode="auto">
            <a:xfrm flipH="1">
              <a:off x="2208" y="3024"/>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6" name="Text Box 15"/>
            <p:cNvSpPr txBox="1">
              <a:spLocks noChangeArrowheads="1"/>
            </p:cNvSpPr>
            <p:nvPr/>
          </p:nvSpPr>
          <p:spPr bwMode="auto">
            <a:xfrm>
              <a:off x="2112" y="264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67" name="Text Box 16"/>
            <p:cNvSpPr txBox="1">
              <a:spLocks noChangeArrowheads="1"/>
            </p:cNvSpPr>
            <p:nvPr/>
          </p:nvSpPr>
          <p:spPr bwMode="auto">
            <a:xfrm>
              <a:off x="3456" y="264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68" name="Text Box 17"/>
            <p:cNvSpPr txBox="1">
              <a:spLocks noChangeArrowheads="1"/>
            </p:cNvSpPr>
            <p:nvPr/>
          </p:nvSpPr>
          <p:spPr bwMode="auto">
            <a:xfrm>
              <a:off x="4560" y="25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69" name="Text Box 18"/>
            <p:cNvSpPr txBox="1">
              <a:spLocks noChangeArrowheads="1"/>
            </p:cNvSpPr>
            <p:nvPr/>
          </p:nvSpPr>
          <p:spPr bwMode="auto">
            <a:xfrm>
              <a:off x="2448" y="2736"/>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assailiant</a:t>
              </a:r>
            </a:p>
          </p:txBody>
        </p:sp>
        <p:sp>
          <p:nvSpPr>
            <p:cNvPr id="130070" name="Text Box 19"/>
            <p:cNvSpPr txBox="1">
              <a:spLocks noChangeArrowheads="1"/>
            </p:cNvSpPr>
            <p:nvPr/>
          </p:nvSpPr>
          <p:spPr bwMode="auto">
            <a:xfrm>
              <a:off x="3792" y="2784"/>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victin</a:t>
              </a:r>
            </a:p>
          </p:txBody>
        </p:sp>
        <p:sp>
          <p:nvSpPr>
            <p:cNvPr id="130071" name="Text Box 20"/>
            <p:cNvSpPr txBox="1">
              <a:spLocks noChangeArrowheads="1"/>
            </p:cNvSpPr>
            <p:nvPr/>
          </p:nvSpPr>
          <p:spPr bwMode="auto">
            <a:xfrm>
              <a:off x="3120" y="33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30072" name="Rectangle 21"/>
            <p:cNvSpPr>
              <a:spLocks noChangeArrowheads="1"/>
            </p:cNvSpPr>
            <p:nvPr/>
          </p:nvSpPr>
          <p:spPr bwMode="auto">
            <a:xfrm>
              <a:off x="1728" y="2592"/>
              <a:ext cx="3504" cy="720"/>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0073" name="Text Box 22"/>
            <p:cNvSpPr txBox="1">
              <a:spLocks noChangeArrowheads="1"/>
            </p:cNvSpPr>
            <p:nvPr/>
          </p:nvSpPr>
          <p:spPr bwMode="auto">
            <a:xfrm>
              <a:off x="4944" y="26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s1</a:t>
              </a:r>
            </a:p>
          </p:txBody>
        </p:sp>
        <p:sp>
          <p:nvSpPr>
            <p:cNvPr id="130074" name="Rectangle 23"/>
            <p:cNvSpPr>
              <a:spLocks noChangeArrowheads="1"/>
            </p:cNvSpPr>
            <p:nvPr/>
          </p:nvSpPr>
          <p:spPr bwMode="auto">
            <a:xfrm>
              <a:off x="946" y="2304"/>
              <a:ext cx="32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GS</a:t>
              </a:r>
            </a:p>
          </p:txBody>
        </p:sp>
        <p:sp>
          <p:nvSpPr>
            <p:cNvPr id="130075" name="Rectangle 24"/>
            <p:cNvSpPr>
              <a:spLocks noChangeArrowheads="1"/>
            </p:cNvSpPr>
            <p:nvPr/>
          </p:nvSpPr>
          <p:spPr bwMode="auto">
            <a:xfrm>
              <a:off x="976" y="2937"/>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a:t>
              </a:r>
            </a:p>
          </p:txBody>
        </p:sp>
        <p:sp>
          <p:nvSpPr>
            <p:cNvPr id="130076" name="Text Box 25"/>
            <p:cNvSpPr txBox="1">
              <a:spLocks noChangeArrowheads="1"/>
            </p:cNvSpPr>
            <p:nvPr/>
          </p:nvSpPr>
          <p:spPr bwMode="auto">
            <a:xfrm>
              <a:off x="1128" y="269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77" name="Line 26"/>
            <p:cNvSpPr>
              <a:spLocks noChangeShapeType="1"/>
            </p:cNvSpPr>
            <p:nvPr/>
          </p:nvSpPr>
          <p:spPr bwMode="auto">
            <a:xfrm flipV="1">
              <a:off x="1104" y="2544"/>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8" name="Line 27"/>
            <p:cNvSpPr>
              <a:spLocks noChangeShapeType="1"/>
            </p:cNvSpPr>
            <p:nvPr/>
          </p:nvSpPr>
          <p:spPr bwMode="auto">
            <a:xfrm>
              <a:off x="1200" y="3024"/>
              <a:ext cx="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9" name="Line 28"/>
            <p:cNvSpPr>
              <a:spLocks noChangeShapeType="1"/>
            </p:cNvSpPr>
            <p:nvPr/>
          </p:nvSpPr>
          <p:spPr bwMode="auto">
            <a:xfrm flipV="1">
              <a:off x="1248" y="2784"/>
              <a:ext cx="48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80" name="Rectangle 36"/>
            <p:cNvSpPr>
              <a:spLocks noChangeArrowheads="1"/>
            </p:cNvSpPr>
            <p:nvPr/>
          </p:nvSpPr>
          <p:spPr bwMode="auto">
            <a:xfrm>
              <a:off x="1392" y="2736"/>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form</a:t>
              </a:r>
            </a:p>
          </p:txBody>
        </p:sp>
        <p:sp>
          <p:nvSpPr>
            <p:cNvPr id="130081" name="Text Box 37"/>
            <p:cNvSpPr txBox="1">
              <a:spLocks noChangeArrowheads="1"/>
            </p:cNvSpPr>
            <p:nvPr/>
          </p:nvSpPr>
          <p:spPr bwMode="auto">
            <a:xfrm>
              <a:off x="1296" y="30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ea typeface="宋体" panose="02010600030101010101" pitchFamily="2" charset="-122"/>
                  <a:sym typeface="Symbol" panose="05050102010706020507" pitchFamily="18" charset="2"/>
                </a:rPr>
                <a:t></a:t>
              </a:r>
              <a:r>
                <a:rPr lang="en-US" altLang="zh-CN" sz="2000">
                  <a:latin typeface="Tahoma" panose="020B0604030504040204" pitchFamily="34" charset="0"/>
                  <a:ea typeface="宋体" panose="02010600030101010101"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8A187D-0ACC-479C-BF82-7C7E26D74B5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10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A8ED98-A774-4DC9-9073-FB310B3A6C0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123</a:t>
            </a:fld>
            <a:endParaRPr kumimoji="0" lang="en-US" altLang="zh-CN" sz="1400" smtClean="0">
              <a:latin typeface="Tahoma" panose="020B0604030504040204" pitchFamily="34" charset="0"/>
              <a:ea typeface="宋体" panose="02010600030101010101" pitchFamily="2" charset="-122"/>
            </a:endParaRPr>
          </a:p>
        </p:txBody>
      </p:sp>
      <p:sp>
        <p:nvSpPr>
          <p:cNvPr id="13107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31077" name="Rectangle 3"/>
          <p:cNvSpPr>
            <a:spLocks noGrp="1" noChangeArrowheads="1"/>
          </p:cNvSpPr>
          <p:nvPr>
            <p:ph type="body" idx="1"/>
          </p:nvPr>
        </p:nvSpPr>
        <p:spPr>
          <a:xfrm>
            <a:off x="1182688" y="2017713"/>
            <a:ext cx="7772400" cy="954087"/>
          </a:xfrm>
        </p:spPr>
        <p:txBody>
          <a:bodyPr/>
          <a:lstStyle/>
          <a:p>
            <a:pPr eaLnBrk="1" hangingPunct="1">
              <a:lnSpc>
                <a:spcPct val="90000"/>
              </a:lnSpc>
            </a:pPr>
            <a:r>
              <a:rPr lang="zh-CN" altLang="en-US" sz="2400" smtClean="0">
                <a:solidFill>
                  <a:srgbClr val="000000"/>
                </a:solidFill>
              </a:rPr>
              <a:t>量化</a:t>
            </a:r>
          </a:p>
          <a:p>
            <a:pPr eaLnBrk="1" hangingPunct="1">
              <a:lnSpc>
                <a:spcPct val="90000"/>
              </a:lnSpc>
              <a:buFont typeface="Wingdings" panose="05000000000000000000" pitchFamily="2" charset="2"/>
              <a:buNone/>
            </a:pPr>
            <a:r>
              <a:rPr lang="en-US" altLang="zh-CN" smtClean="0"/>
              <a:t>Every dog has bitten every postman.</a:t>
            </a:r>
          </a:p>
        </p:txBody>
      </p:sp>
      <p:grpSp>
        <p:nvGrpSpPr>
          <p:cNvPr id="2" name="Group 31"/>
          <p:cNvGrpSpPr>
            <a:grpSpLocks/>
          </p:cNvGrpSpPr>
          <p:nvPr/>
        </p:nvGrpSpPr>
        <p:grpSpPr bwMode="auto">
          <a:xfrm>
            <a:off x="1974850" y="3352800"/>
            <a:ext cx="5111750" cy="3292475"/>
            <a:chOff x="1244" y="2112"/>
            <a:chExt cx="3220" cy="2074"/>
          </a:xfrm>
        </p:grpSpPr>
        <p:sp>
          <p:nvSpPr>
            <p:cNvPr id="131079" name="Rectangle 4"/>
            <p:cNvSpPr>
              <a:spLocks noChangeArrowheads="1"/>
            </p:cNvSpPr>
            <p:nvPr/>
          </p:nvSpPr>
          <p:spPr bwMode="auto">
            <a:xfrm>
              <a:off x="1244" y="2151"/>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dog</a:t>
              </a:r>
            </a:p>
          </p:txBody>
        </p:sp>
        <p:sp>
          <p:nvSpPr>
            <p:cNvPr id="131080" name="Rectangle 5"/>
            <p:cNvSpPr>
              <a:spLocks noChangeArrowheads="1"/>
            </p:cNvSpPr>
            <p:nvPr/>
          </p:nvSpPr>
          <p:spPr bwMode="auto">
            <a:xfrm>
              <a:off x="3543" y="2112"/>
              <a:ext cx="731"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postman</a:t>
              </a:r>
            </a:p>
          </p:txBody>
        </p:sp>
        <p:sp>
          <p:nvSpPr>
            <p:cNvPr id="131081" name="Rectangle 6"/>
            <p:cNvSpPr>
              <a:spLocks noChangeArrowheads="1"/>
            </p:cNvSpPr>
            <p:nvPr/>
          </p:nvSpPr>
          <p:spPr bwMode="auto">
            <a:xfrm>
              <a:off x="3797" y="2784"/>
              <a:ext cx="21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t>
              </a:r>
            </a:p>
          </p:txBody>
        </p:sp>
        <p:sp>
          <p:nvSpPr>
            <p:cNvPr id="131082" name="Rectangle 7"/>
            <p:cNvSpPr>
              <a:spLocks noChangeArrowheads="1"/>
            </p:cNvSpPr>
            <p:nvPr/>
          </p:nvSpPr>
          <p:spPr bwMode="auto">
            <a:xfrm>
              <a:off x="1308" y="2784"/>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a:t>
              </a:r>
            </a:p>
          </p:txBody>
        </p:sp>
        <p:sp>
          <p:nvSpPr>
            <p:cNvPr id="131083" name="Line 8"/>
            <p:cNvSpPr>
              <a:spLocks noChangeShapeType="1"/>
            </p:cNvSpPr>
            <p:nvPr/>
          </p:nvSpPr>
          <p:spPr bwMode="auto">
            <a:xfrm flipV="1">
              <a:off x="3860" y="2400"/>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4" name="Line 9"/>
            <p:cNvSpPr>
              <a:spLocks noChangeShapeType="1"/>
            </p:cNvSpPr>
            <p:nvPr/>
          </p:nvSpPr>
          <p:spPr bwMode="auto">
            <a:xfrm flipV="1">
              <a:off x="1412" y="240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5" name="Rectangle 10"/>
            <p:cNvSpPr>
              <a:spLocks noChangeArrowheads="1"/>
            </p:cNvSpPr>
            <p:nvPr/>
          </p:nvSpPr>
          <p:spPr bwMode="auto">
            <a:xfrm>
              <a:off x="2592" y="2160"/>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bite</a:t>
              </a:r>
            </a:p>
          </p:txBody>
        </p:sp>
        <p:sp>
          <p:nvSpPr>
            <p:cNvPr id="131086" name="Rectangle 11"/>
            <p:cNvSpPr>
              <a:spLocks noChangeArrowheads="1"/>
            </p:cNvSpPr>
            <p:nvPr/>
          </p:nvSpPr>
          <p:spPr bwMode="auto">
            <a:xfrm>
              <a:off x="2671" y="2832"/>
              <a:ext cx="21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31087" name="Line 12"/>
            <p:cNvSpPr>
              <a:spLocks noChangeShapeType="1"/>
            </p:cNvSpPr>
            <p:nvPr/>
          </p:nvSpPr>
          <p:spPr bwMode="auto">
            <a:xfrm flipV="1">
              <a:off x="2737" y="2448"/>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8" name="Line 13"/>
            <p:cNvSpPr>
              <a:spLocks noChangeShapeType="1"/>
            </p:cNvSpPr>
            <p:nvPr/>
          </p:nvSpPr>
          <p:spPr bwMode="auto">
            <a:xfrm>
              <a:off x="2900" y="2928"/>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9" name="Line 14"/>
            <p:cNvSpPr>
              <a:spLocks noChangeShapeType="1"/>
            </p:cNvSpPr>
            <p:nvPr/>
          </p:nvSpPr>
          <p:spPr bwMode="auto">
            <a:xfrm flipH="1">
              <a:off x="1556" y="2928"/>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90" name="Text Box 15"/>
            <p:cNvSpPr txBox="1">
              <a:spLocks noChangeArrowheads="1"/>
            </p:cNvSpPr>
            <p:nvPr/>
          </p:nvSpPr>
          <p:spPr bwMode="auto">
            <a:xfrm>
              <a:off x="1460" y="254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091" name="Text Box 16"/>
            <p:cNvSpPr txBox="1">
              <a:spLocks noChangeArrowheads="1"/>
            </p:cNvSpPr>
            <p:nvPr/>
          </p:nvSpPr>
          <p:spPr bwMode="auto">
            <a:xfrm>
              <a:off x="2804" y="254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092" name="Text Box 17"/>
            <p:cNvSpPr txBox="1">
              <a:spLocks noChangeArrowheads="1"/>
            </p:cNvSpPr>
            <p:nvPr/>
          </p:nvSpPr>
          <p:spPr bwMode="auto">
            <a:xfrm>
              <a:off x="3908" y="249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093" name="Text Box 18"/>
            <p:cNvSpPr txBox="1">
              <a:spLocks noChangeArrowheads="1"/>
            </p:cNvSpPr>
            <p:nvPr/>
          </p:nvSpPr>
          <p:spPr bwMode="auto">
            <a:xfrm>
              <a:off x="1796" y="2640"/>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assailiant</a:t>
              </a:r>
            </a:p>
          </p:txBody>
        </p:sp>
        <p:sp>
          <p:nvSpPr>
            <p:cNvPr id="131094" name="Text Box 19"/>
            <p:cNvSpPr txBox="1">
              <a:spLocks noChangeArrowheads="1"/>
            </p:cNvSpPr>
            <p:nvPr/>
          </p:nvSpPr>
          <p:spPr bwMode="auto">
            <a:xfrm>
              <a:off x="3140" y="268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victin</a:t>
              </a:r>
            </a:p>
          </p:txBody>
        </p:sp>
        <p:sp>
          <p:nvSpPr>
            <p:cNvPr id="131095" name="Text Box 20"/>
            <p:cNvSpPr txBox="1">
              <a:spLocks noChangeArrowheads="1"/>
            </p:cNvSpPr>
            <p:nvPr/>
          </p:nvSpPr>
          <p:spPr bwMode="auto">
            <a:xfrm>
              <a:off x="3744" y="393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31096" name="Rectangle 21"/>
            <p:cNvSpPr>
              <a:spLocks noChangeArrowheads="1"/>
            </p:cNvSpPr>
            <p:nvPr/>
          </p:nvSpPr>
          <p:spPr bwMode="auto">
            <a:xfrm>
              <a:off x="2640" y="3600"/>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a:t>
              </a:r>
            </a:p>
          </p:txBody>
        </p:sp>
        <p:sp>
          <p:nvSpPr>
            <p:cNvPr id="131097" name="Rectangle 22"/>
            <p:cNvSpPr>
              <a:spLocks noChangeArrowheads="1"/>
            </p:cNvSpPr>
            <p:nvPr/>
          </p:nvSpPr>
          <p:spPr bwMode="auto">
            <a:xfrm>
              <a:off x="1685" y="3600"/>
              <a:ext cx="32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GS</a:t>
              </a:r>
            </a:p>
          </p:txBody>
        </p:sp>
        <p:sp>
          <p:nvSpPr>
            <p:cNvPr id="131098" name="Line 23"/>
            <p:cNvSpPr>
              <a:spLocks noChangeShapeType="1"/>
            </p:cNvSpPr>
            <p:nvPr/>
          </p:nvSpPr>
          <p:spPr bwMode="auto">
            <a:xfrm flipH="1">
              <a:off x="2016" y="3744"/>
              <a:ext cx="6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99" name="Rectangle 24"/>
            <p:cNvSpPr>
              <a:spLocks noChangeArrowheads="1"/>
            </p:cNvSpPr>
            <p:nvPr/>
          </p:nvSpPr>
          <p:spPr bwMode="auto">
            <a:xfrm>
              <a:off x="2123" y="3460"/>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100" name="Rectangle 25"/>
            <p:cNvSpPr>
              <a:spLocks noChangeArrowheads="1"/>
            </p:cNvSpPr>
            <p:nvPr/>
          </p:nvSpPr>
          <p:spPr bwMode="auto">
            <a:xfrm>
              <a:off x="1248" y="2592"/>
              <a:ext cx="3216" cy="768"/>
            </a:xfrm>
            <a:prstGeom prst="rect">
              <a:avLst/>
            </a:prstGeom>
            <a:noFill/>
            <a:ln w="127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1101" name="Line 26"/>
            <p:cNvSpPr>
              <a:spLocks noChangeShapeType="1"/>
            </p:cNvSpPr>
            <p:nvPr/>
          </p:nvSpPr>
          <p:spPr bwMode="auto">
            <a:xfrm flipV="1">
              <a:off x="2736" y="3360"/>
              <a:ext cx="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1102" name="Line 27"/>
            <p:cNvSpPr>
              <a:spLocks noChangeShapeType="1"/>
            </p:cNvSpPr>
            <p:nvPr/>
          </p:nvSpPr>
          <p:spPr bwMode="auto">
            <a:xfrm flipV="1">
              <a:off x="2736" y="3024"/>
              <a:ext cx="1152"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1103" name="Line 28"/>
            <p:cNvSpPr>
              <a:spLocks noChangeShapeType="1"/>
            </p:cNvSpPr>
            <p:nvPr/>
          </p:nvSpPr>
          <p:spPr bwMode="auto">
            <a:xfrm flipH="1" flipV="1">
              <a:off x="1440" y="3072"/>
              <a:ext cx="1296"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1104" name="Text Box 29"/>
            <p:cNvSpPr txBox="1">
              <a:spLocks noChangeArrowheads="1"/>
            </p:cNvSpPr>
            <p:nvPr/>
          </p:nvSpPr>
          <p:spPr bwMode="auto">
            <a:xfrm>
              <a:off x="2352" y="312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form</a:t>
              </a:r>
            </a:p>
          </p:txBody>
        </p:sp>
        <p:sp>
          <p:nvSpPr>
            <p:cNvPr id="131105" name="Text Box 30"/>
            <p:cNvSpPr txBox="1">
              <a:spLocks noChangeArrowheads="1"/>
            </p:cNvSpPr>
            <p:nvPr/>
          </p:nvSpPr>
          <p:spPr bwMode="auto">
            <a:xfrm>
              <a:off x="1960" y="332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dirty="0">
                  <a:ea typeface="宋体" panose="02010600030101010101" pitchFamily="2" charset="-122"/>
                  <a:sym typeface="Symbol" panose="05050102010706020507" pitchFamily="18" charset="2"/>
                </a:rPr>
                <a:t></a:t>
              </a:r>
              <a:r>
                <a:rPr lang="en-US" altLang="zh-CN" sz="2000" dirty="0">
                  <a:latin typeface="Tahoma" panose="020B0604030504040204" pitchFamily="34" charset="0"/>
                  <a:ea typeface="宋体" panose="02010600030101010101" pitchFamily="2" charset="-122"/>
                </a:rPr>
                <a:t> </a:t>
              </a:r>
            </a:p>
          </p:txBody>
        </p:sp>
      </p:grpSp>
      <p:sp>
        <p:nvSpPr>
          <p:cNvPr id="34" name="Text Box 30"/>
          <p:cNvSpPr txBox="1">
            <a:spLocks noChangeArrowheads="1"/>
          </p:cNvSpPr>
          <p:nvPr/>
        </p:nvSpPr>
        <p:spPr bwMode="auto">
          <a:xfrm>
            <a:off x="4953000" y="5380037"/>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dirty="0">
                <a:ea typeface="宋体" panose="02010600030101010101" pitchFamily="2" charset="-122"/>
                <a:sym typeface="Symbol" panose="05050102010706020507" pitchFamily="18" charset="2"/>
              </a:rPr>
              <a:t></a:t>
            </a:r>
            <a:r>
              <a:rPr lang="en-US" altLang="zh-CN" sz="2000" dirty="0">
                <a:latin typeface="Tahoma" panose="020B060403050404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81D957-437E-443C-A261-884FB9053A4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2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757D52-D338-4E8C-AB4F-D6754E31466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124</a:t>
            </a:fld>
            <a:endParaRPr kumimoji="0" lang="en-US" altLang="zh-CN" sz="1400" smtClean="0">
              <a:latin typeface="Tahoma" panose="020B0604030504040204" pitchFamily="34" charset="0"/>
              <a:ea typeface="宋体" panose="02010600030101010101" pitchFamily="2" charset="-122"/>
            </a:endParaRPr>
          </a:p>
        </p:txBody>
      </p:sp>
      <p:sp>
        <p:nvSpPr>
          <p:cNvPr id="13210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连接词和量化的表示</a:t>
            </a:r>
          </a:p>
        </p:txBody>
      </p:sp>
      <p:sp>
        <p:nvSpPr>
          <p:cNvPr id="132101" name="Rectangle 3"/>
          <p:cNvSpPr>
            <a:spLocks noGrp="1" noChangeArrowheads="1"/>
          </p:cNvSpPr>
          <p:nvPr>
            <p:ph type="body" idx="1"/>
          </p:nvPr>
        </p:nvSpPr>
        <p:spPr>
          <a:xfrm>
            <a:off x="914400" y="2017713"/>
            <a:ext cx="7391400" cy="4114800"/>
          </a:xfrm>
        </p:spPr>
        <p:txBody>
          <a:bodyPr/>
          <a:lstStyle/>
          <a:p>
            <a:pPr eaLnBrk="1" hangingPunct="1"/>
            <a:r>
              <a:rPr lang="zh-CN" altLang="en-US" dirty="0" smtClean="0"/>
              <a:t>存在量化在语义网络中可直接用</a:t>
            </a:r>
            <a:r>
              <a:rPr lang="en-US" altLang="zh-CN" dirty="0" smtClean="0"/>
              <a:t>ISA</a:t>
            </a:r>
            <a:r>
              <a:rPr lang="zh-CN" altLang="en-US" dirty="0" smtClean="0"/>
              <a:t>链来表示，而全称量化就是用分割方法来表示。</a:t>
            </a:r>
          </a:p>
          <a:p>
            <a:pPr eaLnBrk="1" hangingPunct="1"/>
            <a:r>
              <a:rPr lang="zh-CN" altLang="en-US" dirty="0" smtClean="0"/>
              <a:t>包含全称量词时解决方法之一是把语义网络分割成空间分层集合。</a:t>
            </a:r>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E45B19-AC09-48A5-8AF6-C5101A756AF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3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26071D-84E4-404F-B0E2-3DBCCE5E502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125</a:t>
            </a:fld>
            <a:endParaRPr kumimoji="0" lang="en-US" altLang="zh-CN" sz="1400" smtClean="0">
              <a:latin typeface="Tahoma" panose="020B0604030504040204" pitchFamily="34" charset="0"/>
              <a:ea typeface="宋体" panose="02010600030101010101" pitchFamily="2" charset="-122"/>
            </a:endParaRPr>
          </a:p>
        </p:txBody>
      </p:sp>
      <p:sp>
        <p:nvSpPr>
          <p:cNvPr id="13312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语义网络的推理过程</a:t>
            </a:r>
          </a:p>
        </p:txBody>
      </p:sp>
      <p:sp>
        <p:nvSpPr>
          <p:cNvPr id="133125" name="Rectangle 3"/>
          <p:cNvSpPr>
            <a:spLocks noGrp="1" noChangeArrowheads="1"/>
          </p:cNvSpPr>
          <p:nvPr>
            <p:ph type="body" idx="1"/>
          </p:nvPr>
        </p:nvSpPr>
        <p:spPr>
          <a:xfrm>
            <a:off x="914400" y="1828800"/>
            <a:ext cx="7772400" cy="1487488"/>
          </a:xfrm>
        </p:spPr>
        <p:txBody>
          <a:bodyPr/>
          <a:lstStyle/>
          <a:p>
            <a:pPr eaLnBrk="1" hangingPunct="1"/>
            <a:r>
              <a:rPr lang="zh-CN" altLang="en-US" smtClean="0">
                <a:solidFill>
                  <a:srgbClr val="000000"/>
                </a:solidFill>
              </a:rPr>
              <a:t>继承</a:t>
            </a:r>
          </a:p>
          <a:p>
            <a:pPr eaLnBrk="1" hangingPunct="1">
              <a:buFont typeface="Wingdings" panose="05000000000000000000" pitchFamily="2" charset="2"/>
              <a:buNone/>
            </a:pPr>
            <a:r>
              <a:rPr lang="zh-CN" altLang="en-US" smtClean="0">
                <a:solidFill>
                  <a:srgbClr val="000000"/>
                </a:solidFill>
              </a:rPr>
              <a:t>   是把对事物的描述从概念节点或类节点传递到实例节点。 </a:t>
            </a:r>
            <a:endParaRPr lang="zh-CN" altLang="en-US" sz="2400" smtClean="0"/>
          </a:p>
          <a:p>
            <a:pPr eaLnBrk="1" hangingPunct="1"/>
            <a:endParaRPr lang="en-US" altLang="zh-CN" smtClean="0"/>
          </a:p>
        </p:txBody>
      </p:sp>
      <p:sp>
        <p:nvSpPr>
          <p:cNvPr id="133126" name="Rectangle 5"/>
          <p:cNvSpPr>
            <a:spLocks noChangeArrowheads="1"/>
          </p:cNvSpPr>
          <p:nvPr/>
        </p:nvSpPr>
        <p:spPr bwMode="auto">
          <a:xfrm>
            <a:off x="2827338" y="3529013"/>
            <a:ext cx="90011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3127" name="Rectangle 6"/>
          <p:cNvSpPr>
            <a:spLocks noChangeArrowheads="1"/>
          </p:cNvSpPr>
          <p:nvPr/>
        </p:nvSpPr>
        <p:spPr bwMode="auto">
          <a:xfrm>
            <a:off x="5221288" y="3581400"/>
            <a:ext cx="6699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TOY</a:t>
            </a:r>
          </a:p>
        </p:txBody>
      </p:sp>
      <p:sp>
        <p:nvSpPr>
          <p:cNvPr id="133128" name="Rectangle 7"/>
          <p:cNvSpPr>
            <a:spLocks noChangeArrowheads="1"/>
          </p:cNvSpPr>
          <p:nvPr/>
        </p:nvSpPr>
        <p:spPr bwMode="auto">
          <a:xfrm>
            <a:off x="3749675" y="4953000"/>
            <a:ext cx="11763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3129" name="Rectangle 8"/>
          <p:cNvSpPr>
            <a:spLocks noChangeArrowheads="1"/>
          </p:cNvSpPr>
          <p:nvPr/>
        </p:nvSpPr>
        <p:spPr bwMode="auto">
          <a:xfrm>
            <a:off x="6416675" y="4953000"/>
            <a:ext cx="6699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RED</a:t>
            </a:r>
          </a:p>
        </p:txBody>
      </p:sp>
      <p:sp>
        <p:nvSpPr>
          <p:cNvPr id="133130" name="Line 9"/>
          <p:cNvSpPr>
            <a:spLocks noChangeShapeType="1"/>
          </p:cNvSpPr>
          <p:nvPr/>
        </p:nvSpPr>
        <p:spPr bwMode="auto">
          <a:xfrm>
            <a:off x="4953000" y="51816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131" name="Rectangle 10"/>
          <p:cNvSpPr>
            <a:spLocks noChangeArrowheads="1"/>
          </p:cNvSpPr>
          <p:nvPr/>
        </p:nvSpPr>
        <p:spPr bwMode="auto">
          <a:xfrm>
            <a:off x="5143500" y="473075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p>
        </p:txBody>
      </p:sp>
      <p:sp>
        <p:nvSpPr>
          <p:cNvPr id="133132" name="Line 11"/>
          <p:cNvSpPr>
            <a:spLocks noChangeShapeType="1"/>
          </p:cNvSpPr>
          <p:nvPr/>
        </p:nvSpPr>
        <p:spPr bwMode="auto">
          <a:xfrm flipV="1">
            <a:off x="4343400" y="4038600"/>
            <a:ext cx="12192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133" name="Line 12"/>
          <p:cNvSpPr>
            <a:spLocks noChangeShapeType="1"/>
          </p:cNvSpPr>
          <p:nvPr/>
        </p:nvSpPr>
        <p:spPr bwMode="auto">
          <a:xfrm flipH="1" flipV="1">
            <a:off x="3276600" y="3962400"/>
            <a:ext cx="10668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134" name="Text Box 13"/>
          <p:cNvSpPr txBox="1">
            <a:spLocks noChangeArrowheads="1"/>
          </p:cNvSpPr>
          <p:nvPr/>
        </p:nvSpPr>
        <p:spPr bwMode="auto">
          <a:xfrm>
            <a:off x="4038600" y="4267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3135" name="Line 14"/>
          <p:cNvSpPr>
            <a:spLocks noChangeShapeType="1"/>
          </p:cNvSpPr>
          <p:nvPr/>
        </p:nvSpPr>
        <p:spPr bwMode="auto">
          <a:xfrm flipH="1">
            <a:off x="4038600" y="4419600"/>
            <a:ext cx="1524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136" name="Line 15"/>
          <p:cNvSpPr>
            <a:spLocks noChangeShapeType="1"/>
          </p:cNvSpPr>
          <p:nvPr/>
        </p:nvSpPr>
        <p:spPr bwMode="auto">
          <a:xfrm>
            <a:off x="4648200" y="4419600"/>
            <a:ext cx="2286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137" name="Rectangle 16"/>
          <p:cNvSpPr>
            <a:spLocks noChangeArrowheads="1"/>
          </p:cNvSpPr>
          <p:nvPr/>
        </p:nvSpPr>
        <p:spPr bwMode="auto">
          <a:xfrm>
            <a:off x="381000" y="5715000"/>
            <a:ext cx="8583613" cy="409575"/>
          </a:xfrm>
          <a:prstGeom prst="rect">
            <a:avLst/>
          </a:prstGeom>
          <a:solidFill>
            <a:schemeClr val="accent2"/>
          </a:solidFill>
          <a:ln w="127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华文新魏" panose="02010800040101010101" pitchFamily="2" charset="-122"/>
              </a:rPr>
              <a:t>BRICK12</a:t>
            </a:r>
            <a:r>
              <a:rPr lang="zh-CN" altLang="en-US" sz="2000">
                <a:latin typeface="华文新魏" panose="02010800040101010101" pitchFamily="2" charset="-122"/>
              </a:rPr>
              <a:t>有三个链，构成两个槽，一个槽由一个值，另一个槽有两个值。</a:t>
            </a:r>
            <a:endParaRPr lang="zh-CN" altLang="en-US" sz="20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77A6B4-A171-4597-9CF4-D7B1B7F4F66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4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6F0538-779E-492F-B3E1-732F58DFE51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126</a:t>
            </a:fld>
            <a:endParaRPr kumimoji="0" lang="en-US" altLang="zh-CN" sz="1400" smtClean="0">
              <a:latin typeface="Tahoma" panose="020B0604030504040204" pitchFamily="34" charset="0"/>
              <a:ea typeface="宋体" panose="02010600030101010101" pitchFamily="2" charset="-122"/>
            </a:endParaRPr>
          </a:p>
        </p:txBody>
      </p:sp>
      <p:sp>
        <p:nvSpPr>
          <p:cNvPr id="134148"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语义网络的推理过程</a:t>
            </a:r>
          </a:p>
        </p:txBody>
      </p:sp>
      <p:sp>
        <p:nvSpPr>
          <p:cNvPr id="134149" name="Rectangle 3"/>
          <p:cNvSpPr>
            <a:spLocks noGrp="1" noChangeArrowheads="1"/>
          </p:cNvSpPr>
          <p:nvPr>
            <p:ph type="body" idx="1"/>
          </p:nvPr>
        </p:nvSpPr>
        <p:spPr>
          <a:xfrm>
            <a:off x="1182688" y="2017713"/>
            <a:ext cx="7772400" cy="1106487"/>
          </a:xfrm>
        </p:spPr>
        <p:txBody>
          <a:bodyPr/>
          <a:lstStyle/>
          <a:p>
            <a:pPr eaLnBrk="1" hangingPunct="1"/>
            <a:r>
              <a:rPr lang="zh-CN" altLang="en-US" sz="2400" smtClean="0"/>
              <a:t>语义网络的值继承</a:t>
            </a:r>
          </a:p>
          <a:p>
            <a:pPr eaLnBrk="1" hangingPunct="1">
              <a:buFont typeface="Wingdings" panose="05000000000000000000" pitchFamily="2" charset="2"/>
              <a:buNone/>
            </a:pPr>
            <a:r>
              <a:rPr lang="zh-CN" altLang="en-US" sz="2400" smtClean="0"/>
              <a:t>     通过</a:t>
            </a:r>
            <a:r>
              <a:rPr lang="en-US" altLang="zh-CN" sz="2400" smtClean="0"/>
              <a:t>ISA</a:t>
            </a:r>
            <a:r>
              <a:rPr lang="zh-CN" altLang="en-US" sz="2400" smtClean="0"/>
              <a:t>链或</a:t>
            </a:r>
            <a:r>
              <a:rPr lang="en-US" altLang="zh-CN" sz="2400" smtClean="0"/>
              <a:t>AKO</a:t>
            </a:r>
            <a:r>
              <a:rPr lang="zh-CN" altLang="en-US" sz="2400" smtClean="0"/>
              <a:t>链将概念节点的值传递到实例节点。</a:t>
            </a:r>
          </a:p>
        </p:txBody>
      </p:sp>
      <p:sp>
        <p:nvSpPr>
          <p:cNvPr id="134150" name="Rectangle 4"/>
          <p:cNvSpPr>
            <a:spLocks noChangeArrowheads="1"/>
          </p:cNvSpPr>
          <p:nvPr/>
        </p:nvSpPr>
        <p:spPr bwMode="auto">
          <a:xfrm>
            <a:off x="914400" y="4038600"/>
            <a:ext cx="1143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a:t>
            </a:r>
          </a:p>
        </p:txBody>
      </p:sp>
      <p:sp>
        <p:nvSpPr>
          <p:cNvPr id="134151" name="Rectangle 5"/>
          <p:cNvSpPr>
            <a:spLocks noChangeArrowheads="1"/>
          </p:cNvSpPr>
          <p:nvPr/>
        </p:nvSpPr>
        <p:spPr bwMode="auto">
          <a:xfrm>
            <a:off x="2819400" y="4038600"/>
            <a:ext cx="1752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TRIANGULER</a:t>
            </a:r>
          </a:p>
        </p:txBody>
      </p:sp>
      <p:sp>
        <p:nvSpPr>
          <p:cNvPr id="134152" name="Rectangle 6"/>
          <p:cNvSpPr>
            <a:spLocks noChangeArrowheads="1"/>
          </p:cNvSpPr>
          <p:nvPr/>
        </p:nvSpPr>
        <p:spPr bwMode="auto">
          <a:xfrm>
            <a:off x="4953000" y="40386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4153" name="Rectangle 7"/>
          <p:cNvSpPr>
            <a:spLocks noChangeArrowheads="1"/>
          </p:cNvSpPr>
          <p:nvPr/>
        </p:nvSpPr>
        <p:spPr bwMode="auto">
          <a:xfrm>
            <a:off x="6858000" y="4038600"/>
            <a:ext cx="19812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solidFill>
                  <a:schemeClr val="folHlink"/>
                </a:solidFill>
                <a:latin typeface="Tahoma" panose="020B0604030504040204" pitchFamily="34" charset="0"/>
                <a:ea typeface="宋体" panose="02010600030101010101" pitchFamily="2" charset="-122"/>
              </a:rPr>
              <a:t>RECTANGULER</a:t>
            </a:r>
          </a:p>
        </p:txBody>
      </p:sp>
      <p:sp>
        <p:nvSpPr>
          <p:cNvPr id="134154" name="Rectangle 8"/>
          <p:cNvSpPr>
            <a:spLocks noChangeArrowheads="1"/>
          </p:cNvSpPr>
          <p:nvPr/>
        </p:nvSpPr>
        <p:spPr bwMode="auto">
          <a:xfrm>
            <a:off x="4876800" y="3048000"/>
            <a:ext cx="1143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solidFill>
                  <a:schemeClr val="folHlink"/>
                </a:solidFill>
                <a:latin typeface="Tahoma" panose="020B0604030504040204" pitchFamily="34" charset="0"/>
                <a:ea typeface="宋体" panose="02010600030101010101" pitchFamily="2" charset="-122"/>
              </a:rPr>
              <a:t>BLOCK</a:t>
            </a:r>
          </a:p>
        </p:txBody>
      </p:sp>
      <p:sp>
        <p:nvSpPr>
          <p:cNvPr id="134155" name="Rectangle 9"/>
          <p:cNvSpPr>
            <a:spLocks noChangeArrowheads="1"/>
          </p:cNvSpPr>
          <p:nvPr/>
        </p:nvSpPr>
        <p:spPr bwMode="auto">
          <a:xfrm>
            <a:off x="4953000" y="5257800"/>
            <a:ext cx="1295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4156" name="Rectangle 10"/>
          <p:cNvSpPr>
            <a:spLocks noChangeArrowheads="1"/>
          </p:cNvSpPr>
          <p:nvPr/>
        </p:nvSpPr>
        <p:spPr bwMode="auto">
          <a:xfrm>
            <a:off x="1066800" y="5410200"/>
            <a:ext cx="1371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WEDGE18</a:t>
            </a:r>
          </a:p>
        </p:txBody>
      </p:sp>
      <p:sp>
        <p:nvSpPr>
          <p:cNvPr id="134157" name="Text Box 11"/>
          <p:cNvSpPr txBox="1">
            <a:spLocks noChangeArrowheads="1"/>
          </p:cNvSpPr>
          <p:nvPr/>
        </p:nvSpPr>
        <p:spPr bwMode="auto">
          <a:xfrm>
            <a:off x="2057400" y="3733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SHAPE</a:t>
            </a:r>
          </a:p>
        </p:txBody>
      </p:sp>
      <p:sp>
        <p:nvSpPr>
          <p:cNvPr id="134158" name="Text Box 12"/>
          <p:cNvSpPr txBox="1">
            <a:spLocks noChangeArrowheads="1"/>
          </p:cNvSpPr>
          <p:nvPr/>
        </p:nvSpPr>
        <p:spPr bwMode="auto">
          <a:xfrm>
            <a:off x="5867400" y="3733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SHAPE</a:t>
            </a:r>
          </a:p>
        </p:txBody>
      </p:sp>
      <p:sp>
        <p:nvSpPr>
          <p:cNvPr id="134159" name="Text Box 13"/>
          <p:cNvSpPr txBox="1">
            <a:spLocks noChangeArrowheads="1"/>
          </p:cNvSpPr>
          <p:nvPr/>
        </p:nvSpPr>
        <p:spPr bwMode="auto">
          <a:xfrm>
            <a:off x="1524000" y="4800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4160" name="Text Box 14"/>
          <p:cNvSpPr txBox="1">
            <a:spLocks noChangeArrowheads="1"/>
          </p:cNvSpPr>
          <p:nvPr/>
        </p:nvSpPr>
        <p:spPr bwMode="auto">
          <a:xfrm>
            <a:off x="4800600" y="35814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34161" name="Text Box 15"/>
          <p:cNvSpPr txBox="1">
            <a:spLocks noChangeArrowheads="1"/>
          </p:cNvSpPr>
          <p:nvPr/>
        </p:nvSpPr>
        <p:spPr bwMode="auto">
          <a:xfrm>
            <a:off x="4800600" y="4648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4162" name="Line 16"/>
          <p:cNvSpPr>
            <a:spLocks noChangeShapeType="1"/>
          </p:cNvSpPr>
          <p:nvPr/>
        </p:nvSpPr>
        <p:spPr bwMode="auto">
          <a:xfrm flipV="1">
            <a:off x="1524000" y="4419600"/>
            <a:ext cx="0" cy="990600"/>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3" name="Line 17"/>
          <p:cNvSpPr>
            <a:spLocks noChangeShapeType="1"/>
          </p:cNvSpPr>
          <p:nvPr/>
        </p:nvSpPr>
        <p:spPr bwMode="auto">
          <a:xfrm>
            <a:off x="2057400" y="42672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4" name="Line 18"/>
          <p:cNvSpPr>
            <a:spLocks noChangeShapeType="1"/>
          </p:cNvSpPr>
          <p:nvPr/>
        </p:nvSpPr>
        <p:spPr bwMode="auto">
          <a:xfrm flipV="1">
            <a:off x="1524000" y="3505200"/>
            <a:ext cx="38100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5" name="Text Box 19"/>
          <p:cNvSpPr txBox="1">
            <a:spLocks noChangeArrowheads="1"/>
          </p:cNvSpPr>
          <p:nvPr/>
        </p:nvSpPr>
        <p:spPr bwMode="auto">
          <a:xfrm>
            <a:off x="2895600" y="32766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34166" name="Line 20"/>
          <p:cNvSpPr>
            <a:spLocks noChangeShapeType="1"/>
          </p:cNvSpPr>
          <p:nvPr/>
        </p:nvSpPr>
        <p:spPr bwMode="auto">
          <a:xfrm flipV="1">
            <a:off x="5562600" y="34290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7" name="Line 21"/>
          <p:cNvSpPr>
            <a:spLocks noChangeShapeType="1"/>
          </p:cNvSpPr>
          <p:nvPr/>
        </p:nvSpPr>
        <p:spPr bwMode="auto">
          <a:xfrm flipV="1">
            <a:off x="5486400" y="4419600"/>
            <a:ext cx="0" cy="838200"/>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8" name="Line 22"/>
          <p:cNvSpPr>
            <a:spLocks noChangeShapeType="1"/>
          </p:cNvSpPr>
          <p:nvPr/>
        </p:nvSpPr>
        <p:spPr bwMode="auto">
          <a:xfrm>
            <a:off x="5943600" y="4267200"/>
            <a:ext cx="914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2985C1-2E59-4A53-B16E-563CDF1C122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5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56BD72-D878-46AA-9F95-FA9B3812204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127</a:t>
            </a:fld>
            <a:endParaRPr kumimoji="0" lang="en-US" altLang="zh-CN" sz="1400" smtClean="0">
              <a:latin typeface="Tahoma" panose="020B0604030504040204" pitchFamily="34" charset="0"/>
              <a:ea typeface="宋体" panose="02010600030101010101" pitchFamily="2" charset="-122"/>
            </a:endParaRPr>
          </a:p>
        </p:txBody>
      </p:sp>
      <p:sp>
        <p:nvSpPr>
          <p:cNvPr id="13517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语义网络的推理过程</a:t>
            </a:r>
          </a:p>
        </p:txBody>
      </p:sp>
      <p:sp>
        <p:nvSpPr>
          <p:cNvPr id="135173" name="Rectangle 3"/>
          <p:cNvSpPr>
            <a:spLocks noGrp="1" noChangeArrowheads="1"/>
          </p:cNvSpPr>
          <p:nvPr>
            <p:ph type="body" idx="1"/>
          </p:nvPr>
        </p:nvSpPr>
        <p:spPr>
          <a:xfrm>
            <a:off x="914400" y="1905000"/>
            <a:ext cx="8077200" cy="1219200"/>
          </a:xfrm>
        </p:spPr>
        <p:txBody>
          <a:bodyPr/>
          <a:lstStyle/>
          <a:p>
            <a:pPr eaLnBrk="1" hangingPunct="1">
              <a:lnSpc>
                <a:spcPct val="90000"/>
              </a:lnSpc>
            </a:pPr>
            <a:r>
              <a:rPr lang="en-US" altLang="zh-CN" sz="2400" smtClean="0"/>
              <a:t>“</a:t>
            </a:r>
            <a:r>
              <a:rPr lang="zh-CN" altLang="en-US" sz="2400" smtClean="0"/>
              <a:t>如果需要”继承</a:t>
            </a:r>
          </a:p>
          <a:p>
            <a:pPr eaLnBrk="1" hangingPunct="1">
              <a:lnSpc>
                <a:spcPct val="90000"/>
              </a:lnSpc>
              <a:buFont typeface="Wingdings" panose="05000000000000000000" pitchFamily="2" charset="2"/>
              <a:buNone/>
            </a:pPr>
            <a:r>
              <a:rPr lang="zh-CN" altLang="en-US" sz="2400" smtClean="0"/>
              <a:t>     </a:t>
            </a:r>
            <a:r>
              <a:rPr lang="zh-CN" altLang="en-US" sz="2000" smtClean="0"/>
              <a:t>当不知道槽值时，可以利用已知信息来计算。每个槽可以有若干个侧面，以储存不同类型的值。</a:t>
            </a:r>
            <a:r>
              <a:rPr lang="en-US" altLang="zh-CN" sz="2000" smtClean="0"/>
              <a:t>If-needed</a:t>
            </a:r>
            <a:r>
              <a:rPr lang="zh-CN" altLang="en-US" sz="2000" smtClean="0"/>
              <a:t>程序，存放在</a:t>
            </a:r>
            <a:r>
              <a:rPr lang="en-US" altLang="zh-CN" sz="2000" smtClean="0"/>
              <a:t>IF-NEEDED</a:t>
            </a:r>
            <a:r>
              <a:rPr lang="zh-CN" altLang="en-US" sz="2000" smtClean="0"/>
              <a:t>侧面中。</a:t>
            </a:r>
          </a:p>
        </p:txBody>
      </p:sp>
      <p:sp>
        <p:nvSpPr>
          <p:cNvPr id="135174" name="Rectangle 4"/>
          <p:cNvSpPr>
            <a:spLocks noChangeArrowheads="1"/>
          </p:cNvSpPr>
          <p:nvPr/>
        </p:nvSpPr>
        <p:spPr bwMode="auto">
          <a:xfrm>
            <a:off x="609600" y="35052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BLOCK</a:t>
            </a:r>
          </a:p>
        </p:txBody>
      </p:sp>
      <p:sp>
        <p:nvSpPr>
          <p:cNvPr id="135175" name="Rectangle 5"/>
          <p:cNvSpPr>
            <a:spLocks noChangeArrowheads="1"/>
          </p:cNvSpPr>
          <p:nvPr/>
        </p:nvSpPr>
        <p:spPr bwMode="auto">
          <a:xfrm>
            <a:off x="685800" y="44958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5176" name="Rectangle 6"/>
          <p:cNvSpPr>
            <a:spLocks noChangeArrowheads="1"/>
          </p:cNvSpPr>
          <p:nvPr/>
        </p:nvSpPr>
        <p:spPr bwMode="auto">
          <a:xfrm>
            <a:off x="457200" y="5486400"/>
            <a:ext cx="1371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5177" name="Rectangle 7"/>
          <p:cNvSpPr>
            <a:spLocks noChangeArrowheads="1"/>
          </p:cNvSpPr>
          <p:nvPr/>
        </p:nvSpPr>
        <p:spPr bwMode="auto">
          <a:xfrm>
            <a:off x="3124200" y="3417888"/>
            <a:ext cx="1905000" cy="5699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BLOCK-WEIGHT</a:t>
            </a:r>
          </a:p>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PROCEDURE</a:t>
            </a:r>
          </a:p>
        </p:txBody>
      </p:sp>
      <p:sp>
        <p:nvSpPr>
          <p:cNvPr id="135178" name="Rectangle 8"/>
          <p:cNvSpPr>
            <a:spLocks noChangeArrowheads="1"/>
          </p:cNvSpPr>
          <p:nvPr/>
        </p:nvSpPr>
        <p:spPr bwMode="auto">
          <a:xfrm>
            <a:off x="3200400" y="5257800"/>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400</a:t>
            </a:r>
          </a:p>
        </p:txBody>
      </p:sp>
      <p:sp>
        <p:nvSpPr>
          <p:cNvPr id="135179" name="Rectangle 9"/>
          <p:cNvSpPr>
            <a:spLocks noChangeArrowheads="1"/>
          </p:cNvSpPr>
          <p:nvPr/>
        </p:nvSpPr>
        <p:spPr bwMode="auto">
          <a:xfrm>
            <a:off x="3352800" y="6096000"/>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11</a:t>
            </a:r>
          </a:p>
        </p:txBody>
      </p:sp>
      <p:sp>
        <p:nvSpPr>
          <p:cNvPr id="135180" name="Rectangle 10"/>
          <p:cNvSpPr>
            <a:spLocks noChangeArrowheads="1"/>
          </p:cNvSpPr>
          <p:nvPr/>
        </p:nvSpPr>
        <p:spPr bwMode="auto">
          <a:xfrm>
            <a:off x="4800600" y="4724400"/>
            <a:ext cx="12192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5181" name="Rectangle 11"/>
          <p:cNvSpPr>
            <a:spLocks noChangeArrowheads="1"/>
          </p:cNvSpPr>
          <p:nvPr/>
        </p:nvSpPr>
        <p:spPr bwMode="auto">
          <a:xfrm>
            <a:off x="7315200" y="3886200"/>
            <a:ext cx="914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4400</a:t>
            </a:r>
          </a:p>
        </p:txBody>
      </p:sp>
      <p:sp>
        <p:nvSpPr>
          <p:cNvPr id="135182" name="Rectangle 12"/>
          <p:cNvSpPr>
            <a:spLocks noChangeArrowheads="1"/>
          </p:cNvSpPr>
          <p:nvPr/>
        </p:nvSpPr>
        <p:spPr bwMode="auto">
          <a:xfrm>
            <a:off x="7315200" y="4800600"/>
            <a:ext cx="914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400</a:t>
            </a:r>
          </a:p>
        </p:txBody>
      </p:sp>
      <p:sp>
        <p:nvSpPr>
          <p:cNvPr id="135183" name="Rectangle 13"/>
          <p:cNvSpPr>
            <a:spLocks noChangeArrowheads="1"/>
          </p:cNvSpPr>
          <p:nvPr/>
        </p:nvSpPr>
        <p:spPr bwMode="auto">
          <a:xfrm>
            <a:off x="7543800" y="5791200"/>
            <a:ext cx="609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11</a:t>
            </a:r>
          </a:p>
        </p:txBody>
      </p:sp>
      <p:sp>
        <p:nvSpPr>
          <p:cNvPr id="135184" name="Text Box 14"/>
          <p:cNvSpPr txBox="1">
            <a:spLocks noChangeArrowheads="1"/>
          </p:cNvSpPr>
          <p:nvPr/>
        </p:nvSpPr>
        <p:spPr bwMode="auto">
          <a:xfrm>
            <a:off x="1524000" y="3276600"/>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WEIGHT</a:t>
            </a:r>
          </a:p>
          <a:p>
            <a:pPr algn="ctr" eaLnBrk="1" hangingPunct="1">
              <a:lnSpc>
                <a:spcPct val="6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a:t>
            </a:r>
            <a:r>
              <a:rPr lang="en-US" altLang="zh-CN" sz="1600" b="1"/>
              <a:t>IF-NEEDED</a:t>
            </a:r>
            <a:r>
              <a:rPr lang="en-US" altLang="zh-CN" sz="1600" b="1">
                <a:latin typeface="Tahoma" panose="020B0604030504040204" pitchFamily="34" charset="0"/>
                <a:ea typeface="宋体" panose="02010600030101010101" pitchFamily="2" charset="-122"/>
              </a:rPr>
              <a:t>)</a:t>
            </a:r>
          </a:p>
        </p:txBody>
      </p:sp>
      <p:sp>
        <p:nvSpPr>
          <p:cNvPr id="135185" name="Line 15"/>
          <p:cNvSpPr>
            <a:spLocks noChangeShapeType="1"/>
          </p:cNvSpPr>
          <p:nvPr/>
        </p:nvSpPr>
        <p:spPr bwMode="auto">
          <a:xfrm>
            <a:off x="1676400" y="37338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86" name="Line 16"/>
          <p:cNvSpPr>
            <a:spLocks noChangeShapeType="1"/>
          </p:cNvSpPr>
          <p:nvPr/>
        </p:nvSpPr>
        <p:spPr bwMode="auto">
          <a:xfrm flipV="1">
            <a:off x="1066800" y="39624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87" name="Text Box 17"/>
          <p:cNvSpPr txBox="1">
            <a:spLocks noChangeArrowheads="1"/>
          </p:cNvSpPr>
          <p:nvPr/>
        </p:nvSpPr>
        <p:spPr bwMode="auto">
          <a:xfrm>
            <a:off x="1219200" y="4038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35188" name="Line 18"/>
          <p:cNvSpPr>
            <a:spLocks noChangeShapeType="1"/>
          </p:cNvSpPr>
          <p:nvPr/>
        </p:nvSpPr>
        <p:spPr bwMode="auto">
          <a:xfrm flipV="1">
            <a:off x="1066800" y="48768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89" name="Text Box 19"/>
          <p:cNvSpPr txBox="1">
            <a:spLocks noChangeArrowheads="1"/>
          </p:cNvSpPr>
          <p:nvPr/>
        </p:nvSpPr>
        <p:spPr bwMode="auto">
          <a:xfrm>
            <a:off x="1143000" y="50292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5190" name="Text Box 20"/>
          <p:cNvSpPr txBox="1">
            <a:spLocks noChangeArrowheads="1"/>
          </p:cNvSpPr>
          <p:nvPr/>
        </p:nvSpPr>
        <p:spPr bwMode="auto">
          <a:xfrm>
            <a:off x="1981200" y="5105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VOLUME</a:t>
            </a:r>
          </a:p>
        </p:txBody>
      </p:sp>
      <p:sp>
        <p:nvSpPr>
          <p:cNvPr id="135191" name="Text Box 21"/>
          <p:cNvSpPr txBox="1">
            <a:spLocks noChangeArrowheads="1"/>
          </p:cNvSpPr>
          <p:nvPr/>
        </p:nvSpPr>
        <p:spPr bwMode="auto">
          <a:xfrm>
            <a:off x="1752600" y="60960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DENSITY</a:t>
            </a:r>
          </a:p>
        </p:txBody>
      </p:sp>
      <p:sp>
        <p:nvSpPr>
          <p:cNvPr id="135192" name="Line 22"/>
          <p:cNvSpPr>
            <a:spLocks noChangeShapeType="1"/>
          </p:cNvSpPr>
          <p:nvPr/>
        </p:nvSpPr>
        <p:spPr bwMode="auto">
          <a:xfrm flipV="1">
            <a:off x="1828800" y="5410200"/>
            <a:ext cx="13716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3" name="Line 23"/>
          <p:cNvSpPr>
            <a:spLocks noChangeShapeType="1"/>
          </p:cNvSpPr>
          <p:nvPr/>
        </p:nvSpPr>
        <p:spPr bwMode="auto">
          <a:xfrm>
            <a:off x="1828800" y="5715000"/>
            <a:ext cx="1524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4" name="Text Box 24"/>
          <p:cNvSpPr txBox="1">
            <a:spLocks noChangeArrowheads="1"/>
          </p:cNvSpPr>
          <p:nvPr/>
        </p:nvSpPr>
        <p:spPr bwMode="auto">
          <a:xfrm>
            <a:off x="6248400" y="3962400"/>
            <a:ext cx="9906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WEIGH</a:t>
            </a:r>
          </a:p>
        </p:txBody>
      </p:sp>
      <p:sp>
        <p:nvSpPr>
          <p:cNvPr id="135195" name="Text Box 25"/>
          <p:cNvSpPr txBox="1">
            <a:spLocks noChangeArrowheads="1"/>
          </p:cNvSpPr>
          <p:nvPr/>
        </p:nvSpPr>
        <p:spPr bwMode="auto">
          <a:xfrm>
            <a:off x="6324600" y="46482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VOLUME</a:t>
            </a:r>
          </a:p>
        </p:txBody>
      </p:sp>
      <p:sp>
        <p:nvSpPr>
          <p:cNvPr id="135196" name="Text Box 26"/>
          <p:cNvSpPr txBox="1">
            <a:spLocks noChangeArrowheads="1"/>
          </p:cNvSpPr>
          <p:nvPr/>
        </p:nvSpPr>
        <p:spPr bwMode="auto">
          <a:xfrm>
            <a:off x="6019800" y="5562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DENSITY</a:t>
            </a:r>
          </a:p>
        </p:txBody>
      </p:sp>
      <p:sp>
        <p:nvSpPr>
          <p:cNvPr id="135197" name="Line 27"/>
          <p:cNvSpPr>
            <a:spLocks noChangeShapeType="1"/>
          </p:cNvSpPr>
          <p:nvPr/>
        </p:nvSpPr>
        <p:spPr bwMode="auto">
          <a:xfrm>
            <a:off x="6019800" y="4953000"/>
            <a:ext cx="1295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8" name="Line 28"/>
          <p:cNvSpPr>
            <a:spLocks noChangeShapeType="1"/>
          </p:cNvSpPr>
          <p:nvPr/>
        </p:nvSpPr>
        <p:spPr bwMode="auto">
          <a:xfrm flipV="1">
            <a:off x="6019800" y="4114800"/>
            <a:ext cx="12954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9" name="Line 29"/>
          <p:cNvSpPr>
            <a:spLocks noChangeShapeType="1"/>
          </p:cNvSpPr>
          <p:nvPr/>
        </p:nvSpPr>
        <p:spPr bwMode="auto">
          <a:xfrm>
            <a:off x="6019800" y="5029200"/>
            <a:ext cx="15240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200" name="Line 30"/>
          <p:cNvSpPr>
            <a:spLocks noChangeShapeType="1"/>
          </p:cNvSpPr>
          <p:nvPr/>
        </p:nvSpPr>
        <p:spPr bwMode="auto">
          <a:xfrm>
            <a:off x="5410200" y="3962400"/>
            <a:ext cx="0" cy="762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2F78BE-05CF-4B78-A8F1-379441497B4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6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D56F8F-F2B8-4EC9-AAAD-6B18160BD99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128</a:t>
            </a:fld>
            <a:endParaRPr kumimoji="0" lang="en-US" altLang="zh-CN" sz="1400" smtClean="0">
              <a:latin typeface="Tahoma" panose="020B0604030504040204" pitchFamily="34" charset="0"/>
              <a:ea typeface="宋体" panose="02010600030101010101" pitchFamily="2" charset="-122"/>
            </a:endParaRPr>
          </a:p>
        </p:txBody>
      </p:sp>
      <p:sp>
        <p:nvSpPr>
          <p:cNvPr id="13619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语义网络的推理过程</a:t>
            </a:r>
          </a:p>
        </p:txBody>
      </p:sp>
      <p:sp>
        <p:nvSpPr>
          <p:cNvPr id="136197" name="Rectangle 3"/>
          <p:cNvSpPr>
            <a:spLocks noGrp="1" noChangeArrowheads="1"/>
          </p:cNvSpPr>
          <p:nvPr>
            <p:ph type="body" idx="1"/>
          </p:nvPr>
        </p:nvSpPr>
        <p:spPr>
          <a:xfrm>
            <a:off x="1182688" y="2017713"/>
            <a:ext cx="7772400" cy="1411287"/>
          </a:xfrm>
        </p:spPr>
        <p:txBody>
          <a:bodyPr/>
          <a:lstStyle/>
          <a:p>
            <a:pPr eaLnBrk="1" hangingPunct="1">
              <a:lnSpc>
                <a:spcPct val="90000"/>
              </a:lnSpc>
            </a:pPr>
            <a:r>
              <a:rPr lang="en-US" altLang="zh-CN" smtClean="0"/>
              <a:t>“</a:t>
            </a:r>
            <a:r>
              <a:rPr lang="zh-CN" altLang="en-US" smtClean="0"/>
              <a:t>默认”继承</a:t>
            </a:r>
          </a:p>
          <a:p>
            <a:pPr eaLnBrk="1" hangingPunct="1">
              <a:lnSpc>
                <a:spcPct val="90000"/>
              </a:lnSpc>
              <a:buFont typeface="Wingdings" panose="05000000000000000000" pitchFamily="2" charset="2"/>
              <a:buNone/>
            </a:pPr>
            <a:r>
              <a:rPr lang="zh-CN" altLang="en-US" smtClean="0"/>
              <a:t>      </a:t>
            </a:r>
            <a:r>
              <a:rPr lang="zh-CN" altLang="en-US" sz="2000" smtClean="0"/>
              <a:t>具有相当的真实性，但又不能十分肯定的值 称为“默认”值，存放于槽的</a:t>
            </a:r>
            <a:r>
              <a:rPr lang="en-US" altLang="zh-CN" sz="2000" smtClean="0"/>
              <a:t>DEFAULT</a:t>
            </a:r>
            <a:r>
              <a:rPr lang="zh-CN" altLang="en-US" sz="2000" smtClean="0"/>
              <a:t>侧面中。</a:t>
            </a:r>
            <a:r>
              <a:rPr lang="zh-CN" altLang="en-US" smtClean="0"/>
              <a:t> </a:t>
            </a:r>
          </a:p>
        </p:txBody>
      </p:sp>
      <p:sp>
        <p:nvSpPr>
          <p:cNvPr id="136198" name="Rectangle 4"/>
          <p:cNvSpPr>
            <a:spLocks noChangeArrowheads="1"/>
          </p:cNvSpPr>
          <p:nvPr/>
        </p:nvSpPr>
        <p:spPr bwMode="auto">
          <a:xfrm>
            <a:off x="3429000" y="44196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6199" name="Rectangle 5"/>
          <p:cNvSpPr>
            <a:spLocks noChangeArrowheads="1"/>
          </p:cNvSpPr>
          <p:nvPr/>
        </p:nvSpPr>
        <p:spPr bwMode="auto">
          <a:xfrm>
            <a:off x="3429000" y="35052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BLOCK</a:t>
            </a:r>
          </a:p>
        </p:txBody>
      </p:sp>
      <p:sp>
        <p:nvSpPr>
          <p:cNvPr id="136200" name="Rectangle 6"/>
          <p:cNvSpPr>
            <a:spLocks noChangeArrowheads="1"/>
          </p:cNvSpPr>
          <p:nvPr/>
        </p:nvSpPr>
        <p:spPr bwMode="auto">
          <a:xfrm>
            <a:off x="3505200" y="5562600"/>
            <a:ext cx="1371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6201" name="Rectangle 7"/>
          <p:cNvSpPr>
            <a:spLocks noChangeArrowheads="1"/>
          </p:cNvSpPr>
          <p:nvPr/>
        </p:nvSpPr>
        <p:spPr bwMode="auto">
          <a:xfrm>
            <a:off x="762000" y="4343400"/>
            <a:ext cx="1295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a:t>
            </a:r>
          </a:p>
        </p:txBody>
      </p:sp>
      <p:sp>
        <p:nvSpPr>
          <p:cNvPr id="136202" name="Rectangle 8"/>
          <p:cNvSpPr>
            <a:spLocks noChangeArrowheads="1"/>
          </p:cNvSpPr>
          <p:nvPr/>
        </p:nvSpPr>
        <p:spPr bwMode="auto">
          <a:xfrm>
            <a:off x="685800" y="5486400"/>
            <a:ext cx="14478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WEDGE18</a:t>
            </a:r>
          </a:p>
        </p:txBody>
      </p:sp>
      <p:sp>
        <p:nvSpPr>
          <p:cNvPr id="136203" name="Rectangle 9"/>
          <p:cNvSpPr>
            <a:spLocks noChangeArrowheads="1"/>
          </p:cNvSpPr>
          <p:nvPr/>
        </p:nvSpPr>
        <p:spPr bwMode="auto">
          <a:xfrm>
            <a:off x="6172200" y="35814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BLUE</a:t>
            </a:r>
          </a:p>
        </p:txBody>
      </p:sp>
      <p:sp>
        <p:nvSpPr>
          <p:cNvPr id="136204" name="Rectangle 10"/>
          <p:cNvSpPr>
            <a:spLocks noChangeArrowheads="1"/>
          </p:cNvSpPr>
          <p:nvPr/>
        </p:nvSpPr>
        <p:spPr bwMode="auto">
          <a:xfrm>
            <a:off x="6096000" y="45720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RED</a:t>
            </a:r>
          </a:p>
        </p:txBody>
      </p:sp>
      <p:sp>
        <p:nvSpPr>
          <p:cNvPr id="136205" name="Text Box 12"/>
          <p:cNvSpPr txBox="1">
            <a:spLocks noChangeArrowheads="1"/>
          </p:cNvSpPr>
          <p:nvPr/>
        </p:nvSpPr>
        <p:spPr bwMode="auto">
          <a:xfrm>
            <a:off x="4800600" y="3200400"/>
            <a:ext cx="14478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COLOR</a:t>
            </a:r>
          </a:p>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(DEFAULT)</a:t>
            </a:r>
          </a:p>
        </p:txBody>
      </p:sp>
      <p:sp>
        <p:nvSpPr>
          <p:cNvPr id="136206" name="Line 13"/>
          <p:cNvSpPr>
            <a:spLocks noChangeShapeType="1"/>
          </p:cNvSpPr>
          <p:nvPr/>
        </p:nvSpPr>
        <p:spPr bwMode="auto">
          <a:xfrm>
            <a:off x="4419600" y="3810000"/>
            <a:ext cx="1752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07" name="Text Box 14"/>
          <p:cNvSpPr txBox="1">
            <a:spLocks noChangeArrowheads="1"/>
          </p:cNvSpPr>
          <p:nvPr/>
        </p:nvSpPr>
        <p:spPr bwMode="auto">
          <a:xfrm>
            <a:off x="4572000" y="4114800"/>
            <a:ext cx="14478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COLOR</a:t>
            </a:r>
          </a:p>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(DEFAULT)</a:t>
            </a:r>
          </a:p>
        </p:txBody>
      </p:sp>
      <p:sp>
        <p:nvSpPr>
          <p:cNvPr id="136208" name="Line 15"/>
          <p:cNvSpPr>
            <a:spLocks noChangeShapeType="1"/>
          </p:cNvSpPr>
          <p:nvPr/>
        </p:nvSpPr>
        <p:spPr bwMode="auto">
          <a:xfrm>
            <a:off x="4419600" y="4724400"/>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09" name="Line 16"/>
          <p:cNvSpPr>
            <a:spLocks noChangeShapeType="1"/>
          </p:cNvSpPr>
          <p:nvPr/>
        </p:nvSpPr>
        <p:spPr bwMode="auto">
          <a:xfrm>
            <a:off x="3962400" y="3200400"/>
            <a:ext cx="0" cy="304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0" name="Line 17"/>
          <p:cNvSpPr>
            <a:spLocks noChangeShapeType="1"/>
          </p:cNvSpPr>
          <p:nvPr/>
        </p:nvSpPr>
        <p:spPr bwMode="auto">
          <a:xfrm flipV="1">
            <a:off x="3886200" y="38862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1" name="Line 18"/>
          <p:cNvSpPr>
            <a:spLocks noChangeShapeType="1"/>
          </p:cNvSpPr>
          <p:nvPr/>
        </p:nvSpPr>
        <p:spPr bwMode="auto">
          <a:xfrm flipV="1">
            <a:off x="3886200" y="48006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2" name="Text Box 19"/>
          <p:cNvSpPr txBox="1">
            <a:spLocks noChangeArrowheads="1"/>
          </p:cNvSpPr>
          <p:nvPr/>
        </p:nvSpPr>
        <p:spPr bwMode="auto">
          <a:xfrm>
            <a:off x="3962400" y="39624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AKO</a:t>
            </a:r>
          </a:p>
        </p:txBody>
      </p:sp>
      <p:sp>
        <p:nvSpPr>
          <p:cNvPr id="136213" name="Line 20"/>
          <p:cNvSpPr>
            <a:spLocks noChangeShapeType="1"/>
          </p:cNvSpPr>
          <p:nvPr/>
        </p:nvSpPr>
        <p:spPr bwMode="auto">
          <a:xfrm flipV="1">
            <a:off x="2057400" y="3962400"/>
            <a:ext cx="16002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4" name="Text Box 21"/>
          <p:cNvSpPr txBox="1">
            <a:spLocks noChangeArrowheads="1"/>
          </p:cNvSpPr>
          <p:nvPr/>
        </p:nvSpPr>
        <p:spPr bwMode="auto">
          <a:xfrm>
            <a:off x="2286000" y="39624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AKO</a:t>
            </a:r>
          </a:p>
        </p:txBody>
      </p:sp>
      <p:sp>
        <p:nvSpPr>
          <p:cNvPr id="136215" name="Line 22"/>
          <p:cNvSpPr>
            <a:spLocks noChangeShapeType="1"/>
          </p:cNvSpPr>
          <p:nvPr/>
        </p:nvSpPr>
        <p:spPr bwMode="auto">
          <a:xfrm flipV="1">
            <a:off x="1371600" y="47244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6" name="Text Box 23"/>
          <p:cNvSpPr txBox="1">
            <a:spLocks noChangeArrowheads="1"/>
          </p:cNvSpPr>
          <p:nvPr/>
        </p:nvSpPr>
        <p:spPr bwMode="auto">
          <a:xfrm>
            <a:off x="1371600" y="49530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ISA</a:t>
            </a:r>
          </a:p>
        </p:txBody>
      </p:sp>
      <p:sp>
        <p:nvSpPr>
          <p:cNvPr id="136217" name="Text Box 24"/>
          <p:cNvSpPr txBox="1">
            <a:spLocks noChangeArrowheads="1"/>
          </p:cNvSpPr>
          <p:nvPr/>
        </p:nvSpPr>
        <p:spPr bwMode="auto">
          <a:xfrm>
            <a:off x="3962400"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ISA</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5B324C-4A05-4AFB-8FB3-75406ED0074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7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D2DE73-5D31-4FAE-9B16-F58BCC12393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129</a:t>
            </a:fld>
            <a:endParaRPr kumimoji="0" lang="en-US" altLang="zh-CN" sz="1400" smtClean="0">
              <a:latin typeface="Tahoma" panose="020B0604030504040204" pitchFamily="34" charset="0"/>
              <a:ea typeface="宋体" panose="02010600030101010101" pitchFamily="2" charset="-122"/>
            </a:endParaRPr>
          </a:p>
        </p:txBody>
      </p:sp>
      <p:sp>
        <p:nvSpPr>
          <p:cNvPr id="13722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2800" smtClean="0">
                <a:solidFill>
                  <a:srgbClr val="000000"/>
                </a:solidFill>
                <a:ea typeface="华文新魏" panose="02010800040101010101" pitchFamily="2" charset="-122"/>
              </a:rPr>
              <a:t>语义网络的推理过程</a:t>
            </a:r>
          </a:p>
        </p:txBody>
      </p:sp>
      <p:sp>
        <p:nvSpPr>
          <p:cNvPr id="137221" name="Rectangle 3"/>
          <p:cNvSpPr>
            <a:spLocks noGrp="1" noChangeArrowheads="1"/>
          </p:cNvSpPr>
          <p:nvPr>
            <p:ph type="body" idx="1"/>
          </p:nvPr>
        </p:nvSpPr>
        <p:spPr>
          <a:xfrm>
            <a:off x="1182688" y="2017713"/>
            <a:ext cx="7772400" cy="1258887"/>
          </a:xfrm>
        </p:spPr>
        <p:txBody>
          <a:bodyPr/>
          <a:lstStyle/>
          <a:p>
            <a:pPr eaLnBrk="1" hangingPunct="1">
              <a:lnSpc>
                <a:spcPct val="90000"/>
              </a:lnSpc>
            </a:pPr>
            <a:r>
              <a:rPr lang="zh-CN" altLang="en-US" smtClean="0"/>
              <a:t>匹配</a:t>
            </a:r>
          </a:p>
          <a:p>
            <a:pPr eaLnBrk="1" hangingPunct="1">
              <a:lnSpc>
                <a:spcPct val="90000"/>
              </a:lnSpc>
              <a:buFont typeface="Wingdings" panose="05000000000000000000" pitchFamily="2" charset="2"/>
              <a:buNone/>
            </a:pPr>
            <a:r>
              <a:rPr lang="zh-CN" altLang="en-US" smtClean="0"/>
              <a:t>     </a:t>
            </a:r>
            <a:r>
              <a:rPr lang="zh-CN" altLang="en-US" sz="2000" smtClean="0"/>
              <a:t>由于</a:t>
            </a:r>
            <a:r>
              <a:rPr lang="en-US" altLang="zh-CN" sz="2000" smtClean="0"/>
              <a:t>TOY-HOUSE77</a:t>
            </a:r>
            <a:r>
              <a:rPr lang="zh-CN" altLang="en-US" sz="2000" smtClean="0"/>
              <a:t>是</a:t>
            </a:r>
            <a:r>
              <a:rPr lang="en-US" altLang="zh-CN" sz="2000" smtClean="0"/>
              <a:t>TOY-HOUSE</a:t>
            </a:r>
            <a:r>
              <a:rPr lang="zh-CN" altLang="en-US" sz="2000" smtClean="0"/>
              <a:t>的一个实例，所以它必须有两个部件，一个是砖块，另一个是楔块，且砖块必须支撑楔块。</a:t>
            </a:r>
          </a:p>
        </p:txBody>
      </p:sp>
      <p:sp>
        <p:nvSpPr>
          <p:cNvPr id="137222" name="AutoShape 4"/>
          <p:cNvSpPr>
            <a:spLocks noChangeArrowheads="1"/>
          </p:cNvSpPr>
          <p:nvPr/>
        </p:nvSpPr>
        <p:spPr bwMode="auto">
          <a:xfrm>
            <a:off x="2057400" y="3505200"/>
            <a:ext cx="2133600" cy="1295400"/>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3" name="AutoShape 5"/>
          <p:cNvSpPr>
            <a:spLocks noChangeArrowheads="1"/>
          </p:cNvSpPr>
          <p:nvPr/>
        </p:nvSpPr>
        <p:spPr bwMode="auto">
          <a:xfrm>
            <a:off x="2133600" y="5334000"/>
            <a:ext cx="2133600" cy="1295400"/>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4" name="AutoShape 6"/>
          <p:cNvSpPr>
            <a:spLocks noChangeArrowheads="1"/>
          </p:cNvSpPr>
          <p:nvPr/>
        </p:nvSpPr>
        <p:spPr bwMode="auto">
          <a:xfrm>
            <a:off x="2066925" y="3505200"/>
            <a:ext cx="1285875" cy="336550"/>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t>TOY-HOUSE</a:t>
            </a:r>
          </a:p>
        </p:txBody>
      </p:sp>
      <p:sp>
        <p:nvSpPr>
          <p:cNvPr id="137225" name="AutoShape 7"/>
          <p:cNvSpPr>
            <a:spLocks noChangeArrowheads="1"/>
          </p:cNvSpPr>
          <p:nvPr/>
        </p:nvSpPr>
        <p:spPr bwMode="auto">
          <a:xfrm>
            <a:off x="2119313" y="5334000"/>
            <a:ext cx="1466850" cy="336550"/>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t>TOY-HOUSE77</a:t>
            </a:r>
          </a:p>
        </p:txBody>
      </p:sp>
      <p:sp>
        <p:nvSpPr>
          <p:cNvPr id="137226" name="Rectangle 8"/>
          <p:cNvSpPr>
            <a:spLocks noChangeArrowheads="1"/>
          </p:cNvSpPr>
          <p:nvPr/>
        </p:nvSpPr>
        <p:spPr bwMode="auto">
          <a:xfrm>
            <a:off x="3276600" y="3962400"/>
            <a:ext cx="5334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7" name="Rectangle 10"/>
          <p:cNvSpPr>
            <a:spLocks noChangeArrowheads="1"/>
          </p:cNvSpPr>
          <p:nvPr/>
        </p:nvSpPr>
        <p:spPr bwMode="auto">
          <a:xfrm>
            <a:off x="3276600" y="4419600"/>
            <a:ext cx="5334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8" name="Rectangle 11"/>
          <p:cNvSpPr>
            <a:spLocks noChangeArrowheads="1"/>
          </p:cNvSpPr>
          <p:nvPr/>
        </p:nvSpPr>
        <p:spPr bwMode="auto">
          <a:xfrm>
            <a:off x="3352800" y="5791200"/>
            <a:ext cx="533400" cy="304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9" name="Rectangle 12"/>
          <p:cNvSpPr>
            <a:spLocks noChangeArrowheads="1"/>
          </p:cNvSpPr>
          <p:nvPr/>
        </p:nvSpPr>
        <p:spPr bwMode="auto">
          <a:xfrm>
            <a:off x="3352800" y="6248400"/>
            <a:ext cx="533400" cy="304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grpSp>
        <p:nvGrpSpPr>
          <p:cNvPr id="137230" name="Group 19"/>
          <p:cNvGrpSpPr>
            <a:grpSpLocks/>
          </p:cNvGrpSpPr>
          <p:nvPr/>
        </p:nvGrpSpPr>
        <p:grpSpPr bwMode="auto">
          <a:xfrm>
            <a:off x="2209800" y="3810000"/>
            <a:ext cx="1143000" cy="838200"/>
            <a:chOff x="1392" y="2400"/>
            <a:chExt cx="720" cy="528"/>
          </a:xfrm>
        </p:grpSpPr>
        <p:sp>
          <p:nvSpPr>
            <p:cNvPr id="137256" name="Line 13"/>
            <p:cNvSpPr>
              <a:spLocks noChangeShapeType="1"/>
            </p:cNvSpPr>
            <p:nvPr/>
          </p:nvSpPr>
          <p:spPr bwMode="auto">
            <a:xfrm>
              <a:off x="1536" y="240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7" name="Line 14"/>
            <p:cNvSpPr>
              <a:spLocks noChangeShapeType="1"/>
            </p:cNvSpPr>
            <p:nvPr/>
          </p:nvSpPr>
          <p:spPr bwMode="auto">
            <a:xfrm>
              <a:off x="1536" y="2592"/>
              <a:ext cx="5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8" name="Text Box 15"/>
            <p:cNvSpPr txBox="1">
              <a:spLocks noChangeArrowheads="1"/>
            </p:cNvSpPr>
            <p:nvPr/>
          </p:nvSpPr>
          <p:spPr bwMode="auto">
            <a:xfrm>
              <a:off x="1584" y="244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sp>
          <p:nvSpPr>
            <p:cNvPr id="137259" name="Line 16"/>
            <p:cNvSpPr>
              <a:spLocks noChangeShapeType="1"/>
            </p:cNvSpPr>
            <p:nvPr/>
          </p:nvSpPr>
          <p:spPr bwMode="auto">
            <a:xfrm>
              <a:off x="1392" y="2448"/>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60" name="Line 17"/>
            <p:cNvSpPr>
              <a:spLocks noChangeShapeType="1"/>
            </p:cNvSpPr>
            <p:nvPr/>
          </p:nvSpPr>
          <p:spPr bwMode="auto">
            <a:xfrm>
              <a:off x="1392" y="2928"/>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61" name="Text Box 18"/>
            <p:cNvSpPr txBox="1">
              <a:spLocks noChangeArrowheads="1"/>
            </p:cNvSpPr>
            <p:nvPr/>
          </p:nvSpPr>
          <p:spPr bwMode="auto">
            <a:xfrm>
              <a:off x="1584" y="2736"/>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grpSp>
      <p:sp>
        <p:nvSpPr>
          <p:cNvPr id="137231" name="Line 21"/>
          <p:cNvSpPr>
            <a:spLocks noChangeShapeType="1"/>
          </p:cNvSpPr>
          <p:nvPr/>
        </p:nvSpPr>
        <p:spPr bwMode="auto">
          <a:xfrm>
            <a:off x="2514600" y="5715000"/>
            <a:ext cx="0" cy="228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32" name="Line 22"/>
          <p:cNvSpPr>
            <a:spLocks noChangeShapeType="1"/>
          </p:cNvSpPr>
          <p:nvPr/>
        </p:nvSpPr>
        <p:spPr bwMode="auto">
          <a:xfrm>
            <a:off x="2514600" y="5943600"/>
            <a:ext cx="8382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33" name="Text Box 23"/>
          <p:cNvSpPr txBox="1">
            <a:spLocks noChangeArrowheads="1"/>
          </p:cNvSpPr>
          <p:nvPr/>
        </p:nvSpPr>
        <p:spPr bwMode="auto">
          <a:xfrm>
            <a:off x="2590800" y="57150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sp>
        <p:nvSpPr>
          <p:cNvPr id="137234" name="Line 24"/>
          <p:cNvSpPr>
            <a:spLocks noChangeShapeType="1"/>
          </p:cNvSpPr>
          <p:nvPr/>
        </p:nvSpPr>
        <p:spPr bwMode="auto">
          <a:xfrm>
            <a:off x="2286000" y="5715000"/>
            <a:ext cx="0" cy="762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35" name="Line 25"/>
          <p:cNvSpPr>
            <a:spLocks noChangeShapeType="1"/>
          </p:cNvSpPr>
          <p:nvPr/>
        </p:nvSpPr>
        <p:spPr bwMode="auto">
          <a:xfrm>
            <a:off x="2286000" y="6477000"/>
            <a:ext cx="1066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36" name="Text Box 26"/>
          <p:cNvSpPr txBox="1">
            <a:spLocks noChangeArrowheads="1"/>
          </p:cNvSpPr>
          <p:nvPr/>
        </p:nvSpPr>
        <p:spPr bwMode="auto">
          <a:xfrm>
            <a:off x="2590800" y="61722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sp>
        <p:nvSpPr>
          <p:cNvPr id="137237" name="Rectangle 27"/>
          <p:cNvSpPr>
            <a:spLocks noChangeArrowheads="1"/>
          </p:cNvSpPr>
          <p:nvPr/>
        </p:nvSpPr>
        <p:spPr bwMode="auto">
          <a:xfrm>
            <a:off x="5715000" y="3733800"/>
            <a:ext cx="1143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a:t>
            </a:r>
          </a:p>
        </p:txBody>
      </p:sp>
      <p:sp>
        <p:nvSpPr>
          <p:cNvPr id="137238" name="Rectangle 28"/>
          <p:cNvSpPr>
            <a:spLocks noChangeArrowheads="1"/>
          </p:cNvSpPr>
          <p:nvPr/>
        </p:nvSpPr>
        <p:spPr bwMode="auto">
          <a:xfrm>
            <a:off x="5715000" y="4495800"/>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7239" name="Line 29"/>
          <p:cNvSpPr>
            <a:spLocks noChangeShapeType="1"/>
          </p:cNvSpPr>
          <p:nvPr/>
        </p:nvSpPr>
        <p:spPr bwMode="auto">
          <a:xfrm flipV="1">
            <a:off x="3505200" y="4267200"/>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0" name="Text Box 30"/>
          <p:cNvSpPr txBox="1">
            <a:spLocks noChangeArrowheads="1"/>
          </p:cNvSpPr>
          <p:nvPr/>
        </p:nvSpPr>
        <p:spPr bwMode="auto">
          <a:xfrm>
            <a:off x="3886200" y="41910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SUPPORT</a:t>
            </a:r>
          </a:p>
        </p:txBody>
      </p:sp>
      <p:sp>
        <p:nvSpPr>
          <p:cNvPr id="137241" name="Text Box 31"/>
          <p:cNvSpPr txBox="1">
            <a:spLocks noChangeArrowheads="1"/>
          </p:cNvSpPr>
          <p:nvPr/>
        </p:nvSpPr>
        <p:spPr bwMode="auto">
          <a:xfrm>
            <a:off x="4114800" y="59436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SUPPORT</a:t>
            </a:r>
          </a:p>
        </p:txBody>
      </p:sp>
      <p:sp>
        <p:nvSpPr>
          <p:cNvPr id="137242" name="Line 32"/>
          <p:cNvSpPr>
            <a:spLocks noChangeShapeType="1"/>
          </p:cNvSpPr>
          <p:nvPr/>
        </p:nvSpPr>
        <p:spPr bwMode="auto">
          <a:xfrm flipV="1">
            <a:off x="3810000" y="3962400"/>
            <a:ext cx="19050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3" name="Line 33"/>
          <p:cNvSpPr>
            <a:spLocks noChangeShapeType="1"/>
          </p:cNvSpPr>
          <p:nvPr/>
        </p:nvSpPr>
        <p:spPr bwMode="auto">
          <a:xfrm flipV="1">
            <a:off x="3810000" y="4572000"/>
            <a:ext cx="190500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4" name="Line 34"/>
          <p:cNvSpPr>
            <a:spLocks noChangeShapeType="1"/>
          </p:cNvSpPr>
          <p:nvPr/>
        </p:nvSpPr>
        <p:spPr bwMode="auto">
          <a:xfrm>
            <a:off x="3886200" y="5943600"/>
            <a:ext cx="3505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5" name="Line 35"/>
          <p:cNvSpPr>
            <a:spLocks noChangeShapeType="1"/>
          </p:cNvSpPr>
          <p:nvPr/>
        </p:nvSpPr>
        <p:spPr bwMode="auto">
          <a:xfrm>
            <a:off x="3886200" y="6477000"/>
            <a:ext cx="3886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6" name="Line 36"/>
          <p:cNvSpPr>
            <a:spLocks noChangeShapeType="1"/>
          </p:cNvSpPr>
          <p:nvPr/>
        </p:nvSpPr>
        <p:spPr bwMode="auto">
          <a:xfrm flipV="1">
            <a:off x="7391400" y="3933825"/>
            <a:ext cx="60325" cy="20097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47" name="Line 37"/>
          <p:cNvSpPr>
            <a:spLocks noChangeShapeType="1"/>
          </p:cNvSpPr>
          <p:nvPr/>
        </p:nvSpPr>
        <p:spPr bwMode="auto">
          <a:xfrm flipH="1" flipV="1">
            <a:off x="6804025" y="3933825"/>
            <a:ext cx="6477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48" name="Line 38"/>
          <p:cNvSpPr>
            <a:spLocks noChangeShapeType="1"/>
          </p:cNvSpPr>
          <p:nvPr/>
        </p:nvSpPr>
        <p:spPr bwMode="auto">
          <a:xfrm flipV="1">
            <a:off x="7696200" y="4724400"/>
            <a:ext cx="44450" cy="1752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49" name="Line 39"/>
          <p:cNvSpPr>
            <a:spLocks noChangeShapeType="1"/>
          </p:cNvSpPr>
          <p:nvPr/>
        </p:nvSpPr>
        <p:spPr bwMode="auto">
          <a:xfrm flipH="1">
            <a:off x="6732588" y="4724400"/>
            <a:ext cx="935037"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50" name="Line 42"/>
          <p:cNvSpPr>
            <a:spLocks noChangeShapeType="1"/>
          </p:cNvSpPr>
          <p:nvPr/>
        </p:nvSpPr>
        <p:spPr bwMode="auto">
          <a:xfrm flipV="1">
            <a:off x="3886200" y="6248400"/>
            <a:ext cx="152400" cy="152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1" name="Line 43"/>
          <p:cNvSpPr>
            <a:spLocks noChangeShapeType="1"/>
          </p:cNvSpPr>
          <p:nvPr/>
        </p:nvSpPr>
        <p:spPr bwMode="auto">
          <a:xfrm flipH="1" flipV="1">
            <a:off x="3886200" y="5943600"/>
            <a:ext cx="152400" cy="3048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2" name="Line 44"/>
          <p:cNvSpPr>
            <a:spLocks noChangeShapeType="1"/>
          </p:cNvSpPr>
          <p:nvPr/>
        </p:nvSpPr>
        <p:spPr bwMode="auto">
          <a:xfrm flipH="1">
            <a:off x="1600200" y="5562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3" name="Line 45"/>
          <p:cNvSpPr>
            <a:spLocks noChangeShapeType="1"/>
          </p:cNvSpPr>
          <p:nvPr/>
        </p:nvSpPr>
        <p:spPr bwMode="auto">
          <a:xfrm flipV="1">
            <a:off x="1600200" y="3657600"/>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4" name="Line 46"/>
          <p:cNvSpPr>
            <a:spLocks noChangeShapeType="1"/>
          </p:cNvSpPr>
          <p:nvPr/>
        </p:nvSpPr>
        <p:spPr bwMode="auto">
          <a:xfrm>
            <a:off x="1600200" y="36576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5" name="Text Box 47"/>
          <p:cNvSpPr txBox="1">
            <a:spLocks noChangeArrowheads="1"/>
          </p:cNvSpPr>
          <p:nvPr/>
        </p:nvSpPr>
        <p:spPr bwMode="auto">
          <a:xfrm>
            <a:off x="914400" y="43434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ISA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27088" y="617538"/>
            <a:ext cx="8116887" cy="1143000"/>
          </a:xfrm>
        </p:spPr>
        <p:txBody>
          <a:bodyPr/>
          <a:lstStyle/>
          <a:p>
            <a:r>
              <a:rPr lang="zh-CN" altLang="en-US" sz="6000" smtClean="0"/>
              <a:t>表示方法 </a:t>
            </a:r>
            <a:r>
              <a:rPr lang="en-US" altLang="zh-CN" smtClean="0"/>
              <a:t>—</a:t>
            </a:r>
            <a:r>
              <a:rPr lang="zh-CN" altLang="en-US" smtClean="0">
                <a:ea typeface="华文新魏" panose="02010800040101010101" pitchFamily="2" charset="-122"/>
              </a:rPr>
              <a:t>状态空间法</a:t>
            </a:r>
            <a:endParaRPr lang="zh-CN" altLang="en-US" smtClean="0"/>
          </a:p>
        </p:txBody>
      </p:sp>
      <p:sp>
        <p:nvSpPr>
          <p:cNvPr id="18435" name="内容占位符 2"/>
          <p:cNvSpPr>
            <a:spLocks noGrp="1"/>
          </p:cNvSpPr>
          <p:nvPr>
            <p:ph idx="1"/>
          </p:nvPr>
        </p:nvSpPr>
        <p:spPr>
          <a:xfrm>
            <a:off x="395288" y="2017713"/>
            <a:ext cx="8559800" cy="4114800"/>
          </a:xfrm>
        </p:spPr>
        <p:txBody>
          <a:bodyPr/>
          <a:lstStyle/>
          <a:p>
            <a:r>
              <a:rPr lang="zh-CN" altLang="en-US" smtClean="0"/>
              <a:t>问题求解</a:t>
            </a:r>
            <a:r>
              <a:rPr lang="en-US" altLang="zh-CN" smtClean="0"/>
              <a:t>(problem solving)</a:t>
            </a:r>
            <a:r>
              <a:rPr lang="zh-CN" altLang="en-US" smtClean="0"/>
              <a:t>是涉及归约、推断、决策、规划、常识推理、定理证明和相关过程的核心概念。</a:t>
            </a:r>
            <a:endParaRPr lang="en-US" altLang="zh-CN" smtClean="0"/>
          </a:p>
          <a:p>
            <a:r>
              <a:rPr lang="zh-CN" altLang="en-US" smtClean="0"/>
              <a:t>许多问题求解方法是采用试探搜索方法的。这些方法是通过在某个可能的解空间内寻找一个解来求解问题的。</a:t>
            </a:r>
            <a:endParaRPr lang="en-US" altLang="zh-CN" smtClean="0"/>
          </a:p>
          <a:p>
            <a:r>
              <a:rPr lang="zh-CN" altLang="en-US" smtClean="0"/>
              <a:t>这种基于解答空间的问题表示和求解方法就是</a:t>
            </a:r>
            <a:r>
              <a:rPr lang="zh-CN" altLang="en-US" smtClean="0">
                <a:solidFill>
                  <a:srgbClr val="33CC33"/>
                </a:solidFill>
              </a:rPr>
              <a:t>状态空间法</a:t>
            </a:r>
            <a:r>
              <a:rPr lang="zh-CN" altLang="en-US" smtClean="0"/>
              <a:t>，它是以状态和算符</a:t>
            </a:r>
            <a:r>
              <a:rPr lang="en-US" altLang="zh-CN" smtClean="0"/>
              <a:t>(operator)</a:t>
            </a:r>
            <a:r>
              <a:rPr lang="zh-CN" altLang="en-US" smtClean="0"/>
              <a:t>为基础来表示和求解问题的。</a:t>
            </a:r>
          </a:p>
        </p:txBody>
      </p:sp>
      <p:sp>
        <p:nvSpPr>
          <p:cNvPr id="184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5B627B-E51F-4F41-8330-6F73AC44F83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BD7B23-DD96-4D80-8985-341E1E2D95A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C4B39D-5CC3-48E5-8ABC-4F89CB9BD9B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8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28FA625-0A5B-4472-B7CA-701D0CB58B6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130</a:t>
            </a:fld>
            <a:endParaRPr kumimoji="0" lang="en-US" altLang="zh-CN" sz="1400" smtClean="0">
              <a:latin typeface="Tahoma" panose="020B0604030504040204" pitchFamily="34" charset="0"/>
              <a:ea typeface="宋体" panose="02010600030101010101" pitchFamily="2" charset="-122"/>
            </a:endParaRPr>
          </a:p>
        </p:txBody>
      </p:sp>
      <p:sp>
        <p:nvSpPr>
          <p:cNvPr id="13824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语义网络的基本语义关系</a:t>
            </a:r>
          </a:p>
        </p:txBody>
      </p:sp>
      <p:sp>
        <p:nvSpPr>
          <p:cNvPr id="138245" name="Rectangle 3"/>
          <p:cNvSpPr>
            <a:spLocks noGrp="1" noChangeArrowheads="1"/>
          </p:cNvSpPr>
          <p:nvPr>
            <p:ph type="body" idx="1"/>
          </p:nvPr>
        </p:nvSpPr>
        <p:spPr/>
        <p:txBody>
          <a:bodyPr/>
          <a:lstStyle/>
          <a:p>
            <a:pPr eaLnBrk="1" hangingPunct="1"/>
            <a:r>
              <a:rPr lang="zh-CN" altLang="en-US" smtClean="0"/>
              <a:t>类属关系：具有共同属性的不同事物间的分类关系、成员关系或实例关系。体现了“具体与抽象”、“个体与集体”的概念。具有继承性。</a:t>
            </a:r>
          </a:p>
          <a:p>
            <a:pPr lvl="1" eaLnBrk="1" hangingPunct="1"/>
            <a:r>
              <a:rPr lang="en-US" altLang="zh-CN" smtClean="0"/>
              <a:t>A-Kind-of(</a:t>
            </a:r>
            <a:r>
              <a:rPr lang="zh-CN" altLang="en-US" smtClean="0"/>
              <a:t>分类关系</a:t>
            </a:r>
            <a:r>
              <a:rPr lang="en-US" altLang="zh-CN" smtClean="0"/>
              <a:t>)</a:t>
            </a:r>
          </a:p>
          <a:p>
            <a:pPr eaLnBrk="1" hangingPunct="1"/>
            <a:endParaRPr lang="en-US" altLang="zh-CN" smtClean="0"/>
          </a:p>
          <a:p>
            <a:pPr lvl="1" eaLnBrk="1" hangingPunct="1"/>
            <a:r>
              <a:rPr lang="en-US" altLang="zh-CN" smtClean="0"/>
              <a:t>A-Member-of(</a:t>
            </a:r>
            <a:r>
              <a:rPr lang="zh-CN" altLang="en-US" smtClean="0"/>
              <a:t>成员关系</a:t>
            </a:r>
            <a:r>
              <a:rPr lang="en-US" altLang="zh-CN" smtClean="0"/>
              <a:t>)</a:t>
            </a:r>
          </a:p>
          <a:p>
            <a:pPr eaLnBrk="1" hangingPunct="1"/>
            <a:endParaRPr lang="en-US" altLang="zh-CN" smtClean="0"/>
          </a:p>
          <a:p>
            <a:pPr lvl="1" eaLnBrk="1" hangingPunct="1"/>
            <a:r>
              <a:rPr lang="en-US" altLang="zh-CN" smtClean="0"/>
              <a:t>Is-a(</a:t>
            </a:r>
            <a:r>
              <a:rPr lang="zh-CN" altLang="en-US" smtClean="0"/>
              <a:t>实例关系</a:t>
            </a:r>
            <a:r>
              <a:rPr lang="en-US" altLang="zh-CN" smtClean="0"/>
              <a:t>)</a:t>
            </a:r>
          </a:p>
        </p:txBody>
      </p:sp>
      <p:sp>
        <p:nvSpPr>
          <p:cNvPr id="138246" name="Rectangle 4"/>
          <p:cNvSpPr>
            <a:spLocks noChangeArrowheads="1"/>
          </p:cNvSpPr>
          <p:nvPr/>
        </p:nvSpPr>
        <p:spPr bwMode="auto">
          <a:xfrm>
            <a:off x="2128838" y="3886200"/>
            <a:ext cx="6270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38247" name="Rectangle 5"/>
          <p:cNvSpPr>
            <a:spLocks noChangeArrowheads="1"/>
          </p:cNvSpPr>
          <p:nvPr/>
        </p:nvSpPr>
        <p:spPr bwMode="auto">
          <a:xfrm>
            <a:off x="3775075" y="3938588"/>
            <a:ext cx="9350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animal</a:t>
            </a:r>
          </a:p>
        </p:txBody>
      </p:sp>
      <p:sp>
        <p:nvSpPr>
          <p:cNvPr id="138248" name="Text Box 6"/>
          <p:cNvSpPr txBox="1">
            <a:spLocks noChangeArrowheads="1"/>
          </p:cNvSpPr>
          <p:nvPr/>
        </p:nvSpPr>
        <p:spPr bwMode="auto">
          <a:xfrm>
            <a:off x="2743200" y="3709988"/>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800"/>
              <a:t>A-Kind-of</a:t>
            </a:r>
          </a:p>
        </p:txBody>
      </p:sp>
      <p:sp>
        <p:nvSpPr>
          <p:cNvPr id="138249" name="Line 7"/>
          <p:cNvSpPr>
            <a:spLocks noChangeShapeType="1"/>
          </p:cNvSpPr>
          <p:nvPr/>
        </p:nvSpPr>
        <p:spPr bwMode="auto">
          <a:xfrm>
            <a:off x="2819400" y="4114800"/>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8250" name="Rectangle 8"/>
          <p:cNvSpPr>
            <a:spLocks noChangeArrowheads="1"/>
          </p:cNvSpPr>
          <p:nvPr/>
        </p:nvSpPr>
        <p:spPr bwMode="auto">
          <a:xfrm>
            <a:off x="2032000" y="4900613"/>
            <a:ext cx="8937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Zhang</a:t>
            </a:r>
          </a:p>
        </p:txBody>
      </p:sp>
      <p:sp>
        <p:nvSpPr>
          <p:cNvPr id="138251" name="Rectangle 9"/>
          <p:cNvSpPr>
            <a:spLocks noChangeArrowheads="1"/>
          </p:cNvSpPr>
          <p:nvPr/>
        </p:nvSpPr>
        <p:spPr bwMode="auto">
          <a:xfrm>
            <a:off x="3395663" y="4953000"/>
            <a:ext cx="176053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Party Member</a:t>
            </a:r>
          </a:p>
        </p:txBody>
      </p:sp>
      <p:sp>
        <p:nvSpPr>
          <p:cNvPr id="138252" name="Text Box 10"/>
          <p:cNvSpPr txBox="1">
            <a:spLocks noChangeArrowheads="1"/>
          </p:cNvSpPr>
          <p:nvPr/>
        </p:nvSpPr>
        <p:spPr bwMode="auto">
          <a:xfrm>
            <a:off x="2771775" y="4652963"/>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800"/>
              <a:t>A-Member-of</a:t>
            </a:r>
          </a:p>
        </p:txBody>
      </p:sp>
      <p:sp>
        <p:nvSpPr>
          <p:cNvPr id="138253" name="Line 11"/>
          <p:cNvSpPr>
            <a:spLocks noChangeShapeType="1"/>
          </p:cNvSpPr>
          <p:nvPr/>
        </p:nvSpPr>
        <p:spPr bwMode="auto">
          <a:xfrm>
            <a:off x="2971800" y="51816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8254" name="Rectangle 12"/>
          <p:cNvSpPr>
            <a:spLocks noChangeArrowheads="1"/>
          </p:cNvSpPr>
          <p:nvPr/>
        </p:nvSpPr>
        <p:spPr bwMode="auto">
          <a:xfrm>
            <a:off x="2481263" y="6096000"/>
            <a:ext cx="38258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Li</a:t>
            </a:r>
          </a:p>
        </p:txBody>
      </p:sp>
      <p:sp>
        <p:nvSpPr>
          <p:cNvPr id="138255" name="Rectangle 13"/>
          <p:cNvSpPr>
            <a:spLocks noChangeArrowheads="1"/>
          </p:cNvSpPr>
          <p:nvPr/>
        </p:nvSpPr>
        <p:spPr bwMode="auto">
          <a:xfrm>
            <a:off x="4127500" y="6148388"/>
            <a:ext cx="68421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man</a:t>
            </a:r>
          </a:p>
        </p:txBody>
      </p:sp>
      <p:sp>
        <p:nvSpPr>
          <p:cNvPr id="138256" name="Text Box 14"/>
          <p:cNvSpPr txBox="1">
            <a:spLocks noChangeArrowheads="1"/>
          </p:cNvSpPr>
          <p:nvPr/>
        </p:nvSpPr>
        <p:spPr bwMode="auto">
          <a:xfrm>
            <a:off x="3394075" y="5919788"/>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8257" name="Line 15"/>
          <p:cNvSpPr>
            <a:spLocks noChangeShapeType="1"/>
          </p:cNvSpPr>
          <p:nvPr/>
        </p:nvSpPr>
        <p:spPr bwMode="auto">
          <a:xfrm>
            <a:off x="2895600" y="6324600"/>
            <a:ext cx="121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342B52-D79C-458F-A876-BFE46B778CF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39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E1728A-ABEB-40C5-A953-058143ABC8C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131</a:t>
            </a:fld>
            <a:endParaRPr kumimoji="0" lang="en-US" altLang="zh-CN" sz="1400" smtClean="0">
              <a:latin typeface="Tahoma" panose="020B0604030504040204" pitchFamily="34" charset="0"/>
              <a:ea typeface="宋体" panose="02010600030101010101" pitchFamily="2" charset="-122"/>
            </a:endParaRPr>
          </a:p>
        </p:txBody>
      </p:sp>
      <p:sp>
        <p:nvSpPr>
          <p:cNvPr id="139268"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语义网络的基本语义关系</a:t>
            </a:r>
          </a:p>
        </p:txBody>
      </p:sp>
      <p:sp>
        <p:nvSpPr>
          <p:cNvPr id="139269" name="Rectangle 3"/>
          <p:cNvSpPr>
            <a:spLocks noGrp="1" noChangeArrowheads="1"/>
          </p:cNvSpPr>
          <p:nvPr>
            <p:ph type="body" idx="1"/>
          </p:nvPr>
        </p:nvSpPr>
        <p:spPr>
          <a:xfrm>
            <a:off x="1182688" y="2017713"/>
            <a:ext cx="7772400" cy="1944687"/>
          </a:xfrm>
        </p:spPr>
        <p:txBody>
          <a:bodyPr/>
          <a:lstStyle/>
          <a:p>
            <a:pPr eaLnBrk="1" hangingPunct="1"/>
            <a:r>
              <a:rPr lang="zh-CN" altLang="en-US" smtClean="0"/>
              <a:t>包含关系</a:t>
            </a:r>
            <a:r>
              <a:rPr lang="en-US" altLang="zh-CN" smtClean="0"/>
              <a:t>(</a:t>
            </a:r>
            <a:r>
              <a:rPr lang="zh-CN" altLang="en-US" smtClean="0"/>
              <a:t>聚类关系</a:t>
            </a:r>
            <a:r>
              <a:rPr lang="en-US" altLang="zh-CN" smtClean="0"/>
              <a:t>)</a:t>
            </a:r>
            <a:r>
              <a:rPr lang="zh-CN" altLang="en-US" smtClean="0"/>
              <a:t>：指具有组织或结构特征的“部分与整体”之间的关系。不具备属性的继承性。</a:t>
            </a:r>
          </a:p>
          <a:p>
            <a:pPr lvl="1" eaLnBrk="1" hangingPunct="1"/>
            <a:r>
              <a:rPr lang="en-US" altLang="zh-CN" smtClean="0"/>
              <a:t>Part-of</a:t>
            </a:r>
          </a:p>
        </p:txBody>
      </p:sp>
      <p:sp>
        <p:nvSpPr>
          <p:cNvPr id="139270" name="Rectangle 4"/>
          <p:cNvSpPr>
            <a:spLocks noChangeArrowheads="1"/>
          </p:cNvSpPr>
          <p:nvPr/>
        </p:nvSpPr>
        <p:spPr bwMode="auto">
          <a:xfrm>
            <a:off x="1987550" y="3886200"/>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brain</a:t>
            </a:r>
          </a:p>
        </p:txBody>
      </p:sp>
      <p:sp>
        <p:nvSpPr>
          <p:cNvPr id="139271" name="Rectangle 5"/>
          <p:cNvSpPr>
            <a:spLocks noChangeArrowheads="1"/>
          </p:cNvSpPr>
          <p:nvPr/>
        </p:nvSpPr>
        <p:spPr bwMode="auto">
          <a:xfrm>
            <a:off x="3794125" y="3938588"/>
            <a:ext cx="7413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body</a:t>
            </a:r>
          </a:p>
        </p:txBody>
      </p:sp>
      <p:sp>
        <p:nvSpPr>
          <p:cNvPr id="139272" name="Text Box 6"/>
          <p:cNvSpPr txBox="1">
            <a:spLocks noChangeArrowheads="1"/>
          </p:cNvSpPr>
          <p:nvPr/>
        </p:nvSpPr>
        <p:spPr bwMode="auto">
          <a:xfrm>
            <a:off x="2895600" y="3657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Part-of</a:t>
            </a:r>
            <a:endParaRPr lang="en-US" altLang="zh-CN" sz="2000">
              <a:latin typeface="Tahoma" panose="020B0604030504040204" pitchFamily="34" charset="0"/>
              <a:ea typeface="宋体" panose="02010600030101010101" pitchFamily="2" charset="-122"/>
            </a:endParaRPr>
          </a:p>
        </p:txBody>
      </p:sp>
      <p:sp>
        <p:nvSpPr>
          <p:cNvPr id="139273" name="Line 7"/>
          <p:cNvSpPr>
            <a:spLocks noChangeShapeType="1"/>
          </p:cNvSpPr>
          <p:nvPr/>
        </p:nvSpPr>
        <p:spPr bwMode="auto">
          <a:xfrm>
            <a:off x="2743200" y="41148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9274" name="Rectangle 8"/>
          <p:cNvSpPr>
            <a:spLocks noChangeArrowheads="1"/>
          </p:cNvSpPr>
          <p:nvPr/>
        </p:nvSpPr>
        <p:spPr bwMode="auto">
          <a:xfrm>
            <a:off x="1814513" y="5029200"/>
            <a:ext cx="14160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blackborad</a:t>
            </a:r>
          </a:p>
        </p:txBody>
      </p:sp>
      <p:sp>
        <p:nvSpPr>
          <p:cNvPr id="139275" name="Rectangle 9"/>
          <p:cNvSpPr>
            <a:spLocks noChangeArrowheads="1"/>
          </p:cNvSpPr>
          <p:nvPr/>
        </p:nvSpPr>
        <p:spPr bwMode="auto">
          <a:xfrm>
            <a:off x="4000500" y="5081588"/>
            <a:ext cx="6365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wall</a:t>
            </a:r>
          </a:p>
        </p:txBody>
      </p:sp>
      <p:sp>
        <p:nvSpPr>
          <p:cNvPr id="139276" name="Text Box 10"/>
          <p:cNvSpPr txBox="1">
            <a:spLocks noChangeArrowheads="1"/>
          </p:cNvSpPr>
          <p:nvPr/>
        </p:nvSpPr>
        <p:spPr bwMode="auto">
          <a:xfrm>
            <a:off x="3200400" y="4800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Part-of</a:t>
            </a:r>
            <a:endParaRPr lang="en-US" altLang="zh-CN" sz="2000">
              <a:latin typeface="Tahoma" panose="020B0604030504040204" pitchFamily="34" charset="0"/>
              <a:ea typeface="宋体" panose="02010600030101010101" pitchFamily="2" charset="-122"/>
            </a:endParaRPr>
          </a:p>
        </p:txBody>
      </p:sp>
      <p:sp>
        <p:nvSpPr>
          <p:cNvPr id="139277" name="Line 11"/>
          <p:cNvSpPr>
            <a:spLocks noChangeShapeType="1"/>
          </p:cNvSpPr>
          <p:nvPr/>
        </p:nvSpPr>
        <p:spPr bwMode="auto">
          <a:xfrm>
            <a:off x="2895600" y="52578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177C17-40DC-499D-BDD7-01EEEC983F9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0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8D0A70-470D-493C-8C80-D66C9ED0F27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132</a:t>
            </a:fld>
            <a:endParaRPr kumimoji="0" lang="en-US" altLang="zh-CN" sz="1400" smtClean="0">
              <a:latin typeface="Tahoma" panose="020B0604030504040204" pitchFamily="34" charset="0"/>
              <a:ea typeface="宋体" panose="02010600030101010101" pitchFamily="2" charset="-122"/>
            </a:endParaRPr>
          </a:p>
        </p:txBody>
      </p:sp>
      <p:sp>
        <p:nvSpPr>
          <p:cNvPr id="14029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语义网络的基本语义关系</a:t>
            </a:r>
          </a:p>
        </p:txBody>
      </p:sp>
      <p:sp>
        <p:nvSpPr>
          <p:cNvPr id="140293" name="Rectangle 3"/>
          <p:cNvSpPr>
            <a:spLocks noGrp="1" noChangeArrowheads="1"/>
          </p:cNvSpPr>
          <p:nvPr>
            <p:ph type="body" idx="1"/>
          </p:nvPr>
        </p:nvSpPr>
        <p:spPr>
          <a:xfrm>
            <a:off x="762000" y="2017713"/>
            <a:ext cx="8193088" cy="1716087"/>
          </a:xfrm>
        </p:spPr>
        <p:txBody>
          <a:bodyPr/>
          <a:lstStyle/>
          <a:p>
            <a:pPr eaLnBrk="1" hangingPunct="1"/>
            <a:r>
              <a:rPr lang="zh-CN" altLang="en-US" smtClean="0"/>
              <a:t>属性关系：事物和其属性之间的关系</a:t>
            </a:r>
          </a:p>
          <a:p>
            <a:pPr lvl="1" eaLnBrk="1" hangingPunct="1"/>
            <a:r>
              <a:rPr lang="en-US" altLang="zh-CN" smtClean="0"/>
              <a:t>Have:</a:t>
            </a:r>
            <a:r>
              <a:rPr lang="zh-CN" altLang="en-US" smtClean="0"/>
              <a:t>表示一个结点具有另一个节点所描述的属性</a:t>
            </a:r>
          </a:p>
          <a:p>
            <a:pPr eaLnBrk="1" hangingPunct="1">
              <a:buFont typeface="Wingdings" panose="05000000000000000000" pitchFamily="2" charset="2"/>
              <a:buNone/>
            </a:pPr>
            <a:r>
              <a:rPr lang="zh-CN" altLang="en-US" smtClean="0"/>
              <a:t>        </a:t>
            </a:r>
            <a:r>
              <a:rPr lang="en-US" altLang="zh-CN" smtClean="0"/>
              <a:t>Can:</a:t>
            </a:r>
            <a:r>
              <a:rPr lang="zh-CN" altLang="en-US" smtClean="0"/>
              <a:t>表示一个结点能做另一个结点的事情</a:t>
            </a:r>
          </a:p>
        </p:txBody>
      </p:sp>
      <p:sp>
        <p:nvSpPr>
          <p:cNvPr id="140294" name="Rectangle 4"/>
          <p:cNvSpPr>
            <a:spLocks noChangeArrowheads="1"/>
          </p:cNvSpPr>
          <p:nvPr/>
        </p:nvSpPr>
        <p:spPr bwMode="auto">
          <a:xfrm>
            <a:off x="2055813" y="3886200"/>
            <a:ext cx="6270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40295" name="Rectangle 5"/>
          <p:cNvSpPr>
            <a:spLocks noChangeArrowheads="1"/>
          </p:cNvSpPr>
          <p:nvPr/>
        </p:nvSpPr>
        <p:spPr bwMode="auto">
          <a:xfrm>
            <a:off x="3803650" y="3938588"/>
            <a:ext cx="7254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wing</a:t>
            </a:r>
          </a:p>
        </p:txBody>
      </p:sp>
      <p:sp>
        <p:nvSpPr>
          <p:cNvPr id="140296" name="Text Box 6"/>
          <p:cNvSpPr txBox="1">
            <a:spLocks noChangeArrowheads="1"/>
          </p:cNvSpPr>
          <p:nvPr/>
        </p:nvSpPr>
        <p:spPr bwMode="auto">
          <a:xfrm>
            <a:off x="2895600" y="3657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Have</a:t>
            </a:r>
            <a:endParaRPr lang="en-US" altLang="zh-CN" sz="2000">
              <a:latin typeface="Tahoma" panose="020B0604030504040204" pitchFamily="34" charset="0"/>
              <a:ea typeface="宋体" panose="02010600030101010101" pitchFamily="2" charset="-122"/>
            </a:endParaRPr>
          </a:p>
        </p:txBody>
      </p:sp>
      <p:sp>
        <p:nvSpPr>
          <p:cNvPr id="140297" name="Line 7"/>
          <p:cNvSpPr>
            <a:spLocks noChangeShapeType="1"/>
          </p:cNvSpPr>
          <p:nvPr/>
        </p:nvSpPr>
        <p:spPr bwMode="auto">
          <a:xfrm>
            <a:off x="2743200" y="41148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0298" name="Rectangle 8"/>
          <p:cNvSpPr>
            <a:spLocks noChangeArrowheads="1"/>
          </p:cNvSpPr>
          <p:nvPr/>
        </p:nvSpPr>
        <p:spPr bwMode="auto">
          <a:xfrm>
            <a:off x="1973263" y="5105400"/>
            <a:ext cx="6270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40299" name="Rectangle 9"/>
          <p:cNvSpPr>
            <a:spLocks noChangeArrowheads="1"/>
          </p:cNvSpPr>
          <p:nvPr/>
        </p:nvSpPr>
        <p:spPr bwMode="auto">
          <a:xfrm>
            <a:off x="3851275" y="5157788"/>
            <a:ext cx="4635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fly</a:t>
            </a:r>
          </a:p>
        </p:txBody>
      </p:sp>
      <p:sp>
        <p:nvSpPr>
          <p:cNvPr id="140300" name="Text Box 10"/>
          <p:cNvSpPr txBox="1">
            <a:spLocks noChangeArrowheads="1"/>
          </p:cNvSpPr>
          <p:nvPr/>
        </p:nvSpPr>
        <p:spPr bwMode="auto">
          <a:xfrm>
            <a:off x="2813050" y="4876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Can</a:t>
            </a:r>
            <a:endParaRPr lang="en-US" altLang="zh-CN" sz="2000">
              <a:latin typeface="Tahoma" panose="020B0604030504040204" pitchFamily="34" charset="0"/>
              <a:ea typeface="宋体" panose="02010600030101010101" pitchFamily="2" charset="-122"/>
            </a:endParaRPr>
          </a:p>
        </p:txBody>
      </p:sp>
      <p:sp>
        <p:nvSpPr>
          <p:cNvPr id="140301" name="Line 11"/>
          <p:cNvSpPr>
            <a:spLocks noChangeShapeType="1"/>
          </p:cNvSpPr>
          <p:nvPr/>
        </p:nvSpPr>
        <p:spPr bwMode="auto">
          <a:xfrm>
            <a:off x="2660650" y="53340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0A57B9-07A3-467E-972C-9DF7ED40F83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1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55CDE50-B87B-4750-9419-474CE14EC16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133</a:t>
            </a:fld>
            <a:endParaRPr kumimoji="0" lang="en-US" altLang="zh-CN" sz="1400" smtClean="0">
              <a:latin typeface="Tahoma" panose="020B0604030504040204" pitchFamily="34" charset="0"/>
              <a:ea typeface="宋体" panose="02010600030101010101" pitchFamily="2" charset="-122"/>
            </a:endParaRPr>
          </a:p>
        </p:txBody>
      </p:sp>
      <p:sp>
        <p:nvSpPr>
          <p:cNvPr id="14131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语义网络的基本语义关系</a:t>
            </a:r>
          </a:p>
        </p:txBody>
      </p:sp>
      <p:sp>
        <p:nvSpPr>
          <p:cNvPr id="141317" name="Rectangle 3"/>
          <p:cNvSpPr>
            <a:spLocks noGrp="1" noChangeArrowheads="1"/>
          </p:cNvSpPr>
          <p:nvPr>
            <p:ph type="body" idx="1"/>
          </p:nvPr>
        </p:nvSpPr>
        <p:spPr>
          <a:xfrm>
            <a:off x="1182688" y="2017713"/>
            <a:ext cx="7772400" cy="2097087"/>
          </a:xfrm>
        </p:spPr>
        <p:txBody>
          <a:bodyPr/>
          <a:lstStyle/>
          <a:p>
            <a:pPr eaLnBrk="1" hangingPunct="1"/>
            <a:r>
              <a:rPr lang="zh-CN" altLang="en-US" smtClean="0"/>
              <a:t>时间关系：指不同事件在其发生时间方面的先后次序关系。</a:t>
            </a:r>
          </a:p>
          <a:p>
            <a:pPr lvl="1" eaLnBrk="1" hangingPunct="1"/>
            <a:r>
              <a:rPr lang="en-US" altLang="zh-CN" smtClean="0"/>
              <a:t>Before</a:t>
            </a:r>
          </a:p>
          <a:p>
            <a:pPr eaLnBrk="1" hangingPunct="1">
              <a:buFont typeface="Wingdings" panose="05000000000000000000" pitchFamily="2" charset="2"/>
              <a:buNone/>
            </a:pPr>
            <a:r>
              <a:rPr lang="en-US" altLang="zh-CN" smtClean="0"/>
              <a:t>        After</a:t>
            </a:r>
          </a:p>
        </p:txBody>
      </p:sp>
      <p:sp>
        <p:nvSpPr>
          <p:cNvPr id="141318" name="Rectangle 4"/>
          <p:cNvSpPr>
            <a:spLocks noChangeArrowheads="1"/>
          </p:cNvSpPr>
          <p:nvPr/>
        </p:nvSpPr>
        <p:spPr bwMode="auto">
          <a:xfrm>
            <a:off x="762000" y="4800600"/>
            <a:ext cx="19764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Macao’s regress</a:t>
            </a:r>
          </a:p>
        </p:txBody>
      </p:sp>
      <p:sp>
        <p:nvSpPr>
          <p:cNvPr id="141319" name="Rectangle 5"/>
          <p:cNvSpPr>
            <a:spLocks noChangeArrowheads="1"/>
          </p:cNvSpPr>
          <p:nvPr/>
        </p:nvSpPr>
        <p:spPr bwMode="auto">
          <a:xfrm>
            <a:off x="3754438" y="4876800"/>
            <a:ext cx="239553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Hongkong’ sregress</a:t>
            </a:r>
          </a:p>
        </p:txBody>
      </p:sp>
      <p:sp>
        <p:nvSpPr>
          <p:cNvPr id="141320" name="Text Box 6"/>
          <p:cNvSpPr txBox="1">
            <a:spLocks noChangeArrowheads="1"/>
          </p:cNvSpPr>
          <p:nvPr/>
        </p:nvSpPr>
        <p:spPr bwMode="auto">
          <a:xfrm>
            <a:off x="2895600" y="45720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After</a:t>
            </a:r>
            <a:endParaRPr lang="en-US" altLang="zh-CN" sz="2000">
              <a:latin typeface="Tahoma" panose="020B0604030504040204" pitchFamily="34" charset="0"/>
              <a:ea typeface="宋体" panose="02010600030101010101" pitchFamily="2" charset="-122"/>
            </a:endParaRPr>
          </a:p>
        </p:txBody>
      </p:sp>
      <p:sp>
        <p:nvSpPr>
          <p:cNvPr id="141321" name="Line 7"/>
          <p:cNvSpPr>
            <a:spLocks noChangeShapeType="1"/>
          </p:cNvSpPr>
          <p:nvPr/>
        </p:nvSpPr>
        <p:spPr bwMode="auto">
          <a:xfrm>
            <a:off x="2743200" y="50292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049E74-0390-49DA-A694-57ECCF9C212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2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25EF5D3-3602-4F79-98C8-886C9B46286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134</a:t>
            </a:fld>
            <a:endParaRPr kumimoji="0" lang="en-US" altLang="zh-CN" sz="1400" smtClean="0">
              <a:latin typeface="Tahoma" panose="020B0604030504040204" pitchFamily="34" charset="0"/>
              <a:ea typeface="宋体" panose="02010600030101010101" pitchFamily="2" charset="-122"/>
            </a:endParaRPr>
          </a:p>
        </p:txBody>
      </p:sp>
      <p:sp>
        <p:nvSpPr>
          <p:cNvPr id="14234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语义网络的基本语义关系</a:t>
            </a:r>
          </a:p>
        </p:txBody>
      </p:sp>
      <p:sp>
        <p:nvSpPr>
          <p:cNvPr id="142341" name="Rectangle 3"/>
          <p:cNvSpPr>
            <a:spLocks noGrp="1" noChangeArrowheads="1"/>
          </p:cNvSpPr>
          <p:nvPr>
            <p:ph type="body" idx="1"/>
          </p:nvPr>
        </p:nvSpPr>
        <p:spPr>
          <a:xfrm>
            <a:off x="1182688" y="2017713"/>
            <a:ext cx="7772400" cy="3163887"/>
          </a:xfrm>
        </p:spPr>
        <p:txBody>
          <a:bodyPr/>
          <a:lstStyle/>
          <a:p>
            <a:pPr eaLnBrk="1" hangingPunct="1"/>
            <a:r>
              <a:rPr lang="zh-CN" altLang="en-US" smtClean="0"/>
              <a:t>位置关系：不同事物在位置方面的关系</a:t>
            </a:r>
          </a:p>
          <a:p>
            <a:pPr lvl="1" eaLnBrk="1" hangingPunct="1"/>
            <a:r>
              <a:rPr lang="en-US" altLang="zh-CN" smtClean="0"/>
              <a:t>Located-on</a:t>
            </a:r>
          </a:p>
          <a:p>
            <a:pPr eaLnBrk="1" hangingPunct="1">
              <a:buFont typeface="Wingdings" panose="05000000000000000000" pitchFamily="2" charset="2"/>
              <a:buNone/>
            </a:pPr>
            <a:r>
              <a:rPr lang="en-US" altLang="zh-CN" smtClean="0"/>
              <a:t>       Located-at</a:t>
            </a:r>
          </a:p>
          <a:p>
            <a:pPr eaLnBrk="1" hangingPunct="1">
              <a:buFont typeface="Wingdings" panose="05000000000000000000" pitchFamily="2" charset="2"/>
              <a:buNone/>
            </a:pPr>
            <a:r>
              <a:rPr lang="en-US" altLang="zh-CN" smtClean="0"/>
              <a:t>       Located-under</a:t>
            </a:r>
          </a:p>
          <a:p>
            <a:pPr eaLnBrk="1" hangingPunct="1">
              <a:buFont typeface="Wingdings" panose="05000000000000000000" pitchFamily="2" charset="2"/>
              <a:buNone/>
            </a:pPr>
            <a:r>
              <a:rPr lang="en-US" altLang="zh-CN" smtClean="0"/>
              <a:t>      Located-inside</a:t>
            </a:r>
          </a:p>
          <a:p>
            <a:pPr eaLnBrk="1" hangingPunct="1">
              <a:buFont typeface="Wingdings" panose="05000000000000000000" pitchFamily="2" charset="2"/>
              <a:buNone/>
            </a:pPr>
            <a:r>
              <a:rPr lang="en-US" altLang="zh-CN" smtClean="0"/>
              <a:t>      Located-outside</a:t>
            </a:r>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142342" name="Rectangle 4"/>
          <p:cNvSpPr>
            <a:spLocks noChangeArrowheads="1"/>
          </p:cNvSpPr>
          <p:nvPr/>
        </p:nvSpPr>
        <p:spPr bwMode="auto">
          <a:xfrm>
            <a:off x="2235200" y="5510213"/>
            <a:ext cx="7397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book</a:t>
            </a:r>
          </a:p>
        </p:txBody>
      </p:sp>
      <p:sp>
        <p:nvSpPr>
          <p:cNvPr id="142343" name="Rectangle 5"/>
          <p:cNvSpPr>
            <a:spLocks noChangeArrowheads="1"/>
          </p:cNvSpPr>
          <p:nvPr/>
        </p:nvSpPr>
        <p:spPr bwMode="auto">
          <a:xfrm>
            <a:off x="4027488" y="5562600"/>
            <a:ext cx="74771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table</a:t>
            </a:r>
          </a:p>
        </p:txBody>
      </p:sp>
      <p:sp>
        <p:nvSpPr>
          <p:cNvPr id="142344" name="Text Box 6"/>
          <p:cNvSpPr txBox="1">
            <a:spLocks noChangeArrowheads="1"/>
          </p:cNvSpPr>
          <p:nvPr/>
        </p:nvSpPr>
        <p:spPr bwMode="auto">
          <a:xfrm>
            <a:off x="2971800" y="528161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800"/>
              <a:t>Located-on</a:t>
            </a:r>
          </a:p>
        </p:txBody>
      </p:sp>
      <p:sp>
        <p:nvSpPr>
          <p:cNvPr id="142345" name="Line 7"/>
          <p:cNvSpPr>
            <a:spLocks noChangeShapeType="1"/>
          </p:cNvSpPr>
          <p:nvPr/>
        </p:nvSpPr>
        <p:spPr bwMode="auto">
          <a:xfrm>
            <a:off x="2978150" y="573881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AEE720-F8C0-476A-ADAC-1E9ABECDF3D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3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633A0A-BFE5-4560-9A67-7EEA3E37F69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135</a:t>
            </a:fld>
            <a:endParaRPr kumimoji="0" lang="en-US" altLang="zh-CN" sz="1400" smtClean="0">
              <a:latin typeface="Tahoma" panose="020B0604030504040204" pitchFamily="34" charset="0"/>
              <a:ea typeface="宋体" panose="02010600030101010101" pitchFamily="2" charset="-122"/>
            </a:endParaRPr>
          </a:p>
        </p:txBody>
      </p:sp>
      <p:sp>
        <p:nvSpPr>
          <p:cNvPr id="14336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语义网络的基本语义关系</a:t>
            </a:r>
          </a:p>
        </p:txBody>
      </p:sp>
      <p:sp>
        <p:nvSpPr>
          <p:cNvPr id="143365" name="Rectangle 3"/>
          <p:cNvSpPr>
            <a:spLocks noGrp="1" noChangeArrowheads="1"/>
          </p:cNvSpPr>
          <p:nvPr>
            <p:ph type="body" idx="1"/>
          </p:nvPr>
        </p:nvSpPr>
        <p:spPr>
          <a:xfrm>
            <a:off x="1182688" y="2017713"/>
            <a:ext cx="7772400" cy="2020887"/>
          </a:xfrm>
        </p:spPr>
        <p:txBody>
          <a:bodyPr/>
          <a:lstStyle/>
          <a:p>
            <a:pPr eaLnBrk="1" hangingPunct="1"/>
            <a:r>
              <a:rPr lang="zh-CN" altLang="en-US" smtClean="0"/>
              <a:t>相近关系：不同事物在形状、内容等方面相似或接近。</a:t>
            </a:r>
          </a:p>
          <a:p>
            <a:pPr lvl="1" eaLnBrk="1" hangingPunct="1"/>
            <a:r>
              <a:rPr lang="en-US" altLang="zh-CN" smtClean="0"/>
              <a:t>Similar-to</a:t>
            </a:r>
          </a:p>
          <a:p>
            <a:pPr eaLnBrk="1" hangingPunct="1">
              <a:buFont typeface="Wingdings" panose="05000000000000000000" pitchFamily="2" charset="2"/>
              <a:buNone/>
            </a:pPr>
            <a:r>
              <a:rPr lang="en-US" altLang="zh-CN" smtClean="0"/>
              <a:t>         Near-to</a:t>
            </a:r>
          </a:p>
        </p:txBody>
      </p:sp>
      <p:sp>
        <p:nvSpPr>
          <p:cNvPr id="143366" name="Rectangle 4"/>
          <p:cNvSpPr>
            <a:spLocks noChangeArrowheads="1"/>
          </p:cNvSpPr>
          <p:nvPr/>
        </p:nvSpPr>
        <p:spPr bwMode="auto">
          <a:xfrm>
            <a:off x="2617788" y="5029200"/>
            <a:ext cx="533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a:t>
            </a:r>
          </a:p>
        </p:txBody>
      </p:sp>
      <p:sp>
        <p:nvSpPr>
          <p:cNvPr id="143367" name="Rectangle 5"/>
          <p:cNvSpPr>
            <a:spLocks noChangeArrowheads="1"/>
          </p:cNvSpPr>
          <p:nvPr/>
        </p:nvSpPr>
        <p:spPr bwMode="auto">
          <a:xfrm>
            <a:off x="4327525" y="5081588"/>
            <a:ext cx="7064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tiger</a:t>
            </a:r>
          </a:p>
        </p:txBody>
      </p:sp>
      <p:sp>
        <p:nvSpPr>
          <p:cNvPr id="143368" name="Text Box 6"/>
          <p:cNvSpPr txBox="1">
            <a:spLocks noChangeArrowheads="1"/>
          </p:cNvSpPr>
          <p:nvPr/>
        </p:nvSpPr>
        <p:spPr bwMode="auto">
          <a:xfrm>
            <a:off x="3251200" y="4800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800"/>
              <a:t>Similar-to</a:t>
            </a:r>
          </a:p>
        </p:txBody>
      </p:sp>
      <p:sp>
        <p:nvSpPr>
          <p:cNvPr id="143369" name="Line 7"/>
          <p:cNvSpPr>
            <a:spLocks noChangeShapeType="1"/>
          </p:cNvSpPr>
          <p:nvPr/>
        </p:nvSpPr>
        <p:spPr bwMode="auto">
          <a:xfrm>
            <a:off x="3257550" y="52578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FC7A64-1DFD-4649-94EE-64A9CE8A471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4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355030-5AAA-45D8-BD36-26C6CBEA569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136</a:t>
            </a:fld>
            <a:endParaRPr kumimoji="0" lang="en-US" altLang="zh-CN" sz="1400" smtClean="0">
              <a:latin typeface="Tahoma" panose="020B0604030504040204" pitchFamily="34" charset="0"/>
              <a:ea typeface="宋体" panose="02010600030101010101" pitchFamily="2" charset="-122"/>
            </a:endParaRPr>
          </a:p>
        </p:txBody>
      </p:sp>
      <p:sp>
        <p:nvSpPr>
          <p:cNvPr id="144388"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语义网络的基本语义关系</a:t>
            </a:r>
          </a:p>
        </p:txBody>
      </p:sp>
      <p:sp>
        <p:nvSpPr>
          <p:cNvPr id="144389" name="Rectangle 3"/>
          <p:cNvSpPr>
            <a:spLocks noGrp="1" noChangeArrowheads="1"/>
          </p:cNvSpPr>
          <p:nvPr>
            <p:ph type="body" idx="1"/>
          </p:nvPr>
        </p:nvSpPr>
        <p:spPr/>
        <p:txBody>
          <a:bodyPr/>
          <a:lstStyle/>
          <a:p>
            <a:pPr eaLnBrk="1" hangingPunct="1"/>
            <a:r>
              <a:rPr lang="zh-CN" altLang="en-US" smtClean="0"/>
              <a:t>推论关系：指从一个概念推出另一个概念的语义关系。</a:t>
            </a:r>
          </a:p>
        </p:txBody>
      </p:sp>
      <p:grpSp>
        <p:nvGrpSpPr>
          <p:cNvPr id="144390" name="Group 8"/>
          <p:cNvGrpSpPr>
            <a:grpSpLocks/>
          </p:cNvGrpSpPr>
          <p:nvPr/>
        </p:nvGrpSpPr>
        <p:grpSpPr bwMode="auto">
          <a:xfrm>
            <a:off x="2195513" y="3716338"/>
            <a:ext cx="3779837" cy="638175"/>
            <a:chOff x="1200" y="3024"/>
            <a:chExt cx="2381" cy="402"/>
          </a:xfrm>
        </p:grpSpPr>
        <p:sp>
          <p:nvSpPr>
            <p:cNvPr id="144392" name="Rectangle 4"/>
            <p:cNvSpPr>
              <a:spLocks noChangeArrowheads="1"/>
            </p:cNvSpPr>
            <p:nvPr/>
          </p:nvSpPr>
          <p:spPr bwMode="auto">
            <a:xfrm>
              <a:off x="1200" y="3168"/>
              <a:ext cx="82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 well in</a:t>
              </a:r>
            </a:p>
          </p:txBody>
        </p:sp>
        <p:sp>
          <p:nvSpPr>
            <p:cNvPr id="144393" name="Rectangle 5"/>
            <p:cNvSpPr>
              <a:spLocks noChangeArrowheads="1"/>
            </p:cNvSpPr>
            <p:nvPr/>
          </p:nvSpPr>
          <p:spPr bwMode="auto">
            <a:xfrm>
              <a:off x="2688" y="3168"/>
              <a:ext cx="89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Study hard</a:t>
              </a:r>
            </a:p>
          </p:txBody>
        </p:sp>
        <p:sp>
          <p:nvSpPr>
            <p:cNvPr id="144394" name="Text Box 6"/>
            <p:cNvSpPr txBox="1">
              <a:spLocks noChangeArrowheads="1"/>
            </p:cNvSpPr>
            <p:nvPr/>
          </p:nvSpPr>
          <p:spPr bwMode="auto">
            <a:xfrm>
              <a:off x="2048" y="3024"/>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800"/>
                <a:t>infer</a:t>
              </a:r>
            </a:p>
          </p:txBody>
        </p:sp>
      </p:grpSp>
      <p:sp>
        <p:nvSpPr>
          <p:cNvPr id="144391" name="Line 7"/>
          <p:cNvSpPr>
            <a:spLocks noChangeShapeType="1"/>
          </p:cNvSpPr>
          <p:nvPr/>
        </p:nvSpPr>
        <p:spPr bwMode="auto">
          <a:xfrm>
            <a:off x="3492500" y="4149725"/>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563C51-63BE-4ED9-B88E-D758C18D87B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5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37CAC5-E676-4758-9C39-D2A133ED9D8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137</a:t>
            </a:fld>
            <a:endParaRPr kumimoji="0" lang="en-US" altLang="zh-CN" sz="1400" smtClean="0">
              <a:latin typeface="Tahoma" panose="020B0604030504040204" pitchFamily="34" charset="0"/>
              <a:ea typeface="宋体" panose="02010600030101010101" pitchFamily="2" charset="-122"/>
            </a:endParaRPr>
          </a:p>
        </p:txBody>
      </p:sp>
      <p:sp>
        <p:nvSpPr>
          <p:cNvPr id="145412" name="Rectangle 2"/>
          <p:cNvSpPr>
            <a:spLocks noGrp="1" noChangeArrowheads="1"/>
          </p:cNvSpPr>
          <p:nvPr>
            <p:ph type="title"/>
          </p:nvPr>
        </p:nvSpPr>
        <p:spPr/>
        <p:txBody>
          <a:bodyPr/>
          <a:lstStyle/>
          <a:p>
            <a:pPr eaLnBrk="1" hangingPunct="1"/>
            <a:r>
              <a:rPr lang="zh-CN" altLang="en-US" smtClean="0"/>
              <a:t>学生注册的语义网络</a:t>
            </a:r>
          </a:p>
        </p:txBody>
      </p:sp>
      <p:sp>
        <p:nvSpPr>
          <p:cNvPr id="145413" name="Rectangle 4"/>
          <p:cNvSpPr>
            <a:spLocks noChangeArrowheads="1"/>
          </p:cNvSpPr>
          <p:nvPr/>
        </p:nvSpPr>
        <p:spPr bwMode="auto">
          <a:xfrm>
            <a:off x="2403475" y="2684463"/>
            <a:ext cx="6667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Man</a:t>
            </a:r>
          </a:p>
        </p:txBody>
      </p:sp>
      <p:sp>
        <p:nvSpPr>
          <p:cNvPr id="145414" name="Rectangle 5"/>
          <p:cNvSpPr>
            <a:spLocks noChangeArrowheads="1"/>
          </p:cNvSpPr>
          <p:nvPr/>
        </p:nvSpPr>
        <p:spPr bwMode="auto">
          <a:xfrm>
            <a:off x="5267325" y="2708275"/>
            <a:ext cx="7175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Male</a:t>
            </a:r>
          </a:p>
        </p:txBody>
      </p:sp>
      <p:sp>
        <p:nvSpPr>
          <p:cNvPr id="145415" name="Rectangle 6"/>
          <p:cNvSpPr>
            <a:spLocks noChangeArrowheads="1"/>
          </p:cNvSpPr>
          <p:nvPr/>
        </p:nvSpPr>
        <p:spPr bwMode="auto">
          <a:xfrm>
            <a:off x="1914525" y="3860800"/>
            <a:ext cx="16652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Male Student</a:t>
            </a:r>
          </a:p>
        </p:txBody>
      </p:sp>
      <p:sp>
        <p:nvSpPr>
          <p:cNvPr id="145416" name="Rectangle 7"/>
          <p:cNvSpPr>
            <a:spLocks noChangeArrowheads="1"/>
          </p:cNvSpPr>
          <p:nvPr/>
        </p:nvSpPr>
        <p:spPr bwMode="auto">
          <a:xfrm>
            <a:off x="5145088" y="3860800"/>
            <a:ext cx="96678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Course</a:t>
            </a:r>
          </a:p>
        </p:txBody>
      </p:sp>
      <p:sp>
        <p:nvSpPr>
          <p:cNvPr id="145417" name="Rectangle 8"/>
          <p:cNvSpPr>
            <a:spLocks noChangeArrowheads="1"/>
          </p:cNvSpPr>
          <p:nvPr/>
        </p:nvSpPr>
        <p:spPr bwMode="auto">
          <a:xfrm>
            <a:off x="2389188" y="5013325"/>
            <a:ext cx="863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Lining</a:t>
            </a:r>
          </a:p>
        </p:txBody>
      </p:sp>
      <p:sp>
        <p:nvSpPr>
          <p:cNvPr id="145418" name="Rectangle 9"/>
          <p:cNvSpPr>
            <a:spLocks noChangeArrowheads="1"/>
          </p:cNvSpPr>
          <p:nvPr/>
        </p:nvSpPr>
        <p:spPr bwMode="auto">
          <a:xfrm>
            <a:off x="5130800" y="5084763"/>
            <a:ext cx="9969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CS-100</a:t>
            </a:r>
          </a:p>
        </p:txBody>
      </p:sp>
      <p:sp>
        <p:nvSpPr>
          <p:cNvPr id="145419" name="Line 10"/>
          <p:cNvSpPr>
            <a:spLocks noChangeShapeType="1"/>
          </p:cNvSpPr>
          <p:nvPr/>
        </p:nvSpPr>
        <p:spPr bwMode="auto">
          <a:xfrm>
            <a:off x="3276600" y="5229225"/>
            <a:ext cx="18716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0" name="Line 11"/>
          <p:cNvSpPr>
            <a:spLocks noChangeShapeType="1"/>
          </p:cNvSpPr>
          <p:nvPr/>
        </p:nvSpPr>
        <p:spPr bwMode="auto">
          <a:xfrm flipV="1">
            <a:off x="2771775" y="4292600"/>
            <a:ext cx="0" cy="7207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1" name="Line 12"/>
          <p:cNvSpPr>
            <a:spLocks noChangeShapeType="1"/>
          </p:cNvSpPr>
          <p:nvPr/>
        </p:nvSpPr>
        <p:spPr bwMode="auto">
          <a:xfrm flipV="1">
            <a:off x="2700338" y="3068638"/>
            <a:ext cx="0" cy="7921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2" name="Line 13"/>
          <p:cNvSpPr>
            <a:spLocks noChangeShapeType="1"/>
          </p:cNvSpPr>
          <p:nvPr/>
        </p:nvSpPr>
        <p:spPr bwMode="auto">
          <a:xfrm>
            <a:off x="3059113" y="2852738"/>
            <a:ext cx="21605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3" name="Line 14"/>
          <p:cNvSpPr>
            <a:spLocks noChangeShapeType="1"/>
          </p:cNvSpPr>
          <p:nvPr/>
        </p:nvSpPr>
        <p:spPr bwMode="auto">
          <a:xfrm flipV="1">
            <a:off x="5651500" y="4292600"/>
            <a:ext cx="0" cy="7921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4" name="Text Box 15"/>
          <p:cNvSpPr txBox="1">
            <a:spLocks noChangeArrowheads="1"/>
          </p:cNvSpPr>
          <p:nvPr/>
        </p:nvSpPr>
        <p:spPr bwMode="auto">
          <a:xfrm>
            <a:off x="3563938" y="2492375"/>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Sex</a:t>
            </a:r>
          </a:p>
        </p:txBody>
      </p:sp>
      <p:sp>
        <p:nvSpPr>
          <p:cNvPr id="145425" name="Text Box 16"/>
          <p:cNvSpPr txBox="1">
            <a:spLocks noChangeArrowheads="1"/>
          </p:cNvSpPr>
          <p:nvPr/>
        </p:nvSpPr>
        <p:spPr bwMode="auto">
          <a:xfrm>
            <a:off x="2771775" y="3357563"/>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45426" name="Text Box 17"/>
          <p:cNvSpPr txBox="1">
            <a:spLocks noChangeArrowheads="1"/>
          </p:cNvSpPr>
          <p:nvPr/>
        </p:nvSpPr>
        <p:spPr bwMode="auto">
          <a:xfrm>
            <a:off x="2843213" y="4437063"/>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45427" name="Text Box 19"/>
          <p:cNvSpPr txBox="1">
            <a:spLocks noChangeArrowheads="1"/>
          </p:cNvSpPr>
          <p:nvPr/>
        </p:nvSpPr>
        <p:spPr bwMode="auto">
          <a:xfrm>
            <a:off x="5651500" y="4508500"/>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45428" name="Text Box 20"/>
          <p:cNvSpPr txBox="1">
            <a:spLocks noChangeArrowheads="1"/>
          </p:cNvSpPr>
          <p:nvPr/>
        </p:nvSpPr>
        <p:spPr bwMode="auto">
          <a:xfrm>
            <a:off x="3563938" y="47974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Register</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5AFDFA-E6A0-4FDB-B1C1-33844BC6210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64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12D781-DBE0-40ED-A76E-00A1844A7FB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138</a:t>
            </a:fld>
            <a:endParaRPr kumimoji="0" lang="en-US" altLang="zh-CN" sz="1400" smtClean="0">
              <a:latin typeface="Tahoma" panose="020B0604030504040204" pitchFamily="34" charset="0"/>
              <a:ea typeface="宋体" panose="02010600030101010101" pitchFamily="2" charset="-122"/>
            </a:endParaRPr>
          </a:p>
        </p:txBody>
      </p:sp>
      <p:graphicFrame>
        <p:nvGraphicFramePr>
          <p:cNvPr id="146436" name="Object 2"/>
          <p:cNvGraphicFramePr>
            <a:graphicFrameLocks noChangeAspect="1"/>
          </p:cNvGraphicFramePr>
          <p:nvPr/>
        </p:nvGraphicFramePr>
        <p:xfrm>
          <a:off x="0" y="2514600"/>
          <a:ext cx="8382000" cy="3200400"/>
        </p:xfrm>
        <a:graphic>
          <a:graphicData uri="http://schemas.openxmlformats.org/presentationml/2006/ole">
            <mc:AlternateContent xmlns:mc="http://schemas.openxmlformats.org/markup-compatibility/2006">
              <mc:Choice xmlns:v="urn:schemas-microsoft-com:vml" Requires="v">
                <p:oleObj spid="_x0000_s146447" name="VISIO" r:id="rId6" imgW="3307080" imgH="1036320" progId="">
                  <p:embed/>
                </p:oleObj>
              </mc:Choice>
              <mc:Fallback>
                <p:oleObj name="VISIO" r:id="rId6" imgW="3307080" imgH="1036320" progId="">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514600"/>
                        <a:ext cx="8382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17BC0CC-4E5F-4B0D-BB4A-79D3C5E46A3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7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A961AE4-789A-4B26-BCAB-B78EA1148AC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139</a:t>
            </a:fld>
            <a:endParaRPr kumimoji="0" lang="en-US" altLang="zh-CN" sz="1400" smtClean="0">
              <a:latin typeface="Tahoma" panose="020B0604030504040204" pitchFamily="34" charset="0"/>
              <a:ea typeface="宋体" panose="02010600030101010101" pitchFamily="2" charset="-122"/>
            </a:endParaRPr>
          </a:p>
        </p:txBody>
      </p:sp>
      <p:sp>
        <p:nvSpPr>
          <p:cNvPr id="147460" name="Rectangle 2"/>
          <p:cNvSpPr>
            <a:spLocks noGrp="1" noChangeArrowheads="1"/>
          </p:cNvSpPr>
          <p:nvPr>
            <p:ph type="title"/>
          </p:nvPr>
        </p:nvSpPr>
        <p:spPr/>
        <p:txBody>
          <a:bodyPr/>
          <a:lstStyle/>
          <a:p>
            <a:pPr eaLnBrk="1" hangingPunct="1"/>
            <a:r>
              <a:rPr lang="zh-CN" altLang="en-US" smtClean="0"/>
              <a:t>语义网络的存储表示</a:t>
            </a:r>
          </a:p>
        </p:txBody>
      </p:sp>
      <p:sp>
        <p:nvSpPr>
          <p:cNvPr id="147461" name="Rectangle 3"/>
          <p:cNvSpPr>
            <a:spLocks noGrp="1" noChangeArrowheads="1"/>
          </p:cNvSpPr>
          <p:nvPr>
            <p:ph type="body" idx="1"/>
          </p:nvPr>
        </p:nvSpPr>
        <p:spPr>
          <a:xfrm>
            <a:off x="684213" y="2017713"/>
            <a:ext cx="8270875" cy="4291012"/>
          </a:xfrm>
        </p:spPr>
        <p:txBody>
          <a:bodyPr/>
          <a:lstStyle/>
          <a:p>
            <a:pPr eaLnBrk="1" hangingPunct="1"/>
            <a:r>
              <a:rPr lang="zh-CN" altLang="en-US" smtClean="0"/>
              <a:t>语义网络表示的知识必须存储于知识库，才能加以使用。存储表示方式可分为二类：节点集和节点集加关系弧集。前者简单、适用面广。</a:t>
            </a:r>
          </a:p>
          <a:p>
            <a:pPr eaLnBrk="1" hangingPunct="1"/>
            <a:r>
              <a:rPr lang="zh-CN" altLang="en-US" smtClean="0"/>
              <a:t>语义网络中的节点可表示为具有若干槽的数据结构，以巴科斯范式</a:t>
            </a:r>
            <a:r>
              <a:rPr lang="en-US" altLang="zh-CN" smtClean="0"/>
              <a:t>BNF</a:t>
            </a:r>
            <a:r>
              <a:rPr lang="zh-CN" altLang="en-US" smtClean="0"/>
              <a:t>定义：</a:t>
            </a:r>
          </a:p>
          <a:p>
            <a:pPr eaLnBrk="1" hangingPunct="1">
              <a:buFont typeface="Wingdings" panose="05000000000000000000" pitchFamily="2" charset="2"/>
              <a:buNone/>
            </a:pPr>
            <a:r>
              <a:rPr lang="zh-CN" altLang="en-US" smtClean="0"/>
              <a:t>     </a:t>
            </a:r>
            <a:r>
              <a:rPr lang="en-US" altLang="zh-CN" smtClean="0"/>
              <a:t>&lt;</a:t>
            </a:r>
            <a:r>
              <a:rPr lang="zh-CN" altLang="en-US" smtClean="0"/>
              <a:t>节点</a:t>
            </a:r>
            <a:r>
              <a:rPr lang="en-US" altLang="zh-CN" smtClean="0"/>
              <a:t>&gt;:=(Node&lt;</a:t>
            </a:r>
            <a:r>
              <a:rPr lang="zh-CN" altLang="en-US" smtClean="0"/>
              <a:t>节点名</a:t>
            </a:r>
            <a:r>
              <a:rPr lang="en-US" altLang="zh-CN" smtClean="0"/>
              <a:t>&gt;{&lt;</a:t>
            </a:r>
            <a:r>
              <a:rPr lang="zh-CN" altLang="en-US" smtClean="0"/>
              <a:t>槽名</a:t>
            </a:r>
            <a:r>
              <a:rPr lang="en-US" altLang="zh-CN" smtClean="0"/>
              <a:t>&gt;:&lt;</a:t>
            </a:r>
            <a:r>
              <a:rPr lang="zh-CN" altLang="en-US" smtClean="0"/>
              <a:t>槽内容</a:t>
            </a:r>
            <a:r>
              <a:rPr lang="en-US" altLang="zh-CN" smtClean="0"/>
              <a:t>&gt;}</a:t>
            </a:r>
            <a:r>
              <a:rPr lang="en-US" altLang="zh-CN" baseline="30000" smtClean="0"/>
              <a:t>+</a:t>
            </a:r>
            <a:r>
              <a:rPr lang="en-US" altLang="zh-CN" smtClean="0"/>
              <a:t>)</a:t>
            </a:r>
          </a:p>
          <a:p>
            <a:pPr eaLnBrk="1" hangingPunct="1">
              <a:buFont typeface="Wingdings" panose="05000000000000000000" pitchFamily="2" charset="2"/>
              <a:buNone/>
            </a:pPr>
            <a:r>
              <a:rPr lang="en-US" altLang="zh-CN" smtClean="0"/>
              <a:t>     </a:t>
            </a:r>
            <a:r>
              <a:rPr lang="zh-CN" altLang="en-US" smtClean="0">
                <a:solidFill>
                  <a:schemeClr val="hlink"/>
                </a:solidFill>
              </a:rPr>
              <a:t>如：</a:t>
            </a:r>
            <a:r>
              <a:rPr lang="en-US" altLang="zh-CN" smtClean="0">
                <a:solidFill>
                  <a:schemeClr val="hlink"/>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z="6000" smtClean="0"/>
              <a:t>表示方法 </a:t>
            </a:r>
            <a:r>
              <a:rPr lang="en-US" altLang="zh-CN" smtClean="0"/>
              <a:t>—</a:t>
            </a:r>
            <a:r>
              <a:rPr lang="zh-CN" altLang="en-US" smtClean="0">
                <a:ea typeface="华文新魏" panose="02010800040101010101" pitchFamily="2" charset="-122"/>
              </a:rPr>
              <a:t>状态空间法</a:t>
            </a:r>
            <a:endParaRPr lang="zh-CN" altLang="en-US" smtClean="0"/>
          </a:p>
        </p:txBody>
      </p:sp>
      <p:sp>
        <p:nvSpPr>
          <p:cNvPr id="19459" name="内容占位符 2"/>
          <p:cNvSpPr>
            <a:spLocks noGrp="1"/>
          </p:cNvSpPr>
          <p:nvPr>
            <p:ph idx="1"/>
          </p:nvPr>
        </p:nvSpPr>
        <p:spPr>
          <a:xfrm>
            <a:off x="755650" y="2017713"/>
            <a:ext cx="8199438" cy="4114800"/>
          </a:xfrm>
        </p:spPr>
        <p:txBody>
          <a:bodyPr/>
          <a:lstStyle/>
          <a:p>
            <a:pPr algn="just" eaLnBrk="1" hangingPunct="1">
              <a:buFont typeface="Wingdings" panose="05000000000000000000" pitchFamily="2" charset="2"/>
              <a:buNone/>
            </a:pPr>
            <a:r>
              <a:rPr lang="zh-CN" altLang="en-US" sz="3200" dirty="0" smtClean="0">
                <a:solidFill>
                  <a:srgbClr val="003399"/>
                </a:solidFill>
                <a:latin typeface="华文行楷" panose="02010800040101010101" pitchFamily="2" charset="-122"/>
                <a:ea typeface="华文行楷" panose="02010800040101010101" pitchFamily="2" charset="-122"/>
              </a:rPr>
              <a:t>问题求解技术两个主要的方面</a:t>
            </a:r>
          </a:p>
          <a:p>
            <a:pPr algn="just" eaLnBrk="1" hangingPunct="1"/>
            <a:r>
              <a:rPr lang="zh-CN" altLang="en-US" dirty="0" smtClean="0">
                <a:solidFill>
                  <a:srgbClr val="33CC33"/>
                </a:solidFill>
              </a:rPr>
              <a:t>问题的表示</a:t>
            </a:r>
            <a:r>
              <a:rPr lang="zh-CN" altLang="en-US" dirty="0" smtClean="0"/>
              <a:t>：如果描述方法不对，对问题求解会带来很大的困难</a:t>
            </a:r>
          </a:p>
          <a:p>
            <a:pPr algn="just" eaLnBrk="1" hangingPunct="1"/>
            <a:r>
              <a:rPr lang="zh-CN" altLang="en-US" dirty="0" smtClean="0">
                <a:solidFill>
                  <a:srgbClr val="33CC33"/>
                </a:solidFill>
              </a:rPr>
              <a:t>求解的方法</a:t>
            </a:r>
            <a:r>
              <a:rPr lang="zh-CN" altLang="en-US" dirty="0" smtClean="0"/>
              <a:t>：采用试探搜索方法。 </a:t>
            </a:r>
          </a:p>
        </p:txBody>
      </p:sp>
      <p:sp>
        <p:nvSpPr>
          <p:cNvPr id="1946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13949D-DB3E-4CCA-B15F-E44E8F27FAB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94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C30A14-3991-4352-B394-D88A8EB60C1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pPr eaLnBrk="1" hangingPunct="1"/>
            <a:r>
              <a:rPr lang="zh-CN" altLang="en-US" b="1" smtClean="0">
                <a:latin typeface="黑体" panose="02010609060101010101" pitchFamily="49" charset="-122"/>
                <a:ea typeface="黑体" panose="02010609060101010101" pitchFamily="49" charset="-122"/>
              </a:rPr>
              <a:t>语义网络的</a:t>
            </a:r>
            <a:r>
              <a:rPr lang="en-US" altLang="zh-CN" b="1" smtClean="0">
                <a:latin typeface="黑体" panose="02010609060101010101" pitchFamily="49" charset="-122"/>
                <a:ea typeface="黑体" panose="02010609060101010101" pitchFamily="49" charset="-122"/>
              </a:rPr>
              <a:t>BNF</a:t>
            </a:r>
            <a:r>
              <a:rPr lang="zh-CN" altLang="en-US" b="1" smtClean="0">
                <a:latin typeface="黑体" panose="02010609060101010101" pitchFamily="49" charset="-122"/>
                <a:ea typeface="黑体" panose="02010609060101010101" pitchFamily="49" charset="-122"/>
              </a:rPr>
              <a:t>描述</a:t>
            </a:r>
            <a:endParaRPr lang="zh-CN" altLang="en-US" smtClean="0"/>
          </a:p>
        </p:txBody>
      </p:sp>
      <p:sp>
        <p:nvSpPr>
          <p:cNvPr id="148483" name="内容占位符 2"/>
          <p:cNvSpPr>
            <a:spLocks noGrp="1"/>
          </p:cNvSpPr>
          <p:nvPr>
            <p:ph idx="1"/>
          </p:nvPr>
        </p:nvSpPr>
        <p:spPr>
          <a:xfrm>
            <a:off x="755650" y="2017713"/>
            <a:ext cx="8199438" cy="4114800"/>
          </a:xfrm>
        </p:spPr>
        <p:txBody>
          <a:bodyPr/>
          <a:lstStyle/>
          <a:p>
            <a:pPr eaLnBrk="1" hangingPunct="1">
              <a:spcBef>
                <a:spcPct val="50000"/>
              </a:spcBef>
            </a:pPr>
            <a:r>
              <a:rPr lang="zh-CN" altLang="en-US" smtClean="0">
                <a:latin typeface="宋体" panose="02010600030101010101" pitchFamily="2" charset="-122"/>
              </a:rPr>
              <a:t>&lt;语义网络&gt; ::= &lt;基本网元&gt;|</a:t>
            </a:r>
            <a:r>
              <a:rPr lang="en-US" altLang="zh-CN" smtClean="0">
                <a:latin typeface="宋体" panose="02010600030101010101" pitchFamily="2" charset="-122"/>
              </a:rPr>
              <a:t>Merge(&lt;</a:t>
            </a:r>
            <a:r>
              <a:rPr lang="zh-CN" altLang="en-US" smtClean="0">
                <a:latin typeface="宋体" panose="02010600030101010101" pitchFamily="2" charset="-122"/>
              </a:rPr>
              <a:t>基本网元&gt;,...)</a:t>
            </a:r>
          </a:p>
          <a:p>
            <a:pPr eaLnBrk="1" hangingPunct="1">
              <a:spcBef>
                <a:spcPct val="50000"/>
              </a:spcBef>
            </a:pPr>
            <a:r>
              <a:rPr lang="zh-CN" altLang="en-US" smtClean="0">
                <a:latin typeface="宋体" panose="02010600030101010101" pitchFamily="2" charset="-122"/>
              </a:rPr>
              <a:t>&lt;基本网元&gt; ::= &lt;节点&gt;&lt;语义联系&gt;&lt;节点&gt;</a:t>
            </a:r>
          </a:p>
          <a:p>
            <a:pPr eaLnBrk="1" hangingPunct="1">
              <a:spcBef>
                <a:spcPct val="50000"/>
              </a:spcBef>
            </a:pPr>
            <a:r>
              <a:rPr lang="zh-CN" altLang="en-US" smtClean="0">
                <a:latin typeface="宋体" panose="02010600030101010101" pitchFamily="2" charset="-122"/>
              </a:rPr>
              <a:t>&lt;节点&gt; ::= （&lt;属性</a:t>
            </a:r>
            <a:r>
              <a:rPr lang="zh-CN" altLang="en-US" smtClean="0"/>
              <a:t>—</a:t>
            </a:r>
            <a:r>
              <a:rPr lang="zh-CN" altLang="en-US" smtClean="0">
                <a:latin typeface="宋体" panose="02010600030101010101" pitchFamily="2" charset="-122"/>
              </a:rPr>
              <a:t>值对</a:t>
            </a:r>
            <a:r>
              <a:rPr lang="en-US" altLang="zh-CN" smtClean="0">
                <a:latin typeface="宋体" panose="02010600030101010101" pitchFamily="2" charset="-122"/>
              </a:rPr>
              <a:t>&gt;,...)</a:t>
            </a:r>
          </a:p>
          <a:p>
            <a:pPr eaLnBrk="1" hangingPunct="1">
              <a:spcBef>
                <a:spcPct val="50000"/>
              </a:spcBef>
            </a:pPr>
            <a:r>
              <a:rPr lang="zh-CN" altLang="en-US" smtClean="0">
                <a:latin typeface="宋体" panose="02010600030101010101" pitchFamily="2" charset="-122"/>
              </a:rPr>
              <a:t>&lt;属性</a:t>
            </a:r>
            <a:r>
              <a:rPr lang="zh-CN" altLang="en-US" smtClean="0"/>
              <a:t>—</a:t>
            </a:r>
            <a:r>
              <a:rPr lang="zh-CN" altLang="en-US" smtClean="0">
                <a:latin typeface="宋体" panose="02010600030101010101" pitchFamily="2" charset="-122"/>
              </a:rPr>
              <a:t>值对&gt; ::= &lt;属性名&gt;:&lt;属性值&gt;</a:t>
            </a:r>
          </a:p>
          <a:p>
            <a:pPr eaLnBrk="1" hangingPunct="1">
              <a:spcBef>
                <a:spcPct val="50000"/>
              </a:spcBef>
            </a:pPr>
            <a:r>
              <a:rPr lang="zh-CN" altLang="en-US" smtClean="0">
                <a:latin typeface="宋体" panose="02010600030101010101" pitchFamily="2" charset="-122"/>
              </a:rPr>
              <a:t>&lt;语义联系&gt; ::= &lt;系统预定义的语义联系&gt; |</a:t>
            </a:r>
          </a:p>
          <a:p>
            <a:pPr eaLnBrk="1" hangingPunct="1">
              <a:spcBef>
                <a:spcPct val="50000"/>
              </a:spcBef>
            </a:pPr>
            <a:r>
              <a:rPr lang="zh-CN" altLang="en-US" smtClean="0">
                <a:latin typeface="宋体" panose="02010600030101010101" pitchFamily="2" charset="-122"/>
              </a:rPr>
              <a:t>		   &lt;用户自定义的语义联系</a:t>
            </a:r>
            <a:r>
              <a:rPr lang="en-US" altLang="zh-CN" smtClean="0">
                <a:latin typeface="宋体" panose="02010600030101010101" pitchFamily="2" charset="-122"/>
              </a:rPr>
              <a:t>&gt;</a:t>
            </a:r>
          </a:p>
          <a:p>
            <a:pPr eaLnBrk="1" hangingPunct="1"/>
            <a:endParaRPr lang="zh-CN" altLang="en-US" smtClean="0"/>
          </a:p>
        </p:txBody>
      </p:sp>
      <p:sp>
        <p:nvSpPr>
          <p:cNvPr id="14848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C09301-A055-4063-93E8-E4045DC8ACB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848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732929-BEEB-4D87-BD8F-9BA93AFF9E3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140</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99C1C5-2C54-4549-BF49-75AEEC25D4B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49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41DAF9-D579-48F1-B05B-C10ACF24DE2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141</a:t>
            </a:fld>
            <a:endParaRPr kumimoji="0" lang="en-US" altLang="zh-CN" sz="1400" smtClean="0">
              <a:latin typeface="Tahoma" panose="020B0604030504040204" pitchFamily="34" charset="0"/>
              <a:ea typeface="宋体" panose="02010600030101010101" pitchFamily="2" charset="-122"/>
            </a:endParaRPr>
          </a:p>
        </p:txBody>
      </p:sp>
      <p:sp>
        <p:nvSpPr>
          <p:cNvPr id="149508" name="Rectangle 2"/>
          <p:cNvSpPr>
            <a:spLocks noGrp="1" noChangeArrowheads="1"/>
          </p:cNvSpPr>
          <p:nvPr>
            <p:ph type="title"/>
          </p:nvPr>
        </p:nvSpPr>
        <p:spPr/>
        <p:txBody>
          <a:bodyPr/>
          <a:lstStyle/>
          <a:p>
            <a:pPr eaLnBrk="1" hangingPunct="1"/>
            <a:r>
              <a:rPr lang="zh-CN" altLang="en-US" smtClean="0"/>
              <a:t>语义网络的存储表示</a:t>
            </a:r>
          </a:p>
        </p:txBody>
      </p:sp>
      <p:sp>
        <p:nvSpPr>
          <p:cNvPr id="149509" name="Rectangle 3"/>
          <p:cNvSpPr>
            <a:spLocks noGrp="1" noChangeArrowheads="1"/>
          </p:cNvSpPr>
          <p:nvPr>
            <p:ph type="body" idx="1"/>
          </p:nvPr>
        </p:nvSpPr>
        <p:spPr>
          <a:xfrm>
            <a:off x="395288" y="2017713"/>
            <a:ext cx="8559800" cy="4114800"/>
          </a:xfrm>
        </p:spPr>
        <p:txBody>
          <a:bodyPr/>
          <a:lstStyle/>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buFont typeface="Wingdings" panose="05000000000000000000" pitchFamily="2" charset="2"/>
              <a:buNone/>
            </a:pPr>
            <a:r>
              <a:rPr lang="en-US" altLang="zh-CN" smtClean="0"/>
              <a:t>G1</a:t>
            </a:r>
            <a:r>
              <a:rPr lang="zh-CN" altLang="en-US" smtClean="0"/>
              <a:t>节点的表示</a:t>
            </a:r>
            <a:r>
              <a:rPr lang="en-US" altLang="zh-CN" smtClean="0"/>
              <a:t>:</a:t>
            </a:r>
            <a:endParaRPr lang="en-US" altLang="zh-CN" smtClean="0">
              <a:sym typeface="Wingdings" panose="05000000000000000000" pitchFamily="2" charset="2"/>
            </a:endParaRPr>
          </a:p>
          <a:p>
            <a:pPr eaLnBrk="1" hangingPunct="1">
              <a:lnSpc>
                <a:spcPct val="90000"/>
              </a:lnSpc>
              <a:buFont typeface="Wingdings" panose="05000000000000000000" pitchFamily="2" charset="2"/>
              <a:buNone/>
            </a:pPr>
            <a:r>
              <a:rPr lang="en-US" altLang="zh-CN" smtClean="0">
                <a:sym typeface="Wingdings" panose="05000000000000000000" pitchFamily="2" charset="2"/>
              </a:rPr>
              <a:t> </a:t>
            </a:r>
            <a:r>
              <a:rPr lang="en-US" altLang="zh-CN" sz="2400" smtClean="0">
                <a:sym typeface="Wingdings" panose="05000000000000000000" pitchFamily="2" charset="2"/>
              </a:rPr>
              <a:t>(Node G1 Isa:</a:t>
            </a:r>
            <a:r>
              <a:rPr lang="en-US" altLang="zh-CN" sz="2400" smtClean="0">
                <a:solidFill>
                  <a:schemeClr val="folHlink"/>
                </a:solidFill>
                <a:sym typeface="Wingdings" panose="05000000000000000000" pitchFamily="2" charset="2"/>
              </a:rPr>
              <a:t>Giving-Event</a:t>
            </a:r>
            <a:r>
              <a:rPr lang="en-US" altLang="zh-CN" sz="2400" smtClean="0">
                <a:sym typeface="Wingdings" panose="05000000000000000000" pitchFamily="2" charset="2"/>
              </a:rPr>
              <a:t> Giver:</a:t>
            </a:r>
            <a:r>
              <a:rPr lang="en-US" altLang="zh-CN" sz="2400" smtClean="0">
                <a:solidFill>
                  <a:schemeClr val="folHlink"/>
                </a:solidFill>
                <a:sym typeface="Wingdings" panose="05000000000000000000" pitchFamily="2" charset="2"/>
              </a:rPr>
              <a:t>John</a:t>
            </a:r>
            <a:r>
              <a:rPr lang="en-US" altLang="zh-CN" sz="2400" smtClean="0">
                <a:sym typeface="Wingdings" panose="05000000000000000000" pitchFamily="2" charset="2"/>
              </a:rPr>
              <a:t> Receiver:</a:t>
            </a:r>
            <a:r>
              <a:rPr lang="en-US" altLang="zh-CN" sz="2400" smtClean="0">
                <a:solidFill>
                  <a:schemeClr val="folHlink"/>
                </a:solidFill>
                <a:sym typeface="Wingdings" panose="05000000000000000000" pitchFamily="2" charset="2"/>
              </a:rPr>
              <a:t>Mary</a:t>
            </a:r>
            <a:r>
              <a:rPr lang="en-US" altLang="zh-CN" sz="2400" smtClean="0">
                <a:sym typeface="Wingdings" panose="05000000000000000000" pitchFamily="2" charset="2"/>
              </a:rPr>
              <a:t> Thing:</a:t>
            </a:r>
            <a:r>
              <a:rPr lang="en-US" altLang="zh-CN" sz="2400" smtClean="0">
                <a:solidFill>
                  <a:schemeClr val="folHlink"/>
                </a:solidFill>
                <a:sym typeface="Wingdings" panose="05000000000000000000" pitchFamily="2" charset="2"/>
              </a:rPr>
              <a:t>Gift</a:t>
            </a:r>
            <a:r>
              <a:rPr lang="en-US" altLang="zh-CN" sz="2400" smtClean="0">
                <a:sym typeface="Wingdings" panose="05000000000000000000" pitchFamily="2" charset="2"/>
              </a:rPr>
              <a:t>)</a:t>
            </a:r>
            <a:endParaRPr lang="en-US" altLang="zh-CN" sz="2400" smtClean="0"/>
          </a:p>
          <a:p>
            <a:pPr eaLnBrk="1" hangingPunct="1">
              <a:lnSpc>
                <a:spcPct val="90000"/>
              </a:lnSpc>
              <a:buFont typeface="Wingdings" panose="05000000000000000000" pitchFamily="2" charset="2"/>
              <a:buNone/>
            </a:pPr>
            <a:r>
              <a:rPr lang="en-US" altLang="zh-CN" sz="2400" smtClean="0"/>
              <a:t>     </a:t>
            </a:r>
            <a:r>
              <a:rPr lang="zh-CN" altLang="en-US" sz="2400" smtClean="0"/>
              <a:t>槽内容通常并非节点名，而是用指针指向相应的节点。但这些处理都是由语义网络的表示机制自动解决的。</a:t>
            </a:r>
          </a:p>
        </p:txBody>
      </p:sp>
      <p:grpSp>
        <p:nvGrpSpPr>
          <p:cNvPr id="149510" name="Group 20"/>
          <p:cNvGrpSpPr>
            <a:grpSpLocks/>
          </p:cNvGrpSpPr>
          <p:nvPr/>
        </p:nvGrpSpPr>
        <p:grpSpPr bwMode="auto">
          <a:xfrm>
            <a:off x="1908175" y="2060575"/>
            <a:ext cx="4495800" cy="2543175"/>
            <a:chOff x="1104" y="2352"/>
            <a:chExt cx="2832" cy="1602"/>
          </a:xfrm>
        </p:grpSpPr>
        <p:sp>
          <p:nvSpPr>
            <p:cNvPr id="149511" name="Rectangle 4"/>
            <p:cNvSpPr>
              <a:spLocks noChangeArrowheads="1"/>
            </p:cNvSpPr>
            <p:nvPr/>
          </p:nvSpPr>
          <p:spPr bwMode="auto">
            <a:xfrm>
              <a:off x="1104"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John</a:t>
              </a:r>
            </a:p>
          </p:txBody>
        </p:sp>
        <p:sp>
          <p:nvSpPr>
            <p:cNvPr id="149512" name="Rectangle 5"/>
            <p:cNvSpPr>
              <a:spLocks noChangeArrowheads="1"/>
            </p:cNvSpPr>
            <p:nvPr/>
          </p:nvSpPr>
          <p:spPr bwMode="auto">
            <a:xfrm>
              <a:off x="3312" y="297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b23</a:t>
              </a:r>
            </a:p>
          </p:txBody>
        </p:sp>
        <p:sp>
          <p:nvSpPr>
            <p:cNvPr id="149513" name="Rectangle 6"/>
            <p:cNvSpPr>
              <a:spLocks noChangeArrowheads="1"/>
            </p:cNvSpPr>
            <p:nvPr/>
          </p:nvSpPr>
          <p:spPr bwMode="auto">
            <a:xfrm>
              <a:off x="2162" y="2352"/>
              <a:ext cx="41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a:t>
              </a:r>
            </a:p>
          </p:txBody>
        </p:sp>
        <p:sp>
          <p:nvSpPr>
            <p:cNvPr id="149514" name="Rectangle 7"/>
            <p:cNvSpPr>
              <a:spLocks noChangeArrowheads="1"/>
            </p:cNvSpPr>
            <p:nvPr/>
          </p:nvSpPr>
          <p:spPr bwMode="auto">
            <a:xfrm>
              <a:off x="2208"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MARY</a:t>
              </a:r>
            </a:p>
          </p:txBody>
        </p:sp>
        <p:sp>
          <p:nvSpPr>
            <p:cNvPr id="149515" name="Rectangle 8"/>
            <p:cNvSpPr>
              <a:spLocks noChangeArrowheads="1"/>
            </p:cNvSpPr>
            <p:nvPr/>
          </p:nvSpPr>
          <p:spPr bwMode="auto">
            <a:xfrm>
              <a:off x="2160"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G1</a:t>
              </a:r>
            </a:p>
          </p:txBody>
        </p:sp>
        <p:sp>
          <p:nvSpPr>
            <p:cNvPr id="149516" name="Text Box 9"/>
            <p:cNvSpPr txBox="1">
              <a:spLocks noChangeArrowheads="1"/>
            </p:cNvSpPr>
            <p:nvPr/>
          </p:nvSpPr>
          <p:spPr bwMode="auto">
            <a:xfrm>
              <a:off x="2688" y="283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object</a:t>
              </a:r>
            </a:p>
          </p:txBody>
        </p:sp>
        <p:sp>
          <p:nvSpPr>
            <p:cNvPr id="149517" name="Text Box 10"/>
            <p:cNvSpPr txBox="1">
              <a:spLocks noChangeArrowheads="1"/>
            </p:cNvSpPr>
            <p:nvPr/>
          </p:nvSpPr>
          <p:spPr bwMode="auto">
            <a:xfrm>
              <a:off x="2016" y="26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49518" name="Text Box 11"/>
            <p:cNvSpPr txBox="1">
              <a:spLocks noChangeArrowheads="1"/>
            </p:cNvSpPr>
            <p:nvPr/>
          </p:nvSpPr>
          <p:spPr bwMode="auto">
            <a:xfrm>
              <a:off x="1632" y="288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giver</a:t>
              </a:r>
              <a:endParaRPr lang="en-US" altLang="zh-CN" sz="3200">
                <a:latin typeface="Tahoma" panose="020B0604030504040204" pitchFamily="34" charset="0"/>
                <a:ea typeface="宋体" panose="02010600030101010101" pitchFamily="2" charset="-122"/>
              </a:endParaRPr>
            </a:p>
          </p:txBody>
        </p:sp>
        <p:sp>
          <p:nvSpPr>
            <p:cNvPr id="149519" name="Line 12"/>
            <p:cNvSpPr>
              <a:spLocks noChangeShapeType="1"/>
            </p:cNvSpPr>
            <p:nvPr/>
          </p:nvSpPr>
          <p:spPr bwMode="auto">
            <a:xfrm>
              <a:off x="2640" y="3120"/>
              <a:ext cx="672"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0" name="Rectangle 13"/>
            <p:cNvSpPr>
              <a:spLocks noChangeArrowheads="1"/>
            </p:cNvSpPr>
            <p:nvPr/>
          </p:nvSpPr>
          <p:spPr bwMode="auto">
            <a:xfrm>
              <a:off x="2400" y="3312"/>
              <a:ext cx="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recipient</a:t>
              </a:r>
            </a:p>
          </p:txBody>
        </p:sp>
        <p:sp>
          <p:nvSpPr>
            <p:cNvPr id="149521" name="Line 14"/>
            <p:cNvSpPr>
              <a:spLocks noChangeShapeType="1"/>
            </p:cNvSpPr>
            <p:nvPr/>
          </p:nvSpPr>
          <p:spPr bwMode="auto">
            <a:xfrm>
              <a:off x="2352" y="2640"/>
              <a:ext cx="0" cy="336"/>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2" name="Line 15"/>
            <p:cNvSpPr>
              <a:spLocks noChangeShapeType="1"/>
            </p:cNvSpPr>
            <p:nvPr/>
          </p:nvSpPr>
          <p:spPr bwMode="auto">
            <a:xfrm flipV="1">
              <a:off x="2352" y="3216"/>
              <a:ext cx="0" cy="48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3" name="Line 16"/>
            <p:cNvSpPr>
              <a:spLocks noChangeShapeType="1"/>
            </p:cNvSpPr>
            <p:nvPr/>
          </p:nvSpPr>
          <p:spPr bwMode="auto">
            <a:xfrm flipH="1">
              <a:off x="1584" y="3120"/>
              <a:ext cx="576"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4" name="Rectangle 17"/>
            <p:cNvSpPr>
              <a:spLocks noChangeArrowheads="1"/>
            </p:cNvSpPr>
            <p:nvPr/>
          </p:nvSpPr>
          <p:spPr bwMode="auto">
            <a:xfrm>
              <a:off x="3312"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BOOK</a:t>
              </a:r>
            </a:p>
          </p:txBody>
        </p:sp>
        <p:sp>
          <p:nvSpPr>
            <p:cNvPr id="149525" name="Line 18"/>
            <p:cNvSpPr>
              <a:spLocks noChangeShapeType="1"/>
            </p:cNvSpPr>
            <p:nvPr/>
          </p:nvSpPr>
          <p:spPr bwMode="auto">
            <a:xfrm>
              <a:off x="3600" y="3216"/>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9526" name="Text Box 19"/>
            <p:cNvSpPr txBox="1">
              <a:spLocks noChangeArrowheads="1"/>
            </p:cNvSpPr>
            <p:nvPr/>
          </p:nvSpPr>
          <p:spPr bwMode="auto">
            <a:xfrm>
              <a:off x="3600" y="33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497F72-D17F-4C41-ADE9-9E280E84C4A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053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DACEFB-8A69-41C6-ABB2-1466DD9F034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142</a:t>
            </a:fld>
            <a:endParaRPr kumimoji="0" lang="en-US" altLang="zh-CN" sz="1400" smtClean="0">
              <a:latin typeface="Tahoma" panose="020B0604030504040204" pitchFamily="34" charset="0"/>
              <a:ea typeface="宋体" panose="02010600030101010101" pitchFamily="2" charset="-122"/>
            </a:endParaRPr>
          </a:p>
        </p:txBody>
      </p:sp>
      <p:pic>
        <p:nvPicPr>
          <p:cNvPr id="150532"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88900"/>
            <a:ext cx="8856663"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1AED86-FCBD-4AED-B87C-98E10804EE5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155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9E2312-E7A0-47E3-8371-D10139ECAC7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143</a:t>
            </a:fld>
            <a:endParaRPr kumimoji="0" lang="en-US" altLang="zh-CN" sz="1400" smtClean="0">
              <a:latin typeface="Tahoma" panose="020B0604030504040204" pitchFamily="34" charset="0"/>
              <a:ea typeface="宋体" panose="02010600030101010101" pitchFamily="2" charset="-122"/>
            </a:endParaRPr>
          </a:p>
        </p:txBody>
      </p:sp>
      <p:pic>
        <p:nvPicPr>
          <p:cNvPr id="151556"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88913"/>
            <a:ext cx="89281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299EE5-4162-40A2-A9AE-391FF23C5B8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2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506044-C554-4B45-800F-F68ED5F0B9A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144</a:t>
            </a:fld>
            <a:endParaRPr kumimoji="0" lang="en-US" altLang="zh-CN" sz="1400" smtClean="0">
              <a:latin typeface="Tahoma" panose="020B0604030504040204" pitchFamily="34" charset="0"/>
              <a:ea typeface="宋体" panose="02010600030101010101" pitchFamily="2" charset="-122"/>
            </a:endParaRPr>
          </a:p>
        </p:txBody>
      </p:sp>
      <p:graphicFrame>
        <p:nvGraphicFramePr>
          <p:cNvPr id="366763" name="Group 171"/>
          <p:cNvGraphicFramePr>
            <a:graphicFrameLocks noGrp="1"/>
          </p:cNvGraphicFramePr>
          <p:nvPr>
            <p:ph idx="1"/>
          </p:nvPr>
        </p:nvGraphicFramePr>
        <p:xfrm>
          <a:off x="0" y="2060575"/>
          <a:ext cx="8955089" cy="4291014"/>
        </p:xfrm>
        <a:graphic>
          <a:graphicData uri="http://schemas.openxmlformats.org/drawingml/2006/table">
            <a:tbl>
              <a:tblPr/>
              <a:tblGrid>
                <a:gridCol w="1657592">
                  <a:extLst>
                    <a:ext uri="{9D8B030D-6E8A-4147-A177-3AD203B41FA5}">
                      <a16:colId xmlns:a16="http://schemas.microsoft.com/office/drawing/2014/main" xmlns="" val="20000"/>
                    </a:ext>
                  </a:extLst>
                </a:gridCol>
                <a:gridCol w="1546257">
                  <a:extLst>
                    <a:ext uri="{9D8B030D-6E8A-4147-A177-3AD203B41FA5}">
                      <a16:colId xmlns:a16="http://schemas.microsoft.com/office/drawing/2014/main" xmlns="" val="20001"/>
                    </a:ext>
                  </a:extLst>
                </a:gridCol>
                <a:gridCol w="2069742">
                  <a:extLst>
                    <a:ext uri="{9D8B030D-6E8A-4147-A177-3AD203B41FA5}">
                      <a16:colId xmlns:a16="http://schemas.microsoft.com/office/drawing/2014/main" xmlns="" val="20002"/>
                    </a:ext>
                  </a:extLst>
                </a:gridCol>
                <a:gridCol w="1506666">
                  <a:extLst>
                    <a:ext uri="{9D8B030D-6E8A-4147-A177-3AD203B41FA5}">
                      <a16:colId xmlns:a16="http://schemas.microsoft.com/office/drawing/2014/main" xmlns="" val="20003"/>
                    </a:ext>
                  </a:extLst>
                </a:gridCol>
                <a:gridCol w="2174832">
                  <a:extLst>
                    <a:ext uri="{9D8B030D-6E8A-4147-A177-3AD203B41FA5}">
                      <a16:colId xmlns:a16="http://schemas.microsoft.com/office/drawing/2014/main" xmlns="" val="20004"/>
                    </a:ext>
                  </a:extLst>
                </a:gridCol>
              </a:tblGrid>
              <a:tr h="64763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ˎ̥"/>
                          <a:ea typeface="宋体" pitchFamily="2" charset="-122"/>
                        </a:rPr>
                        <a:t>方法</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ˎ̥"/>
                          <a:ea typeface="宋体" pitchFamily="2" charset="-122"/>
                        </a:rPr>
                        <a:t>初始问题</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ˎ̥"/>
                          <a:ea typeface="宋体" pitchFamily="2" charset="-122"/>
                        </a:rPr>
                        <a:t>算符</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ˎ̥"/>
                          <a:ea typeface="宋体" pitchFamily="2" charset="-122"/>
                        </a:rPr>
                        <a:t>目标</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ˎ̥"/>
                          <a:ea typeface="宋体" pitchFamily="2" charset="-122"/>
                        </a:rPr>
                        <a:t>结果</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01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ˎ̥"/>
                          <a:ea typeface="宋体" pitchFamily="2" charset="-122"/>
                        </a:rPr>
                        <a:t>状态空间法</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状态</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算符</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目标状态</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解答路径</a:t>
                      </a:r>
                      <a:r>
                        <a:rPr kumimoji="1" lang="en-US" altLang="zh-CN" sz="2000" b="0" i="0" u="none" strike="noStrike" cap="none" normalizeH="0" baseline="0" smtClean="0">
                          <a:ln>
                            <a:noFill/>
                          </a:ln>
                          <a:solidFill>
                            <a:schemeClr val="tx1"/>
                          </a:solidFill>
                          <a:effectLst/>
                          <a:latin typeface="Times New Roman" pitchFamily="18" charset="0"/>
                          <a:ea typeface="ˎ̥"/>
                          <a:cs typeface="宋体" pitchFamily="2" charset="-122"/>
                        </a:rPr>
                        <a:t>(path)</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9207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ˎ̥"/>
                          <a:ea typeface="宋体" pitchFamily="2" charset="-122"/>
                        </a:rPr>
                        <a:t>规约法</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结点</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弧</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结点</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ˎ̥"/>
                          <a:ea typeface="宋体" pitchFamily="2" charset="-122"/>
                        </a:rPr>
                        <a:t>解答树</a:t>
                      </a:r>
                      <a:r>
                        <a:rPr kumimoji="1" lang="en-US" altLang="zh-CN" sz="2000" b="0" i="0" u="none" strike="noStrike" cap="none" normalizeH="0" baseline="0" dirty="0" smtClean="0">
                          <a:ln>
                            <a:noFill/>
                          </a:ln>
                          <a:solidFill>
                            <a:schemeClr val="tx1"/>
                          </a:solidFill>
                          <a:effectLst/>
                          <a:latin typeface="Times New Roman" pitchFamily="18" charset="0"/>
                          <a:ea typeface="ˎ̥"/>
                          <a:cs typeface="宋体" pitchFamily="2" charset="-122"/>
                        </a:rPr>
                        <a:t>(tree)</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64924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ˎ̥"/>
                          <a:ea typeface="宋体" pitchFamily="2" charset="-122"/>
                        </a:rPr>
                        <a:t>谓词逻辑法</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合适公式</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ˎ̥"/>
                          <a:ea typeface="宋体" pitchFamily="2" charset="-122"/>
                        </a:rPr>
                        <a:t>子句集</a:t>
                      </a:r>
                      <a:r>
                        <a:rPr kumimoji="1" lang="zh-CN" altLang="en-US" sz="2000" b="0" i="0" u="none" strike="noStrike" cap="none" normalizeH="0" baseline="0" dirty="0" smtClean="0">
                          <a:ln>
                            <a:noFill/>
                          </a:ln>
                          <a:solidFill>
                            <a:schemeClr val="tx1"/>
                          </a:solidFill>
                          <a:effectLst/>
                          <a:latin typeface="Times New Roman" pitchFamily="18" charset="0"/>
                          <a:ea typeface="ˎ̥"/>
                          <a:cs typeface="宋体" pitchFamily="2" charset="-122"/>
                        </a:rPr>
                        <a:t/>
                      </a:r>
                      <a:br>
                        <a:rPr kumimoji="1" lang="zh-CN" altLang="en-US" sz="2000" b="0" i="0" u="none" strike="noStrike" cap="none" normalizeH="0" baseline="0" dirty="0" smtClean="0">
                          <a:ln>
                            <a:noFill/>
                          </a:ln>
                          <a:solidFill>
                            <a:schemeClr val="tx1"/>
                          </a:solidFill>
                          <a:effectLst/>
                          <a:latin typeface="Times New Roman" pitchFamily="18" charset="0"/>
                          <a:ea typeface="ˎ̥"/>
                          <a:cs typeface="宋体" pitchFamily="2" charset="-122"/>
                        </a:rPr>
                      </a:br>
                      <a:r>
                        <a:rPr kumimoji="1" lang="en-US" altLang="zh-CN" sz="2000" b="0" i="0" u="none" strike="noStrike" cap="none" normalizeH="0" baseline="0" dirty="0" smtClean="0">
                          <a:ln>
                            <a:noFill/>
                          </a:ln>
                          <a:solidFill>
                            <a:schemeClr val="tx1"/>
                          </a:solidFill>
                          <a:effectLst/>
                          <a:latin typeface="Times New Roman" pitchFamily="18" charset="0"/>
                          <a:ea typeface="ˎ̥"/>
                          <a:cs typeface="宋体" pitchFamily="2" charset="-122"/>
                        </a:rPr>
                        <a:t>(set of clause)</a:t>
                      </a:r>
                      <a:br>
                        <a:rPr kumimoji="1" lang="en-US" altLang="zh-CN" sz="2000" b="0" i="0" u="none" strike="noStrike" cap="none" normalizeH="0" baseline="0" dirty="0" smtClean="0">
                          <a:ln>
                            <a:noFill/>
                          </a:ln>
                          <a:solidFill>
                            <a:schemeClr val="tx1"/>
                          </a:solidFill>
                          <a:effectLst/>
                          <a:latin typeface="Times New Roman" pitchFamily="18" charset="0"/>
                          <a:ea typeface="ˎ̥"/>
                          <a:cs typeface="宋体" pitchFamily="2" charset="-122"/>
                        </a:rPr>
                      </a:br>
                      <a:r>
                        <a:rPr kumimoji="1" lang="zh-CN" altLang="en-US" sz="2000" b="0" i="0" u="none" strike="noStrike" cap="none" normalizeH="0" baseline="0" dirty="0" smtClean="0">
                          <a:ln>
                            <a:noFill/>
                          </a:ln>
                          <a:solidFill>
                            <a:schemeClr val="tx1"/>
                          </a:solidFill>
                          <a:effectLst/>
                          <a:latin typeface="ˎ̥"/>
                          <a:ea typeface="宋体" pitchFamily="2" charset="-122"/>
                        </a:rPr>
                        <a:t>置换合一</a:t>
                      </a:r>
                      <a:r>
                        <a:rPr kumimoji="1" lang="zh-CN" altLang="en-US" sz="2000" b="0" i="0" u="none" strike="noStrike" cap="none" normalizeH="0" baseline="0" dirty="0" smtClean="0">
                          <a:ln>
                            <a:noFill/>
                          </a:ln>
                          <a:solidFill>
                            <a:schemeClr val="tx1"/>
                          </a:solidFill>
                          <a:effectLst/>
                          <a:latin typeface="Times New Roman" pitchFamily="18" charset="0"/>
                          <a:ea typeface="ˎ̥"/>
                          <a:cs typeface="ˎ̥"/>
                        </a:rPr>
                        <a:t/>
                      </a:r>
                      <a:br>
                        <a:rPr kumimoji="1" lang="zh-CN" altLang="en-US" sz="2000" b="0" i="0" u="none" strike="noStrike" cap="none" normalizeH="0" baseline="0" dirty="0" smtClean="0">
                          <a:ln>
                            <a:noFill/>
                          </a:ln>
                          <a:solidFill>
                            <a:schemeClr val="tx1"/>
                          </a:solidFill>
                          <a:effectLst/>
                          <a:latin typeface="Times New Roman" pitchFamily="18" charset="0"/>
                          <a:ea typeface="ˎ̥"/>
                          <a:cs typeface="ˎ̥"/>
                        </a:rPr>
                      </a:br>
                      <a:r>
                        <a:rPr kumimoji="1" lang="zh-CN" altLang="en-US" sz="2000" b="0" i="0" u="none" strike="noStrike" cap="none" normalizeH="0" baseline="0" dirty="0" smtClean="0">
                          <a:ln>
                            <a:noFill/>
                          </a:ln>
                          <a:solidFill>
                            <a:schemeClr val="tx1"/>
                          </a:solidFill>
                          <a:effectLst/>
                          <a:latin typeface="ˎ̥"/>
                          <a:ea typeface="宋体" pitchFamily="2" charset="-122"/>
                        </a:rPr>
                        <a:t>消解反演</a:t>
                      </a:r>
                      <a:r>
                        <a:rPr kumimoji="1" lang="zh-CN" altLang="en-US" sz="2000" b="0" i="0" u="none" strike="noStrike" cap="none" normalizeH="0" baseline="0" dirty="0" smtClean="0">
                          <a:ln>
                            <a:noFill/>
                          </a:ln>
                          <a:solidFill>
                            <a:schemeClr val="tx1"/>
                          </a:solidFill>
                          <a:effectLst/>
                          <a:latin typeface="Times New Roman" pitchFamily="18" charset="0"/>
                          <a:ea typeface="ˎ̥"/>
                          <a:cs typeface="ˎ̥"/>
                        </a:rPr>
                        <a:t> </a:t>
                      </a:r>
                      <a:endPar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根结点</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ˎ̥"/>
                          <a:cs typeface="宋体" pitchFamily="2" charset="-122"/>
                        </a:rPr>
                        <a:t>nil</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01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ˎ̥"/>
                          <a:ea typeface="宋体" pitchFamily="2" charset="-122"/>
                        </a:rPr>
                        <a:t>语义网络法</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结点</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链</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ˎ̥"/>
                          <a:ea typeface="宋体" pitchFamily="2" charset="-122"/>
                        </a:rPr>
                        <a:t>目标网络</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ˎ̥"/>
                          <a:ea typeface="宋体" pitchFamily="2" charset="-122"/>
                        </a:rPr>
                        <a:t>语义网络</a:t>
                      </a:r>
                      <a:endPar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1258888" y="908050"/>
            <a:ext cx="6337300" cy="769938"/>
          </a:xfrm>
          <a:prstGeom prst="rect">
            <a:avLst/>
          </a:prstGeom>
          <a:noFill/>
        </p:spPr>
        <p:txBody>
          <a:bodyPr>
            <a:spAutoFit/>
          </a:bodyPr>
          <a:lstStyle/>
          <a:p>
            <a:pPr eaLnBrk="1" hangingPunct="1">
              <a:defRPr/>
            </a:pPr>
            <a:r>
              <a:rPr lang="zh-CN" altLang="en-US" sz="4400">
                <a:solidFill>
                  <a:schemeClr val="tx2"/>
                </a:solidFill>
                <a:latin typeface="+mj-lt"/>
                <a:ea typeface="+mj-ea"/>
                <a:cs typeface="+mj-cs"/>
              </a:rPr>
              <a:t>几种知识表示方法的比较</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8194E12-5D68-48F3-846F-71DD02ADFF6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3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3BC6A5-42A3-4C3E-9058-5FFD89DCDFA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145</a:t>
            </a:fld>
            <a:endParaRPr kumimoji="0" lang="en-US" altLang="zh-CN" sz="1400" smtClean="0">
              <a:latin typeface="Tahoma" panose="020B0604030504040204" pitchFamily="34" charset="0"/>
              <a:ea typeface="宋体" panose="02010600030101010101" pitchFamily="2" charset="-122"/>
            </a:endParaRPr>
          </a:p>
        </p:txBody>
      </p:sp>
      <p:sp>
        <p:nvSpPr>
          <p:cNvPr id="15360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框架表示</a:t>
            </a:r>
          </a:p>
        </p:txBody>
      </p:sp>
      <p:sp>
        <p:nvSpPr>
          <p:cNvPr id="153605" name="Rectangle 3"/>
          <p:cNvSpPr>
            <a:spLocks noGrp="1" noChangeArrowheads="1"/>
          </p:cNvSpPr>
          <p:nvPr>
            <p:ph type="body" idx="1"/>
          </p:nvPr>
        </p:nvSpPr>
        <p:spPr>
          <a:xfrm>
            <a:off x="250825" y="2057400"/>
            <a:ext cx="8283575" cy="4114800"/>
          </a:xfrm>
        </p:spPr>
        <p:txBody>
          <a:bodyPr/>
          <a:lstStyle/>
          <a:p>
            <a:pPr eaLnBrk="1" hangingPunct="1"/>
            <a:r>
              <a:rPr lang="zh-CN" altLang="en-US" smtClean="0">
                <a:latin typeface="华文新魏" panose="02010800040101010101" pitchFamily="2" charset="-122"/>
              </a:rPr>
              <a:t>概述</a:t>
            </a:r>
          </a:p>
          <a:p>
            <a:pPr lvl="1" eaLnBrk="1" hangingPunct="1"/>
            <a:r>
              <a:rPr lang="en-US" altLang="zh-CN" smtClean="0">
                <a:latin typeface="华文新魏" panose="02010800040101010101" pitchFamily="2" charset="-122"/>
              </a:rPr>
              <a:t>1975</a:t>
            </a:r>
            <a:r>
              <a:rPr lang="zh-CN" altLang="en-US" smtClean="0">
                <a:latin typeface="华文新魏" panose="02010800040101010101" pitchFamily="2" charset="-122"/>
              </a:rPr>
              <a:t>年 </a:t>
            </a:r>
            <a:r>
              <a:rPr lang="en-US" altLang="zh-CN" smtClean="0">
                <a:latin typeface="华文新魏" panose="02010800040101010101" pitchFamily="2" charset="-122"/>
              </a:rPr>
              <a:t>Minsky</a:t>
            </a:r>
            <a:r>
              <a:rPr lang="zh-CN" altLang="en-US" smtClean="0">
                <a:latin typeface="华文新魏" panose="02010800040101010101" pitchFamily="2" charset="-122"/>
              </a:rPr>
              <a:t>在论文中提出了框架理论。他从心理学的证据出发，认为人的知识以框架结构记存在人脑中。当人们面临新的情况，或对问题的看法有重要变化时，总是从自己的记忆中找出一个合适的框架，然后根据细节加以修改补充，从而形成对新观察到的事物的认识。</a:t>
            </a:r>
          </a:p>
          <a:p>
            <a:pPr lvl="1" algn="just" eaLnBrk="1" hangingPunct="1"/>
            <a:r>
              <a:rPr lang="zh-CN" altLang="en-US" smtClean="0">
                <a:latin typeface="华文新魏" panose="02010800040101010101" pitchFamily="2" charset="-122"/>
              </a:rPr>
              <a:t>人类对于一件事的了解，表现在对于这件事物的诸方面，即属性的了解。掌握了事物的属性，也就有了关于事物的知识，知识表示是从属性描述开始的。</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8E39A8-574F-4F6D-9745-C086B0E18E0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4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E37A72-A4F5-4CBC-892A-8FFA3F6D67A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146</a:t>
            </a:fld>
            <a:endParaRPr kumimoji="0" lang="en-US" altLang="zh-CN" sz="1400" smtClean="0">
              <a:latin typeface="Tahoma" panose="020B0604030504040204" pitchFamily="34" charset="0"/>
              <a:ea typeface="宋体" panose="02010600030101010101" pitchFamily="2" charset="-122"/>
            </a:endParaRPr>
          </a:p>
        </p:txBody>
      </p:sp>
      <p:sp>
        <p:nvSpPr>
          <p:cNvPr id="154628"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框架表示</a:t>
            </a:r>
          </a:p>
        </p:txBody>
      </p:sp>
      <p:sp>
        <p:nvSpPr>
          <p:cNvPr id="154629" name="Rectangle 4"/>
          <p:cNvSpPr>
            <a:spLocks noGrp="1" noChangeArrowheads="1"/>
          </p:cNvSpPr>
          <p:nvPr>
            <p:ph type="body" idx="1"/>
          </p:nvPr>
        </p:nvSpPr>
        <p:spPr>
          <a:xfrm>
            <a:off x="838200" y="2057400"/>
            <a:ext cx="7772400" cy="4114800"/>
          </a:xfrm>
        </p:spPr>
        <p:txBody>
          <a:bodyPr/>
          <a:lstStyle/>
          <a:p>
            <a:pPr eaLnBrk="1" hangingPunct="1"/>
            <a:r>
              <a:rPr lang="zh-CN" altLang="en-US" smtClean="0">
                <a:latin typeface="华文新魏" panose="02010800040101010101" pitchFamily="2" charset="-122"/>
              </a:rPr>
              <a:t>定义</a:t>
            </a:r>
          </a:p>
          <a:p>
            <a:pPr lvl="1" algn="just" eaLnBrk="1" hangingPunct="1"/>
            <a:r>
              <a:rPr lang="zh-CN" altLang="en-US" smtClean="0">
                <a:latin typeface="华文新魏" panose="02010800040101010101" pitchFamily="2" charset="-122"/>
              </a:rPr>
              <a:t>框架是由若干个结点和关系（统称为槽）构成的网络。是语义网络的一般化形式的一种结构。同语义网络没有本质的区别。</a:t>
            </a:r>
          </a:p>
          <a:p>
            <a:pPr algn="just" eaLnBrk="1" hangingPunct="1"/>
            <a:r>
              <a:rPr lang="zh-CN" altLang="en-US" smtClean="0">
                <a:latin typeface="华文新魏" panose="02010800040101010101" pitchFamily="2" charset="-122"/>
              </a:rPr>
              <a:t>表示形式：</a:t>
            </a:r>
          </a:p>
          <a:p>
            <a:pPr lvl="1" algn="just" eaLnBrk="1" hangingPunct="1"/>
            <a:r>
              <a:rPr lang="zh-CN" altLang="en-US" smtClean="0">
                <a:latin typeface="华文新魏" panose="02010800040101010101" pitchFamily="2" charset="-122"/>
              </a:rPr>
              <a:t>由框架名、槽名、侧面、值组成</a:t>
            </a:r>
          </a:p>
          <a:p>
            <a:pPr algn="just" eaLnBrk="1" hangingPunct="1"/>
            <a:r>
              <a:rPr lang="zh-CN" altLang="en-US" smtClean="0">
                <a:latin typeface="华文新魏" panose="02010800040101010101" pitchFamily="2" charset="-122"/>
              </a:rPr>
              <a:t>推理方法：</a:t>
            </a:r>
          </a:p>
          <a:p>
            <a:pPr lvl="1" algn="just" eaLnBrk="1" hangingPunct="1"/>
            <a:r>
              <a:rPr lang="zh-CN" altLang="en-US" smtClean="0">
                <a:latin typeface="华文新魏" panose="02010800040101010101" pitchFamily="2" charset="-122"/>
              </a:rPr>
              <a:t>没有固定的推理机理。但和语义网络一样遵循匹配和继承的原理。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911B04-DB7C-47ED-8B3F-015DCDB2BC5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5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F49122-7648-4DEA-AE49-E304D4A4A35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147</a:t>
            </a:fld>
            <a:endParaRPr kumimoji="0" lang="en-US" altLang="zh-CN" sz="1400" smtClean="0">
              <a:latin typeface="Tahoma" panose="020B0604030504040204" pitchFamily="34" charset="0"/>
              <a:ea typeface="宋体" panose="02010600030101010101" pitchFamily="2" charset="-122"/>
            </a:endParaRPr>
          </a:p>
        </p:txBody>
      </p:sp>
      <p:sp>
        <p:nvSpPr>
          <p:cNvPr id="15565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框架表示</a:t>
            </a:r>
          </a:p>
        </p:txBody>
      </p:sp>
      <p:sp>
        <p:nvSpPr>
          <p:cNvPr id="155653" name="Rectangle 3"/>
          <p:cNvSpPr>
            <a:spLocks noGrp="1" noChangeArrowheads="1"/>
          </p:cNvSpPr>
          <p:nvPr>
            <p:ph type="body" idx="1"/>
          </p:nvPr>
        </p:nvSpPr>
        <p:spPr>
          <a:xfrm>
            <a:off x="684213" y="1981200"/>
            <a:ext cx="7545387" cy="4543425"/>
          </a:xfrm>
        </p:spPr>
        <p:txBody>
          <a:bodyPr/>
          <a:lstStyle/>
          <a:p>
            <a:pPr eaLnBrk="1" hangingPunct="1"/>
            <a:r>
              <a:rPr lang="zh-CN" altLang="en-US" smtClean="0"/>
              <a:t>性质</a:t>
            </a:r>
          </a:p>
          <a:p>
            <a:pPr lvl="1" algn="just" eaLnBrk="1" hangingPunct="1"/>
            <a:r>
              <a:rPr lang="zh-CN" altLang="en-US" smtClean="0">
                <a:latin typeface="华文新魏" panose="02010800040101010101" pitchFamily="2" charset="-122"/>
              </a:rPr>
              <a:t>对事物进行描述。而且对其中某些细节做进一步描述。则可将其扩充为另外一些框架。</a:t>
            </a:r>
          </a:p>
          <a:p>
            <a:pPr lvl="1" algn="just" eaLnBrk="1" hangingPunct="1"/>
            <a:r>
              <a:rPr lang="zh-CN" altLang="en-US" smtClean="0">
                <a:latin typeface="华文新魏" panose="02010800040101010101" pitchFamily="2" charset="-122"/>
              </a:rPr>
              <a:t>可以通过它对一些从感官中没有直接得到的信息进行预测，对于人来说这种功能是很强的。如：一想到桌子就可以想到它腿的形状与位置。</a:t>
            </a:r>
          </a:p>
          <a:p>
            <a:pPr lvl="1" algn="just" eaLnBrk="1" hangingPunct="1"/>
            <a:r>
              <a:rPr lang="zh-CN" altLang="en-US" smtClean="0">
                <a:latin typeface="华文新魏" panose="02010800040101010101" pitchFamily="2" charset="-122"/>
              </a:rPr>
              <a:t>可以在它基础上进行判断推理。</a:t>
            </a:r>
          </a:p>
          <a:p>
            <a:pPr lvl="1" algn="just" eaLnBrk="1" hangingPunct="1"/>
            <a:r>
              <a:rPr lang="zh-CN" altLang="en-US" smtClean="0">
                <a:latin typeface="华文新魏" panose="02010800040101010101" pitchFamily="2" charset="-122"/>
              </a:rPr>
              <a:t>可通过它来认识某一类事物。</a:t>
            </a:r>
          </a:p>
          <a:p>
            <a:pPr lvl="1" algn="just" eaLnBrk="1" hangingPunct="1"/>
            <a:r>
              <a:rPr lang="zh-CN" altLang="en-US" smtClean="0">
                <a:latin typeface="华文新魏" panose="02010800040101010101" pitchFamily="2" charset="-122"/>
              </a:rPr>
              <a:t>可以通过一系列实例来修正框架对某些事物的不完整描述。（填充空的框架，修改默认值）</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D305604-0D0D-4E30-A0F3-210D4652BA2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6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D7E104-22DD-4F5D-A748-89FEF78C3B5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148</a:t>
            </a:fld>
            <a:endParaRPr kumimoji="0" lang="en-US" altLang="zh-CN" sz="1400" smtClean="0">
              <a:latin typeface="Tahoma" panose="020B0604030504040204" pitchFamily="34" charset="0"/>
              <a:ea typeface="宋体" panose="02010600030101010101" pitchFamily="2" charset="-122"/>
            </a:endParaRPr>
          </a:p>
        </p:txBody>
      </p:sp>
      <p:sp>
        <p:nvSpPr>
          <p:cNvPr id="15667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框架表示</a:t>
            </a:r>
          </a:p>
        </p:txBody>
      </p:sp>
      <p:sp>
        <p:nvSpPr>
          <p:cNvPr id="156677" name="Rectangle 3"/>
          <p:cNvSpPr>
            <a:spLocks noGrp="1" noChangeArrowheads="1"/>
          </p:cNvSpPr>
          <p:nvPr>
            <p:ph type="body" idx="1"/>
          </p:nvPr>
        </p:nvSpPr>
        <p:spPr>
          <a:xfrm>
            <a:off x="914400" y="1828800"/>
            <a:ext cx="7696200" cy="4648200"/>
          </a:xfrm>
        </p:spPr>
        <p:txBody>
          <a:bodyPr/>
          <a:lstStyle/>
          <a:p>
            <a:pPr eaLnBrk="1" hangingPunct="1"/>
            <a:r>
              <a:rPr lang="zh-CN" altLang="en-US" b="1" smtClean="0">
                <a:solidFill>
                  <a:srgbClr val="000000"/>
                </a:solidFill>
              </a:rPr>
              <a:t>框架的构成</a:t>
            </a:r>
            <a:r>
              <a:rPr lang="zh-CN" altLang="en-US" smtClean="0">
                <a:solidFill>
                  <a:srgbClr val="000000"/>
                </a:solidFill>
              </a:rPr>
              <a:t> </a:t>
            </a:r>
            <a:endParaRPr lang="zh-CN" altLang="en-US" smtClean="0"/>
          </a:p>
          <a:p>
            <a:pPr eaLnBrk="1" hangingPunct="1">
              <a:buFont typeface="Wingdings" panose="05000000000000000000" pitchFamily="2" charset="2"/>
              <a:buNone/>
            </a:pPr>
            <a:r>
              <a:rPr lang="zh-CN" altLang="en-US" smtClean="0">
                <a:solidFill>
                  <a:srgbClr val="000000"/>
                </a:solidFill>
                <a:latin typeface="Arial Unicode MS" panose="020B0604020202020204" pitchFamily="34" charset="-122"/>
              </a:rPr>
              <a:t>  框架的一般结构：</a:t>
            </a:r>
          </a:p>
          <a:p>
            <a:pPr eaLnBrk="1" hangingPunct="1">
              <a:buFont typeface="Wingdings" panose="05000000000000000000" pitchFamily="2" charset="2"/>
              <a:buNone/>
            </a:pPr>
            <a:r>
              <a:rPr lang="zh-CN" altLang="en-US" smtClean="0">
                <a:solidFill>
                  <a:srgbClr val="000000"/>
                </a:solidFill>
                <a:latin typeface="Arial Unicode MS" panose="020B0604020202020204" pitchFamily="34" charset="-122"/>
              </a:rPr>
              <a:t> </a:t>
            </a:r>
            <a:r>
              <a:rPr lang="en-US" altLang="zh-CN" smtClean="0">
                <a:solidFill>
                  <a:srgbClr val="000000"/>
                </a:solidFill>
                <a:latin typeface="Arial Unicode MS" panose="020B0604020202020204" pitchFamily="34" charset="-122"/>
              </a:rPr>
              <a:t>&lt;</a:t>
            </a:r>
            <a:r>
              <a:rPr lang="zh-CN" altLang="en-US" smtClean="0">
                <a:solidFill>
                  <a:srgbClr val="000000"/>
                </a:solidFill>
                <a:latin typeface="Arial Unicode MS" panose="020B0604020202020204" pitchFamily="34" charset="-122"/>
              </a:rPr>
              <a:t>框架名</a:t>
            </a:r>
            <a:r>
              <a:rPr lang="en-US" altLang="zh-CN" smtClean="0">
                <a:solidFill>
                  <a:srgbClr val="000000"/>
                </a:solidFill>
                <a:latin typeface="Arial Unicode MS" panose="020B0604020202020204" pitchFamily="34" charset="-122"/>
              </a:rPr>
              <a:t>&gt; </a:t>
            </a:r>
          </a:p>
          <a:p>
            <a:pPr eaLnBrk="1" hangingPunct="1">
              <a:buFont typeface="Wingdings" panose="05000000000000000000" pitchFamily="2" charset="2"/>
              <a:buNone/>
            </a:pPr>
            <a:r>
              <a:rPr lang="en-US" altLang="zh-CN" smtClean="0">
                <a:solidFill>
                  <a:srgbClr val="000000"/>
                </a:solidFill>
                <a:latin typeface="Arial Unicode MS" panose="020B0604020202020204" pitchFamily="34" charset="-122"/>
              </a:rPr>
              <a:t>  &lt;</a:t>
            </a:r>
            <a:r>
              <a:rPr lang="zh-CN" altLang="en-US" smtClean="0">
                <a:solidFill>
                  <a:srgbClr val="000000"/>
                </a:solidFill>
                <a:latin typeface="Arial Unicode MS" panose="020B0604020202020204" pitchFamily="34" charset="-122"/>
              </a:rPr>
              <a:t>槽</a:t>
            </a:r>
            <a:r>
              <a:rPr lang="en-US" altLang="zh-CN" smtClean="0">
                <a:solidFill>
                  <a:srgbClr val="000000"/>
                </a:solidFill>
                <a:latin typeface="Arial Unicode MS" panose="020B0604020202020204" pitchFamily="34" charset="-122"/>
              </a:rPr>
              <a:t>1&gt; &lt;</a:t>
            </a:r>
            <a:r>
              <a:rPr lang="zh-CN" altLang="en-US" smtClean="0">
                <a:solidFill>
                  <a:srgbClr val="000000"/>
                </a:solidFill>
                <a:latin typeface="Arial Unicode MS" panose="020B0604020202020204" pitchFamily="34" charset="-122"/>
              </a:rPr>
              <a:t>侧面</a:t>
            </a:r>
            <a:r>
              <a:rPr lang="en-US" altLang="zh-CN" smtClean="0">
                <a:solidFill>
                  <a:srgbClr val="000000"/>
                </a:solidFill>
                <a:latin typeface="Arial Unicode MS" panose="020B0604020202020204" pitchFamily="34" charset="-122"/>
              </a:rPr>
              <a:t>11&gt; &lt;</a:t>
            </a:r>
            <a:r>
              <a:rPr lang="zh-CN" altLang="en-US" smtClean="0">
                <a:solidFill>
                  <a:srgbClr val="000000"/>
                </a:solidFill>
                <a:latin typeface="Arial Unicode MS" panose="020B0604020202020204" pitchFamily="34" charset="-122"/>
              </a:rPr>
              <a:t>值</a:t>
            </a:r>
            <a:r>
              <a:rPr lang="en-US" altLang="zh-CN" smtClean="0">
                <a:solidFill>
                  <a:srgbClr val="000000"/>
                </a:solidFill>
                <a:latin typeface="Arial Unicode MS" panose="020B0604020202020204" pitchFamily="34" charset="-122"/>
              </a:rPr>
              <a:t>111&gt; &lt;</a:t>
            </a:r>
            <a:r>
              <a:rPr lang="zh-CN" altLang="en-US" smtClean="0">
                <a:solidFill>
                  <a:srgbClr val="000000"/>
                </a:solidFill>
                <a:latin typeface="Arial Unicode MS" panose="020B0604020202020204" pitchFamily="34" charset="-122"/>
              </a:rPr>
              <a:t>值</a:t>
            </a:r>
            <a:r>
              <a:rPr lang="en-US" altLang="zh-CN" smtClean="0">
                <a:solidFill>
                  <a:srgbClr val="000000"/>
                </a:solidFill>
                <a:latin typeface="Arial Unicode MS" panose="020B0604020202020204" pitchFamily="34" charset="-122"/>
              </a:rPr>
              <a:t>112&gt;... </a:t>
            </a:r>
          </a:p>
          <a:p>
            <a:pPr eaLnBrk="1" hangingPunct="1">
              <a:buFont typeface="Wingdings" panose="05000000000000000000" pitchFamily="2" charset="2"/>
              <a:buNone/>
            </a:pPr>
            <a:r>
              <a:rPr lang="en-US" altLang="zh-CN" smtClean="0">
                <a:solidFill>
                  <a:srgbClr val="000000"/>
                </a:solidFill>
                <a:latin typeface="Arial Unicode MS" panose="020B0604020202020204" pitchFamily="34" charset="-122"/>
              </a:rPr>
              <a:t>              &lt;</a:t>
            </a:r>
            <a:r>
              <a:rPr lang="zh-CN" altLang="en-US" smtClean="0">
                <a:solidFill>
                  <a:srgbClr val="000000"/>
                </a:solidFill>
                <a:latin typeface="Arial Unicode MS" panose="020B0604020202020204" pitchFamily="34" charset="-122"/>
              </a:rPr>
              <a:t>侧面</a:t>
            </a:r>
            <a:r>
              <a:rPr lang="en-US" altLang="zh-CN" smtClean="0">
                <a:solidFill>
                  <a:srgbClr val="000000"/>
                </a:solidFill>
                <a:latin typeface="Arial Unicode MS" panose="020B0604020202020204" pitchFamily="34" charset="-122"/>
              </a:rPr>
              <a:t>12&gt; &lt;</a:t>
            </a:r>
            <a:r>
              <a:rPr lang="zh-CN" altLang="en-US" smtClean="0">
                <a:solidFill>
                  <a:srgbClr val="000000"/>
                </a:solidFill>
                <a:latin typeface="Arial Unicode MS" panose="020B0604020202020204" pitchFamily="34" charset="-122"/>
              </a:rPr>
              <a:t>值</a:t>
            </a:r>
            <a:r>
              <a:rPr lang="en-US" altLang="zh-CN" smtClean="0">
                <a:solidFill>
                  <a:srgbClr val="000000"/>
                </a:solidFill>
                <a:latin typeface="Arial Unicode MS" panose="020B0604020202020204" pitchFamily="34" charset="-122"/>
              </a:rPr>
              <a:t>121&gt; &lt;</a:t>
            </a:r>
            <a:r>
              <a:rPr lang="zh-CN" altLang="en-US" smtClean="0">
                <a:solidFill>
                  <a:srgbClr val="000000"/>
                </a:solidFill>
                <a:latin typeface="Arial Unicode MS" panose="020B0604020202020204" pitchFamily="34" charset="-122"/>
              </a:rPr>
              <a:t>值</a:t>
            </a:r>
            <a:r>
              <a:rPr lang="en-US" altLang="zh-CN" smtClean="0">
                <a:solidFill>
                  <a:srgbClr val="000000"/>
                </a:solidFill>
                <a:latin typeface="Arial Unicode MS" panose="020B0604020202020204" pitchFamily="34" charset="-122"/>
              </a:rPr>
              <a:t>122&gt;... </a:t>
            </a:r>
          </a:p>
          <a:p>
            <a:pPr eaLnBrk="1" hangingPunct="1">
              <a:buFont typeface="Wingdings" panose="05000000000000000000" pitchFamily="2" charset="2"/>
              <a:buNone/>
            </a:pPr>
            <a:r>
              <a:rPr lang="en-US" altLang="zh-CN" smtClean="0">
                <a:solidFill>
                  <a:srgbClr val="000000"/>
                </a:solidFill>
                <a:latin typeface="Arial Unicode MS" panose="020B0604020202020204" pitchFamily="34" charset="-122"/>
              </a:rPr>
              <a:t>                ... </a:t>
            </a:r>
          </a:p>
          <a:p>
            <a:pPr eaLnBrk="1" hangingPunct="1">
              <a:buFont typeface="Wingdings" panose="05000000000000000000" pitchFamily="2" charset="2"/>
              <a:buNone/>
            </a:pPr>
            <a:r>
              <a:rPr lang="en-US" altLang="zh-CN" smtClean="0">
                <a:solidFill>
                  <a:srgbClr val="000000"/>
                </a:solidFill>
                <a:latin typeface="Arial Unicode MS" panose="020B0604020202020204" pitchFamily="34" charset="-122"/>
              </a:rPr>
              <a:t> &lt;</a:t>
            </a:r>
            <a:r>
              <a:rPr lang="zh-CN" altLang="en-US" smtClean="0">
                <a:solidFill>
                  <a:srgbClr val="000000"/>
                </a:solidFill>
                <a:latin typeface="Arial Unicode MS" panose="020B0604020202020204" pitchFamily="34" charset="-122"/>
              </a:rPr>
              <a:t>槽</a:t>
            </a:r>
            <a:r>
              <a:rPr lang="en-US" altLang="zh-CN" smtClean="0">
                <a:solidFill>
                  <a:srgbClr val="000000"/>
                </a:solidFill>
                <a:latin typeface="Arial Unicode MS" panose="020B0604020202020204" pitchFamily="34" charset="-122"/>
              </a:rPr>
              <a:t>2&gt; &lt;</a:t>
            </a:r>
            <a:r>
              <a:rPr lang="zh-CN" altLang="en-US" smtClean="0">
                <a:solidFill>
                  <a:srgbClr val="000000"/>
                </a:solidFill>
                <a:latin typeface="Arial Unicode MS" panose="020B0604020202020204" pitchFamily="34" charset="-122"/>
              </a:rPr>
              <a:t>侧面</a:t>
            </a:r>
            <a:r>
              <a:rPr lang="en-US" altLang="zh-CN" smtClean="0">
                <a:solidFill>
                  <a:srgbClr val="000000"/>
                </a:solidFill>
                <a:latin typeface="Arial Unicode MS" panose="020B0604020202020204" pitchFamily="34" charset="-122"/>
              </a:rPr>
              <a:t>21&gt; &lt;</a:t>
            </a:r>
            <a:r>
              <a:rPr lang="zh-CN" altLang="en-US" smtClean="0">
                <a:solidFill>
                  <a:srgbClr val="000000"/>
                </a:solidFill>
                <a:latin typeface="Arial Unicode MS" panose="020B0604020202020204" pitchFamily="34" charset="-122"/>
              </a:rPr>
              <a:t>值</a:t>
            </a:r>
            <a:r>
              <a:rPr lang="en-US" altLang="zh-CN" smtClean="0">
                <a:solidFill>
                  <a:srgbClr val="000000"/>
                </a:solidFill>
                <a:latin typeface="Arial Unicode MS" panose="020B0604020202020204" pitchFamily="34" charset="-122"/>
              </a:rPr>
              <a:t>211&gt; &lt;</a:t>
            </a:r>
            <a:r>
              <a:rPr lang="zh-CN" altLang="en-US" smtClean="0">
                <a:solidFill>
                  <a:srgbClr val="000000"/>
                </a:solidFill>
                <a:latin typeface="Arial Unicode MS" panose="020B0604020202020204" pitchFamily="34" charset="-122"/>
              </a:rPr>
              <a:t>值</a:t>
            </a:r>
            <a:r>
              <a:rPr lang="en-US" altLang="zh-CN" smtClean="0">
                <a:solidFill>
                  <a:srgbClr val="000000"/>
                </a:solidFill>
                <a:latin typeface="Arial Unicode MS" panose="020B0604020202020204" pitchFamily="34" charset="-122"/>
              </a:rPr>
              <a:t>212&gt;...</a:t>
            </a:r>
          </a:p>
          <a:p>
            <a:pPr eaLnBrk="1" hangingPunct="1">
              <a:buFont typeface="Wingdings" panose="05000000000000000000" pitchFamily="2" charset="2"/>
              <a:buNone/>
            </a:pPr>
            <a:r>
              <a:rPr lang="en-US" altLang="zh-CN" smtClean="0">
                <a:solidFill>
                  <a:srgbClr val="000000"/>
                </a:solidFill>
                <a:latin typeface="Arial Unicode MS" panose="020B0604020202020204" pitchFamily="34" charset="-122"/>
              </a:rPr>
              <a:t>               ... </a:t>
            </a:r>
          </a:p>
          <a:p>
            <a:pPr eaLnBrk="1" hangingPunct="1">
              <a:buFont typeface="Wingdings" panose="05000000000000000000" pitchFamily="2" charset="2"/>
              <a:buNone/>
            </a:pPr>
            <a:r>
              <a:rPr lang="en-US" altLang="zh-CN" smtClean="0">
                <a:solidFill>
                  <a:srgbClr val="000000"/>
                </a:solidFill>
                <a:latin typeface="Arial Unicode MS" panose="020B0604020202020204" pitchFamily="34" charset="-122"/>
              </a:rPr>
              <a:t>&lt;</a:t>
            </a:r>
            <a:r>
              <a:rPr lang="zh-CN" altLang="en-US" smtClean="0">
                <a:solidFill>
                  <a:srgbClr val="000000"/>
                </a:solidFill>
                <a:latin typeface="Arial Unicode MS" panose="020B0604020202020204" pitchFamily="34" charset="-122"/>
              </a:rPr>
              <a:t>槽</a:t>
            </a:r>
            <a:r>
              <a:rPr lang="en-US" altLang="zh-CN" smtClean="0">
                <a:solidFill>
                  <a:srgbClr val="000000"/>
                </a:solidFill>
                <a:latin typeface="Arial Unicode MS" panose="020B0604020202020204" pitchFamily="34" charset="-122"/>
              </a:rPr>
              <a:t>n&gt; &lt;</a:t>
            </a:r>
            <a:r>
              <a:rPr lang="zh-CN" altLang="en-US" smtClean="0">
                <a:solidFill>
                  <a:srgbClr val="000000"/>
                </a:solidFill>
                <a:latin typeface="Arial Unicode MS" panose="020B0604020202020204" pitchFamily="34" charset="-122"/>
              </a:rPr>
              <a:t>侧面</a:t>
            </a:r>
            <a:r>
              <a:rPr lang="en-US" altLang="zh-CN" smtClean="0">
                <a:solidFill>
                  <a:srgbClr val="000000"/>
                </a:solidFill>
                <a:latin typeface="Arial Unicode MS" panose="020B0604020202020204" pitchFamily="34" charset="-122"/>
              </a:rPr>
              <a:t>n1&gt; &lt;</a:t>
            </a:r>
            <a:r>
              <a:rPr lang="zh-CN" altLang="en-US" smtClean="0">
                <a:solidFill>
                  <a:srgbClr val="000000"/>
                </a:solidFill>
                <a:latin typeface="Arial Unicode MS" panose="020B0604020202020204" pitchFamily="34" charset="-122"/>
              </a:rPr>
              <a:t>值</a:t>
            </a:r>
            <a:r>
              <a:rPr lang="en-US" altLang="zh-CN" smtClean="0">
                <a:solidFill>
                  <a:srgbClr val="000000"/>
                </a:solidFill>
                <a:latin typeface="Arial Unicode MS" panose="020B0604020202020204" pitchFamily="34" charset="-122"/>
              </a:rPr>
              <a:t>n11&gt; </a:t>
            </a:r>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F5818A8-0863-4D23-A105-A889CE79F6A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7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38BBFB-4555-450F-A176-4ACAF9FDE99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149</a:t>
            </a:fld>
            <a:endParaRPr kumimoji="0" lang="en-US" altLang="zh-CN" sz="1400" smtClean="0">
              <a:latin typeface="Tahoma" panose="020B0604030504040204" pitchFamily="34" charset="0"/>
              <a:ea typeface="宋体" panose="02010600030101010101" pitchFamily="2" charset="-122"/>
            </a:endParaRPr>
          </a:p>
        </p:txBody>
      </p:sp>
      <p:sp>
        <p:nvSpPr>
          <p:cNvPr id="15770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框架表示</a:t>
            </a:r>
          </a:p>
        </p:txBody>
      </p:sp>
      <p:sp>
        <p:nvSpPr>
          <p:cNvPr id="157701" name="Rectangle 3"/>
          <p:cNvSpPr>
            <a:spLocks noGrp="1" noChangeArrowheads="1"/>
          </p:cNvSpPr>
          <p:nvPr>
            <p:ph type="body" idx="1"/>
          </p:nvPr>
        </p:nvSpPr>
        <p:spPr/>
        <p:txBody>
          <a:bodyPr/>
          <a:lstStyle/>
          <a:p>
            <a:pPr eaLnBrk="1" hangingPunct="1"/>
            <a:r>
              <a:rPr lang="zh-CN" altLang="en-US" smtClean="0"/>
              <a:t>表示人的框架结构</a:t>
            </a:r>
          </a:p>
          <a:p>
            <a:pPr eaLnBrk="1" hangingPunct="1">
              <a:buFont typeface="Wingdings" panose="05000000000000000000" pitchFamily="2" charset="2"/>
              <a:buNone/>
            </a:pPr>
            <a:r>
              <a:rPr lang="zh-CN" altLang="en-US" smtClean="0"/>
              <a:t>     </a:t>
            </a:r>
            <a:r>
              <a:rPr lang="en-US" altLang="zh-CN" smtClean="0"/>
              <a:t>JOHN</a:t>
            </a:r>
          </a:p>
          <a:p>
            <a:pPr eaLnBrk="1" hangingPunct="1">
              <a:buFont typeface="Wingdings" panose="05000000000000000000" pitchFamily="2" charset="2"/>
              <a:buNone/>
            </a:pPr>
            <a:r>
              <a:rPr lang="en-US" altLang="zh-CN" smtClean="0"/>
              <a:t>         isa: PERSON</a:t>
            </a:r>
          </a:p>
          <a:p>
            <a:pPr eaLnBrk="1" hangingPunct="1">
              <a:buFont typeface="Wingdings" panose="05000000000000000000" pitchFamily="2" charset="2"/>
              <a:buNone/>
            </a:pPr>
            <a:r>
              <a:rPr lang="en-US" altLang="zh-CN" smtClean="0"/>
              <a:t>         profession: PROGRAMMER</a:t>
            </a:r>
          </a:p>
          <a:p>
            <a:pPr eaLnBrk="1" hangingPunct="1">
              <a:buFont typeface="Wingdings" panose="05000000000000000000" pitchFamily="2" charset="2"/>
              <a:buNone/>
            </a:pPr>
            <a:r>
              <a:rPr lang="en-US" altLang="zh-CN" smtClean="0"/>
              <a:t>         height: 1.8m</a:t>
            </a:r>
          </a:p>
          <a:p>
            <a:pPr eaLnBrk="1" hangingPunct="1">
              <a:buFont typeface="Wingdings" panose="05000000000000000000" pitchFamily="2" charset="2"/>
              <a:buNone/>
            </a:pPr>
            <a:r>
              <a:rPr lang="en-US" altLang="zh-CN" smtClean="0"/>
              <a:t>         weight:79kg</a:t>
            </a:r>
          </a:p>
          <a:p>
            <a:pPr eaLnBrk="1" hangingPunct="1">
              <a:buFont typeface="Wingdings" panose="05000000000000000000" pitchFamily="2" charset="2"/>
              <a:buNone/>
            </a:pPr>
            <a:r>
              <a:rPr lang="en-US" altLang="zh-CN" smtClean="0"/>
              <a:t>          hobbles: Jogging</a:t>
            </a:r>
          </a:p>
          <a:p>
            <a:pPr eaLnBrk="1" hangingPunct="1">
              <a:buFont typeface="Wingdings" panose="05000000000000000000" pitchFamily="2" charset="2"/>
              <a:buNone/>
            </a:pPr>
            <a:r>
              <a:rPr lang="en-US" altLang="zh-CN" smtClean="0"/>
              <a:t>                         skiing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D93B10-D463-4454-962B-7D79F241943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3C42EF-6CFD-49E1-B469-680F85DEB43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a:t>
            </a:fld>
            <a:endParaRPr kumimoji="0" lang="en-US" altLang="zh-CN" sz="1400" smtClean="0">
              <a:latin typeface="Tahoma" panose="020B0604030504040204" pitchFamily="34" charset="0"/>
              <a:ea typeface="宋体" panose="02010600030101010101" pitchFamily="2" charset="-122"/>
            </a:endParaRPr>
          </a:p>
        </p:txBody>
      </p:sp>
      <p:sp>
        <p:nvSpPr>
          <p:cNvPr id="20484"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状态空间法（</a:t>
            </a:r>
            <a:r>
              <a:rPr lang="zh-CN" altLang="en-US" sz="2400" smtClean="0">
                <a:solidFill>
                  <a:srgbClr val="000000"/>
                </a:solidFill>
                <a:ea typeface="华文新魏" panose="02010800040101010101" pitchFamily="2" charset="-122"/>
              </a:rPr>
              <a:t>问题状态描述）</a:t>
            </a:r>
          </a:p>
        </p:txBody>
      </p:sp>
      <p:sp>
        <p:nvSpPr>
          <p:cNvPr id="20485" name="Rectangle 3"/>
          <p:cNvSpPr>
            <a:spLocks noGrp="1" noChangeArrowheads="1"/>
          </p:cNvSpPr>
          <p:nvPr>
            <p:ph type="body" idx="1"/>
          </p:nvPr>
        </p:nvSpPr>
        <p:spPr>
          <a:xfrm>
            <a:off x="468313" y="2017713"/>
            <a:ext cx="8294687" cy="4535487"/>
          </a:xfrm>
        </p:spPr>
        <p:txBody>
          <a:bodyPr/>
          <a:lstStyle/>
          <a:p>
            <a:pPr eaLnBrk="1" hangingPunct="1">
              <a:buFont typeface="Wingdings" panose="05000000000000000000" pitchFamily="2" charset="2"/>
              <a:buNone/>
            </a:pPr>
            <a:r>
              <a:rPr lang="zh-CN" altLang="en-US" sz="3200" smtClean="0">
                <a:solidFill>
                  <a:srgbClr val="003399"/>
                </a:solidFill>
                <a:ea typeface="华文行楷" panose="02010800040101010101" pitchFamily="2" charset="-122"/>
              </a:rPr>
              <a:t>状态空间法三要点</a:t>
            </a:r>
          </a:p>
          <a:p>
            <a:pPr algn="just" eaLnBrk="1" hangingPunct="1"/>
            <a:r>
              <a:rPr lang="zh-CN" altLang="en-US" smtClean="0">
                <a:solidFill>
                  <a:srgbClr val="33CC33"/>
                </a:solidFill>
              </a:rPr>
              <a:t>状态（</a:t>
            </a:r>
            <a:r>
              <a:rPr lang="en-US" altLang="zh-CN" smtClean="0">
                <a:solidFill>
                  <a:srgbClr val="33CC33"/>
                </a:solidFill>
              </a:rPr>
              <a:t>state</a:t>
            </a:r>
            <a:r>
              <a:rPr lang="zh-CN" altLang="en-US" smtClean="0">
                <a:solidFill>
                  <a:srgbClr val="33CC33"/>
                </a:solidFill>
              </a:rPr>
              <a:t>）：</a:t>
            </a:r>
            <a:r>
              <a:rPr lang="zh-CN" altLang="en-US" smtClean="0"/>
              <a:t>表示问题解法中每一步问题状况的数据结构；</a:t>
            </a:r>
          </a:p>
          <a:p>
            <a:pPr algn="just" eaLnBrk="1" hangingPunct="1"/>
            <a:r>
              <a:rPr lang="zh-CN" altLang="en-US" smtClean="0">
                <a:solidFill>
                  <a:srgbClr val="33CC33"/>
                </a:solidFill>
              </a:rPr>
              <a:t>算符（</a:t>
            </a:r>
            <a:r>
              <a:rPr lang="en-US" altLang="zh-CN" smtClean="0">
                <a:solidFill>
                  <a:srgbClr val="33CC33"/>
                </a:solidFill>
              </a:rPr>
              <a:t>operator</a:t>
            </a:r>
            <a:r>
              <a:rPr lang="zh-CN" altLang="en-US" smtClean="0">
                <a:solidFill>
                  <a:srgbClr val="33CC33"/>
                </a:solidFill>
              </a:rPr>
              <a:t>）：</a:t>
            </a:r>
            <a:r>
              <a:rPr lang="zh-CN" altLang="en-US" smtClean="0"/>
              <a:t>把问题从一种状态变换为另一种状态的手段；</a:t>
            </a:r>
          </a:p>
          <a:p>
            <a:pPr algn="just" eaLnBrk="1" hangingPunct="1"/>
            <a:r>
              <a:rPr lang="zh-CN" altLang="en-US" smtClean="0">
                <a:solidFill>
                  <a:srgbClr val="33CC33"/>
                </a:solidFill>
              </a:rPr>
              <a:t>状态空间方法：</a:t>
            </a:r>
            <a:r>
              <a:rPr lang="zh-CN" altLang="en-US" smtClean="0"/>
              <a:t>基于解答空间的问题表示和求解方法，它是以状态和算符为基础来表示和求解问题的。</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C5EADD1-2181-4369-BF26-7973A789A4A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8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124D23-EE78-47E9-BC5C-76B095E06FE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150</a:t>
            </a:fld>
            <a:endParaRPr kumimoji="0" lang="en-US" altLang="zh-CN" sz="1400" smtClean="0">
              <a:latin typeface="Tahoma" panose="020B0604030504040204" pitchFamily="34" charset="0"/>
              <a:ea typeface="宋体" panose="02010600030101010101" pitchFamily="2" charset="-122"/>
            </a:endParaRPr>
          </a:p>
        </p:txBody>
      </p:sp>
      <p:sp>
        <p:nvSpPr>
          <p:cNvPr id="158724" name="Rectangle 2"/>
          <p:cNvSpPr>
            <a:spLocks noGrp="1" noChangeArrowheads="1"/>
          </p:cNvSpPr>
          <p:nvPr>
            <p:ph type="title"/>
          </p:nvPr>
        </p:nvSpPr>
        <p:spPr/>
        <p:txBody>
          <a:bodyPr/>
          <a:lstStyle/>
          <a:p>
            <a:pPr eaLnBrk="1" hangingPunct="1"/>
            <a:r>
              <a:rPr lang="zh-CN" altLang="en-US" smtClean="0">
                <a:solidFill>
                  <a:srgbClr val="000000"/>
                </a:solidFill>
              </a:rPr>
              <a:t>例</a:t>
            </a:r>
            <a:r>
              <a:rPr lang="en-US" altLang="zh-CN" smtClean="0">
                <a:solidFill>
                  <a:srgbClr val="000000"/>
                </a:solidFill>
                <a:latin typeface="华文彩云" panose="02010800040101010101" pitchFamily="2" charset="-122"/>
              </a:rPr>
              <a:t>1 </a:t>
            </a:r>
            <a:r>
              <a:rPr lang="zh-CN" altLang="en-US" sz="3200" smtClean="0">
                <a:solidFill>
                  <a:srgbClr val="000000"/>
                </a:solidFill>
                <a:ea typeface="华文新魏" panose="02010800040101010101" pitchFamily="2" charset="-122"/>
              </a:rPr>
              <a:t>硕士生的具体框架</a:t>
            </a:r>
          </a:p>
        </p:txBody>
      </p:sp>
      <p:sp>
        <p:nvSpPr>
          <p:cNvPr id="158725" name="Rectangle 3"/>
          <p:cNvSpPr>
            <a:spLocks noGrp="1" noChangeArrowheads="1"/>
          </p:cNvSpPr>
          <p:nvPr>
            <p:ph type="body" idx="1"/>
          </p:nvPr>
        </p:nvSpPr>
        <p:spPr>
          <a:xfrm>
            <a:off x="1143000" y="2057400"/>
            <a:ext cx="6858000" cy="4648200"/>
          </a:xfrm>
        </p:spPr>
        <p:txBody>
          <a:bodyPr/>
          <a:lstStyle/>
          <a:p>
            <a:pPr eaLnBrk="1" hangingPunct="1">
              <a:lnSpc>
                <a:spcPct val="90000"/>
              </a:lnSpc>
              <a:buFont typeface="Wingdings" panose="05000000000000000000" pitchFamily="2" charset="2"/>
              <a:buNone/>
            </a:pPr>
            <a:r>
              <a:rPr lang="zh-CN" altLang="en-US" sz="1600" smtClean="0"/>
              <a:t>框架名：</a:t>
            </a:r>
            <a:r>
              <a:rPr lang="en-US" altLang="zh-CN" sz="1600" smtClean="0"/>
              <a:t>&lt;</a:t>
            </a:r>
            <a:r>
              <a:rPr lang="zh-CN" altLang="en-US" sz="1600" smtClean="0"/>
              <a:t>硕士生</a:t>
            </a:r>
            <a:r>
              <a:rPr lang="en-US" altLang="zh-CN" sz="1600" smtClean="0"/>
              <a:t>&gt;</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姓名：单位（姓，名）</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性别：范围（男，女）</a:t>
            </a:r>
          </a:p>
          <a:p>
            <a:pPr eaLnBrk="1" hangingPunct="1">
              <a:lnSpc>
                <a:spcPct val="90000"/>
              </a:lnSpc>
              <a:buFont typeface="Wingdings" panose="05000000000000000000" pitchFamily="2" charset="2"/>
              <a:buNone/>
            </a:pPr>
            <a:r>
              <a:rPr lang="en-US" altLang="zh-CN" sz="1600" smtClean="0">
                <a:solidFill>
                  <a:srgbClr val="CCFFFF"/>
                </a:solidFill>
              </a:rPr>
              <a:t>----------   </a:t>
            </a:r>
            <a:r>
              <a:rPr lang="zh-CN" altLang="en-US" sz="1600" smtClean="0"/>
              <a:t>默认：男</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年龄：单位（岁）</a:t>
            </a:r>
          </a:p>
          <a:p>
            <a:pPr eaLnBrk="1" hangingPunct="1">
              <a:lnSpc>
                <a:spcPct val="90000"/>
              </a:lnSpc>
              <a:buFont typeface="Wingdings" panose="05000000000000000000" pitchFamily="2" charset="2"/>
              <a:buNone/>
            </a:pPr>
            <a:r>
              <a:rPr lang="en-US" altLang="zh-CN" sz="1600" smtClean="0">
                <a:solidFill>
                  <a:srgbClr val="CCFFFF"/>
                </a:solidFill>
              </a:rPr>
              <a:t>----------    </a:t>
            </a:r>
            <a:r>
              <a:rPr lang="zh-CN" altLang="en-US" sz="1600" smtClean="0"/>
              <a:t>条件：岁</a:t>
            </a:r>
            <a:r>
              <a:rPr lang="en-US" altLang="zh-CN" sz="1600" smtClean="0"/>
              <a:t>〉16</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学习专业：单位（专业名）</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研究方向：单位（方向名）</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导师姓名：单位（姓，名）</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参加课题：范围（国家级，省部级，其它）</a:t>
            </a:r>
          </a:p>
          <a:p>
            <a:pPr eaLnBrk="1" hangingPunct="1">
              <a:lnSpc>
                <a:spcPct val="90000"/>
              </a:lnSpc>
              <a:buFont typeface="Wingdings" panose="05000000000000000000" pitchFamily="2" charset="2"/>
              <a:buNone/>
            </a:pPr>
            <a:r>
              <a:rPr lang="en-US" altLang="zh-CN" sz="1600" smtClean="0">
                <a:solidFill>
                  <a:srgbClr val="CCFFFF"/>
                </a:solidFill>
              </a:rPr>
              <a:t>--------------     </a:t>
            </a:r>
            <a:r>
              <a:rPr lang="zh-CN" altLang="en-US" sz="1600" smtClean="0"/>
              <a:t>默认：国家级</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学籍：</a:t>
            </a:r>
            <a:r>
              <a:rPr lang="en-US" altLang="zh-CN" sz="1600" smtClean="0"/>
              <a:t>&lt;</a:t>
            </a:r>
            <a:r>
              <a:rPr lang="zh-CN" altLang="en-US" sz="1600" smtClean="0"/>
              <a:t>硕学籍</a:t>
            </a:r>
            <a:r>
              <a:rPr lang="en-US" altLang="zh-CN" sz="1600" smtClean="0"/>
              <a:t>&gt;</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住址：单位（楼号，房间号）</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电话：单位（（区号），话机号）</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入学时间：单位（年，月）</a:t>
            </a:r>
          </a:p>
          <a:p>
            <a:pPr eaLnBrk="1" hangingPunct="1">
              <a:lnSpc>
                <a:spcPct val="90000"/>
              </a:lnSpc>
              <a:buFont typeface="Wingdings" panose="05000000000000000000" pitchFamily="2" charset="2"/>
              <a:buNone/>
            </a:pPr>
            <a:r>
              <a:rPr lang="en-US" altLang="zh-CN" sz="1600" smtClean="0">
                <a:solidFill>
                  <a:srgbClr val="CCFFFF"/>
                </a:solidFill>
              </a:rPr>
              <a:t>----</a:t>
            </a:r>
            <a:r>
              <a:rPr lang="zh-CN" altLang="en-US" sz="1600" smtClean="0"/>
              <a:t>学制：单位（年）</a:t>
            </a:r>
          </a:p>
          <a:p>
            <a:pPr eaLnBrk="1" hangingPunct="1">
              <a:lnSpc>
                <a:spcPct val="90000"/>
              </a:lnSpc>
              <a:buFont typeface="Wingdings" panose="05000000000000000000" pitchFamily="2" charset="2"/>
              <a:buNone/>
            </a:pPr>
            <a:r>
              <a:rPr lang="en-US" altLang="zh-CN" sz="1600" smtClean="0">
                <a:solidFill>
                  <a:srgbClr val="CCFFFF"/>
                </a:solidFill>
              </a:rPr>
              <a:t>----           </a:t>
            </a:r>
            <a:r>
              <a:rPr lang="zh-CN" altLang="en-US" sz="1600" smtClean="0"/>
              <a:t>默认：</a:t>
            </a:r>
            <a:r>
              <a:rPr lang="en-US" altLang="zh-CN" sz="1600" smtClean="0"/>
              <a:t>4</a:t>
            </a:r>
            <a:r>
              <a:rPr lang="zh-CN" altLang="en-US" sz="1600" smtClean="0"/>
              <a:t>年</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CB3B9F-5F7C-4567-8545-CFD4E526BF1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59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381F66-AEC0-42EC-93B5-4B681FB15DE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151</a:t>
            </a:fld>
            <a:endParaRPr kumimoji="0" lang="en-US" altLang="zh-CN" sz="1400" smtClean="0">
              <a:latin typeface="Tahoma" panose="020B0604030504040204" pitchFamily="34" charset="0"/>
              <a:ea typeface="宋体" panose="02010600030101010101" pitchFamily="2" charset="-122"/>
            </a:endParaRPr>
          </a:p>
        </p:txBody>
      </p:sp>
      <p:sp>
        <p:nvSpPr>
          <p:cNvPr id="159748" name="Rectangle 2"/>
          <p:cNvSpPr>
            <a:spLocks noGrp="1" noChangeArrowheads="1"/>
          </p:cNvSpPr>
          <p:nvPr>
            <p:ph type="title"/>
          </p:nvPr>
        </p:nvSpPr>
        <p:spPr/>
        <p:txBody>
          <a:bodyPr/>
          <a:lstStyle/>
          <a:p>
            <a:pPr eaLnBrk="1" hangingPunct="1"/>
            <a:r>
              <a:rPr lang="zh-CN" altLang="en-US" smtClean="0">
                <a:solidFill>
                  <a:srgbClr val="000000"/>
                </a:solidFill>
              </a:rPr>
              <a:t>例</a:t>
            </a:r>
            <a:r>
              <a:rPr lang="en-US" altLang="zh-CN" smtClean="0">
                <a:solidFill>
                  <a:srgbClr val="000000"/>
                </a:solidFill>
                <a:latin typeface="华文彩云" panose="02010800040101010101" pitchFamily="2" charset="-122"/>
              </a:rPr>
              <a:t>1</a:t>
            </a:r>
            <a:r>
              <a:rPr lang="zh-CN" altLang="en-US" sz="3200" smtClean="0">
                <a:solidFill>
                  <a:srgbClr val="000000"/>
                </a:solidFill>
                <a:latin typeface="华文新魏" panose="02010800040101010101" pitchFamily="2" charset="-122"/>
                <a:ea typeface="华文新魏" panose="02010800040101010101" pitchFamily="2" charset="-122"/>
              </a:rPr>
              <a:t>硕士生的实例框架</a:t>
            </a:r>
            <a:endParaRPr lang="zh-CN" altLang="en-US" smtClean="0">
              <a:solidFill>
                <a:srgbClr val="000000"/>
              </a:solidFill>
              <a:latin typeface="华文彩云" panose="02010800040101010101" pitchFamily="2" charset="-122"/>
            </a:endParaRPr>
          </a:p>
        </p:txBody>
      </p:sp>
      <p:sp>
        <p:nvSpPr>
          <p:cNvPr id="15974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000" smtClean="0"/>
              <a:t>框架名：</a:t>
            </a:r>
            <a:r>
              <a:rPr lang="en-US" altLang="zh-CN" sz="2000" smtClean="0"/>
              <a:t>&lt;</a:t>
            </a:r>
            <a:r>
              <a:rPr lang="zh-CN" altLang="en-US" sz="2000" smtClean="0"/>
              <a:t>硕士生</a:t>
            </a:r>
            <a:r>
              <a:rPr lang="en-US" altLang="zh-CN" sz="2000" smtClean="0"/>
              <a:t>-1&gt;</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姓名：杨杨</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性别：女</a:t>
            </a:r>
            <a:r>
              <a:rPr lang="en-US" altLang="zh-CN" sz="2000" smtClean="0">
                <a:solidFill>
                  <a:srgbClr val="CCFFFF"/>
                </a:solidFill>
              </a:rPr>
              <a:t>---------</a:t>
            </a:r>
            <a:endParaRPr lang="en-US" altLang="zh-CN" sz="2000" smtClean="0"/>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年龄：</a:t>
            </a:r>
            <a:r>
              <a:rPr lang="en-US" altLang="zh-CN" sz="2000" smtClean="0"/>
              <a:t>23</a:t>
            </a:r>
            <a:r>
              <a:rPr lang="en-US" altLang="zh-CN" sz="2000" smtClean="0">
                <a:solidFill>
                  <a:srgbClr val="CCFFFF"/>
                </a:solidFill>
              </a:rPr>
              <a:t>--------</a:t>
            </a:r>
            <a:endParaRPr lang="en-US" altLang="zh-CN" sz="2000" smtClean="0"/>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学习专业：计算机应用技术</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研究方向：人工智能</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导师姓名：林海</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参加课题：</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学籍：</a:t>
            </a:r>
            <a:r>
              <a:rPr lang="en-US" altLang="zh-CN" sz="2000" smtClean="0"/>
              <a:t>&lt;</a:t>
            </a:r>
            <a:r>
              <a:rPr lang="zh-CN" altLang="en-US" sz="2000" smtClean="0"/>
              <a:t>硕学籍</a:t>
            </a:r>
            <a:r>
              <a:rPr lang="en-US" altLang="zh-CN" sz="2000" smtClean="0"/>
              <a:t>-1&gt;</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住址：</a:t>
            </a:r>
            <a:r>
              <a:rPr lang="en-US" altLang="zh-CN" sz="2000" smtClean="0"/>
              <a:t>16</a:t>
            </a:r>
            <a:r>
              <a:rPr lang="zh-CN" altLang="en-US" sz="2000" smtClean="0"/>
              <a:t>号楼</a:t>
            </a:r>
            <a:r>
              <a:rPr lang="en-US" altLang="zh-CN" sz="2000" smtClean="0"/>
              <a:t>316</a:t>
            </a:r>
            <a:r>
              <a:rPr lang="zh-CN" altLang="en-US" sz="2000" smtClean="0"/>
              <a:t>房间号</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电话：（</a:t>
            </a:r>
            <a:r>
              <a:rPr lang="en-US" altLang="zh-CN" sz="2000" smtClean="0"/>
              <a:t>010</a:t>
            </a:r>
            <a:r>
              <a:rPr lang="zh-CN" altLang="en-US" sz="2000" smtClean="0"/>
              <a:t>）</a:t>
            </a:r>
            <a:r>
              <a:rPr lang="en-US" altLang="zh-CN" sz="2000" smtClean="0"/>
              <a:t>66668888</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入学时间：</a:t>
            </a:r>
            <a:r>
              <a:rPr lang="en-US" altLang="zh-CN" sz="2000" smtClean="0"/>
              <a:t>2010</a:t>
            </a:r>
            <a:r>
              <a:rPr lang="zh-CN" altLang="en-US" sz="2000" smtClean="0"/>
              <a:t>年</a:t>
            </a:r>
            <a:r>
              <a:rPr lang="en-US" altLang="zh-CN" sz="2000" smtClean="0"/>
              <a:t>9</a:t>
            </a:r>
            <a:r>
              <a:rPr lang="zh-CN" altLang="en-US" sz="2000" smtClean="0"/>
              <a:t>月</a:t>
            </a:r>
            <a:r>
              <a:rPr lang="en-US" altLang="zh-CN" sz="2000" smtClean="0">
                <a:solidFill>
                  <a:srgbClr val="CCFFFF"/>
                </a:solidFill>
              </a:rPr>
              <a:t>---</a:t>
            </a:r>
            <a:endParaRPr lang="en-US" altLang="zh-CN" sz="2000" smtClean="0"/>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学制：</a:t>
            </a:r>
          </a:p>
          <a:p>
            <a:pPr eaLnBrk="1" hangingPunct="1">
              <a:lnSpc>
                <a:spcPct val="90000"/>
              </a:lnSpc>
              <a:buFont typeface="Wingdings" panose="05000000000000000000" pitchFamily="2" charset="2"/>
              <a:buNone/>
            </a:pPr>
            <a:endParaRPr lang="en-US" altLang="zh-CN" sz="200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endParaRPr lang="zh-CN" altLang="en-US" smtClean="0"/>
          </a:p>
        </p:txBody>
      </p:sp>
      <p:sp>
        <p:nvSpPr>
          <p:cNvPr id="160771" name="内容占位符 2"/>
          <p:cNvSpPr>
            <a:spLocks noGrp="1"/>
          </p:cNvSpPr>
          <p:nvPr>
            <p:ph idx="1"/>
          </p:nvPr>
        </p:nvSpPr>
        <p:spPr>
          <a:xfrm>
            <a:off x="250825" y="2017713"/>
            <a:ext cx="8893175" cy="4579937"/>
          </a:xfrm>
        </p:spPr>
        <p:txBody>
          <a:bodyPr/>
          <a:lstStyle/>
          <a:p>
            <a:pPr>
              <a:buFontTx/>
              <a:buNone/>
            </a:pPr>
            <a:r>
              <a:rPr lang="zh-CN" altLang="en-US" sz="2400" smtClean="0">
                <a:latin typeface="华文新魏" panose="02010800040101010101" pitchFamily="2" charset="-122"/>
              </a:rPr>
              <a:t>框架表示法的几点说明</a:t>
            </a:r>
          </a:p>
          <a:p>
            <a:pPr>
              <a:buFont typeface="Wingdings" panose="05000000000000000000" pitchFamily="2" charset="2"/>
              <a:buChar char="•"/>
            </a:pPr>
            <a:r>
              <a:rPr lang="zh-CN" altLang="en-US" sz="2400" smtClean="0">
                <a:latin typeface="华文新魏" panose="02010800040101010101" pitchFamily="2" charset="-122"/>
              </a:rPr>
              <a:t>框架名的值允许带参数.当被调用时需要提供实参</a:t>
            </a:r>
          </a:p>
          <a:p>
            <a:pPr>
              <a:buFont typeface="Wingdings" panose="05000000000000000000" pitchFamily="2" charset="2"/>
              <a:buChar char="•"/>
            </a:pPr>
            <a:r>
              <a:rPr lang="zh-CN" altLang="en-US" sz="2400" smtClean="0">
                <a:latin typeface="华文新魏" panose="02010800040101010101" pitchFamily="2" charset="-122"/>
              </a:rPr>
              <a:t>当槽值或侧面值是一个过程时,它既可以是一个明确表示出来的动作串,也可以是对主语言的某个过程调用,从而可以将过程性的知识表示出来</a:t>
            </a:r>
          </a:p>
          <a:p>
            <a:pPr>
              <a:buFont typeface="Wingdings" panose="05000000000000000000" pitchFamily="2" charset="2"/>
              <a:buChar char="•"/>
            </a:pPr>
            <a:r>
              <a:rPr lang="zh-CN" altLang="en-US" sz="2400" smtClean="0">
                <a:latin typeface="华文新魏" panose="02010800040101010101" pitchFamily="2" charset="-122"/>
              </a:rPr>
              <a:t>当槽值或侧面值是谓词时,其真值由当时谓词中变元的取值决定</a:t>
            </a:r>
          </a:p>
          <a:p>
            <a:pPr>
              <a:buFont typeface="Wingdings" panose="05000000000000000000" pitchFamily="2" charset="2"/>
              <a:buChar char="•"/>
            </a:pPr>
            <a:r>
              <a:rPr lang="zh-CN" altLang="en-US" sz="2400" smtClean="0">
                <a:latin typeface="华文新魏" panose="02010800040101010101" pitchFamily="2" charset="-122"/>
              </a:rPr>
              <a:t>槽值或侧面值为空时,表示该值等待以后输入,当时不能够确定</a:t>
            </a:r>
          </a:p>
          <a:p>
            <a:pPr>
              <a:buFont typeface="Wingdings" panose="05000000000000000000" pitchFamily="2" charset="2"/>
              <a:buChar char="•"/>
            </a:pPr>
            <a:r>
              <a:rPr lang="zh-CN" altLang="en-US" sz="2400" smtClean="0">
                <a:latin typeface="华文新魏" panose="02010800040101010101" pitchFamily="2" charset="-122"/>
              </a:rPr>
              <a:t>约束条件是任选的,当不指出约束条件时,表示没有约束</a:t>
            </a:r>
          </a:p>
          <a:p>
            <a:endParaRPr lang="zh-CN" altLang="en-US" smtClean="0"/>
          </a:p>
        </p:txBody>
      </p:sp>
      <p:sp>
        <p:nvSpPr>
          <p:cNvPr id="1607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8BCDE0-BE9D-4246-9433-A6A12EAA448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0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6B122B-AC76-4CD3-B00A-0E9014151AA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152</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p:txBody>
          <a:bodyPr/>
          <a:lstStyle/>
          <a:p>
            <a:endParaRPr lang="zh-CN" altLang="en-US" smtClean="0"/>
          </a:p>
        </p:txBody>
      </p:sp>
      <p:sp>
        <p:nvSpPr>
          <p:cNvPr id="161795" name="内容占位符 2"/>
          <p:cNvSpPr>
            <a:spLocks noGrp="1"/>
          </p:cNvSpPr>
          <p:nvPr>
            <p:ph idx="1"/>
          </p:nvPr>
        </p:nvSpPr>
        <p:spPr>
          <a:xfrm>
            <a:off x="827088" y="2017713"/>
            <a:ext cx="8128000" cy="4114800"/>
          </a:xfrm>
        </p:spPr>
        <p:txBody>
          <a:bodyPr/>
          <a:lstStyle/>
          <a:p>
            <a:r>
              <a:rPr lang="zh-CN" altLang="en-US" smtClean="0"/>
              <a:t>槽值可表示为：</a:t>
            </a:r>
          </a:p>
          <a:p>
            <a:pPr>
              <a:buFontTx/>
              <a:buNone/>
            </a:pPr>
            <a:r>
              <a:rPr lang="en-US" altLang="zh-CN" smtClean="0"/>
              <a:t>    slot Value          facet  (</a:t>
            </a:r>
            <a:r>
              <a:rPr lang="zh-CN" altLang="en-US" smtClean="0"/>
              <a:t>值侧面）</a:t>
            </a:r>
          </a:p>
          <a:p>
            <a:pPr>
              <a:buFontTx/>
              <a:buNone/>
            </a:pPr>
            <a:r>
              <a:rPr lang="en-US" altLang="zh-CN" smtClean="0"/>
              <a:t>           Default       facet （”</a:t>
            </a:r>
            <a:r>
              <a:rPr lang="zh-CN" altLang="en-US" smtClean="0"/>
              <a:t>默认“侧面）</a:t>
            </a:r>
          </a:p>
          <a:p>
            <a:pPr>
              <a:buFontTx/>
              <a:buNone/>
            </a:pPr>
            <a:r>
              <a:rPr lang="en-US" altLang="zh-CN" smtClean="0"/>
              <a:t>           If_needed   facet （”</a:t>
            </a:r>
            <a:r>
              <a:rPr lang="zh-CN" altLang="en-US" smtClean="0"/>
              <a:t>如果需要“侧面）</a:t>
            </a:r>
          </a:p>
          <a:p>
            <a:pPr>
              <a:buFontTx/>
              <a:buNone/>
            </a:pPr>
            <a:r>
              <a:rPr lang="en-US" altLang="zh-CN" smtClean="0"/>
              <a:t>           If-added     facet （”</a:t>
            </a:r>
            <a:r>
              <a:rPr lang="zh-CN" altLang="en-US" smtClean="0"/>
              <a:t>如果加入“侧面）</a:t>
            </a:r>
          </a:p>
          <a:p>
            <a:endParaRPr lang="zh-CN" altLang="en-US" smtClean="0"/>
          </a:p>
        </p:txBody>
      </p:sp>
      <p:sp>
        <p:nvSpPr>
          <p:cNvPr id="1617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B01A40-E504-4239-8C90-AF87126B736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179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D784E1-F674-4554-94DF-0CD97098E68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153</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latin typeface="+mn-ea"/>
              </a:rPr>
              <a:t>框架网络</a:t>
            </a:r>
            <a:endParaRPr lang="zh-CN" altLang="en-US"/>
          </a:p>
        </p:txBody>
      </p:sp>
      <p:sp>
        <p:nvSpPr>
          <p:cNvPr id="3" name="内容占位符 2"/>
          <p:cNvSpPr>
            <a:spLocks noGrp="1"/>
          </p:cNvSpPr>
          <p:nvPr>
            <p:ph idx="1"/>
          </p:nvPr>
        </p:nvSpPr>
        <p:spPr>
          <a:xfrm>
            <a:off x="-180975" y="1989138"/>
            <a:ext cx="9145588" cy="5084762"/>
          </a:xfrm>
        </p:spPr>
        <p:txBody>
          <a:bodyPr/>
          <a:lstStyle/>
          <a:p>
            <a:pPr lvl="1">
              <a:defRPr/>
            </a:pPr>
            <a:r>
              <a:rPr lang="zh-CN" altLang="zh-CN" sz="2200" u="sng" smtClean="0">
                <a:latin typeface="+mn-ea"/>
              </a:rPr>
              <a:t>继承性</a:t>
            </a:r>
            <a:r>
              <a:rPr lang="zh-CN" altLang="zh-CN" sz="2200" smtClean="0">
                <a:latin typeface="+mn-ea"/>
              </a:rPr>
              <a:t>: 框架作为知识单位,其表示的观念具有抽象和具体之分,或上层下层之分,下层的框架中某些属性可以从上层框架中的属性推出,或直接推出</a:t>
            </a:r>
            <a:endParaRPr lang="zh-CN" altLang="en-US" sz="2200" smtClean="0">
              <a:latin typeface="+mn-ea"/>
            </a:endParaRPr>
          </a:p>
          <a:p>
            <a:pPr lvl="2">
              <a:defRPr/>
            </a:pPr>
            <a:r>
              <a:rPr lang="en-US" altLang="zh-CN" sz="2200" u="sng" smtClean="0">
                <a:latin typeface="+mn-ea"/>
              </a:rPr>
              <a:t>ISA</a:t>
            </a:r>
            <a:r>
              <a:rPr lang="zh-CN" altLang="zh-CN" sz="2200" u="sng" smtClean="0">
                <a:latin typeface="+mn-ea"/>
              </a:rPr>
              <a:t>槽</a:t>
            </a:r>
            <a:r>
              <a:rPr lang="zh-CN" altLang="zh-CN" sz="2200" smtClean="0">
                <a:latin typeface="+mn-ea"/>
              </a:rPr>
              <a:t>: 用于指出事物间抽象概念上的类属关系.表示的是上层框架是下层的抽象,下层是上层的特例之间的关系.一般说,ISA槽具有继承性</a:t>
            </a:r>
          </a:p>
          <a:p>
            <a:pPr lvl="2">
              <a:defRPr/>
            </a:pPr>
            <a:r>
              <a:rPr lang="en-US" altLang="zh-CN" sz="2200" u="sng" smtClean="0">
                <a:latin typeface="+mn-ea"/>
              </a:rPr>
              <a:t>AKO</a:t>
            </a:r>
            <a:r>
              <a:rPr lang="zh-CN" altLang="zh-CN" sz="2200" u="sng" smtClean="0">
                <a:latin typeface="+mn-ea"/>
              </a:rPr>
              <a:t>槽</a:t>
            </a:r>
            <a:r>
              <a:rPr lang="zh-CN" altLang="zh-CN" sz="2200" smtClean="0">
                <a:latin typeface="+mn-ea"/>
              </a:rPr>
              <a:t>:用于具体指出事物间的类属关系.明确指出下层是上层的一种</a:t>
            </a:r>
          </a:p>
          <a:p>
            <a:pPr lvl="1">
              <a:defRPr/>
            </a:pPr>
            <a:r>
              <a:rPr lang="zh-CN" altLang="zh-CN" sz="2200" u="sng" smtClean="0">
                <a:latin typeface="+mn-ea"/>
              </a:rPr>
              <a:t>横向联系</a:t>
            </a:r>
            <a:r>
              <a:rPr lang="zh-CN" altLang="zh-CN" sz="2200" smtClean="0">
                <a:latin typeface="+mn-ea"/>
              </a:rPr>
              <a:t>:当用框架名作为槽值时所建立起来的框架之间的一种关系</a:t>
            </a:r>
          </a:p>
          <a:p>
            <a:pPr lvl="1">
              <a:defRPr/>
            </a:pPr>
            <a:r>
              <a:rPr lang="zh-CN" altLang="zh-CN" sz="2200" u="sng" smtClean="0">
                <a:latin typeface="+mn-ea"/>
              </a:rPr>
              <a:t>纵向联系</a:t>
            </a:r>
            <a:r>
              <a:rPr lang="zh-CN" altLang="zh-CN" sz="2200" smtClean="0">
                <a:latin typeface="+mn-ea"/>
              </a:rPr>
              <a:t>:通过框架之间的继承性所建立起来的框架之间的一种关系</a:t>
            </a:r>
          </a:p>
          <a:p>
            <a:pPr lvl="1">
              <a:defRPr/>
            </a:pPr>
            <a:r>
              <a:rPr lang="zh-CN" altLang="zh-CN" sz="2200" smtClean="0">
                <a:latin typeface="+mn-ea"/>
              </a:rPr>
              <a:t>具有横向联系及纵向联系的一组框架称为</a:t>
            </a:r>
            <a:r>
              <a:rPr lang="zh-CN" altLang="zh-CN" sz="2200" u="sng" smtClean="0">
                <a:latin typeface="+mn-ea"/>
              </a:rPr>
              <a:t>框架网络</a:t>
            </a:r>
            <a:r>
              <a:rPr lang="zh-CN" altLang="zh-CN" sz="2200" smtClean="0">
                <a:latin typeface="+mn-ea"/>
              </a:rPr>
              <a:t>.</a:t>
            </a:r>
          </a:p>
          <a:p>
            <a:pPr>
              <a:defRPr/>
            </a:pPr>
            <a:endParaRPr lang="zh-CN" altLang="en-US" sz="2200"/>
          </a:p>
        </p:txBody>
      </p:sp>
      <p:sp>
        <p:nvSpPr>
          <p:cNvPr id="1628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6933E3-EFBF-447A-A44F-F9969CF564D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28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01AF57-2EFF-4CB0-9867-CCCB775187C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154</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00011A-3D73-4F5E-AEF4-E5C7930FC63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3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A68434-1497-4684-8E0B-683756D3DF9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155</a:t>
            </a:fld>
            <a:endParaRPr kumimoji="0" lang="en-US" altLang="zh-CN" sz="1400" smtClean="0">
              <a:latin typeface="Tahoma" panose="020B0604030504040204" pitchFamily="34" charset="0"/>
              <a:ea typeface="宋体" panose="02010600030101010101" pitchFamily="2" charset="-122"/>
            </a:endParaRPr>
          </a:p>
        </p:txBody>
      </p:sp>
      <p:sp>
        <p:nvSpPr>
          <p:cNvPr id="163844"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框架表示</a:t>
            </a:r>
          </a:p>
        </p:txBody>
      </p:sp>
      <p:sp>
        <p:nvSpPr>
          <p:cNvPr id="163845" name="Rectangle 3"/>
          <p:cNvSpPr>
            <a:spLocks noGrp="1" noChangeArrowheads="1"/>
          </p:cNvSpPr>
          <p:nvPr>
            <p:ph type="body" idx="1"/>
          </p:nvPr>
        </p:nvSpPr>
        <p:spPr>
          <a:xfrm>
            <a:off x="539750" y="2017713"/>
            <a:ext cx="8415338" cy="4114800"/>
          </a:xfrm>
        </p:spPr>
        <p:txBody>
          <a:bodyPr/>
          <a:lstStyle/>
          <a:p>
            <a:pPr eaLnBrk="1" hangingPunct="1">
              <a:lnSpc>
                <a:spcPct val="90000"/>
              </a:lnSpc>
            </a:pPr>
            <a:r>
              <a:rPr lang="zh-CN" altLang="en-US" sz="2400" smtClean="0">
                <a:solidFill>
                  <a:srgbClr val="000000"/>
                </a:solidFill>
              </a:rPr>
              <a:t>框架系统的基本结构</a:t>
            </a:r>
            <a:r>
              <a:rPr lang="zh-CN" altLang="en-US" sz="2400" smtClean="0"/>
              <a:t>是通过诸框架之间的横向或纵向联系来实现的。</a:t>
            </a:r>
          </a:p>
          <a:p>
            <a:pPr eaLnBrk="1" hangingPunct="1">
              <a:lnSpc>
                <a:spcPct val="90000"/>
              </a:lnSpc>
              <a:buFont typeface="Wingdings" panose="05000000000000000000" pitchFamily="2" charset="2"/>
              <a:buNone/>
            </a:pPr>
            <a:r>
              <a:rPr lang="zh-CN" altLang="en-US" sz="2400" smtClean="0"/>
              <a:t>（</a:t>
            </a:r>
            <a:r>
              <a:rPr lang="en-US" altLang="zh-CN" sz="2400" smtClean="0"/>
              <a:t>1</a:t>
            </a:r>
            <a:r>
              <a:rPr lang="zh-CN" altLang="en-US" sz="2400" smtClean="0"/>
              <a:t>）框架之间的横向联系</a:t>
            </a:r>
          </a:p>
          <a:p>
            <a:pPr eaLnBrk="1" hangingPunct="1">
              <a:lnSpc>
                <a:spcPct val="90000"/>
              </a:lnSpc>
              <a:buFont typeface="Wingdings" panose="05000000000000000000" pitchFamily="2" charset="2"/>
              <a:buNone/>
            </a:pPr>
            <a:r>
              <a:rPr lang="zh-CN" altLang="en-US" sz="2400" smtClean="0">
                <a:solidFill>
                  <a:srgbClr val="000000"/>
                </a:solidFill>
              </a:rPr>
              <a:t>      一个框架的槽值或侧面值可以是另外一个框架的名字。如，“硕士生”框架合“硕学籍”框架之间为横向联系。</a:t>
            </a:r>
            <a:endParaRPr lang="zh-CN" altLang="en-US" sz="2400" smtClean="0"/>
          </a:p>
          <a:p>
            <a:pPr eaLnBrk="1" hangingPunct="1">
              <a:lnSpc>
                <a:spcPct val="90000"/>
              </a:lnSpc>
              <a:buFont typeface="Wingdings" panose="05000000000000000000" pitchFamily="2" charset="2"/>
              <a:buNone/>
            </a:pPr>
            <a:r>
              <a:rPr lang="zh-CN" altLang="en-US" sz="2400" smtClean="0">
                <a:solidFill>
                  <a:srgbClr val="000000"/>
                </a:solidFill>
              </a:rPr>
              <a:t>（</a:t>
            </a:r>
            <a:r>
              <a:rPr lang="en-US" altLang="zh-CN" sz="2400" smtClean="0">
                <a:solidFill>
                  <a:srgbClr val="000000"/>
                </a:solidFill>
              </a:rPr>
              <a:t>2</a:t>
            </a:r>
            <a:r>
              <a:rPr lang="zh-CN" altLang="en-US" sz="2400" smtClean="0">
                <a:solidFill>
                  <a:srgbClr val="000000"/>
                </a:solidFill>
              </a:rPr>
              <a:t>）</a:t>
            </a:r>
            <a:r>
              <a:rPr lang="zh-CN" altLang="en-US" sz="2400" smtClean="0"/>
              <a:t>框架之间的纵向联系</a:t>
            </a:r>
          </a:p>
          <a:p>
            <a:pPr eaLnBrk="1" hangingPunct="1">
              <a:lnSpc>
                <a:spcPct val="90000"/>
              </a:lnSpc>
              <a:buFont typeface="Wingdings" panose="05000000000000000000" pitchFamily="2" charset="2"/>
              <a:buNone/>
            </a:pPr>
            <a:r>
              <a:rPr lang="zh-CN" altLang="en-US" sz="2400" smtClean="0">
                <a:solidFill>
                  <a:srgbClr val="000000"/>
                </a:solidFill>
              </a:rPr>
              <a:t>     用框架表示具有演绎关系的知识结构时，下层框架与上层框架之间具有一种继承关系，这种具有继承关系的框架之间的联系称为纵向关系。</a:t>
            </a:r>
          </a:p>
          <a:p>
            <a:pPr eaLnBrk="1" hangingPunct="1">
              <a:lnSpc>
                <a:spcPct val="90000"/>
              </a:lnSpc>
              <a:buFont typeface="Wingdings" panose="05000000000000000000" pitchFamily="2" charset="2"/>
              <a:buNone/>
            </a:pPr>
            <a:r>
              <a:rPr lang="zh-CN" altLang="en-US" sz="2400" smtClean="0"/>
              <a:t>     如，“学生框架”的下层框架为“本科生框架”、“硕士生框架”、“博士生框架”。</a:t>
            </a:r>
          </a:p>
          <a:p>
            <a:pPr eaLnBrk="1" hangingPunct="1">
              <a:lnSpc>
                <a:spcPct val="90000"/>
              </a:lnSpc>
            </a:pPr>
            <a:endParaRPr lang="en-US" altLang="zh-CN" sz="2400" smtClean="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169F61-8818-495B-9483-8EE2F74C21F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486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B7BBB5-9926-48BA-B64E-F4F4B0D3041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156</a:t>
            </a:fld>
            <a:endParaRPr kumimoji="0" lang="en-US" altLang="zh-CN" sz="1400" smtClean="0">
              <a:latin typeface="Tahoma" panose="020B0604030504040204" pitchFamily="34" charset="0"/>
              <a:ea typeface="宋体" panose="02010600030101010101" pitchFamily="2" charset="-122"/>
            </a:endParaRPr>
          </a:p>
        </p:txBody>
      </p:sp>
      <p:sp>
        <p:nvSpPr>
          <p:cNvPr id="164868" name="Rectangle 2"/>
          <p:cNvSpPr>
            <a:spLocks noGrp="1" noChangeArrowheads="1"/>
          </p:cNvSpPr>
          <p:nvPr>
            <p:ph type="title"/>
          </p:nvPr>
        </p:nvSpPr>
        <p:spPr/>
        <p:txBody>
          <a:bodyPr/>
          <a:lstStyle/>
          <a:p>
            <a:pPr eaLnBrk="1" hangingPunct="1"/>
            <a:r>
              <a:rPr lang="zh-CN" altLang="en-US" smtClean="0"/>
              <a:t>一个框架系统 </a:t>
            </a:r>
          </a:p>
        </p:txBody>
      </p:sp>
      <p:sp>
        <p:nvSpPr>
          <p:cNvPr id="164869" name="Rectangle 3"/>
          <p:cNvSpPr>
            <a:spLocks noGrp="1" noChangeArrowheads="1"/>
          </p:cNvSpPr>
          <p:nvPr>
            <p:ph type="body" sz="half" idx="1"/>
          </p:nvPr>
        </p:nvSpPr>
        <p:spPr>
          <a:xfrm>
            <a:off x="827088" y="2017713"/>
            <a:ext cx="7848600" cy="1987550"/>
          </a:xfrm>
        </p:spPr>
        <p:txBody>
          <a:bodyPr/>
          <a:lstStyle/>
          <a:p>
            <a:pPr eaLnBrk="1" hangingPunct="1"/>
            <a:r>
              <a:rPr lang="zh-CN" altLang="en-US" sz="2400" dirty="0" smtClean="0"/>
              <a:t>立方 体的一个视图的框架。图中，最高层的框架，用</a:t>
            </a:r>
            <a:r>
              <a:rPr lang="en-US" altLang="zh-CN" sz="2400" dirty="0" err="1" smtClean="0"/>
              <a:t>isa</a:t>
            </a:r>
            <a:r>
              <a:rPr lang="zh-CN" altLang="en-US" sz="2400" dirty="0" smtClean="0"/>
              <a:t>槽说明它是一个立方体，并由</a:t>
            </a:r>
            <a:r>
              <a:rPr lang="en-US" altLang="zh-CN" sz="2400" dirty="0" smtClean="0"/>
              <a:t>region-of</a:t>
            </a:r>
            <a:r>
              <a:rPr lang="zh-CN" altLang="en-US" sz="2400" dirty="0" smtClean="0"/>
              <a:t>槽指示出它所拥有的</a:t>
            </a:r>
            <a:r>
              <a:rPr lang="en-US" altLang="zh-CN" sz="2400" dirty="0" smtClean="0"/>
              <a:t>3</a:t>
            </a:r>
            <a:r>
              <a:rPr lang="zh-CN" altLang="en-US" sz="2400" dirty="0" smtClean="0"/>
              <a:t>个可见面</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E</a:t>
            </a:r>
            <a:r>
              <a:rPr lang="zh-CN" altLang="en-US" sz="2400" dirty="0" smtClean="0"/>
              <a:t>。而</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E</a:t>
            </a:r>
            <a:r>
              <a:rPr lang="zh-CN" altLang="en-US" sz="2400" dirty="0" smtClean="0"/>
              <a:t>又分别用</a:t>
            </a:r>
            <a:r>
              <a:rPr lang="en-US" altLang="zh-CN" sz="2400" dirty="0" smtClean="0"/>
              <a:t>3</a:t>
            </a:r>
            <a:r>
              <a:rPr lang="zh-CN" altLang="en-US" sz="2400" dirty="0" smtClean="0"/>
              <a:t>个框架来具体描述。用</a:t>
            </a:r>
            <a:r>
              <a:rPr lang="en-US" altLang="zh-CN" sz="2400" dirty="0" smtClean="0"/>
              <a:t>must be</a:t>
            </a:r>
            <a:r>
              <a:rPr lang="zh-CN" altLang="en-US" sz="2400" dirty="0" smtClean="0"/>
              <a:t>槽指示出它们必须是一个平行四边形。 </a:t>
            </a:r>
          </a:p>
        </p:txBody>
      </p:sp>
      <p:pic>
        <p:nvPicPr>
          <p:cNvPr id="164870" name="Picture 4" descr="25_1"/>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1476375" y="3860800"/>
            <a:ext cx="6696075" cy="2663825"/>
          </a:xfrm>
        </p:spPr>
      </p:pic>
      <p:sp>
        <p:nvSpPr>
          <p:cNvPr id="164871" name="Text Box 6"/>
          <p:cNvSpPr txBox="1">
            <a:spLocks noChangeArrowheads="1"/>
          </p:cNvSpPr>
          <p:nvPr/>
        </p:nvSpPr>
        <p:spPr bwMode="auto">
          <a:xfrm>
            <a:off x="4932363" y="6165850"/>
            <a:ext cx="360362" cy="39687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E</a:t>
            </a:r>
          </a:p>
        </p:txBody>
      </p:sp>
      <p:sp>
        <p:nvSpPr>
          <p:cNvPr id="164872" name="Text Box 7"/>
          <p:cNvSpPr txBox="1">
            <a:spLocks noChangeArrowheads="1"/>
          </p:cNvSpPr>
          <p:nvPr/>
        </p:nvSpPr>
        <p:spPr bwMode="auto">
          <a:xfrm>
            <a:off x="5795963" y="6165850"/>
            <a:ext cx="360362" cy="39687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64873" name="Text Box 8"/>
          <p:cNvSpPr txBox="1">
            <a:spLocks noChangeArrowheads="1"/>
          </p:cNvSpPr>
          <p:nvPr/>
        </p:nvSpPr>
        <p:spPr bwMode="auto">
          <a:xfrm>
            <a:off x="3924300" y="6165850"/>
            <a:ext cx="360363" cy="39687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A1A0604-046D-4AD8-B15E-02DB1E974D6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589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DE5D41-6334-4003-A4AD-F54A7A060F5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157</a:t>
            </a:fld>
            <a:endParaRPr kumimoji="0" lang="en-US" altLang="zh-CN" sz="1400" smtClean="0">
              <a:latin typeface="Tahoma" panose="020B0604030504040204" pitchFamily="34" charset="0"/>
              <a:ea typeface="宋体" panose="02010600030101010101" pitchFamily="2" charset="-122"/>
            </a:endParaRPr>
          </a:p>
        </p:txBody>
      </p:sp>
      <p:sp>
        <p:nvSpPr>
          <p:cNvPr id="165892" name="Rectangle 2"/>
          <p:cNvSpPr>
            <a:spLocks noGrp="1" noChangeArrowheads="1"/>
          </p:cNvSpPr>
          <p:nvPr>
            <p:ph type="title"/>
          </p:nvPr>
        </p:nvSpPr>
        <p:spPr/>
        <p:txBody>
          <a:bodyPr/>
          <a:lstStyle/>
          <a:p>
            <a:pPr eaLnBrk="1" hangingPunct="1"/>
            <a:r>
              <a:rPr lang="zh-CN" altLang="en-US" smtClean="0"/>
              <a:t>一个框架系统</a:t>
            </a:r>
          </a:p>
        </p:txBody>
      </p:sp>
      <p:sp>
        <p:nvSpPr>
          <p:cNvPr id="165893" name="Rectangle 3"/>
          <p:cNvSpPr>
            <a:spLocks noGrp="1" noChangeArrowheads="1"/>
          </p:cNvSpPr>
          <p:nvPr>
            <p:ph type="body" sz="half" idx="1"/>
          </p:nvPr>
        </p:nvSpPr>
        <p:spPr>
          <a:xfrm>
            <a:off x="900113" y="2017713"/>
            <a:ext cx="7704137" cy="1123950"/>
          </a:xfrm>
        </p:spPr>
        <p:txBody>
          <a:bodyPr/>
          <a:lstStyle/>
          <a:p>
            <a:pPr eaLnBrk="1" hangingPunct="1"/>
            <a:r>
              <a:rPr lang="zh-CN" altLang="en-US" sz="2000" smtClean="0"/>
              <a:t>为了能从各个不同的角度来描述物体，可以对不同角度的视图分别建立框架，然后再把它们联系起来组成一个框架系统。</a:t>
            </a:r>
          </a:p>
        </p:txBody>
      </p:sp>
      <p:pic>
        <p:nvPicPr>
          <p:cNvPr id="165894" name="Picture 4" descr="25_2"/>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1331913" y="3213100"/>
            <a:ext cx="6769100" cy="3240088"/>
          </a:xfrm>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FA786A-5481-4012-8BF8-AC07754A333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6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B0CD8D-F4EF-44C1-A575-C984A366530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158</a:t>
            </a:fld>
            <a:endParaRPr kumimoji="0" lang="en-US" altLang="zh-CN" sz="1400" smtClean="0">
              <a:latin typeface="Tahoma" panose="020B0604030504040204" pitchFamily="34" charset="0"/>
              <a:ea typeface="宋体" panose="02010600030101010101" pitchFamily="2" charset="-122"/>
            </a:endParaRPr>
          </a:p>
        </p:txBody>
      </p:sp>
      <p:sp>
        <p:nvSpPr>
          <p:cNvPr id="166916" name="Rectangle 2"/>
          <p:cNvSpPr>
            <a:spLocks noGrp="1" noChangeArrowheads="1"/>
          </p:cNvSpPr>
          <p:nvPr>
            <p:ph type="title"/>
          </p:nvPr>
        </p:nvSpPr>
        <p:spPr/>
        <p:txBody>
          <a:bodyPr/>
          <a:lstStyle/>
          <a:p>
            <a:pPr eaLnBrk="1" hangingPunct="1"/>
            <a:r>
              <a:rPr lang="zh-CN" altLang="en-US" smtClean="0"/>
              <a:t>一个教室的框架</a:t>
            </a:r>
          </a:p>
        </p:txBody>
      </p:sp>
      <p:sp>
        <p:nvSpPr>
          <p:cNvPr id="166917" name="Rectangle 4"/>
          <p:cNvSpPr>
            <a:spLocks noChangeArrowheads="1"/>
          </p:cNvSpPr>
          <p:nvPr/>
        </p:nvSpPr>
        <p:spPr bwMode="auto">
          <a:xfrm>
            <a:off x="2133600" y="2286000"/>
            <a:ext cx="4876800" cy="2743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grpSp>
        <p:nvGrpSpPr>
          <p:cNvPr id="166918" name="Group 10"/>
          <p:cNvGrpSpPr>
            <a:grpSpLocks/>
          </p:cNvGrpSpPr>
          <p:nvPr/>
        </p:nvGrpSpPr>
        <p:grpSpPr bwMode="auto">
          <a:xfrm>
            <a:off x="1905000" y="5738813"/>
            <a:ext cx="1143000" cy="949325"/>
            <a:chOff x="1200" y="3615"/>
            <a:chExt cx="720" cy="598"/>
          </a:xfrm>
        </p:grpSpPr>
        <p:sp>
          <p:nvSpPr>
            <p:cNvPr id="166952" name="AutoShape 5"/>
            <p:cNvSpPr>
              <a:spLocks noChangeArrowheads="1"/>
            </p:cNvSpPr>
            <p:nvPr/>
          </p:nvSpPr>
          <p:spPr bwMode="auto">
            <a:xfrm>
              <a:off x="1208" y="3615"/>
              <a:ext cx="703" cy="598"/>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墙框架</a:t>
              </a:r>
            </a:p>
            <a:p>
              <a:pPr algn="ctr" eaLnBrk="1" hangingPunct="1">
                <a:spcBef>
                  <a:spcPct val="50000"/>
                </a:spcBef>
                <a:buClrTx/>
                <a:buSzTx/>
                <a:buFont typeface="Wingdings" panose="05000000000000000000" pitchFamily="2" charset="2"/>
                <a:buNone/>
              </a:pPr>
              <a:endParaRPr lang="en-US" altLang="zh-CN" sz="2000">
                <a:latin typeface="Tahoma" panose="020B0604030504040204" pitchFamily="34" charset="0"/>
                <a:ea typeface="宋体" panose="02010600030101010101" pitchFamily="2" charset="-122"/>
              </a:endParaRPr>
            </a:p>
          </p:txBody>
        </p:sp>
        <p:sp>
          <p:nvSpPr>
            <p:cNvPr id="166953" name="Line 9"/>
            <p:cNvSpPr>
              <a:spLocks noChangeShapeType="1"/>
            </p:cNvSpPr>
            <p:nvPr/>
          </p:nvSpPr>
          <p:spPr bwMode="auto">
            <a:xfrm>
              <a:off x="1200" y="3936"/>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66919" name="Group 11"/>
          <p:cNvGrpSpPr>
            <a:grpSpLocks/>
          </p:cNvGrpSpPr>
          <p:nvPr/>
        </p:nvGrpSpPr>
        <p:grpSpPr bwMode="auto">
          <a:xfrm>
            <a:off x="3581400" y="5715000"/>
            <a:ext cx="1371600" cy="949325"/>
            <a:chOff x="1200" y="3615"/>
            <a:chExt cx="720" cy="598"/>
          </a:xfrm>
        </p:grpSpPr>
        <p:sp>
          <p:nvSpPr>
            <p:cNvPr id="166950" name="AutoShape 12"/>
            <p:cNvSpPr>
              <a:spLocks noChangeArrowheads="1"/>
            </p:cNvSpPr>
            <p:nvPr/>
          </p:nvSpPr>
          <p:spPr bwMode="auto">
            <a:xfrm>
              <a:off x="1204" y="3615"/>
              <a:ext cx="711" cy="598"/>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黑板框架</a:t>
              </a:r>
            </a:p>
            <a:p>
              <a:pPr algn="ctr" eaLnBrk="1" hangingPunct="1">
                <a:spcBef>
                  <a:spcPct val="50000"/>
                </a:spcBef>
                <a:buClrTx/>
                <a:buSzTx/>
                <a:buFont typeface="Wingdings" panose="05000000000000000000" pitchFamily="2" charset="2"/>
                <a:buNone/>
              </a:pPr>
              <a:endParaRPr lang="en-US" altLang="zh-CN" sz="2000">
                <a:latin typeface="Tahoma" panose="020B0604030504040204" pitchFamily="34" charset="0"/>
                <a:ea typeface="宋体" panose="02010600030101010101" pitchFamily="2" charset="-122"/>
              </a:endParaRPr>
            </a:p>
          </p:txBody>
        </p:sp>
        <p:sp>
          <p:nvSpPr>
            <p:cNvPr id="166951" name="Line 13"/>
            <p:cNvSpPr>
              <a:spLocks noChangeShapeType="1"/>
            </p:cNvSpPr>
            <p:nvPr/>
          </p:nvSpPr>
          <p:spPr bwMode="auto">
            <a:xfrm>
              <a:off x="1200" y="3936"/>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66920" name="Group 14"/>
          <p:cNvGrpSpPr>
            <a:grpSpLocks/>
          </p:cNvGrpSpPr>
          <p:nvPr/>
        </p:nvGrpSpPr>
        <p:grpSpPr bwMode="auto">
          <a:xfrm>
            <a:off x="5334000" y="5715000"/>
            <a:ext cx="1143000" cy="949325"/>
            <a:chOff x="1200" y="3615"/>
            <a:chExt cx="720" cy="598"/>
          </a:xfrm>
        </p:grpSpPr>
        <p:sp>
          <p:nvSpPr>
            <p:cNvPr id="166948" name="AutoShape 15"/>
            <p:cNvSpPr>
              <a:spLocks noChangeArrowheads="1"/>
            </p:cNvSpPr>
            <p:nvPr/>
          </p:nvSpPr>
          <p:spPr bwMode="auto">
            <a:xfrm>
              <a:off x="1209" y="3615"/>
              <a:ext cx="701" cy="598"/>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门框架</a:t>
              </a:r>
            </a:p>
            <a:p>
              <a:pPr algn="ctr" eaLnBrk="1" hangingPunct="1">
                <a:spcBef>
                  <a:spcPct val="50000"/>
                </a:spcBef>
                <a:buClrTx/>
                <a:buSzTx/>
                <a:buFont typeface="Wingdings" panose="05000000000000000000" pitchFamily="2" charset="2"/>
                <a:buNone/>
              </a:pPr>
              <a:endParaRPr lang="en-US" altLang="zh-CN" sz="2000">
                <a:latin typeface="Tahoma" panose="020B0604030504040204" pitchFamily="34" charset="0"/>
                <a:ea typeface="宋体" panose="02010600030101010101" pitchFamily="2" charset="-122"/>
              </a:endParaRPr>
            </a:p>
          </p:txBody>
        </p:sp>
        <p:sp>
          <p:nvSpPr>
            <p:cNvPr id="166949" name="Line 16"/>
            <p:cNvSpPr>
              <a:spLocks noChangeShapeType="1"/>
            </p:cNvSpPr>
            <p:nvPr/>
          </p:nvSpPr>
          <p:spPr bwMode="auto">
            <a:xfrm>
              <a:off x="1200" y="3936"/>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66921" name="Group 17"/>
          <p:cNvGrpSpPr>
            <a:grpSpLocks/>
          </p:cNvGrpSpPr>
          <p:nvPr/>
        </p:nvGrpSpPr>
        <p:grpSpPr bwMode="auto">
          <a:xfrm>
            <a:off x="7010400" y="5715000"/>
            <a:ext cx="1143000" cy="949325"/>
            <a:chOff x="1200" y="3615"/>
            <a:chExt cx="720" cy="598"/>
          </a:xfrm>
        </p:grpSpPr>
        <p:sp>
          <p:nvSpPr>
            <p:cNvPr id="166946" name="AutoShape 18"/>
            <p:cNvSpPr>
              <a:spLocks noChangeArrowheads="1"/>
            </p:cNvSpPr>
            <p:nvPr/>
          </p:nvSpPr>
          <p:spPr bwMode="auto">
            <a:xfrm>
              <a:off x="1208" y="3615"/>
              <a:ext cx="703" cy="598"/>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墙框架</a:t>
              </a:r>
            </a:p>
            <a:p>
              <a:pPr algn="ctr" eaLnBrk="1" hangingPunct="1">
                <a:spcBef>
                  <a:spcPct val="50000"/>
                </a:spcBef>
                <a:buClrTx/>
                <a:buSzTx/>
                <a:buFont typeface="Wingdings" panose="05000000000000000000" pitchFamily="2" charset="2"/>
                <a:buNone/>
              </a:pPr>
              <a:endParaRPr lang="en-US" altLang="zh-CN" sz="2000">
                <a:latin typeface="Tahoma" panose="020B0604030504040204" pitchFamily="34" charset="0"/>
                <a:ea typeface="宋体" panose="02010600030101010101" pitchFamily="2" charset="-122"/>
              </a:endParaRPr>
            </a:p>
          </p:txBody>
        </p:sp>
        <p:sp>
          <p:nvSpPr>
            <p:cNvPr id="166947" name="Line 19"/>
            <p:cNvSpPr>
              <a:spLocks noChangeShapeType="1"/>
            </p:cNvSpPr>
            <p:nvPr/>
          </p:nvSpPr>
          <p:spPr bwMode="auto">
            <a:xfrm>
              <a:off x="1200" y="3936"/>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66922" name="Rectangle 20"/>
          <p:cNvSpPr>
            <a:spLocks noChangeArrowheads="1"/>
          </p:cNvSpPr>
          <p:nvPr/>
        </p:nvSpPr>
        <p:spPr bwMode="auto">
          <a:xfrm>
            <a:off x="2133600" y="2286000"/>
            <a:ext cx="1905000" cy="1449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教室</a:t>
            </a:r>
            <a:r>
              <a:rPr lang="en-US" altLang="zh-CN" sz="1600" b="1">
                <a:latin typeface="Tahoma" panose="020B0604030504040204" pitchFamily="34" charset="0"/>
                <a:ea typeface="宋体" panose="02010600030101010101" pitchFamily="2" charset="-122"/>
              </a:rPr>
              <a:t>A</a:t>
            </a:r>
            <a:r>
              <a:rPr lang="zh-CN" altLang="en-US" sz="1600" b="1">
                <a:latin typeface="Tahoma" panose="020B0604030504040204" pitchFamily="34" charset="0"/>
                <a:ea typeface="宋体" panose="02010600030101010101" pitchFamily="2" charset="-122"/>
              </a:rPr>
              <a:t>框架</a:t>
            </a:r>
          </a:p>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类型</a:t>
            </a:r>
            <a:r>
              <a:rPr lang="en-US" altLang="zh-CN" sz="1600" b="1">
                <a:latin typeface="Tahoma" panose="020B0604030504040204" pitchFamily="34" charset="0"/>
                <a:ea typeface="宋体" panose="02010600030101010101" pitchFamily="2" charset="-122"/>
              </a:rPr>
              <a:t>:</a:t>
            </a:r>
            <a:r>
              <a:rPr lang="zh-CN" altLang="en-US" sz="1600" b="1">
                <a:latin typeface="Tahoma" panose="020B0604030504040204" pitchFamily="34" charset="0"/>
                <a:ea typeface="宋体" panose="02010600030101010101" pitchFamily="2" charset="-122"/>
              </a:rPr>
              <a:t>教室</a:t>
            </a:r>
          </a:p>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范围：</a:t>
            </a:r>
            <a:r>
              <a:rPr lang="en-US" altLang="zh-CN" sz="1600" b="1">
                <a:latin typeface="Tahoma" panose="020B0604030504040204" pitchFamily="34" charset="0"/>
                <a:ea typeface="宋体" panose="02010600030101010101" pitchFamily="2" charset="-122"/>
              </a:rPr>
              <a:t>30~50</a:t>
            </a:r>
            <a:r>
              <a:rPr lang="zh-CN" altLang="en-US" sz="1600" b="1">
                <a:latin typeface="Tahoma" panose="020B0604030504040204" pitchFamily="34" charset="0"/>
                <a:ea typeface="宋体" panose="02010600030101010101" pitchFamily="2" charset="-122"/>
              </a:rPr>
              <a:t>人</a:t>
            </a:r>
          </a:p>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用途：上课</a:t>
            </a:r>
          </a:p>
        </p:txBody>
      </p:sp>
      <p:sp>
        <p:nvSpPr>
          <p:cNvPr id="166923" name="Line 21"/>
          <p:cNvSpPr>
            <a:spLocks noChangeShapeType="1"/>
          </p:cNvSpPr>
          <p:nvPr/>
        </p:nvSpPr>
        <p:spPr bwMode="auto">
          <a:xfrm>
            <a:off x="2133600" y="26670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6924" name="Line 22"/>
          <p:cNvSpPr>
            <a:spLocks noChangeShapeType="1"/>
          </p:cNvSpPr>
          <p:nvPr/>
        </p:nvSpPr>
        <p:spPr bwMode="auto">
          <a:xfrm>
            <a:off x="2133600" y="30480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6925" name="Line 23"/>
          <p:cNvSpPr>
            <a:spLocks noChangeShapeType="1"/>
          </p:cNvSpPr>
          <p:nvPr/>
        </p:nvSpPr>
        <p:spPr bwMode="auto">
          <a:xfrm>
            <a:off x="2133600" y="34290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6926" name="Rectangle 24"/>
          <p:cNvSpPr>
            <a:spLocks noChangeArrowheads="1"/>
          </p:cNvSpPr>
          <p:nvPr/>
        </p:nvSpPr>
        <p:spPr bwMode="auto">
          <a:xfrm>
            <a:off x="3048000" y="4572000"/>
            <a:ext cx="762000" cy="7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66927" name="Rectangle 25"/>
          <p:cNvSpPr>
            <a:spLocks noChangeArrowheads="1"/>
          </p:cNvSpPr>
          <p:nvPr/>
        </p:nvSpPr>
        <p:spPr bwMode="auto">
          <a:xfrm>
            <a:off x="4419600" y="4572000"/>
            <a:ext cx="762000" cy="7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66928" name="Rectangle 26"/>
          <p:cNvSpPr>
            <a:spLocks noChangeArrowheads="1"/>
          </p:cNvSpPr>
          <p:nvPr/>
        </p:nvSpPr>
        <p:spPr bwMode="auto">
          <a:xfrm>
            <a:off x="5943600" y="4572000"/>
            <a:ext cx="762000" cy="7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66929" name="Rectangle 28"/>
          <p:cNvSpPr>
            <a:spLocks noChangeArrowheads="1"/>
          </p:cNvSpPr>
          <p:nvPr/>
        </p:nvSpPr>
        <p:spPr bwMode="auto">
          <a:xfrm>
            <a:off x="4419600" y="3657600"/>
            <a:ext cx="762000" cy="7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66930" name="Rectangle 29"/>
          <p:cNvSpPr>
            <a:spLocks noChangeArrowheads="1"/>
          </p:cNvSpPr>
          <p:nvPr/>
        </p:nvSpPr>
        <p:spPr bwMode="auto">
          <a:xfrm>
            <a:off x="4419600" y="2895600"/>
            <a:ext cx="762000" cy="7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66931" name="Text Box 30"/>
          <p:cNvSpPr txBox="1">
            <a:spLocks noChangeArrowheads="1"/>
          </p:cNvSpPr>
          <p:nvPr/>
        </p:nvSpPr>
        <p:spPr bwMode="auto">
          <a:xfrm>
            <a:off x="2971800" y="41910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左墙</a:t>
            </a:r>
          </a:p>
        </p:txBody>
      </p:sp>
      <p:sp>
        <p:nvSpPr>
          <p:cNvPr id="166932" name="Text Box 31"/>
          <p:cNvSpPr txBox="1">
            <a:spLocks noChangeArrowheads="1"/>
          </p:cNvSpPr>
          <p:nvPr/>
        </p:nvSpPr>
        <p:spPr bwMode="auto">
          <a:xfrm>
            <a:off x="5867400" y="4267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右墙</a:t>
            </a:r>
          </a:p>
        </p:txBody>
      </p:sp>
      <p:sp>
        <p:nvSpPr>
          <p:cNvPr id="166933" name="Text Box 32"/>
          <p:cNvSpPr txBox="1">
            <a:spLocks noChangeArrowheads="1"/>
          </p:cNvSpPr>
          <p:nvPr/>
        </p:nvSpPr>
        <p:spPr bwMode="auto">
          <a:xfrm>
            <a:off x="4343400" y="41910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地板</a:t>
            </a:r>
          </a:p>
        </p:txBody>
      </p:sp>
      <p:sp>
        <p:nvSpPr>
          <p:cNvPr id="166934" name="Text Box 33"/>
          <p:cNvSpPr txBox="1">
            <a:spLocks noChangeArrowheads="1"/>
          </p:cNvSpPr>
          <p:nvPr/>
        </p:nvSpPr>
        <p:spPr bwMode="auto">
          <a:xfrm>
            <a:off x="4419600" y="32004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前墙</a:t>
            </a:r>
          </a:p>
        </p:txBody>
      </p:sp>
      <p:sp>
        <p:nvSpPr>
          <p:cNvPr id="166935" name="Text Box 34"/>
          <p:cNvSpPr txBox="1">
            <a:spLocks noChangeArrowheads="1"/>
          </p:cNvSpPr>
          <p:nvPr/>
        </p:nvSpPr>
        <p:spPr bwMode="auto">
          <a:xfrm>
            <a:off x="4343400" y="2514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b="1">
                <a:latin typeface="Tahoma" panose="020B0604030504040204" pitchFamily="34" charset="0"/>
                <a:ea typeface="宋体" panose="02010600030101010101" pitchFamily="2" charset="-122"/>
              </a:rPr>
              <a:t>天花板</a:t>
            </a:r>
          </a:p>
        </p:txBody>
      </p:sp>
      <p:sp>
        <p:nvSpPr>
          <p:cNvPr id="166936" name="Line 35"/>
          <p:cNvSpPr>
            <a:spLocks noChangeShapeType="1"/>
          </p:cNvSpPr>
          <p:nvPr/>
        </p:nvSpPr>
        <p:spPr bwMode="auto">
          <a:xfrm>
            <a:off x="3429000" y="4648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37" name="Line 36"/>
          <p:cNvSpPr>
            <a:spLocks noChangeShapeType="1"/>
          </p:cNvSpPr>
          <p:nvPr/>
        </p:nvSpPr>
        <p:spPr bwMode="auto">
          <a:xfrm flipH="1">
            <a:off x="2438400" y="53340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38" name="Line 37"/>
          <p:cNvSpPr>
            <a:spLocks noChangeShapeType="1"/>
          </p:cNvSpPr>
          <p:nvPr/>
        </p:nvSpPr>
        <p:spPr bwMode="auto">
          <a:xfrm>
            <a:off x="2438400" y="54102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39" name="Line 38"/>
          <p:cNvSpPr>
            <a:spLocks noChangeShapeType="1"/>
          </p:cNvSpPr>
          <p:nvPr/>
        </p:nvSpPr>
        <p:spPr bwMode="auto">
          <a:xfrm>
            <a:off x="6248400" y="46482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40" name="Line 39"/>
          <p:cNvSpPr>
            <a:spLocks noChangeShapeType="1"/>
          </p:cNvSpPr>
          <p:nvPr/>
        </p:nvSpPr>
        <p:spPr bwMode="auto">
          <a:xfrm>
            <a:off x="6248400" y="5257800"/>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6941" name="Line 40"/>
          <p:cNvSpPr>
            <a:spLocks noChangeShapeType="1"/>
          </p:cNvSpPr>
          <p:nvPr/>
        </p:nvSpPr>
        <p:spPr bwMode="auto">
          <a:xfrm>
            <a:off x="7467600" y="5257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42" name="Line 41"/>
          <p:cNvSpPr>
            <a:spLocks noChangeShapeType="1"/>
          </p:cNvSpPr>
          <p:nvPr/>
        </p:nvSpPr>
        <p:spPr bwMode="auto">
          <a:xfrm>
            <a:off x="4191000" y="4114800"/>
            <a:ext cx="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43" name="Line 42"/>
          <p:cNvSpPr>
            <a:spLocks noChangeShapeType="1"/>
          </p:cNvSpPr>
          <p:nvPr/>
        </p:nvSpPr>
        <p:spPr bwMode="auto">
          <a:xfrm>
            <a:off x="5791200" y="4114800"/>
            <a:ext cx="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44" name="Line 43"/>
          <p:cNvSpPr>
            <a:spLocks noChangeShapeType="1"/>
          </p:cNvSpPr>
          <p:nvPr/>
        </p:nvSpPr>
        <p:spPr bwMode="auto">
          <a:xfrm>
            <a:off x="4191000" y="41148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945" name="Line 44"/>
          <p:cNvSpPr>
            <a:spLocks noChangeShapeType="1"/>
          </p:cNvSpPr>
          <p:nvPr/>
        </p:nvSpPr>
        <p:spPr bwMode="auto">
          <a:xfrm>
            <a:off x="4800600" y="37338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CC654E-FFED-4BAD-B091-F7FDC76622A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7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F23EFE-7CD3-418A-A5CB-3F216E23849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159</a:t>
            </a:fld>
            <a:endParaRPr kumimoji="0" lang="en-US" altLang="zh-CN" sz="1400" smtClean="0">
              <a:latin typeface="Tahoma" panose="020B0604030504040204" pitchFamily="34" charset="0"/>
              <a:ea typeface="宋体" panose="02010600030101010101" pitchFamily="2" charset="-122"/>
            </a:endParaRPr>
          </a:p>
        </p:txBody>
      </p:sp>
      <p:sp>
        <p:nvSpPr>
          <p:cNvPr id="167940" name="Rectangle 2"/>
          <p:cNvSpPr>
            <a:spLocks noGrp="1" noChangeArrowheads="1"/>
          </p:cNvSpPr>
          <p:nvPr>
            <p:ph type="title"/>
          </p:nvPr>
        </p:nvSpPr>
        <p:spPr/>
        <p:txBody>
          <a:bodyPr/>
          <a:lstStyle/>
          <a:p>
            <a:pPr eaLnBrk="1" hangingPunct="1"/>
            <a:r>
              <a:rPr lang="zh-CN" altLang="en-US" smtClean="0"/>
              <a:t>一个教室的框架</a:t>
            </a:r>
            <a:r>
              <a:rPr lang="en-US" altLang="zh-CN" smtClean="0"/>
              <a:t>(</a:t>
            </a:r>
            <a:r>
              <a:rPr lang="zh-CN" altLang="en-US" smtClean="0"/>
              <a:t>续</a:t>
            </a:r>
            <a:r>
              <a:rPr lang="en-US" altLang="zh-CN" smtClean="0"/>
              <a:t>)</a:t>
            </a:r>
          </a:p>
        </p:txBody>
      </p:sp>
      <p:sp>
        <p:nvSpPr>
          <p:cNvPr id="167941" name="Rectangle 3"/>
          <p:cNvSpPr>
            <a:spLocks noGrp="1" noChangeArrowheads="1"/>
          </p:cNvSpPr>
          <p:nvPr>
            <p:ph type="body" idx="1"/>
          </p:nvPr>
        </p:nvSpPr>
        <p:spPr/>
        <p:txBody>
          <a:bodyPr/>
          <a:lstStyle/>
          <a:p>
            <a:pPr eaLnBrk="1" hangingPunct="1"/>
            <a:r>
              <a:rPr lang="zh-CN" altLang="en-US" smtClean="0"/>
              <a:t>上下层是</a:t>
            </a:r>
            <a:r>
              <a:rPr lang="en-US" altLang="zh-CN" smtClean="0"/>
              <a:t>part-of</a:t>
            </a:r>
            <a:r>
              <a:rPr lang="zh-CN" altLang="en-US" smtClean="0"/>
              <a:t>关系，黑板是教室</a:t>
            </a:r>
            <a:r>
              <a:rPr lang="en-US" altLang="zh-CN" smtClean="0"/>
              <a:t>A</a:t>
            </a:r>
            <a:r>
              <a:rPr lang="zh-CN" altLang="en-US" smtClean="0"/>
              <a:t>的一部分，但黑板的结构、性能与教室是完全不同的。</a:t>
            </a:r>
          </a:p>
          <a:p>
            <a:pPr eaLnBrk="1" hangingPunct="1"/>
            <a:r>
              <a:rPr lang="zh-CN" altLang="en-US" smtClean="0"/>
              <a:t>最上面是主框架，最上面记着框架名，其他部分是由槽和值组成。槽用中文写出，值用小长方形表示。</a:t>
            </a:r>
          </a:p>
          <a:p>
            <a:pPr eaLnBrk="1" hangingPunct="1">
              <a:buFont typeface="Wingdings" panose="05000000000000000000" pitchFamily="2" charset="2"/>
              <a:buNone/>
            </a:pPr>
            <a:r>
              <a:rPr lang="zh-CN" altLang="en-US" smtClean="0"/>
              <a:t>  （</a:t>
            </a:r>
            <a:r>
              <a:rPr lang="en-US" altLang="zh-CN" smtClean="0"/>
              <a:t>1</a:t>
            </a:r>
            <a:r>
              <a:rPr lang="zh-CN" altLang="en-US" smtClean="0"/>
              <a:t>）某些值可以是另一个子框架。如左墙、右墙、前墙，而且子框架可以共享。</a:t>
            </a:r>
          </a:p>
          <a:p>
            <a:pPr eaLnBrk="1" hangingPunct="1">
              <a:buFont typeface="Wingdings" panose="05000000000000000000" pitchFamily="2" charset="2"/>
              <a:buNone/>
            </a:pPr>
            <a:r>
              <a:rPr lang="zh-CN" altLang="en-US" smtClean="0"/>
              <a:t> （</a:t>
            </a:r>
            <a:r>
              <a:rPr lang="en-US" altLang="zh-CN" smtClean="0"/>
              <a:t>2)</a:t>
            </a:r>
            <a:r>
              <a:rPr lang="zh-CN" altLang="en-US" smtClean="0"/>
              <a:t>某些值可以空着，等适当的时候再去填写。</a:t>
            </a:r>
          </a:p>
          <a:p>
            <a:pPr eaLnBrk="1" hangingPunct="1"/>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a:xfrm>
            <a:off x="539750" y="2017713"/>
            <a:ext cx="8415338" cy="4114800"/>
          </a:xfrm>
        </p:spPr>
        <p:txBody>
          <a:bodyPr/>
          <a:lstStyle/>
          <a:p>
            <a:pPr eaLnBrk="1" hangingPunct="1"/>
            <a:r>
              <a:rPr lang="zh-CN" altLang="en-US" smtClean="0"/>
              <a:t>要完成某个问题的状态描述，必须确定三件事：</a:t>
            </a:r>
          </a:p>
          <a:p>
            <a:pPr lvl="1" eaLnBrk="1" hangingPunct="1"/>
            <a:r>
              <a:rPr lang="zh-CN" altLang="en-US" sz="2800" smtClean="0"/>
              <a:t>  </a:t>
            </a:r>
            <a:r>
              <a:rPr lang="en-US" altLang="zh-CN" sz="2800" smtClean="0"/>
              <a:t>1.</a:t>
            </a:r>
            <a:r>
              <a:rPr lang="zh-CN" altLang="en-US" sz="2800" smtClean="0"/>
              <a:t>该状态描述方式，特别是初始状态描述；</a:t>
            </a:r>
          </a:p>
          <a:p>
            <a:pPr lvl="1" eaLnBrk="1" hangingPunct="1"/>
            <a:r>
              <a:rPr lang="zh-CN" altLang="en-US" sz="2800" smtClean="0"/>
              <a:t>  </a:t>
            </a:r>
            <a:r>
              <a:rPr lang="en-US" altLang="zh-CN" sz="2800" smtClean="0"/>
              <a:t>2.</a:t>
            </a:r>
            <a:r>
              <a:rPr lang="zh-CN" altLang="en-US" sz="2800" smtClean="0"/>
              <a:t>操作符集合及其对状态描述的作用；</a:t>
            </a:r>
          </a:p>
          <a:p>
            <a:pPr lvl="1" eaLnBrk="1" hangingPunct="1"/>
            <a:r>
              <a:rPr lang="zh-CN" altLang="en-US" sz="2800" smtClean="0"/>
              <a:t>  </a:t>
            </a:r>
            <a:r>
              <a:rPr lang="en-US" altLang="zh-CN" sz="2800" smtClean="0"/>
              <a:t>3.</a:t>
            </a:r>
            <a:r>
              <a:rPr lang="zh-CN" altLang="en-US" sz="2800" smtClean="0"/>
              <a:t>目标状态描述的特性。</a:t>
            </a:r>
          </a:p>
          <a:p>
            <a:endParaRPr lang="zh-CN" altLang="en-US" smtClean="0"/>
          </a:p>
        </p:txBody>
      </p:sp>
      <p:sp>
        <p:nvSpPr>
          <p:cNvPr id="2150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75D5979-A18E-43EE-A7A4-8214AE813F0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215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CF1FBE-D202-41FF-A02A-76B9CE21134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DCF918-D27E-4DE9-9C95-D461D60A6A1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8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40EA25-CDA2-44EC-BF90-9E65484660F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160</a:t>
            </a:fld>
            <a:endParaRPr kumimoji="0" lang="en-US" altLang="zh-CN" sz="1400" smtClean="0">
              <a:latin typeface="Tahoma" panose="020B0604030504040204" pitchFamily="34" charset="0"/>
              <a:ea typeface="宋体" panose="02010600030101010101" pitchFamily="2" charset="-122"/>
            </a:endParaRPr>
          </a:p>
        </p:txBody>
      </p:sp>
      <p:sp>
        <p:nvSpPr>
          <p:cNvPr id="168964" name="Rectangle 5"/>
          <p:cNvSpPr>
            <a:spLocks noGrp="1" noChangeArrowheads="1"/>
          </p:cNvSpPr>
          <p:nvPr>
            <p:ph type="title"/>
          </p:nvPr>
        </p:nvSpPr>
        <p:spPr/>
        <p:txBody>
          <a:bodyPr/>
          <a:lstStyle/>
          <a:p>
            <a:pPr eaLnBrk="1" hangingPunct="1"/>
            <a:r>
              <a:rPr lang="zh-CN" altLang="en-US" smtClean="0"/>
              <a:t>灾害事件的框架</a:t>
            </a:r>
          </a:p>
        </p:txBody>
      </p:sp>
      <p:pic>
        <p:nvPicPr>
          <p:cNvPr id="168965" name="Picture 4" descr="25_3"/>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827088" y="1916113"/>
            <a:ext cx="7848600" cy="4321175"/>
          </a:xfrm>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933A0D-4B2D-4804-9E1E-1BD07CC1446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69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12EDF5-792B-41AD-A3B0-DB9E5DB4333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161</a:t>
            </a:fld>
            <a:endParaRPr kumimoji="0" lang="en-US" altLang="zh-CN" sz="1400" smtClean="0">
              <a:latin typeface="Tahoma" panose="020B0604030504040204" pitchFamily="34" charset="0"/>
              <a:ea typeface="宋体" panose="02010600030101010101" pitchFamily="2" charset="-122"/>
            </a:endParaRPr>
          </a:p>
        </p:txBody>
      </p:sp>
      <p:sp>
        <p:nvSpPr>
          <p:cNvPr id="169988" name="Rectangle 2"/>
          <p:cNvSpPr>
            <a:spLocks noGrp="1" noChangeArrowheads="1"/>
          </p:cNvSpPr>
          <p:nvPr>
            <p:ph type="title"/>
          </p:nvPr>
        </p:nvSpPr>
        <p:spPr/>
        <p:txBody>
          <a:bodyPr/>
          <a:lstStyle/>
          <a:p>
            <a:pPr eaLnBrk="1" hangingPunct="1"/>
            <a:r>
              <a:rPr lang="zh-CN" altLang="en-US" smtClean="0">
                <a:solidFill>
                  <a:schemeClr val="folHlink"/>
                </a:solidFill>
              </a:rPr>
              <a:t>框架的推理</a:t>
            </a:r>
          </a:p>
        </p:txBody>
      </p:sp>
      <p:sp>
        <p:nvSpPr>
          <p:cNvPr id="169989" name="Rectangle 3"/>
          <p:cNvSpPr>
            <a:spLocks noGrp="1" noChangeArrowheads="1"/>
          </p:cNvSpPr>
          <p:nvPr>
            <p:ph type="body" idx="1"/>
          </p:nvPr>
        </p:nvSpPr>
        <p:spPr>
          <a:xfrm>
            <a:off x="838200" y="1981200"/>
            <a:ext cx="7772400" cy="4572000"/>
          </a:xfrm>
        </p:spPr>
        <p:txBody>
          <a:bodyPr/>
          <a:lstStyle/>
          <a:p>
            <a:pPr eaLnBrk="1" hangingPunct="1">
              <a:lnSpc>
                <a:spcPct val="90000"/>
              </a:lnSpc>
            </a:pPr>
            <a:r>
              <a:rPr lang="zh-CN" altLang="en-US" smtClean="0">
                <a:solidFill>
                  <a:srgbClr val="000000"/>
                </a:solidFill>
              </a:rPr>
              <a:t>框架没有固定的推理机理，但框架系统的推理和语义网络一样遵循</a:t>
            </a:r>
            <a:r>
              <a:rPr lang="zh-CN" altLang="en-US" b="1" smtClean="0">
                <a:solidFill>
                  <a:srgbClr val="000000"/>
                </a:solidFill>
              </a:rPr>
              <a:t>匹配</a:t>
            </a:r>
            <a:r>
              <a:rPr lang="zh-CN" altLang="en-US" smtClean="0">
                <a:solidFill>
                  <a:srgbClr val="000000"/>
                </a:solidFill>
              </a:rPr>
              <a:t>和</a:t>
            </a:r>
            <a:r>
              <a:rPr lang="zh-CN" altLang="en-US" b="1" smtClean="0">
                <a:solidFill>
                  <a:srgbClr val="000000"/>
                </a:solidFill>
              </a:rPr>
              <a:t>继承</a:t>
            </a:r>
            <a:r>
              <a:rPr lang="zh-CN" altLang="en-US" smtClean="0">
                <a:solidFill>
                  <a:srgbClr val="000000"/>
                </a:solidFill>
              </a:rPr>
              <a:t>原则。</a:t>
            </a:r>
            <a:r>
              <a:rPr lang="zh-CN" altLang="en-US" smtClean="0"/>
              <a:t> </a:t>
            </a:r>
          </a:p>
          <a:p>
            <a:pPr eaLnBrk="1" hangingPunct="1">
              <a:lnSpc>
                <a:spcPct val="90000"/>
              </a:lnSpc>
              <a:buFont typeface="Wingdings" panose="05000000000000000000" pitchFamily="2" charset="2"/>
              <a:buNone/>
            </a:pPr>
            <a:r>
              <a:rPr lang="zh-CN" altLang="en-US" sz="2400" smtClean="0"/>
              <a:t>    （</a:t>
            </a:r>
            <a:r>
              <a:rPr lang="en-US" altLang="zh-CN" sz="2400" smtClean="0"/>
              <a:t>1</a:t>
            </a:r>
            <a:r>
              <a:rPr lang="zh-CN" altLang="en-US" sz="2400" smtClean="0"/>
              <a:t>）选择和目前情况相对应的当前框架片断，并把这个当前框架片断与候选框架进行匹配，选择最佳的匹配。</a:t>
            </a:r>
          </a:p>
          <a:p>
            <a:pPr eaLnBrk="1" hangingPunct="1">
              <a:lnSpc>
                <a:spcPct val="90000"/>
              </a:lnSpc>
              <a:buFont typeface="Wingdings" panose="05000000000000000000" pitchFamily="2" charset="2"/>
              <a:buNone/>
            </a:pPr>
            <a:r>
              <a:rPr lang="zh-CN" altLang="en-US" sz="2400" smtClean="0"/>
              <a:t>    （</a:t>
            </a:r>
            <a:r>
              <a:rPr lang="en-US" altLang="zh-CN" sz="2400" smtClean="0"/>
              <a:t>2</a:t>
            </a:r>
            <a:r>
              <a:rPr lang="zh-CN" altLang="en-US" sz="2400" smtClean="0"/>
              <a:t>） 有时，尽管当前框架和所描述的问题之间存在不匹配的地方，但仍然可以继续应用这个框架。允许不匹配的条件。</a:t>
            </a:r>
          </a:p>
          <a:p>
            <a:pPr eaLnBrk="1" hangingPunct="1">
              <a:lnSpc>
                <a:spcPct val="90000"/>
              </a:lnSpc>
              <a:buFont typeface="Wingdings" panose="05000000000000000000" pitchFamily="2" charset="2"/>
              <a:buNone/>
            </a:pPr>
            <a:r>
              <a:rPr lang="zh-CN" altLang="en-US" sz="2400" smtClean="0"/>
              <a:t>    （</a:t>
            </a:r>
            <a:r>
              <a:rPr lang="en-US" altLang="zh-CN" sz="2400" smtClean="0"/>
              <a:t>3</a:t>
            </a:r>
            <a:r>
              <a:rPr lang="zh-CN" altLang="en-US" sz="2400" smtClean="0"/>
              <a:t>）查询框架之间专门保存的链，以找出应该朝哪个方向进行试探的建议。</a:t>
            </a:r>
          </a:p>
          <a:p>
            <a:pPr eaLnBrk="1" hangingPunct="1">
              <a:lnSpc>
                <a:spcPct val="90000"/>
              </a:lnSpc>
              <a:buFont typeface="Wingdings" panose="05000000000000000000" pitchFamily="2" charset="2"/>
              <a:buNone/>
            </a:pPr>
            <a:r>
              <a:rPr lang="zh-CN" altLang="en-US" sz="2400" smtClean="0"/>
              <a:t>   （</a:t>
            </a:r>
            <a:r>
              <a:rPr lang="en-US" altLang="zh-CN" sz="2400" smtClean="0"/>
              <a:t>4</a:t>
            </a:r>
            <a:r>
              <a:rPr lang="zh-CN" altLang="en-US" sz="2400" smtClean="0"/>
              <a:t>）沿着框架系统排列的层次结构向上移，直至找到一个足够通用、不与已有事实相矛盾的框架。</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416C93-33A9-44B9-8E52-8652131E12F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1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A72E90-B482-46D8-B245-052DC5B3D59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162</a:t>
            </a:fld>
            <a:endParaRPr kumimoji="0" lang="en-US" altLang="zh-CN" sz="1400" smtClean="0">
              <a:latin typeface="Tahoma" panose="020B0604030504040204" pitchFamily="34" charset="0"/>
              <a:ea typeface="宋体" panose="02010600030101010101" pitchFamily="2" charset="-122"/>
            </a:endParaRPr>
          </a:p>
        </p:txBody>
      </p:sp>
      <p:sp>
        <p:nvSpPr>
          <p:cNvPr id="171012" name="Rectangle 2"/>
          <p:cNvSpPr>
            <a:spLocks noGrp="1" noChangeArrowheads="1"/>
          </p:cNvSpPr>
          <p:nvPr>
            <p:ph type="title"/>
          </p:nvPr>
        </p:nvSpPr>
        <p:spPr/>
        <p:txBody>
          <a:bodyPr/>
          <a:lstStyle/>
          <a:p>
            <a:pPr eaLnBrk="1" hangingPunct="1"/>
            <a:r>
              <a:rPr lang="zh-CN" altLang="en-US" smtClean="0">
                <a:solidFill>
                  <a:schemeClr val="folHlink"/>
                </a:solidFill>
              </a:rPr>
              <a:t>框架的推理</a:t>
            </a:r>
          </a:p>
        </p:txBody>
      </p:sp>
      <p:sp>
        <p:nvSpPr>
          <p:cNvPr id="171013" name="Rectangle 3"/>
          <p:cNvSpPr>
            <a:spLocks noGrp="1" noChangeArrowheads="1"/>
          </p:cNvSpPr>
          <p:nvPr>
            <p:ph type="body" idx="1"/>
          </p:nvPr>
        </p:nvSpPr>
        <p:spPr>
          <a:xfrm>
            <a:off x="684213" y="1989138"/>
            <a:ext cx="8135937" cy="4464050"/>
          </a:xfrm>
        </p:spPr>
        <p:txBody>
          <a:bodyPr/>
          <a:lstStyle/>
          <a:p>
            <a:pPr eaLnBrk="1" hangingPunct="1"/>
            <a:r>
              <a:rPr lang="zh-CN" altLang="en-US" smtClean="0"/>
              <a:t>继承：一个槽典型情况有三个侧面</a:t>
            </a:r>
          </a:p>
          <a:p>
            <a:pPr lvl="1" eaLnBrk="1" hangingPunct="1"/>
            <a:r>
              <a:rPr lang="en-US" altLang="zh-CN" smtClean="0"/>
              <a:t>Value</a:t>
            </a:r>
            <a:r>
              <a:rPr lang="en-US" altLang="zh-CN" smtClean="0">
                <a:sym typeface="Symbol" panose="05050102010706020507" pitchFamily="18" charset="2"/>
              </a:rPr>
              <a:t></a:t>
            </a:r>
            <a:r>
              <a:rPr lang="zh-CN" altLang="en-US" smtClean="0">
                <a:sym typeface="Symbol" panose="05050102010706020507" pitchFamily="18" charset="2"/>
              </a:rPr>
              <a:t>记载个体相应属性的公共值或典型值，作为缺省值</a:t>
            </a:r>
          </a:p>
          <a:p>
            <a:pPr lvl="1" eaLnBrk="1" hangingPunct="1"/>
            <a:r>
              <a:rPr kumimoji="0" lang="en-US" altLang="zh-CN" smtClean="0">
                <a:sym typeface="Symbol" panose="05050102010706020507" pitchFamily="18" charset="2"/>
              </a:rPr>
              <a:t>If-Needed </a:t>
            </a:r>
            <a:r>
              <a:rPr lang="en-US" altLang="zh-CN" smtClean="0">
                <a:sym typeface="Symbol" panose="05050102010706020507" pitchFamily="18" charset="2"/>
              </a:rPr>
              <a:t></a:t>
            </a:r>
            <a:r>
              <a:rPr lang="zh-CN" altLang="en-US" smtClean="0">
                <a:sym typeface="Symbol" panose="05050102010706020507" pitchFamily="18" charset="2"/>
              </a:rPr>
              <a:t>在不可能提供统一缺省值的情况下，提供计算函数或推理知识去产生相应属性的一个值</a:t>
            </a:r>
          </a:p>
          <a:p>
            <a:pPr lvl="1" eaLnBrk="1" hangingPunct="1"/>
            <a:r>
              <a:rPr lang="en-US" altLang="zh-CN" smtClean="0">
                <a:sym typeface="Symbol" panose="05050102010706020507" pitchFamily="18" charset="2"/>
              </a:rPr>
              <a:t>If-Added</a:t>
            </a:r>
            <a:r>
              <a:rPr kumimoji="0" lang="en-US" altLang="zh-CN" smtClean="0">
                <a:sym typeface="Symbol" panose="05050102010706020507" pitchFamily="18" charset="2"/>
              </a:rPr>
              <a:t> </a:t>
            </a:r>
            <a:r>
              <a:rPr lang="en-US" altLang="zh-CN" smtClean="0">
                <a:sym typeface="Symbol" panose="05050102010706020507" pitchFamily="18" charset="2"/>
              </a:rPr>
              <a:t></a:t>
            </a:r>
            <a:r>
              <a:rPr lang="zh-CN" altLang="en-US" smtClean="0">
                <a:sym typeface="Symbol" panose="05050102010706020507" pitchFamily="18" charset="2"/>
              </a:rPr>
              <a:t>当给类的某个体的一个属性赋值或修改时，提供计算函数或推理知识去做必要都处理，包括对其他相关槽的赋值和修改处理，以及任何需要的附加处理。</a:t>
            </a:r>
            <a:endParaRPr kumimoji="0" lang="zh-CN" altLang="en-US" smtClean="0">
              <a:sym typeface="Symbol" panose="05050102010706020507" pitchFamily="18" charset="2"/>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p:nvPr>
        </p:nvSpPr>
        <p:spPr/>
        <p:txBody>
          <a:bodyPr/>
          <a:lstStyle/>
          <a:p>
            <a:r>
              <a:rPr lang="zh-CN" altLang="en-US" smtClean="0">
                <a:solidFill>
                  <a:schemeClr val="folHlink"/>
                </a:solidFill>
              </a:rPr>
              <a:t>框架的推理</a:t>
            </a:r>
            <a:endParaRPr lang="zh-CN" altLang="en-US" smtClean="0"/>
          </a:p>
        </p:txBody>
      </p:sp>
      <p:sp>
        <p:nvSpPr>
          <p:cNvPr id="172035" name="内容占位符 2"/>
          <p:cNvSpPr>
            <a:spLocks noGrp="1"/>
          </p:cNvSpPr>
          <p:nvPr>
            <p:ph idx="1"/>
          </p:nvPr>
        </p:nvSpPr>
        <p:spPr>
          <a:xfrm>
            <a:off x="468313" y="2017713"/>
            <a:ext cx="8675687" cy="4114800"/>
          </a:xfrm>
        </p:spPr>
        <p:txBody>
          <a:bodyPr/>
          <a:lstStyle/>
          <a:p>
            <a:pPr>
              <a:lnSpc>
                <a:spcPct val="90000"/>
              </a:lnSpc>
            </a:pPr>
            <a:r>
              <a:rPr lang="zh-CN" altLang="en-US" sz="2400" smtClean="0">
                <a:latin typeface="华文新魏" panose="02010800040101010101" pitchFamily="2" charset="-122"/>
              </a:rPr>
              <a:t>框架表示方法没有固定的推理机理,主要是通过匹配和填槽值实现的.</a:t>
            </a:r>
          </a:p>
          <a:p>
            <a:pPr lvl="1">
              <a:lnSpc>
                <a:spcPct val="90000"/>
              </a:lnSpc>
            </a:pPr>
            <a:r>
              <a:rPr lang="zh-CN" altLang="zh-CN" smtClean="0">
                <a:latin typeface="华文新魏" panose="02010800040101010101" pitchFamily="2" charset="-122"/>
              </a:rPr>
              <a:t>匹配: 如果两个框架的各对应槽没有矛盾或满足预先规定的某些条件,就认为两个框架可以匹配.</a:t>
            </a:r>
          </a:p>
          <a:p>
            <a:pPr lvl="1">
              <a:lnSpc>
                <a:spcPct val="90000"/>
              </a:lnSpc>
            </a:pPr>
            <a:r>
              <a:rPr lang="zh-CN" altLang="zh-CN" smtClean="0">
                <a:latin typeface="华文新魏" panose="02010800040101010101" pitchFamily="2" charset="-122"/>
              </a:rPr>
              <a:t>框架的匹配是通过对相对应的槽的槽名和槽值的比较实现的.</a:t>
            </a:r>
          </a:p>
          <a:p>
            <a:pPr>
              <a:lnSpc>
                <a:spcPct val="90000"/>
              </a:lnSpc>
            </a:pPr>
            <a:r>
              <a:rPr lang="zh-CN" altLang="en-US" sz="2400" smtClean="0">
                <a:latin typeface="华文新魏" panose="02010800040101010101" pitchFamily="2" charset="-122"/>
              </a:rPr>
              <a:t>推理过程</a:t>
            </a:r>
          </a:p>
          <a:p>
            <a:pPr lvl="1">
              <a:lnSpc>
                <a:spcPct val="90000"/>
              </a:lnSpc>
              <a:buFontTx/>
              <a:buNone/>
            </a:pPr>
            <a:r>
              <a:rPr lang="zh-CN" altLang="en-US" smtClean="0">
                <a:latin typeface="华文新魏" panose="02010800040101010101" pitchFamily="2" charset="-122"/>
              </a:rPr>
              <a:t>(1)将问题用框架表示出来</a:t>
            </a:r>
          </a:p>
          <a:p>
            <a:pPr lvl="1">
              <a:lnSpc>
                <a:spcPct val="90000"/>
              </a:lnSpc>
              <a:buFontTx/>
              <a:buNone/>
            </a:pPr>
            <a:r>
              <a:rPr lang="zh-CN" altLang="en-US" smtClean="0">
                <a:latin typeface="华文新魏" panose="02010800040101010101" pitchFamily="2" charset="-122"/>
              </a:rPr>
              <a:t>(2)与知识库中已有的框架匹配,找出可匹配的框架集合</a:t>
            </a:r>
          </a:p>
          <a:p>
            <a:pPr lvl="1">
              <a:lnSpc>
                <a:spcPct val="90000"/>
              </a:lnSpc>
              <a:buFontTx/>
              <a:buNone/>
            </a:pPr>
            <a:r>
              <a:rPr lang="zh-CN" altLang="en-US" smtClean="0">
                <a:latin typeface="华文新魏" panose="02010800040101010101" pitchFamily="2" charset="-122"/>
              </a:rPr>
              <a:t>(3)进一步收集信息,评价匹配的框架,决定是否接受所得结论</a:t>
            </a:r>
          </a:p>
        </p:txBody>
      </p:sp>
      <p:sp>
        <p:nvSpPr>
          <p:cNvPr id="1720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9A7E1C-488B-42E1-9DB7-B823F5A4D4F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20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26811F2-560D-417B-BA16-F4868056774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163</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23815E-FC93-4054-87A0-DA616082ED0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3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E603D2-D6BE-41FD-B9AC-329E6B95ACF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164</a:t>
            </a:fld>
            <a:endParaRPr kumimoji="0" lang="en-US" altLang="zh-CN" sz="1400" smtClean="0">
              <a:latin typeface="Tahoma" panose="020B0604030504040204" pitchFamily="34" charset="0"/>
              <a:ea typeface="宋体" panose="02010600030101010101" pitchFamily="2" charset="-122"/>
            </a:endParaRPr>
          </a:p>
        </p:txBody>
      </p:sp>
      <p:sp>
        <p:nvSpPr>
          <p:cNvPr id="173060" name="Rectangle 2"/>
          <p:cNvSpPr>
            <a:spLocks noGrp="1" noChangeArrowheads="1"/>
          </p:cNvSpPr>
          <p:nvPr>
            <p:ph type="title"/>
          </p:nvPr>
        </p:nvSpPr>
        <p:spPr/>
        <p:txBody>
          <a:bodyPr/>
          <a:lstStyle/>
          <a:p>
            <a:pPr eaLnBrk="1" hangingPunct="1"/>
            <a:r>
              <a:rPr lang="zh-CN" altLang="en-US" smtClean="0"/>
              <a:t>球的框架系统</a:t>
            </a:r>
          </a:p>
        </p:txBody>
      </p:sp>
      <p:sp>
        <p:nvSpPr>
          <p:cNvPr id="173061" name="Rectangle 3"/>
          <p:cNvSpPr>
            <a:spLocks noGrp="1" noChangeArrowheads="1"/>
          </p:cNvSpPr>
          <p:nvPr>
            <p:ph type="body" idx="1"/>
          </p:nvPr>
        </p:nvSpPr>
        <p:spPr>
          <a:xfrm>
            <a:off x="827088" y="1916113"/>
            <a:ext cx="7772400" cy="4114800"/>
          </a:xfrm>
        </p:spPr>
        <p:txBody>
          <a:bodyPr/>
          <a:lstStyle/>
          <a:p>
            <a:pPr eaLnBrk="1" hangingPunct="1">
              <a:buFont typeface="Wingdings" panose="05000000000000000000" pitchFamily="2" charset="2"/>
              <a:buNone/>
            </a:pPr>
            <a:r>
              <a:rPr lang="en-US" altLang="zh-CN" smtClean="0"/>
              <a:t>(Frame Thing</a:t>
            </a:r>
          </a:p>
          <a:p>
            <a:pPr eaLnBrk="1" hangingPunct="1">
              <a:buFont typeface="Wingdings" panose="05000000000000000000" pitchFamily="2" charset="2"/>
              <a:buNone/>
            </a:pPr>
            <a:r>
              <a:rPr lang="en-US" altLang="zh-CN" smtClean="0"/>
              <a:t>    (Volume Unit:cm</a:t>
            </a:r>
            <a:r>
              <a:rPr lang="en-US" altLang="zh-CN" baseline="30000" smtClean="0"/>
              <a:t>3 </a:t>
            </a:r>
            <a:r>
              <a:rPr lang="en-US" altLang="zh-CN" smtClean="0"/>
              <a:t>If-Added :Classify))</a:t>
            </a:r>
          </a:p>
          <a:p>
            <a:pPr eaLnBrk="1" hangingPunct="1">
              <a:buFont typeface="Wingdings" panose="05000000000000000000" pitchFamily="2" charset="2"/>
              <a:buNone/>
            </a:pPr>
            <a:r>
              <a:rPr lang="en-US" altLang="zh-CN" smtClean="0"/>
              <a:t>(Frame Sphere</a:t>
            </a:r>
          </a:p>
          <a:p>
            <a:pPr eaLnBrk="1" hangingPunct="1">
              <a:buFont typeface="Wingdings" panose="05000000000000000000" pitchFamily="2" charset="2"/>
              <a:buNone/>
            </a:pPr>
            <a:r>
              <a:rPr lang="en-US" altLang="zh-CN" smtClean="0"/>
              <a:t>    (Isa Thing)</a:t>
            </a:r>
          </a:p>
          <a:p>
            <a:pPr eaLnBrk="1" hangingPunct="1">
              <a:buFont typeface="Wingdings" panose="05000000000000000000" pitchFamily="2" charset="2"/>
              <a:buNone/>
            </a:pPr>
            <a:r>
              <a:rPr lang="en-US" altLang="zh-CN" smtClean="0"/>
              <a:t>    (Radius Unit:cm If-Added :Evaluate-Volume)</a:t>
            </a:r>
          </a:p>
          <a:p>
            <a:pPr eaLnBrk="1" hangingPunct="1">
              <a:buFont typeface="Wingdings" panose="05000000000000000000" pitchFamily="2" charset="2"/>
              <a:buNone/>
            </a:pPr>
            <a:r>
              <a:rPr lang="en-US" altLang="zh-CN" smtClean="0"/>
              <a:t>    (Surface Unit:cm</a:t>
            </a:r>
            <a:r>
              <a:rPr lang="en-US" altLang="zh-CN" baseline="30000" smtClean="0"/>
              <a:t>2 </a:t>
            </a:r>
            <a:r>
              <a:rPr lang="en-US" altLang="zh-CN" smtClean="0"/>
              <a:t>If-Needed :Evaluate- Surface)</a:t>
            </a:r>
          </a:p>
          <a:p>
            <a:pPr eaLnBrk="1" hangingPunct="1">
              <a:buFont typeface="Wingdings" panose="05000000000000000000" pitchFamily="2" charset="2"/>
              <a:buNone/>
            </a:pPr>
            <a:r>
              <a:rPr lang="en-US" altLang="zh-CN" smtClean="0"/>
              <a:t>    (Color Value:White))</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0ADD2D-9C51-455F-8F07-E90D5FC2963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40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05B8F2-8720-4E09-BB08-53C64E97B9F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165</a:t>
            </a:fld>
            <a:endParaRPr kumimoji="0" lang="en-US" altLang="zh-CN" sz="1400" smtClean="0">
              <a:latin typeface="Tahoma" panose="020B0604030504040204" pitchFamily="34" charset="0"/>
              <a:ea typeface="宋体" panose="02010600030101010101" pitchFamily="2" charset="-122"/>
            </a:endParaRPr>
          </a:p>
        </p:txBody>
      </p:sp>
      <p:sp>
        <p:nvSpPr>
          <p:cNvPr id="174084" name="Rectangle 4"/>
          <p:cNvSpPr>
            <a:spLocks noGrp="1" noChangeArrowheads="1"/>
          </p:cNvSpPr>
          <p:nvPr>
            <p:ph type="title"/>
          </p:nvPr>
        </p:nvSpPr>
        <p:spPr/>
        <p:txBody>
          <a:bodyPr/>
          <a:lstStyle/>
          <a:p>
            <a:pPr eaLnBrk="1" hangingPunct="1"/>
            <a:r>
              <a:rPr lang="zh-CN" altLang="en-US" smtClean="0"/>
              <a:t>球的框架系统</a:t>
            </a:r>
          </a:p>
        </p:txBody>
      </p:sp>
      <p:sp>
        <p:nvSpPr>
          <p:cNvPr id="174085" name="Rectangle 5"/>
          <p:cNvSpPr>
            <a:spLocks noGrp="1" noChangeArrowheads="1"/>
          </p:cNvSpPr>
          <p:nvPr>
            <p:ph type="body" sz="half" idx="1"/>
          </p:nvPr>
        </p:nvSpPr>
        <p:spPr>
          <a:xfrm>
            <a:off x="827088" y="1989138"/>
            <a:ext cx="3810000" cy="2016125"/>
          </a:xfrm>
        </p:spPr>
        <p:txBody>
          <a:bodyPr/>
          <a:lstStyle/>
          <a:p>
            <a:pPr eaLnBrk="1" hangingPunct="1">
              <a:lnSpc>
                <a:spcPct val="80000"/>
              </a:lnSpc>
              <a:buFont typeface="Wingdings" panose="05000000000000000000" pitchFamily="2" charset="2"/>
              <a:buNone/>
            </a:pPr>
            <a:r>
              <a:rPr lang="en-US" altLang="zh-CN" sz="2000" smtClean="0"/>
              <a:t>(Frame Sphere-1</a:t>
            </a:r>
          </a:p>
          <a:p>
            <a:pPr eaLnBrk="1" hangingPunct="1">
              <a:lnSpc>
                <a:spcPct val="80000"/>
              </a:lnSpc>
              <a:buFont typeface="Wingdings" panose="05000000000000000000" pitchFamily="2" charset="2"/>
              <a:buNone/>
            </a:pPr>
            <a:r>
              <a:rPr lang="en-US" altLang="zh-CN" sz="2000" smtClean="0"/>
              <a:t>  (Isa Sphere)</a:t>
            </a:r>
          </a:p>
          <a:p>
            <a:pPr eaLnBrk="1" hangingPunct="1">
              <a:lnSpc>
                <a:spcPct val="80000"/>
              </a:lnSpc>
              <a:buFont typeface="Wingdings" panose="05000000000000000000" pitchFamily="2" charset="2"/>
              <a:buNone/>
            </a:pPr>
            <a:r>
              <a:rPr lang="en-US" altLang="zh-CN" sz="2000" smtClean="0"/>
              <a:t>  (Radius Value:10)</a:t>
            </a:r>
          </a:p>
          <a:p>
            <a:pPr eaLnBrk="1" hangingPunct="1">
              <a:lnSpc>
                <a:spcPct val="80000"/>
              </a:lnSpc>
              <a:buFont typeface="Wingdings" panose="05000000000000000000" pitchFamily="2" charset="2"/>
              <a:buNone/>
            </a:pPr>
            <a:r>
              <a:rPr lang="en-US" altLang="zh-CN" sz="2000" smtClean="0"/>
              <a:t> (Color Value:Red)</a:t>
            </a:r>
          </a:p>
          <a:p>
            <a:pPr eaLnBrk="1" hangingPunct="1">
              <a:lnSpc>
                <a:spcPct val="80000"/>
              </a:lnSpc>
              <a:buFont typeface="Wingdings" panose="05000000000000000000" pitchFamily="2" charset="2"/>
              <a:buNone/>
            </a:pPr>
            <a:r>
              <a:rPr lang="en-US" altLang="zh-CN" sz="2000" smtClean="0"/>
              <a:t> (Volume Value:4190))</a:t>
            </a:r>
          </a:p>
          <a:p>
            <a:pPr eaLnBrk="1" hangingPunct="1">
              <a:lnSpc>
                <a:spcPct val="80000"/>
              </a:lnSpc>
              <a:buFont typeface="Wingdings" panose="05000000000000000000" pitchFamily="2" charset="2"/>
              <a:buNone/>
            </a:pPr>
            <a:endParaRPr lang="en-US" altLang="zh-CN" sz="2000" smtClean="0"/>
          </a:p>
        </p:txBody>
      </p:sp>
      <p:sp>
        <p:nvSpPr>
          <p:cNvPr id="174086" name="Rectangle 6"/>
          <p:cNvSpPr>
            <a:spLocks noGrp="1" noChangeArrowheads="1"/>
          </p:cNvSpPr>
          <p:nvPr>
            <p:ph type="body" sz="half" idx="2"/>
          </p:nvPr>
        </p:nvSpPr>
        <p:spPr>
          <a:xfrm>
            <a:off x="5145088" y="2017713"/>
            <a:ext cx="3810000" cy="1698625"/>
          </a:xfrm>
        </p:spPr>
        <p:txBody>
          <a:bodyPr/>
          <a:lstStyle/>
          <a:p>
            <a:pPr eaLnBrk="1" hangingPunct="1">
              <a:lnSpc>
                <a:spcPct val="80000"/>
              </a:lnSpc>
              <a:buFont typeface="Wingdings" panose="05000000000000000000" pitchFamily="2" charset="2"/>
              <a:buNone/>
            </a:pPr>
            <a:r>
              <a:rPr lang="en-US" altLang="zh-CN" sz="2000" smtClean="0"/>
              <a:t>(Frame Sphere-2</a:t>
            </a:r>
          </a:p>
          <a:p>
            <a:pPr eaLnBrk="1" hangingPunct="1">
              <a:lnSpc>
                <a:spcPct val="80000"/>
              </a:lnSpc>
              <a:buFont typeface="Wingdings" panose="05000000000000000000" pitchFamily="2" charset="2"/>
              <a:buNone/>
            </a:pPr>
            <a:r>
              <a:rPr lang="en-US" altLang="zh-CN" sz="2000" smtClean="0"/>
              <a:t>(Isa Sphere)</a:t>
            </a:r>
          </a:p>
          <a:p>
            <a:pPr eaLnBrk="1" hangingPunct="1">
              <a:lnSpc>
                <a:spcPct val="80000"/>
              </a:lnSpc>
              <a:buFont typeface="Wingdings" panose="05000000000000000000" pitchFamily="2" charset="2"/>
              <a:buNone/>
            </a:pPr>
            <a:r>
              <a:rPr lang="en-US" altLang="zh-CN" sz="2000" smtClean="0"/>
              <a:t>(Radius Value:100)</a:t>
            </a:r>
          </a:p>
          <a:p>
            <a:pPr eaLnBrk="1" hangingPunct="1">
              <a:lnSpc>
                <a:spcPct val="80000"/>
              </a:lnSpc>
              <a:buFont typeface="Wingdings" panose="05000000000000000000" pitchFamily="2" charset="2"/>
              <a:buNone/>
            </a:pPr>
            <a:r>
              <a:rPr lang="en-US" altLang="zh-CN" sz="2000" smtClean="0"/>
              <a:t>(Surface Value:1256000)</a:t>
            </a:r>
          </a:p>
          <a:p>
            <a:pPr eaLnBrk="1" hangingPunct="1">
              <a:lnSpc>
                <a:spcPct val="80000"/>
              </a:lnSpc>
              <a:buFont typeface="Wingdings" panose="05000000000000000000" pitchFamily="2" charset="2"/>
              <a:buNone/>
            </a:pPr>
            <a:r>
              <a:rPr lang="en-US" altLang="zh-CN" sz="2000" smtClean="0"/>
              <a:t>(Volume Value:4190000 ))</a:t>
            </a:r>
          </a:p>
          <a:p>
            <a:pPr eaLnBrk="1" hangingPunct="1">
              <a:lnSpc>
                <a:spcPct val="80000"/>
              </a:lnSpc>
              <a:buFont typeface="Wingdings" panose="05000000000000000000" pitchFamily="2" charset="2"/>
              <a:buNone/>
            </a:pPr>
            <a:endParaRPr lang="en-US" altLang="zh-CN" sz="2000" smtClean="0"/>
          </a:p>
        </p:txBody>
      </p:sp>
      <p:sp>
        <p:nvSpPr>
          <p:cNvPr id="174087" name="Text Box 7"/>
          <p:cNvSpPr txBox="1">
            <a:spLocks noChangeArrowheads="1"/>
          </p:cNvSpPr>
          <p:nvPr/>
        </p:nvSpPr>
        <p:spPr bwMode="auto">
          <a:xfrm>
            <a:off x="827088" y="4005263"/>
            <a:ext cx="7632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2000">
              <a:latin typeface="Tahoma" panose="020B0604030504040204" pitchFamily="34" charset="0"/>
              <a:ea typeface="宋体" panose="02010600030101010101" pitchFamily="2" charset="-122"/>
            </a:endParaRPr>
          </a:p>
        </p:txBody>
      </p:sp>
      <p:sp>
        <p:nvSpPr>
          <p:cNvPr id="174088" name="Text Box 8"/>
          <p:cNvSpPr txBox="1">
            <a:spLocks noChangeArrowheads="1"/>
          </p:cNvSpPr>
          <p:nvPr/>
        </p:nvSpPr>
        <p:spPr bwMode="auto">
          <a:xfrm>
            <a:off x="900113" y="3789363"/>
            <a:ext cx="72009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1.</a:t>
            </a:r>
            <a:r>
              <a:rPr lang="zh-CN" altLang="en-US" sz="2400">
                <a:latin typeface="Tahoma" panose="020B0604030504040204" pitchFamily="34" charset="0"/>
                <a:ea typeface="宋体" panose="02010600030101010101" pitchFamily="2" charset="-122"/>
              </a:rPr>
              <a:t>若询问</a:t>
            </a:r>
            <a:r>
              <a:rPr lang="en-US" altLang="zh-CN" sz="2400">
                <a:latin typeface="Tahoma" panose="020B0604030504040204" pitchFamily="34" charset="0"/>
                <a:ea typeface="宋体" panose="02010600030101010101" pitchFamily="2" charset="-122"/>
              </a:rPr>
              <a:t>1</a:t>
            </a:r>
            <a:r>
              <a:rPr lang="zh-CN" altLang="en-US" sz="2400">
                <a:latin typeface="Tahoma" panose="020B0604030504040204" pitchFamily="34" charset="0"/>
                <a:ea typeface="宋体" panose="02010600030101010101" pitchFamily="2" charset="-122"/>
              </a:rPr>
              <a:t>号球的颜色？</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2.</a:t>
            </a:r>
            <a:r>
              <a:rPr lang="zh-CN" altLang="en-US" sz="2400">
                <a:latin typeface="Tahoma" panose="020B0604030504040204" pitchFamily="34" charset="0"/>
                <a:ea typeface="宋体" panose="02010600030101010101" pitchFamily="2" charset="-122"/>
              </a:rPr>
              <a:t>询问</a:t>
            </a:r>
            <a:r>
              <a:rPr lang="en-US" altLang="zh-CN" sz="2400">
                <a:latin typeface="Tahoma" panose="020B0604030504040204" pitchFamily="34" charset="0"/>
                <a:ea typeface="宋体" panose="02010600030101010101" pitchFamily="2" charset="-122"/>
              </a:rPr>
              <a:t>2</a:t>
            </a:r>
            <a:r>
              <a:rPr lang="zh-CN" altLang="en-US" sz="2400">
                <a:latin typeface="Tahoma" panose="020B0604030504040204" pitchFamily="34" charset="0"/>
                <a:ea typeface="宋体" panose="02010600030101010101" pitchFamily="2" charset="-122"/>
              </a:rPr>
              <a:t>号球的颜色？</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3.</a:t>
            </a:r>
            <a:r>
              <a:rPr lang="zh-CN" altLang="en-US" sz="2400">
                <a:latin typeface="Tahoma" panose="020B0604030504040204" pitchFamily="34" charset="0"/>
                <a:ea typeface="宋体" panose="02010600030101010101" pitchFamily="2" charset="-122"/>
              </a:rPr>
              <a:t>询问</a:t>
            </a:r>
            <a:r>
              <a:rPr lang="en-US" altLang="zh-CN" sz="2400">
                <a:latin typeface="Tahoma" panose="020B0604030504040204" pitchFamily="34" charset="0"/>
                <a:ea typeface="宋体" panose="02010600030101010101" pitchFamily="2" charset="-122"/>
              </a:rPr>
              <a:t>1</a:t>
            </a:r>
            <a:r>
              <a:rPr lang="zh-CN" altLang="en-US" sz="2400">
                <a:latin typeface="Tahoma" panose="020B0604030504040204" pitchFamily="34" charset="0"/>
                <a:ea typeface="宋体" panose="02010600030101010101" pitchFamily="2" charset="-122"/>
              </a:rPr>
              <a:t>号球表面积？</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4.</a:t>
            </a:r>
            <a:r>
              <a:rPr lang="zh-CN" altLang="en-US" sz="2400">
                <a:latin typeface="Tahoma" panose="020B0604030504040204" pitchFamily="34" charset="0"/>
                <a:ea typeface="宋体" panose="02010600030101010101" pitchFamily="2" charset="-122"/>
              </a:rPr>
              <a:t>将</a:t>
            </a:r>
            <a:r>
              <a:rPr lang="en-US" altLang="zh-CN" sz="2400">
                <a:latin typeface="Tahoma" panose="020B0604030504040204" pitchFamily="34" charset="0"/>
                <a:ea typeface="宋体" panose="02010600030101010101" pitchFamily="2" charset="-122"/>
              </a:rPr>
              <a:t>2</a:t>
            </a:r>
            <a:r>
              <a:rPr lang="zh-CN" altLang="en-US" sz="2400">
                <a:latin typeface="Tahoma" panose="020B0604030504040204" pitchFamily="34" charset="0"/>
                <a:ea typeface="宋体" panose="02010600030101010101" pitchFamily="2" charset="-122"/>
              </a:rPr>
              <a:t>号球半径改成</a:t>
            </a:r>
            <a:r>
              <a:rPr lang="en-US" altLang="zh-CN" sz="2400">
                <a:latin typeface="Tahoma" panose="020B0604030504040204" pitchFamily="34" charset="0"/>
                <a:ea typeface="宋体" panose="02010600030101010101" pitchFamily="2" charset="-122"/>
              </a:rPr>
              <a:t>50cm</a:t>
            </a:r>
            <a:r>
              <a:rPr lang="zh-CN" altLang="en-US" sz="2400">
                <a:latin typeface="Tahoma" panose="020B0604030504040204" pitchFamily="34" charset="0"/>
                <a:ea typeface="宋体" panose="02010600030101010101" pitchFamily="2" charset="-122"/>
              </a:rPr>
              <a:t>，引起球体积的改变</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rPr>
              <a:t>5.</a:t>
            </a:r>
            <a:r>
              <a:rPr lang="zh-CN" altLang="en-US" sz="2400">
                <a:latin typeface="Tahoma" panose="020B0604030504040204" pitchFamily="34" charset="0"/>
                <a:ea typeface="宋体" panose="02010600030101010101" pitchFamily="2" charset="-122"/>
              </a:rPr>
              <a:t>球体积的改变会引起分类的改变</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4A7928-87BF-4E72-B478-B3257620629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5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45ABB44-DF8B-4DC5-933E-E24C4E89D95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166</a:t>
            </a:fld>
            <a:endParaRPr kumimoji="0" lang="en-US" altLang="zh-CN" sz="1400" smtClean="0">
              <a:latin typeface="Tahoma" panose="020B0604030504040204" pitchFamily="34" charset="0"/>
              <a:ea typeface="宋体" panose="02010600030101010101" pitchFamily="2" charset="-122"/>
            </a:endParaRPr>
          </a:p>
        </p:txBody>
      </p:sp>
      <p:sp>
        <p:nvSpPr>
          <p:cNvPr id="175108" name="Rectangle 2"/>
          <p:cNvSpPr>
            <a:spLocks noGrp="1" noChangeArrowheads="1"/>
          </p:cNvSpPr>
          <p:nvPr>
            <p:ph type="title"/>
          </p:nvPr>
        </p:nvSpPr>
        <p:spPr/>
        <p:txBody>
          <a:bodyPr/>
          <a:lstStyle/>
          <a:p>
            <a:pPr eaLnBrk="1" hangingPunct="1"/>
            <a:r>
              <a:rPr lang="zh-CN" altLang="en-US" smtClean="0">
                <a:solidFill>
                  <a:schemeClr val="folHlink"/>
                </a:solidFill>
              </a:rPr>
              <a:t>框架的推理</a:t>
            </a:r>
          </a:p>
        </p:txBody>
      </p:sp>
      <p:sp>
        <p:nvSpPr>
          <p:cNvPr id="17510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000" smtClean="0"/>
              <a:t>如：关于学生的框架系统已建立在知识库中，要找出一个满足如下条件的计算机系硕士生：</a:t>
            </a:r>
            <a:r>
              <a:rPr lang="zh-CN" altLang="en-US" sz="2000" smtClean="0">
                <a:solidFill>
                  <a:schemeClr val="hlink"/>
                </a:solidFill>
              </a:rPr>
              <a:t>女性，年龄</a:t>
            </a:r>
            <a:r>
              <a:rPr lang="en-US" altLang="zh-CN" sz="2000" smtClean="0">
                <a:solidFill>
                  <a:schemeClr val="hlink"/>
                </a:solidFill>
              </a:rPr>
              <a:t>25</a:t>
            </a:r>
            <a:r>
              <a:rPr lang="zh-CN" altLang="en-US" sz="2000" smtClean="0">
                <a:solidFill>
                  <a:schemeClr val="hlink"/>
                </a:solidFill>
              </a:rPr>
              <a:t>岁以下，专业为计算机应用技术，研究方向为人工智能。</a:t>
            </a:r>
            <a:endParaRPr lang="zh-CN" altLang="en-US" sz="2400" smtClean="0">
              <a:solidFill>
                <a:schemeClr val="hlink"/>
              </a:solidFill>
            </a:endParaRPr>
          </a:p>
          <a:p>
            <a:pPr eaLnBrk="1" hangingPunct="1">
              <a:buFont typeface="Wingdings" panose="05000000000000000000" pitchFamily="2" charset="2"/>
              <a:buNone/>
            </a:pPr>
            <a:r>
              <a:rPr lang="zh-CN" altLang="en-US" sz="2400" smtClean="0"/>
              <a:t>问题框架为：</a:t>
            </a:r>
          </a:p>
          <a:p>
            <a:pPr eaLnBrk="1" hangingPunct="1">
              <a:buFont typeface="Wingdings" panose="05000000000000000000" pitchFamily="2" charset="2"/>
              <a:buNone/>
            </a:pPr>
            <a:r>
              <a:rPr lang="zh-CN" altLang="en-US" sz="2400" smtClean="0"/>
              <a:t>框架名：计算机系研究生</a:t>
            </a:r>
            <a:r>
              <a:rPr lang="en-US" altLang="zh-CN" sz="2400" smtClean="0"/>
              <a:t>-x</a:t>
            </a:r>
          </a:p>
          <a:p>
            <a:pPr eaLnBrk="1" hangingPunct="1">
              <a:buFont typeface="Wingdings" panose="05000000000000000000" pitchFamily="2" charset="2"/>
              <a:buNone/>
            </a:pPr>
            <a:r>
              <a:rPr lang="en-US" altLang="zh-CN" sz="2400" smtClean="0">
                <a:solidFill>
                  <a:srgbClr val="CCFFFF"/>
                </a:solidFill>
              </a:rPr>
              <a:t>----</a:t>
            </a:r>
            <a:r>
              <a:rPr lang="zh-CN" altLang="en-US" sz="2400" smtClean="0"/>
              <a:t>姓名：</a:t>
            </a:r>
          </a:p>
          <a:p>
            <a:pPr eaLnBrk="1" hangingPunct="1">
              <a:buFont typeface="Wingdings" panose="05000000000000000000" pitchFamily="2" charset="2"/>
              <a:buNone/>
            </a:pPr>
            <a:r>
              <a:rPr lang="en-US" altLang="zh-CN" sz="2400" smtClean="0">
                <a:solidFill>
                  <a:srgbClr val="CCFFFF"/>
                </a:solidFill>
              </a:rPr>
              <a:t>----</a:t>
            </a:r>
            <a:r>
              <a:rPr lang="zh-CN" altLang="en-US" sz="2400" smtClean="0"/>
              <a:t>年龄：</a:t>
            </a:r>
            <a:r>
              <a:rPr lang="en-US" altLang="zh-CN" sz="2400" smtClean="0"/>
              <a:t>&lt;25</a:t>
            </a:r>
          </a:p>
          <a:p>
            <a:pPr eaLnBrk="1" hangingPunct="1">
              <a:buFont typeface="Wingdings" panose="05000000000000000000" pitchFamily="2" charset="2"/>
              <a:buNone/>
            </a:pPr>
            <a:r>
              <a:rPr lang="en-US" altLang="zh-CN" sz="2400" smtClean="0">
                <a:solidFill>
                  <a:srgbClr val="CCFFFF"/>
                </a:solidFill>
              </a:rPr>
              <a:t>----</a:t>
            </a:r>
            <a:r>
              <a:rPr lang="zh-CN" altLang="en-US" sz="2400" smtClean="0"/>
              <a:t>性别：女</a:t>
            </a:r>
          </a:p>
          <a:p>
            <a:pPr eaLnBrk="1" hangingPunct="1">
              <a:buFont typeface="Wingdings" panose="05000000000000000000" pitchFamily="2" charset="2"/>
              <a:buNone/>
            </a:pPr>
            <a:r>
              <a:rPr lang="en-US" altLang="zh-CN" sz="2400" smtClean="0">
                <a:solidFill>
                  <a:srgbClr val="CCFFFF"/>
                </a:solidFill>
              </a:rPr>
              <a:t>----</a:t>
            </a:r>
            <a:r>
              <a:rPr lang="zh-CN" altLang="en-US" sz="2400" smtClean="0"/>
              <a:t>专业：计算机应用技术</a:t>
            </a:r>
          </a:p>
          <a:p>
            <a:pPr eaLnBrk="1" hangingPunct="1">
              <a:buFont typeface="Wingdings" panose="05000000000000000000" pitchFamily="2" charset="2"/>
              <a:buNone/>
            </a:pPr>
            <a:r>
              <a:rPr lang="en-US" altLang="zh-CN" sz="2400" smtClean="0">
                <a:solidFill>
                  <a:srgbClr val="CCFFFF"/>
                </a:solidFill>
              </a:rPr>
              <a:t>----</a:t>
            </a:r>
            <a:r>
              <a:rPr lang="zh-CN" altLang="en-US" sz="2400" smtClean="0"/>
              <a:t>研究方向：人工智能</a:t>
            </a:r>
          </a:p>
          <a:p>
            <a:pPr eaLnBrk="1" hangingPunct="1">
              <a:buFont typeface="Wingdings" panose="05000000000000000000" pitchFamily="2" charset="2"/>
              <a:buNone/>
            </a:pPr>
            <a:endParaRPr lang="en-US" altLang="zh-CN" sz="2400"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DF7CB8E-68AD-41A5-977E-0BAAA055804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6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DE62F2-53FB-4EEE-91D5-78D120FBCC2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167</a:t>
            </a:fld>
            <a:endParaRPr kumimoji="0" lang="en-US" altLang="zh-CN" sz="1400" smtClean="0">
              <a:latin typeface="Tahoma" panose="020B0604030504040204" pitchFamily="34" charset="0"/>
              <a:ea typeface="宋体" panose="02010600030101010101" pitchFamily="2" charset="-122"/>
            </a:endParaRPr>
          </a:p>
        </p:txBody>
      </p:sp>
      <p:sp>
        <p:nvSpPr>
          <p:cNvPr id="176132" name="Rectangle 2"/>
          <p:cNvSpPr>
            <a:spLocks noGrp="1" noChangeArrowheads="1"/>
          </p:cNvSpPr>
          <p:nvPr>
            <p:ph type="title"/>
          </p:nvPr>
        </p:nvSpPr>
        <p:spPr/>
        <p:txBody>
          <a:bodyPr/>
          <a:lstStyle/>
          <a:p>
            <a:pPr eaLnBrk="1" hangingPunct="1"/>
            <a:r>
              <a:rPr lang="zh-CN" altLang="en-US" smtClean="0">
                <a:solidFill>
                  <a:srgbClr val="000000"/>
                </a:solidFill>
              </a:rPr>
              <a:t>例</a:t>
            </a:r>
            <a:r>
              <a:rPr lang="en-US" altLang="zh-CN" smtClean="0">
                <a:solidFill>
                  <a:srgbClr val="000000"/>
                </a:solidFill>
                <a:latin typeface="华文彩云" panose="02010800040101010101" pitchFamily="2" charset="-122"/>
              </a:rPr>
              <a:t>1</a:t>
            </a:r>
            <a:r>
              <a:rPr lang="zh-CN" altLang="en-US" sz="3200" smtClean="0">
                <a:solidFill>
                  <a:srgbClr val="000000"/>
                </a:solidFill>
                <a:latin typeface="华文新魏" panose="02010800040101010101" pitchFamily="2" charset="-122"/>
                <a:ea typeface="华文新魏" panose="02010800040101010101" pitchFamily="2" charset="-122"/>
              </a:rPr>
              <a:t>硕士生的实例框架</a:t>
            </a:r>
            <a:endParaRPr lang="zh-CN" altLang="en-US" smtClean="0">
              <a:solidFill>
                <a:srgbClr val="000000"/>
              </a:solidFill>
              <a:latin typeface="华文彩云" panose="02010800040101010101" pitchFamily="2" charset="-122"/>
            </a:endParaRPr>
          </a:p>
        </p:txBody>
      </p:sp>
      <p:sp>
        <p:nvSpPr>
          <p:cNvPr id="17613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000" smtClean="0"/>
              <a:t>框架名：</a:t>
            </a:r>
            <a:r>
              <a:rPr lang="en-US" altLang="zh-CN" sz="2000" smtClean="0"/>
              <a:t>&lt;</a:t>
            </a:r>
            <a:r>
              <a:rPr lang="zh-CN" altLang="en-US" sz="2000" smtClean="0"/>
              <a:t>硕士生</a:t>
            </a:r>
            <a:r>
              <a:rPr lang="en-US" altLang="zh-CN" sz="2000" smtClean="0"/>
              <a:t>-1&gt;</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姓名：杨杨</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性别：</a:t>
            </a:r>
            <a:r>
              <a:rPr lang="zh-CN" altLang="en-US" sz="2000" smtClean="0">
                <a:solidFill>
                  <a:schemeClr val="hlink"/>
                </a:solidFill>
              </a:rPr>
              <a:t>女</a:t>
            </a:r>
            <a:r>
              <a:rPr lang="en-US" altLang="zh-CN" sz="2000" smtClean="0">
                <a:solidFill>
                  <a:srgbClr val="CCFFFF"/>
                </a:solidFill>
              </a:rPr>
              <a:t>---------</a:t>
            </a:r>
            <a:endParaRPr lang="en-US" altLang="zh-CN" sz="2000" smtClean="0"/>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年龄：</a:t>
            </a:r>
            <a:r>
              <a:rPr lang="en-US" altLang="zh-CN" sz="2000" smtClean="0">
                <a:solidFill>
                  <a:schemeClr val="hlink"/>
                </a:solidFill>
              </a:rPr>
              <a:t>23</a:t>
            </a:r>
            <a:r>
              <a:rPr lang="en-US" altLang="zh-CN" sz="2000" smtClean="0">
                <a:solidFill>
                  <a:srgbClr val="CCFFFF"/>
                </a:solidFill>
              </a:rPr>
              <a:t>--------</a:t>
            </a:r>
            <a:endParaRPr lang="en-US" altLang="zh-CN" sz="2000" smtClean="0"/>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学习专业：</a:t>
            </a:r>
            <a:r>
              <a:rPr lang="zh-CN" altLang="en-US" sz="2000" smtClean="0">
                <a:solidFill>
                  <a:schemeClr val="hlink"/>
                </a:solidFill>
              </a:rPr>
              <a:t>计算机应用技术</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研究方向：</a:t>
            </a:r>
            <a:r>
              <a:rPr lang="zh-CN" altLang="en-US" sz="2000" smtClean="0">
                <a:solidFill>
                  <a:schemeClr val="hlink"/>
                </a:solidFill>
              </a:rPr>
              <a:t>人工智能</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导师姓名：林海</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参加课题：</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学籍：</a:t>
            </a:r>
            <a:r>
              <a:rPr lang="en-US" altLang="zh-CN" sz="2000" smtClean="0"/>
              <a:t>&lt;</a:t>
            </a:r>
            <a:r>
              <a:rPr lang="zh-CN" altLang="en-US" sz="2000" smtClean="0"/>
              <a:t>硕学籍</a:t>
            </a:r>
            <a:r>
              <a:rPr lang="en-US" altLang="zh-CN" sz="2000" smtClean="0"/>
              <a:t>-1&gt;</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住址：</a:t>
            </a:r>
            <a:r>
              <a:rPr lang="en-US" altLang="zh-CN" sz="2000" smtClean="0"/>
              <a:t>16</a:t>
            </a:r>
            <a:r>
              <a:rPr lang="zh-CN" altLang="en-US" sz="2000" smtClean="0"/>
              <a:t>号楼</a:t>
            </a:r>
            <a:r>
              <a:rPr lang="en-US" altLang="zh-CN" sz="2000" smtClean="0"/>
              <a:t>316</a:t>
            </a:r>
            <a:r>
              <a:rPr lang="zh-CN" altLang="en-US" sz="2000" smtClean="0"/>
              <a:t>房间号</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电话：（</a:t>
            </a:r>
            <a:r>
              <a:rPr lang="en-US" altLang="zh-CN" sz="2000" smtClean="0"/>
              <a:t>010</a:t>
            </a:r>
            <a:r>
              <a:rPr lang="zh-CN" altLang="en-US" sz="2000" smtClean="0"/>
              <a:t>）</a:t>
            </a:r>
            <a:r>
              <a:rPr lang="en-US" altLang="zh-CN" sz="2000" smtClean="0"/>
              <a:t>66668888</a:t>
            </a:r>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入学时间：</a:t>
            </a:r>
            <a:r>
              <a:rPr lang="en-US" altLang="zh-CN" sz="2000" smtClean="0"/>
              <a:t>2000</a:t>
            </a:r>
            <a:r>
              <a:rPr lang="zh-CN" altLang="en-US" sz="2000" smtClean="0"/>
              <a:t>年</a:t>
            </a:r>
            <a:r>
              <a:rPr lang="en-US" altLang="zh-CN" sz="2000" smtClean="0"/>
              <a:t>9</a:t>
            </a:r>
            <a:r>
              <a:rPr lang="zh-CN" altLang="en-US" sz="2000" smtClean="0"/>
              <a:t>月</a:t>
            </a:r>
            <a:r>
              <a:rPr lang="en-US" altLang="zh-CN" sz="2000" smtClean="0">
                <a:solidFill>
                  <a:srgbClr val="CCFFFF"/>
                </a:solidFill>
              </a:rPr>
              <a:t>---</a:t>
            </a:r>
            <a:endParaRPr lang="en-US" altLang="zh-CN" sz="2000" smtClean="0"/>
          </a:p>
          <a:p>
            <a:pPr eaLnBrk="1" hangingPunct="1">
              <a:lnSpc>
                <a:spcPct val="90000"/>
              </a:lnSpc>
              <a:buFont typeface="Wingdings" panose="05000000000000000000" pitchFamily="2" charset="2"/>
              <a:buNone/>
            </a:pPr>
            <a:r>
              <a:rPr lang="en-US" altLang="zh-CN" sz="2000" smtClean="0">
                <a:solidFill>
                  <a:srgbClr val="CCFFFF"/>
                </a:solidFill>
              </a:rPr>
              <a:t>----</a:t>
            </a:r>
            <a:r>
              <a:rPr lang="zh-CN" altLang="en-US" sz="2000" smtClean="0"/>
              <a:t>学制：</a:t>
            </a:r>
          </a:p>
          <a:p>
            <a:pPr eaLnBrk="1" hangingPunct="1">
              <a:lnSpc>
                <a:spcPct val="90000"/>
              </a:lnSpc>
              <a:buFont typeface="Wingdings" panose="05000000000000000000" pitchFamily="2" charset="2"/>
              <a:buNone/>
            </a:pPr>
            <a:endParaRPr lang="en-US" altLang="zh-CN" sz="200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580B03-0D71-486F-9CFA-83F36C3F577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7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271A88-2DE1-4BB2-8BE0-F812160BA6A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168</a:t>
            </a:fld>
            <a:endParaRPr kumimoji="0" lang="en-US" altLang="zh-CN" sz="1400" smtClean="0">
              <a:latin typeface="Tahoma" panose="020B0604030504040204" pitchFamily="34" charset="0"/>
              <a:ea typeface="宋体" panose="02010600030101010101" pitchFamily="2" charset="-122"/>
            </a:endParaRPr>
          </a:p>
        </p:txBody>
      </p:sp>
      <p:sp>
        <p:nvSpPr>
          <p:cNvPr id="177156" name="Rectangle 2"/>
          <p:cNvSpPr>
            <a:spLocks noGrp="1" noChangeArrowheads="1"/>
          </p:cNvSpPr>
          <p:nvPr>
            <p:ph type="title"/>
          </p:nvPr>
        </p:nvSpPr>
        <p:spPr/>
        <p:txBody>
          <a:bodyPr/>
          <a:lstStyle/>
          <a:p>
            <a:pPr eaLnBrk="1" hangingPunct="1"/>
            <a:r>
              <a:rPr lang="zh-CN" altLang="en-US" smtClean="0">
                <a:solidFill>
                  <a:schemeClr val="folHlink"/>
                </a:solidFill>
              </a:rPr>
              <a:t>框架的推理</a:t>
            </a:r>
          </a:p>
        </p:txBody>
      </p:sp>
      <p:sp>
        <p:nvSpPr>
          <p:cNvPr id="177157" name="Rectangle 3"/>
          <p:cNvSpPr>
            <a:spLocks noGrp="1" noChangeArrowheads="1"/>
          </p:cNvSpPr>
          <p:nvPr>
            <p:ph type="body" idx="1"/>
          </p:nvPr>
        </p:nvSpPr>
        <p:spPr>
          <a:xfrm>
            <a:off x="762000" y="1828800"/>
            <a:ext cx="7772400" cy="4114800"/>
          </a:xfrm>
        </p:spPr>
        <p:txBody>
          <a:bodyPr/>
          <a:lstStyle/>
          <a:p>
            <a:pPr eaLnBrk="1" hangingPunct="1"/>
            <a:r>
              <a:rPr lang="en-US" altLang="zh-CN" smtClean="0"/>
              <a:t>“</a:t>
            </a:r>
            <a:r>
              <a:rPr lang="zh-CN" altLang="en-US" smtClean="0"/>
              <a:t>年龄”槽、“性别”槽、“研究方向”槽都可以与“计算机系研究生</a:t>
            </a:r>
            <a:r>
              <a:rPr lang="en-US" altLang="zh-CN" smtClean="0"/>
              <a:t>-1”</a:t>
            </a:r>
            <a:r>
              <a:rPr lang="zh-CN" altLang="en-US" smtClean="0"/>
              <a:t>框架相匹配。完全符合初始问题框架“计算机系研究生</a:t>
            </a:r>
            <a:r>
              <a:rPr lang="en-US" altLang="zh-CN" smtClean="0"/>
              <a:t>-x”</a:t>
            </a:r>
            <a:r>
              <a:rPr lang="zh-CN" altLang="en-US" smtClean="0"/>
              <a:t>的要求，所以要找的学生有可能是杨杨。</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E404B5-21FF-4E19-B51C-2512DF2C7F2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8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7605FC-2A94-4FAE-8216-C6D670E81C7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169</a:t>
            </a:fld>
            <a:endParaRPr kumimoji="0" lang="en-US" altLang="zh-CN" sz="1400" smtClean="0">
              <a:latin typeface="Tahoma" panose="020B0604030504040204" pitchFamily="34" charset="0"/>
              <a:ea typeface="宋体" panose="02010600030101010101" pitchFamily="2" charset="-122"/>
            </a:endParaRPr>
          </a:p>
        </p:txBody>
      </p:sp>
      <p:sp>
        <p:nvSpPr>
          <p:cNvPr id="178180" name="Rectangle 2"/>
          <p:cNvSpPr>
            <a:spLocks noGrp="1" noChangeArrowheads="1"/>
          </p:cNvSpPr>
          <p:nvPr>
            <p:ph type="title"/>
          </p:nvPr>
        </p:nvSpPr>
        <p:spPr/>
        <p:txBody>
          <a:bodyPr/>
          <a:lstStyle/>
          <a:p>
            <a:pPr eaLnBrk="1" hangingPunct="1"/>
            <a:endParaRPr lang="zh-CN" altLang="zh-CN" smtClean="0"/>
          </a:p>
        </p:txBody>
      </p:sp>
      <p:sp>
        <p:nvSpPr>
          <p:cNvPr id="178181" name="Rectangle 3"/>
          <p:cNvSpPr>
            <a:spLocks noGrp="1" noChangeArrowheads="1"/>
          </p:cNvSpPr>
          <p:nvPr>
            <p:ph type="body" idx="1"/>
          </p:nvPr>
        </p:nvSpPr>
        <p:spPr>
          <a:xfrm>
            <a:off x="755650" y="1916113"/>
            <a:ext cx="8059738" cy="4392612"/>
          </a:xfrm>
        </p:spPr>
        <p:txBody>
          <a:bodyPr/>
          <a:lstStyle/>
          <a:p>
            <a:pPr eaLnBrk="1" hangingPunct="1">
              <a:lnSpc>
                <a:spcPct val="90000"/>
              </a:lnSpc>
            </a:pPr>
            <a:r>
              <a:rPr lang="zh-CN" altLang="en-US" smtClean="0"/>
              <a:t>用框架表示下述报道的特大地震海啸事件（</a:t>
            </a:r>
            <a:r>
              <a:rPr lang="en-US" altLang="zh-CN" smtClean="0"/>
              <a:t>10</a:t>
            </a:r>
            <a:r>
              <a:rPr lang="zh-CN" altLang="en-US" smtClean="0"/>
              <a:t>分）</a:t>
            </a:r>
          </a:p>
          <a:p>
            <a:pPr eaLnBrk="1" hangingPunct="1">
              <a:lnSpc>
                <a:spcPct val="90000"/>
              </a:lnSpc>
              <a:buFont typeface="Wingdings" panose="05000000000000000000" pitchFamily="2" charset="2"/>
              <a:buNone/>
            </a:pPr>
            <a:r>
              <a:rPr lang="en-US" altLang="zh-CN" smtClean="0"/>
              <a:t>【</a:t>
            </a:r>
            <a:r>
              <a:rPr lang="zh-CN" altLang="en-US" smtClean="0"/>
              <a:t>新华社</a:t>
            </a:r>
            <a:r>
              <a:rPr lang="en-US" altLang="zh-CN" smtClean="0"/>
              <a:t>12</a:t>
            </a:r>
            <a:r>
              <a:rPr lang="zh-CN" altLang="en-US" smtClean="0"/>
              <a:t>月</a:t>
            </a:r>
            <a:r>
              <a:rPr lang="en-US" altLang="zh-CN" smtClean="0"/>
              <a:t>26</a:t>
            </a:r>
            <a:r>
              <a:rPr lang="zh-CN" altLang="en-US" smtClean="0"/>
              <a:t>日消息</a:t>
            </a:r>
            <a:r>
              <a:rPr lang="en-US" altLang="zh-CN" smtClean="0"/>
              <a:t>】</a:t>
            </a:r>
            <a:r>
              <a:rPr lang="zh-CN" altLang="en-US" u="sng" smtClean="0"/>
              <a:t>印度尼西亚苏门答腊岛附近海域</a:t>
            </a:r>
            <a:r>
              <a:rPr lang="zh-CN" altLang="en-US" smtClean="0"/>
              <a:t>当地时间</a:t>
            </a:r>
            <a:r>
              <a:rPr lang="zh-CN" altLang="en-US" u="sng" smtClean="0"/>
              <a:t>２６日上午８时左右</a:t>
            </a:r>
            <a:r>
              <a:rPr lang="zh-CN" altLang="en-US" smtClean="0"/>
              <a:t>发生近４０年来世界上最强烈的地震。地震及其引发的海啸波及印尼、斯里兰卡、泰国、印度、马来西亚、孟加拉国、缅甸、马尔代夫等国，至少已造成超过</a:t>
            </a:r>
            <a:r>
              <a:rPr lang="en-US" altLang="zh-CN" u="sng" smtClean="0"/>
              <a:t>16</a:t>
            </a:r>
            <a:r>
              <a:rPr lang="zh-CN" altLang="en-US" u="sng" smtClean="0"/>
              <a:t>万人</a:t>
            </a:r>
            <a:r>
              <a:rPr lang="zh-CN" altLang="en-US" smtClean="0"/>
              <a:t>死亡。具体的</a:t>
            </a:r>
            <a:r>
              <a:rPr lang="zh-CN" altLang="en-US" u="sng" smtClean="0"/>
              <a:t>财产损失</a:t>
            </a:r>
            <a:r>
              <a:rPr lang="zh-CN" altLang="en-US" smtClean="0"/>
              <a:t>，</a:t>
            </a:r>
            <a:r>
              <a:rPr lang="zh-CN" altLang="en-US" u="sng" smtClean="0"/>
              <a:t>尚未得到报告</a:t>
            </a:r>
            <a:r>
              <a:rPr lang="zh-CN" altLang="en-US" smtClean="0"/>
              <a:t>。若需要</a:t>
            </a:r>
            <a:r>
              <a:rPr lang="zh-CN" altLang="en-US" u="sng" smtClean="0"/>
              <a:t>详细的损失数字</a:t>
            </a:r>
            <a:r>
              <a:rPr lang="zh-CN" altLang="en-US" smtClean="0"/>
              <a:t>，可</a:t>
            </a:r>
            <a:r>
              <a:rPr lang="zh-CN" altLang="en-US" u="sng" smtClean="0"/>
              <a:t>电询灾害统计中心</a:t>
            </a:r>
            <a:r>
              <a:rPr lang="zh-CN" altLang="en-US"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D300E6-B750-4DF7-AB4A-8D86C91D2D07}"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925BDE-0955-40E3-BDCD-B963BCDACAF1}"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17</a:t>
            </a:fld>
            <a:endParaRPr kumimoji="0" lang="en-US" altLang="zh-CN" sz="1400" smtClean="0">
              <a:latin typeface="Arial" panose="020B0604020202020204" pitchFamily="34" charset="0"/>
              <a:ea typeface="宋体" panose="02010600030101010101" pitchFamily="2" charset="-122"/>
            </a:endParaRPr>
          </a:p>
        </p:txBody>
      </p:sp>
      <p:sp>
        <p:nvSpPr>
          <p:cNvPr id="22532" name="Rectangle 2"/>
          <p:cNvSpPr>
            <a:spLocks noGrp="1" noRot="1" noChangeArrowheads="1"/>
          </p:cNvSpPr>
          <p:nvPr>
            <p:ph type="title"/>
          </p:nvPr>
        </p:nvSpPr>
        <p:spPr/>
        <p:txBody>
          <a:bodyPr/>
          <a:lstStyle/>
          <a:p>
            <a:pPr eaLnBrk="1" hangingPunct="1"/>
            <a:endParaRPr lang="zh-CN" altLang="zh-CN" smtClean="0">
              <a:solidFill>
                <a:srgbClr val="FF9900"/>
              </a:solidFill>
            </a:endParaRPr>
          </a:p>
        </p:txBody>
      </p:sp>
      <p:sp>
        <p:nvSpPr>
          <p:cNvPr id="22533" name="Rectangle 3"/>
          <p:cNvSpPr>
            <a:spLocks noGrp="1" noRot="1" noChangeArrowheads="1"/>
          </p:cNvSpPr>
          <p:nvPr>
            <p:ph type="body" idx="1"/>
          </p:nvPr>
        </p:nvSpPr>
        <p:spPr>
          <a:xfrm>
            <a:off x="684213" y="2017713"/>
            <a:ext cx="8270875" cy="4114800"/>
          </a:xfrm>
        </p:spPr>
        <p:txBody>
          <a:bodyPr/>
          <a:lstStyle/>
          <a:p>
            <a:pPr eaLnBrk="1" hangingPunct="1">
              <a:buFont typeface="Wingdings" panose="05000000000000000000" pitchFamily="2" charset="2"/>
              <a:buNone/>
            </a:pPr>
            <a:r>
              <a:rPr lang="zh-CN" altLang="en-US" sz="3600" smtClean="0">
                <a:solidFill>
                  <a:srgbClr val="003399"/>
                </a:solidFill>
                <a:latin typeface="华文行楷" panose="02010800040101010101" pitchFamily="2" charset="-122"/>
                <a:ea typeface="华文行楷" panose="02010800040101010101" pitchFamily="2" charset="-122"/>
              </a:rPr>
              <a:t>定义 </a:t>
            </a:r>
            <a:r>
              <a:rPr lang="en-US" altLang="zh-CN" sz="3600" smtClean="0">
                <a:solidFill>
                  <a:srgbClr val="003399"/>
                </a:solidFill>
                <a:latin typeface="华文行楷" panose="02010800040101010101" pitchFamily="2" charset="-122"/>
                <a:ea typeface="华文行楷" panose="02010800040101010101" pitchFamily="2" charset="-122"/>
              </a:rPr>
              <a:t>:</a:t>
            </a:r>
          </a:p>
          <a:p>
            <a:pPr algn="just" eaLnBrk="1" hangingPunct="1"/>
            <a:r>
              <a:rPr lang="zh-CN" altLang="en-US" smtClean="0">
                <a:solidFill>
                  <a:srgbClr val="33CC33"/>
                </a:solidFill>
              </a:rPr>
              <a:t>状态</a:t>
            </a:r>
            <a:r>
              <a:rPr lang="en-US" altLang="zh-CN" smtClean="0">
                <a:solidFill>
                  <a:srgbClr val="33CC33"/>
                </a:solidFill>
              </a:rPr>
              <a:t>(state)</a:t>
            </a:r>
            <a:r>
              <a:rPr lang="zh-CN" altLang="en-US" smtClean="0">
                <a:solidFill>
                  <a:srgbClr val="33CC33"/>
                </a:solidFill>
              </a:rPr>
              <a:t>：</a:t>
            </a:r>
            <a:r>
              <a:rPr lang="zh-CN" altLang="en-US" smtClean="0"/>
              <a:t>为描述某类不同事物间的差别而引入的一组最少变量</a:t>
            </a:r>
            <a:r>
              <a:rPr lang="en-US" altLang="zh-CN" smtClean="0"/>
              <a:t>q</a:t>
            </a:r>
            <a:r>
              <a:rPr lang="en-US" altLang="zh-CN" baseline="-25000" smtClean="0"/>
              <a:t>0</a:t>
            </a:r>
            <a:r>
              <a:rPr lang="zh-CN" altLang="en-US" smtClean="0"/>
              <a:t>，</a:t>
            </a:r>
            <a:r>
              <a:rPr lang="en-US" altLang="zh-CN" smtClean="0"/>
              <a:t>q</a:t>
            </a:r>
            <a:r>
              <a:rPr lang="en-US" altLang="zh-CN" baseline="-25000" smtClean="0"/>
              <a:t>1</a:t>
            </a:r>
            <a:r>
              <a:rPr lang="zh-CN" altLang="en-US" smtClean="0"/>
              <a:t>，</a:t>
            </a:r>
            <a:r>
              <a:rPr lang="en-US" altLang="zh-CN" smtClean="0"/>
              <a:t>…</a:t>
            </a:r>
            <a:r>
              <a:rPr lang="zh-CN" altLang="en-US" smtClean="0"/>
              <a:t>，</a:t>
            </a:r>
            <a:r>
              <a:rPr lang="en-US" altLang="zh-CN" smtClean="0"/>
              <a:t>q</a:t>
            </a:r>
            <a:r>
              <a:rPr lang="en-US" altLang="zh-CN" baseline="-25000" smtClean="0"/>
              <a:t>n</a:t>
            </a:r>
            <a:r>
              <a:rPr lang="zh-CN" altLang="en-US" smtClean="0"/>
              <a:t>的有序集合，其矢量形式如下：</a:t>
            </a:r>
          </a:p>
          <a:p>
            <a:pPr algn="just" eaLnBrk="1" hangingPunct="1"/>
            <a:endParaRPr lang="zh-CN" altLang="en-US" smtClean="0"/>
          </a:p>
          <a:p>
            <a:pPr algn="just" eaLnBrk="1" hangingPunct="1">
              <a:buFont typeface="Wingdings" panose="05000000000000000000" pitchFamily="2" charset="2"/>
              <a:buNone/>
            </a:pPr>
            <a:r>
              <a:rPr lang="zh-CN" altLang="en-US" smtClean="0"/>
              <a:t>    </a:t>
            </a:r>
          </a:p>
          <a:p>
            <a:pPr algn="just" eaLnBrk="1" hangingPunct="1"/>
            <a:r>
              <a:rPr lang="zh-CN" altLang="en-US" smtClean="0"/>
              <a:t> 式中每个元素</a:t>
            </a:r>
            <a:r>
              <a:rPr lang="en-US" altLang="zh-CN" smtClean="0"/>
              <a:t>q</a:t>
            </a:r>
            <a:r>
              <a:rPr lang="en-US" altLang="zh-CN" baseline="-25000" smtClean="0"/>
              <a:t>i</a:t>
            </a:r>
            <a:r>
              <a:rPr lang="en-US" altLang="zh-CN" smtClean="0"/>
              <a:t>(i=0,1</a:t>
            </a:r>
            <a:r>
              <a:rPr lang="zh-CN" altLang="en-US" smtClean="0"/>
              <a:t>，</a:t>
            </a:r>
            <a:r>
              <a:rPr lang="en-US" altLang="zh-CN" smtClean="0"/>
              <a:t>…</a:t>
            </a:r>
            <a:r>
              <a:rPr lang="zh-CN" altLang="en-US" smtClean="0"/>
              <a:t>，</a:t>
            </a:r>
            <a:r>
              <a:rPr lang="en-US" altLang="zh-CN" smtClean="0"/>
              <a:t>n)</a:t>
            </a:r>
            <a:r>
              <a:rPr lang="zh-CN" altLang="en-US" smtClean="0"/>
              <a:t>为集合的分量，称为</a:t>
            </a:r>
            <a:r>
              <a:rPr lang="zh-CN" altLang="en-US" smtClean="0">
                <a:solidFill>
                  <a:srgbClr val="33CC33"/>
                </a:solidFill>
              </a:rPr>
              <a:t>状态变量。</a:t>
            </a:r>
          </a:p>
        </p:txBody>
      </p:sp>
      <p:pic>
        <p:nvPicPr>
          <p:cNvPr id="22534" name="Picture 4" descr="211_gongshi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4076700"/>
            <a:ext cx="37449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0EAA99-F656-49D1-9304-09D1941EDA5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79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EE9F61-DCE3-493F-8AE1-17CBB9F246F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170</a:t>
            </a:fld>
            <a:endParaRPr kumimoji="0" lang="en-US" altLang="zh-CN" sz="1400" smtClean="0">
              <a:latin typeface="Tahoma" panose="020B0604030504040204" pitchFamily="34" charset="0"/>
              <a:ea typeface="宋体" panose="02010600030101010101" pitchFamily="2" charset="-122"/>
            </a:endParaRPr>
          </a:p>
        </p:txBody>
      </p:sp>
      <p:sp>
        <p:nvSpPr>
          <p:cNvPr id="179204" name="Rectangle 2"/>
          <p:cNvSpPr>
            <a:spLocks noGrp="1" noChangeArrowheads="1"/>
          </p:cNvSpPr>
          <p:nvPr>
            <p:ph type="title"/>
          </p:nvPr>
        </p:nvSpPr>
        <p:spPr/>
        <p:txBody>
          <a:bodyPr/>
          <a:lstStyle/>
          <a:p>
            <a:pPr eaLnBrk="1" hangingPunct="1"/>
            <a:endParaRPr lang="zh-CN" altLang="zh-CN" smtClean="0"/>
          </a:p>
        </p:txBody>
      </p:sp>
      <p:sp>
        <p:nvSpPr>
          <p:cNvPr id="17920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框架名：</a:t>
            </a:r>
            <a:r>
              <a:rPr lang="en-US" altLang="zh-CN" smtClean="0"/>
              <a:t>&lt;</a:t>
            </a:r>
            <a:r>
              <a:rPr lang="zh-CN" altLang="en-US" smtClean="0"/>
              <a:t>特大地震海啸</a:t>
            </a:r>
            <a:r>
              <a:rPr lang="en-US" altLang="zh-CN" smtClean="0"/>
              <a:t>&gt;</a:t>
            </a:r>
          </a:p>
          <a:p>
            <a:pPr eaLnBrk="1" hangingPunct="1">
              <a:buFont typeface="Wingdings" panose="05000000000000000000" pitchFamily="2" charset="2"/>
              <a:buNone/>
            </a:pPr>
            <a:r>
              <a:rPr lang="zh-CN" altLang="en-US" smtClean="0"/>
              <a:t>时间：２６日上午８时左右</a:t>
            </a:r>
          </a:p>
          <a:p>
            <a:pPr eaLnBrk="1" hangingPunct="1">
              <a:buFont typeface="Wingdings" panose="05000000000000000000" pitchFamily="2" charset="2"/>
              <a:buNone/>
            </a:pPr>
            <a:r>
              <a:rPr lang="zh-CN" altLang="en-US" smtClean="0"/>
              <a:t>地点：印度尼西亚苏门答腊岛附近海域</a:t>
            </a:r>
          </a:p>
          <a:p>
            <a:pPr eaLnBrk="1" hangingPunct="1">
              <a:buFont typeface="Wingdings" panose="05000000000000000000" pitchFamily="2" charset="2"/>
              <a:buNone/>
            </a:pPr>
            <a:r>
              <a:rPr lang="zh-CN" altLang="en-US" smtClean="0"/>
              <a:t>牺牲官兵：超过</a:t>
            </a:r>
            <a:r>
              <a:rPr lang="en-US" altLang="zh-CN" smtClean="0"/>
              <a:t>16</a:t>
            </a:r>
            <a:r>
              <a:rPr lang="zh-CN" altLang="en-US" smtClean="0"/>
              <a:t>万人</a:t>
            </a:r>
          </a:p>
          <a:p>
            <a:pPr eaLnBrk="1" hangingPunct="1">
              <a:buFont typeface="Wingdings" panose="05000000000000000000" pitchFamily="2" charset="2"/>
              <a:buNone/>
            </a:pPr>
            <a:r>
              <a:rPr lang="zh-CN" altLang="en-US" smtClean="0"/>
              <a:t>财产损失：</a:t>
            </a:r>
          </a:p>
          <a:p>
            <a:pPr eaLnBrk="1" hangingPunct="1">
              <a:buFont typeface="Wingdings" panose="05000000000000000000" pitchFamily="2" charset="2"/>
              <a:buNone/>
            </a:pPr>
            <a:r>
              <a:rPr lang="zh-CN" altLang="en-US" smtClean="0"/>
              <a:t>    详细损失：</a:t>
            </a:r>
            <a:r>
              <a:rPr lang="en-US" altLang="zh-CN" smtClean="0"/>
              <a:t>NIL</a:t>
            </a:r>
          </a:p>
          <a:p>
            <a:pPr eaLnBrk="1" hangingPunct="1">
              <a:buFont typeface="Wingdings" panose="05000000000000000000" pitchFamily="2" charset="2"/>
              <a:buNone/>
            </a:pPr>
            <a:r>
              <a:rPr lang="en-US" altLang="zh-CN" smtClean="0"/>
              <a:t>    if –needed:  ASK</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p:txBody>
          <a:bodyPr/>
          <a:lstStyle/>
          <a:p>
            <a:r>
              <a:rPr lang="zh-CN" altLang="en-US" smtClean="0">
                <a:solidFill>
                  <a:schemeClr val="folHlink"/>
                </a:solidFill>
              </a:rPr>
              <a:t>框架表示的特点</a:t>
            </a:r>
          </a:p>
        </p:txBody>
      </p:sp>
      <p:sp>
        <p:nvSpPr>
          <p:cNvPr id="180227" name="内容占位符 2"/>
          <p:cNvSpPr>
            <a:spLocks noGrp="1"/>
          </p:cNvSpPr>
          <p:nvPr>
            <p:ph idx="1"/>
          </p:nvPr>
        </p:nvSpPr>
        <p:spPr>
          <a:xfrm>
            <a:off x="539750" y="1773238"/>
            <a:ext cx="8353425" cy="4751387"/>
          </a:xfrm>
        </p:spPr>
        <p:txBody>
          <a:bodyPr/>
          <a:lstStyle/>
          <a:p>
            <a:r>
              <a:rPr lang="zh-CN" altLang="en-US" sz="2400" smtClean="0">
                <a:latin typeface="华文新魏" panose="02010800040101010101" pitchFamily="2" charset="-122"/>
              </a:rPr>
              <a:t>结构性</a:t>
            </a:r>
          </a:p>
          <a:p>
            <a:pPr lvl="1"/>
            <a:r>
              <a:rPr lang="zh-CN" altLang="zh-CN" smtClean="0">
                <a:latin typeface="华文新魏" panose="02010800040101010101" pitchFamily="2" charset="-122"/>
              </a:rPr>
              <a:t>是一种经组织起来的结构化的知识表示方法</a:t>
            </a:r>
          </a:p>
          <a:p>
            <a:pPr lvl="1"/>
            <a:r>
              <a:rPr lang="zh-CN" altLang="zh-CN" smtClean="0">
                <a:latin typeface="华文新魏" panose="02010800040101010101" pitchFamily="2" charset="-122"/>
              </a:rPr>
              <a:t>通过槽值的定义可以表示事物之间更加复杂的关系</a:t>
            </a:r>
          </a:p>
          <a:p>
            <a:r>
              <a:rPr lang="zh-CN" altLang="en-US" sz="2400" smtClean="0">
                <a:latin typeface="华文新魏" panose="02010800040101010101" pitchFamily="2" charset="-122"/>
              </a:rPr>
              <a:t>继承性</a:t>
            </a:r>
          </a:p>
          <a:p>
            <a:pPr lvl="1"/>
            <a:r>
              <a:rPr lang="zh-CN" altLang="en-US" smtClean="0">
                <a:latin typeface="华文新魏" panose="02010800040101010101" pitchFamily="2" charset="-122"/>
              </a:rPr>
              <a:t>可建立起表示复杂知识的框架网络</a:t>
            </a:r>
          </a:p>
          <a:p>
            <a:pPr lvl="1"/>
            <a:r>
              <a:rPr lang="zh-CN" altLang="en-US" smtClean="0">
                <a:latin typeface="华文新魏" panose="02010800040101010101" pitchFamily="2" charset="-122"/>
              </a:rPr>
              <a:t>减少了知识的冗余,较好地保证了知识的一致性</a:t>
            </a:r>
          </a:p>
          <a:p>
            <a:r>
              <a:rPr lang="zh-CN" altLang="en-US" sz="2400" smtClean="0">
                <a:latin typeface="华文新魏" panose="02010800040101010101" pitchFamily="2" charset="-122"/>
              </a:rPr>
              <a:t>自然性</a:t>
            </a:r>
          </a:p>
          <a:p>
            <a:pPr lvl="1"/>
            <a:r>
              <a:rPr lang="zh-CN" altLang="en-US" smtClean="0">
                <a:latin typeface="华文新魏" panose="02010800040101010101" pitchFamily="2" charset="-122"/>
              </a:rPr>
              <a:t>与人类在观察事物,处理问题时的思维活动相一致</a:t>
            </a:r>
          </a:p>
          <a:p>
            <a:r>
              <a:rPr lang="zh-CN" altLang="en-US" sz="2400" smtClean="0">
                <a:latin typeface="华文新魏" panose="02010800040101010101" pitchFamily="2" charset="-122"/>
              </a:rPr>
              <a:t>不足之处:</a:t>
            </a:r>
          </a:p>
          <a:p>
            <a:pPr lvl="1"/>
            <a:r>
              <a:rPr lang="zh-CN" altLang="en-US" smtClean="0">
                <a:latin typeface="华文新魏" panose="02010800040101010101" pitchFamily="2" charset="-122"/>
              </a:rPr>
              <a:t>不善于表示过程性知识.</a:t>
            </a:r>
          </a:p>
          <a:p>
            <a:pPr lvl="1"/>
            <a:r>
              <a:rPr lang="zh-CN" altLang="en-US" smtClean="0">
                <a:latin typeface="华文新魏" panose="02010800040101010101" pitchFamily="2" charset="-122"/>
              </a:rPr>
              <a:t>解决方法之一:与产生式表示法结合使用</a:t>
            </a:r>
          </a:p>
          <a:p>
            <a:endParaRPr lang="zh-CN" altLang="en-US" sz="2400" smtClean="0">
              <a:latin typeface="华文新魏" panose="02010800040101010101" pitchFamily="2" charset="-122"/>
            </a:endParaRPr>
          </a:p>
        </p:txBody>
      </p:sp>
      <p:sp>
        <p:nvSpPr>
          <p:cNvPr id="18022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6539257-DE92-476A-ADEB-6F0BADACC4B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8022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A195D35-5A3A-4F30-B62A-19C774DDD4A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171</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78DE42-16A6-4A35-AA0C-1CE20B87181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81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E0950B-CA29-42E9-9DD3-C3DFC463A12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172</a:t>
            </a:fld>
            <a:endParaRPr kumimoji="0" lang="en-US" altLang="zh-CN" sz="1400" smtClean="0">
              <a:latin typeface="Tahoma" panose="020B0604030504040204" pitchFamily="34" charset="0"/>
              <a:ea typeface="宋体" panose="02010600030101010101" pitchFamily="2" charset="-122"/>
            </a:endParaRPr>
          </a:p>
        </p:txBody>
      </p:sp>
      <p:sp>
        <p:nvSpPr>
          <p:cNvPr id="181252"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过程表示</a:t>
            </a:r>
          </a:p>
        </p:txBody>
      </p:sp>
      <p:sp>
        <p:nvSpPr>
          <p:cNvPr id="181253" name="Rectangle 3"/>
          <p:cNvSpPr>
            <a:spLocks noGrp="1" noChangeArrowheads="1"/>
          </p:cNvSpPr>
          <p:nvPr>
            <p:ph type="body" idx="1"/>
          </p:nvPr>
        </p:nvSpPr>
        <p:spPr>
          <a:xfrm>
            <a:off x="611188" y="1905000"/>
            <a:ext cx="7578725" cy="4114800"/>
          </a:xfrm>
        </p:spPr>
        <p:txBody>
          <a:bodyPr/>
          <a:lstStyle/>
          <a:p>
            <a:pPr eaLnBrk="1" hangingPunct="1"/>
            <a:r>
              <a:rPr lang="zh-CN" altLang="en-US" smtClean="0">
                <a:latin typeface="华文新魏" panose="02010800040101010101" pitchFamily="2" charset="-122"/>
              </a:rPr>
              <a:t>前面的几种知识表示方法均是知识和事实的一种静止的表示方法。我们称这类知识表示方式为</a:t>
            </a:r>
            <a:r>
              <a:rPr lang="zh-CN" altLang="en-US" smtClean="0">
                <a:solidFill>
                  <a:schemeClr val="hlink"/>
                </a:solidFill>
                <a:latin typeface="华文新魏" panose="02010800040101010101" pitchFamily="2" charset="-122"/>
              </a:rPr>
              <a:t>陈述式表达</a:t>
            </a:r>
            <a:r>
              <a:rPr lang="zh-CN" altLang="en-US" smtClean="0">
                <a:latin typeface="华文新魏" panose="02010800040101010101" pitchFamily="2" charset="-122"/>
              </a:rPr>
              <a:t>。它所强调的是事物所涉及的对象是什么，是对事物有关知识的静态描述，是知识的一种</a:t>
            </a:r>
            <a:r>
              <a:rPr lang="zh-CN" altLang="en-US" smtClean="0">
                <a:solidFill>
                  <a:schemeClr val="hlink"/>
                </a:solidFill>
                <a:latin typeface="华文新魏" panose="02010800040101010101" pitchFamily="2" charset="-122"/>
              </a:rPr>
              <a:t>显式、说明性</a:t>
            </a:r>
            <a:r>
              <a:rPr lang="zh-CN" altLang="en-US" smtClean="0">
                <a:latin typeface="华文新魏" panose="02010800040101010101" pitchFamily="2" charset="-122"/>
              </a:rPr>
              <a:t>知识表达形式。 </a:t>
            </a:r>
          </a:p>
          <a:p>
            <a:pPr eaLnBrk="1" hangingPunct="1"/>
            <a:r>
              <a:rPr lang="zh-CN" altLang="en-US" smtClean="0">
                <a:latin typeface="华文新魏" panose="02010800040101010101" pitchFamily="2" charset="-122"/>
              </a:rPr>
              <a:t>说明性表示知识给出事物本身的属性及事物之间的相互关系。对问题的解答就隐含在这些知识之中。而</a:t>
            </a:r>
            <a:r>
              <a:rPr lang="zh-CN" altLang="en-US" smtClean="0">
                <a:solidFill>
                  <a:schemeClr val="hlink"/>
                </a:solidFill>
                <a:latin typeface="华文新魏" panose="02010800040101010101" pitchFamily="2" charset="-122"/>
              </a:rPr>
              <a:t>过程性知识</a:t>
            </a:r>
            <a:r>
              <a:rPr lang="zh-CN" altLang="en-US" smtClean="0">
                <a:latin typeface="华文新魏" panose="02010800040101010101" pitchFamily="2" charset="-122"/>
              </a:rPr>
              <a:t>则给出解决一个问题的具体过程。 </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B23622-CAB2-415E-9D11-9DA95CA248C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82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604CAB-D5F4-4C6D-B8BA-0458DAB58F8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173</a:t>
            </a:fld>
            <a:endParaRPr kumimoji="0" lang="en-US" altLang="zh-CN" sz="1400" smtClean="0">
              <a:latin typeface="Tahoma" panose="020B0604030504040204" pitchFamily="34" charset="0"/>
              <a:ea typeface="宋体" panose="02010600030101010101" pitchFamily="2" charset="-122"/>
            </a:endParaRPr>
          </a:p>
        </p:txBody>
      </p:sp>
      <p:sp>
        <p:nvSpPr>
          <p:cNvPr id="182276"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过程表示</a:t>
            </a:r>
          </a:p>
        </p:txBody>
      </p:sp>
      <p:sp>
        <p:nvSpPr>
          <p:cNvPr id="182277" name="Rectangle 4"/>
          <p:cNvSpPr>
            <a:spLocks noGrp="1" noChangeArrowheads="1"/>
          </p:cNvSpPr>
          <p:nvPr>
            <p:ph type="body" idx="1"/>
          </p:nvPr>
        </p:nvSpPr>
        <p:spPr>
          <a:xfrm>
            <a:off x="914400" y="2057400"/>
            <a:ext cx="7504113" cy="4114800"/>
          </a:xfrm>
        </p:spPr>
        <p:txBody>
          <a:bodyPr/>
          <a:lstStyle/>
          <a:p>
            <a:pPr eaLnBrk="1" hangingPunct="1">
              <a:lnSpc>
                <a:spcPct val="90000"/>
              </a:lnSpc>
            </a:pPr>
            <a:r>
              <a:rPr lang="zh-CN" altLang="en-US" smtClean="0"/>
              <a:t>说明性知识和过程性知识相比：</a:t>
            </a:r>
          </a:p>
          <a:p>
            <a:pPr lvl="1" eaLnBrk="1" hangingPunct="1">
              <a:lnSpc>
                <a:spcPct val="90000"/>
              </a:lnSpc>
            </a:pPr>
            <a:r>
              <a:rPr lang="zh-CN" altLang="en-US" smtClean="0">
                <a:latin typeface="华文新魏" panose="02010800040101010101" pitchFamily="2" charset="-122"/>
              </a:rPr>
              <a:t>说明性知识比较简要、清晰、可靠、便于修改。但往往效率低。 </a:t>
            </a:r>
          </a:p>
          <a:p>
            <a:pPr lvl="1" eaLnBrk="1" hangingPunct="1">
              <a:lnSpc>
                <a:spcPct val="90000"/>
              </a:lnSpc>
            </a:pPr>
            <a:r>
              <a:rPr lang="zh-CN" altLang="en-US" smtClean="0">
                <a:latin typeface="华文新魏" panose="02010800040101010101" pitchFamily="2" charset="-122"/>
              </a:rPr>
              <a:t>过程性知识比较直截了当，效率高。但由于详细地给出了解决过程，使这种知识表示显得复杂、不直观、容易出错、不便于修改。 </a:t>
            </a:r>
          </a:p>
          <a:p>
            <a:pPr lvl="1" eaLnBrk="1" hangingPunct="1">
              <a:lnSpc>
                <a:spcPct val="90000"/>
              </a:lnSpc>
            </a:pPr>
            <a:r>
              <a:rPr lang="zh-CN" altLang="en-US" smtClean="0">
                <a:latin typeface="华文新魏" panose="02010800040101010101" pitchFamily="2" charset="-122"/>
              </a:rPr>
              <a:t>实际上，说明性表示和过程性表示实际上没有绝对的分界线。因此，任何说明性知识如果要被实际使用，必须有一个相应的过程去解释执行它。对于一个以使用说明性表示为主的系统来说，这种过程往往是隐含在系统之中，而不是面向用户。 </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168621-11BB-425C-9AED-F8377EB48ED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83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FED317-EB98-46D0-ABA7-888410302CF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174</a:t>
            </a:fld>
            <a:endParaRPr kumimoji="0" lang="en-US" altLang="zh-CN" sz="1400" smtClean="0">
              <a:latin typeface="Tahoma" panose="020B0604030504040204" pitchFamily="34" charset="0"/>
              <a:ea typeface="宋体" panose="02010600030101010101" pitchFamily="2" charset="-122"/>
            </a:endParaRPr>
          </a:p>
        </p:txBody>
      </p:sp>
      <p:sp>
        <p:nvSpPr>
          <p:cNvPr id="183300" name="Rectangle 2"/>
          <p:cNvSpPr>
            <a:spLocks noGrp="1" noChangeArrowheads="1"/>
          </p:cNvSpPr>
          <p:nvPr>
            <p:ph type="title"/>
          </p:nvPr>
        </p:nvSpPr>
        <p:spPr/>
        <p:txBody>
          <a:bodyPr/>
          <a:lstStyle/>
          <a:p>
            <a:pPr eaLnBrk="1" hangingPunct="1"/>
            <a:r>
              <a:rPr lang="zh-CN" altLang="en-US" smtClean="0"/>
              <a:t>表示方法</a:t>
            </a:r>
            <a:r>
              <a:rPr lang="en-US" altLang="zh-CN" sz="3200" smtClean="0">
                <a:ea typeface="华文新魏" panose="02010800040101010101" pitchFamily="2" charset="-122"/>
              </a:rPr>
              <a:t>—</a:t>
            </a:r>
            <a:r>
              <a:rPr lang="zh-CN" altLang="en-US" sz="3200" smtClean="0">
                <a:ea typeface="华文新魏" panose="02010800040101010101" pitchFamily="2" charset="-122"/>
              </a:rPr>
              <a:t>过程表示</a:t>
            </a:r>
          </a:p>
        </p:txBody>
      </p:sp>
      <p:sp>
        <p:nvSpPr>
          <p:cNvPr id="183301" name="Rectangle 3"/>
          <p:cNvSpPr>
            <a:spLocks noGrp="1" noChangeArrowheads="1"/>
          </p:cNvSpPr>
          <p:nvPr>
            <p:ph type="body" idx="1"/>
          </p:nvPr>
        </p:nvSpPr>
        <p:spPr>
          <a:xfrm>
            <a:off x="1182688" y="2017713"/>
            <a:ext cx="7504112" cy="3316287"/>
          </a:xfrm>
        </p:spPr>
        <p:txBody>
          <a:bodyPr/>
          <a:lstStyle/>
          <a:p>
            <a:pPr eaLnBrk="1" hangingPunct="1"/>
            <a:r>
              <a:rPr lang="zh-CN" altLang="en-US" smtClean="0">
                <a:latin typeface="华文新魏" panose="02010800040101010101" pitchFamily="2" charset="-122"/>
              </a:rPr>
              <a:t>过程式表示定义：</a:t>
            </a:r>
          </a:p>
          <a:p>
            <a:pPr lvl="1" eaLnBrk="1" hangingPunct="1"/>
            <a:r>
              <a:rPr lang="zh-CN" altLang="en-US" smtClean="0">
                <a:latin typeface="华文新魏" panose="02010800040101010101" pitchFamily="2" charset="-122"/>
              </a:rPr>
              <a:t>过程式表示就是将有关某一问题领域的知识连同如何使用这些知识的方法均隐式地表达为一个求解过程。 </a:t>
            </a:r>
          </a:p>
          <a:p>
            <a:pPr lvl="1" eaLnBrk="1" hangingPunct="1"/>
            <a:r>
              <a:rPr lang="zh-CN" altLang="en-US" smtClean="0">
                <a:latin typeface="华文新魏" panose="02010800040101010101" pitchFamily="2" charset="-122"/>
              </a:rPr>
              <a:t>它所给出的是事物的一些客观规律，表达的是如何求解问题，知识的描述形式就是程序。所有信息均隐含在程序中</a:t>
            </a:r>
            <a:r>
              <a:rPr lang="en-US" altLang="zh-CN" smtClean="0"/>
              <a:t>——</a:t>
            </a:r>
            <a:r>
              <a:rPr lang="zh-CN" altLang="en-US" smtClean="0">
                <a:latin typeface="华文新魏" panose="02010800040101010101" pitchFamily="2" charset="-122"/>
              </a:rPr>
              <a:t>效率高、没有固定形式。 </a:t>
            </a:r>
          </a:p>
          <a:p>
            <a:pPr lvl="1" eaLnBrk="1" hangingPunct="1"/>
            <a:r>
              <a:rPr lang="zh-CN" altLang="en-US" smtClean="0">
                <a:latin typeface="华文新魏" panose="02010800040101010101" pitchFamily="2" charset="-122"/>
              </a:rPr>
              <a:t>如何描述知识完全取决定于具体的问题。 </a:t>
            </a:r>
          </a:p>
        </p:txBody>
      </p:sp>
      <p:sp>
        <p:nvSpPr>
          <p:cNvPr id="88069" name="Text Box 5"/>
          <p:cNvSpPr txBox="1">
            <a:spLocks noChangeArrowheads="1"/>
          </p:cNvSpPr>
          <p:nvPr/>
        </p:nvSpPr>
        <p:spPr bwMode="auto">
          <a:xfrm>
            <a:off x="838200" y="5334000"/>
            <a:ext cx="8153400" cy="984250"/>
          </a:xfrm>
          <a:prstGeom prst="rect">
            <a:avLst/>
          </a:prstGeom>
          <a:solidFill>
            <a:srgbClr val="FFFF99">
              <a:alpha val="50000"/>
            </a:srgbClr>
          </a:solidFill>
          <a:ln w="38100">
            <a:pattFill prst="wave">
              <a:fgClr>
                <a:schemeClr val="tx1"/>
              </a:fgClr>
              <a:bgClr>
                <a:srgbClr val="FFFFFF"/>
              </a:bgClr>
            </a:pattFill>
            <a:miter lim="800000"/>
            <a:headEnd/>
            <a:tailEnd/>
          </a:ln>
          <a:effectLst/>
        </p:spPr>
        <p:txBody>
          <a:bodyPr>
            <a:spAutoFit/>
          </a:bodyPr>
          <a:lstStyle/>
          <a:p>
            <a:pPr marL="374650" indent="-374650" eaLnBrk="1" hangingPunct="1">
              <a:spcBef>
                <a:spcPct val="50000"/>
              </a:spcBef>
              <a:buClr>
                <a:schemeClr val="accent2"/>
              </a:buClr>
              <a:buFont typeface="Webdings" pitchFamily="18" charset="2"/>
              <a:buChar char="~"/>
              <a:defRPr/>
            </a:pPr>
            <a:r>
              <a:rPr lang="zh-CN" altLang="en-US" sz="2800">
                <a:latin typeface="华文新魏" pitchFamily="2" charset="-122"/>
                <a:ea typeface="华文新魏" pitchFamily="2" charset="-122"/>
              </a:rPr>
              <a:t>实际上的系统都是陈述与过程观点的结合。陈述之中多少包含了过程方法</a:t>
            </a:r>
            <a:r>
              <a:rPr lang="zh-CN" altLang="en-US" sz="2800">
                <a:effectLst>
                  <a:outerShdw blurRad="38100" dist="38100" dir="2700000" algn="tl">
                    <a:srgbClr val="FFFFFF"/>
                  </a:outerShdw>
                </a:effectLst>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343400" y="912813"/>
            <a:ext cx="2971800" cy="1017587"/>
          </a:xfrm>
          <a:prstGeom prst="rect">
            <a:avLst/>
          </a:prstGeom>
          <a:noFill/>
          <a:ln w="12700" cap="sq">
            <a:solidFill>
              <a:schemeClr val="tx1"/>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推理方向</a:t>
            </a:r>
          </a:p>
          <a:p>
            <a:pPr algn="ctr" eaLnBrk="1" hangingPunct="1">
              <a:spcBef>
                <a:spcPct val="50000"/>
              </a:spcBef>
              <a:buClrTx/>
              <a:buSzTx/>
              <a:buFontTx/>
              <a:buNone/>
            </a:pPr>
            <a:r>
              <a:rPr lang="zh-CN" altLang="en-US" sz="2400" b="1">
                <a:ea typeface="宋体" panose="02010600030101010101" pitchFamily="2" charset="-122"/>
              </a:rPr>
              <a:t>调用模式</a:t>
            </a:r>
          </a:p>
        </p:txBody>
      </p:sp>
      <p:sp>
        <p:nvSpPr>
          <p:cNvPr id="184323" name="Text Box 3"/>
          <p:cNvSpPr txBox="1">
            <a:spLocks noChangeArrowheads="1"/>
          </p:cNvSpPr>
          <p:nvPr/>
        </p:nvSpPr>
        <p:spPr bwMode="auto">
          <a:xfrm>
            <a:off x="4343400" y="2590800"/>
            <a:ext cx="2971800" cy="469900"/>
          </a:xfrm>
          <a:prstGeom prst="rect">
            <a:avLst/>
          </a:prstGeom>
          <a:noFill/>
          <a:ln w="12700" cap="sq">
            <a:solidFill>
              <a:schemeClr val="tx1"/>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子目标序列</a:t>
            </a:r>
          </a:p>
        </p:txBody>
      </p:sp>
      <p:sp>
        <p:nvSpPr>
          <p:cNvPr id="184324" name="Text Box 4"/>
          <p:cNvSpPr txBox="1">
            <a:spLocks noChangeArrowheads="1"/>
          </p:cNvSpPr>
          <p:nvPr/>
        </p:nvSpPr>
        <p:spPr bwMode="auto">
          <a:xfrm>
            <a:off x="4343400" y="3733800"/>
            <a:ext cx="2971800" cy="469900"/>
          </a:xfrm>
          <a:prstGeom prst="rect">
            <a:avLst/>
          </a:prstGeom>
          <a:noFill/>
          <a:ln w="12700" cap="sq">
            <a:solidFill>
              <a:schemeClr val="tx1"/>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数据库刷新</a:t>
            </a:r>
          </a:p>
        </p:txBody>
      </p:sp>
      <p:sp>
        <p:nvSpPr>
          <p:cNvPr id="184325" name="Text Box 5"/>
          <p:cNvSpPr txBox="1">
            <a:spLocks noChangeArrowheads="1"/>
          </p:cNvSpPr>
          <p:nvPr/>
        </p:nvSpPr>
        <p:spPr bwMode="auto">
          <a:xfrm>
            <a:off x="4343400" y="4953000"/>
            <a:ext cx="2971800" cy="469900"/>
          </a:xfrm>
          <a:prstGeom prst="rect">
            <a:avLst/>
          </a:prstGeom>
          <a:noFill/>
          <a:ln w="12700" cap="sq">
            <a:solidFill>
              <a:schemeClr val="tx1"/>
            </a:solidFill>
            <a:miter lim="800000"/>
            <a:headEnd type="none" w="sm" len="sm"/>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ea typeface="宋体" panose="02010600030101010101" pitchFamily="2" charset="-122"/>
              </a:rPr>
              <a:t>RETURN</a:t>
            </a:r>
          </a:p>
        </p:txBody>
      </p:sp>
      <p:sp>
        <p:nvSpPr>
          <p:cNvPr id="184326" name="Text Box 6"/>
          <p:cNvSpPr txBox="1">
            <a:spLocks noChangeArrowheads="1"/>
          </p:cNvSpPr>
          <p:nvPr/>
        </p:nvSpPr>
        <p:spPr bwMode="auto">
          <a:xfrm>
            <a:off x="2438400" y="1219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med"/>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激发条件</a:t>
            </a:r>
          </a:p>
        </p:txBody>
      </p:sp>
      <p:sp>
        <p:nvSpPr>
          <p:cNvPr id="184327" name="Text Box 7"/>
          <p:cNvSpPr txBox="1">
            <a:spLocks noChangeArrowheads="1"/>
          </p:cNvSpPr>
          <p:nvPr/>
        </p:nvSpPr>
        <p:spPr bwMode="auto">
          <a:xfrm>
            <a:off x="2438400" y="2590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med"/>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演绎操作</a:t>
            </a:r>
          </a:p>
        </p:txBody>
      </p:sp>
      <p:sp>
        <p:nvSpPr>
          <p:cNvPr id="184328" name="Text Box 8"/>
          <p:cNvSpPr txBox="1">
            <a:spLocks noChangeArrowheads="1"/>
          </p:cNvSpPr>
          <p:nvPr/>
        </p:nvSpPr>
        <p:spPr bwMode="auto">
          <a:xfrm>
            <a:off x="24384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med"/>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状态转换</a:t>
            </a:r>
          </a:p>
        </p:txBody>
      </p:sp>
      <p:sp>
        <p:nvSpPr>
          <p:cNvPr id="184329" name="Text Box 9"/>
          <p:cNvSpPr txBox="1">
            <a:spLocks noChangeArrowheads="1"/>
          </p:cNvSpPr>
          <p:nvPr/>
        </p:nvSpPr>
        <p:spPr bwMode="auto">
          <a:xfrm>
            <a:off x="2438400" y="495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med"/>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返       回</a:t>
            </a:r>
          </a:p>
        </p:txBody>
      </p:sp>
      <p:sp>
        <p:nvSpPr>
          <p:cNvPr id="184330" name="Text Box 10"/>
          <p:cNvSpPr txBox="1">
            <a:spLocks noChangeArrowheads="1"/>
          </p:cNvSpPr>
          <p:nvPr/>
        </p:nvSpPr>
        <p:spPr bwMode="auto">
          <a:xfrm>
            <a:off x="2971800" y="6019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med"/>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ea typeface="宋体" panose="02010600030101010101" pitchFamily="2" charset="-122"/>
              </a:rPr>
              <a:t>过程规则的结构示意图</a:t>
            </a:r>
          </a:p>
        </p:txBody>
      </p:sp>
      <p:sp>
        <p:nvSpPr>
          <p:cNvPr id="184331" name="Line 11"/>
          <p:cNvSpPr>
            <a:spLocks noChangeShapeType="1"/>
          </p:cNvSpPr>
          <p:nvPr/>
        </p:nvSpPr>
        <p:spPr bwMode="auto">
          <a:xfrm>
            <a:off x="4343400" y="1447800"/>
            <a:ext cx="2971800" cy="0"/>
          </a:xfrm>
          <a:prstGeom prst="line">
            <a:avLst/>
          </a:prstGeom>
          <a:noFill/>
          <a:ln w="12700">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F5688BC-35F0-469D-BD28-E1D83B91B02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85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40F58A9-39AD-4DB1-A112-7019286D857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176</a:t>
            </a:fld>
            <a:endParaRPr kumimoji="0" lang="en-US" altLang="zh-CN" sz="1400" smtClean="0">
              <a:latin typeface="Tahoma" panose="020B0604030504040204" pitchFamily="34" charset="0"/>
              <a:ea typeface="宋体" panose="02010600030101010101" pitchFamily="2" charset="-122"/>
            </a:endParaRPr>
          </a:p>
        </p:txBody>
      </p:sp>
      <p:sp>
        <p:nvSpPr>
          <p:cNvPr id="185348" name="Rectangle 2"/>
          <p:cNvSpPr>
            <a:spLocks noGrp="1" noChangeArrowheads="1"/>
          </p:cNvSpPr>
          <p:nvPr>
            <p:ph type="title"/>
          </p:nvPr>
        </p:nvSpPr>
        <p:spPr/>
        <p:txBody>
          <a:bodyPr/>
          <a:lstStyle/>
          <a:p>
            <a:pPr eaLnBrk="1" hangingPunct="1"/>
            <a:r>
              <a:rPr lang="zh-CN" altLang="en-US" smtClean="0"/>
              <a:t>知识表示的实用化问题</a:t>
            </a:r>
          </a:p>
        </p:txBody>
      </p:sp>
      <p:sp>
        <p:nvSpPr>
          <p:cNvPr id="185349" name="Rectangle 3"/>
          <p:cNvSpPr>
            <a:spLocks noGrp="1" noChangeArrowheads="1"/>
          </p:cNvSpPr>
          <p:nvPr>
            <p:ph type="body" idx="1"/>
          </p:nvPr>
        </p:nvSpPr>
        <p:spPr>
          <a:xfrm>
            <a:off x="827088" y="1989138"/>
            <a:ext cx="8066087" cy="4464050"/>
          </a:xfrm>
        </p:spPr>
        <p:txBody>
          <a:bodyPr/>
          <a:lstStyle/>
          <a:p>
            <a:pPr eaLnBrk="1" hangingPunct="1"/>
            <a:r>
              <a:rPr lang="zh-CN" altLang="en-US" sz="3200" smtClean="0"/>
              <a:t>从实用化的角度，知识表示的设计需权衡处理</a:t>
            </a:r>
          </a:p>
          <a:p>
            <a:pPr lvl="1" eaLnBrk="1" hangingPunct="1"/>
            <a:r>
              <a:rPr lang="zh-CN" altLang="en-US" sz="2800" smtClean="0"/>
              <a:t>知识表示的程序性和陈述性</a:t>
            </a:r>
          </a:p>
          <a:p>
            <a:pPr lvl="2" eaLnBrk="1" hangingPunct="1"/>
            <a:r>
              <a:rPr lang="zh-CN" altLang="en-US" sz="2400" smtClean="0"/>
              <a:t>程序性知识</a:t>
            </a:r>
            <a:r>
              <a:rPr lang="zh-CN" altLang="en-US" sz="2400" smtClean="0">
                <a:sym typeface="Symbol" panose="05050102010706020507" pitchFamily="18" charset="2"/>
              </a:rPr>
              <a:t>隐含于使用它的计算机程序中，知识与应用它的程序紧密地融合在一起，难以分离</a:t>
            </a:r>
          </a:p>
          <a:p>
            <a:pPr lvl="2" eaLnBrk="1" hangingPunct="1"/>
            <a:r>
              <a:rPr lang="zh-CN" altLang="en-US" sz="2400" smtClean="0">
                <a:sym typeface="Symbol" panose="05050102010706020507" pitchFamily="18" charset="2"/>
              </a:rPr>
              <a:t>陈述性知识独立于应用它的程序而清晰的存储</a:t>
            </a:r>
          </a:p>
          <a:p>
            <a:pPr lvl="1" eaLnBrk="1" hangingPunct="1"/>
            <a:r>
              <a:rPr lang="zh-CN" altLang="en-US" sz="2800" smtClean="0"/>
              <a:t>表示能力与推理效率之间的制约关系</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F40456-5FC7-4D53-AB7F-A6E272CB42F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86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C911AE-5029-44D6-BD39-BCCFBF5AAAB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177</a:t>
            </a:fld>
            <a:endParaRPr kumimoji="0" lang="en-US" altLang="zh-CN" sz="1400" smtClean="0">
              <a:latin typeface="Tahoma" panose="020B0604030504040204" pitchFamily="34" charset="0"/>
              <a:ea typeface="宋体" panose="02010600030101010101" pitchFamily="2" charset="-122"/>
            </a:endParaRPr>
          </a:p>
        </p:txBody>
      </p:sp>
      <p:sp>
        <p:nvSpPr>
          <p:cNvPr id="186372" name="Rectangle 2"/>
          <p:cNvSpPr>
            <a:spLocks noGrp="1" noChangeArrowheads="1"/>
          </p:cNvSpPr>
          <p:nvPr>
            <p:ph type="title"/>
          </p:nvPr>
        </p:nvSpPr>
        <p:spPr/>
        <p:txBody>
          <a:bodyPr/>
          <a:lstStyle/>
          <a:p>
            <a:pPr eaLnBrk="1" hangingPunct="1"/>
            <a:r>
              <a:rPr lang="zh-CN" altLang="en-US" smtClean="0"/>
              <a:t>第</a:t>
            </a:r>
            <a:r>
              <a:rPr lang="en-US" altLang="zh-CN" smtClean="0"/>
              <a:t>2</a:t>
            </a:r>
            <a:r>
              <a:rPr lang="zh-CN" altLang="en-US" smtClean="0"/>
              <a:t>章 知识表示方法</a:t>
            </a:r>
          </a:p>
        </p:txBody>
      </p:sp>
      <p:sp>
        <p:nvSpPr>
          <p:cNvPr id="186373" name="Rectangle 3"/>
          <p:cNvSpPr>
            <a:spLocks noGrp="1" noChangeArrowheads="1"/>
          </p:cNvSpPr>
          <p:nvPr>
            <p:ph type="body" idx="1"/>
          </p:nvPr>
        </p:nvSpPr>
        <p:spPr>
          <a:xfrm>
            <a:off x="1182688" y="2514600"/>
            <a:ext cx="6742112" cy="2971800"/>
          </a:xfrm>
        </p:spPr>
        <p:txBody>
          <a:bodyPr/>
          <a:lstStyle/>
          <a:p>
            <a:pPr eaLnBrk="1" hangingPunct="1"/>
            <a:r>
              <a:rPr lang="zh-CN" altLang="en-US" smtClean="0"/>
              <a:t>结论：</a:t>
            </a:r>
          </a:p>
          <a:p>
            <a:pPr eaLnBrk="1" hangingPunct="1">
              <a:buFont typeface="Wingdings" panose="05000000000000000000" pitchFamily="2" charset="2"/>
              <a:buNone/>
            </a:pPr>
            <a:r>
              <a:rPr lang="zh-CN" altLang="en-US" smtClean="0">
                <a:latin typeface="华文新魏" panose="02010800040101010101" pitchFamily="2" charset="-122"/>
              </a:rPr>
              <a:t>	本章介绍了若干种知识表达方式，绝大多数在应用中得到了很好的验证。但实际工作中，如果要建立一个人工智能系统、专家系统时，可能还是要根据具体情况提出一个混合性的知识表达方式。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1AB89A-29DF-49C2-BE7D-AA0EBBD17094}"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E87F5F-EBF0-4E41-9E3F-6E78749393BA}"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18</a:t>
            </a:fld>
            <a:endParaRPr kumimoji="0" lang="en-US" altLang="zh-CN" sz="1400" smtClean="0">
              <a:latin typeface="Arial" panose="020B0604020202020204" pitchFamily="34" charset="0"/>
              <a:ea typeface="宋体" panose="02010600030101010101" pitchFamily="2" charset="-122"/>
            </a:endParaRPr>
          </a:p>
        </p:txBody>
      </p:sp>
      <p:sp>
        <p:nvSpPr>
          <p:cNvPr id="23556" name="Rectangle 2"/>
          <p:cNvSpPr>
            <a:spLocks noGrp="1" noRot="1" noChangeArrowheads="1"/>
          </p:cNvSpPr>
          <p:nvPr>
            <p:ph type="title"/>
          </p:nvPr>
        </p:nvSpPr>
        <p:spPr/>
        <p:txBody>
          <a:bodyPr/>
          <a:lstStyle/>
          <a:p>
            <a:pPr eaLnBrk="1" hangingPunct="1"/>
            <a:endParaRPr lang="zh-CN" altLang="zh-CN" smtClean="0"/>
          </a:p>
        </p:txBody>
      </p:sp>
      <p:sp>
        <p:nvSpPr>
          <p:cNvPr id="23557" name="Rectangle 3"/>
          <p:cNvSpPr>
            <a:spLocks noGrp="1" noRot="1" noChangeArrowheads="1"/>
          </p:cNvSpPr>
          <p:nvPr>
            <p:ph type="body" idx="1"/>
          </p:nvPr>
        </p:nvSpPr>
        <p:spPr>
          <a:xfrm>
            <a:off x="468313" y="2017713"/>
            <a:ext cx="8486775" cy="4114800"/>
          </a:xfrm>
        </p:spPr>
        <p:txBody>
          <a:bodyPr/>
          <a:lstStyle/>
          <a:p>
            <a:pPr algn="just" eaLnBrk="1" hangingPunct="1"/>
            <a:r>
              <a:rPr lang="zh-CN" altLang="en-US" smtClean="0"/>
              <a:t>给定每个变量的一组值就得到一个</a:t>
            </a:r>
            <a:r>
              <a:rPr lang="zh-CN" altLang="en-US" smtClean="0">
                <a:solidFill>
                  <a:srgbClr val="33CC33"/>
                </a:solidFill>
              </a:rPr>
              <a:t>具体的状态</a:t>
            </a:r>
            <a:r>
              <a:rPr lang="zh-CN" altLang="en-US" smtClean="0"/>
              <a:t>，如</a:t>
            </a:r>
          </a:p>
          <a:p>
            <a:pPr algn="just" eaLnBrk="1" hangingPunct="1">
              <a:buFont typeface="Wingdings" panose="05000000000000000000" pitchFamily="2" charset="2"/>
              <a:buNone/>
            </a:pPr>
            <a:r>
              <a:rPr lang="zh-CN" altLang="en-US" smtClean="0"/>
              <a:t>                  </a:t>
            </a:r>
            <a:r>
              <a:rPr lang="en-US" altLang="zh-CN" smtClean="0"/>
              <a:t>Q</a:t>
            </a:r>
            <a:r>
              <a:rPr lang="en-US" altLang="zh-CN" baseline="-25000" smtClean="0"/>
              <a:t>k</a:t>
            </a:r>
            <a:r>
              <a:rPr lang="en-US" altLang="zh-CN" smtClean="0"/>
              <a:t>=[q</a:t>
            </a:r>
            <a:r>
              <a:rPr lang="en-US" altLang="zh-CN" baseline="-25000" smtClean="0"/>
              <a:t>0k</a:t>
            </a:r>
            <a:r>
              <a:rPr lang="zh-CN" altLang="en-US" smtClean="0"/>
              <a:t>，</a:t>
            </a:r>
            <a:r>
              <a:rPr lang="en-US" altLang="zh-CN" smtClean="0"/>
              <a:t>q</a:t>
            </a:r>
            <a:r>
              <a:rPr lang="en-US" altLang="zh-CN" baseline="-25000" smtClean="0"/>
              <a:t>1k</a:t>
            </a:r>
            <a:r>
              <a:rPr lang="zh-CN" altLang="en-US" smtClean="0"/>
              <a:t>，</a:t>
            </a:r>
            <a:r>
              <a:rPr lang="en-US" altLang="zh-CN" smtClean="0"/>
              <a:t>... </a:t>
            </a:r>
            <a:r>
              <a:rPr lang="zh-CN" altLang="en-US" smtClean="0"/>
              <a:t>，</a:t>
            </a:r>
            <a:r>
              <a:rPr lang="en-US" altLang="zh-CN" smtClean="0"/>
              <a:t>q</a:t>
            </a:r>
            <a:r>
              <a:rPr lang="en-US" altLang="zh-CN" baseline="-25000" smtClean="0"/>
              <a:t>nk</a:t>
            </a:r>
            <a:r>
              <a:rPr lang="en-US" altLang="zh-CN" smtClean="0"/>
              <a:t>]</a:t>
            </a:r>
            <a:r>
              <a:rPr lang="en-US" altLang="zh-CN" baseline="30000" smtClean="0"/>
              <a:t>T</a:t>
            </a:r>
            <a:endParaRPr lang="en-US" altLang="zh-CN" smtClean="0"/>
          </a:p>
          <a:p>
            <a:pPr algn="just" eaLnBrk="1" hangingPunct="1">
              <a:buFont typeface="Wingdings" panose="05000000000000000000" pitchFamily="2" charset="2"/>
              <a:buNone/>
            </a:pPr>
            <a:r>
              <a:rPr lang="en-US" altLang="zh-CN" smtClean="0"/>
              <a:t>    </a:t>
            </a:r>
            <a:r>
              <a:rPr lang="zh-CN" altLang="en-US" smtClean="0"/>
              <a:t>它只是问题所有可能状态的罗列，还必须描述这些状态之间的可能变化。</a:t>
            </a:r>
          </a:p>
          <a:p>
            <a:pPr algn="just" eaLnBrk="1" hangingPunct="1"/>
            <a:r>
              <a:rPr lang="zh-CN" altLang="en-US" smtClean="0"/>
              <a:t>所谓</a:t>
            </a:r>
            <a:r>
              <a:rPr lang="zh-CN" altLang="en-US" smtClean="0">
                <a:solidFill>
                  <a:srgbClr val="33CC33"/>
                </a:solidFill>
              </a:rPr>
              <a:t>操作</a:t>
            </a:r>
            <a:r>
              <a:rPr lang="zh-CN" altLang="en-US" smtClean="0"/>
              <a:t>，或称为</a:t>
            </a:r>
            <a:r>
              <a:rPr lang="zh-CN" altLang="en-US" smtClean="0">
                <a:solidFill>
                  <a:srgbClr val="33CC33"/>
                </a:solidFill>
              </a:rPr>
              <a:t>算子</a:t>
            </a:r>
            <a:r>
              <a:rPr lang="zh-CN" altLang="en-US" smtClean="0"/>
              <a:t>是引起状态中的某分量发生改变，从而使问题由一个具体状态</a:t>
            </a:r>
            <a:r>
              <a:rPr lang="en-US" altLang="zh-CN" smtClean="0"/>
              <a:t>A</a:t>
            </a:r>
            <a:r>
              <a:rPr lang="zh-CN" altLang="en-US" smtClean="0"/>
              <a:t>变化为另一具体状态</a:t>
            </a:r>
            <a:r>
              <a:rPr lang="en-US" altLang="zh-CN" smtClean="0"/>
              <a:t>B</a:t>
            </a:r>
            <a:r>
              <a:rPr lang="zh-CN" altLang="en-US" smtClean="0"/>
              <a:t>的作用。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2E7971-438D-4219-B67D-7B59B7362725}"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FF05CC-304D-4D27-8BD7-441DE043D7C5}"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19</a:t>
            </a:fld>
            <a:endParaRPr kumimoji="0" lang="en-US" altLang="zh-CN" sz="1400" smtClean="0">
              <a:latin typeface="Arial" panose="020B0604020202020204" pitchFamily="34" charset="0"/>
              <a:ea typeface="宋体" panose="02010600030101010101" pitchFamily="2" charset="-122"/>
            </a:endParaRPr>
          </a:p>
        </p:txBody>
      </p:sp>
      <p:sp>
        <p:nvSpPr>
          <p:cNvPr id="24580" name="Rectangle 2"/>
          <p:cNvSpPr>
            <a:spLocks noGrp="1" noRot="1" noChangeArrowheads="1"/>
          </p:cNvSpPr>
          <p:nvPr>
            <p:ph type="title"/>
          </p:nvPr>
        </p:nvSpPr>
        <p:spPr/>
        <p:txBody>
          <a:bodyPr/>
          <a:lstStyle/>
          <a:p>
            <a:pPr eaLnBrk="1" hangingPunct="1"/>
            <a:endParaRPr lang="zh-CN" altLang="zh-CN" smtClean="0"/>
          </a:p>
        </p:txBody>
      </p:sp>
      <p:sp>
        <p:nvSpPr>
          <p:cNvPr id="24581" name="Rectangle 3"/>
          <p:cNvSpPr>
            <a:spLocks noGrp="1" noRot="1" noChangeArrowheads="1"/>
          </p:cNvSpPr>
          <p:nvPr>
            <p:ph type="body" idx="1"/>
          </p:nvPr>
        </p:nvSpPr>
        <p:spPr>
          <a:xfrm>
            <a:off x="539750" y="2017713"/>
            <a:ext cx="8415338" cy="4114800"/>
          </a:xfrm>
        </p:spPr>
        <p:txBody>
          <a:bodyPr/>
          <a:lstStyle/>
          <a:p>
            <a:pPr eaLnBrk="1" hangingPunct="1"/>
            <a:r>
              <a:rPr lang="zh-CN" altLang="en-US" smtClean="0">
                <a:solidFill>
                  <a:srgbClr val="33CC33"/>
                </a:solidFill>
              </a:rPr>
              <a:t>算符</a:t>
            </a:r>
            <a:r>
              <a:rPr lang="zh-CN" altLang="en-US" smtClean="0">
                <a:solidFill>
                  <a:srgbClr val="003399"/>
                </a:solidFill>
              </a:rPr>
              <a:t>：</a:t>
            </a:r>
            <a:r>
              <a:rPr lang="zh-CN" altLang="en-US" smtClean="0"/>
              <a:t>使问题从一种状态变化为另一种状态的手段称为</a:t>
            </a:r>
            <a:r>
              <a:rPr lang="zh-CN" altLang="en-US" smtClean="0">
                <a:solidFill>
                  <a:srgbClr val="0066FF"/>
                </a:solidFill>
              </a:rPr>
              <a:t>操作符</a:t>
            </a:r>
            <a:r>
              <a:rPr lang="zh-CN" altLang="en-US" smtClean="0"/>
              <a:t>或</a:t>
            </a:r>
            <a:r>
              <a:rPr lang="zh-CN" altLang="en-US" smtClean="0">
                <a:solidFill>
                  <a:srgbClr val="0066FF"/>
                </a:solidFill>
              </a:rPr>
              <a:t>算符</a:t>
            </a:r>
            <a:r>
              <a:rPr lang="zh-CN" altLang="en-US" smtClean="0"/>
              <a:t>。操作符可为走步、过程、规则、数学算子、运算符号或逻辑符号等。</a:t>
            </a:r>
          </a:p>
          <a:p>
            <a:pPr eaLnBrk="1" hangingPunct="1"/>
            <a:r>
              <a:rPr lang="zh-CN" altLang="en-US" smtClean="0">
                <a:solidFill>
                  <a:srgbClr val="33CC33"/>
                </a:solidFill>
              </a:rPr>
              <a:t>问题的状态空间</a:t>
            </a:r>
            <a:r>
              <a:rPr lang="en-US" altLang="zh-CN" smtClean="0">
                <a:solidFill>
                  <a:srgbClr val="33CC33"/>
                </a:solidFill>
              </a:rPr>
              <a:t>(state space)</a:t>
            </a:r>
            <a:r>
              <a:rPr lang="zh-CN" altLang="en-US" smtClean="0">
                <a:solidFill>
                  <a:srgbClr val="003399"/>
                </a:solidFill>
              </a:rPr>
              <a:t>：</a:t>
            </a:r>
            <a:r>
              <a:rPr lang="zh-CN" altLang="en-US" smtClean="0"/>
              <a:t>是一个表示该问题全部可能状态及其关系的图，它包含三种说明的集合，即所有可能的问题初始状态集合</a:t>
            </a:r>
            <a:r>
              <a:rPr lang="en-US" altLang="zh-CN" smtClean="0"/>
              <a:t>S(</a:t>
            </a:r>
            <a:r>
              <a:rPr lang="zh-CN" altLang="en-US" smtClean="0"/>
              <a:t>初始状态</a:t>
            </a:r>
            <a:r>
              <a:rPr lang="en-US" altLang="zh-CN" smtClean="0"/>
              <a:t>S</a:t>
            </a:r>
            <a:r>
              <a:rPr lang="en-US" altLang="zh-CN" baseline="-25000" smtClean="0"/>
              <a:t>0</a:t>
            </a:r>
            <a:r>
              <a:rPr lang="en-US" altLang="zh-CN" smtClean="0"/>
              <a:t>∈S)</a:t>
            </a:r>
            <a:r>
              <a:rPr lang="zh-CN" altLang="en-US" smtClean="0"/>
              <a:t>、操作符集合</a:t>
            </a:r>
            <a:r>
              <a:rPr lang="en-US" altLang="zh-CN" smtClean="0"/>
              <a:t>F</a:t>
            </a:r>
            <a:r>
              <a:rPr lang="zh-CN" altLang="en-US" smtClean="0"/>
              <a:t>以及目标状态集合</a:t>
            </a:r>
            <a:r>
              <a:rPr lang="en-US" altLang="zh-CN" smtClean="0"/>
              <a:t>G(G</a:t>
            </a:r>
            <a:r>
              <a:rPr lang="en-US" altLang="zh-CN" smtClean="0">
                <a:sym typeface="Symbol" panose="05050102010706020507" pitchFamily="18" charset="2"/>
              </a:rPr>
              <a:t></a:t>
            </a:r>
            <a:r>
              <a:rPr lang="en-US" altLang="zh-CN" smtClean="0"/>
              <a:t>S)</a:t>
            </a:r>
            <a:r>
              <a:rPr lang="zh-CN" altLang="en-US" smtClean="0"/>
              <a:t>。可把状态空间记为三元状态</a:t>
            </a:r>
            <a:r>
              <a:rPr lang="en-US" altLang="zh-CN" smtClean="0"/>
              <a:t>(S</a:t>
            </a:r>
            <a:r>
              <a:rPr lang="zh-CN" altLang="en-US" smtClean="0"/>
              <a:t>，</a:t>
            </a:r>
            <a:r>
              <a:rPr lang="en-US" altLang="zh-CN" smtClean="0"/>
              <a:t>F</a:t>
            </a:r>
            <a:r>
              <a:rPr lang="zh-CN" altLang="en-US" smtClean="0"/>
              <a:t>，</a:t>
            </a:r>
            <a:r>
              <a:rPr lang="en-US" altLang="zh-CN" smtClean="0"/>
              <a:t>G)</a:t>
            </a:r>
            <a:r>
              <a:rPr lang="zh-CN" altLang="en-US" smtClean="0"/>
              <a:t>。</a:t>
            </a:r>
          </a:p>
          <a:p>
            <a:pPr eaLnBrk="1" hangingPunct="1"/>
            <a:r>
              <a:rPr lang="zh-CN" altLang="en-US" smtClean="0"/>
              <a:t>状态空间可用</a:t>
            </a:r>
            <a:r>
              <a:rPr lang="zh-CN" altLang="en-US" smtClean="0">
                <a:solidFill>
                  <a:srgbClr val="0000CC"/>
                </a:solidFill>
              </a:rPr>
              <a:t>有向图</a:t>
            </a:r>
            <a:r>
              <a:rPr lang="zh-CN" altLang="en-US" smtClean="0"/>
              <a:t>来表示</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EB3F0E-14E8-4081-A57A-04A198693E8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B223EE-5E18-4E8F-B7FB-C2577EA6E9D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a:t>
            </a:fld>
            <a:endParaRPr kumimoji="0" lang="en-US" altLang="zh-CN" sz="1400" smtClean="0">
              <a:latin typeface="Tahoma" panose="020B0604030504040204" pitchFamily="34" charset="0"/>
              <a:ea typeface="宋体" panose="02010600030101010101" pitchFamily="2" charset="-122"/>
            </a:endParaRPr>
          </a:p>
        </p:txBody>
      </p:sp>
      <p:sp>
        <p:nvSpPr>
          <p:cNvPr id="9220" name="Rectangle 2"/>
          <p:cNvSpPr>
            <a:spLocks noGrp="1" noChangeArrowheads="1"/>
          </p:cNvSpPr>
          <p:nvPr>
            <p:ph type="title"/>
          </p:nvPr>
        </p:nvSpPr>
        <p:spPr/>
        <p:txBody>
          <a:bodyPr/>
          <a:lstStyle/>
          <a:p>
            <a:pPr eaLnBrk="1" hangingPunct="1"/>
            <a:r>
              <a:rPr lang="zh-CN" altLang="en-US" smtClean="0"/>
              <a:t>概述</a:t>
            </a:r>
          </a:p>
        </p:txBody>
      </p:sp>
      <p:sp>
        <p:nvSpPr>
          <p:cNvPr id="9221" name="Rectangle 3"/>
          <p:cNvSpPr>
            <a:spLocks noGrp="1" noChangeArrowheads="1"/>
          </p:cNvSpPr>
          <p:nvPr>
            <p:ph type="body" idx="1"/>
          </p:nvPr>
        </p:nvSpPr>
        <p:spPr>
          <a:xfrm>
            <a:off x="200025" y="1916113"/>
            <a:ext cx="8748713" cy="4476750"/>
          </a:xfrm>
        </p:spPr>
        <p:txBody>
          <a:bodyPr/>
          <a:lstStyle/>
          <a:p>
            <a:pPr algn="just" eaLnBrk="1" hangingPunct="1"/>
            <a:r>
              <a:rPr lang="zh-CN" altLang="en-US" smtClean="0"/>
              <a:t>人工智能研究中最基本的问题之一</a:t>
            </a:r>
            <a:endParaRPr lang="zh-CN" altLang="en-US" smtClean="0">
              <a:ea typeface="宋体" panose="02010600030101010101" pitchFamily="2" charset="-122"/>
            </a:endParaRPr>
          </a:p>
          <a:p>
            <a:pPr lvl="1" algn="just" eaLnBrk="1" hangingPunct="1"/>
            <a:r>
              <a:rPr lang="zh-CN" altLang="en-US" sz="2800" smtClean="0">
                <a:latin typeface="华文新魏" panose="02010800040101010101" pitchFamily="2" charset="-122"/>
              </a:rPr>
              <a:t>在知识处理中总要问到：</a:t>
            </a:r>
            <a:r>
              <a:rPr lang="zh-CN" altLang="en-US" sz="2800" smtClean="0"/>
              <a:t>“</a:t>
            </a:r>
            <a:r>
              <a:rPr lang="zh-CN" altLang="en-US" sz="2800" smtClean="0">
                <a:latin typeface="华文新魏" panose="02010800040101010101" pitchFamily="2" charset="-122"/>
              </a:rPr>
              <a:t>如何表示知识？</a:t>
            </a:r>
            <a:r>
              <a:rPr lang="zh-CN" altLang="en-US" sz="2800" smtClean="0"/>
              <a:t>”</a:t>
            </a:r>
            <a:r>
              <a:rPr lang="zh-CN" altLang="en-US" sz="2800" smtClean="0">
                <a:latin typeface="华文新魏" panose="02010800040101010101" pitchFamily="2" charset="-122"/>
              </a:rPr>
              <a:t>，</a:t>
            </a:r>
            <a:r>
              <a:rPr lang="zh-CN" altLang="en-US" sz="2800" smtClean="0"/>
              <a:t>“</a:t>
            </a:r>
            <a:r>
              <a:rPr lang="zh-CN" altLang="en-US" sz="2800" smtClean="0">
                <a:latin typeface="华文新魏" panose="02010800040101010101" pitchFamily="2" charset="-122"/>
              </a:rPr>
              <a:t>知识是用什么来表示的</a:t>
            </a:r>
            <a:r>
              <a:rPr lang="en-US" altLang="zh-CN" sz="2800" smtClean="0">
                <a:latin typeface="华文新魏" panose="02010800040101010101" pitchFamily="2" charset="-122"/>
              </a:rPr>
              <a:t>?</a:t>
            </a:r>
            <a:r>
              <a:rPr lang="en-US" altLang="zh-CN" sz="2800" smtClean="0"/>
              <a:t>”</a:t>
            </a:r>
            <a:r>
              <a:rPr lang="zh-CN" altLang="en-US" sz="2800" smtClean="0">
                <a:latin typeface="华文新魏" panose="02010800040101010101" pitchFamily="2" charset="-122"/>
              </a:rPr>
              <a:t>。怎样使机器能懂，能对之进行处理，并能以一种人类能理解的方式将处理结果告诉人们。</a:t>
            </a:r>
            <a:r>
              <a:rPr lang="zh-CN" altLang="en-US" sz="2800" smtClean="0">
                <a:ea typeface="宋体" panose="02010600030101010101" pitchFamily="2" charset="-122"/>
              </a:rPr>
              <a:t> </a:t>
            </a:r>
          </a:p>
          <a:p>
            <a:pPr lvl="1" algn="just" eaLnBrk="1" hangingPunct="1"/>
            <a:r>
              <a:rPr lang="zh-CN" altLang="en-US" sz="2800" smtClean="0">
                <a:latin typeface="华文新魏" panose="02010800040101010101" pitchFamily="2" charset="-122"/>
              </a:rPr>
              <a:t>在</a:t>
            </a:r>
            <a:r>
              <a:rPr lang="en-US" altLang="zh-CN" sz="2800" smtClean="0">
                <a:latin typeface="华文新魏" panose="02010800040101010101" pitchFamily="2" charset="-122"/>
              </a:rPr>
              <a:t>AI</a:t>
            </a:r>
            <a:r>
              <a:rPr lang="zh-CN" altLang="en-US" sz="2800" smtClean="0">
                <a:latin typeface="华文新魏" panose="02010800040101010101" pitchFamily="2" charset="-122"/>
              </a:rPr>
              <a:t>系统中，给出一个清晰简洁的描述是很困难的。有研究报道认为。严格地说</a:t>
            </a:r>
            <a:r>
              <a:rPr lang="en-US" altLang="zh-CN" sz="2800" smtClean="0">
                <a:latin typeface="华文新魏" panose="02010800040101010101" pitchFamily="2" charset="-122"/>
              </a:rPr>
              <a:t>AI</a:t>
            </a:r>
            <a:r>
              <a:rPr lang="zh-CN" altLang="en-US" sz="2800" smtClean="0">
                <a:latin typeface="华文新魏" panose="02010800040101010101" pitchFamily="2" charset="-122"/>
              </a:rPr>
              <a:t>对知识表示的认识、系统的研究才刚刚开始。</a:t>
            </a:r>
            <a:r>
              <a:rPr lang="zh-CN" altLang="en-US" sz="2800" smtClean="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E05E07-7F30-4F47-BA52-253053C435F7}"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2A9ADB-8D05-4433-B937-19D386494D9A}"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20</a:t>
            </a:fld>
            <a:endParaRPr kumimoji="0" lang="en-US" altLang="zh-CN" sz="1400" smtClean="0">
              <a:latin typeface="Arial" panose="020B0604020202020204" pitchFamily="34" charset="0"/>
              <a:ea typeface="宋体" panose="02010600030101010101" pitchFamily="2" charset="-122"/>
            </a:endParaRPr>
          </a:p>
        </p:txBody>
      </p:sp>
      <p:sp>
        <p:nvSpPr>
          <p:cNvPr id="25604" name="Rectangle 2"/>
          <p:cNvSpPr>
            <a:spLocks noGrp="1" noRot="1" noChangeArrowheads="1"/>
          </p:cNvSpPr>
          <p:nvPr>
            <p:ph type="title"/>
          </p:nvPr>
        </p:nvSpPr>
        <p:spPr/>
        <p:txBody>
          <a:bodyPr/>
          <a:lstStyle/>
          <a:p>
            <a:pPr eaLnBrk="1" hangingPunct="1"/>
            <a:endParaRPr lang="zh-CN" altLang="zh-CN" smtClean="0"/>
          </a:p>
        </p:txBody>
      </p:sp>
      <p:sp>
        <p:nvSpPr>
          <p:cNvPr id="25605" name="Rectangle 3"/>
          <p:cNvSpPr>
            <a:spLocks noGrp="1" noRot="1" noChangeArrowheads="1"/>
          </p:cNvSpPr>
          <p:nvPr>
            <p:ph type="body" idx="1"/>
          </p:nvPr>
        </p:nvSpPr>
        <p:spPr/>
        <p:txBody>
          <a:bodyPr/>
          <a:lstStyle/>
          <a:p>
            <a:pPr algn="just" eaLnBrk="1" hangingPunct="1"/>
            <a:r>
              <a:rPr lang="zh-CN" altLang="en-US" smtClean="0">
                <a:solidFill>
                  <a:srgbClr val="33CC33"/>
                </a:solidFill>
              </a:rPr>
              <a:t>状态空间的一个解  </a:t>
            </a:r>
            <a:r>
              <a:rPr lang="zh-CN" altLang="en-US" smtClean="0"/>
              <a:t>使一个有限的操作算子序列，它使初始状态转化为目标状态：</a:t>
            </a:r>
            <a:r>
              <a:rPr lang="en-US" altLang="zh-CN" smtClean="0"/>
              <a:t>S</a:t>
            </a:r>
            <a:r>
              <a:rPr lang="en-US" altLang="zh-CN" baseline="-25000" smtClean="0"/>
              <a:t>0</a:t>
            </a:r>
            <a:r>
              <a:rPr lang="en-US" altLang="zh-CN" smtClean="0"/>
              <a:t>-f</a:t>
            </a:r>
            <a:r>
              <a:rPr lang="en-US" altLang="zh-CN" baseline="-25000" smtClean="0"/>
              <a:t>1</a:t>
            </a:r>
            <a:r>
              <a:rPr lang="en-US" altLang="zh-CN" smtClean="0"/>
              <a:t>-&gt;S</a:t>
            </a:r>
            <a:r>
              <a:rPr lang="en-US" altLang="zh-CN" baseline="-25000" smtClean="0"/>
              <a:t>1</a:t>
            </a:r>
            <a:r>
              <a:rPr lang="en-US" altLang="zh-CN" smtClean="0"/>
              <a:t>-f</a:t>
            </a:r>
            <a:r>
              <a:rPr lang="en-US" altLang="zh-CN" baseline="-25000" smtClean="0"/>
              <a:t>2</a:t>
            </a:r>
            <a:r>
              <a:rPr lang="en-US" altLang="zh-CN" smtClean="0"/>
              <a:t>-&gt;...f</a:t>
            </a:r>
            <a:r>
              <a:rPr lang="en-US" altLang="zh-CN" baseline="-25000" smtClean="0"/>
              <a:t>k</a:t>
            </a:r>
            <a:r>
              <a:rPr lang="en-US" altLang="zh-CN" smtClean="0"/>
              <a:t>-&gt;G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CCAF10DF-3B7D-4D75-A088-81E0E2F4E740}"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21</a:t>
            </a:fld>
            <a:endParaRPr kumimoji="0" lang="en-US" altLang="zh-CN" sz="1400" smtClean="0">
              <a:latin typeface="Tahoma" panose="020B0604030504040204" pitchFamily="34" charset="0"/>
              <a:ea typeface="宋体" panose="02010600030101010101" pitchFamily="2" charset="-122"/>
            </a:endParaRPr>
          </a:p>
        </p:txBody>
      </p:sp>
      <p:sp>
        <p:nvSpPr>
          <p:cNvPr id="26627" name="Rectangle 2"/>
          <p:cNvSpPr>
            <a:spLocks noGrp="1" noChangeArrowheads="1"/>
          </p:cNvSpPr>
          <p:nvPr>
            <p:ph type="title"/>
          </p:nvPr>
        </p:nvSpPr>
        <p:spPr>
          <a:xfrm>
            <a:off x="838200" y="1219200"/>
            <a:ext cx="5257800" cy="914400"/>
          </a:xfrm>
        </p:spPr>
        <p:txBody>
          <a:bodyPr/>
          <a:lstStyle/>
          <a:p>
            <a:r>
              <a:rPr lang="zh-CN" altLang="en-US" smtClean="0"/>
              <a:t>例</a:t>
            </a:r>
            <a:r>
              <a:rPr lang="en-US" altLang="zh-CN" smtClean="0"/>
              <a:t>:</a:t>
            </a:r>
            <a:r>
              <a:rPr lang="zh-CN" altLang="en-US" smtClean="0"/>
              <a:t>三数码难题</a:t>
            </a:r>
            <a:br>
              <a:rPr lang="zh-CN" altLang="en-US" smtClean="0"/>
            </a:br>
            <a:endParaRPr lang="zh-CN" altLang="en-US" smtClean="0"/>
          </a:p>
        </p:txBody>
      </p:sp>
      <p:grpSp>
        <p:nvGrpSpPr>
          <p:cNvPr id="2" name="Group 3"/>
          <p:cNvGrpSpPr>
            <a:grpSpLocks/>
          </p:cNvGrpSpPr>
          <p:nvPr/>
        </p:nvGrpSpPr>
        <p:grpSpPr bwMode="auto">
          <a:xfrm>
            <a:off x="457200" y="4800600"/>
            <a:ext cx="1371600" cy="1371600"/>
            <a:chOff x="288" y="2976"/>
            <a:chExt cx="864" cy="864"/>
          </a:xfrm>
        </p:grpSpPr>
        <p:sp>
          <p:nvSpPr>
            <p:cNvPr id="26667" name="Rectangle 4"/>
            <p:cNvSpPr>
              <a:spLocks noChangeArrowheads="1"/>
            </p:cNvSpPr>
            <p:nvPr/>
          </p:nvSpPr>
          <p:spPr bwMode="auto">
            <a:xfrm>
              <a:off x="384" y="2976"/>
              <a:ext cx="768" cy="864"/>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Arial" panose="020B0604020202020204" pitchFamily="34" charset="0"/>
                <a:ea typeface="宋体" panose="02010600030101010101" pitchFamily="2" charset="-122"/>
              </a:endParaRPr>
            </a:p>
          </p:txBody>
        </p:sp>
        <p:sp>
          <p:nvSpPr>
            <p:cNvPr id="26668" name="Rectangle 5"/>
            <p:cNvSpPr>
              <a:spLocks noChangeArrowheads="1"/>
            </p:cNvSpPr>
            <p:nvPr/>
          </p:nvSpPr>
          <p:spPr bwMode="auto">
            <a:xfrm>
              <a:off x="720"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1</a:t>
              </a:r>
            </a:p>
          </p:txBody>
        </p:sp>
        <p:sp>
          <p:nvSpPr>
            <p:cNvPr id="26669" name="Rectangle 6"/>
            <p:cNvSpPr>
              <a:spLocks noChangeArrowheads="1"/>
            </p:cNvSpPr>
            <p:nvPr/>
          </p:nvSpPr>
          <p:spPr bwMode="auto">
            <a:xfrm>
              <a:off x="288"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2</a:t>
              </a:r>
            </a:p>
          </p:txBody>
        </p:sp>
        <p:sp>
          <p:nvSpPr>
            <p:cNvPr id="26670" name="Rectangle 7"/>
            <p:cNvSpPr>
              <a:spLocks noChangeArrowheads="1"/>
            </p:cNvSpPr>
            <p:nvPr/>
          </p:nvSpPr>
          <p:spPr bwMode="auto">
            <a:xfrm>
              <a:off x="288"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Tahoma" panose="020B0604030504040204" pitchFamily="34" charset="0"/>
                <a:ea typeface="宋体" panose="02010600030101010101" pitchFamily="2" charset="-122"/>
              </a:endParaRPr>
            </a:p>
          </p:txBody>
        </p:sp>
        <p:sp>
          <p:nvSpPr>
            <p:cNvPr id="26671" name="Rectangle 8"/>
            <p:cNvSpPr>
              <a:spLocks noChangeArrowheads="1"/>
            </p:cNvSpPr>
            <p:nvPr/>
          </p:nvSpPr>
          <p:spPr bwMode="auto">
            <a:xfrm>
              <a:off x="720"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3</a:t>
              </a:r>
            </a:p>
          </p:txBody>
        </p:sp>
      </p:grpSp>
      <p:grpSp>
        <p:nvGrpSpPr>
          <p:cNvPr id="3" name="Group 9"/>
          <p:cNvGrpSpPr>
            <a:grpSpLocks/>
          </p:cNvGrpSpPr>
          <p:nvPr/>
        </p:nvGrpSpPr>
        <p:grpSpPr bwMode="auto">
          <a:xfrm>
            <a:off x="685800" y="2667000"/>
            <a:ext cx="1371600" cy="1371600"/>
            <a:chOff x="288" y="2976"/>
            <a:chExt cx="864" cy="864"/>
          </a:xfrm>
        </p:grpSpPr>
        <p:sp>
          <p:nvSpPr>
            <p:cNvPr id="26662" name="Rectangle 10"/>
            <p:cNvSpPr>
              <a:spLocks noChangeArrowheads="1"/>
            </p:cNvSpPr>
            <p:nvPr/>
          </p:nvSpPr>
          <p:spPr bwMode="auto">
            <a:xfrm>
              <a:off x="384" y="2976"/>
              <a:ext cx="768" cy="864"/>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Arial" panose="020B0604020202020204" pitchFamily="34" charset="0"/>
                <a:ea typeface="宋体" panose="02010600030101010101" pitchFamily="2" charset="-122"/>
              </a:endParaRPr>
            </a:p>
          </p:txBody>
        </p:sp>
        <p:sp>
          <p:nvSpPr>
            <p:cNvPr id="26663" name="Rectangle 11"/>
            <p:cNvSpPr>
              <a:spLocks noChangeArrowheads="1"/>
            </p:cNvSpPr>
            <p:nvPr/>
          </p:nvSpPr>
          <p:spPr bwMode="auto">
            <a:xfrm>
              <a:off x="720"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1</a:t>
              </a:r>
            </a:p>
          </p:txBody>
        </p:sp>
        <p:sp>
          <p:nvSpPr>
            <p:cNvPr id="26664" name="Rectangle 12"/>
            <p:cNvSpPr>
              <a:spLocks noChangeArrowheads="1"/>
            </p:cNvSpPr>
            <p:nvPr/>
          </p:nvSpPr>
          <p:spPr bwMode="auto">
            <a:xfrm>
              <a:off x="288"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Tahoma" panose="020B0604030504040204" pitchFamily="34" charset="0"/>
                <a:ea typeface="宋体" panose="02010600030101010101" pitchFamily="2" charset="-122"/>
              </a:endParaRPr>
            </a:p>
          </p:txBody>
        </p:sp>
        <p:sp>
          <p:nvSpPr>
            <p:cNvPr id="26665" name="Rectangle 13"/>
            <p:cNvSpPr>
              <a:spLocks noChangeArrowheads="1"/>
            </p:cNvSpPr>
            <p:nvPr/>
          </p:nvSpPr>
          <p:spPr bwMode="auto">
            <a:xfrm>
              <a:off x="288"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2</a:t>
              </a:r>
            </a:p>
          </p:txBody>
        </p:sp>
        <p:sp>
          <p:nvSpPr>
            <p:cNvPr id="26666" name="Rectangle 14"/>
            <p:cNvSpPr>
              <a:spLocks noChangeArrowheads="1"/>
            </p:cNvSpPr>
            <p:nvPr/>
          </p:nvSpPr>
          <p:spPr bwMode="auto">
            <a:xfrm>
              <a:off x="720"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3</a:t>
              </a:r>
            </a:p>
          </p:txBody>
        </p:sp>
      </p:grpSp>
      <p:grpSp>
        <p:nvGrpSpPr>
          <p:cNvPr id="4" name="Group 15"/>
          <p:cNvGrpSpPr>
            <a:grpSpLocks/>
          </p:cNvGrpSpPr>
          <p:nvPr/>
        </p:nvGrpSpPr>
        <p:grpSpPr bwMode="auto">
          <a:xfrm>
            <a:off x="2819400" y="2667000"/>
            <a:ext cx="1371600" cy="1371600"/>
            <a:chOff x="288" y="2976"/>
            <a:chExt cx="864" cy="864"/>
          </a:xfrm>
        </p:grpSpPr>
        <p:sp>
          <p:nvSpPr>
            <p:cNvPr id="26657" name="Rectangle 16"/>
            <p:cNvSpPr>
              <a:spLocks noChangeArrowheads="1"/>
            </p:cNvSpPr>
            <p:nvPr/>
          </p:nvSpPr>
          <p:spPr bwMode="auto">
            <a:xfrm>
              <a:off x="384" y="2976"/>
              <a:ext cx="768" cy="864"/>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Arial" panose="020B0604020202020204" pitchFamily="34" charset="0"/>
                <a:ea typeface="宋体" panose="02010600030101010101" pitchFamily="2" charset="-122"/>
              </a:endParaRPr>
            </a:p>
          </p:txBody>
        </p:sp>
        <p:sp>
          <p:nvSpPr>
            <p:cNvPr id="26658" name="Rectangle 17"/>
            <p:cNvSpPr>
              <a:spLocks noChangeArrowheads="1"/>
            </p:cNvSpPr>
            <p:nvPr/>
          </p:nvSpPr>
          <p:spPr bwMode="auto">
            <a:xfrm>
              <a:off x="720"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Tahoma" panose="020B0604030504040204" pitchFamily="34" charset="0"/>
                <a:ea typeface="宋体" panose="02010600030101010101" pitchFamily="2" charset="-122"/>
              </a:endParaRPr>
            </a:p>
          </p:txBody>
        </p:sp>
        <p:sp>
          <p:nvSpPr>
            <p:cNvPr id="26659" name="Rectangle 18"/>
            <p:cNvSpPr>
              <a:spLocks noChangeArrowheads="1"/>
            </p:cNvSpPr>
            <p:nvPr/>
          </p:nvSpPr>
          <p:spPr bwMode="auto">
            <a:xfrm>
              <a:off x="288"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1</a:t>
              </a:r>
            </a:p>
          </p:txBody>
        </p:sp>
        <p:sp>
          <p:nvSpPr>
            <p:cNvPr id="26660" name="Rectangle 19"/>
            <p:cNvSpPr>
              <a:spLocks noChangeArrowheads="1"/>
            </p:cNvSpPr>
            <p:nvPr/>
          </p:nvSpPr>
          <p:spPr bwMode="auto">
            <a:xfrm>
              <a:off x="288"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2</a:t>
              </a:r>
            </a:p>
          </p:txBody>
        </p:sp>
        <p:sp>
          <p:nvSpPr>
            <p:cNvPr id="26661" name="Rectangle 20"/>
            <p:cNvSpPr>
              <a:spLocks noChangeArrowheads="1"/>
            </p:cNvSpPr>
            <p:nvPr/>
          </p:nvSpPr>
          <p:spPr bwMode="auto">
            <a:xfrm>
              <a:off x="720"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3</a:t>
              </a:r>
            </a:p>
          </p:txBody>
        </p:sp>
      </p:grpSp>
      <p:grpSp>
        <p:nvGrpSpPr>
          <p:cNvPr id="5" name="Group 21"/>
          <p:cNvGrpSpPr>
            <a:grpSpLocks/>
          </p:cNvGrpSpPr>
          <p:nvPr/>
        </p:nvGrpSpPr>
        <p:grpSpPr bwMode="auto">
          <a:xfrm>
            <a:off x="4953000" y="2667000"/>
            <a:ext cx="1371600" cy="1371600"/>
            <a:chOff x="288" y="2976"/>
            <a:chExt cx="864" cy="864"/>
          </a:xfrm>
        </p:grpSpPr>
        <p:sp>
          <p:nvSpPr>
            <p:cNvPr id="26652" name="Rectangle 22"/>
            <p:cNvSpPr>
              <a:spLocks noChangeArrowheads="1"/>
            </p:cNvSpPr>
            <p:nvPr/>
          </p:nvSpPr>
          <p:spPr bwMode="auto">
            <a:xfrm>
              <a:off x="384" y="2976"/>
              <a:ext cx="768" cy="864"/>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Arial" panose="020B0604020202020204" pitchFamily="34" charset="0"/>
                <a:ea typeface="宋体" panose="02010600030101010101" pitchFamily="2" charset="-122"/>
              </a:endParaRPr>
            </a:p>
          </p:txBody>
        </p:sp>
        <p:sp>
          <p:nvSpPr>
            <p:cNvPr id="26653" name="Rectangle 23"/>
            <p:cNvSpPr>
              <a:spLocks noChangeArrowheads="1"/>
            </p:cNvSpPr>
            <p:nvPr/>
          </p:nvSpPr>
          <p:spPr bwMode="auto">
            <a:xfrm>
              <a:off x="720"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3</a:t>
              </a:r>
            </a:p>
          </p:txBody>
        </p:sp>
        <p:sp>
          <p:nvSpPr>
            <p:cNvPr id="26654" name="Rectangle 24"/>
            <p:cNvSpPr>
              <a:spLocks noChangeArrowheads="1"/>
            </p:cNvSpPr>
            <p:nvPr/>
          </p:nvSpPr>
          <p:spPr bwMode="auto">
            <a:xfrm>
              <a:off x="288"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1</a:t>
              </a:r>
            </a:p>
          </p:txBody>
        </p:sp>
        <p:sp>
          <p:nvSpPr>
            <p:cNvPr id="26655" name="Rectangle 25"/>
            <p:cNvSpPr>
              <a:spLocks noChangeArrowheads="1"/>
            </p:cNvSpPr>
            <p:nvPr/>
          </p:nvSpPr>
          <p:spPr bwMode="auto">
            <a:xfrm>
              <a:off x="288"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2</a:t>
              </a:r>
            </a:p>
          </p:txBody>
        </p:sp>
        <p:sp>
          <p:nvSpPr>
            <p:cNvPr id="26656" name="Rectangle 26"/>
            <p:cNvSpPr>
              <a:spLocks noChangeArrowheads="1"/>
            </p:cNvSpPr>
            <p:nvPr/>
          </p:nvSpPr>
          <p:spPr bwMode="auto">
            <a:xfrm>
              <a:off x="720"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Tahoma" panose="020B0604030504040204" pitchFamily="34" charset="0"/>
                <a:ea typeface="宋体" panose="02010600030101010101" pitchFamily="2" charset="-122"/>
              </a:endParaRPr>
            </a:p>
          </p:txBody>
        </p:sp>
      </p:grpSp>
      <p:grpSp>
        <p:nvGrpSpPr>
          <p:cNvPr id="6" name="Group 27"/>
          <p:cNvGrpSpPr>
            <a:grpSpLocks/>
          </p:cNvGrpSpPr>
          <p:nvPr/>
        </p:nvGrpSpPr>
        <p:grpSpPr bwMode="auto">
          <a:xfrm>
            <a:off x="7086600" y="2667000"/>
            <a:ext cx="1371600" cy="1371600"/>
            <a:chOff x="288" y="2976"/>
            <a:chExt cx="864" cy="864"/>
          </a:xfrm>
        </p:grpSpPr>
        <p:sp>
          <p:nvSpPr>
            <p:cNvPr id="26647" name="Rectangle 28"/>
            <p:cNvSpPr>
              <a:spLocks noChangeArrowheads="1"/>
            </p:cNvSpPr>
            <p:nvPr/>
          </p:nvSpPr>
          <p:spPr bwMode="auto">
            <a:xfrm>
              <a:off x="384" y="2976"/>
              <a:ext cx="768" cy="864"/>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Arial" panose="020B0604020202020204" pitchFamily="34" charset="0"/>
                <a:ea typeface="宋体" panose="02010600030101010101" pitchFamily="2" charset="-122"/>
              </a:endParaRPr>
            </a:p>
          </p:txBody>
        </p:sp>
        <p:sp>
          <p:nvSpPr>
            <p:cNvPr id="26648" name="Rectangle 29"/>
            <p:cNvSpPr>
              <a:spLocks noChangeArrowheads="1"/>
            </p:cNvSpPr>
            <p:nvPr/>
          </p:nvSpPr>
          <p:spPr bwMode="auto">
            <a:xfrm>
              <a:off x="720"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3</a:t>
              </a:r>
            </a:p>
          </p:txBody>
        </p:sp>
        <p:sp>
          <p:nvSpPr>
            <p:cNvPr id="26649" name="Rectangle 30"/>
            <p:cNvSpPr>
              <a:spLocks noChangeArrowheads="1"/>
            </p:cNvSpPr>
            <p:nvPr/>
          </p:nvSpPr>
          <p:spPr bwMode="auto">
            <a:xfrm>
              <a:off x="288"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1</a:t>
              </a:r>
            </a:p>
          </p:txBody>
        </p:sp>
        <p:sp>
          <p:nvSpPr>
            <p:cNvPr id="26650" name="Rectangle 31"/>
            <p:cNvSpPr>
              <a:spLocks noChangeArrowheads="1"/>
            </p:cNvSpPr>
            <p:nvPr/>
          </p:nvSpPr>
          <p:spPr bwMode="auto">
            <a:xfrm>
              <a:off x="288"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Tahoma" panose="020B0604030504040204" pitchFamily="34" charset="0"/>
                <a:ea typeface="宋体" panose="02010600030101010101" pitchFamily="2" charset="-122"/>
              </a:endParaRPr>
            </a:p>
          </p:txBody>
        </p:sp>
        <p:sp>
          <p:nvSpPr>
            <p:cNvPr id="26651" name="Rectangle 32"/>
            <p:cNvSpPr>
              <a:spLocks noChangeArrowheads="1"/>
            </p:cNvSpPr>
            <p:nvPr/>
          </p:nvSpPr>
          <p:spPr bwMode="auto">
            <a:xfrm>
              <a:off x="720"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2</a:t>
              </a:r>
            </a:p>
          </p:txBody>
        </p:sp>
      </p:grpSp>
      <p:grpSp>
        <p:nvGrpSpPr>
          <p:cNvPr id="7" name="Group 33"/>
          <p:cNvGrpSpPr>
            <a:grpSpLocks/>
          </p:cNvGrpSpPr>
          <p:nvPr/>
        </p:nvGrpSpPr>
        <p:grpSpPr bwMode="auto">
          <a:xfrm>
            <a:off x="7162800" y="4800600"/>
            <a:ext cx="1371600" cy="1371600"/>
            <a:chOff x="288" y="2976"/>
            <a:chExt cx="864" cy="864"/>
          </a:xfrm>
        </p:grpSpPr>
        <p:sp>
          <p:nvSpPr>
            <p:cNvPr id="26642" name="Rectangle 34"/>
            <p:cNvSpPr>
              <a:spLocks noChangeArrowheads="1"/>
            </p:cNvSpPr>
            <p:nvPr/>
          </p:nvSpPr>
          <p:spPr bwMode="auto">
            <a:xfrm>
              <a:off x="384" y="2976"/>
              <a:ext cx="768" cy="864"/>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Arial" panose="020B0604020202020204" pitchFamily="34" charset="0"/>
                <a:ea typeface="宋体" panose="02010600030101010101" pitchFamily="2" charset="-122"/>
              </a:endParaRPr>
            </a:p>
          </p:txBody>
        </p:sp>
        <p:sp>
          <p:nvSpPr>
            <p:cNvPr id="26643" name="Rectangle 35"/>
            <p:cNvSpPr>
              <a:spLocks noChangeArrowheads="1"/>
            </p:cNvSpPr>
            <p:nvPr/>
          </p:nvSpPr>
          <p:spPr bwMode="auto">
            <a:xfrm>
              <a:off x="720"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3</a:t>
              </a:r>
            </a:p>
          </p:txBody>
        </p:sp>
        <p:sp>
          <p:nvSpPr>
            <p:cNvPr id="26644" name="Rectangle 36"/>
            <p:cNvSpPr>
              <a:spLocks noChangeArrowheads="1"/>
            </p:cNvSpPr>
            <p:nvPr/>
          </p:nvSpPr>
          <p:spPr bwMode="auto">
            <a:xfrm>
              <a:off x="288" y="3408"/>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3200">
                <a:solidFill>
                  <a:srgbClr val="066015"/>
                </a:solidFill>
                <a:latin typeface="Tahoma" panose="020B0604030504040204" pitchFamily="34" charset="0"/>
                <a:ea typeface="宋体" panose="02010600030101010101" pitchFamily="2" charset="-122"/>
              </a:endParaRPr>
            </a:p>
          </p:txBody>
        </p:sp>
        <p:sp>
          <p:nvSpPr>
            <p:cNvPr id="26645" name="Rectangle 37"/>
            <p:cNvSpPr>
              <a:spLocks noChangeArrowheads="1"/>
            </p:cNvSpPr>
            <p:nvPr/>
          </p:nvSpPr>
          <p:spPr bwMode="auto">
            <a:xfrm>
              <a:off x="288"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1</a:t>
              </a:r>
            </a:p>
          </p:txBody>
        </p:sp>
        <p:sp>
          <p:nvSpPr>
            <p:cNvPr id="26646" name="Rectangle 38"/>
            <p:cNvSpPr>
              <a:spLocks noChangeArrowheads="1"/>
            </p:cNvSpPr>
            <p:nvPr/>
          </p:nvSpPr>
          <p:spPr bwMode="auto">
            <a:xfrm>
              <a:off x="720" y="2976"/>
              <a:ext cx="432" cy="432"/>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066015"/>
                  </a:solidFill>
                  <a:latin typeface="Tahoma" panose="020B0604030504040204" pitchFamily="34" charset="0"/>
                  <a:ea typeface="宋体" panose="02010600030101010101" pitchFamily="2" charset="-122"/>
                </a:rPr>
                <a:t>2</a:t>
              </a:r>
            </a:p>
          </p:txBody>
        </p:sp>
      </p:grpSp>
      <p:sp>
        <p:nvSpPr>
          <p:cNvPr id="68647" name="Line 39"/>
          <p:cNvSpPr>
            <a:spLocks noChangeShapeType="1"/>
          </p:cNvSpPr>
          <p:nvPr/>
        </p:nvSpPr>
        <p:spPr bwMode="auto">
          <a:xfrm>
            <a:off x="2057400" y="5486400"/>
            <a:ext cx="4800600" cy="0"/>
          </a:xfrm>
          <a:prstGeom prst="line">
            <a:avLst/>
          </a:prstGeom>
          <a:noFill/>
          <a:ln w="127000">
            <a:solidFill>
              <a:srgbClr val="18CC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8" name="Line 40"/>
          <p:cNvSpPr>
            <a:spLocks noChangeShapeType="1"/>
          </p:cNvSpPr>
          <p:nvPr/>
        </p:nvSpPr>
        <p:spPr bwMode="auto">
          <a:xfrm flipV="1">
            <a:off x="1066800" y="4114800"/>
            <a:ext cx="457200" cy="685800"/>
          </a:xfrm>
          <a:prstGeom prst="line">
            <a:avLst/>
          </a:prstGeom>
          <a:noFill/>
          <a:ln w="127000">
            <a:solidFill>
              <a:srgbClr val="18CC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9" name="Line 41"/>
          <p:cNvSpPr>
            <a:spLocks noChangeShapeType="1"/>
          </p:cNvSpPr>
          <p:nvPr/>
        </p:nvSpPr>
        <p:spPr bwMode="auto">
          <a:xfrm>
            <a:off x="7772400" y="4038600"/>
            <a:ext cx="457200" cy="685800"/>
          </a:xfrm>
          <a:prstGeom prst="line">
            <a:avLst/>
          </a:prstGeom>
          <a:noFill/>
          <a:ln w="127000">
            <a:solidFill>
              <a:srgbClr val="18CC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50" name="Line 42"/>
          <p:cNvSpPr>
            <a:spLocks noChangeShapeType="1"/>
          </p:cNvSpPr>
          <p:nvPr/>
        </p:nvSpPr>
        <p:spPr bwMode="auto">
          <a:xfrm flipV="1">
            <a:off x="2209800" y="3276600"/>
            <a:ext cx="609600" cy="0"/>
          </a:xfrm>
          <a:prstGeom prst="line">
            <a:avLst/>
          </a:prstGeom>
          <a:noFill/>
          <a:ln w="127000">
            <a:solidFill>
              <a:srgbClr val="18CC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51" name="Line 43"/>
          <p:cNvSpPr>
            <a:spLocks noChangeShapeType="1"/>
          </p:cNvSpPr>
          <p:nvPr/>
        </p:nvSpPr>
        <p:spPr bwMode="auto">
          <a:xfrm flipV="1">
            <a:off x="6477000" y="3352800"/>
            <a:ext cx="609600" cy="0"/>
          </a:xfrm>
          <a:prstGeom prst="line">
            <a:avLst/>
          </a:prstGeom>
          <a:noFill/>
          <a:ln w="127000">
            <a:solidFill>
              <a:srgbClr val="18CC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52" name="Line 44"/>
          <p:cNvSpPr>
            <a:spLocks noChangeShapeType="1"/>
          </p:cNvSpPr>
          <p:nvPr/>
        </p:nvSpPr>
        <p:spPr bwMode="auto">
          <a:xfrm flipV="1">
            <a:off x="4343400" y="3352800"/>
            <a:ext cx="609600" cy="0"/>
          </a:xfrm>
          <a:prstGeom prst="line">
            <a:avLst/>
          </a:prstGeom>
          <a:noFill/>
          <a:ln w="127000">
            <a:solidFill>
              <a:srgbClr val="18CC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53" name="Rectangle 45"/>
          <p:cNvSpPr>
            <a:spLocks noChangeArrowheads="1"/>
          </p:cNvSpPr>
          <p:nvPr/>
        </p:nvSpPr>
        <p:spPr bwMode="auto">
          <a:xfrm>
            <a:off x="1828800" y="6019800"/>
            <a:ext cx="1524000" cy="381000"/>
          </a:xfrm>
          <a:prstGeom prst="rect">
            <a:avLst/>
          </a:prstGeom>
          <a:noFill/>
          <a:ln w="6350">
            <a:noFill/>
            <a:miter lim="800000"/>
            <a:headEnd/>
            <a:tailEnd/>
          </a:ln>
        </p:spPr>
        <p:txBody>
          <a:bodyPr wrap="none" anchor="ctr">
            <a:flatTx/>
          </a:bodyPr>
          <a:lstStyle/>
          <a:p>
            <a:pPr algn="ctr" eaLnBrk="1" hangingPunct="1">
              <a:defRPr/>
            </a:pPr>
            <a:r>
              <a:rPr lang="zh-CN" altLang="en-US">
                <a:solidFill>
                  <a:schemeClr val="accent5">
                    <a:lumMod val="50000"/>
                  </a:schemeClr>
                </a:solidFill>
                <a:latin typeface="Arial" pitchFamily="34" charset="0"/>
                <a:ea typeface="华文新魏" pitchFamily="2" charset="-122"/>
              </a:rPr>
              <a:t>初始棋局</a:t>
            </a:r>
          </a:p>
        </p:txBody>
      </p:sp>
      <p:sp>
        <p:nvSpPr>
          <p:cNvPr id="68654" name="Rectangle 46"/>
          <p:cNvSpPr>
            <a:spLocks noChangeArrowheads="1"/>
          </p:cNvSpPr>
          <p:nvPr/>
        </p:nvSpPr>
        <p:spPr bwMode="auto">
          <a:xfrm>
            <a:off x="5638800" y="6019800"/>
            <a:ext cx="1524000" cy="381000"/>
          </a:xfrm>
          <a:prstGeom prst="rect">
            <a:avLst/>
          </a:prstGeom>
          <a:noFill/>
          <a:ln w="6350">
            <a:noFill/>
            <a:miter lim="800000"/>
            <a:headEnd/>
            <a:tailEnd/>
          </a:ln>
        </p:spPr>
        <p:txBody>
          <a:bodyPr wrap="none" anchor="ctr">
            <a:flatTx/>
          </a:bodyPr>
          <a:lstStyle/>
          <a:p>
            <a:pPr algn="ctr" eaLnBrk="1" hangingPunct="1">
              <a:defRPr/>
            </a:pPr>
            <a:r>
              <a:rPr lang="zh-CN" altLang="en-US">
                <a:solidFill>
                  <a:schemeClr val="accent5">
                    <a:lumMod val="50000"/>
                  </a:schemeClr>
                </a:solidFill>
                <a:latin typeface="Arial" pitchFamily="34" charset="0"/>
                <a:ea typeface="华文新魏" pitchFamily="2" charset="-122"/>
              </a:rPr>
              <a:t>目标棋局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864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8648"/>
                                        </p:tgtEl>
                                        <p:attrNameLst>
                                          <p:attrName>style.visibility</p:attrName>
                                        </p:attrNameLst>
                                      </p:cBhvr>
                                      <p:to>
                                        <p:strVal val="visible"/>
                                      </p:to>
                                    </p:set>
                                    <p:anim calcmode="lin" valueType="num">
                                      <p:cBhvr additive="base">
                                        <p:cTn id="17" dur="500" fill="hold"/>
                                        <p:tgtEl>
                                          <p:spTgt spid="68648"/>
                                        </p:tgtEl>
                                        <p:attrNameLst>
                                          <p:attrName>ppt_x</p:attrName>
                                        </p:attrNameLst>
                                      </p:cBhvr>
                                      <p:tavLst>
                                        <p:tav tm="0">
                                          <p:val>
                                            <p:strVal val="0-#ppt_w/2"/>
                                          </p:val>
                                        </p:tav>
                                        <p:tav tm="100000">
                                          <p:val>
                                            <p:strVal val="#ppt_x"/>
                                          </p:val>
                                        </p:tav>
                                      </p:tavLst>
                                    </p:anim>
                                    <p:anim calcmode="lin" valueType="num">
                                      <p:cBhvr additive="base">
                                        <p:cTn id="18" dur="500" fill="hold"/>
                                        <p:tgtEl>
                                          <p:spTgt spid="6864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8650"/>
                                        </p:tgtEl>
                                        <p:attrNameLst>
                                          <p:attrName>style.visibility</p:attrName>
                                        </p:attrNameLst>
                                      </p:cBhvr>
                                      <p:to>
                                        <p:strVal val="visible"/>
                                      </p:to>
                                    </p:set>
                                    <p:anim calcmode="lin" valueType="num">
                                      <p:cBhvr additive="base">
                                        <p:cTn id="28" dur="500" fill="hold"/>
                                        <p:tgtEl>
                                          <p:spTgt spid="68650"/>
                                        </p:tgtEl>
                                        <p:attrNameLst>
                                          <p:attrName>ppt_x</p:attrName>
                                        </p:attrNameLst>
                                      </p:cBhvr>
                                      <p:tavLst>
                                        <p:tav tm="0">
                                          <p:val>
                                            <p:strVal val="0-#ppt_w/2"/>
                                          </p:val>
                                        </p:tav>
                                        <p:tav tm="100000">
                                          <p:val>
                                            <p:strVal val="#ppt_x"/>
                                          </p:val>
                                        </p:tav>
                                      </p:tavLst>
                                    </p:anim>
                                    <p:anim calcmode="lin" valueType="num">
                                      <p:cBhvr additive="base">
                                        <p:cTn id="29" dur="500" fill="hold"/>
                                        <p:tgtEl>
                                          <p:spTgt spid="68650"/>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0-#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8652"/>
                                        </p:tgtEl>
                                        <p:attrNameLst>
                                          <p:attrName>style.visibility</p:attrName>
                                        </p:attrNameLst>
                                      </p:cBhvr>
                                      <p:to>
                                        <p:strVal val="visible"/>
                                      </p:to>
                                    </p:set>
                                    <p:anim calcmode="lin" valueType="num">
                                      <p:cBhvr additive="base">
                                        <p:cTn id="39" dur="500" fill="hold"/>
                                        <p:tgtEl>
                                          <p:spTgt spid="68652"/>
                                        </p:tgtEl>
                                        <p:attrNameLst>
                                          <p:attrName>ppt_x</p:attrName>
                                        </p:attrNameLst>
                                      </p:cBhvr>
                                      <p:tavLst>
                                        <p:tav tm="0">
                                          <p:val>
                                            <p:strVal val="0-#ppt_w/2"/>
                                          </p:val>
                                        </p:tav>
                                        <p:tav tm="100000">
                                          <p:val>
                                            <p:strVal val="#ppt_x"/>
                                          </p:val>
                                        </p:tav>
                                      </p:tavLst>
                                    </p:anim>
                                    <p:anim calcmode="lin" valueType="num">
                                      <p:cBhvr additive="base">
                                        <p:cTn id="40" dur="500" fill="hold"/>
                                        <p:tgtEl>
                                          <p:spTgt spid="68652"/>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8651"/>
                                        </p:tgtEl>
                                        <p:attrNameLst>
                                          <p:attrName>style.visibility</p:attrName>
                                        </p:attrNameLst>
                                      </p:cBhvr>
                                      <p:to>
                                        <p:strVal val="visible"/>
                                      </p:to>
                                    </p:set>
                                    <p:anim calcmode="lin" valueType="num">
                                      <p:cBhvr additive="base">
                                        <p:cTn id="50" dur="500" fill="hold"/>
                                        <p:tgtEl>
                                          <p:spTgt spid="68651"/>
                                        </p:tgtEl>
                                        <p:attrNameLst>
                                          <p:attrName>ppt_x</p:attrName>
                                        </p:attrNameLst>
                                      </p:cBhvr>
                                      <p:tavLst>
                                        <p:tav tm="0">
                                          <p:val>
                                            <p:strVal val="0-#ppt_w/2"/>
                                          </p:val>
                                        </p:tav>
                                        <p:tav tm="100000">
                                          <p:val>
                                            <p:strVal val="#ppt_x"/>
                                          </p:val>
                                        </p:tav>
                                      </p:tavLst>
                                    </p:anim>
                                    <p:anim calcmode="lin" valueType="num">
                                      <p:cBhvr additive="base">
                                        <p:cTn id="51" dur="500" fill="hold"/>
                                        <p:tgtEl>
                                          <p:spTgt spid="68651"/>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500"/>
                            </p:stCondLst>
                            <p:childTnLst>
                              <p:par>
                                <p:cTn id="53" presetID="2" presetClass="entr" presetSubtype="8"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1000"/>
                            </p:stCondLst>
                            <p:childTnLst>
                              <p:par>
                                <p:cTn id="58" presetID="2" presetClass="entr" presetSubtype="8" fill="hold" grpId="0" nodeType="afterEffect">
                                  <p:stCondLst>
                                    <p:cond delay="0"/>
                                  </p:stCondLst>
                                  <p:childTnLst>
                                    <p:set>
                                      <p:cBhvr>
                                        <p:cTn id="59" dur="1" fill="hold">
                                          <p:stCondLst>
                                            <p:cond delay="0"/>
                                          </p:stCondLst>
                                        </p:cTn>
                                        <p:tgtEl>
                                          <p:spTgt spid="68649"/>
                                        </p:tgtEl>
                                        <p:attrNameLst>
                                          <p:attrName>style.visibility</p:attrName>
                                        </p:attrNameLst>
                                      </p:cBhvr>
                                      <p:to>
                                        <p:strVal val="visible"/>
                                      </p:to>
                                    </p:set>
                                    <p:anim calcmode="lin" valueType="num">
                                      <p:cBhvr additive="base">
                                        <p:cTn id="60" dur="500" fill="hold"/>
                                        <p:tgtEl>
                                          <p:spTgt spid="68649"/>
                                        </p:tgtEl>
                                        <p:attrNameLst>
                                          <p:attrName>ppt_x</p:attrName>
                                        </p:attrNameLst>
                                      </p:cBhvr>
                                      <p:tavLst>
                                        <p:tav tm="0">
                                          <p:val>
                                            <p:strVal val="0-#ppt_w/2"/>
                                          </p:val>
                                        </p:tav>
                                        <p:tav tm="100000">
                                          <p:val>
                                            <p:strVal val="#ppt_x"/>
                                          </p:val>
                                        </p:tav>
                                      </p:tavLst>
                                    </p:anim>
                                    <p:anim calcmode="lin" valueType="num">
                                      <p:cBhvr additive="base">
                                        <p:cTn id="61" dur="500" fill="hold"/>
                                        <p:tgtEl>
                                          <p:spTgt spid="68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47" grpId="0" animBg="1"/>
      <p:bldP spid="68648" grpId="0" animBg="1"/>
      <p:bldP spid="68649" grpId="0" animBg="1"/>
      <p:bldP spid="68650" grpId="0" animBg="1"/>
      <p:bldP spid="68651" grpId="0" animBg="1"/>
      <p:bldP spid="686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1059D9-A3CE-4219-AD35-A2E297CA79E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F552A6-229A-42B6-847F-5DFB34F97E1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22</a:t>
            </a:fld>
            <a:endParaRPr kumimoji="0" lang="en-US" altLang="zh-CN" sz="1400" smtClean="0">
              <a:latin typeface="Tahoma" panose="020B0604030504040204" pitchFamily="34" charset="0"/>
              <a:ea typeface="宋体" panose="02010600030101010101" pitchFamily="2" charset="-122"/>
            </a:endParaRPr>
          </a:p>
        </p:txBody>
      </p:sp>
      <p:sp>
        <p:nvSpPr>
          <p:cNvPr id="27652"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状态空间法（</a:t>
            </a:r>
            <a:r>
              <a:rPr lang="zh-CN" altLang="en-US" sz="2400" smtClean="0">
                <a:solidFill>
                  <a:srgbClr val="000000"/>
                </a:solidFill>
                <a:ea typeface="华文新魏" panose="02010800040101010101" pitchFamily="2" charset="-122"/>
              </a:rPr>
              <a:t>问题状态描述）</a:t>
            </a:r>
          </a:p>
        </p:txBody>
      </p:sp>
      <p:sp>
        <p:nvSpPr>
          <p:cNvPr id="27653" name="Rectangle 3"/>
          <p:cNvSpPr>
            <a:spLocks noGrp="1" noChangeArrowheads="1"/>
          </p:cNvSpPr>
          <p:nvPr>
            <p:ph type="body" idx="1"/>
          </p:nvPr>
        </p:nvSpPr>
        <p:spPr>
          <a:xfrm>
            <a:off x="900113" y="1947863"/>
            <a:ext cx="7704137" cy="1841500"/>
          </a:xfrm>
        </p:spPr>
        <p:txBody>
          <a:bodyPr/>
          <a:lstStyle/>
          <a:p>
            <a:pPr eaLnBrk="1" hangingPunct="1"/>
            <a:r>
              <a:rPr lang="zh-CN" altLang="en-US" b="1" smtClean="0">
                <a:solidFill>
                  <a:srgbClr val="0000FF"/>
                </a:solidFill>
              </a:rPr>
              <a:t>十五数码难题</a:t>
            </a:r>
            <a:r>
              <a:rPr lang="zh-CN" altLang="en-US" smtClean="0"/>
              <a:t>由十五个编有</a:t>
            </a:r>
            <a:r>
              <a:rPr lang="en-US" altLang="zh-CN" smtClean="0"/>
              <a:t>1</a:t>
            </a:r>
            <a:r>
              <a:rPr lang="zh-CN" altLang="en-US" smtClean="0"/>
              <a:t>至</a:t>
            </a:r>
            <a:r>
              <a:rPr lang="en-US" altLang="zh-CN" smtClean="0"/>
              <a:t>15</a:t>
            </a:r>
            <a:r>
              <a:rPr lang="zh-CN" altLang="en-US" smtClean="0"/>
              <a:t>并放在</a:t>
            </a:r>
            <a:r>
              <a:rPr lang="en-US" altLang="zh-CN" smtClean="0"/>
              <a:t>4×4</a:t>
            </a:r>
            <a:r>
              <a:rPr lang="zh-CN" altLang="en-US" smtClean="0"/>
              <a:t>方格棋盘上的可走动的棋子组成。棋盘上总有一个是空的，以便可让空格周围的棋子走进空格，这可理解为移动空格。</a:t>
            </a:r>
          </a:p>
          <a:p>
            <a:pPr eaLnBrk="1" hangingPunct="1">
              <a:buFont typeface="Wingdings" panose="05000000000000000000" pitchFamily="2" charset="2"/>
              <a:buNone/>
            </a:pPr>
            <a:endParaRPr lang="en-US" altLang="zh-CN" smtClean="0"/>
          </a:p>
        </p:txBody>
      </p:sp>
      <p:sp>
        <p:nvSpPr>
          <p:cNvPr id="6" name="Rectangle 1027"/>
          <p:cNvSpPr txBox="1">
            <a:spLocks noRot="1" noChangeArrowheads="1"/>
          </p:cNvSpPr>
          <p:nvPr/>
        </p:nvSpPr>
        <p:spPr bwMode="auto">
          <a:xfrm>
            <a:off x="1500188" y="6092825"/>
            <a:ext cx="57610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Blip>
                <a:blip r:embed="rId2"/>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Blip>
                <a:blip r:embed="rId3"/>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Blip>
                <a:blip r:embed="rId2"/>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Blip>
                <a:blip r:embed="rId4"/>
              </a:buBlip>
              <a:defRPr kumimoji="1">
                <a:solidFill>
                  <a:schemeClr val="tx1"/>
                </a:solidFill>
                <a:latin typeface="+mj-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9pPr>
          </a:lstStyle>
          <a:p>
            <a:pPr eaLnBrk="1" hangingPunct="1">
              <a:buFont typeface="Wingdings" pitchFamily="2" charset="2"/>
              <a:buNone/>
              <a:defRPr/>
            </a:pPr>
            <a:r>
              <a:rPr lang="zh-CN" altLang="en-US" sz="2000" kern="0" dirty="0" smtClean="0"/>
              <a:t>    （</a:t>
            </a:r>
            <a:r>
              <a:rPr lang="en-US" altLang="zh-CN" sz="2000" kern="0" dirty="0" smtClean="0"/>
              <a:t>a</a:t>
            </a:r>
            <a:r>
              <a:rPr lang="zh-CN" altLang="en-US" sz="2000" kern="0" dirty="0" smtClean="0"/>
              <a:t>）初始棋局                       （</a:t>
            </a:r>
            <a:r>
              <a:rPr lang="en-US" altLang="zh-CN" sz="2000" kern="0" dirty="0" smtClean="0"/>
              <a:t>b</a:t>
            </a:r>
            <a:r>
              <a:rPr lang="zh-CN" altLang="en-US" sz="2000" kern="0" dirty="0" smtClean="0"/>
              <a:t>）目标棋局</a:t>
            </a:r>
          </a:p>
        </p:txBody>
      </p:sp>
      <p:grpSp>
        <p:nvGrpSpPr>
          <p:cNvPr id="27655" name="Group 1028"/>
          <p:cNvGrpSpPr>
            <a:grpSpLocks/>
          </p:cNvGrpSpPr>
          <p:nvPr/>
        </p:nvGrpSpPr>
        <p:grpSpPr bwMode="auto">
          <a:xfrm>
            <a:off x="1571625" y="3906838"/>
            <a:ext cx="2438400" cy="2070100"/>
            <a:chOff x="1056" y="2448"/>
            <a:chExt cx="1536" cy="1304"/>
          </a:xfrm>
        </p:grpSpPr>
        <p:sp>
          <p:nvSpPr>
            <p:cNvPr id="27683" name="Rectangle 1029"/>
            <p:cNvSpPr>
              <a:spLocks noChangeArrowheads="1"/>
            </p:cNvSpPr>
            <p:nvPr/>
          </p:nvSpPr>
          <p:spPr bwMode="auto">
            <a:xfrm>
              <a:off x="2208" y="34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14</a:t>
              </a:r>
            </a:p>
          </p:txBody>
        </p:sp>
        <p:sp>
          <p:nvSpPr>
            <p:cNvPr id="27684" name="Rectangle 1030"/>
            <p:cNvSpPr>
              <a:spLocks noChangeArrowheads="1"/>
            </p:cNvSpPr>
            <p:nvPr/>
          </p:nvSpPr>
          <p:spPr bwMode="auto">
            <a:xfrm>
              <a:off x="1804" y="3426"/>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10</a:t>
              </a:r>
            </a:p>
          </p:txBody>
        </p:sp>
        <p:sp>
          <p:nvSpPr>
            <p:cNvPr id="27685" name="Rectangle 1031"/>
            <p:cNvSpPr>
              <a:spLocks noChangeArrowheads="1"/>
            </p:cNvSpPr>
            <p:nvPr/>
          </p:nvSpPr>
          <p:spPr bwMode="auto">
            <a:xfrm>
              <a:off x="1440" y="3426"/>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2</a:t>
              </a:r>
            </a:p>
          </p:txBody>
        </p:sp>
        <p:sp>
          <p:nvSpPr>
            <p:cNvPr id="27686" name="Rectangle 1032"/>
            <p:cNvSpPr>
              <a:spLocks noChangeArrowheads="1"/>
            </p:cNvSpPr>
            <p:nvPr/>
          </p:nvSpPr>
          <p:spPr bwMode="auto">
            <a:xfrm>
              <a:off x="1056" y="34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13</a:t>
              </a:r>
            </a:p>
          </p:txBody>
        </p:sp>
        <p:sp>
          <p:nvSpPr>
            <p:cNvPr id="27687" name="Rectangle 1033"/>
            <p:cNvSpPr>
              <a:spLocks noChangeArrowheads="1"/>
            </p:cNvSpPr>
            <p:nvPr/>
          </p:nvSpPr>
          <p:spPr bwMode="auto">
            <a:xfrm>
              <a:off x="2208" y="31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6</a:t>
              </a:r>
            </a:p>
          </p:txBody>
        </p:sp>
        <p:sp>
          <p:nvSpPr>
            <p:cNvPr id="27688" name="Rectangle 1034"/>
            <p:cNvSpPr>
              <a:spLocks noChangeArrowheads="1"/>
            </p:cNvSpPr>
            <p:nvPr/>
          </p:nvSpPr>
          <p:spPr bwMode="auto">
            <a:xfrm>
              <a:off x="1804" y="3100"/>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8</a:t>
              </a:r>
            </a:p>
          </p:txBody>
        </p:sp>
        <p:sp>
          <p:nvSpPr>
            <p:cNvPr id="27689" name="Rectangle 1035"/>
            <p:cNvSpPr>
              <a:spLocks noChangeArrowheads="1"/>
            </p:cNvSpPr>
            <p:nvPr/>
          </p:nvSpPr>
          <p:spPr bwMode="auto">
            <a:xfrm>
              <a:off x="1440" y="3100"/>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5</a:t>
              </a:r>
            </a:p>
          </p:txBody>
        </p:sp>
        <p:sp>
          <p:nvSpPr>
            <p:cNvPr id="27690" name="Rectangle 1036"/>
            <p:cNvSpPr>
              <a:spLocks noChangeArrowheads="1"/>
            </p:cNvSpPr>
            <p:nvPr/>
          </p:nvSpPr>
          <p:spPr bwMode="auto">
            <a:xfrm>
              <a:off x="1056" y="31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7</a:t>
              </a:r>
            </a:p>
          </p:txBody>
        </p:sp>
        <p:sp>
          <p:nvSpPr>
            <p:cNvPr id="27691" name="Rectangle 1037"/>
            <p:cNvSpPr>
              <a:spLocks noChangeArrowheads="1"/>
            </p:cNvSpPr>
            <p:nvPr/>
          </p:nvSpPr>
          <p:spPr bwMode="auto">
            <a:xfrm>
              <a:off x="2208" y="277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12</a:t>
              </a:r>
            </a:p>
          </p:txBody>
        </p:sp>
        <p:sp>
          <p:nvSpPr>
            <p:cNvPr id="27692" name="Rectangle 1038"/>
            <p:cNvSpPr>
              <a:spLocks noChangeArrowheads="1"/>
            </p:cNvSpPr>
            <p:nvPr/>
          </p:nvSpPr>
          <p:spPr bwMode="auto">
            <a:xfrm>
              <a:off x="1804" y="2774"/>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endParaRPr lang="zh-CN" altLang="zh-CN" sz="2400" b="1">
                <a:ea typeface="宋体" panose="02010600030101010101" pitchFamily="2" charset="-122"/>
              </a:endParaRPr>
            </a:p>
          </p:txBody>
        </p:sp>
        <p:sp>
          <p:nvSpPr>
            <p:cNvPr id="27693" name="Rectangle 1039"/>
            <p:cNvSpPr>
              <a:spLocks noChangeArrowheads="1"/>
            </p:cNvSpPr>
            <p:nvPr/>
          </p:nvSpPr>
          <p:spPr bwMode="auto">
            <a:xfrm>
              <a:off x="1440" y="2774"/>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3</a:t>
              </a:r>
            </a:p>
          </p:txBody>
        </p:sp>
        <p:sp>
          <p:nvSpPr>
            <p:cNvPr id="27694" name="Rectangle 1040"/>
            <p:cNvSpPr>
              <a:spLocks noChangeArrowheads="1"/>
            </p:cNvSpPr>
            <p:nvPr/>
          </p:nvSpPr>
          <p:spPr bwMode="auto">
            <a:xfrm>
              <a:off x="1056" y="277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a:t>
              </a:r>
            </a:p>
          </p:txBody>
        </p:sp>
        <p:sp>
          <p:nvSpPr>
            <p:cNvPr id="27695" name="Rectangle 1041"/>
            <p:cNvSpPr>
              <a:spLocks noChangeArrowheads="1"/>
            </p:cNvSpPr>
            <p:nvPr/>
          </p:nvSpPr>
          <p:spPr bwMode="auto">
            <a:xfrm>
              <a:off x="2208" y="244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15</a:t>
              </a:r>
            </a:p>
          </p:txBody>
        </p:sp>
        <p:sp>
          <p:nvSpPr>
            <p:cNvPr id="27696" name="Rectangle 1042"/>
            <p:cNvSpPr>
              <a:spLocks noChangeArrowheads="1"/>
            </p:cNvSpPr>
            <p:nvPr/>
          </p:nvSpPr>
          <p:spPr bwMode="auto">
            <a:xfrm>
              <a:off x="1804" y="2448"/>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4</a:t>
              </a:r>
            </a:p>
          </p:txBody>
        </p:sp>
        <p:sp>
          <p:nvSpPr>
            <p:cNvPr id="27697" name="Rectangle 1043"/>
            <p:cNvSpPr>
              <a:spLocks noChangeArrowheads="1"/>
            </p:cNvSpPr>
            <p:nvPr/>
          </p:nvSpPr>
          <p:spPr bwMode="auto">
            <a:xfrm>
              <a:off x="1440" y="2448"/>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9</a:t>
              </a:r>
            </a:p>
          </p:txBody>
        </p:sp>
        <p:sp>
          <p:nvSpPr>
            <p:cNvPr id="27698" name="Rectangle 1044"/>
            <p:cNvSpPr>
              <a:spLocks noChangeArrowheads="1"/>
            </p:cNvSpPr>
            <p:nvPr/>
          </p:nvSpPr>
          <p:spPr bwMode="auto">
            <a:xfrm>
              <a:off x="1056" y="244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11</a:t>
              </a:r>
            </a:p>
          </p:txBody>
        </p:sp>
        <p:sp>
          <p:nvSpPr>
            <p:cNvPr id="27699" name="Line 1045"/>
            <p:cNvSpPr>
              <a:spLocks noChangeShapeType="1"/>
            </p:cNvSpPr>
            <p:nvPr/>
          </p:nvSpPr>
          <p:spPr bwMode="auto">
            <a:xfrm>
              <a:off x="1056" y="2448"/>
              <a:ext cx="153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0" name="Line 1046"/>
            <p:cNvSpPr>
              <a:spLocks noChangeShapeType="1"/>
            </p:cNvSpPr>
            <p:nvPr/>
          </p:nvSpPr>
          <p:spPr bwMode="auto">
            <a:xfrm>
              <a:off x="1056" y="2774"/>
              <a:ext cx="153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1" name="Line 1047"/>
            <p:cNvSpPr>
              <a:spLocks noChangeShapeType="1"/>
            </p:cNvSpPr>
            <p:nvPr/>
          </p:nvSpPr>
          <p:spPr bwMode="auto">
            <a:xfrm>
              <a:off x="1056" y="3100"/>
              <a:ext cx="153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2" name="Line 1048"/>
            <p:cNvSpPr>
              <a:spLocks noChangeShapeType="1"/>
            </p:cNvSpPr>
            <p:nvPr/>
          </p:nvSpPr>
          <p:spPr bwMode="auto">
            <a:xfrm>
              <a:off x="1056" y="3426"/>
              <a:ext cx="153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3" name="Line 1049"/>
            <p:cNvSpPr>
              <a:spLocks noChangeShapeType="1"/>
            </p:cNvSpPr>
            <p:nvPr/>
          </p:nvSpPr>
          <p:spPr bwMode="auto">
            <a:xfrm>
              <a:off x="1056" y="3752"/>
              <a:ext cx="153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4" name="Line 1050"/>
            <p:cNvSpPr>
              <a:spLocks noChangeShapeType="1"/>
            </p:cNvSpPr>
            <p:nvPr/>
          </p:nvSpPr>
          <p:spPr bwMode="auto">
            <a:xfrm>
              <a:off x="1056" y="2448"/>
              <a:ext cx="0" cy="130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5" name="Line 1051"/>
            <p:cNvSpPr>
              <a:spLocks noChangeShapeType="1"/>
            </p:cNvSpPr>
            <p:nvPr/>
          </p:nvSpPr>
          <p:spPr bwMode="auto">
            <a:xfrm>
              <a:off x="1440" y="2448"/>
              <a:ext cx="0" cy="13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6" name="Line 1052"/>
            <p:cNvSpPr>
              <a:spLocks noChangeShapeType="1"/>
            </p:cNvSpPr>
            <p:nvPr/>
          </p:nvSpPr>
          <p:spPr bwMode="auto">
            <a:xfrm>
              <a:off x="1804" y="2448"/>
              <a:ext cx="0" cy="13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7" name="Line 1053"/>
            <p:cNvSpPr>
              <a:spLocks noChangeShapeType="1"/>
            </p:cNvSpPr>
            <p:nvPr/>
          </p:nvSpPr>
          <p:spPr bwMode="auto">
            <a:xfrm>
              <a:off x="2208" y="2448"/>
              <a:ext cx="0" cy="13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708" name="Line 1054"/>
            <p:cNvSpPr>
              <a:spLocks noChangeShapeType="1"/>
            </p:cNvSpPr>
            <p:nvPr/>
          </p:nvSpPr>
          <p:spPr bwMode="auto">
            <a:xfrm>
              <a:off x="2592" y="2448"/>
              <a:ext cx="0" cy="130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7656" name="Group 1055"/>
          <p:cNvGrpSpPr>
            <a:grpSpLocks/>
          </p:cNvGrpSpPr>
          <p:nvPr/>
        </p:nvGrpSpPr>
        <p:grpSpPr bwMode="auto">
          <a:xfrm>
            <a:off x="4740275" y="3906838"/>
            <a:ext cx="2438400" cy="2070100"/>
            <a:chOff x="3552" y="2448"/>
            <a:chExt cx="1536" cy="1304"/>
          </a:xfrm>
        </p:grpSpPr>
        <p:sp>
          <p:nvSpPr>
            <p:cNvPr id="27657" name="Rectangle 1056"/>
            <p:cNvSpPr>
              <a:spLocks noChangeArrowheads="1"/>
            </p:cNvSpPr>
            <p:nvPr/>
          </p:nvSpPr>
          <p:spPr bwMode="auto">
            <a:xfrm>
              <a:off x="4704" y="34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endParaRPr lang="zh-CN" altLang="zh-CN" sz="2400" b="1">
                <a:ea typeface="宋体" panose="02010600030101010101" pitchFamily="2" charset="-122"/>
              </a:endParaRPr>
            </a:p>
          </p:txBody>
        </p:sp>
        <p:sp>
          <p:nvSpPr>
            <p:cNvPr id="27658" name="Rectangle 1057"/>
            <p:cNvSpPr>
              <a:spLocks noChangeArrowheads="1"/>
            </p:cNvSpPr>
            <p:nvPr/>
          </p:nvSpPr>
          <p:spPr bwMode="auto">
            <a:xfrm>
              <a:off x="4300" y="3426"/>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15</a:t>
              </a:r>
            </a:p>
          </p:txBody>
        </p:sp>
        <p:sp>
          <p:nvSpPr>
            <p:cNvPr id="27659" name="Rectangle 1058"/>
            <p:cNvSpPr>
              <a:spLocks noChangeArrowheads="1"/>
            </p:cNvSpPr>
            <p:nvPr/>
          </p:nvSpPr>
          <p:spPr bwMode="auto">
            <a:xfrm>
              <a:off x="3936" y="3426"/>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14</a:t>
              </a:r>
            </a:p>
          </p:txBody>
        </p:sp>
        <p:sp>
          <p:nvSpPr>
            <p:cNvPr id="27660" name="Rectangle 1059"/>
            <p:cNvSpPr>
              <a:spLocks noChangeArrowheads="1"/>
            </p:cNvSpPr>
            <p:nvPr/>
          </p:nvSpPr>
          <p:spPr bwMode="auto">
            <a:xfrm>
              <a:off x="3552" y="34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13</a:t>
              </a:r>
            </a:p>
          </p:txBody>
        </p:sp>
        <p:sp>
          <p:nvSpPr>
            <p:cNvPr id="27661" name="Rectangle 1060"/>
            <p:cNvSpPr>
              <a:spLocks noChangeArrowheads="1"/>
            </p:cNvSpPr>
            <p:nvPr/>
          </p:nvSpPr>
          <p:spPr bwMode="auto">
            <a:xfrm>
              <a:off x="4704" y="31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12</a:t>
              </a:r>
            </a:p>
          </p:txBody>
        </p:sp>
        <p:sp>
          <p:nvSpPr>
            <p:cNvPr id="27662" name="Rectangle 1061"/>
            <p:cNvSpPr>
              <a:spLocks noChangeArrowheads="1"/>
            </p:cNvSpPr>
            <p:nvPr/>
          </p:nvSpPr>
          <p:spPr bwMode="auto">
            <a:xfrm>
              <a:off x="4300" y="3100"/>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11</a:t>
              </a:r>
            </a:p>
          </p:txBody>
        </p:sp>
        <p:sp>
          <p:nvSpPr>
            <p:cNvPr id="27663" name="Rectangle 1062"/>
            <p:cNvSpPr>
              <a:spLocks noChangeArrowheads="1"/>
            </p:cNvSpPr>
            <p:nvPr/>
          </p:nvSpPr>
          <p:spPr bwMode="auto">
            <a:xfrm>
              <a:off x="3936" y="3100"/>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10</a:t>
              </a:r>
            </a:p>
          </p:txBody>
        </p:sp>
        <p:sp>
          <p:nvSpPr>
            <p:cNvPr id="27664" name="Rectangle 1063"/>
            <p:cNvSpPr>
              <a:spLocks noChangeArrowheads="1"/>
            </p:cNvSpPr>
            <p:nvPr/>
          </p:nvSpPr>
          <p:spPr bwMode="auto">
            <a:xfrm>
              <a:off x="3552" y="31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9</a:t>
              </a:r>
            </a:p>
          </p:txBody>
        </p:sp>
        <p:sp>
          <p:nvSpPr>
            <p:cNvPr id="27665" name="Rectangle 1064"/>
            <p:cNvSpPr>
              <a:spLocks noChangeArrowheads="1"/>
            </p:cNvSpPr>
            <p:nvPr/>
          </p:nvSpPr>
          <p:spPr bwMode="auto">
            <a:xfrm>
              <a:off x="4704" y="277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8</a:t>
              </a:r>
            </a:p>
          </p:txBody>
        </p:sp>
        <p:sp>
          <p:nvSpPr>
            <p:cNvPr id="27666" name="Rectangle 1065"/>
            <p:cNvSpPr>
              <a:spLocks noChangeArrowheads="1"/>
            </p:cNvSpPr>
            <p:nvPr/>
          </p:nvSpPr>
          <p:spPr bwMode="auto">
            <a:xfrm>
              <a:off x="4300" y="2774"/>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7</a:t>
              </a:r>
            </a:p>
          </p:txBody>
        </p:sp>
        <p:sp>
          <p:nvSpPr>
            <p:cNvPr id="27667" name="Rectangle 1066"/>
            <p:cNvSpPr>
              <a:spLocks noChangeArrowheads="1"/>
            </p:cNvSpPr>
            <p:nvPr/>
          </p:nvSpPr>
          <p:spPr bwMode="auto">
            <a:xfrm>
              <a:off x="3936" y="2774"/>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6</a:t>
              </a:r>
            </a:p>
          </p:txBody>
        </p:sp>
        <p:sp>
          <p:nvSpPr>
            <p:cNvPr id="27668" name="Rectangle 1067"/>
            <p:cNvSpPr>
              <a:spLocks noChangeArrowheads="1"/>
            </p:cNvSpPr>
            <p:nvPr/>
          </p:nvSpPr>
          <p:spPr bwMode="auto">
            <a:xfrm>
              <a:off x="3552" y="277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5</a:t>
              </a:r>
            </a:p>
          </p:txBody>
        </p:sp>
        <p:sp>
          <p:nvSpPr>
            <p:cNvPr id="27669" name="Rectangle 1068"/>
            <p:cNvSpPr>
              <a:spLocks noChangeArrowheads="1"/>
            </p:cNvSpPr>
            <p:nvPr/>
          </p:nvSpPr>
          <p:spPr bwMode="auto">
            <a:xfrm>
              <a:off x="4704" y="244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4</a:t>
              </a:r>
            </a:p>
          </p:txBody>
        </p:sp>
        <p:sp>
          <p:nvSpPr>
            <p:cNvPr id="27670" name="Rectangle 1069"/>
            <p:cNvSpPr>
              <a:spLocks noChangeArrowheads="1"/>
            </p:cNvSpPr>
            <p:nvPr/>
          </p:nvSpPr>
          <p:spPr bwMode="auto">
            <a:xfrm>
              <a:off x="4300" y="2448"/>
              <a:ext cx="4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3</a:t>
              </a:r>
            </a:p>
          </p:txBody>
        </p:sp>
        <p:sp>
          <p:nvSpPr>
            <p:cNvPr id="27671" name="Rectangle 1070"/>
            <p:cNvSpPr>
              <a:spLocks noChangeArrowheads="1"/>
            </p:cNvSpPr>
            <p:nvPr/>
          </p:nvSpPr>
          <p:spPr bwMode="auto">
            <a:xfrm>
              <a:off x="3936" y="2448"/>
              <a:ext cx="3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2</a:t>
              </a:r>
            </a:p>
          </p:txBody>
        </p:sp>
        <p:sp>
          <p:nvSpPr>
            <p:cNvPr id="27672" name="Rectangle 1071"/>
            <p:cNvSpPr>
              <a:spLocks noChangeArrowheads="1"/>
            </p:cNvSpPr>
            <p:nvPr/>
          </p:nvSpPr>
          <p:spPr bwMode="auto">
            <a:xfrm>
              <a:off x="3552" y="244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fontAlgn="ctr" latinLnBrk="1" hangingPunct="1">
                <a:buClr>
                  <a:srgbClr val="008000"/>
                </a:buClr>
                <a:buSzTx/>
                <a:buFont typeface="Wingdings" panose="05000000000000000000" pitchFamily="2" charset="2"/>
                <a:buNone/>
              </a:pPr>
              <a:r>
                <a:rPr lang="en-US" altLang="zh-CN" sz="2400" b="1">
                  <a:ea typeface="宋体" panose="02010600030101010101" pitchFamily="2" charset="-122"/>
                </a:rPr>
                <a:t>1</a:t>
              </a:r>
            </a:p>
          </p:txBody>
        </p:sp>
        <p:sp>
          <p:nvSpPr>
            <p:cNvPr id="27673" name="Line 1072"/>
            <p:cNvSpPr>
              <a:spLocks noChangeShapeType="1"/>
            </p:cNvSpPr>
            <p:nvPr/>
          </p:nvSpPr>
          <p:spPr bwMode="auto">
            <a:xfrm>
              <a:off x="3552" y="2448"/>
              <a:ext cx="153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4" name="Line 1073"/>
            <p:cNvSpPr>
              <a:spLocks noChangeShapeType="1"/>
            </p:cNvSpPr>
            <p:nvPr/>
          </p:nvSpPr>
          <p:spPr bwMode="auto">
            <a:xfrm>
              <a:off x="3552" y="2774"/>
              <a:ext cx="153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5" name="Line 1074"/>
            <p:cNvSpPr>
              <a:spLocks noChangeShapeType="1"/>
            </p:cNvSpPr>
            <p:nvPr/>
          </p:nvSpPr>
          <p:spPr bwMode="auto">
            <a:xfrm>
              <a:off x="3552" y="3100"/>
              <a:ext cx="153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6" name="Line 1075"/>
            <p:cNvSpPr>
              <a:spLocks noChangeShapeType="1"/>
            </p:cNvSpPr>
            <p:nvPr/>
          </p:nvSpPr>
          <p:spPr bwMode="auto">
            <a:xfrm>
              <a:off x="3552" y="3426"/>
              <a:ext cx="1536"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7" name="Line 1076"/>
            <p:cNvSpPr>
              <a:spLocks noChangeShapeType="1"/>
            </p:cNvSpPr>
            <p:nvPr/>
          </p:nvSpPr>
          <p:spPr bwMode="auto">
            <a:xfrm>
              <a:off x="3552" y="3752"/>
              <a:ext cx="153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8" name="Line 1077"/>
            <p:cNvSpPr>
              <a:spLocks noChangeShapeType="1"/>
            </p:cNvSpPr>
            <p:nvPr/>
          </p:nvSpPr>
          <p:spPr bwMode="auto">
            <a:xfrm>
              <a:off x="3552" y="2448"/>
              <a:ext cx="0" cy="130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9" name="Line 1078"/>
            <p:cNvSpPr>
              <a:spLocks noChangeShapeType="1"/>
            </p:cNvSpPr>
            <p:nvPr/>
          </p:nvSpPr>
          <p:spPr bwMode="auto">
            <a:xfrm>
              <a:off x="3936" y="2448"/>
              <a:ext cx="0" cy="13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0" name="Line 1079"/>
            <p:cNvSpPr>
              <a:spLocks noChangeShapeType="1"/>
            </p:cNvSpPr>
            <p:nvPr/>
          </p:nvSpPr>
          <p:spPr bwMode="auto">
            <a:xfrm>
              <a:off x="4300" y="2448"/>
              <a:ext cx="0" cy="13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1" name="Line 1080"/>
            <p:cNvSpPr>
              <a:spLocks noChangeShapeType="1"/>
            </p:cNvSpPr>
            <p:nvPr/>
          </p:nvSpPr>
          <p:spPr bwMode="auto">
            <a:xfrm>
              <a:off x="4704" y="2448"/>
              <a:ext cx="0" cy="13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2" name="Line 1081"/>
            <p:cNvSpPr>
              <a:spLocks noChangeShapeType="1"/>
            </p:cNvSpPr>
            <p:nvPr/>
          </p:nvSpPr>
          <p:spPr bwMode="auto">
            <a:xfrm>
              <a:off x="5088" y="2448"/>
              <a:ext cx="0" cy="130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59FC430-BC23-4512-A256-CC3CF507A92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286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05F4E4-D33F-4977-9C08-542C1A0D42D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23</a:t>
            </a:fld>
            <a:endParaRPr kumimoji="0" lang="en-US" altLang="zh-CN" sz="1400" smtClean="0">
              <a:latin typeface="Tahoma" panose="020B0604030504040204" pitchFamily="34" charset="0"/>
              <a:ea typeface="宋体" panose="02010600030101010101" pitchFamily="2" charset="-122"/>
            </a:endParaRPr>
          </a:p>
        </p:txBody>
      </p:sp>
      <p:pic>
        <p:nvPicPr>
          <p:cNvPr id="2867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58750"/>
            <a:ext cx="8280400" cy="643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6ACA6B-8EE7-4C0D-ACBB-2BD41CD3662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296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31AA03-BA04-4D1B-926D-3294CA07BB5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24</a:t>
            </a:fld>
            <a:endParaRPr kumimoji="0" lang="en-US" altLang="zh-CN" sz="1400" smtClean="0">
              <a:latin typeface="Tahoma" panose="020B0604030504040204" pitchFamily="34" charset="0"/>
              <a:ea typeface="宋体" panose="02010600030101010101" pitchFamily="2" charset="-122"/>
            </a:endParaRPr>
          </a:p>
        </p:txBody>
      </p:sp>
      <p:sp>
        <p:nvSpPr>
          <p:cNvPr id="29700" name="Rectangle 4"/>
          <p:cNvSpPr>
            <a:spLocks noGrp="1" noChangeArrowheads="1"/>
          </p:cNvSpPr>
          <p:nvPr>
            <p:ph type="body" sz="half" idx="1"/>
          </p:nvPr>
        </p:nvSpPr>
        <p:spPr>
          <a:xfrm>
            <a:off x="900113" y="1989138"/>
            <a:ext cx="7272337" cy="4364037"/>
          </a:xfrm>
        </p:spPr>
        <p:txBody>
          <a:bodyPr/>
          <a:lstStyle/>
          <a:p>
            <a:pPr eaLnBrk="1" hangingPunct="1"/>
            <a:r>
              <a:rPr lang="zh-CN" altLang="en-US" smtClean="0"/>
              <a:t>总状态为</a:t>
            </a:r>
            <a:r>
              <a:rPr lang="en-US" altLang="zh-CN" smtClean="0"/>
              <a:t>16!</a:t>
            </a:r>
            <a:r>
              <a:rPr lang="zh-CN" altLang="en-US" smtClean="0"/>
              <a:t>＝</a:t>
            </a:r>
            <a:r>
              <a:rPr lang="en-US" altLang="zh-CN" smtClean="0"/>
              <a:t>20922789888000</a:t>
            </a:r>
          </a:p>
          <a:p>
            <a:pPr eaLnBrk="1" hangingPunct="1"/>
            <a:r>
              <a:rPr lang="zh-CN" altLang="en-US" smtClean="0"/>
              <a:t>由于棋盘的对称性，实际状态数减半</a:t>
            </a:r>
          </a:p>
          <a:p>
            <a:pPr eaLnBrk="1" hangingPunct="1"/>
            <a:r>
              <a:rPr lang="zh-CN" altLang="en-US" smtClean="0"/>
              <a:t>上、下、左、右移动四种操作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32352BD-7265-46DE-8D1E-3C359739A5A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D205C3-088B-42BB-923C-8277474DFA1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25</a:t>
            </a:fld>
            <a:endParaRPr kumimoji="0" lang="en-US" altLang="zh-CN" sz="1400" smtClean="0">
              <a:latin typeface="Tahoma" panose="020B0604030504040204" pitchFamily="34" charset="0"/>
              <a:ea typeface="宋体" panose="02010600030101010101" pitchFamily="2" charset="-122"/>
            </a:endParaRPr>
          </a:p>
        </p:txBody>
      </p:sp>
      <p:sp>
        <p:nvSpPr>
          <p:cNvPr id="30724" name="Rectangle 2"/>
          <p:cNvSpPr>
            <a:spLocks noGrp="1" noChangeArrowheads="1"/>
          </p:cNvSpPr>
          <p:nvPr>
            <p:ph type="title"/>
          </p:nvPr>
        </p:nvSpPr>
        <p:spPr/>
        <p:txBody>
          <a:bodyPr/>
          <a:lstStyle/>
          <a:p>
            <a:pPr eaLnBrk="1" hangingPunct="1"/>
            <a:r>
              <a:rPr lang="en-US" altLang="zh-CN" smtClean="0"/>
              <a:t>Alternative Goals</a:t>
            </a:r>
          </a:p>
        </p:txBody>
      </p:sp>
      <p:sp>
        <p:nvSpPr>
          <p:cNvPr id="30725" name="Rectangle 3"/>
          <p:cNvSpPr>
            <a:spLocks noGrp="1" noChangeArrowheads="1"/>
          </p:cNvSpPr>
          <p:nvPr>
            <p:ph type="body" idx="1"/>
          </p:nvPr>
        </p:nvSpPr>
        <p:spPr>
          <a:xfrm>
            <a:off x="900113" y="2017713"/>
            <a:ext cx="4679950" cy="4114800"/>
          </a:xfrm>
        </p:spPr>
        <p:txBody>
          <a:bodyPr/>
          <a:lstStyle/>
          <a:p>
            <a:pPr eaLnBrk="1" hangingPunct="1"/>
            <a:r>
              <a:rPr lang="en-US" altLang="zh-CN" smtClean="0"/>
              <a:t>A different game to play on the 15-puzzle</a:t>
            </a:r>
          </a:p>
          <a:p>
            <a:pPr lvl="1" eaLnBrk="1" hangingPunct="1"/>
            <a:r>
              <a:rPr lang="en-US" altLang="zh-CN" smtClean="0"/>
              <a:t>“magic square”</a:t>
            </a:r>
          </a:p>
          <a:p>
            <a:pPr lvl="1" eaLnBrk="1" hangingPunct="1"/>
            <a:r>
              <a:rPr lang="en-US" altLang="zh-CN" smtClean="0"/>
              <a:t>each row,column,diagonal sums to 30</a:t>
            </a:r>
          </a:p>
          <a:p>
            <a:pPr eaLnBrk="1" hangingPunct="1"/>
            <a:r>
              <a:rPr lang="en-US" altLang="zh-CN" smtClean="0"/>
              <a:t>Implicitly described goal</a:t>
            </a:r>
          </a:p>
          <a:p>
            <a:pPr eaLnBrk="1" hangingPunct="1"/>
            <a:endParaRPr lang="en-US" altLang="zh-CN" smtClean="0"/>
          </a:p>
        </p:txBody>
      </p:sp>
      <p:pic>
        <p:nvPicPr>
          <p:cNvPr id="3072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2420938"/>
            <a:ext cx="275748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E7E9AD-785E-49D1-9453-CC003E635E3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483500F-6D4A-4569-A92E-E5903DB8EC7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26</a:t>
            </a:fld>
            <a:endParaRPr kumimoji="0" lang="en-US" altLang="zh-CN" sz="1400" smtClean="0">
              <a:latin typeface="Tahoma" panose="020B0604030504040204" pitchFamily="34" charset="0"/>
              <a:ea typeface="宋体" panose="02010600030101010101" pitchFamily="2" charset="-122"/>
            </a:endParaRPr>
          </a:p>
        </p:txBody>
      </p:sp>
      <p:sp>
        <p:nvSpPr>
          <p:cNvPr id="31748" name="Rectangle 2"/>
          <p:cNvSpPr>
            <a:spLocks noGrp="1" noChangeArrowheads="1"/>
          </p:cNvSpPr>
          <p:nvPr>
            <p:ph type="title"/>
          </p:nvPr>
        </p:nvSpPr>
        <p:spPr/>
        <p:txBody>
          <a:bodyPr/>
          <a:lstStyle/>
          <a:p>
            <a:pPr eaLnBrk="1" hangingPunct="1"/>
            <a:endParaRPr lang="zh-CN" altLang="zh-CN" smtClean="0"/>
          </a:p>
        </p:txBody>
      </p:sp>
      <p:pic>
        <p:nvPicPr>
          <p:cNvPr id="31749" name="Picture 3"/>
          <p:cNvPicPr>
            <a:picLocks noGrp="1" noChangeAspect="1" noChangeArrowheads="1"/>
          </p:cNvPicPr>
          <p:nvPr>
            <p:ph type="body" idx="1"/>
          </p:nvPr>
        </p:nvPicPr>
        <p:blipFill>
          <a:blip r:embed="rId5">
            <a:extLst>
              <a:ext uri="{28A0092B-C50C-407E-A947-70E740481C1C}">
                <a14:useLocalDpi xmlns:a14="http://schemas.microsoft.com/office/drawing/2010/main" val="0"/>
              </a:ext>
            </a:extLst>
          </a:blip>
          <a:srcRect/>
          <a:stretch>
            <a:fillRect/>
          </a:stretch>
        </p:blipFill>
        <p:spPr>
          <a:xfrm>
            <a:off x="611188" y="620713"/>
            <a:ext cx="8132762" cy="5761037"/>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FCD5ED3-32E8-457D-868D-9BF9FCF6DA4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B80D6AB-9A15-48F8-B82D-1E4156808E1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27</a:t>
            </a:fld>
            <a:endParaRPr kumimoji="0" lang="en-US" altLang="zh-CN" sz="1400" smtClean="0">
              <a:latin typeface="Tahoma" panose="020B0604030504040204" pitchFamily="34" charset="0"/>
              <a:ea typeface="宋体" panose="02010600030101010101" pitchFamily="2" charset="-122"/>
            </a:endParaRPr>
          </a:p>
        </p:txBody>
      </p:sp>
      <p:sp>
        <p:nvSpPr>
          <p:cNvPr id="32772"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状态空间法（</a:t>
            </a:r>
            <a:r>
              <a:rPr lang="zh-CN" altLang="en-US" sz="2400" smtClean="0">
                <a:solidFill>
                  <a:srgbClr val="000000"/>
                </a:solidFill>
                <a:ea typeface="华文新魏" panose="02010800040101010101" pitchFamily="2" charset="-122"/>
              </a:rPr>
              <a:t>问题状态描述）</a:t>
            </a:r>
          </a:p>
        </p:txBody>
      </p:sp>
      <p:sp>
        <p:nvSpPr>
          <p:cNvPr id="32773" name="Rectangle 3"/>
          <p:cNvSpPr>
            <a:spLocks noGrp="1" noChangeArrowheads="1"/>
          </p:cNvSpPr>
          <p:nvPr>
            <p:ph type="body" idx="1"/>
          </p:nvPr>
        </p:nvSpPr>
        <p:spPr>
          <a:xfrm>
            <a:off x="684213" y="2017713"/>
            <a:ext cx="8002587" cy="3697287"/>
          </a:xfrm>
        </p:spPr>
        <p:txBody>
          <a:bodyPr/>
          <a:lstStyle/>
          <a:p>
            <a:pPr eaLnBrk="1" hangingPunct="1"/>
            <a:r>
              <a:rPr lang="zh-CN" altLang="en-US" smtClean="0">
                <a:solidFill>
                  <a:srgbClr val="000000"/>
                </a:solidFill>
                <a:latin typeface="Arial Unicode MS" panose="020B0604020202020204" pitchFamily="34" charset="-122"/>
              </a:rPr>
              <a:t>要完成某个问题的状态描述，必须确定三件事： </a:t>
            </a:r>
          </a:p>
          <a:p>
            <a:pPr lvl="1" eaLnBrk="1" hangingPunct="1"/>
            <a:r>
              <a:rPr lang="zh-CN" altLang="en-US" smtClean="0">
                <a:solidFill>
                  <a:srgbClr val="000000"/>
                </a:solidFill>
                <a:latin typeface="Arial Unicode MS" panose="020B0604020202020204" pitchFamily="34" charset="-122"/>
              </a:rPr>
              <a:t>该状态描述方式，特别是初始状态描述；</a:t>
            </a:r>
          </a:p>
          <a:p>
            <a:pPr lvl="1" eaLnBrk="1" hangingPunct="1"/>
            <a:r>
              <a:rPr lang="zh-CN" altLang="en-US" smtClean="0">
                <a:solidFill>
                  <a:srgbClr val="000000"/>
                </a:solidFill>
                <a:latin typeface="Arial Unicode MS" panose="020B0604020202020204" pitchFamily="34" charset="-122"/>
              </a:rPr>
              <a:t> 操作符集合及其对状态描述的作用； </a:t>
            </a:r>
          </a:p>
          <a:p>
            <a:pPr lvl="1" eaLnBrk="1" hangingPunct="1"/>
            <a:r>
              <a:rPr lang="zh-CN" altLang="en-US" smtClean="0">
                <a:solidFill>
                  <a:srgbClr val="000000"/>
                </a:solidFill>
                <a:latin typeface="Arial Unicode MS" panose="020B0604020202020204" pitchFamily="34" charset="-122"/>
              </a:rPr>
              <a:t>目标状态描述的特性。</a:t>
            </a:r>
            <a:r>
              <a:rPr lang="zh-CN" altLang="en-US" smtClean="0">
                <a:latin typeface="Arial Unicode MS" panose="020B0604020202020204" pitchFamily="34" charset="-122"/>
              </a:rPr>
              <a:t> </a:t>
            </a: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D80653-76D2-41DC-BD82-CB731DACD77C}"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2BB08C-1552-492F-9FA3-E56AAB187BB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28</a:t>
            </a:fld>
            <a:endParaRPr kumimoji="0" lang="en-US" altLang="zh-CN" sz="1400" smtClean="0">
              <a:latin typeface="Arial" panose="020B0604020202020204" pitchFamily="34" charset="0"/>
              <a:ea typeface="宋体" panose="02010600030101010101" pitchFamily="2" charset="-122"/>
            </a:endParaRPr>
          </a:p>
        </p:txBody>
      </p:sp>
      <p:sp>
        <p:nvSpPr>
          <p:cNvPr id="33796" name="Rectangle 2"/>
          <p:cNvSpPr>
            <a:spLocks noGrp="1" noRot="1" noChangeArrowheads="1"/>
          </p:cNvSpPr>
          <p:nvPr>
            <p:ph type="title"/>
          </p:nvPr>
        </p:nvSpPr>
        <p:spPr>
          <a:xfrm>
            <a:off x="1042988" y="476250"/>
            <a:ext cx="7632700" cy="1143000"/>
          </a:xfrm>
        </p:spPr>
        <p:txBody>
          <a:bodyPr/>
          <a:lstStyle/>
          <a:p>
            <a:pPr eaLnBrk="1" hangingPunct="1"/>
            <a:r>
              <a:rPr lang="zh-CN" altLang="en-US" smtClean="0"/>
              <a:t>表示方法</a:t>
            </a:r>
            <a:r>
              <a:rPr lang="en-US" altLang="zh-CN" sz="2800" smtClean="0"/>
              <a:t>—</a:t>
            </a:r>
            <a:r>
              <a:rPr lang="zh-CN" altLang="en-US" sz="2800" smtClean="0">
                <a:ea typeface="华文新魏" panose="02010800040101010101" pitchFamily="2" charset="-122"/>
              </a:rPr>
              <a:t>状态空间法（</a:t>
            </a:r>
            <a:r>
              <a:rPr lang="zh-CN" altLang="en-US" sz="2800" smtClean="0">
                <a:solidFill>
                  <a:srgbClr val="000000"/>
                </a:solidFill>
                <a:ea typeface="华文新魏" panose="02010800040101010101" pitchFamily="2" charset="-122"/>
              </a:rPr>
              <a:t>问题状态描述）</a:t>
            </a:r>
            <a:endParaRPr lang="zh-CN" altLang="en-US" sz="2800" smtClean="0"/>
          </a:p>
        </p:txBody>
      </p:sp>
      <p:sp>
        <p:nvSpPr>
          <p:cNvPr id="33797" name="Rectangle 3"/>
          <p:cNvSpPr>
            <a:spLocks noGrp="1" noRot="1" noChangeArrowheads="1"/>
          </p:cNvSpPr>
          <p:nvPr>
            <p:ph type="body" idx="1"/>
          </p:nvPr>
        </p:nvSpPr>
        <p:spPr>
          <a:xfrm>
            <a:off x="684213" y="2017713"/>
            <a:ext cx="8270875" cy="4114800"/>
          </a:xfrm>
        </p:spPr>
        <p:txBody>
          <a:bodyPr/>
          <a:lstStyle/>
          <a:p>
            <a:pPr eaLnBrk="1" hangingPunct="1">
              <a:buFont typeface="Wingdings" panose="05000000000000000000" pitchFamily="2" charset="2"/>
              <a:buNone/>
            </a:pPr>
            <a:r>
              <a:rPr lang="zh-CN" altLang="en-US" sz="3600" smtClean="0">
                <a:solidFill>
                  <a:srgbClr val="003399"/>
                </a:solidFill>
                <a:ea typeface="华文行楷" panose="02010800040101010101" pitchFamily="2" charset="-122"/>
              </a:rPr>
              <a:t>图论中的几个术语</a:t>
            </a:r>
            <a:endParaRPr lang="zh-CN" altLang="en-US" smtClean="0">
              <a:solidFill>
                <a:srgbClr val="33CC33"/>
              </a:solidFill>
            </a:endParaRPr>
          </a:p>
          <a:p>
            <a:pPr algn="just" eaLnBrk="1" hangingPunct="1"/>
            <a:r>
              <a:rPr lang="zh-CN" altLang="en-US" smtClean="0">
                <a:solidFill>
                  <a:srgbClr val="33CC33"/>
                </a:solidFill>
              </a:rPr>
              <a:t>节点</a:t>
            </a:r>
            <a:r>
              <a:rPr lang="en-US" altLang="zh-CN" smtClean="0">
                <a:solidFill>
                  <a:srgbClr val="33CC33"/>
                </a:solidFill>
              </a:rPr>
              <a:t>(node)</a:t>
            </a:r>
            <a:r>
              <a:rPr lang="zh-CN" altLang="en-US" smtClean="0"/>
              <a:t>：图形上的汇合点，用来表示状态、事件和时间关系的汇合，也可用来指示通路的汇合；</a:t>
            </a:r>
            <a:endParaRPr lang="zh-CN" altLang="en-US" smtClean="0">
              <a:solidFill>
                <a:srgbClr val="33CC33"/>
              </a:solidFill>
            </a:endParaRPr>
          </a:p>
          <a:p>
            <a:pPr algn="just" eaLnBrk="1" hangingPunct="1"/>
            <a:r>
              <a:rPr lang="zh-CN" altLang="en-US" smtClean="0">
                <a:solidFill>
                  <a:srgbClr val="33CC33"/>
                </a:solidFill>
              </a:rPr>
              <a:t>弧线</a:t>
            </a:r>
            <a:r>
              <a:rPr lang="en-US" altLang="zh-CN" smtClean="0">
                <a:solidFill>
                  <a:srgbClr val="33CC33"/>
                </a:solidFill>
              </a:rPr>
              <a:t>(arc)</a:t>
            </a:r>
            <a:r>
              <a:rPr lang="zh-CN" altLang="en-US" smtClean="0"/>
              <a:t>：节点间的连接线；</a:t>
            </a:r>
            <a:endParaRPr lang="zh-CN" altLang="en-US" smtClean="0">
              <a:solidFill>
                <a:srgbClr val="33CC33"/>
              </a:solidFill>
            </a:endParaRPr>
          </a:p>
          <a:p>
            <a:pPr algn="just" eaLnBrk="1" hangingPunct="1"/>
            <a:r>
              <a:rPr lang="zh-CN" altLang="en-US" smtClean="0">
                <a:solidFill>
                  <a:srgbClr val="33CC33"/>
                </a:solidFill>
              </a:rPr>
              <a:t>有向图</a:t>
            </a:r>
            <a:r>
              <a:rPr lang="en-US" altLang="zh-CN" smtClean="0">
                <a:solidFill>
                  <a:srgbClr val="33CC33"/>
                </a:solidFill>
              </a:rPr>
              <a:t>(directed graph)</a:t>
            </a:r>
            <a:r>
              <a:rPr lang="zh-CN" altLang="en-US" smtClean="0"/>
              <a:t>：一对节点用弧线连接起来，从一个节点指向另一个节点。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36117B-339F-4A13-8496-8A78D762449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7CB73C-2FBB-45E0-A085-8C7874ED3E6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29</a:t>
            </a:fld>
            <a:endParaRPr kumimoji="0" lang="en-US" altLang="zh-CN" sz="1400" smtClean="0">
              <a:latin typeface="Tahoma" panose="020B0604030504040204" pitchFamily="34" charset="0"/>
              <a:ea typeface="宋体" panose="02010600030101010101" pitchFamily="2" charset="-122"/>
            </a:endParaRPr>
          </a:p>
        </p:txBody>
      </p:sp>
      <p:sp>
        <p:nvSpPr>
          <p:cNvPr id="34820" name="Rectangle 2"/>
          <p:cNvSpPr>
            <a:spLocks noGrp="1" noChangeArrowheads="1"/>
          </p:cNvSpPr>
          <p:nvPr>
            <p:ph type="title"/>
          </p:nvPr>
        </p:nvSpPr>
        <p:spPr/>
        <p:txBody>
          <a:bodyPr/>
          <a:lstStyle/>
          <a:p>
            <a:pPr eaLnBrk="1" hangingPunct="1"/>
            <a:r>
              <a:rPr lang="zh-CN" altLang="en-US" smtClean="0"/>
              <a:t>例：猴子摘香蕉问题</a:t>
            </a:r>
          </a:p>
        </p:txBody>
      </p:sp>
      <p:sp>
        <p:nvSpPr>
          <p:cNvPr id="34821" name="Rectangle 3"/>
          <p:cNvSpPr>
            <a:spLocks noGrp="1" noChangeArrowheads="1"/>
          </p:cNvSpPr>
          <p:nvPr>
            <p:ph type="body" idx="1"/>
          </p:nvPr>
        </p:nvSpPr>
        <p:spPr>
          <a:xfrm>
            <a:off x="1066800" y="2209800"/>
            <a:ext cx="7772400" cy="4114800"/>
          </a:xfrm>
        </p:spPr>
        <p:txBody>
          <a:bodyPr/>
          <a:lstStyle/>
          <a:p>
            <a:pPr eaLnBrk="1" hangingPunct="1">
              <a:buFont typeface="Wingdings" panose="05000000000000000000" pitchFamily="2" charset="2"/>
              <a:buNone/>
            </a:pPr>
            <a:r>
              <a:rPr lang="en-US" altLang="zh-CN" smtClean="0"/>
              <a:t>           </a:t>
            </a:r>
            <a:r>
              <a:rPr lang="zh-CN" altLang="en-US" smtClean="0"/>
              <a:t>在一个房间内有一只猴子</a:t>
            </a:r>
            <a:r>
              <a:rPr lang="en-US" altLang="zh-CN" smtClean="0"/>
              <a:t>(</a:t>
            </a:r>
            <a:r>
              <a:rPr lang="zh-CN" altLang="en-US" smtClean="0"/>
              <a:t>可把猴子看成一个机器人</a:t>
            </a:r>
            <a:r>
              <a:rPr lang="en-US" altLang="zh-CN" smtClean="0"/>
              <a:t>)</a:t>
            </a:r>
            <a:r>
              <a:rPr lang="zh-CN" altLang="en-US" smtClean="0"/>
              <a:t>、一个箱子和一串香蕉。香蕉挂在天花板下方，但猴子高度不足以够到它。那么猴子怎样才能摘到香蕉呢？图中给出了猴子、香蕉和箱子在房间内的相对位置。</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856CA2-5C55-4079-A328-DE108BDB79B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F2CBAF-4E74-4C96-ABAB-5F9E135B685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a:t>
            </a:fld>
            <a:endParaRPr kumimoji="0" lang="en-US" altLang="zh-CN" sz="1400" smtClean="0">
              <a:latin typeface="Tahoma" panose="020B0604030504040204" pitchFamily="34" charset="0"/>
              <a:ea typeface="宋体" panose="02010600030101010101" pitchFamily="2" charset="-122"/>
            </a:endParaRPr>
          </a:p>
        </p:txBody>
      </p:sp>
      <p:sp>
        <p:nvSpPr>
          <p:cNvPr id="10244" name="Rectangle 2"/>
          <p:cNvSpPr>
            <a:spLocks noGrp="1" noChangeArrowheads="1"/>
          </p:cNvSpPr>
          <p:nvPr>
            <p:ph type="title"/>
          </p:nvPr>
        </p:nvSpPr>
        <p:spPr/>
        <p:txBody>
          <a:bodyPr/>
          <a:lstStyle/>
          <a:p>
            <a:pPr eaLnBrk="1" hangingPunct="1"/>
            <a:r>
              <a:rPr lang="zh-CN" altLang="en-US" smtClean="0"/>
              <a:t>概述</a:t>
            </a:r>
          </a:p>
        </p:txBody>
      </p:sp>
      <p:sp>
        <p:nvSpPr>
          <p:cNvPr id="10245" name="Rectangle 3"/>
          <p:cNvSpPr>
            <a:spLocks noGrp="1" noChangeArrowheads="1"/>
          </p:cNvSpPr>
          <p:nvPr>
            <p:ph type="body" idx="1"/>
          </p:nvPr>
        </p:nvSpPr>
        <p:spPr>
          <a:xfrm>
            <a:off x="627063" y="1985168"/>
            <a:ext cx="8316912" cy="4540175"/>
          </a:xfrm>
        </p:spPr>
        <p:txBody>
          <a:bodyPr/>
          <a:lstStyle/>
          <a:p>
            <a:pPr eaLnBrk="1" hangingPunct="1">
              <a:lnSpc>
                <a:spcPct val="90000"/>
              </a:lnSpc>
            </a:pPr>
            <a:r>
              <a:rPr lang="zh-CN" altLang="en-US" sz="2400" b="1" dirty="0" smtClean="0"/>
              <a:t>数据</a:t>
            </a:r>
          </a:p>
          <a:p>
            <a:pPr eaLnBrk="1" hangingPunct="1">
              <a:lnSpc>
                <a:spcPct val="90000"/>
              </a:lnSpc>
              <a:buFont typeface="Wingdings" panose="05000000000000000000" pitchFamily="2" charset="2"/>
              <a:buNone/>
            </a:pPr>
            <a:r>
              <a:rPr lang="zh-CN" altLang="en-US" sz="2400" dirty="0" smtClean="0"/>
              <a:t>    指人们为了描述客观世界中的具体事务而引入的一些数字、字符、文字符号或这些符号的组合。</a:t>
            </a:r>
            <a:r>
              <a:rPr lang="en-US" altLang="zh-CN" sz="2400" dirty="0" smtClean="0">
                <a:solidFill>
                  <a:schemeClr val="tx2"/>
                </a:solidFill>
              </a:rPr>
              <a:t>1.7m</a:t>
            </a:r>
            <a:endParaRPr lang="zh-CN" altLang="en-US" sz="2400" dirty="0" smtClean="0">
              <a:solidFill>
                <a:schemeClr val="tx2"/>
              </a:solidFill>
            </a:endParaRPr>
          </a:p>
          <a:p>
            <a:pPr eaLnBrk="1" hangingPunct="1">
              <a:lnSpc>
                <a:spcPct val="90000"/>
              </a:lnSpc>
            </a:pPr>
            <a:r>
              <a:rPr lang="zh-CN" altLang="en-US" sz="2400" b="1" dirty="0" smtClean="0"/>
              <a:t>信息</a:t>
            </a:r>
          </a:p>
          <a:p>
            <a:pPr eaLnBrk="1" hangingPunct="1">
              <a:lnSpc>
                <a:spcPct val="90000"/>
              </a:lnSpc>
              <a:buFont typeface="Wingdings" panose="05000000000000000000" pitchFamily="2" charset="2"/>
              <a:buNone/>
            </a:pPr>
            <a:r>
              <a:rPr lang="zh-CN" altLang="en-US" sz="2400" dirty="0" smtClean="0"/>
              <a:t>   指由不同数据所组成的一种有意义的结构</a:t>
            </a:r>
            <a:r>
              <a:rPr lang="en-US" altLang="zh-CN" sz="2400" dirty="0" smtClean="0"/>
              <a:t>,</a:t>
            </a:r>
            <a:r>
              <a:rPr lang="zh-CN" altLang="en-US" sz="2400" dirty="0" smtClean="0"/>
              <a:t>数据是信息的载体。</a:t>
            </a:r>
            <a:r>
              <a:rPr lang="zh-CN" altLang="en-US" sz="2400" dirty="0" smtClean="0">
                <a:solidFill>
                  <a:schemeClr val="tx2"/>
                </a:solidFill>
              </a:rPr>
              <a:t>人的身高</a:t>
            </a:r>
            <a:r>
              <a:rPr lang="en-US" altLang="zh-CN" sz="2400" dirty="0" smtClean="0">
                <a:solidFill>
                  <a:schemeClr val="tx2"/>
                </a:solidFill>
              </a:rPr>
              <a:t>1.7m</a:t>
            </a:r>
            <a:r>
              <a:rPr lang="zh-CN" altLang="en-US" sz="2400" dirty="0" smtClean="0">
                <a:solidFill>
                  <a:schemeClr val="tx2"/>
                </a:solidFill>
              </a:rPr>
              <a:t>。</a:t>
            </a:r>
          </a:p>
          <a:p>
            <a:pPr eaLnBrk="1" hangingPunct="1">
              <a:lnSpc>
                <a:spcPct val="90000"/>
              </a:lnSpc>
            </a:pPr>
            <a:r>
              <a:rPr lang="zh-CN" altLang="en-US" sz="2400" b="1" dirty="0" smtClean="0"/>
              <a:t>知识</a:t>
            </a:r>
          </a:p>
          <a:p>
            <a:pPr eaLnBrk="1" hangingPunct="1">
              <a:lnSpc>
                <a:spcPct val="90000"/>
              </a:lnSpc>
              <a:buFont typeface="Wingdings" panose="05000000000000000000" pitchFamily="2" charset="2"/>
              <a:buNone/>
            </a:pPr>
            <a:r>
              <a:rPr lang="zh-CN" altLang="en-US" sz="2400" dirty="0" smtClean="0"/>
              <a:t>   经过对信息加工、整理、解释、挑选和改造，并形成对客观世界的规律性认识才为知识。相关信息关联在一起形成的信息结构。</a:t>
            </a:r>
            <a:endParaRPr lang="en-US" altLang="zh-CN" sz="2400" dirty="0" smtClean="0"/>
          </a:p>
          <a:p>
            <a:pPr eaLnBrk="1" hangingPunct="1">
              <a:lnSpc>
                <a:spcPct val="90000"/>
              </a:lnSpc>
              <a:buFont typeface="Wingdings" panose="05000000000000000000" pitchFamily="2" charset="2"/>
              <a:buNone/>
            </a:pPr>
            <a:r>
              <a:rPr lang="en-US" altLang="zh-CN" sz="2400" dirty="0"/>
              <a:t> </a:t>
            </a:r>
            <a:r>
              <a:rPr lang="en-US" altLang="zh-CN" sz="2400" dirty="0" smtClean="0"/>
              <a:t>  </a:t>
            </a:r>
            <a:r>
              <a:rPr lang="zh-CN" altLang="en-US" sz="2400" dirty="0" smtClean="0">
                <a:solidFill>
                  <a:schemeClr val="tx2"/>
                </a:solidFill>
              </a:rPr>
              <a:t>雪是白色的。</a:t>
            </a:r>
            <a:endParaRPr lang="en-US" altLang="zh-CN" sz="2400" dirty="0" smtClean="0">
              <a:solidFill>
                <a:schemeClr val="tx2"/>
              </a:solidFill>
            </a:endParaRPr>
          </a:p>
          <a:p>
            <a:pPr eaLnBrk="1" hangingPunct="1">
              <a:lnSpc>
                <a:spcPct val="90000"/>
              </a:lnSpc>
              <a:buFont typeface="Wingdings" panose="05000000000000000000" pitchFamily="2" charset="2"/>
              <a:buNone/>
            </a:pPr>
            <a:r>
              <a:rPr lang="en-US" altLang="zh-CN" sz="2400" dirty="0">
                <a:solidFill>
                  <a:schemeClr val="tx2"/>
                </a:solidFill>
              </a:rPr>
              <a:t> </a:t>
            </a:r>
            <a:r>
              <a:rPr lang="en-US" altLang="zh-CN" sz="2400" dirty="0" smtClean="0">
                <a:solidFill>
                  <a:schemeClr val="tx2"/>
                </a:solidFill>
              </a:rPr>
              <a:t>  </a:t>
            </a:r>
            <a:r>
              <a:rPr lang="zh-CN" altLang="en-US" sz="2400" dirty="0" smtClean="0">
                <a:solidFill>
                  <a:schemeClr val="tx2"/>
                </a:solidFill>
              </a:rPr>
              <a:t>如果头痛且流涕，则可能是患了感冒。</a:t>
            </a:r>
          </a:p>
          <a:p>
            <a:pPr eaLnBrk="1" hangingPunct="1">
              <a:lnSpc>
                <a:spcPct val="90000"/>
              </a:lnSpc>
              <a:buFont typeface="Wingdings" panose="05000000000000000000" pitchFamily="2" charset="2"/>
              <a:buNone/>
            </a:pPr>
            <a:r>
              <a:rPr lang="zh-CN" altLang="en-US" sz="2400"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A0CC0B0-5134-4A1A-BB61-DF3CF94768D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7AACAA-88B7-4843-B2EA-80D8B932C3C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30</a:t>
            </a:fld>
            <a:endParaRPr kumimoji="0" lang="en-US" altLang="zh-CN" sz="1400" smtClean="0">
              <a:latin typeface="Tahoma" panose="020B0604030504040204" pitchFamily="34" charset="0"/>
              <a:ea typeface="宋体" panose="02010600030101010101" pitchFamily="2" charset="-122"/>
            </a:endParaRPr>
          </a:p>
        </p:txBody>
      </p:sp>
      <p:sp>
        <p:nvSpPr>
          <p:cNvPr id="35844" name="Rectangle 5"/>
          <p:cNvSpPr>
            <a:spLocks noGrp="1" noChangeArrowheads="1"/>
          </p:cNvSpPr>
          <p:nvPr>
            <p:ph type="title"/>
          </p:nvPr>
        </p:nvSpPr>
        <p:spPr/>
        <p:txBody>
          <a:bodyPr/>
          <a:lstStyle/>
          <a:p>
            <a:pPr eaLnBrk="1" hangingPunct="1"/>
            <a:r>
              <a:rPr lang="zh-CN" altLang="en-US" smtClean="0"/>
              <a:t>例：猴子摘香蕉问题</a:t>
            </a:r>
          </a:p>
        </p:txBody>
      </p:sp>
      <p:pic>
        <p:nvPicPr>
          <p:cNvPr id="35845" name="Picture 4" descr="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31750" y="1592263"/>
            <a:ext cx="4572000" cy="3349625"/>
          </a:xfrm>
        </p:spPr>
      </p:pic>
      <p:pic>
        <p:nvPicPr>
          <p:cNvPr id="358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6738" y="1760538"/>
            <a:ext cx="4695825"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文本框 1"/>
          <p:cNvSpPr txBox="1"/>
          <p:nvPr/>
        </p:nvSpPr>
        <p:spPr>
          <a:xfrm>
            <a:off x="539750" y="4779963"/>
            <a:ext cx="6408738" cy="2455862"/>
          </a:xfrm>
          <a:prstGeom prst="rect">
            <a:avLst/>
          </a:prstGeom>
          <a:noFill/>
        </p:spPr>
        <p:txBody>
          <a:bodyPr>
            <a:spAutoFit/>
          </a:bodyPr>
          <a:lstStyle/>
          <a:p>
            <a:pPr marL="342900" indent="-342900" eaLnBrk="1" hangingPunct="1">
              <a:lnSpc>
                <a:spcPct val="90000"/>
              </a:lnSpc>
              <a:buFont typeface="Arial" panose="020B0604020202020204" pitchFamily="34" charset="0"/>
              <a:buChar char="•"/>
              <a:defRPr/>
            </a:pPr>
            <a:r>
              <a:rPr lang="zh-CN" altLang="en-US" sz="2400" dirty="0"/>
              <a:t>用一个四元表列</a:t>
            </a:r>
            <a:r>
              <a:rPr lang="en-US" altLang="zh-CN" sz="2400" dirty="0"/>
              <a:t>(</a:t>
            </a:r>
            <a:r>
              <a:rPr lang="en-US" altLang="zh-CN" sz="2400" dirty="0" err="1"/>
              <a:t>W,x,Y,z</a:t>
            </a:r>
            <a:r>
              <a:rPr lang="en-US" altLang="zh-CN" sz="2400" dirty="0"/>
              <a:t>)</a:t>
            </a:r>
            <a:r>
              <a:rPr lang="zh-CN" altLang="en-US" sz="2400" dirty="0"/>
              <a:t>表示这个问题的状态</a:t>
            </a:r>
          </a:p>
          <a:p>
            <a:pPr marL="800100" lvl="1" indent="-342900" eaLnBrk="1" hangingPunct="1">
              <a:lnSpc>
                <a:spcPct val="90000"/>
              </a:lnSpc>
              <a:buFont typeface="Arial" panose="020B0604020202020204" pitchFamily="34" charset="0"/>
              <a:buChar char="•"/>
              <a:defRPr/>
            </a:pPr>
            <a:r>
              <a:rPr lang="en-US" altLang="zh-CN" sz="2400" dirty="0"/>
              <a:t>W  </a:t>
            </a:r>
            <a:r>
              <a:rPr lang="zh-CN" altLang="en-US" sz="2400" dirty="0"/>
              <a:t>猴子的水平位置</a:t>
            </a:r>
          </a:p>
          <a:p>
            <a:pPr marL="800100" lvl="1" indent="-342900" eaLnBrk="1" hangingPunct="1">
              <a:lnSpc>
                <a:spcPct val="90000"/>
              </a:lnSpc>
              <a:buFont typeface="Arial" panose="020B0604020202020204" pitchFamily="34" charset="0"/>
              <a:buChar char="•"/>
              <a:defRPr/>
            </a:pPr>
            <a:r>
              <a:rPr lang="en-US" altLang="zh-CN" sz="2400" dirty="0"/>
              <a:t>x   </a:t>
            </a:r>
            <a:r>
              <a:rPr lang="zh-CN" altLang="en-US" sz="2400" dirty="0"/>
              <a:t>当猴子在箱子顶上时</a:t>
            </a:r>
            <a:r>
              <a:rPr lang="en-US" altLang="zh-CN" sz="2400" dirty="0"/>
              <a:t>x=1;</a:t>
            </a:r>
            <a:r>
              <a:rPr lang="zh-CN" altLang="en-US" sz="2400" dirty="0"/>
              <a:t>否则</a:t>
            </a:r>
            <a:r>
              <a:rPr lang="en-US" altLang="zh-CN" sz="2400" dirty="0"/>
              <a:t>x=0</a:t>
            </a:r>
          </a:p>
          <a:p>
            <a:pPr marL="800100" lvl="1" indent="-342900" eaLnBrk="1" hangingPunct="1">
              <a:lnSpc>
                <a:spcPct val="90000"/>
              </a:lnSpc>
              <a:buFont typeface="Arial" panose="020B0604020202020204" pitchFamily="34" charset="0"/>
              <a:buChar char="•"/>
              <a:defRPr/>
            </a:pPr>
            <a:r>
              <a:rPr lang="en-US" altLang="zh-CN" sz="2400" dirty="0"/>
              <a:t>Y   </a:t>
            </a:r>
            <a:r>
              <a:rPr lang="zh-CN" altLang="en-US" sz="2400" dirty="0"/>
              <a:t>箱子的水平位置</a:t>
            </a:r>
          </a:p>
          <a:p>
            <a:pPr marL="800100" lvl="1" indent="-342900" eaLnBrk="1" hangingPunct="1">
              <a:lnSpc>
                <a:spcPct val="90000"/>
              </a:lnSpc>
              <a:buFont typeface="Arial" panose="020B0604020202020204" pitchFamily="34" charset="0"/>
              <a:buChar char="•"/>
              <a:defRPr/>
            </a:pPr>
            <a:r>
              <a:rPr lang="en-US" altLang="zh-CN" sz="2400" dirty="0"/>
              <a:t>z   </a:t>
            </a:r>
            <a:r>
              <a:rPr lang="zh-CN" altLang="en-US" sz="2400" dirty="0"/>
              <a:t>当猴子摘到香蕉时</a:t>
            </a:r>
            <a:r>
              <a:rPr lang="en-US" altLang="zh-CN" sz="2400" dirty="0"/>
              <a:t>z=1;</a:t>
            </a:r>
            <a:r>
              <a:rPr lang="zh-CN" altLang="en-US" sz="2400" dirty="0"/>
              <a:t>否则</a:t>
            </a:r>
            <a:r>
              <a:rPr lang="en-US" altLang="zh-CN" sz="2400" dirty="0"/>
              <a:t>z=0</a:t>
            </a:r>
          </a:p>
          <a:p>
            <a:pPr>
              <a:defRPr/>
            </a:pPr>
            <a:endParaRPr lang="zh-CN" alt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2BD5DB-5AA4-4D57-AED9-66D30CABF50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6426F51-85AE-409E-B565-CEB854708FA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31</a:t>
            </a:fld>
            <a:endParaRPr kumimoji="0" lang="en-US" altLang="zh-CN" sz="1400" smtClean="0">
              <a:latin typeface="Tahoma" panose="020B0604030504040204" pitchFamily="34" charset="0"/>
              <a:ea typeface="宋体" panose="02010600030101010101" pitchFamily="2" charset="-122"/>
            </a:endParaRPr>
          </a:p>
        </p:txBody>
      </p:sp>
      <p:sp>
        <p:nvSpPr>
          <p:cNvPr id="36868" name="Rectangle 2"/>
          <p:cNvSpPr>
            <a:spLocks noGrp="1" noChangeArrowheads="1"/>
          </p:cNvSpPr>
          <p:nvPr>
            <p:ph type="title"/>
          </p:nvPr>
        </p:nvSpPr>
        <p:spPr/>
        <p:txBody>
          <a:bodyPr/>
          <a:lstStyle/>
          <a:p>
            <a:pPr eaLnBrk="1" hangingPunct="1"/>
            <a:r>
              <a:rPr lang="zh-CN" altLang="en-US" smtClean="0"/>
              <a:t>例：猴子摘香蕉问题</a:t>
            </a:r>
            <a:r>
              <a:rPr lang="en-US" altLang="zh-CN" smtClean="0"/>
              <a:t>(</a:t>
            </a:r>
            <a:r>
              <a:rPr lang="zh-CN" altLang="en-US" smtClean="0"/>
              <a:t>续</a:t>
            </a:r>
            <a:r>
              <a:rPr lang="en-US" altLang="zh-CN" smtClean="0"/>
              <a:t>2)</a:t>
            </a:r>
          </a:p>
        </p:txBody>
      </p:sp>
      <p:sp>
        <p:nvSpPr>
          <p:cNvPr id="36869" name="Rectangle 3"/>
          <p:cNvSpPr>
            <a:spLocks noGrp="1" noChangeArrowheads="1"/>
          </p:cNvSpPr>
          <p:nvPr>
            <p:ph type="body" idx="1"/>
          </p:nvPr>
        </p:nvSpPr>
        <p:spPr>
          <a:xfrm>
            <a:off x="1182688" y="2017713"/>
            <a:ext cx="7961312" cy="4651375"/>
          </a:xfrm>
        </p:spPr>
        <p:txBody>
          <a:bodyPr/>
          <a:lstStyle/>
          <a:p>
            <a:pPr eaLnBrk="1" hangingPunct="1"/>
            <a:r>
              <a:rPr lang="zh-CN" altLang="en-US" smtClean="0"/>
              <a:t>问题操作如下</a:t>
            </a:r>
          </a:p>
          <a:p>
            <a:pPr lvl="1" eaLnBrk="1" hangingPunct="1">
              <a:lnSpc>
                <a:spcPct val="90000"/>
              </a:lnSpc>
            </a:pPr>
            <a:r>
              <a:rPr lang="zh-CN" altLang="en-US" smtClean="0"/>
              <a:t>    </a:t>
            </a:r>
            <a:r>
              <a:rPr lang="en-US" altLang="zh-CN" smtClean="0"/>
              <a:t>goto(U)</a:t>
            </a:r>
            <a:r>
              <a:rPr lang="zh-CN" altLang="en-US" smtClean="0"/>
              <a:t>猴子走到水平位置</a:t>
            </a:r>
            <a:r>
              <a:rPr lang="en-US" altLang="zh-CN" smtClean="0"/>
              <a:t>U</a:t>
            </a:r>
          </a:p>
          <a:p>
            <a:pPr lvl="2" eaLnBrk="1" hangingPunct="1">
              <a:lnSpc>
                <a:spcPct val="90000"/>
              </a:lnSpc>
            </a:pPr>
            <a:r>
              <a:rPr lang="en-US" altLang="zh-CN" smtClean="0"/>
              <a:t>(W,0,Y,z)                    (</a:t>
            </a:r>
            <a:r>
              <a:rPr lang="en-US" altLang="zh-CN" smtClean="0">
                <a:solidFill>
                  <a:srgbClr val="FF0000"/>
                </a:solidFill>
              </a:rPr>
              <a:t>U</a:t>
            </a:r>
            <a:r>
              <a:rPr lang="en-US" altLang="zh-CN" smtClean="0"/>
              <a:t>,0,Y,z)</a:t>
            </a:r>
          </a:p>
          <a:p>
            <a:pPr lvl="2" eaLnBrk="1" hangingPunct="1">
              <a:lnSpc>
                <a:spcPct val="90000"/>
              </a:lnSpc>
            </a:pPr>
            <a:endParaRPr lang="en-US" altLang="zh-CN" smtClean="0"/>
          </a:p>
          <a:p>
            <a:pPr lvl="1" eaLnBrk="1" hangingPunct="1">
              <a:lnSpc>
                <a:spcPct val="90000"/>
              </a:lnSpc>
            </a:pPr>
            <a:r>
              <a:rPr lang="en-US" altLang="zh-CN" smtClean="0"/>
              <a:t>pushbox(V)</a:t>
            </a:r>
            <a:r>
              <a:rPr lang="zh-CN" altLang="en-US" smtClean="0"/>
              <a:t>猴子把箱子推到水平位置</a:t>
            </a:r>
            <a:r>
              <a:rPr lang="en-US" altLang="zh-CN" smtClean="0"/>
              <a:t>V</a:t>
            </a:r>
          </a:p>
          <a:p>
            <a:pPr lvl="2" eaLnBrk="1" hangingPunct="1">
              <a:lnSpc>
                <a:spcPct val="90000"/>
              </a:lnSpc>
            </a:pPr>
            <a:r>
              <a:rPr lang="en-US" altLang="zh-CN" smtClean="0"/>
              <a:t>(W,0,W,z)                        (</a:t>
            </a:r>
            <a:r>
              <a:rPr lang="en-US" altLang="zh-CN" smtClean="0">
                <a:solidFill>
                  <a:srgbClr val="FF0000"/>
                </a:solidFill>
              </a:rPr>
              <a:t>V</a:t>
            </a:r>
            <a:r>
              <a:rPr lang="en-US" altLang="zh-CN" smtClean="0"/>
              <a:t>,0,</a:t>
            </a:r>
            <a:r>
              <a:rPr lang="en-US" altLang="zh-CN" smtClean="0">
                <a:solidFill>
                  <a:srgbClr val="FF0000"/>
                </a:solidFill>
              </a:rPr>
              <a:t>V</a:t>
            </a:r>
            <a:r>
              <a:rPr lang="en-US" altLang="zh-CN" smtClean="0"/>
              <a:t>,z)</a:t>
            </a:r>
          </a:p>
          <a:p>
            <a:pPr eaLnBrk="1" hangingPunct="1">
              <a:buFont typeface="Wingdings" panose="05000000000000000000" pitchFamily="2" charset="2"/>
              <a:buNone/>
            </a:pPr>
            <a:endParaRPr lang="en-US" altLang="zh-CN" smtClean="0"/>
          </a:p>
          <a:p>
            <a:pPr lvl="1" eaLnBrk="1" hangingPunct="1"/>
            <a:r>
              <a:rPr lang="en-US" altLang="zh-CN" smtClean="0"/>
              <a:t>climbbox</a:t>
            </a:r>
            <a:r>
              <a:rPr lang="zh-CN" altLang="en-US" smtClean="0"/>
              <a:t>猴子爬上箱顶</a:t>
            </a:r>
          </a:p>
          <a:p>
            <a:pPr lvl="2" eaLnBrk="1" hangingPunct="1"/>
            <a:r>
              <a:rPr lang="en-US" altLang="zh-CN" smtClean="0"/>
              <a:t>(W,0,W,z)                    (W,</a:t>
            </a:r>
            <a:r>
              <a:rPr lang="en-US" altLang="zh-CN" smtClean="0">
                <a:solidFill>
                  <a:srgbClr val="FF0000"/>
                </a:solidFill>
              </a:rPr>
              <a:t>1</a:t>
            </a:r>
            <a:r>
              <a:rPr lang="en-US" altLang="zh-CN" smtClean="0"/>
              <a:t>,W,z)</a:t>
            </a:r>
          </a:p>
          <a:p>
            <a:pPr lvl="1" eaLnBrk="1" hangingPunct="1"/>
            <a:r>
              <a:rPr lang="en-US" altLang="zh-CN" smtClean="0"/>
              <a:t>grasp</a:t>
            </a:r>
            <a:r>
              <a:rPr lang="zh-CN" altLang="en-US" smtClean="0"/>
              <a:t>猴子摘到香蕉</a:t>
            </a:r>
          </a:p>
          <a:p>
            <a:pPr lvl="2" eaLnBrk="1" hangingPunct="1"/>
            <a:r>
              <a:rPr lang="en-US" altLang="zh-CN" smtClean="0"/>
              <a:t>(c,1,c,0)                    (c,1,c,</a:t>
            </a:r>
            <a:r>
              <a:rPr lang="en-US" altLang="zh-CN" smtClean="0">
                <a:solidFill>
                  <a:srgbClr val="FF0000"/>
                </a:solidFill>
              </a:rPr>
              <a:t>1</a:t>
            </a:r>
            <a:r>
              <a:rPr lang="en-US" altLang="zh-CN" smtClean="0"/>
              <a:t>)</a:t>
            </a:r>
          </a:p>
          <a:p>
            <a:pPr lvl="2" eaLnBrk="1" hangingPunct="1"/>
            <a:endParaRPr lang="en-US" altLang="zh-CN" smtClean="0"/>
          </a:p>
          <a:p>
            <a:pPr lvl="2" eaLnBrk="1" hangingPunct="1"/>
            <a:endParaRPr lang="en-US" altLang="zh-CN" smtClean="0"/>
          </a:p>
        </p:txBody>
      </p:sp>
      <p:sp>
        <p:nvSpPr>
          <p:cNvPr id="36870" name="Line 4"/>
          <p:cNvSpPr>
            <a:spLocks noChangeShapeType="1"/>
          </p:cNvSpPr>
          <p:nvPr/>
        </p:nvSpPr>
        <p:spPr bwMode="auto">
          <a:xfrm>
            <a:off x="3708400" y="4221163"/>
            <a:ext cx="121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71" name="Text Box 5"/>
          <p:cNvSpPr txBox="1">
            <a:spLocks noChangeArrowheads="1"/>
          </p:cNvSpPr>
          <p:nvPr/>
        </p:nvSpPr>
        <p:spPr bwMode="auto">
          <a:xfrm>
            <a:off x="3563938" y="5157788"/>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t>climbbox</a:t>
            </a:r>
          </a:p>
        </p:txBody>
      </p:sp>
      <p:sp>
        <p:nvSpPr>
          <p:cNvPr id="36872" name="Line 6"/>
          <p:cNvSpPr>
            <a:spLocks noChangeShapeType="1"/>
          </p:cNvSpPr>
          <p:nvPr/>
        </p:nvSpPr>
        <p:spPr bwMode="auto">
          <a:xfrm>
            <a:off x="3635375" y="551656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73" name="Text Box 7"/>
          <p:cNvSpPr txBox="1">
            <a:spLocks noChangeArrowheads="1"/>
          </p:cNvSpPr>
          <p:nvPr/>
        </p:nvSpPr>
        <p:spPr bwMode="auto">
          <a:xfrm>
            <a:off x="3276600" y="5876925"/>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t>grasp</a:t>
            </a:r>
          </a:p>
        </p:txBody>
      </p:sp>
      <p:sp>
        <p:nvSpPr>
          <p:cNvPr id="36874" name="Text Box 6"/>
          <p:cNvSpPr txBox="1">
            <a:spLocks noChangeArrowheads="1"/>
          </p:cNvSpPr>
          <p:nvPr/>
        </p:nvSpPr>
        <p:spPr bwMode="auto">
          <a:xfrm>
            <a:off x="3635375" y="2852738"/>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t>goto(U)</a:t>
            </a:r>
          </a:p>
        </p:txBody>
      </p:sp>
      <p:sp>
        <p:nvSpPr>
          <p:cNvPr id="36875" name="Line 5"/>
          <p:cNvSpPr>
            <a:spLocks noChangeShapeType="1"/>
          </p:cNvSpPr>
          <p:nvPr/>
        </p:nvSpPr>
        <p:spPr bwMode="auto">
          <a:xfrm>
            <a:off x="3708400" y="32131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76" name="Text Box 8"/>
          <p:cNvSpPr txBox="1">
            <a:spLocks noChangeArrowheads="1"/>
          </p:cNvSpPr>
          <p:nvPr/>
        </p:nvSpPr>
        <p:spPr bwMode="auto">
          <a:xfrm>
            <a:off x="3635375" y="38608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t>pushbox(V)</a:t>
            </a:r>
          </a:p>
        </p:txBody>
      </p:sp>
      <p:sp>
        <p:nvSpPr>
          <p:cNvPr id="36877" name="Line 7"/>
          <p:cNvSpPr>
            <a:spLocks noChangeShapeType="1"/>
          </p:cNvSpPr>
          <p:nvPr/>
        </p:nvSpPr>
        <p:spPr bwMode="auto">
          <a:xfrm>
            <a:off x="3276600" y="6308725"/>
            <a:ext cx="12239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48F47A-D80E-46E3-86C6-656F656EAB8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8E7E98-E91F-4DAF-BFBF-5B78CB95165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32</a:t>
            </a:fld>
            <a:endParaRPr kumimoji="0" lang="en-US" altLang="zh-CN" sz="1400" smtClean="0">
              <a:latin typeface="Tahoma" panose="020B0604030504040204" pitchFamily="34" charset="0"/>
              <a:ea typeface="宋体" panose="02010600030101010101" pitchFamily="2" charset="-122"/>
            </a:endParaRPr>
          </a:p>
        </p:txBody>
      </p:sp>
      <p:sp>
        <p:nvSpPr>
          <p:cNvPr id="37892" name="Rectangle 2"/>
          <p:cNvSpPr>
            <a:spLocks noGrp="1" noChangeArrowheads="1"/>
          </p:cNvSpPr>
          <p:nvPr>
            <p:ph type="title"/>
          </p:nvPr>
        </p:nvSpPr>
        <p:spPr/>
        <p:txBody>
          <a:bodyPr/>
          <a:lstStyle/>
          <a:p>
            <a:pPr eaLnBrk="1" hangingPunct="1"/>
            <a:r>
              <a:rPr lang="zh-CN" altLang="en-US" smtClean="0"/>
              <a:t>猴子摘香蕉问题的状态空间图</a:t>
            </a:r>
          </a:p>
        </p:txBody>
      </p:sp>
      <p:sp>
        <p:nvSpPr>
          <p:cNvPr id="399363" name="Rectangle 3"/>
          <p:cNvSpPr>
            <a:spLocks noChangeArrowheads="1"/>
          </p:cNvSpPr>
          <p:nvPr/>
        </p:nvSpPr>
        <p:spPr bwMode="auto">
          <a:xfrm>
            <a:off x="3733800" y="1809750"/>
            <a:ext cx="1168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(a,0,b,0)</a:t>
            </a:r>
          </a:p>
        </p:txBody>
      </p:sp>
      <p:sp>
        <p:nvSpPr>
          <p:cNvPr id="399364" name="Rectangle 4"/>
          <p:cNvSpPr>
            <a:spLocks noChangeArrowheads="1"/>
          </p:cNvSpPr>
          <p:nvPr/>
        </p:nvSpPr>
        <p:spPr bwMode="auto">
          <a:xfrm>
            <a:off x="3717925" y="2895600"/>
            <a:ext cx="12017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(U,0,b,0)</a:t>
            </a:r>
          </a:p>
        </p:txBody>
      </p:sp>
      <p:sp>
        <p:nvSpPr>
          <p:cNvPr id="399365" name="Rectangle 5"/>
          <p:cNvSpPr>
            <a:spLocks noChangeArrowheads="1"/>
          </p:cNvSpPr>
          <p:nvPr/>
        </p:nvSpPr>
        <p:spPr bwMode="auto">
          <a:xfrm>
            <a:off x="2044700" y="3657600"/>
            <a:ext cx="11969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(V,0,V,0)</a:t>
            </a:r>
          </a:p>
        </p:txBody>
      </p:sp>
      <p:sp>
        <p:nvSpPr>
          <p:cNvPr id="399366" name="Rectangle 6"/>
          <p:cNvSpPr>
            <a:spLocks noChangeArrowheads="1"/>
          </p:cNvSpPr>
          <p:nvPr/>
        </p:nvSpPr>
        <p:spPr bwMode="auto">
          <a:xfrm>
            <a:off x="5486400" y="3657600"/>
            <a:ext cx="11747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(b,1,b,0)</a:t>
            </a:r>
          </a:p>
        </p:txBody>
      </p:sp>
      <p:sp>
        <p:nvSpPr>
          <p:cNvPr id="399367" name="Rectangle 7"/>
          <p:cNvSpPr>
            <a:spLocks noChangeArrowheads="1"/>
          </p:cNvSpPr>
          <p:nvPr/>
        </p:nvSpPr>
        <p:spPr bwMode="auto">
          <a:xfrm>
            <a:off x="1085850" y="4495800"/>
            <a:ext cx="11303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(c,1,c,0)</a:t>
            </a:r>
          </a:p>
        </p:txBody>
      </p:sp>
      <p:sp>
        <p:nvSpPr>
          <p:cNvPr id="399368" name="Rectangle 8"/>
          <p:cNvSpPr>
            <a:spLocks noChangeArrowheads="1"/>
          </p:cNvSpPr>
          <p:nvPr/>
        </p:nvSpPr>
        <p:spPr bwMode="auto">
          <a:xfrm>
            <a:off x="3332163" y="4495800"/>
            <a:ext cx="12128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(U,0,V,0)</a:t>
            </a:r>
          </a:p>
        </p:txBody>
      </p:sp>
      <p:sp>
        <p:nvSpPr>
          <p:cNvPr id="399369" name="Rectangle 9"/>
          <p:cNvSpPr>
            <a:spLocks noChangeArrowheads="1"/>
          </p:cNvSpPr>
          <p:nvPr/>
        </p:nvSpPr>
        <p:spPr bwMode="auto">
          <a:xfrm>
            <a:off x="1085850" y="5715000"/>
            <a:ext cx="11303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(c,1,c,1)</a:t>
            </a:r>
          </a:p>
        </p:txBody>
      </p:sp>
      <p:sp>
        <p:nvSpPr>
          <p:cNvPr id="399370" name="Line 10"/>
          <p:cNvSpPr>
            <a:spLocks noChangeShapeType="1"/>
          </p:cNvSpPr>
          <p:nvPr/>
        </p:nvSpPr>
        <p:spPr bwMode="auto">
          <a:xfrm>
            <a:off x="4343400" y="2209800"/>
            <a:ext cx="0" cy="6858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371" name="Text Box 11"/>
          <p:cNvSpPr txBox="1">
            <a:spLocks noChangeArrowheads="1"/>
          </p:cNvSpPr>
          <p:nvPr/>
        </p:nvSpPr>
        <p:spPr bwMode="auto">
          <a:xfrm>
            <a:off x="4419600" y="25146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goto(U)</a:t>
            </a:r>
          </a:p>
        </p:txBody>
      </p:sp>
      <p:sp>
        <p:nvSpPr>
          <p:cNvPr id="399372" name="Line 12"/>
          <p:cNvSpPr>
            <a:spLocks noChangeShapeType="1"/>
          </p:cNvSpPr>
          <p:nvPr/>
        </p:nvSpPr>
        <p:spPr bwMode="auto">
          <a:xfrm flipH="1">
            <a:off x="2590800" y="3276600"/>
            <a:ext cx="1676400" cy="381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373" name="Line 13"/>
          <p:cNvSpPr>
            <a:spLocks noChangeShapeType="1"/>
          </p:cNvSpPr>
          <p:nvPr/>
        </p:nvSpPr>
        <p:spPr bwMode="auto">
          <a:xfrm>
            <a:off x="4267200" y="3276600"/>
            <a:ext cx="16764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374" name="Line 14"/>
          <p:cNvSpPr>
            <a:spLocks noChangeShapeType="1"/>
          </p:cNvSpPr>
          <p:nvPr/>
        </p:nvSpPr>
        <p:spPr bwMode="auto">
          <a:xfrm flipH="1">
            <a:off x="1676400" y="4038600"/>
            <a:ext cx="914400" cy="4572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375" name="Line 15"/>
          <p:cNvSpPr>
            <a:spLocks noChangeShapeType="1"/>
          </p:cNvSpPr>
          <p:nvPr/>
        </p:nvSpPr>
        <p:spPr bwMode="auto">
          <a:xfrm>
            <a:off x="2590800" y="4038600"/>
            <a:ext cx="12954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376" name="Line 16"/>
          <p:cNvSpPr>
            <a:spLocks noChangeShapeType="1"/>
          </p:cNvSpPr>
          <p:nvPr/>
        </p:nvSpPr>
        <p:spPr bwMode="auto">
          <a:xfrm>
            <a:off x="1600200" y="4876800"/>
            <a:ext cx="0" cy="8382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377" name="Text Box 17"/>
          <p:cNvSpPr txBox="1">
            <a:spLocks noChangeArrowheads="1"/>
          </p:cNvSpPr>
          <p:nvPr/>
        </p:nvSpPr>
        <p:spPr bwMode="auto">
          <a:xfrm>
            <a:off x="5181600" y="31242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U=b,climbbox</a:t>
            </a:r>
          </a:p>
        </p:txBody>
      </p:sp>
      <p:sp>
        <p:nvSpPr>
          <p:cNvPr id="399378" name="Text Box 18"/>
          <p:cNvSpPr txBox="1">
            <a:spLocks noChangeArrowheads="1"/>
          </p:cNvSpPr>
          <p:nvPr/>
        </p:nvSpPr>
        <p:spPr bwMode="auto">
          <a:xfrm>
            <a:off x="2700338" y="31416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U=b</a:t>
            </a:r>
          </a:p>
        </p:txBody>
      </p:sp>
      <p:sp>
        <p:nvSpPr>
          <p:cNvPr id="399379" name="Text Box 19"/>
          <p:cNvSpPr txBox="1">
            <a:spLocks noChangeArrowheads="1"/>
          </p:cNvSpPr>
          <p:nvPr/>
        </p:nvSpPr>
        <p:spPr bwMode="auto">
          <a:xfrm>
            <a:off x="3505200" y="40386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goto(U)</a:t>
            </a:r>
            <a:endParaRPr lang="en-US" altLang="zh-CN" sz="3200">
              <a:latin typeface="Tahoma" panose="020B0604030504040204" pitchFamily="34" charset="0"/>
              <a:ea typeface="宋体" panose="02010600030101010101" pitchFamily="2" charset="-122"/>
            </a:endParaRPr>
          </a:p>
        </p:txBody>
      </p:sp>
      <p:sp>
        <p:nvSpPr>
          <p:cNvPr id="399380" name="Text Box 20"/>
          <p:cNvSpPr txBox="1">
            <a:spLocks noChangeArrowheads="1"/>
          </p:cNvSpPr>
          <p:nvPr/>
        </p:nvSpPr>
        <p:spPr bwMode="auto">
          <a:xfrm>
            <a:off x="381000" y="396240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V=c,climbbox</a:t>
            </a:r>
            <a:endParaRPr lang="en-US" altLang="zh-CN" sz="3200">
              <a:latin typeface="Tahoma" panose="020B0604030504040204" pitchFamily="34" charset="0"/>
              <a:ea typeface="宋体" panose="02010600030101010101" pitchFamily="2" charset="-122"/>
            </a:endParaRPr>
          </a:p>
        </p:txBody>
      </p:sp>
      <p:sp>
        <p:nvSpPr>
          <p:cNvPr id="399381" name="Text Box 21"/>
          <p:cNvSpPr txBox="1">
            <a:spLocks noChangeArrowheads="1"/>
          </p:cNvSpPr>
          <p:nvPr/>
        </p:nvSpPr>
        <p:spPr bwMode="auto">
          <a:xfrm>
            <a:off x="685800" y="5181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grasp</a:t>
            </a:r>
            <a:endParaRPr lang="en-US" altLang="zh-CN" sz="3200">
              <a:latin typeface="Tahoma" panose="020B0604030504040204" pitchFamily="34" charset="0"/>
              <a:ea typeface="宋体" panose="02010600030101010101" pitchFamily="2" charset="-122"/>
            </a:endParaRPr>
          </a:p>
        </p:txBody>
      </p:sp>
      <p:sp>
        <p:nvSpPr>
          <p:cNvPr id="399382" name="Text Box 22"/>
          <p:cNvSpPr txBox="1">
            <a:spLocks noChangeArrowheads="1"/>
          </p:cNvSpPr>
          <p:nvPr/>
        </p:nvSpPr>
        <p:spPr bwMode="auto">
          <a:xfrm>
            <a:off x="2286000" y="57912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000">
                <a:solidFill>
                  <a:schemeClr val="hlink"/>
                </a:solidFill>
                <a:latin typeface="Tahoma" panose="020B0604030504040204" pitchFamily="34" charset="0"/>
              </a:rPr>
              <a:t>目标状态</a:t>
            </a:r>
          </a:p>
        </p:txBody>
      </p:sp>
      <p:sp>
        <p:nvSpPr>
          <p:cNvPr id="399383" name="Text Box 23"/>
          <p:cNvSpPr txBox="1">
            <a:spLocks noChangeArrowheads="1"/>
          </p:cNvSpPr>
          <p:nvPr/>
        </p:nvSpPr>
        <p:spPr bwMode="auto">
          <a:xfrm>
            <a:off x="2124075" y="17732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000">
                <a:solidFill>
                  <a:schemeClr val="hlink"/>
                </a:solidFill>
                <a:latin typeface="Tahoma" panose="020B0604030504040204" pitchFamily="34" charset="0"/>
              </a:rPr>
              <a:t>初始状态</a:t>
            </a:r>
            <a:endParaRPr lang="zh-CN" altLang="en-US" sz="3200">
              <a:solidFill>
                <a:schemeClr val="hlink"/>
              </a:solidFill>
              <a:latin typeface="Tahoma" panose="020B0604030504040204" pitchFamily="34" charset="0"/>
              <a:ea typeface="宋体" panose="02010600030101010101" pitchFamily="2" charset="-122"/>
            </a:endParaRPr>
          </a:p>
        </p:txBody>
      </p:sp>
      <p:sp>
        <p:nvSpPr>
          <p:cNvPr id="399384" name="Freeform 24"/>
          <p:cNvSpPr>
            <a:spLocks/>
          </p:cNvSpPr>
          <p:nvPr/>
        </p:nvSpPr>
        <p:spPr bwMode="auto">
          <a:xfrm>
            <a:off x="3340100" y="2654300"/>
            <a:ext cx="698500" cy="736600"/>
          </a:xfrm>
          <a:custGeom>
            <a:avLst/>
            <a:gdLst>
              <a:gd name="T0" fmla="*/ 2147483646 w 440"/>
              <a:gd name="T1" fmla="*/ 2147483646 h 464"/>
              <a:gd name="T2" fmla="*/ 2147483646 w 440"/>
              <a:gd name="T3" fmla="*/ 2147483646 h 464"/>
              <a:gd name="T4" fmla="*/ 2147483646 w 440"/>
              <a:gd name="T5" fmla="*/ 2147483646 h 464"/>
              <a:gd name="T6" fmla="*/ 2147483646 w 440"/>
              <a:gd name="T7" fmla="*/ 2147483646 h 464"/>
              <a:gd name="T8" fmla="*/ 2147483646 w 440"/>
              <a:gd name="T9" fmla="*/ 2147483646 h 464"/>
              <a:gd name="T10" fmla="*/ 2147483646 w 440"/>
              <a:gd name="T11" fmla="*/ 2147483646 h 464"/>
              <a:gd name="T12" fmla="*/ 0 60000 65536"/>
              <a:gd name="T13" fmla="*/ 0 60000 65536"/>
              <a:gd name="T14" fmla="*/ 0 60000 65536"/>
              <a:gd name="T15" fmla="*/ 0 60000 65536"/>
              <a:gd name="T16" fmla="*/ 0 60000 65536"/>
              <a:gd name="T17" fmla="*/ 0 60000 65536"/>
              <a:gd name="T18" fmla="*/ 0 w 440"/>
              <a:gd name="T19" fmla="*/ 0 h 464"/>
              <a:gd name="T20" fmla="*/ 440 w 440"/>
              <a:gd name="T21" fmla="*/ 464 h 464"/>
            </a:gdLst>
            <a:ahLst/>
            <a:cxnLst>
              <a:cxn ang="T12">
                <a:pos x="T0" y="T1"/>
              </a:cxn>
              <a:cxn ang="T13">
                <a:pos x="T2" y="T3"/>
              </a:cxn>
              <a:cxn ang="T14">
                <a:pos x="T4" y="T5"/>
              </a:cxn>
              <a:cxn ang="T15">
                <a:pos x="T6" y="T7"/>
              </a:cxn>
              <a:cxn ang="T16">
                <a:pos x="T8" y="T9"/>
              </a:cxn>
              <a:cxn ang="T17">
                <a:pos x="T10" y="T11"/>
              </a:cxn>
            </a:cxnLst>
            <a:rect l="T18" t="T19" r="T20" b="T21"/>
            <a:pathLst>
              <a:path w="440" h="464">
                <a:moveTo>
                  <a:pt x="344" y="440"/>
                </a:moveTo>
                <a:cubicBezTo>
                  <a:pt x="252" y="452"/>
                  <a:pt x="160" y="464"/>
                  <a:pt x="104" y="440"/>
                </a:cubicBezTo>
                <a:cubicBezTo>
                  <a:pt x="48" y="416"/>
                  <a:pt x="16" y="352"/>
                  <a:pt x="8" y="296"/>
                </a:cubicBezTo>
                <a:cubicBezTo>
                  <a:pt x="0" y="240"/>
                  <a:pt x="24" y="152"/>
                  <a:pt x="56" y="104"/>
                </a:cubicBezTo>
                <a:cubicBezTo>
                  <a:pt x="88" y="56"/>
                  <a:pt x="136" y="0"/>
                  <a:pt x="200" y="8"/>
                </a:cubicBezTo>
                <a:cubicBezTo>
                  <a:pt x="264" y="16"/>
                  <a:pt x="352" y="84"/>
                  <a:pt x="440" y="152"/>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99385" name="Text Box 25"/>
          <p:cNvSpPr txBox="1">
            <a:spLocks noChangeArrowheads="1"/>
          </p:cNvSpPr>
          <p:nvPr/>
        </p:nvSpPr>
        <p:spPr bwMode="auto">
          <a:xfrm>
            <a:off x="2438400" y="26670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goto(U)</a:t>
            </a:r>
            <a:endParaRPr lang="en-US" altLang="zh-CN" sz="3200">
              <a:latin typeface="Tahoma" panose="020B0604030504040204" pitchFamily="34" charset="0"/>
              <a:ea typeface="宋体" panose="02010600030101010101" pitchFamily="2" charset="-122"/>
            </a:endParaRPr>
          </a:p>
        </p:txBody>
      </p:sp>
      <p:sp>
        <p:nvSpPr>
          <p:cNvPr id="399386" name="Freeform 26"/>
          <p:cNvSpPr>
            <a:spLocks/>
          </p:cNvSpPr>
          <p:nvPr/>
        </p:nvSpPr>
        <p:spPr bwMode="auto">
          <a:xfrm>
            <a:off x="1727200" y="3429000"/>
            <a:ext cx="558800" cy="711200"/>
          </a:xfrm>
          <a:custGeom>
            <a:avLst/>
            <a:gdLst>
              <a:gd name="T0" fmla="*/ 2147483646 w 352"/>
              <a:gd name="T1" fmla="*/ 2147483646 h 448"/>
              <a:gd name="T2" fmla="*/ 2147483646 w 352"/>
              <a:gd name="T3" fmla="*/ 2147483646 h 448"/>
              <a:gd name="T4" fmla="*/ 2147483646 w 352"/>
              <a:gd name="T5" fmla="*/ 2147483646 h 448"/>
              <a:gd name="T6" fmla="*/ 2147483646 w 352"/>
              <a:gd name="T7" fmla="*/ 2147483646 h 448"/>
              <a:gd name="T8" fmla="*/ 2147483646 w 352"/>
              <a:gd name="T9" fmla="*/ 0 h 448"/>
              <a:gd name="T10" fmla="*/ 2147483646 w 352"/>
              <a:gd name="T11" fmla="*/ 2147483646 h 448"/>
              <a:gd name="T12" fmla="*/ 2147483646 w 352"/>
              <a:gd name="T13" fmla="*/ 2147483646 h 448"/>
              <a:gd name="T14" fmla="*/ 0 60000 65536"/>
              <a:gd name="T15" fmla="*/ 0 60000 65536"/>
              <a:gd name="T16" fmla="*/ 0 60000 65536"/>
              <a:gd name="T17" fmla="*/ 0 60000 65536"/>
              <a:gd name="T18" fmla="*/ 0 60000 65536"/>
              <a:gd name="T19" fmla="*/ 0 60000 65536"/>
              <a:gd name="T20" fmla="*/ 0 60000 65536"/>
              <a:gd name="T21" fmla="*/ 0 w 352"/>
              <a:gd name="T22" fmla="*/ 0 h 448"/>
              <a:gd name="T23" fmla="*/ 352 w 352"/>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448">
                <a:moveTo>
                  <a:pt x="304" y="384"/>
                </a:moveTo>
                <a:cubicBezTo>
                  <a:pt x="256" y="416"/>
                  <a:pt x="208" y="448"/>
                  <a:pt x="160" y="432"/>
                </a:cubicBezTo>
                <a:cubicBezTo>
                  <a:pt x="112" y="416"/>
                  <a:pt x="32" y="344"/>
                  <a:pt x="16" y="288"/>
                </a:cubicBezTo>
                <a:cubicBezTo>
                  <a:pt x="0" y="232"/>
                  <a:pt x="40" y="144"/>
                  <a:pt x="64" y="96"/>
                </a:cubicBezTo>
                <a:cubicBezTo>
                  <a:pt x="88" y="48"/>
                  <a:pt x="120" y="0"/>
                  <a:pt x="160" y="0"/>
                </a:cubicBezTo>
                <a:cubicBezTo>
                  <a:pt x="200" y="0"/>
                  <a:pt x="272" y="72"/>
                  <a:pt x="304" y="96"/>
                </a:cubicBezTo>
                <a:cubicBezTo>
                  <a:pt x="336" y="120"/>
                  <a:pt x="344" y="132"/>
                  <a:pt x="352" y="144"/>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99387" name="Text Box 27"/>
          <p:cNvSpPr txBox="1">
            <a:spLocks noChangeArrowheads="1"/>
          </p:cNvSpPr>
          <p:nvPr/>
        </p:nvSpPr>
        <p:spPr bwMode="auto">
          <a:xfrm>
            <a:off x="2743200" y="50292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goto(U)</a:t>
            </a:r>
            <a:endParaRPr lang="en-US" altLang="zh-CN" sz="3200">
              <a:latin typeface="Tahoma" panose="020B0604030504040204" pitchFamily="34" charset="0"/>
              <a:ea typeface="宋体" panose="02010600030101010101" pitchFamily="2" charset="-122"/>
            </a:endParaRPr>
          </a:p>
        </p:txBody>
      </p:sp>
      <p:sp>
        <p:nvSpPr>
          <p:cNvPr id="399388" name="Text Box 28"/>
          <p:cNvSpPr txBox="1">
            <a:spLocks noChangeArrowheads="1"/>
          </p:cNvSpPr>
          <p:nvPr/>
        </p:nvSpPr>
        <p:spPr bwMode="auto">
          <a:xfrm>
            <a:off x="381000" y="33528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pushbox(V)</a:t>
            </a:r>
            <a:endParaRPr lang="en-US" altLang="zh-CN" sz="3200">
              <a:latin typeface="Tahoma" panose="020B0604030504040204" pitchFamily="34" charset="0"/>
              <a:ea typeface="宋体" panose="02010600030101010101" pitchFamily="2" charset="-122"/>
            </a:endParaRPr>
          </a:p>
        </p:txBody>
      </p:sp>
      <p:sp>
        <p:nvSpPr>
          <p:cNvPr id="399389" name="Freeform 29"/>
          <p:cNvSpPr>
            <a:spLocks/>
          </p:cNvSpPr>
          <p:nvPr/>
        </p:nvSpPr>
        <p:spPr bwMode="auto">
          <a:xfrm>
            <a:off x="2971800" y="4343400"/>
            <a:ext cx="647700" cy="774700"/>
          </a:xfrm>
          <a:custGeom>
            <a:avLst/>
            <a:gdLst>
              <a:gd name="T0" fmla="*/ 2147483646 w 408"/>
              <a:gd name="T1" fmla="*/ 2147483646 h 488"/>
              <a:gd name="T2" fmla="*/ 2147483646 w 408"/>
              <a:gd name="T3" fmla="*/ 2147483646 h 488"/>
              <a:gd name="T4" fmla="*/ 2147483646 w 408"/>
              <a:gd name="T5" fmla="*/ 2147483646 h 488"/>
              <a:gd name="T6" fmla="*/ 2147483646 w 408"/>
              <a:gd name="T7" fmla="*/ 2147483646 h 488"/>
              <a:gd name="T8" fmla="*/ 2147483646 w 408"/>
              <a:gd name="T9" fmla="*/ 2147483646 h 488"/>
              <a:gd name="T10" fmla="*/ 2147483646 w 408"/>
              <a:gd name="T11" fmla="*/ 2147483646 h 488"/>
              <a:gd name="T12" fmla="*/ 2147483646 w 408"/>
              <a:gd name="T13" fmla="*/ 2147483646 h 488"/>
              <a:gd name="T14" fmla="*/ 0 60000 65536"/>
              <a:gd name="T15" fmla="*/ 0 60000 65536"/>
              <a:gd name="T16" fmla="*/ 0 60000 65536"/>
              <a:gd name="T17" fmla="*/ 0 60000 65536"/>
              <a:gd name="T18" fmla="*/ 0 60000 65536"/>
              <a:gd name="T19" fmla="*/ 0 60000 65536"/>
              <a:gd name="T20" fmla="*/ 0 60000 65536"/>
              <a:gd name="T21" fmla="*/ 0 w 408"/>
              <a:gd name="T22" fmla="*/ 0 h 488"/>
              <a:gd name="T23" fmla="*/ 408 w 408"/>
              <a:gd name="T24" fmla="*/ 488 h 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488">
                <a:moveTo>
                  <a:pt x="408" y="392"/>
                </a:moveTo>
                <a:cubicBezTo>
                  <a:pt x="320" y="440"/>
                  <a:pt x="232" y="488"/>
                  <a:pt x="168" y="488"/>
                </a:cubicBezTo>
                <a:cubicBezTo>
                  <a:pt x="104" y="488"/>
                  <a:pt x="48" y="440"/>
                  <a:pt x="24" y="392"/>
                </a:cubicBezTo>
                <a:cubicBezTo>
                  <a:pt x="0" y="344"/>
                  <a:pt x="16" y="256"/>
                  <a:pt x="24" y="200"/>
                </a:cubicBezTo>
                <a:cubicBezTo>
                  <a:pt x="32" y="144"/>
                  <a:pt x="48" y="88"/>
                  <a:pt x="72" y="56"/>
                </a:cubicBezTo>
                <a:cubicBezTo>
                  <a:pt x="96" y="24"/>
                  <a:pt x="128" y="0"/>
                  <a:pt x="168" y="8"/>
                </a:cubicBezTo>
                <a:cubicBezTo>
                  <a:pt x="208" y="16"/>
                  <a:pt x="260" y="60"/>
                  <a:pt x="312" y="104"/>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99390" name="Freeform 30"/>
          <p:cNvSpPr>
            <a:spLocks/>
          </p:cNvSpPr>
          <p:nvPr/>
        </p:nvSpPr>
        <p:spPr bwMode="auto">
          <a:xfrm>
            <a:off x="3048000" y="3467100"/>
            <a:ext cx="1930400" cy="1803400"/>
          </a:xfrm>
          <a:custGeom>
            <a:avLst/>
            <a:gdLst>
              <a:gd name="T0" fmla="*/ 2147483646 w 1216"/>
              <a:gd name="T1" fmla="*/ 2147483646 h 1136"/>
              <a:gd name="T2" fmla="*/ 2147483646 w 1216"/>
              <a:gd name="T3" fmla="*/ 2147483646 h 1136"/>
              <a:gd name="T4" fmla="*/ 2147483646 w 1216"/>
              <a:gd name="T5" fmla="*/ 2147483646 h 1136"/>
              <a:gd name="T6" fmla="*/ 2147483646 w 1216"/>
              <a:gd name="T7" fmla="*/ 2147483646 h 1136"/>
              <a:gd name="T8" fmla="*/ 2147483646 w 1216"/>
              <a:gd name="T9" fmla="*/ 2147483646 h 1136"/>
              <a:gd name="T10" fmla="*/ 0 w 1216"/>
              <a:gd name="T11" fmla="*/ 2147483646 h 1136"/>
              <a:gd name="T12" fmla="*/ 0 60000 65536"/>
              <a:gd name="T13" fmla="*/ 0 60000 65536"/>
              <a:gd name="T14" fmla="*/ 0 60000 65536"/>
              <a:gd name="T15" fmla="*/ 0 60000 65536"/>
              <a:gd name="T16" fmla="*/ 0 60000 65536"/>
              <a:gd name="T17" fmla="*/ 0 60000 65536"/>
              <a:gd name="T18" fmla="*/ 0 w 1216"/>
              <a:gd name="T19" fmla="*/ 0 h 1136"/>
              <a:gd name="T20" fmla="*/ 1216 w 1216"/>
              <a:gd name="T21" fmla="*/ 1136 h 1136"/>
            </a:gdLst>
            <a:ahLst/>
            <a:cxnLst>
              <a:cxn ang="T12">
                <a:pos x="T0" y="T1"/>
              </a:cxn>
              <a:cxn ang="T13">
                <a:pos x="T2" y="T3"/>
              </a:cxn>
              <a:cxn ang="T14">
                <a:pos x="T4" y="T5"/>
              </a:cxn>
              <a:cxn ang="T15">
                <a:pos x="T6" y="T7"/>
              </a:cxn>
              <a:cxn ang="T16">
                <a:pos x="T8" y="T9"/>
              </a:cxn>
              <a:cxn ang="T17">
                <a:pos x="T10" y="T11"/>
              </a:cxn>
            </a:cxnLst>
            <a:rect l="T18" t="T19" r="T20" b="T21"/>
            <a:pathLst>
              <a:path w="1216" h="1136">
                <a:moveTo>
                  <a:pt x="768" y="888"/>
                </a:moveTo>
                <a:cubicBezTo>
                  <a:pt x="900" y="1012"/>
                  <a:pt x="1032" y="1136"/>
                  <a:pt x="1104" y="1080"/>
                </a:cubicBezTo>
                <a:cubicBezTo>
                  <a:pt x="1176" y="1024"/>
                  <a:pt x="1216" y="688"/>
                  <a:pt x="1200" y="552"/>
                </a:cubicBezTo>
                <a:cubicBezTo>
                  <a:pt x="1184" y="416"/>
                  <a:pt x="1120" y="352"/>
                  <a:pt x="1008" y="264"/>
                </a:cubicBezTo>
                <a:cubicBezTo>
                  <a:pt x="896" y="176"/>
                  <a:pt x="696" y="48"/>
                  <a:pt x="528" y="24"/>
                </a:cubicBezTo>
                <a:cubicBezTo>
                  <a:pt x="360" y="0"/>
                  <a:pt x="180" y="60"/>
                  <a:pt x="0" y="120"/>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99391" name="Text Box 31"/>
          <p:cNvSpPr txBox="1">
            <a:spLocks noChangeArrowheads="1"/>
          </p:cNvSpPr>
          <p:nvPr/>
        </p:nvSpPr>
        <p:spPr bwMode="auto">
          <a:xfrm>
            <a:off x="5029200" y="4419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U=V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38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3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93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93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937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937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9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93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938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937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937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936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93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937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936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938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99389"/>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9939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9939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9938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9937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9936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9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animBg="1"/>
      <p:bldP spid="399364" grpId="0" animBg="1"/>
      <p:bldP spid="399365" grpId="0" animBg="1"/>
      <p:bldP spid="399366" grpId="0" animBg="1"/>
      <p:bldP spid="399367" grpId="0" animBg="1"/>
      <p:bldP spid="399368" grpId="0" animBg="1"/>
      <p:bldP spid="399369" grpId="0" animBg="1"/>
      <p:bldP spid="399370" grpId="0" animBg="1"/>
      <p:bldP spid="399371" grpId="0"/>
      <p:bldP spid="399372" grpId="0" animBg="1"/>
      <p:bldP spid="399373" grpId="0" animBg="1"/>
      <p:bldP spid="399374" grpId="0" animBg="1"/>
      <p:bldP spid="399375" grpId="0" animBg="1"/>
      <p:bldP spid="399376" grpId="0" animBg="1"/>
      <p:bldP spid="399377" grpId="0"/>
      <p:bldP spid="399378" grpId="0"/>
      <p:bldP spid="399379" grpId="0"/>
      <p:bldP spid="399380" grpId="0"/>
      <p:bldP spid="399381" grpId="0"/>
      <p:bldP spid="399382" grpId="0"/>
      <p:bldP spid="399383" grpId="0"/>
      <p:bldP spid="399384" grpId="0" animBg="1"/>
      <p:bldP spid="399385" grpId="0"/>
      <p:bldP spid="399386" grpId="0" animBg="1"/>
      <p:bldP spid="399387" grpId="0"/>
      <p:bldP spid="399388" grpId="0"/>
      <p:bldP spid="399389" grpId="0" animBg="1"/>
      <p:bldP spid="399390" grpId="0" animBg="1"/>
      <p:bldP spid="39939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9CE6D8-43FC-45E2-9B45-A55E549A141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891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9A02744-CED9-4F93-8073-9283D92F97F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33</a:t>
            </a:fld>
            <a:endParaRPr kumimoji="0" lang="en-US" altLang="zh-CN" sz="1400" smtClean="0">
              <a:latin typeface="Tahoma" panose="020B0604030504040204" pitchFamily="34" charset="0"/>
              <a:ea typeface="宋体" panose="02010600030101010101" pitchFamily="2" charset="-122"/>
            </a:endParaRPr>
          </a:p>
        </p:txBody>
      </p:sp>
      <p:sp>
        <p:nvSpPr>
          <p:cNvPr id="38916" name="Rectangle 4"/>
          <p:cNvSpPr>
            <a:spLocks noGrp="1" noChangeArrowheads="1"/>
          </p:cNvSpPr>
          <p:nvPr>
            <p:ph type="title"/>
          </p:nvPr>
        </p:nvSpPr>
        <p:spPr/>
        <p:txBody>
          <a:bodyPr/>
          <a:lstStyle/>
          <a:p>
            <a:pPr eaLnBrk="1" hangingPunct="1"/>
            <a:r>
              <a:rPr lang="en-US" altLang="zh-CN" smtClean="0"/>
              <a:t>Example:Romania</a:t>
            </a:r>
          </a:p>
        </p:txBody>
      </p:sp>
      <p:sp>
        <p:nvSpPr>
          <p:cNvPr id="38917" name="Rectangle 5"/>
          <p:cNvSpPr>
            <a:spLocks noGrp="1" noChangeArrowheads="1"/>
          </p:cNvSpPr>
          <p:nvPr>
            <p:ph type="body" sz="half" idx="1"/>
          </p:nvPr>
        </p:nvSpPr>
        <p:spPr>
          <a:xfrm>
            <a:off x="468313" y="2017713"/>
            <a:ext cx="3743325" cy="4114800"/>
          </a:xfrm>
        </p:spPr>
        <p:txBody>
          <a:bodyPr/>
          <a:lstStyle/>
          <a:p>
            <a:pPr eaLnBrk="1" hangingPunct="1"/>
            <a:r>
              <a:rPr lang="en-US" altLang="zh-CN" sz="2000" smtClean="0"/>
              <a:t>Currently in Arad</a:t>
            </a:r>
          </a:p>
          <a:p>
            <a:pPr eaLnBrk="1" hangingPunct="1"/>
            <a:r>
              <a:rPr lang="en-US" altLang="zh-CN" sz="2000" smtClean="0"/>
              <a:t>Need to be in Bucharest</a:t>
            </a:r>
          </a:p>
          <a:p>
            <a:pPr eaLnBrk="1" hangingPunct="1">
              <a:buFont typeface="Arial" panose="020B0604020202020204" pitchFamily="34" charset="0"/>
              <a:buChar char="•"/>
            </a:pPr>
            <a:r>
              <a:rPr lang="en-US" altLang="zh-CN" sz="2000" smtClean="0"/>
              <a:t>Goal:get to Bucharest</a:t>
            </a:r>
          </a:p>
          <a:p>
            <a:pPr eaLnBrk="1" hangingPunct="1"/>
            <a:r>
              <a:rPr lang="en-US" altLang="zh-CN" sz="2000" smtClean="0"/>
              <a:t>Problem:</a:t>
            </a:r>
          </a:p>
          <a:p>
            <a:pPr eaLnBrk="1" hangingPunct="1">
              <a:buFont typeface="Arial" panose="020B0604020202020204" pitchFamily="34" charset="0"/>
              <a:buChar char="•"/>
            </a:pPr>
            <a:r>
              <a:rPr lang="en-US" altLang="zh-CN" sz="2000" smtClean="0"/>
              <a:t>states:cities I can be in</a:t>
            </a:r>
          </a:p>
          <a:p>
            <a:pPr eaLnBrk="1" hangingPunct="1"/>
            <a:r>
              <a:rPr lang="en-US" altLang="zh-CN" sz="2000" smtClean="0"/>
              <a:t>actions:drive from one city to another</a:t>
            </a:r>
          </a:p>
          <a:p>
            <a:pPr eaLnBrk="1" hangingPunct="1"/>
            <a:r>
              <a:rPr lang="en-US" altLang="zh-CN" sz="2000" smtClean="0"/>
              <a:t>Find solution:</a:t>
            </a:r>
          </a:p>
          <a:p>
            <a:pPr eaLnBrk="1" hangingPunct="1">
              <a:buFont typeface="Wingdings" panose="05000000000000000000" pitchFamily="2" charset="2"/>
              <a:buNone/>
            </a:pPr>
            <a:r>
              <a:rPr lang="en-US" altLang="zh-CN" sz="2000" smtClean="0"/>
              <a:t>     sequence of cities,such as</a:t>
            </a:r>
          </a:p>
          <a:p>
            <a:pPr eaLnBrk="1" hangingPunct="1">
              <a:buFont typeface="Wingdings" panose="05000000000000000000" pitchFamily="2" charset="2"/>
              <a:buNone/>
            </a:pPr>
            <a:r>
              <a:rPr lang="en-US" altLang="zh-CN" sz="2000" smtClean="0"/>
              <a:t>    Arad,Sibiu,Fagaras,Bucharest</a:t>
            </a:r>
          </a:p>
        </p:txBody>
      </p:sp>
      <p:pic>
        <p:nvPicPr>
          <p:cNvPr id="38918" name="Picture 6"/>
          <p:cNvPicPr>
            <a:picLocks noGrp="1" noChangeAspect="1" noChangeArrowheads="1"/>
          </p:cNvPicPr>
          <p:nvPr>
            <p:ph type="body" sz="half" idx="2"/>
          </p:nvPr>
        </p:nvPicPr>
        <p:blipFill>
          <a:blip r:embed="rId5">
            <a:extLst>
              <a:ext uri="{28A0092B-C50C-407E-A947-70E740481C1C}">
                <a14:useLocalDpi xmlns:a14="http://schemas.microsoft.com/office/drawing/2010/main" val="0"/>
              </a:ext>
            </a:extLst>
          </a:blip>
          <a:srcRect/>
          <a:stretch>
            <a:fillRect/>
          </a:stretch>
        </p:blipFill>
        <p:spPr>
          <a:xfrm>
            <a:off x="3995738" y="1989138"/>
            <a:ext cx="5148262" cy="4464050"/>
          </a:xfrm>
        </p:spPr>
      </p:pic>
      <p:cxnSp>
        <p:nvCxnSpPr>
          <p:cNvPr id="3" name="直接连接符 2"/>
          <p:cNvCxnSpPr>
            <a:cxnSpLocks noChangeShapeType="1"/>
          </p:cNvCxnSpPr>
          <p:nvPr/>
        </p:nvCxnSpPr>
        <p:spPr bwMode="auto">
          <a:xfrm>
            <a:off x="4284663" y="3213100"/>
            <a:ext cx="1079500" cy="43180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5" name="直接连接符 4"/>
          <p:cNvCxnSpPr>
            <a:cxnSpLocks noChangeShapeType="1"/>
          </p:cNvCxnSpPr>
          <p:nvPr/>
        </p:nvCxnSpPr>
        <p:spPr bwMode="auto">
          <a:xfrm>
            <a:off x="5508625" y="3716338"/>
            <a:ext cx="863600" cy="7302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8" name="直接连接符 7"/>
          <p:cNvCxnSpPr>
            <a:cxnSpLocks noChangeShapeType="1"/>
          </p:cNvCxnSpPr>
          <p:nvPr/>
        </p:nvCxnSpPr>
        <p:spPr bwMode="auto">
          <a:xfrm>
            <a:off x="6372225" y="3789363"/>
            <a:ext cx="936625" cy="1655762"/>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F3699E-C948-414F-BBBD-73911B01334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12B364-6C34-404B-8BD3-9D213256831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34</a:t>
            </a:fld>
            <a:endParaRPr kumimoji="0" lang="en-US" altLang="zh-CN" sz="1400" smtClean="0">
              <a:latin typeface="Tahoma" panose="020B0604030504040204" pitchFamily="34" charset="0"/>
              <a:ea typeface="宋体" panose="02010600030101010101" pitchFamily="2" charset="-122"/>
            </a:endParaRPr>
          </a:p>
        </p:txBody>
      </p:sp>
      <p:sp>
        <p:nvSpPr>
          <p:cNvPr id="39940" name="Rectangle 2"/>
          <p:cNvSpPr>
            <a:spLocks noGrp="1" noChangeArrowheads="1"/>
          </p:cNvSpPr>
          <p:nvPr>
            <p:ph type="title"/>
          </p:nvPr>
        </p:nvSpPr>
        <p:spPr/>
        <p:txBody>
          <a:bodyPr/>
          <a:lstStyle/>
          <a:p>
            <a:pPr eaLnBrk="1" hangingPunct="1"/>
            <a:r>
              <a:rPr lang="zh-CN" altLang="en-US" smtClean="0"/>
              <a:t>例</a:t>
            </a:r>
            <a:r>
              <a:rPr lang="en-US" altLang="zh-CN" smtClean="0"/>
              <a:t>.</a:t>
            </a:r>
            <a:r>
              <a:rPr lang="zh-CN" altLang="en-US" smtClean="0"/>
              <a:t>三枚钱币问题</a:t>
            </a:r>
          </a:p>
        </p:txBody>
      </p:sp>
      <p:sp>
        <p:nvSpPr>
          <p:cNvPr id="39941" name="Rectangle 3"/>
          <p:cNvSpPr>
            <a:spLocks noGrp="1" noChangeArrowheads="1"/>
          </p:cNvSpPr>
          <p:nvPr>
            <p:ph type="body" idx="1"/>
          </p:nvPr>
        </p:nvSpPr>
        <p:spPr>
          <a:xfrm>
            <a:off x="1219200" y="1905000"/>
            <a:ext cx="7772400" cy="1868488"/>
          </a:xfrm>
        </p:spPr>
        <p:txBody>
          <a:bodyPr/>
          <a:lstStyle/>
          <a:p>
            <a:pPr eaLnBrk="1" hangingPunct="1"/>
            <a:r>
              <a:rPr lang="zh-CN" altLang="en-US" smtClean="0"/>
              <a:t>设有三枚钱币，处在“反、正、反”状态，每次只允许翻动一枚钱币</a:t>
            </a:r>
            <a:r>
              <a:rPr lang="en-US" altLang="zh-CN" smtClean="0"/>
              <a:t>(</a:t>
            </a:r>
            <a:r>
              <a:rPr lang="zh-CN" altLang="en-US" smtClean="0"/>
              <a:t>但不能一枚都不翻</a:t>
            </a:r>
            <a:r>
              <a:rPr lang="en-US" altLang="zh-CN" smtClean="0"/>
              <a:t>)</a:t>
            </a:r>
            <a:r>
              <a:rPr lang="zh-CN" altLang="en-US" smtClean="0"/>
              <a:t>，问连续翻三次后是否可以出现“正、正、正”或“反、反、反”状态。</a:t>
            </a:r>
          </a:p>
        </p:txBody>
      </p:sp>
      <p:sp>
        <p:nvSpPr>
          <p:cNvPr id="184330" name="Oval 10"/>
          <p:cNvSpPr>
            <a:spLocks noChangeArrowheads="1"/>
          </p:cNvSpPr>
          <p:nvPr/>
        </p:nvSpPr>
        <p:spPr bwMode="auto">
          <a:xfrm>
            <a:off x="533400" y="4343400"/>
            <a:ext cx="877888" cy="752475"/>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5</a:t>
            </a:r>
          </a:p>
          <a:p>
            <a:pPr algn="ctr" eaLnBrk="1" hangingPunct="1">
              <a:spcBef>
                <a:spcPct val="50000"/>
              </a:spcBef>
              <a:buClrTx/>
              <a:buSzTx/>
              <a:buFont typeface="Wingdings" panose="05000000000000000000" pitchFamily="2" charset="2"/>
              <a:buNone/>
            </a:pPr>
            <a:r>
              <a:rPr lang="zh-CN" altLang="en-US" sz="1200">
                <a:latin typeface="Tahoma" panose="020B0604030504040204" pitchFamily="34" charset="0"/>
                <a:ea typeface="宋体" panose="02010600030101010101" pitchFamily="2" charset="-122"/>
              </a:rPr>
              <a:t>伍分</a:t>
            </a:r>
          </a:p>
        </p:txBody>
      </p:sp>
      <p:sp>
        <p:nvSpPr>
          <p:cNvPr id="184332" name="Oval 12"/>
          <p:cNvSpPr>
            <a:spLocks noChangeArrowheads="1"/>
          </p:cNvSpPr>
          <p:nvPr/>
        </p:nvSpPr>
        <p:spPr bwMode="auto">
          <a:xfrm>
            <a:off x="2743200" y="4343400"/>
            <a:ext cx="877888" cy="752475"/>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5</a:t>
            </a:r>
          </a:p>
          <a:p>
            <a:pPr algn="ctr" eaLnBrk="1" hangingPunct="1">
              <a:spcBef>
                <a:spcPct val="50000"/>
              </a:spcBef>
              <a:buClrTx/>
              <a:buSzTx/>
              <a:buFont typeface="Wingdings" panose="05000000000000000000" pitchFamily="2" charset="2"/>
              <a:buNone/>
            </a:pPr>
            <a:r>
              <a:rPr lang="zh-CN" altLang="en-US" sz="1200">
                <a:latin typeface="Tahoma" panose="020B0604030504040204" pitchFamily="34" charset="0"/>
                <a:ea typeface="宋体" panose="02010600030101010101" pitchFamily="2" charset="-122"/>
              </a:rPr>
              <a:t>伍分</a:t>
            </a:r>
          </a:p>
        </p:txBody>
      </p:sp>
      <p:sp>
        <p:nvSpPr>
          <p:cNvPr id="184336" name="Oval 16"/>
          <p:cNvSpPr>
            <a:spLocks noChangeArrowheads="1"/>
          </p:cNvSpPr>
          <p:nvPr/>
        </p:nvSpPr>
        <p:spPr bwMode="auto">
          <a:xfrm>
            <a:off x="5257800" y="4876800"/>
            <a:ext cx="877888" cy="752475"/>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5</a:t>
            </a:r>
          </a:p>
          <a:p>
            <a:pPr algn="ctr" eaLnBrk="1" hangingPunct="1">
              <a:spcBef>
                <a:spcPct val="50000"/>
              </a:spcBef>
              <a:buClrTx/>
              <a:buSzTx/>
              <a:buFont typeface="Wingdings" panose="05000000000000000000" pitchFamily="2" charset="2"/>
              <a:buNone/>
            </a:pPr>
            <a:r>
              <a:rPr lang="zh-CN" altLang="en-US" sz="1200">
                <a:latin typeface="Tahoma" panose="020B0604030504040204" pitchFamily="34" charset="0"/>
                <a:ea typeface="宋体" panose="02010600030101010101" pitchFamily="2" charset="-122"/>
              </a:rPr>
              <a:t>伍分</a:t>
            </a:r>
          </a:p>
        </p:txBody>
      </p:sp>
      <p:sp>
        <p:nvSpPr>
          <p:cNvPr id="184337" name="Oval 17"/>
          <p:cNvSpPr>
            <a:spLocks noChangeArrowheads="1"/>
          </p:cNvSpPr>
          <p:nvPr/>
        </p:nvSpPr>
        <p:spPr bwMode="auto">
          <a:xfrm>
            <a:off x="6629400" y="4876800"/>
            <a:ext cx="877888" cy="752475"/>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5</a:t>
            </a:r>
          </a:p>
          <a:p>
            <a:pPr algn="ctr" eaLnBrk="1" hangingPunct="1">
              <a:spcBef>
                <a:spcPct val="50000"/>
              </a:spcBef>
              <a:buClrTx/>
              <a:buSzTx/>
              <a:buFont typeface="Wingdings" panose="05000000000000000000" pitchFamily="2" charset="2"/>
              <a:buNone/>
            </a:pPr>
            <a:r>
              <a:rPr lang="zh-CN" altLang="en-US" sz="1200">
                <a:latin typeface="Tahoma" panose="020B0604030504040204" pitchFamily="34" charset="0"/>
                <a:ea typeface="宋体" panose="02010600030101010101" pitchFamily="2" charset="-122"/>
              </a:rPr>
              <a:t>伍分</a:t>
            </a:r>
          </a:p>
        </p:txBody>
      </p:sp>
      <p:sp>
        <p:nvSpPr>
          <p:cNvPr id="184338" name="Oval 18"/>
          <p:cNvSpPr>
            <a:spLocks noChangeArrowheads="1"/>
          </p:cNvSpPr>
          <p:nvPr/>
        </p:nvSpPr>
        <p:spPr bwMode="auto">
          <a:xfrm>
            <a:off x="7848600" y="5029200"/>
            <a:ext cx="877888" cy="752475"/>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5</a:t>
            </a:r>
          </a:p>
          <a:p>
            <a:pPr algn="ctr" eaLnBrk="1" hangingPunct="1">
              <a:spcBef>
                <a:spcPct val="50000"/>
              </a:spcBef>
              <a:buClrTx/>
              <a:buSzTx/>
              <a:buFont typeface="Wingdings" panose="05000000000000000000" pitchFamily="2" charset="2"/>
              <a:buNone/>
            </a:pPr>
            <a:r>
              <a:rPr lang="zh-CN" altLang="en-US" sz="1200">
                <a:latin typeface="Tahoma" panose="020B0604030504040204" pitchFamily="34" charset="0"/>
                <a:ea typeface="宋体" panose="02010600030101010101" pitchFamily="2" charset="-122"/>
              </a:rPr>
              <a:t>伍分</a:t>
            </a:r>
          </a:p>
        </p:txBody>
      </p:sp>
      <p:grpSp>
        <p:nvGrpSpPr>
          <p:cNvPr id="2" name="Group 21"/>
          <p:cNvGrpSpPr>
            <a:grpSpLocks/>
          </p:cNvGrpSpPr>
          <p:nvPr/>
        </p:nvGrpSpPr>
        <p:grpSpPr bwMode="auto">
          <a:xfrm>
            <a:off x="1600200" y="4316413"/>
            <a:ext cx="877888" cy="752475"/>
            <a:chOff x="1008" y="2719"/>
            <a:chExt cx="553" cy="474"/>
          </a:xfrm>
        </p:grpSpPr>
        <p:sp>
          <p:nvSpPr>
            <p:cNvPr id="39962" name="Oval 11"/>
            <p:cNvSpPr>
              <a:spLocks noChangeArrowheads="1"/>
            </p:cNvSpPr>
            <p:nvPr/>
          </p:nvSpPr>
          <p:spPr bwMode="auto">
            <a:xfrm>
              <a:off x="1008" y="2719"/>
              <a:ext cx="553" cy="474"/>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en-US" altLang="zh-CN" sz="1200">
                <a:latin typeface="Tahoma" panose="020B0604030504040204" pitchFamily="34" charset="0"/>
                <a:ea typeface="宋体" panose="02010600030101010101" pitchFamily="2" charset="-122"/>
              </a:endParaRPr>
            </a:p>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a:t>
              </a:r>
            </a:p>
          </p:txBody>
        </p:sp>
        <p:sp>
          <p:nvSpPr>
            <p:cNvPr id="39963" name="WordArt 19"/>
            <p:cNvSpPr>
              <a:spLocks noChangeArrowheads="1" noChangeShapeType="1" noTextEdit="1"/>
            </p:cNvSpPr>
            <p:nvPr/>
          </p:nvSpPr>
          <p:spPr bwMode="auto">
            <a:xfrm>
              <a:off x="1104" y="2832"/>
              <a:ext cx="384" cy="240"/>
            </a:xfrm>
            <a:prstGeom prst="rect">
              <a:avLst/>
            </a:prstGeom>
          </p:spPr>
          <p:txBody>
            <a:bodyPr spcFirstLastPara="1" wrap="none" fromWordArt="1">
              <a:prstTxWarp prst="textArchUp">
                <a:avLst>
                  <a:gd name="adj" fmla="val 10478068"/>
                </a:avLst>
              </a:prstTxWarp>
            </a:bodyPr>
            <a:lstStyle/>
            <a:p>
              <a:pPr algn="ctr"/>
              <a:r>
                <a:rPr lang="zh-CN" altLang="en-US" sz="800" kern="10">
                  <a:ln w="9525">
                    <a:solidFill>
                      <a:srgbClr val="000000"/>
                    </a:solidFill>
                    <a:round/>
                    <a:headEnd/>
                    <a:tailEnd/>
                  </a:ln>
                  <a:solidFill>
                    <a:srgbClr val="969696"/>
                  </a:solidFill>
                  <a:latin typeface="宋体" panose="02010600030101010101" pitchFamily="2" charset="-122"/>
                </a:rPr>
                <a:t>中华人民共和国</a:t>
              </a:r>
            </a:p>
            <a:p>
              <a:pPr algn="ctr"/>
              <a:r>
                <a:rPr lang="zh-CN" altLang="en-US" sz="800" kern="10">
                  <a:ln w="9525">
                    <a:solidFill>
                      <a:srgbClr val="000000"/>
                    </a:solidFill>
                    <a:round/>
                    <a:headEnd/>
                    <a:tailEnd/>
                  </a:ln>
                  <a:solidFill>
                    <a:srgbClr val="969696"/>
                  </a:solidFill>
                  <a:latin typeface="宋体" panose="02010600030101010101" pitchFamily="2" charset="-122"/>
                </a:rPr>
                <a:t>★★★</a:t>
              </a:r>
            </a:p>
          </p:txBody>
        </p:sp>
      </p:grpSp>
      <p:grpSp>
        <p:nvGrpSpPr>
          <p:cNvPr id="3" name="Group 22"/>
          <p:cNvGrpSpPr>
            <a:grpSpLocks/>
          </p:cNvGrpSpPr>
          <p:nvPr/>
        </p:nvGrpSpPr>
        <p:grpSpPr bwMode="auto">
          <a:xfrm>
            <a:off x="5105400" y="3505200"/>
            <a:ext cx="877888" cy="752475"/>
            <a:chOff x="1008" y="2719"/>
            <a:chExt cx="553" cy="474"/>
          </a:xfrm>
        </p:grpSpPr>
        <p:sp>
          <p:nvSpPr>
            <p:cNvPr id="39960" name="Oval 23"/>
            <p:cNvSpPr>
              <a:spLocks noChangeArrowheads="1"/>
            </p:cNvSpPr>
            <p:nvPr/>
          </p:nvSpPr>
          <p:spPr bwMode="auto">
            <a:xfrm>
              <a:off x="1008" y="2719"/>
              <a:ext cx="553" cy="474"/>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en-US" altLang="zh-CN" sz="1200">
                <a:latin typeface="Tahoma" panose="020B0604030504040204" pitchFamily="34" charset="0"/>
                <a:ea typeface="宋体" panose="02010600030101010101" pitchFamily="2" charset="-122"/>
              </a:endParaRPr>
            </a:p>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a:t>
              </a:r>
            </a:p>
          </p:txBody>
        </p:sp>
        <p:sp>
          <p:nvSpPr>
            <p:cNvPr id="39961" name="WordArt 24"/>
            <p:cNvSpPr>
              <a:spLocks noChangeArrowheads="1" noChangeShapeType="1" noTextEdit="1"/>
            </p:cNvSpPr>
            <p:nvPr/>
          </p:nvSpPr>
          <p:spPr bwMode="auto">
            <a:xfrm>
              <a:off x="1104" y="2832"/>
              <a:ext cx="384" cy="240"/>
            </a:xfrm>
            <a:prstGeom prst="rect">
              <a:avLst/>
            </a:prstGeom>
          </p:spPr>
          <p:txBody>
            <a:bodyPr spcFirstLastPara="1" wrap="none" fromWordArt="1">
              <a:prstTxWarp prst="textArchUp">
                <a:avLst>
                  <a:gd name="adj" fmla="val 10478068"/>
                </a:avLst>
              </a:prstTxWarp>
            </a:bodyPr>
            <a:lstStyle/>
            <a:p>
              <a:pPr algn="ctr"/>
              <a:r>
                <a:rPr lang="zh-CN" altLang="en-US" sz="800" kern="10">
                  <a:ln w="9525">
                    <a:solidFill>
                      <a:srgbClr val="000000"/>
                    </a:solidFill>
                    <a:round/>
                    <a:headEnd/>
                    <a:tailEnd/>
                  </a:ln>
                  <a:solidFill>
                    <a:srgbClr val="969696"/>
                  </a:solidFill>
                  <a:latin typeface="宋体" panose="02010600030101010101" pitchFamily="2" charset="-122"/>
                </a:rPr>
                <a:t>中华人民共和国</a:t>
              </a:r>
            </a:p>
            <a:p>
              <a:pPr algn="ctr"/>
              <a:r>
                <a:rPr lang="zh-CN" altLang="en-US" sz="800" kern="10">
                  <a:ln w="9525">
                    <a:solidFill>
                      <a:srgbClr val="000000"/>
                    </a:solidFill>
                    <a:round/>
                    <a:headEnd/>
                    <a:tailEnd/>
                  </a:ln>
                  <a:solidFill>
                    <a:srgbClr val="969696"/>
                  </a:solidFill>
                  <a:latin typeface="宋体" panose="02010600030101010101" pitchFamily="2" charset="-122"/>
                </a:rPr>
                <a:t>★★★</a:t>
              </a:r>
            </a:p>
          </p:txBody>
        </p:sp>
      </p:grpSp>
      <p:grpSp>
        <p:nvGrpSpPr>
          <p:cNvPr id="4" name="Group 25"/>
          <p:cNvGrpSpPr>
            <a:grpSpLocks/>
          </p:cNvGrpSpPr>
          <p:nvPr/>
        </p:nvGrpSpPr>
        <p:grpSpPr bwMode="auto">
          <a:xfrm>
            <a:off x="6629400" y="3505200"/>
            <a:ext cx="877888" cy="752475"/>
            <a:chOff x="1008" y="2719"/>
            <a:chExt cx="553" cy="474"/>
          </a:xfrm>
        </p:grpSpPr>
        <p:sp>
          <p:nvSpPr>
            <p:cNvPr id="39958" name="Oval 26"/>
            <p:cNvSpPr>
              <a:spLocks noChangeArrowheads="1"/>
            </p:cNvSpPr>
            <p:nvPr/>
          </p:nvSpPr>
          <p:spPr bwMode="auto">
            <a:xfrm>
              <a:off x="1008" y="2719"/>
              <a:ext cx="553" cy="474"/>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en-US" altLang="zh-CN" sz="1200">
                <a:latin typeface="Tahoma" panose="020B0604030504040204" pitchFamily="34" charset="0"/>
                <a:ea typeface="宋体" panose="02010600030101010101" pitchFamily="2" charset="-122"/>
              </a:endParaRPr>
            </a:p>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a:t>
              </a:r>
            </a:p>
          </p:txBody>
        </p:sp>
        <p:sp>
          <p:nvSpPr>
            <p:cNvPr id="39959" name="WordArt 27"/>
            <p:cNvSpPr>
              <a:spLocks noChangeArrowheads="1" noChangeShapeType="1" noTextEdit="1"/>
            </p:cNvSpPr>
            <p:nvPr/>
          </p:nvSpPr>
          <p:spPr bwMode="auto">
            <a:xfrm>
              <a:off x="1104" y="2832"/>
              <a:ext cx="384" cy="240"/>
            </a:xfrm>
            <a:prstGeom prst="rect">
              <a:avLst/>
            </a:prstGeom>
          </p:spPr>
          <p:txBody>
            <a:bodyPr spcFirstLastPara="1" wrap="none" fromWordArt="1">
              <a:prstTxWarp prst="textArchUp">
                <a:avLst>
                  <a:gd name="adj" fmla="val 10478068"/>
                </a:avLst>
              </a:prstTxWarp>
            </a:bodyPr>
            <a:lstStyle/>
            <a:p>
              <a:pPr algn="ctr"/>
              <a:r>
                <a:rPr lang="zh-CN" altLang="en-US" sz="800" kern="10">
                  <a:ln w="9525">
                    <a:solidFill>
                      <a:srgbClr val="000000"/>
                    </a:solidFill>
                    <a:round/>
                    <a:headEnd/>
                    <a:tailEnd/>
                  </a:ln>
                  <a:solidFill>
                    <a:srgbClr val="969696"/>
                  </a:solidFill>
                  <a:latin typeface="宋体" panose="02010600030101010101" pitchFamily="2" charset="-122"/>
                </a:rPr>
                <a:t>中华人民共和国</a:t>
              </a:r>
            </a:p>
            <a:p>
              <a:pPr algn="ctr"/>
              <a:r>
                <a:rPr lang="zh-CN" altLang="en-US" sz="800" kern="10">
                  <a:ln w="9525">
                    <a:solidFill>
                      <a:srgbClr val="000000"/>
                    </a:solidFill>
                    <a:round/>
                    <a:headEnd/>
                    <a:tailEnd/>
                  </a:ln>
                  <a:solidFill>
                    <a:srgbClr val="969696"/>
                  </a:solidFill>
                  <a:latin typeface="宋体" panose="02010600030101010101" pitchFamily="2" charset="-122"/>
                </a:rPr>
                <a:t>★★★</a:t>
              </a:r>
            </a:p>
          </p:txBody>
        </p:sp>
      </p:grpSp>
      <p:grpSp>
        <p:nvGrpSpPr>
          <p:cNvPr id="5" name="Group 28"/>
          <p:cNvGrpSpPr>
            <a:grpSpLocks/>
          </p:cNvGrpSpPr>
          <p:nvPr/>
        </p:nvGrpSpPr>
        <p:grpSpPr bwMode="auto">
          <a:xfrm>
            <a:off x="7924800" y="3581400"/>
            <a:ext cx="877888" cy="752475"/>
            <a:chOff x="1008" y="2719"/>
            <a:chExt cx="553" cy="474"/>
          </a:xfrm>
        </p:grpSpPr>
        <p:sp>
          <p:nvSpPr>
            <p:cNvPr id="39956" name="Oval 29"/>
            <p:cNvSpPr>
              <a:spLocks noChangeArrowheads="1"/>
            </p:cNvSpPr>
            <p:nvPr/>
          </p:nvSpPr>
          <p:spPr bwMode="auto">
            <a:xfrm>
              <a:off x="1008" y="2719"/>
              <a:ext cx="553" cy="474"/>
            </a:xfrm>
            <a:prstGeom prst="ellipse">
              <a:avLst/>
            </a:prstGeom>
            <a:solidFill>
              <a:srgbClr val="969696"/>
            </a:solidFill>
            <a:ln w="12700">
              <a:solidFill>
                <a:schemeClr val="tx1"/>
              </a:solidFill>
              <a:round/>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en-US" altLang="zh-CN" sz="1200">
                <a:latin typeface="Tahoma" panose="020B0604030504040204" pitchFamily="34" charset="0"/>
                <a:ea typeface="宋体" panose="02010600030101010101" pitchFamily="2" charset="-122"/>
              </a:endParaRPr>
            </a:p>
            <a:p>
              <a:pPr algn="ctr" eaLnBrk="1" hangingPunct="1">
                <a:spcBef>
                  <a:spcPct val="50000"/>
                </a:spcBef>
                <a:buClrTx/>
                <a:buSzTx/>
                <a:buFont typeface="Wingdings" panose="05000000000000000000" pitchFamily="2" charset="2"/>
                <a:buNone/>
              </a:pPr>
              <a:r>
                <a:rPr lang="en-US" altLang="zh-CN" sz="1200">
                  <a:latin typeface="Tahoma" panose="020B0604030504040204" pitchFamily="34" charset="0"/>
                  <a:ea typeface="宋体" panose="02010600030101010101" pitchFamily="2" charset="-122"/>
                </a:rPr>
                <a:t>★★</a:t>
              </a:r>
            </a:p>
          </p:txBody>
        </p:sp>
        <p:sp>
          <p:nvSpPr>
            <p:cNvPr id="39957" name="WordArt 30"/>
            <p:cNvSpPr>
              <a:spLocks noChangeArrowheads="1" noChangeShapeType="1" noTextEdit="1"/>
            </p:cNvSpPr>
            <p:nvPr/>
          </p:nvSpPr>
          <p:spPr bwMode="auto">
            <a:xfrm>
              <a:off x="1104" y="2832"/>
              <a:ext cx="384" cy="240"/>
            </a:xfrm>
            <a:prstGeom prst="rect">
              <a:avLst/>
            </a:prstGeom>
          </p:spPr>
          <p:txBody>
            <a:bodyPr spcFirstLastPara="1" wrap="none" fromWordArt="1">
              <a:prstTxWarp prst="textArchUp">
                <a:avLst>
                  <a:gd name="adj" fmla="val 10478068"/>
                </a:avLst>
              </a:prstTxWarp>
            </a:bodyPr>
            <a:lstStyle/>
            <a:p>
              <a:pPr algn="ctr"/>
              <a:r>
                <a:rPr lang="zh-CN" altLang="en-US" sz="800" kern="10">
                  <a:ln w="9525">
                    <a:solidFill>
                      <a:srgbClr val="000000"/>
                    </a:solidFill>
                    <a:round/>
                    <a:headEnd/>
                    <a:tailEnd/>
                  </a:ln>
                  <a:solidFill>
                    <a:srgbClr val="969696"/>
                  </a:solidFill>
                  <a:latin typeface="宋体" panose="02010600030101010101" pitchFamily="2" charset="-122"/>
                </a:rPr>
                <a:t>中华人民共和国</a:t>
              </a:r>
            </a:p>
            <a:p>
              <a:pPr algn="ctr"/>
              <a:r>
                <a:rPr lang="zh-CN" altLang="en-US" sz="800" kern="10">
                  <a:ln w="9525">
                    <a:solidFill>
                      <a:srgbClr val="000000"/>
                    </a:solidFill>
                    <a:round/>
                    <a:headEnd/>
                    <a:tailEnd/>
                  </a:ln>
                  <a:solidFill>
                    <a:srgbClr val="969696"/>
                  </a:solidFill>
                  <a:latin typeface="宋体" panose="02010600030101010101" pitchFamily="2" charset="-122"/>
                </a:rPr>
                <a:t>★★★</a:t>
              </a:r>
            </a:p>
          </p:txBody>
        </p:sp>
      </p:grpSp>
      <p:sp>
        <p:nvSpPr>
          <p:cNvPr id="184351" name="Line 31"/>
          <p:cNvSpPr>
            <a:spLocks noChangeShapeType="1"/>
          </p:cNvSpPr>
          <p:nvPr/>
        </p:nvSpPr>
        <p:spPr bwMode="auto">
          <a:xfrm flipV="1">
            <a:off x="3733800" y="3962400"/>
            <a:ext cx="1219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352" name="Line 32"/>
          <p:cNvSpPr>
            <a:spLocks noChangeShapeType="1"/>
          </p:cNvSpPr>
          <p:nvPr/>
        </p:nvSpPr>
        <p:spPr bwMode="auto">
          <a:xfrm>
            <a:off x="3733800" y="4800600"/>
            <a:ext cx="12954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353" name="Text Box 33"/>
          <p:cNvSpPr txBox="1">
            <a:spLocks noChangeArrowheads="1"/>
          </p:cNvSpPr>
          <p:nvPr/>
        </p:nvSpPr>
        <p:spPr bwMode="auto">
          <a:xfrm>
            <a:off x="1476375" y="5589588"/>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(1,0,1)</a:t>
            </a:r>
          </a:p>
        </p:txBody>
      </p:sp>
      <p:sp>
        <p:nvSpPr>
          <p:cNvPr id="184354" name="Text Box 34"/>
          <p:cNvSpPr txBox="1">
            <a:spLocks noChangeArrowheads="1"/>
          </p:cNvSpPr>
          <p:nvPr/>
        </p:nvSpPr>
        <p:spPr bwMode="auto">
          <a:xfrm>
            <a:off x="6084888" y="4365625"/>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(0,0,0)</a:t>
            </a:r>
          </a:p>
        </p:txBody>
      </p:sp>
      <p:sp>
        <p:nvSpPr>
          <p:cNvPr id="184355" name="Text Box 35"/>
          <p:cNvSpPr txBox="1">
            <a:spLocks noChangeArrowheads="1"/>
          </p:cNvSpPr>
          <p:nvPr/>
        </p:nvSpPr>
        <p:spPr bwMode="auto">
          <a:xfrm>
            <a:off x="6156325" y="5805488"/>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 calcmode="lin" valueType="num">
                                      <p:cBhvr additive="base">
                                        <p:cTn id="7" dur="500" fill="hold"/>
                                        <p:tgtEl>
                                          <p:spTgt spid="184330"/>
                                        </p:tgtEl>
                                        <p:attrNameLst>
                                          <p:attrName>ppt_x</p:attrName>
                                        </p:attrNameLst>
                                      </p:cBhvr>
                                      <p:tavLst>
                                        <p:tav tm="0">
                                          <p:val>
                                            <p:strVal val="0-#ppt_w/2"/>
                                          </p:val>
                                        </p:tav>
                                        <p:tav tm="100000">
                                          <p:val>
                                            <p:strVal val="#ppt_x"/>
                                          </p:val>
                                        </p:tav>
                                      </p:tavLst>
                                    </p:anim>
                                    <p:anim calcmode="lin" valueType="num">
                                      <p:cBhvr additive="base">
                                        <p:cTn id="8" dur="500" fill="hold"/>
                                        <p:tgtEl>
                                          <p:spTgt spid="184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32"/>
                                        </p:tgtEl>
                                        <p:attrNameLst>
                                          <p:attrName>style.visibility</p:attrName>
                                        </p:attrNameLst>
                                      </p:cBhvr>
                                      <p:to>
                                        <p:strVal val="visible"/>
                                      </p:to>
                                    </p:set>
                                    <p:anim calcmode="lin" valueType="num">
                                      <p:cBhvr additive="base">
                                        <p:cTn id="19" dur="500" fill="hold"/>
                                        <p:tgtEl>
                                          <p:spTgt spid="184332"/>
                                        </p:tgtEl>
                                        <p:attrNameLst>
                                          <p:attrName>ppt_x</p:attrName>
                                        </p:attrNameLst>
                                      </p:cBhvr>
                                      <p:tavLst>
                                        <p:tav tm="0">
                                          <p:val>
                                            <p:strVal val="0-#ppt_w/2"/>
                                          </p:val>
                                        </p:tav>
                                        <p:tav tm="100000">
                                          <p:val>
                                            <p:strVal val="#ppt_x"/>
                                          </p:val>
                                        </p:tav>
                                      </p:tavLst>
                                    </p:anim>
                                    <p:anim calcmode="lin" valueType="num">
                                      <p:cBhvr additive="base">
                                        <p:cTn id="20" dur="500" fill="hold"/>
                                        <p:tgtEl>
                                          <p:spTgt spid="1843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35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2" fill="hold" grpId="0" nodeType="clickEffect">
                                  <p:stCondLst>
                                    <p:cond delay="0"/>
                                  </p:stCondLst>
                                  <p:childTnLst>
                                    <p:set>
                                      <p:cBhvr>
                                        <p:cTn id="28" dur="1" fill="hold">
                                          <p:stCondLst>
                                            <p:cond delay="0"/>
                                          </p:stCondLst>
                                        </p:cTn>
                                        <p:tgtEl>
                                          <p:spTgt spid="184351"/>
                                        </p:tgtEl>
                                        <p:attrNameLst>
                                          <p:attrName>style.visibility</p:attrName>
                                        </p:attrNameLst>
                                      </p:cBhvr>
                                      <p:to>
                                        <p:strVal val="visible"/>
                                      </p:to>
                                    </p:set>
                                    <p:anim calcmode="lin" valueType="num">
                                      <p:cBhvr additive="base">
                                        <p:cTn id="29" dur="500" fill="hold"/>
                                        <p:tgtEl>
                                          <p:spTgt spid="184351"/>
                                        </p:tgtEl>
                                        <p:attrNameLst>
                                          <p:attrName>ppt_x</p:attrName>
                                        </p:attrNameLst>
                                      </p:cBhvr>
                                      <p:tavLst>
                                        <p:tav tm="0">
                                          <p:val>
                                            <p:strVal val="0-#ppt_w/2"/>
                                          </p:val>
                                        </p:tav>
                                        <p:tav tm="100000">
                                          <p:val>
                                            <p:strVal val="#ppt_x"/>
                                          </p:val>
                                        </p:tav>
                                      </p:tavLst>
                                    </p:anim>
                                    <p:anim calcmode="lin" valueType="num">
                                      <p:cBhvr additive="base">
                                        <p:cTn id="30" dur="500" fill="hold"/>
                                        <p:tgtEl>
                                          <p:spTgt spid="18435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0-#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0-#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0-#ppt_w/2"/>
                                          </p:val>
                                        </p:tav>
                                        <p:tav tm="100000">
                                          <p:val>
                                            <p:strVal val="#ppt_x"/>
                                          </p:val>
                                        </p:tav>
                                      </p:tavLst>
                                    </p:anim>
                                    <p:anim calcmode="lin" valueType="num">
                                      <p:cBhvr additive="base">
                                        <p:cTn id="4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435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9" fill="hold" grpId="0" nodeType="clickEffect">
                                  <p:stCondLst>
                                    <p:cond delay="0"/>
                                  </p:stCondLst>
                                  <p:childTnLst>
                                    <p:set>
                                      <p:cBhvr>
                                        <p:cTn id="56" dur="1" fill="hold">
                                          <p:stCondLst>
                                            <p:cond delay="0"/>
                                          </p:stCondLst>
                                        </p:cTn>
                                        <p:tgtEl>
                                          <p:spTgt spid="184352"/>
                                        </p:tgtEl>
                                        <p:attrNameLst>
                                          <p:attrName>style.visibility</p:attrName>
                                        </p:attrNameLst>
                                      </p:cBhvr>
                                      <p:to>
                                        <p:strVal val="visible"/>
                                      </p:to>
                                    </p:set>
                                    <p:anim calcmode="lin" valueType="num">
                                      <p:cBhvr additive="base">
                                        <p:cTn id="57" dur="500" fill="hold"/>
                                        <p:tgtEl>
                                          <p:spTgt spid="184352"/>
                                        </p:tgtEl>
                                        <p:attrNameLst>
                                          <p:attrName>ppt_x</p:attrName>
                                        </p:attrNameLst>
                                      </p:cBhvr>
                                      <p:tavLst>
                                        <p:tav tm="0">
                                          <p:val>
                                            <p:strVal val="0-#ppt_w/2"/>
                                          </p:val>
                                        </p:tav>
                                        <p:tav tm="100000">
                                          <p:val>
                                            <p:strVal val="#ppt_x"/>
                                          </p:val>
                                        </p:tav>
                                      </p:tavLst>
                                    </p:anim>
                                    <p:anim calcmode="lin" valueType="num">
                                      <p:cBhvr additive="base">
                                        <p:cTn id="58" dur="500" fill="hold"/>
                                        <p:tgtEl>
                                          <p:spTgt spid="184352"/>
                                        </p:tgtEl>
                                        <p:attrNameLst>
                                          <p:attrName>ppt_y</p:attrName>
                                        </p:attrNameLst>
                                      </p:cBhvr>
                                      <p:tavLst>
                                        <p:tav tm="0">
                                          <p:val>
                                            <p:strVal val="0-#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84336"/>
                                        </p:tgtEl>
                                        <p:attrNameLst>
                                          <p:attrName>style.visibility</p:attrName>
                                        </p:attrNameLst>
                                      </p:cBhvr>
                                      <p:to>
                                        <p:strVal val="visible"/>
                                      </p:to>
                                    </p:set>
                                    <p:anim calcmode="lin" valueType="num">
                                      <p:cBhvr additive="base">
                                        <p:cTn id="63" dur="500" fill="hold"/>
                                        <p:tgtEl>
                                          <p:spTgt spid="184336"/>
                                        </p:tgtEl>
                                        <p:attrNameLst>
                                          <p:attrName>ppt_x</p:attrName>
                                        </p:attrNameLst>
                                      </p:cBhvr>
                                      <p:tavLst>
                                        <p:tav tm="0">
                                          <p:val>
                                            <p:strVal val="0-#ppt_w/2"/>
                                          </p:val>
                                        </p:tav>
                                        <p:tav tm="100000">
                                          <p:val>
                                            <p:strVal val="#ppt_x"/>
                                          </p:val>
                                        </p:tav>
                                      </p:tavLst>
                                    </p:anim>
                                    <p:anim calcmode="lin" valueType="num">
                                      <p:cBhvr additive="base">
                                        <p:cTn id="64" dur="500" fill="hold"/>
                                        <p:tgtEl>
                                          <p:spTgt spid="18433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84337"/>
                                        </p:tgtEl>
                                        <p:attrNameLst>
                                          <p:attrName>style.visibility</p:attrName>
                                        </p:attrNameLst>
                                      </p:cBhvr>
                                      <p:to>
                                        <p:strVal val="visible"/>
                                      </p:to>
                                    </p:set>
                                    <p:anim calcmode="lin" valueType="num">
                                      <p:cBhvr additive="base">
                                        <p:cTn id="69" dur="500" fill="hold"/>
                                        <p:tgtEl>
                                          <p:spTgt spid="184337"/>
                                        </p:tgtEl>
                                        <p:attrNameLst>
                                          <p:attrName>ppt_x</p:attrName>
                                        </p:attrNameLst>
                                      </p:cBhvr>
                                      <p:tavLst>
                                        <p:tav tm="0">
                                          <p:val>
                                            <p:strVal val="0-#ppt_w/2"/>
                                          </p:val>
                                        </p:tav>
                                        <p:tav tm="100000">
                                          <p:val>
                                            <p:strVal val="#ppt_x"/>
                                          </p:val>
                                        </p:tav>
                                      </p:tavLst>
                                    </p:anim>
                                    <p:anim calcmode="lin" valueType="num">
                                      <p:cBhvr additive="base">
                                        <p:cTn id="70" dur="500" fill="hold"/>
                                        <p:tgtEl>
                                          <p:spTgt spid="184337"/>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184338"/>
                                        </p:tgtEl>
                                        <p:attrNameLst>
                                          <p:attrName>style.visibility</p:attrName>
                                        </p:attrNameLst>
                                      </p:cBhvr>
                                      <p:to>
                                        <p:strVal val="visible"/>
                                      </p:to>
                                    </p:set>
                                    <p:anim calcmode="lin" valueType="num">
                                      <p:cBhvr additive="base">
                                        <p:cTn id="75" dur="500" fill="hold"/>
                                        <p:tgtEl>
                                          <p:spTgt spid="184338"/>
                                        </p:tgtEl>
                                        <p:attrNameLst>
                                          <p:attrName>ppt_x</p:attrName>
                                        </p:attrNameLst>
                                      </p:cBhvr>
                                      <p:tavLst>
                                        <p:tav tm="0">
                                          <p:val>
                                            <p:strVal val="0-#ppt_w/2"/>
                                          </p:val>
                                        </p:tav>
                                        <p:tav tm="100000">
                                          <p:val>
                                            <p:strVal val="#ppt_x"/>
                                          </p:val>
                                        </p:tav>
                                      </p:tavLst>
                                    </p:anim>
                                    <p:anim calcmode="lin" valueType="num">
                                      <p:cBhvr additive="base">
                                        <p:cTn id="76" dur="500" fill="hold"/>
                                        <p:tgtEl>
                                          <p:spTgt spid="184338"/>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4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nimBg="1"/>
      <p:bldP spid="184332" grpId="0" animBg="1"/>
      <p:bldP spid="184336" grpId="0" animBg="1"/>
      <p:bldP spid="184337" grpId="0" animBg="1"/>
      <p:bldP spid="184338" grpId="0" animBg="1"/>
      <p:bldP spid="184351" grpId="0" animBg="1"/>
      <p:bldP spid="184352" grpId="0" animBg="1"/>
      <p:bldP spid="184353" grpId="0"/>
      <p:bldP spid="184354" grpId="0"/>
      <p:bldP spid="1843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B8AC26-6D44-411E-82A3-94C9F548C68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2B0B899-9C51-4852-91D4-0A3F60E841D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35</a:t>
            </a:fld>
            <a:endParaRPr kumimoji="0" lang="en-US" altLang="zh-CN" sz="1400" smtClean="0">
              <a:latin typeface="Tahoma" panose="020B0604030504040204" pitchFamily="34" charset="0"/>
              <a:ea typeface="宋体" panose="02010600030101010101" pitchFamily="2" charset="-122"/>
            </a:endParaRPr>
          </a:p>
        </p:txBody>
      </p:sp>
      <p:sp>
        <p:nvSpPr>
          <p:cNvPr id="40964" name="Rectangle 2"/>
          <p:cNvSpPr>
            <a:spLocks noGrp="1" noChangeArrowheads="1"/>
          </p:cNvSpPr>
          <p:nvPr>
            <p:ph type="title"/>
          </p:nvPr>
        </p:nvSpPr>
        <p:spPr/>
        <p:txBody>
          <a:bodyPr/>
          <a:lstStyle/>
          <a:p>
            <a:pPr eaLnBrk="1" hangingPunct="1"/>
            <a:r>
              <a:rPr lang="zh-CN" altLang="en-US" smtClean="0"/>
              <a:t>例</a:t>
            </a:r>
            <a:r>
              <a:rPr lang="en-US" altLang="zh-CN" smtClean="0"/>
              <a:t>.</a:t>
            </a:r>
            <a:r>
              <a:rPr lang="zh-CN" altLang="en-US" smtClean="0"/>
              <a:t>三枚钱币问题</a:t>
            </a:r>
            <a:r>
              <a:rPr lang="en-US" altLang="zh-CN" smtClean="0"/>
              <a:t>(</a:t>
            </a:r>
            <a:r>
              <a:rPr lang="zh-CN" altLang="en-US" smtClean="0"/>
              <a:t>续</a:t>
            </a:r>
            <a:r>
              <a:rPr lang="en-US" altLang="zh-CN" smtClean="0"/>
              <a:t>1)</a:t>
            </a:r>
          </a:p>
        </p:txBody>
      </p:sp>
      <p:sp>
        <p:nvSpPr>
          <p:cNvPr id="40965" name="Rectangle 3"/>
          <p:cNvSpPr>
            <a:spLocks noGrp="1" noChangeArrowheads="1"/>
          </p:cNvSpPr>
          <p:nvPr>
            <p:ph type="body" idx="1"/>
          </p:nvPr>
        </p:nvSpPr>
        <p:spPr>
          <a:xfrm>
            <a:off x="827088" y="2017713"/>
            <a:ext cx="8128000" cy="4114800"/>
          </a:xfrm>
        </p:spPr>
        <p:txBody>
          <a:bodyPr/>
          <a:lstStyle/>
          <a:p>
            <a:pPr eaLnBrk="1" hangingPunct="1"/>
            <a:r>
              <a:rPr lang="zh-CN" altLang="en-US" sz="2400" smtClean="0"/>
              <a:t>设钱币正面为</a:t>
            </a:r>
            <a:r>
              <a:rPr lang="en-US" altLang="zh-CN" sz="2400" smtClean="0"/>
              <a:t>0</a:t>
            </a:r>
            <a:r>
              <a:rPr lang="zh-CN" altLang="en-US" sz="2400" smtClean="0"/>
              <a:t>，反面为</a:t>
            </a:r>
            <a:r>
              <a:rPr lang="en-US" altLang="zh-CN" sz="2400" smtClean="0"/>
              <a:t>1</a:t>
            </a:r>
            <a:r>
              <a:rPr lang="zh-CN" altLang="en-US" sz="2400" smtClean="0"/>
              <a:t>，可引入一个三元组</a:t>
            </a:r>
            <a:r>
              <a:rPr lang="en-US" altLang="zh-CN" sz="2400" smtClean="0"/>
              <a:t>Q=(q</a:t>
            </a:r>
            <a:r>
              <a:rPr lang="en-US" altLang="zh-CN" sz="2400" baseline="-25000" smtClean="0"/>
              <a:t>0</a:t>
            </a:r>
            <a:r>
              <a:rPr lang="en-US" altLang="zh-CN" sz="2400" smtClean="0"/>
              <a:t>,q</a:t>
            </a:r>
            <a:r>
              <a:rPr lang="en-US" altLang="zh-CN" sz="2400" baseline="-25000" smtClean="0"/>
              <a:t>1</a:t>
            </a:r>
            <a:r>
              <a:rPr lang="en-US" altLang="zh-CN" sz="2400" smtClean="0"/>
              <a:t>,q</a:t>
            </a:r>
            <a:r>
              <a:rPr lang="en-US" altLang="zh-CN" sz="2400" baseline="-25000" smtClean="0"/>
              <a:t>2</a:t>
            </a:r>
            <a:r>
              <a:rPr lang="en-US" altLang="zh-CN" sz="2400" smtClean="0"/>
              <a:t>)</a:t>
            </a:r>
            <a:r>
              <a:rPr lang="zh-CN" altLang="en-US" sz="2400" smtClean="0"/>
              <a:t>来描述这三枚钱币的总状态。</a:t>
            </a:r>
          </a:p>
          <a:p>
            <a:pPr eaLnBrk="1" hangingPunct="1">
              <a:buFont typeface="Wingdings" panose="05000000000000000000" pitchFamily="2" charset="2"/>
              <a:buNone/>
            </a:pPr>
            <a:r>
              <a:rPr lang="zh-CN" altLang="en-US" sz="2400" smtClean="0"/>
              <a:t>    共</a:t>
            </a:r>
            <a:r>
              <a:rPr lang="en-US" altLang="zh-CN" sz="2400" smtClean="0"/>
              <a:t>8</a:t>
            </a:r>
            <a:r>
              <a:rPr lang="zh-CN" altLang="en-US" sz="2400" smtClean="0"/>
              <a:t>种状态。</a:t>
            </a:r>
          </a:p>
          <a:p>
            <a:pPr eaLnBrk="1" hangingPunct="1">
              <a:buFont typeface="Wingdings" panose="05000000000000000000" pitchFamily="2" charset="2"/>
              <a:buNone/>
            </a:pPr>
            <a:r>
              <a:rPr lang="zh-CN" altLang="en-US" sz="2400" smtClean="0"/>
              <a:t>    </a:t>
            </a:r>
            <a:r>
              <a:rPr lang="en-US" altLang="zh-CN" sz="2400" smtClean="0"/>
              <a:t>Q</a:t>
            </a:r>
            <a:r>
              <a:rPr lang="en-US" altLang="zh-CN" sz="2400" baseline="-25000" smtClean="0"/>
              <a:t>0</a:t>
            </a:r>
            <a:r>
              <a:rPr lang="en-US" altLang="zh-CN" sz="2400" smtClean="0"/>
              <a:t>=(0,0,0); Q</a:t>
            </a:r>
            <a:r>
              <a:rPr lang="en-US" altLang="zh-CN" sz="2400" baseline="-25000" smtClean="0"/>
              <a:t>1</a:t>
            </a:r>
            <a:r>
              <a:rPr lang="en-US" altLang="zh-CN" sz="2400" smtClean="0"/>
              <a:t>=(0,0,1); Q</a:t>
            </a:r>
            <a:r>
              <a:rPr lang="en-US" altLang="zh-CN" sz="2400" baseline="-25000" smtClean="0"/>
              <a:t>2</a:t>
            </a:r>
            <a:r>
              <a:rPr lang="en-US" altLang="zh-CN" sz="2400" smtClean="0"/>
              <a:t>=(0,1,0); Q</a:t>
            </a:r>
            <a:r>
              <a:rPr lang="en-US" altLang="zh-CN" sz="2400" baseline="-25000" smtClean="0"/>
              <a:t>3</a:t>
            </a:r>
            <a:r>
              <a:rPr lang="en-US" altLang="zh-CN" sz="2400" smtClean="0"/>
              <a:t>=(0,1,1);</a:t>
            </a:r>
          </a:p>
          <a:p>
            <a:pPr eaLnBrk="1" hangingPunct="1">
              <a:buFont typeface="Wingdings" panose="05000000000000000000" pitchFamily="2" charset="2"/>
              <a:buNone/>
            </a:pPr>
            <a:r>
              <a:rPr lang="en-US" altLang="zh-CN" sz="2400" smtClean="0"/>
              <a:t>    Q</a:t>
            </a:r>
            <a:r>
              <a:rPr lang="en-US" altLang="zh-CN" sz="2400" baseline="-25000" smtClean="0"/>
              <a:t>4</a:t>
            </a:r>
            <a:r>
              <a:rPr lang="en-US" altLang="zh-CN" sz="2400" smtClean="0"/>
              <a:t>=(1,0,0); Q</a:t>
            </a:r>
            <a:r>
              <a:rPr lang="en-US" altLang="zh-CN" sz="2400" baseline="-25000" smtClean="0"/>
              <a:t>5</a:t>
            </a:r>
            <a:r>
              <a:rPr lang="en-US" altLang="zh-CN" sz="2400" smtClean="0"/>
              <a:t>=(1,0,1); Q</a:t>
            </a:r>
            <a:r>
              <a:rPr lang="en-US" altLang="zh-CN" sz="2400" baseline="-25000" smtClean="0"/>
              <a:t>6</a:t>
            </a:r>
            <a:r>
              <a:rPr lang="en-US" altLang="zh-CN" sz="2400" smtClean="0"/>
              <a:t>=(1,1,0); Q</a:t>
            </a:r>
            <a:r>
              <a:rPr lang="en-US" altLang="zh-CN" sz="2400" baseline="-25000" smtClean="0"/>
              <a:t>7</a:t>
            </a:r>
            <a:r>
              <a:rPr lang="en-US" altLang="zh-CN" sz="2400" smtClean="0"/>
              <a:t>=(1,1,1);</a:t>
            </a:r>
          </a:p>
          <a:p>
            <a:pPr eaLnBrk="1" hangingPunct="1"/>
            <a:r>
              <a:rPr lang="zh-CN" altLang="en-US" sz="2400" smtClean="0"/>
              <a:t>算子集</a:t>
            </a:r>
            <a:r>
              <a:rPr lang="en-US" altLang="zh-CN" sz="2400" smtClean="0"/>
              <a:t>F={a,b,c}</a:t>
            </a:r>
          </a:p>
          <a:p>
            <a:pPr eaLnBrk="1" hangingPunct="1">
              <a:buFont typeface="Wingdings" panose="05000000000000000000" pitchFamily="2" charset="2"/>
              <a:buNone/>
            </a:pPr>
            <a:r>
              <a:rPr lang="en-US" altLang="zh-CN" sz="2400" smtClean="0"/>
              <a:t>     a:</a:t>
            </a:r>
            <a:r>
              <a:rPr lang="zh-CN" altLang="en-US" sz="2400" smtClean="0"/>
              <a:t>把钱币</a:t>
            </a:r>
            <a:r>
              <a:rPr lang="en-US" altLang="zh-CN" sz="2400" smtClean="0"/>
              <a:t>q</a:t>
            </a:r>
            <a:r>
              <a:rPr lang="en-US" altLang="zh-CN" sz="2400" baseline="-25000" smtClean="0"/>
              <a:t>0</a:t>
            </a:r>
            <a:r>
              <a:rPr lang="zh-CN" altLang="en-US" sz="2400" smtClean="0"/>
              <a:t>翻转一次； </a:t>
            </a:r>
            <a:r>
              <a:rPr lang="en-US" altLang="zh-CN" sz="2400" smtClean="0"/>
              <a:t>b:</a:t>
            </a:r>
            <a:r>
              <a:rPr lang="zh-CN" altLang="en-US" sz="2400" smtClean="0"/>
              <a:t>把钱币</a:t>
            </a:r>
            <a:r>
              <a:rPr lang="en-US" altLang="zh-CN" sz="2400" smtClean="0"/>
              <a:t>q</a:t>
            </a:r>
            <a:r>
              <a:rPr lang="en-US" altLang="zh-CN" sz="2400" baseline="-25000" smtClean="0"/>
              <a:t>1</a:t>
            </a:r>
            <a:r>
              <a:rPr lang="zh-CN" altLang="en-US" sz="2400" smtClean="0"/>
              <a:t>翻转一次； </a:t>
            </a:r>
            <a:r>
              <a:rPr lang="en-US" altLang="zh-CN" sz="2400" smtClean="0"/>
              <a:t>c:</a:t>
            </a:r>
            <a:r>
              <a:rPr lang="zh-CN" altLang="en-US" sz="2400" smtClean="0"/>
              <a:t>把钱币</a:t>
            </a:r>
            <a:r>
              <a:rPr lang="en-US" altLang="zh-CN" sz="2400" smtClean="0"/>
              <a:t>q</a:t>
            </a:r>
            <a:r>
              <a:rPr lang="en-US" altLang="zh-CN" sz="2400" baseline="-25000" smtClean="0"/>
              <a:t>2</a:t>
            </a:r>
            <a:r>
              <a:rPr lang="zh-CN" altLang="en-US" sz="2400" smtClean="0"/>
              <a:t>翻转一次。</a:t>
            </a:r>
          </a:p>
          <a:p>
            <a:pPr eaLnBrk="1" hangingPunct="1"/>
            <a:r>
              <a:rPr lang="zh-CN" altLang="en-US" sz="2400" smtClean="0"/>
              <a:t>问题的状态空间为</a:t>
            </a:r>
            <a:r>
              <a:rPr lang="en-US" altLang="zh-CN" sz="2400" smtClean="0"/>
              <a:t>({Q</a:t>
            </a:r>
            <a:r>
              <a:rPr lang="en-US" altLang="zh-CN" sz="2400" baseline="-25000" smtClean="0"/>
              <a:t>5</a:t>
            </a:r>
            <a:r>
              <a:rPr lang="en-US" altLang="zh-CN" sz="2400" smtClean="0"/>
              <a:t>},{a,b,c},{Q</a:t>
            </a:r>
            <a:r>
              <a:rPr lang="en-US" altLang="zh-CN" sz="2400" baseline="-25000" smtClean="0"/>
              <a:t>0</a:t>
            </a:r>
            <a:r>
              <a:rPr lang="en-US" altLang="zh-CN" sz="2400" smtClean="0"/>
              <a:t>, Q</a:t>
            </a:r>
            <a:r>
              <a:rPr lang="en-US" altLang="zh-CN" sz="2400" baseline="-25000" smtClean="0"/>
              <a:t>7</a:t>
            </a:r>
            <a:r>
              <a:rPr lang="en-US" altLang="zh-CN" sz="2400" smtClean="0"/>
              <a:t>})</a:t>
            </a:r>
          </a:p>
          <a:p>
            <a:pPr eaLnBrk="1" hangingPunct="1">
              <a:buFont typeface="Wingdings" panose="05000000000000000000" pitchFamily="2" charset="2"/>
              <a:buNone/>
            </a:pPr>
            <a:endParaRPr lang="en-US" altLang="zh-CN"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0DE874D-8DE7-49D5-BBF8-E2A82FBB7B1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8837E6-7E6A-47EA-8DA5-035518E0EF6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36</a:t>
            </a:fld>
            <a:endParaRPr kumimoji="0" lang="en-US" altLang="zh-CN" sz="1400" smtClean="0">
              <a:latin typeface="Tahoma" panose="020B0604030504040204" pitchFamily="34" charset="0"/>
              <a:ea typeface="宋体" panose="02010600030101010101" pitchFamily="2" charset="-122"/>
            </a:endParaRPr>
          </a:p>
        </p:txBody>
      </p:sp>
      <p:sp>
        <p:nvSpPr>
          <p:cNvPr id="41988" name="Rectangle 2"/>
          <p:cNvSpPr>
            <a:spLocks noGrp="1" noChangeArrowheads="1"/>
          </p:cNvSpPr>
          <p:nvPr>
            <p:ph type="title"/>
          </p:nvPr>
        </p:nvSpPr>
        <p:spPr/>
        <p:txBody>
          <a:bodyPr/>
          <a:lstStyle/>
          <a:p>
            <a:pPr eaLnBrk="1" hangingPunct="1"/>
            <a:r>
              <a:rPr lang="zh-CN" altLang="en-US" smtClean="0"/>
              <a:t>例</a:t>
            </a:r>
            <a:r>
              <a:rPr lang="en-US" altLang="zh-CN" smtClean="0"/>
              <a:t>.</a:t>
            </a:r>
            <a:r>
              <a:rPr lang="zh-CN" altLang="en-US" smtClean="0"/>
              <a:t>三枚钱币问题</a:t>
            </a:r>
            <a:r>
              <a:rPr lang="en-US" altLang="zh-CN" smtClean="0"/>
              <a:t>(</a:t>
            </a:r>
            <a:r>
              <a:rPr lang="zh-CN" altLang="en-US" smtClean="0"/>
              <a:t>续</a:t>
            </a:r>
            <a:r>
              <a:rPr lang="en-US" altLang="zh-CN" smtClean="0"/>
              <a:t>2)</a:t>
            </a:r>
          </a:p>
        </p:txBody>
      </p:sp>
      <p:sp>
        <p:nvSpPr>
          <p:cNvPr id="41989" name="Rectangle 3"/>
          <p:cNvSpPr>
            <a:spLocks noGrp="1" noChangeArrowheads="1"/>
          </p:cNvSpPr>
          <p:nvPr>
            <p:ph type="body" idx="1"/>
          </p:nvPr>
        </p:nvSpPr>
        <p:spPr>
          <a:xfrm>
            <a:off x="1371600" y="1981200"/>
            <a:ext cx="7772400" cy="381000"/>
          </a:xfrm>
        </p:spPr>
        <p:txBody>
          <a:bodyPr/>
          <a:lstStyle/>
          <a:p>
            <a:pPr eaLnBrk="1" hangingPunct="1">
              <a:lnSpc>
                <a:spcPct val="90000"/>
              </a:lnSpc>
            </a:pPr>
            <a:r>
              <a:rPr lang="zh-CN" altLang="en-US" sz="2400" smtClean="0"/>
              <a:t>状态空间表示</a:t>
            </a:r>
          </a:p>
        </p:txBody>
      </p:sp>
      <p:sp>
        <p:nvSpPr>
          <p:cNvPr id="41990" name="Rectangle 4"/>
          <p:cNvSpPr>
            <a:spLocks noChangeArrowheads="1"/>
          </p:cNvSpPr>
          <p:nvPr/>
        </p:nvSpPr>
        <p:spPr bwMode="auto">
          <a:xfrm>
            <a:off x="2743200" y="2819400"/>
            <a:ext cx="957263" cy="409575"/>
          </a:xfrm>
          <a:prstGeom prst="rect">
            <a:avLst/>
          </a:prstGeom>
          <a:solidFill>
            <a:srgbClr val="00FFFF"/>
          </a:solidFill>
          <a:ln w="12700">
            <a:solidFill>
              <a:schemeClr val="folHlink"/>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(0,0,0)</a:t>
            </a:r>
          </a:p>
        </p:txBody>
      </p:sp>
      <p:sp>
        <p:nvSpPr>
          <p:cNvPr id="41991" name="Rectangle 5"/>
          <p:cNvSpPr>
            <a:spLocks noChangeArrowheads="1"/>
          </p:cNvSpPr>
          <p:nvPr/>
        </p:nvSpPr>
        <p:spPr bwMode="auto">
          <a:xfrm>
            <a:off x="4960938" y="2819400"/>
            <a:ext cx="10953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(10,0,0)</a:t>
            </a:r>
          </a:p>
        </p:txBody>
      </p:sp>
      <p:sp>
        <p:nvSpPr>
          <p:cNvPr id="41992" name="Rectangle 6"/>
          <p:cNvSpPr>
            <a:spLocks noChangeArrowheads="1"/>
          </p:cNvSpPr>
          <p:nvPr/>
        </p:nvSpPr>
        <p:spPr bwMode="auto">
          <a:xfrm>
            <a:off x="2895600" y="5334000"/>
            <a:ext cx="957263" cy="409575"/>
          </a:xfrm>
          <a:prstGeom prst="rect">
            <a:avLst/>
          </a:prstGeom>
          <a:solidFill>
            <a:srgbClr val="66FFFF"/>
          </a:solidFill>
          <a:ln w="12700">
            <a:solidFill>
              <a:schemeClr val="folHlink"/>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(1,1,1)</a:t>
            </a:r>
          </a:p>
        </p:txBody>
      </p:sp>
      <p:sp>
        <p:nvSpPr>
          <p:cNvPr id="41993" name="Rectangle 7"/>
          <p:cNvSpPr>
            <a:spLocks noChangeArrowheads="1"/>
          </p:cNvSpPr>
          <p:nvPr/>
        </p:nvSpPr>
        <p:spPr bwMode="auto">
          <a:xfrm>
            <a:off x="5029200" y="5334000"/>
            <a:ext cx="9572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(0,1,1)</a:t>
            </a:r>
          </a:p>
        </p:txBody>
      </p:sp>
      <p:sp>
        <p:nvSpPr>
          <p:cNvPr id="41994" name="Rectangle 8"/>
          <p:cNvSpPr>
            <a:spLocks noChangeArrowheads="1"/>
          </p:cNvSpPr>
          <p:nvPr/>
        </p:nvSpPr>
        <p:spPr bwMode="auto">
          <a:xfrm>
            <a:off x="914400" y="3581400"/>
            <a:ext cx="9572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(0,0,1)</a:t>
            </a:r>
          </a:p>
        </p:txBody>
      </p:sp>
      <p:sp>
        <p:nvSpPr>
          <p:cNvPr id="41995" name="Rectangle 9"/>
          <p:cNvSpPr>
            <a:spLocks noChangeArrowheads="1"/>
          </p:cNvSpPr>
          <p:nvPr/>
        </p:nvSpPr>
        <p:spPr bwMode="auto">
          <a:xfrm>
            <a:off x="990600" y="4648200"/>
            <a:ext cx="957263" cy="409575"/>
          </a:xfrm>
          <a:prstGeom prst="rect">
            <a:avLst/>
          </a:prstGeom>
          <a:solidFill>
            <a:srgbClr val="00FFFF"/>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(1,0,1)</a:t>
            </a:r>
          </a:p>
        </p:txBody>
      </p:sp>
      <p:sp>
        <p:nvSpPr>
          <p:cNvPr id="41996" name="Rectangle 10"/>
          <p:cNvSpPr>
            <a:spLocks noChangeArrowheads="1"/>
          </p:cNvSpPr>
          <p:nvPr/>
        </p:nvSpPr>
        <p:spPr bwMode="auto">
          <a:xfrm>
            <a:off x="6629400" y="3657600"/>
            <a:ext cx="9572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(1,1,0)</a:t>
            </a:r>
          </a:p>
        </p:txBody>
      </p:sp>
      <p:sp>
        <p:nvSpPr>
          <p:cNvPr id="41997" name="Rectangle 11"/>
          <p:cNvSpPr>
            <a:spLocks noChangeArrowheads="1"/>
          </p:cNvSpPr>
          <p:nvPr/>
        </p:nvSpPr>
        <p:spPr bwMode="auto">
          <a:xfrm>
            <a:off x="6629400" y="4648200"/>
            <a:ext cx="9572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(0,1,0)</a:t>
            </a:r>
          </a:p>
        </p:txBody>
      </p:sp>
      <p:sp>
        <p:nvSpPr>
          <p:cNvPr id="41998" name="Line 12"/>
          <p:cNvSpPr>
            <a:spLocks noChangeShapeType="1"/>
          </p:cNvSpPr>
          <p:nvPr/>
        </p:nvSpPr>
        <p:spPr bwMode="auto">
          <a:xfrm>
            <a:off x="1371600" y="3962400"/>
            <a:ext cx="0" cy="6858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999" name="Line 13"/>
          <p:cNvSpPr>
            <a:spLocks noChangeShapeType="1"/>
          </p:cNvSpPr>
          <p:nvPr/>
        </p:nvSpPr>
        <p:spPr bwMode="auto">
          <a:xfrm flipH="1">
            <a:off x="1371600" y="3048000"/>
            <a:ext cx="137160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000" name="Line 21"/>
          <p:cNvSpPr>
            <a:spLocks noChangeShapeType="1"/>
          </p:cNvSpPr>
          <p:nvPr/>
        </p:nvSpPr>
        <p:spPr bwMode="auto">
          <a:xfrm flipH="1" flipV="1">
            <a:off x="5029200" y="2971800"/>
            <a:ext cx="76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001" name="Line 23"/>
          <p:cNvSpPr>
            <a:spLocks noChangeShapeType="1"/>
          </p:cNvSpPr>
          <p:nvPr/>
        </p:nvSpPr>
        <p:spPr bwMode="auto">
          <a:xfrm>
            <a:off x="3733800" y="2971800"/>
            <a:ext cx="1295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002" name="Line 24"/>
          <p:cNvSpPr>
            <a:spLocks noChangeShapeType="1"/>
          </p:cNvSpPr>
          <p:nvPr/>
        </p:nvSpPr>
        <p:spPr bwMode="auto">
          <a:xfrm>
            <a:off x="5943600" y="3048000"/>
            <a:ext cx="114300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003" name="Line 25"/>
          <p:cNvSpPr>
            <a:spLocks noChangeShapeType="1"/>
          </p:cNvSpPr>
          <p:nvPr/>
        </p:nvSpPr>
        <p:spPr bwMode="auto">
          <a:xfrm>
            <a:off x="7162800" y="4038600"/>
            <a:ext cx="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4" name="Line 26"/>
          <p:cNvSpPr>
            <a:spLocks noChangeShapeType="1"/>
          </p:cNvSpPr>
          <p:nvPr/>
        </p:nvSpPr>
        <p:spPr bwMode="auto">
          <a:xfrm flipH="1">
            <a:off x="5943600" y="5029200"/>
            <a:ext cx="121920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5" name="Line 27"/>
          <p:cNvSpPr>
            <a:spLocks noChangeShapeType="1"/>
          </p:cNvSpPr>
          <p:nvPr/>
        </p:nvSpPr>
        <p:spPr bwMode="auto">
          <a:xfrm>
            <a:off x="3810000" y="5562600"/>
            <a:ext cx="1295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6" name="Line 28"/>
          <p:cNvSpPr>
            <a:spLocks noChangeShapeType="1"/>
          </p:cNvSpPr>
          <p:nvPr/>
        </p:nvSpPr>
        <p:spPr bwMode="auto">
          <a:xfrm>
            <a:off x="1447800" y="5029200"/>
            <a:ext cx="144780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007" name="Line 29"/>
          <p:cNvSpPr>
            <a:spLocks noChangeShapeType="1"/>
          </p:cNvSpPr>
          <p:nvPr/>
        </p:nvSpPr>
        <p:spPr bwMode="auto">
          <a:xfrm flipV="1">
            <a:off x="1981200" y="3200400"/>
            <a:ext cx="3429000" cy="1676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008" name="Line 30"/>
          <p:cNvSpPr>
            <a:spLocks noChangeShapeType="1"/>
          </p:cNvSpPr>
          <p:nvPr/>
        </p:nvSpPr>
        <p:spPr bwMode="auto">
          <a:xfrm flipV="1">
            <a:off x="3352800" y="3810000"/>
            <a:ext cx="3276600" cy="15240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9" name="Line 31"/>
          <p:cNvSpPr>
            <a:spLocks noChangeShapeType="1"/>
          </p:cNvSpPr>
          <p:nvPr/>
        </p:nvSpPr>
        <p:spPr bwMode="auto">
          <a:xfrm>
            <a:off x="3276600" y="3200400"/>
            <a:ext cx="3352800" cy="1600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010" name="Line 32"/>
          <p:cNvSpPr>
            <a:spLocks noChangeShapeType="1"/>
          </p:cNvSpPr>
          <p:nvPr/>
        </p:nvSpPr>
        <p:spPr bwMode="auto">
          <a:xfrm>
            <a:off x="1905000" y="3810000"/>
            <a:ext cx="3581400" cy="15240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11" name="Text Box 33"/>
          <p:cNvSpPr txBox="1">
            <a:spLocks noChangeArrowheads="1"/>
          </p:cNvSpPr>
          <p:nvPr/>
        </p:nvSpPr>
        <p:spPr bwMode="auto">
          <a:xfrm>
            <a:off x="838200" y="51054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5</a:t>
            </a:r>
            <a:r>
              <a:rPr lang="en-US" altLang="zh-CN" sz="1600" b="1"/>
              <a:t> = Q</a:t>
            </a:r>
            <a:r>
              <a:rPr lang="en-US" altLang="zh-CN" sz="1600" b="1" baseline="-25000"/>
              <a:t>s</a:t>
            </a:r>
          </a:p>
        </p:txBody>
      </p:sp>
      <p:sp>
        <p:nvSpPr>
          <p:cNvPr id="42012" name="Text Box 34"/>
          <p:cNvSpPr txBox="1">
            <a:spLocks noChangeArrowheads="1"/>
          </p:cNvSpPr>
          <p:nvPr/>
        </p:nvSpPr>
        <p:spPr bwMode="auto">
          <a:xfrm>
            <a:off x="2895600" y="58674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7</a:t>
            </a:r>
            <a:r>
              <a:rPr lang="en-US" altLang="zh-CN" sz="1600" b="1"/>
              <a:t> =Q</a:t>
            </a:r>
            <a:r>
              <a:rPr lang="en-US" altLang="zh-CN" sz="1600" b="1" baseline="-25000"/>
              <a:t>g2</a:t>
            </a:r>
          </a:p>
        </p:txBody>
      </p:sp>
      <p:sp>
        <p:nvSpPr>
          <p:cNvPr id="42013" name="Text Box 35"/>
          <p:cNvSpPr txBox="1">
            <a:spLocks noChangeArrowheads="1"/>
          </p:cNvSpPr>
          <p:nvPr/>
        </p:nvSpPr>
        <p:spPr bwMode="auto">
          <a:xfrm>
            <a:off x="2743200" y="24384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0</a:t>
            </a:r>
            <a:r>
              <a:rPr lang="en-US" altLang="zh-CN" sz="1600" b="1"/>
              <a:t> =Q</a:t>
            </a:r>
            <a:r>
              <a:rPr lang="en-US" altLang="zh-CN" sz="1600" b="1" baseline="-25000"/>
              <a:t>g1</a:t>
            </a:r>
          </a:p>
        </p:txBody>
      </p:sp>
      <p:sp>
        <p:nvSpPr>
          <p:cNvPr id="42014" name="Text Box 36"/>
          <p:cNvSpPr txBox="1">
            <a:spLocks noChangeArrowheads="1"/>
          </p:cNvSpPr>
          <p:nvPr/>
        </p:nvSpPr>
        <p:spPr bwMode="auto">
          <a:xfrm>
            <a:off x="914400" y="3276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1</a:t>
            </a:r>
          </a:p>
        </p:txBody>
      </p:sp>
      <p:sp>
        <p:nvSpPr>
          <p:cNvPr id="42015" name="Text Box 37"/>
          <p:cNvSpPr txBox="1">
            <a:spLocks noChangeArrowheads="1"/>
          </p:cNvSpPr>
          <p:nvPr/>
        </p:nvSpPr>
        <p:spPr bwMode="auto">
          <a:xfrm>
            <a:off x="5257800" y="24384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4</a:t>
            </a:r>
          </a:p>
        </p:txBody>
      </p:sp>
      <p:sp>
        <p:nvSpPr>
          <p:cNvPr id="42016" name="Text Box 38"/>
          <p:cNvSpPr txBox="1">
            <a:spLocks noChangeArrowheads="1"/>
          </p:cNvSpPr>
          <p:nvPr/>
        </p:nvSpPr>
        <p:spPr bwMode="auto">
          <a:xfrm>
            <a:off x="7239000" y="3276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s</a:t>
            </a:r>
          </a:p>
        </p:txBody>
      </p:sp>
      <p:sp>
        <p:nvSpPr>
          <p:cNvPr id="42017" name="Text Box 39"/>
          <p:cNvSpPr txBox="1">
            <a:spLocks noChangeArrowheads="1"/>
          </p:cNvSpPr>
          <p:nvPr/>
        </p:nvSpPr>
        <p:spPr bwMode="auto">
          <a:xfrm>
            <a:off x="7239000" y="5181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2</a:t>
            </a:r>
          </a:p>
        </p:txBody>
      </p:sp>
      <p:sp>
        <p:nvSpPr>
          <p:cNvPr id="42018" name="Text Box 40"/>
          <p:cNvSpPr txBox="1">
            <a:spLocks noChangeArrowheads="1"/>
          </p:cNvSpPr>
          <p:nvPr/>
        </p:nvSpPr>
        <p:spPr bwMode="auto">
          <a:xfrm>
            <a:off x="5257800" y="5791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Q</a:t>
            </a:r>
            <a:r>
              <a:rPr lang="en-US" altLang="zh-CN" sz="1600" b="1" baseline="-25000"/>
              <a:t>3</a:t>
            </a:r>
          </a:p>
        </p:txBody>
      </p:sp>
      <p:sp>
        <p:nvSpPr>
          <p:cNvPr id="42019" name="Text Box 41"/>
          <p:cNvSpPr txBox="1">
            <a:spLocks noChangeArrowheads="1"/>
          </p:cNvSpPr>
          <p:nvPr/>
        </p:nvSpPr>
        <p:spPr bwMode="auto">
          <a:xfrm>
            <a:off x="1752600" y="3048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2020" name="Text Box 42"/>
          <p:cNvSpPr txBox="1">
            <a:spLocks noChangeArrowheads="1"/>
          </p:cNvSpPr>
          <p:nvPr/>
        </p:nvSpPr>
        <p:spPr bwMode="auto">
          <a:xfrm>
            <a:off x="4953000" y="37338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
        <p:nvSpPr>
          <p:cNvPr id="42021" name="Text Box 43"/>
          <p:cNvSpPr txBox="1">
            <a:spLocks noChangeArrowheads="1"/>
          </p:cNvSpPr>
          <p:nvPr/>
        </p:nvSpPr>
        <p:spPr bwMode="auto">
          <a:xfrm>
            <a:off x="4038600" y="2667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2022" name="Text Box 44"/>
          <p:cNvSpPr txBox="1">
            <a:spLocks noChangeArrowheads="1"/>
          </p:cNvSpPr>
          <p:nvPr/>
        </p:nvSpPr>
        <p:spPr bwMode="auto">
          <a:xfrm>
            <a:off x="6477000" y="3048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
        <p:nvSpPr>
          <p:cNvPr id="42023" name="Text Box 45"/>
          <p:cNvSpPr txBox="1">
            <a:spLocks noChangeArrowheads="1"/>
          </p:cNvSpPr>
          <p:nvPr/>
        </p:nvSpPr>
        <p:spPr bwMode="auto">
          <a:xfrm>
            <a:off x="7162800" y="41148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2024" name="Text Box 46"/>
          <p:cNvSpPr txBox="1">
            <a:spLocks noChangeArrowheads="1"/>
          </p:cNvSpPr>
          <p:nvPr/>
        </p:nvSpPr>
        <p:spPr bwMode="auto">
          <a:xfrm>
            <a:off x="6096000" y="4953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2025" name="Text Box 47"/>
          <p:cNvSpPr txBox="1">
            <a:spLocks noChangeArrowheads="1"/>
          </p:cNvSpPr>
          <p:nvPr/>
        </p:nvSpPr>
        <p:spPr bwMode="auto">
          <a:xfrm>
            <a:off x="4267200" y="5562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2026" name="Text Box 48"/>
          <p:cNvSpPr txBox="1">
            <a:spLocks noChangeArrowheads="1"/>
          </p:cNvSpPr>
          <p:nvPr/>
        </p:nvSpPr>
        <p:spPr bwMode="auto">
          <a:xfrm>
            <a:off x="2286000" y="4953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
        <p:nvSpPr>
          <p:cNvPr id="42027" name="Text Box 49"/>
          <p:cNvSpPr txBox="1">
            <a:spLocks noChangeArrowheads="1"/>
          </p:cNvSpPr>
          <p:nvPr/>
        </p:nvSpPr>
        <p:spPr bwMode="auto">
          <a:xfrm>
            <a:off x="838200" y="4191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2028" name="Text Box 50"/>
          <p:cNvSpPr txBox="1">
            <a:spLocks noChangeArrowheads="1"/>
          </p:cNvSpPr>
          <p:nvPr/>
        </p:nvSpPr>
        <p:spPr bwMode="auto">
          <a:xfrm>
            <a:off x="3200400" y="3810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2029" name="Text Box 51"/>
          <p:cNvSpPr txBox="1">
            <a:spLocks noChangeArrowheads="1"/>
          </p:cNvSpPr>
          <p:nvPr/>
        </p:nvSpPr>
        <p:spPr bwMode="auto">
          <a:xfrm>
            <a:off x="4572000" y="4267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2030" name="Text Box 52"/>
          <p:cNvSpPr txBox="1">
            <a:spLocks noChangeArrowheads="1"/>
          </p:cNvSpPr>
          <p:nvPr/>
        </p:nvSpPr>
        <p:spPr bwMode="auto">
          <a:xfrm>
            <a:off x="3810000" y="4267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7771D6-33AF-4E2A-8C77-836F8C461B4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AFE208-C043-4AC4-9190-0F854296583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37</a:t>
            </a:fld>
            <a:endParaRPr kumimoji="0" lang="en-US" altLang="zh-CN" sz="1400" smtClean="0">
              <a:latin typeface="Tahoma" panose="020B0604030504040204" pitchFamily="34" charset="0"/>
              <a:ea typeface="宋体" panose="02010600030101010101" pitchFamily="2" charset="-122"/>
            </a:endParaRPr>
          </a:p>
        </p:txBody>
      </p:sp>
      <p:sp>
        <p:nvSpPr>
          <p:cNvPr id="43012" name="Rectangle 1026"/>
          <p:cNvSpPr>
            <a:spLocks noGrp="1" noChangeArrowheads="1"/>
          </p:cNvSpPr>
          <p:nvPr>
            <p:ph type="title"/>
          </p:nvPr>
        </p:nvSpPr>
        <p:spPr/>
        <p:txBody>
          <a:bodyPr/>
          <a:lstStyle/>
          <a:p>
            <a:pPr eaLnBrk="1" hangingPunct="1"/>
            <a:r>
              <a:rPr lang="zh-CN" altLang="en-US" smtClean="0"/>
              <a:t>例</a:t>
            </a:r>
            <a:r>
              <a:rPr lang="en-US" altLang="zh-CN" smtClean="0"/>
              <a:t>.</a:t>
            </a:r>
            <a:r>
              <a:rPr lang="zh-CN" altLang="en-US" smtClean="0"/>
              <a:t>三枚钱币问题</a:t>
            </a:r>
            <a:r>
              <a:rPr lang="en-US" altLang="zh-CN" smtClean="0"/>
              <a:t>(</a:t>
            </a:r>
            <a:r>
              <a:rPr lang="zh-CN" altLang="en-US" smtClean="0"/>
              <a:t>续</a:t>
            </a:r>
            <a:r>
              <a:rPr lang="en-US" altLang="zh-CN" smtClean="0"/>
              <a:t>3)</a:t>
            </a:r>
          </a:p>
        </p:txBody>
      </p:sp>
      <p:sp>
        <p:nvSpPr>
          <p:cNvPr id="43013" name="Rectangle 1027"/>
          <p:cNvSpPr>
            <a:spLocks noGrp="1" noChangeArrowheads="1"/>
          </p:cNvSpPr>
          <p:nvPr>
            <p:ph type="body" idx="1"/>
          </p:nvPr>
        </p:nvSpPr>
        <p:spPr>
          <a:xfrm>
            <a:off x="838200" y="1828800"/>
            <a:ext cx="7772400" cy="573088"/>
          </a:xfrm>
        </p:spPr>
        <p:txBody>
          <a:bodyPr/>
          <a:lstStyle/>
          <a:p>
            <a:pPr eaLnBrk="1" hangingPunct="1"/>
            <a:r>
              <a:rPr lang="zh-CN" altLang="en-US" smtClean="0"/>
              <a:t>引入分量</a:t>
            </a:r>
            <a:r>
              <a:rPr lang="en-US" altLang="zh-CN" smtClean="0"/>
              <a:t>n</a:t>
            </a:r>
            <a:r>
              <a:rPr lang="zh-CN" altLang="en-US" smtClean="0"/>
              <a:t>表示已翻过的次数</a:t>
            </a:r>
          </a:p>
        </p:txBody>
      </p:sp>
      <p:sp>
        <p:nvSpPr>
          <p:cNvPr id="43014" name="Oval 1028"/>
          <p:cNvSpPr>
            <a:spLocks noChangeArrowheads="1"/>
          </p:cNvSpPr>
          <p:nvPr/>
        </p:nvSpPr>
        <p:spPr bwMode="auto">
          <a:xfrm>
            <a:off x="3657600" y="2286000"/>
            <a:ext cx="682625" cy="536575"/>
          </a:xfrm>
          <a:prstGeom prst="ellipse">
            <a:avLst/>
          </a:prstGeom>
          <a:solidFill>
            <a:srgbClr val="18CC50"/>
          </a:solidFill>
          <a:ln w="12700">
            <a:solidFill>
              <a:schemeClr val="tx1"/>
            </a:solidFill>
            <a:round/>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s0</a:t>
            </a:r>
          </a:p>
        </p:txBody>
      </p:sp>
      <p:sp>
        <p:nvSpPr>
          <p:cNvPr id="43015" name="Oval 1029"/>
          <p:cNvSpPr>
            <a:spLocks noChangeArrowheads="1"/>
          </p:cNvSpPr>
          <p:nvPr/>
        </p:nvSpPr>
        <p:spPr bwMode="auto">
          <a:xfrm>
            <a:off x="1968500" y="3124200"/>
            <a:ext cx="709613" cy="536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11</a:t>
            </a:r>
          </a:p>
        </p:txBody>
      </p:sp>
      <p:sp>
        <p:nvSpPr>
          <p:cNvPr id="43016" name="Oval 1030"/>
          <p:cNvSpPr>
            <a:spLocks noChangeArrowheads="1"/>
          </p:cNvSpPr>
          <p:nvPr/>
        </p:nvSpPr>
        <p:spPr bwMode="auto">
          <a:xfrm>
            <a:off x="3657600" y="3124200"/>
            <a:ext cx="709613" cy="536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71</a:t>
            </a:r>
          </a:p>
        </p:txBody>
      </p:sp>
      <p:sp>
        <p:nvSpPr>
          <p:cNvPr id="43017" name="Oval 1032"/>
          <p:cNvSpPr>
            <a:spLocks noChangeArrowheads="1"/>
          </p:cNvSpPr>
          <p:nvPr/>
        </p:nvSpPr>
        <p:spPr bwMode="auto">
          <a:xfrm>
            <a:off x="5473700" y="3276600"/>
            <a:ext cx="709613" cy="536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41</a:t>
            </a:r>
          </a:p>
        </p:txBody>
      </p:sp>
      <p:sp>
        <p:nvSpPr>
          <p:cNvPr id="43018" name="Oval 1033"/>
          <p:cNvSpPr>
            <a:spLocks noChangeArrowheads="1"/>
          </p:cNvSpPr>
          <p:nvPr/>
        </p:nvSpPr>
        <p:spPr bwMode="auto">
          <a:xfrm>
            <a:off x="1206500" y="3962400"/>
            <a:ext cx="709613" cy="536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52</a:t>
            </a:r>
          </a:p>
        </p:txBody>
      </p:sp>
      <p:sp>
        <p:nvSpPr>
          <p:cNvPr id="43019" name="Oval 1034"/>
          <p:cNvSpPr>
            <a:spLocks noChangeArrowheads="1"/>
          </p:cNvSpPr>
          <p:nvPr/>
        </p:nvSpPr>
        <p:spPr bwMode="auto">
          <a:xfrm>
            <a:off x="2667000" y="4114800"/>
            <a:ext cx="709613" cy="536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32</a:t>
            </a:r>
          </a:p>
        </p:txBody>
      </p:sp>
      <p:sp>
        <p:nvSpPr>
          <p:cNvPr id="43020" name="Oval 1035"/>
          <p:cNvSpPr>
            <a:spLocks noChangeArrowheads="1"/>
          </p:cNvSpPr>
          <p:nvPr/>
        </p:nvSpPr>
        <p:spPr bwMode="auto">
          <a:xfrm>
            <a:off x="4330700" y="3962400"/>
            <a:ext cx="709613" cy="536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02</a:t>
            </a:r>
          </a:p>
        </p:txBody>
      </p:sp>
      <p:sp>
        <p:nvSpPr>
          <p:cNvPr id="43021" name="Oval 1036"/>
          <p:cNvSpPr>
            <a:spLocks noChangeArrowheads="1"/>
          </p:cNvSpPr>
          <p:nvPr/>
        </p:nvSpPr>
        <p:spPr bwMode="auto">
          <a:xfrm>
            <a:off x="6540500" y="3886200"/>
            <a:ext cx="709613" cy="536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62</a:t>
            </a:r>
          </a:p>
        </p:txBody>
      </p:sp>
      <p:sp>
        <p:nvSpPr>
          <p:cNvPr id="43022" name="Oval 1037"/>
          <p:cNvSpPr>
            <a:spLocks noChangeArrowheads="1"/>
          </p:cNvSpPr>
          <p:nvPr/>
        </p:nvSpPr>
        <p:spPr bwMode="auto">
          <a:xfrm>
            <a:off x="1968500" y="5257800"/>
            <a:ext cx="709613" cy="536575"/>
          </a:xfrm>
          <a:prstGeom prst="ellipse">
            <a:avLst/>
          </a:prstGeom>
          <a:solidFill>
            <a:srgbClr val="18CC50"/>
          </a:solidFill>
          <a:ln w="12700">
            <a:solidFill>
              <a:schemeClr val="tx1"/>
            </a:solidFill>
            <a:round/>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73</a:t>
            </a:r>
          </a:p>
        </p:txBody>
      </p:sp>
      <p:sp>
        <p:nvSpPr>
          <p:cNvPr id="43023" name="Oval 1038"/>
          <p:cNvSpPr>
            <a:spLocks noChangeArrowheads="1"/>
          </p:cNvSpPr>
          <p:nvPr/>
        </p:nvSpPr>
        <p:spPr bwMode="auto">
          <a:xfrm>
            <a:off x="5092700" y="5334000"/>
            <a:ext cx="709613" cy="536575"/>
          </a:xfrm>
          <a:prstGeom prst="ellipse">
            <a:avLst/>
          </a:prstGeom>
          <a:solidFill>
            <a:schemeClr val="hlink"/>
          </a:solidFill>
          <a:ln w="12700">
            <a:solidFill>
              <a:schemeClr val="tx1"/>
            </a:solidFill>
            <a:round/>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Q</a:t>
            </a:r>
            <a:r>
              <a:rPr lang="en-US" altLang="zh-CN" sz="2000" baseline="-25000">
                <a:latin typeface="Tahoma" panose="020B0604030504040204" pitchFamily="34" charset="0"/>
                <a:ea typeface="宋体" panose="02010600030101010101" pitchFamily="2" charset="-122"/>
              </a:rPr>
              <a:t>03</a:t>
            </a:r>
          </a:p>
        </p:txBody>
      </p:sp>
      <p:sp>
        <p:nvSpPr>
          <p:cNvPr id="43024" name="Line 1039"/>
          <p:cNvSpPr>
            <a:spLocks noChangeShapeType="1"/>
          </p:cNvSpPr>
          <p:nvPr/>
        </p:nvSpPr>
        <p:spPr bwMode="auto">
          <a:xfrm flipH="1">
            <a:off x="2590800" y="2667000"/>
            <a:ext cx="10668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25" name="Line 1040"/>
          <p:cNvSpPr>
            <a:spLocks noChangeShapeType="1"/>
          </p:cNvSpPr>
          <p:nvPr/>
        </p:nvSpPr>
        <p:spPr bwMode="auto">
          <a:xfrm>
            <a:off x="4038600" y="28194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026" name="Line 1041"/>
          <p:cNvSpPr>
            <a:spLocks noChangeShapeType="1"/>
          </p:cNvSpPr>
          <p:nvPr/>
        </p:nvSpPr>
        <p:spPr bwMode="auto">
          <a:xfrm>
            <a:off x="4343400" y="2667000"/>
            <a:ext cx="12192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27" name="Line 1042"/>
          <p:cNvSpPr>
            <a:spLocks noChangeShapeType="1"/>
          </p:cNvSpPr>
          <p:nvPr/>
        </p:nvSpPr>
        <p:spPr bwMode="auto">
          <a:xfrm flipH="1">
            <a:off x="1600200" y="3581400"/>
            <a:ext cx="457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28" name="Line 1043"/>
          <p:cNvSpPr>
            <a:spLocks noChangeShapeType="1"/>
          </p:cNvSpPr>
          <p:nvPr/>
        </p:nvSpPr>
        <p:spPr bwMode="auto">
          <a:xfrm>
            <a:off x="2590800" y="3581400"/>
            <a:ext cx="304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029" name="Line 1044"/>
          <p:cNvSpPr>
            <a:spLocks noChangeShapeType="1"/>
          </p:cNvSpPr>
          <p:nvPr/>
        </p:nvSpPr>
        <p:spPr bwMode="auto">
          <a:xfrm>
            <a:off x="2667000" y="3429000"/>
            <a:ext cx="1676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30" name="Line 1045"/>
          <p:cNvSpPr>
            <a:spLocks noChangeShapeType="1"/>
          </p:cNvSpPr>
          <p:nvPr/>
        </p:nvSpPr>
        <p:spPr bwMode="auto">
          <a:xfrm flipH="1">
            <a:off x="1828800" y="3505200"/>
            <a:ext cx="1905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031" name="Line 1046"/>
          <p:cNvSpPr>
            <a:spLocks noChangeShapeType="1"/>
          </p:cNvSpPr>
          <p:nvPr/>
        </p:nvSpPr>
        <p:spPr bwMode="auto">
          <a:xfrm flipH="1">
            <a:off x="3200400" y="3657600"/>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032" name="Line 1047"/>
          <p:cNvSpPr>
            <a:spLocks noChangeShapeType="1"/>
          </p:cNvSpPr>
          <p:nvPr/>
        </p:nvSpPr>
        <p:spPr bwMode="auto">
          <a:xfrm>
            <a:off x="4343400" y="3505200"/>
            <a:ext cx="22098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033" name="Line 1049"/>
          <p:cNvSpPr>
            <a:spLocks noChangeShapeType="1"/>
          </p:cNvSpPr>
          <p:nvPr/>
        </p:nvSpPr>
        <p:spPr bwMode="auto">
          <a:xfrm flipH="1">
            <a:off x="1905000" y="3581400"/>
            <a:ext cx="35814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34" name="Line 1053"/>
          <p:cNvSpPr>
            <a:spLocks noChangeShapeType="1"/>
          </p:cNvSpPr>
          <p:nvPr/>
        </p:nvSpPr>
        <p:spPr bwMode="auto">
          <a:xfrm>
            <a:off x="2971800" y="4495800"/>
            <a:ext cx="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35" name="Line 1059"/>
          <p:cNvSpPr>
            <a:spLocks noChangeShapeType="1"/>
          </p:cNvSpPr>
          <p:nvPr/>
        </p:nvSpPr>
        <p:spPr bwMode="auto">
          <a:xfrm flipH="1">
            <a:off x="4953000" y="3733800"/>
            <a:ext cx="609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36" name="Line 1061"/>
          <p:cNvSpPr>
            <a:spLocks noChangeShapeType="1"/>
          </p:cNvSpPr>
          <p:nvPr/>
        </p:nvSpPr>
        <p:spPr bwMode="auto">
          <a:xfrm>
            <a:off x="6172200" y="3657600"/>
            <a:ext cx="5334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37" name="Line 1062"/>
          <p:cNvSpPr>
            <a:spLocks noChangeShapeType="1"/>
          </p:cNvSpPr>
          <p:nvPr/>
        </p:nvSpPr>
        <p:spPr bwMode="auto">
          <a:xfrm>
            <a:off x="1676400" y="4495800"/>
            <a:ext cx="533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38" name="Line 1064"/>
          <p:cNvSpPr>
            <a:spLocks noChangeShapeType="1"/>
          </p:cNvSpPr>
          <p:nvPr/>
        </p:nvSpPr>
        <p:spPr bwMode="auto">
          <a:xfrm flipH="1">
            <a:off x="2514600" y="4648200"/>
            <a:ext cx="3048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39" name="Line 1065"/>
          <p:cNvSpPr>
            <a:spLocks noChangeShapeType="1"/>
          </p:cNvSpPr>
          <p:nvPr/>
        </p:nvSpPr>
        <p:spPr bwMode="auto">
          <a:xfrm flipH="1">
            <a:off x="2667000" y="4267200"/>
            <a:ext cx="388620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040" name="Text Box 1066"/>
          <p:cNvSpPr txBox="1">
            <a:spLocks noChangeArrowheads="1"/>
          </p:cNvSpPr>
          <p:nvPr/>
        </p:nvSpPr>
        <p:spPr bwMode="auto">
          <a:xfrm>
            <a:off x="2743200" y="25908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3041" name="Text Box 1067"/>
          <p:cNvSpPr txBox="1">
            <a:spLocks noChangeArrowheads="1"/>
          </p:cNvSpPr>
          <p:nvPr/>
        </p:nvSpPr>
        <p:spPr bwMode="auto">
          <a:xfrm>
            <a:off x="3886200" y="2667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
        <p:nvSpPr>
          <p:cNvPr id="43042" name="Text Box 1068"/>
          <p:cNvSpPr txBox="1">
            <a:spLocks noChangeArrowheads="1"/>
          </p:cNvSpPr>
          <p:nvPr/>
        </p:nvSpPr>
        <p:spPr bwMode="auto">
          <a:xfrm>
            <a:off x="4876800" y="2667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3043" name="Text Box 1069"/>
          <p:cNvSpPr txBox="1">
            <a:spLocks noChangeArrowheads="1"/>
          </p:cNvSpPr>
          <p:nvPr/>
        </p:nvSpPr>
        <p:spPr bwMode="auto">
          <a:xfrm>
            <a:off x="2819400" y="3276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3044" name="Text Box 1070"/>
          <p:cNvSpPr txBox="1">
            <a:spLocks noChangeArrowheads="1"/>
          </p:cNvSpPr>
          <p:nvPr/>
        </p:nvSpPr>
        <p:spPr bwMode="auto">
          <a:xfrm>
            <a:off x="2362200" y="3505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
        <p:nvSpPr>
          <p:cNvPr id="43045" name="Text Box 1071"/>
          <p:cNvSpPr txBox="1">
            <a:spLocks noChangeArrowheads="1"/>
          </p:cNvSpPr>
          <p:nvPr/>
        </p:nvSpPr>
        <p:spPr bwMode="auto">
          <a:xfrm>
            <a:off x="1447800" y="3429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3046" name="Text Box 1072"/>
          <p:cNvSpPr txBox="1">
            <a:spLocks noChangeArrowheads="1"/>
          </p:cNvSpPr>
          <p:nvPr/>
        </p:nvSpPr>
        <p:spPr bwMode="auto">
          <a:xfrm>
            <a:off x="3352800" y="3505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3047" name="Text Box 1073"/>
          <p:cNvSpPr txBox="1">
            <a:spLocks noChangeArrowheads="1"/>
          </p:cNvSpPr>
          <p:nvPr/>
        </p:nvSpPr>
        <p:spPr bwMode="auto">
          <a:xfrm>
            <a:off x="3200400" y="32004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
        <p:nvSpPr>
          <p:cNvPr id="43048" name="Text Box 1074"/>
          <p:cNvSpPr txBox="1">
            <a:spLocks noChangeArrowheads="1"/>
          </p:cNvSpPr>
          <p:nvPr/>
        </p:nvSpPr>
        <p:spPr bwMode="auto">
          <a:xfrm>
            <a:off x="4495800" y="3276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3049" name="Text Box 1075"/>
          <p:cNvSpPr txBox="1">
            <a:spLocks noChangeArrowheads="1"/>
          </p:cNvSpPr>
          <p:nvPr/>
        </p:nvSpPr>
        <p:spPr bwMode="auto">
          <a:xfrm>
            <a:off x="1524000" y="47244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
        <p:nvSpPr>
          <p:cNvPr id="43050" name="Text Box 1076"/>
          <p:cNvSpPr txBox="1">
            <a:spLocks noChangeArrowheads="1"/>
          </p:cNvSpPr>
          <p:nvPr/>
        </p:nvSpPr>
        <p:spPr bwMode="auto">
          <a:xfrm>
            <a:off x="2362200" y="47244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3051" name="Text Box 1077"/>
          <p:cNvSpPr txBox="1">
            <a:spLocks noChangeArrowheads="1"/>
          </p:cNvSpPr>
          <p:nvPr/>
        </p:nvSpPr>
        <p:spPr bwMode="auto">
          <a:xfrm>
            <a:off x="4876800" y="4648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3052" name="Text Box 1078"/>
          <p:cNvSpPr txBox="1">
            <a:spLocks noChangeArrowheads="1"/>
          </p:cNvSpPr>
          <p:nvPr/>
        </p:nvSpPr>
        <p:spPr bwMode="auto">
          <a:xfrm>
            <a:off x="4876800" y="3276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c</a:t>
            </a:r>
            <a:endParaRPr lang="en-US" altLang="zh-CN" sz="1600" b="1" baseline="-25000"/>
          </a:p>
        </p:txBody>
      </p:sp>
      <p:sp>
        <p:nvSpPr>
          <p:cNvPr id="43053" name="Text Box 1079"/>
          <p:cNvSpPr txBox="1">
            <a:spLocks noChangeArrowheads="1"/>
          </p:cNvSpPr>
          <p:nvPr/>
        </p:nvSpPr>
        <p:spPr bwMode="auto">
          <a:xfrm>
            <a:off x="5105400" y="3886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a</a:t>
            </a:r>
            <a:endParaRPr lang="en-US" altLang="zh-CN" sz="1600" b="1" baseline="-25000"/>
          </a:p>
        </p:txBody>
      </p:sp>
      <p:sp>
        <p:nvSpPr>
          <p:cNvPr id="43054" name="Text Box 1080"/>
          <p:cNvSpPr txBox="1">
            <a:spLocks noChangeArrowheads="1"/>
          </p:cNvSpPr>
          <p:nvPr/>
        </p:nvSpPr>
        <p:spPr bwMode="auto">
          <a:xfrm>
            <a:off x="6248400" y="35052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t>b</a:t>
            </a:r>
            <a:endParaRPr lang="en-US" altLang="zh-CN" sz="1600" b="1" baseline="-25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06FF0F4-FCAB-49A2-AC47-3EDACC8FC41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D5411F-EC99-4182-9C0E-8EF665D5944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38</a:t>
            </a:fld>
            <a:endParaRPr kumimoji="0" lang="en-US" altLang="zh-CN" sz="1400" smtClean="0">
              <a:latin typeface="Tahoma" panose="020B0604030504040204" pitchFamily="34" charset="0"/>
              <a:ea typeface="宋体" panose="02010600030101010101" pitchFamily="2" charset="-122"/>
            </a:endParaRPr>
          </a:p>
        </p:txBody>
      </p:sp>
      <p:sp>
        <p:nvSpPr>
          <p:cNvPr id="44036" name="Rectangle 3074"/>
          <p:cNvSpPr>
            <a:spLocks noGrp="1" noChangeArrowheads="1"/>
          </p:cNvSpPr>
          <p:nvPr>
            <p:ph type="title"/>
          </p:nvPr>
        </p:nvSpPr>
        <p:spPr>
          <a:xfrm>
            <a:off x="755650" y="617538"/>
            <a:ext cx="8188325" cy="1143000"/>
          </a:xfrm>
        </p:spPr>
        <p:txBody>
          <a:bodyPr/>
          <a:lstStyle/>
          <a:p>
            <a:pPr eaLnBrk="1" hangingPunct="1"/>
            <a:r>
              <a:rPr lang="zh-CN" altLang="en-US" smtClean="0"/>
              <a:t>传教士与野人问题</a:t>
            </a:r>
            <a:r>
              <a:rPr lang="en-US" altLang="zh-CN" smtClean="0"/>
              <a:t>(</a:t>
            </a:r>
            <a:r>
              <a:rPr lang="en-US" altLang="zh-CN" sz="3600" smtClean="0">
                <a:latin typeface="华文新魏" panose="02010800040101010101" pitchFamily="2" charset="-122"/>
                <a:ea typeface="华文新魏" panose="02010800040101010101" pitchFamily="2" charset="-122"/>
              </a:rPr>
              <a:t>M-C</a:t>
            </a:r>
            <a:r>
              <a:rPr lang="zh-CN" altLang="en-US" sz="3600" smtClean="0">
                <a:latin typeface="华文新魏" panose="02010800040101010101" pitchFamily="2" charset="-122"/>
                <a:ea typeface="华文新魏" panose="02010800040101010101" pitchFamily="2" charset="-122"/>
              </a:rPr>
              <a:t>问题</a:t>
            </a:r>
            <a:r>
              <a:rPr lang="en-US" altLang="zh-CN" smtClean="0"/>
              <a:t>)</a:t>
            </a:r>
          </a:p>
        </p:txBody>
      </p:sp>
      <p:sp>
        <p:nvSpPr>
          <p:cNvPr id="44037" name="Rectangle 3075"/>
          <p:cNvSpPr>
            <a:spLocks noGrp="1" noChangeArrowheads="1"/>
          </p:cNvSpPr>
          <p:nvPr>
            <p:ph type="body" idx="1"/>
          </p:nvPr>
        </p:nvSpPr>
        <p:spPr>
          <a:xfrm>
            <a:off x="827088" y="2017713"/>
            <a:ext cx="8128000" cy="4114800"/>
          </a:xfrm>
        </p:spPr>
        <p:txBody>
          <a:bodyPr/>
          <a:lstStyle/>
          <a:p>
            <a:pPr eaLnBrk="1" hangingPunct="1"/>
            <a:r>
              <a:rPr lang="en-US" altLang="zh-CN" smtClean="0"/>
              <a:t>Missionaries and Cannibals problem</a:t>
            </a:r>
          </a:p>
          <a:p>
            <a:pPr eaLnBrk="1" hangingPunct="1">
              <a:buFont typeface="Wingdings" panose="05000000000000000000" pitchFamily="2" charset="2"/>
              <a:buNone/>
            </a:pPr>
            <a:r>
              <a:rPr lang="en-US" altLang="zh-CN" smtClean="0"/>
              <a:t>	</a:t>
            </a:r>
            <a:r>
              <a:rPr lang="zh-CN" altLang="en-US" smtClean="0"/>
              <a:t>问题：</a:t>
            </a:r>
            <a:r>
              <a:rPr lang="en-US" altLang="zh-CN" smtClean="0"/>
              <a:t>N</a:t>
            </a:r>
            <a:r>
              <a:rPr lang="zh-CN" altLang="en-US" smtClean="0"/>
              <a:t>个传教士，</a:t>
            </a:r>
            <a:r>
              <a:rPr lang="en-US" altLang="zh-CN" smtClean="0"/>
              <a:t>N</a:t>
            </a:r>
            <a:r>
              <a:rPr lang="zh-CN" altLang="en-US" smtClean="0"/>
              <a:t>个野人，一条船，可同乘坐</a:t>
            </a:r>
            <a:r>
              <a:rPr lang="en-US" altLang="zh-CN" smtClean="0"/>
              <a:t>k</a:t>
            </a:r>
            <a:r>
              <a:rPr lang="zh-CN" altLang="en-US" smtClean="0"/>
              <a:t>个人，要求在任何时刻，在河的两岸，传教士人数不能少于野人的人数。</a:t>
            </a:r>
          </a:p>
          <a:p>
            <a:pPr eaLnBrk="1" hangingPunct="1">
              <a:buFont typeface="Wingdings" panose="05000000000000000000" pitchFamily="2" charset="2"/>
              <a:buNone/>
            </a:pPr>
            <a:r>
              <a:rPr lang="zh-CN" altLang="en-US" smtClean="0"/>
              <a:t>	问：如何过河</a:t>
            </a:r>
            <a:r>
              <a:rPr lang="en-US" altLang="zh-CN" smtClean="0"/>
              <a:t>?</a:t>
            </a:r>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r>
              <a:rPr lang="en-US" altLang="zh-CN" smtClean="0"/>
              <a:t>	</a:t>
            </a:r>
            <a:r>
              <a:rPr lang="zh-CN" altLang="en-US" smtClean="0"/>
              <a:t>以</a:t>
            </a:r>
            <a:r>
              <a:rPr lang="en-US" altLang="zh-CN" smtClean="0"/>
              <a:t>N=3</a:t>
            </a:r>
            <a:r>
              <a:rPr lang="zh-CN" altLang="en-US" smtClean="0"/>
              <a:t>，</a:t>
            </a:r>
            <a:r>
              <a:rPr lang="en-US" altLang="zh-CN" smtClean="0"/>
              <a:t>k=2</a:t>
            </a:r>
            <a:r>
              <a:rPr lang="zh-CN" altLang="en-US" smtClean="0"/>
              <a:t>为例求解。</a:t>
            </a:r>
          </a:p>
          <a:p>
            <a:pPr eaLnBrk="1" hangingPunct="1"/>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320CA81-1C71-4AF0-B731-F3464AAD8FA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71131E-E7D5-4CA6-B21F-8ECCE84F4C6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39</a:t>
            </a:fld>
            <a:endParaRPr kumimoji="0" lang="en-US" altLang="zh-CN" sz="1400" smtClean="0">
              <a:latin typeface="Tahoma" panose="020B0604030504040204" pitchFamily="34" charset="0"/>
              <a:ea typeface="宋体" panose="02010600030101010101" pitchFamily="2" charset="-122"/>
            </a:endParaRPr>
          </a:p>
        </p:txBody>
      </p:sp>
      <p:sp>
        <p:nvSpPr>
          <p:cNvPr id="45060" name="Rectangle 2050"/>
          <p:cNvSpPr>
            <a:spLocks noGrp="1" noChangeArrowheads="1"/>
          </p:cNvSpPr>
          <p:nvPr>
            <p:ph type="title"/>
          </p:nvPr>
        </p:nvSpPr>
        <p:spPr/>
        <p:txBody>
          <a:bodyPr/>
          <a:lstStyle/>
          <a:p>
            <a:pPr eaLnBrk="1" hangingPunct="1"/>
            <a:r>
              <a:rPr lang="zh-CN" altLang="en-US" smtClean="0"/>
              <a:t>传教士与野人问题</a:t>
            </a:r>
            <a:r>
              <a:rPr lang="en-US" altLang="zh-CN" smtClean="0"/>
              <a:t>(</a:t>
            </a:r>
            <a:r>
              <a:rPr lang="zh-CN" altLang="en-US" smtClean="0"/>
              <a:t>续</a:t>
            </a:r>
            <a:r>
              <a:rPr lang="en-US" altLang="zh-CN" smtClean="0"/>
              <a:t>1)</a:t>
            </a:r>
          </a:p>
        </p:txBody>
      </p:sp>
      <p:sp>
        <p:nvSpPr>
          <p:cNvPr id="45061" name="Rectangle 2051"/>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左岸                                   右岸</a:t>
            </a:r>
          </a:p>
          <a:p>
            <a:pPr eaLnBrk="1" hangingPunct="1">
              <a:buFont typeface="Wingdings" panose="05000000000000000000" pitchFamily="2" charset="2"/>
              <a:buNone/>
            </a:pPr>
            <a:r>
              <a:rPr lang="zh-CN" altLang="en-US" smtClean="0"/>
              <a:t>          </a:t>
            </a:r>
            <a:r>
              <a:rPr lang="en-US" altLang="zh-CN" smtClean="0"/>
              <a:t>L      R                               L        R</a:t>
            </a:r>
          </a:p>
          <a:p>
            <a:pPr eaLnBrk="1" hangingPunct="1">
              <a:buFont typeface="Wingdings" panose="05000000000000000000" pitchFamily="2" charset="2"/>
              <a:buNone/>
            </a:pPr>
            <a:r>
              <a:rPr lang="en-US" altLang="zh-CN" smtClean="0"/>
              <a:t>   m    3      0                         m    0        3</a:t>
            </a:r>
          </a:p>
          <a:p>
            <a:pPr eaLnBrk="1" hangingPunct="1">
              <a:buFont typeface="Wingdings" panose="05000000000000000000" pitchFamily="2" charset="2"/>
              <a:buNone/>
            </a:pPr>
            <a:r>
              <a:rPr lang="en-US" altLang="zh-CN" smtClean="0"/>
              <a:t>   c     3      0                         c      0        3</a:t>
            </a:r>
          </a:p>
          <a:p>
            <a:pPr eaLnBrk="1" hangingPunct="1">
              <a:buFont typeface="Wingdings" panose="05000000000000000000" pitchFamily="2" charset="2"/>
              <a:buNone/>
            </a:pPr>
            <a:r>
              <a:rPr lang="en-US" altLang="zh-CN" smtClean="0"/>
              <a:t>   B    1      0                         B     0        1</a:t>
            </a:r>
          </a:p>
          <a:p>
            <a:pPr eaLnBrk="1" hangingPunct="1">
              <a:buFont typeface="Wingdings" panose="05000000000000000000" pitchFamily="2" charset="2"/>
              <a:buNone/>
            </a:pPr>
            <a:endParaRPr lang="en-US" altLang="zh-CN" smtClean="0"/>
          </a:p>
        </p:txBody>
      </p:sp>
      <p:grpSp>
        <p:nvGrpSpPr>
          <p:cNvPr id="45062" name="Group 2055"/>
          <p:cNvGrpSpPr>
            <a:grpSpLocks/>
          </p:cNvGrpSpPr>
          <p:nvPr/>
        </p:nvGrpSpPr>
        <p:grpSpPr bwMode="auto">
          <a:xfrm>
            <a:off x="5181600" y="2667000"/>
            <a:ext cx="1981200" cy="2133600"/>
            <a:chOff x="576" y="1920"/>
            <a:chExt cx="1248" cy="1344"/>
          </a:xfrm>
        </p:grpSpPr>
        <p:sp>
          <p:nvSpPr>
            <p:cNvPr id="45068" name="Line 2052"/>
            <p:cNvSpPr>
              <a:spLocks noChangeShapeType="1"/>
            </p:cNvSpPr>
            <p:nvPr/>
          </p:nvSpPr>
          <p:spPr bwMode="auto">
            <a:xfrm>
              <a:off x="576" y="216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2053"/>
            <p:cNvSpPr>
              <a:spLocks noChangeShapeType="1"/>
            </p:cNvSpPr>
            <p:nvPr/>
          </p:nvSpPr>
          <p:spPr bwMode="auto">
            <a:xfrm>
              <a:off x="1344" y="1920"/>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2054"/>
            <p:cNvSpPr>
              <a:spLocks noChangeShapeType="1"/>
            </p:cNvSpPr>
            <p:nvPr/>
          </p:nvSpPr>
          <p:spPr bwMode="auto">
            <a:xfrm>
              <a:off x="864" y="1920"/>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5063" name="Group 2056"/>
          <p:cNvGrpSpPr>
            <a:grpSpLocks/>
          </p:cNvGrpSpPr>
          <p:nvPr/>
        </p:nvGrpSpPr>
        <p:grpSpPr bwMode="auto">
          <a:xfrm>
            <a:off x="1524000" y="2667000"/>
            <a:ext cx="1981200" cy="2133600"/>
            <a:chOff x="576" y="1920"/>
            <a:chExt cx="1248" cy="1344"/>
          </a:xfrm>
        </p:grpSpPr>
        <p:sp>
          <p:nvSpPr>
            <p:cNvPr id="45065" name="Line 2057"/>
            <p:cNvSpPr>
              <a:spLocks noChangeShapeType="1"/>
            </p:cNvSpPr>
            <p:nvPr/>
          </p:nvSpPr>
          <p:spPr bwMode="auto">
            <a:xfrm>
              <a:off x="576" y="216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6" name="Line 2058"/>
            <p:cNvSpPr>
              <a:spLocks noChangeShapeType="1"/>
            </p:cNvSpPr>
            <p:nvPr/>
          </p:nvSpPr>
          <p:spPr bwMode="auto">
            <a:xfrm>
              <a:off x="1344" y="1920"/>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Line 2059"/>
            <p:cNvSpPr>
              <a:spLocks noChangeShapeType="1"/>
            </p:cNvSpPr>
            <p:nvPr/>
          </p:nvSpPr>
          <p:spPr bwMode="auto">
            <a:xfrm>
              <a:off x="864" y="1920"/>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064" name="AutoShape 2060"/>
          <p:cNvSpPr>
            <a:spLocks noChangeArrowheads="1"/>
          </p:cNvSpPr>
          <p:nvPr/>
        </p:nvSpPr>
        <p:spPr bwMode="auto">
          <a:xfrm>
            <a:off x="3962400" y="3352800"/>
            <a:ext cx="914400" cy="533400"/>
          </a:xfrm>
          <a:prstGeom prst="notchedRightArrow">
            <a:avLst>
              <a:gd name="adj1" fmla="val 50000"/>
              <a:gd name="adj2" fmla="val 42857"/>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F11F926-E408-4C89-9A94-FDD8BE18567C}"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b="1" u="sng" smtClean="0">
              <a:latin typeface="Tahoma" panose="020B0604030504040204" pitchFamily="34" charset="0"/>
              <a:ea typeface="宋体" panose="02010600030101010101" pitchFamily="2" charset="-122"/>
            </a:endParaRPr>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F63E29F-AB95-483B-AC68-31EF2147BD66}"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4</a:t>
            </a:fld>
            <a:endParaRPr kumimoji="0" lang="en-US" altLang="zh-CN" sz="1400" b="1" u="sng" smtClean="0">
              <a:latin typeface="Tahoma" panose="020B0604030504040204" pitchFamily="34" charset="0"/>
              <a:ea typeface="宋体" panose="02010600030101010101" pitchFamily="2" charset="-122"/>
            </a:endParaRPr>
          </a:p>
        </p:txBody>
      </p:sp>
      <p:sp>
        <p:nvSpPr>
          <p:cNvPr id="11268" name="Rectangle 2"/>
          <p:cNvSpPr>
            <a:spLocks noGrp="1" noChangeArrowheads="1"/>
          </p:cNvSpPr>
          <p:nvPr>
            <p:ph type="title"/>
          </p:nvPr>
        </p:nvSpPr>
        <p:spPr/>
        <p:txBody>
          <a:bodyPr/>
          <a:lstStyle/>
          <a:p>
            <a:pPr eaLnBrk="1" hangingPunct="1"/>
            <a:r>
              <a:rPr lang="zh-CN" altLang="en-US" b="1" u="sng" smtClean="0"/>
              <a:t>概述</a:t>
            </a:r>
          </a:p>
        </p:txBody>
      </p:sp>
      <p:sp>
        <p:nvSpPr>
          <p:cNvPr id="11269" name="Rectangle 3"/>
          <p:cNvSpPr>
            <a:spLocks noGrp="1" noChangeArrowheads="1"/>
          </p:cNvSpPr>
          <p:nvPr>
            <p:ph type="body" idx="1"/>
          </p:nvPr>
        </p:nvSpPr>
        <p:spPr>
          <a:xfrm>
            <a:off x="395288" y="1905000"/>
            <a:ext cx="8215312" cy="4116388"/>
          </a:xfrm>
        </p:spPr>
        <p:txBody>
          <a:bodyPr/>
          <a:lstStyle/>
          <a:p>
            <a:pPr eaLnBrk="1" hangingPunct="1"/>
            <a:r>
              <a:rPr lang="zh-CN" altLang="en-US" b="1" u="sng" dirty="0" smtClean="0"/>
              <a:t>知识的定义</a:t>
            </a:r>
            <a:r>
              <a:rPr lang="en-US" altLang="zh-CN" sz="2000" b="1" u="sng" dirty="0" smtClean="0">
                <a:solidFill>
                  <a:srgbClr val="339933"/>
                </a:solidFill>
              </a:rPr>
              <a:t>(</a:t>
            </a:r>
            <a:r>
              <a:rPr lang="zh-CN" altLang="en-US" sz="2000" b="1" u="sng" dirty="0" smtClean="0">
                <a:solidFill>
                  <a:srgbClr val="339933"/>
                </a:solidFill>
              </a:rPr>
              <a:t>难以给出明确的定义只能从不同侧面加以理解</a:t>
            </a:r>
            <a:r>
              <a:rPr lang="en-US" altLang="zh-CN" sz="2000" b="1" u="sng" dirty="0" smtClean="0">
                <a:solidFill>
                  <a:srgbClr val="339933"/>
                </a:solidFill>
              </a:rPr>
              <a:t>)</a:t>
            </a:r>
          </a:p>
          <a:p>
            <a:pPr eaLnBrk="1" hangingPunct="1"/>
            <a:endParaRPr lang="en-US" altLang="zh-CN" sz="2000" b="1" u="sng" dirty="0" smtClean="0">
              <a:solidFill>
                <a:srgbClr val="339933"/>
              </a:solidFill>
            </a:endParaRPr>
          </a:p>
          <a:p>
            <a:pPr lvl="1" eaLnBrk="1" hangingPunct="1"/>
            <a:r>
              <a:rPr lang="en-US" altLang="zh-CN" b="1" u="sng" dirty="0" err="1" smtClean="0">
                <a:ea typeface="宋体" panose="02010600030101010101" pitchFamily="2" charset="-122"/>
              </a:rPr>
              <a:t>Feigenbaum</a:t>
            </a:r>
            <a:r>
              <a:rPr lang="zh-CN" altLang="en-US" b="1" u="sng" dirty="0" smtClean="0">
                <a:ea typeface="宋体" panose="02010600030101010101" pitchFamily="2" charset="-122"/>
              </a:rPr>
              <a:t>：</a:t>
            </a:r>
            <a:r>
              <a:rPr lang="zh-CN" altLang="en-US" b="1" u="sng" dirty="0" smtClean="0">
                <a:latin typeface="华文新魏" panose="02010800040101010101" pitchFamily="2" charset="-122"/>
              </a:rPr>
              <a:t>知识是经过消减、塑造、解释和转换		         的信息</a:t>
            </a:r>
            <a:r>
              <a:rPr lang="zh-CN" altLang="en-US" b="1" u="sng" dirty="0" smtClean="0">
                <a:latin typeface="宋体" panose="02010600030101010101" pitchFamily="2" charset="-122"/>
                <a:ea typeface="宋体" panose="02010600030101010101" pitchFamily="2" charset="-122"/>
              </a:rPr>
              <a:t>。</a:t>
            </a:r>
          </a:p>
          <a:p>
            <a:pPr lvl="1" eaLnBrk="1" hangingPunct="1"/>
            <a:r>
              <a:rPr lang="en-US" altLang="zh-CN" b="1" u="sng" dirty="0" smtClean="0">
                <a:ea typeface="宋体" panose="02010600030101010101" pitchFamily="2" charset="-122"/>
              </a:rPr>
              <a:t>Bernstein</a:t>
            </a:r>
            <a:r>
              <a:rPr lang="zh-CN" altLang="en-US" b="1" u="sng" dirty="0" smtClean="0">
                <a:ea typeface="宋体" panose="02010600030101010101" pitchFamily="2" charset="-122"/>
              </a:rPr>
              <a:t>（</a:t>
            </a:r>
            <a:r>
              <a:rPr lang="zh-CN" altLang="en-US" b="1" u="sng" dirty="0"/>
              <a:t>伯恩斯坦</a:t>
            </a:r>
            <a:r>
              <a:rPr lang="zh-CN" altLang="en-US" b="1" u="sng" dirty="0" smtClean="0">
                <a:ea typeface="宋体" panose="02010600030101010101" pitchFamily="2" charset="-122"/>
              </a:rPr>
              <a:t>）</a:t>
            </a:r>
            <a:r>
              <a:rPr lang="zh-CN" altLang="en-US" b="1" u="sng" dirty="0" smtClean="0"/>
              <a:t>：</a:t>
            </a:r>
            <a:r>
              <a:rPr lang="zh-CN" altLang="en-US" b="1" u="sng" dirty="0" smtClean="0">
                <a:latin typeface="华文新魏" panose="02010800040101010101" pitchFamily="2" charset="-122"/>
              </a:rPr>
              <a:t>知识是由特定领域的描述、关系和过程		     组成的。 </a:t>
            </a:r>
          </a:p>
          <a:p>
            <a:pPr lvl="1" eaLnBrk="1" hangingPunct="1"/>
            <a:r>
              <a:rPr lang="en-US" altLang="zh-CN" b="1" u="sng" dirty="0" smtClean="0">
                <a:ea typeface="宋体" panose="02010600030101010101" pitchFamily="2" charset="-122"/>
              </a:rPr>
              <a:t>Hayes-Roth</a:t>
            </a:r>
            <a:r>
              <a:rPr lang="zh-CN" altLang="en-US" b="1" u="sng" dirty="0" smtClean="0">
                <a:ea typeface="宋体" panose="02010600030101010101" pitchFamily="2" charset="-122"/>
              </a:rPr>
              <a:t>（</a:t>
            </a:r>
            <a:r>
              <a:rPr lang="zh-CN" altLang="en-US" b="1" u="sng" dirty="0"/>
              <a:t>海伊斯</a:t>
            </a:r>
            <a:r>
              <a:rPr lang="en-US" altLang="zh-CN" b="1" u="sng" dirty="0"/>
              <a:t>-</a:t>
            </a:r>
            <a:r>
              <a:rPr lang="zh-CN" altLang="en-US" b="1" u="sng" dirty="0"/>
              <a:t>罗斯</a:t>
            </a:r>
            <a:r>
              <a:rPr lang="zh-CN" altLang="en-US" b="1" u="sng" dirty="0" smtClean="0">
                <a:ea typeface="宋体" panose="02010600030101010101" pitchFamily="2" charset="-122"/>
              </a:rPr>
              <a:t>）：</a:t>
            </a:r>
            <a:r>
              <a:rPr lang="zh-CN" altLang="en-US" b="1" u="sng" dirty="0" smtClean="0">
                <a:latin typeface="华文新魏" panose="02010800040101010101" pitchFamily="2" charset="-122"/>
              </a:rPr>
              <a:t>知识是事实、信念和启发式规则。</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4A326D-CF4E-4A62-A552-A8CEE8D5C71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6B3827-5E9E-43DA-A16B-D8ECB8AE14F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40</a:t>
            </a:fld>
            <a:endParaRPr kumimoji="0" lang="en-US" altLang="zh-CN" sz="1400" smtClean="0">
              <a:latin typeface="Tahoma" panose="020B0604030504040204" pitchFamily="34" charset="0"/>
              <a:ea typeface="宋体" panose="02010600030101010101" pitchFamily="2" charset="-122"/>
            </a:endParaRPr>
          </a:p>
        </p:txBody>
      </p:sp>
      <p:sp>
        <p:nvSpPr>
          <p:cNvPr id="46084" name="Rectangle 2"/>
          <p:cNvSpPr>
            <a:spLocks noGrp="1" noChangeArrowheads="1"/>
          </p:cNvSpPr>
          <p:nvPr>
            <p:ph type="title"/>
          </p:nvPr>
        </p:nvSpPr>
        <p:spPr/>
        <p:txBody>
          <a:bodyPr/>
          <a:lstStyle/>
          <a:p>
            <a:pPr eaLnBrk="1" hangingPunct="1"/>
            <a:r>
              <a:rPr lang="zh-CN" altLang="en-US" smtClean="0"/>
              <a:t>传教士与野人问题</a:t>
            </a:r>
            <a:r>
              <a:rPr lang="en-US" altLang="zh-CN" smtClean="0"/>
              <a:t>(</a:t>
            </a:r>
            <a:r>
              <a:rPr lang="zh-CN" altLang="en-US" smtClean="0"/>
              <a:t>续</a:t>
            </a:r>
            <a:r>
              <a:rPr lang="en-US" altLang="zh-CN" smtClean="0"/>
              <a:t>2)</a:t>
            </a:r>
          </a:p>
        </p:txBody>
      </p:sp>
      <p:sp>
        <p:nvSpPr>
          <p:cNvPr id="4608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1</a:t>
            </a:r>
            <a:r>
              <a:rPr lang="zh-CN" altLang="en-US" smtClean="0"/>
              <a:t>，问题状态的三元组</a:t>
            </a:r>
          </a:p>
          <a:p>
            <a:pPr eaLnBrk="1" hangingPunct="1">
              <a:buFont typeface="Wingdings" panose="05000000000000000000" pitchFamily="2" charset="2"/>
              <a:buNone/>
            </a:pPr>
            <a:r>
              <a:rPr lang="zh-CN" altLang="en-US" smtClean="0"/>
              <a:t>	  </a:t>
            </a:r>
            <a:r>
              <a:rPr lang="en-US" altLang="zh-CN" smtClean="0"/>
              <a:t>s=(m, c, b)</a:t>
            </a:r>
            <a:r>
              <a:rPr lang="zh-CN" altLang="en-US" smtClean="0"/>
              <a:t>，</a:t>
            </a:r>
          </a:p>
          <a:p>
            <a:pPr eaLnBrk="1" hangingPunct="1">
              <a:buFont typeface="Wingdings" panose="05000000000000000000" pitchFamily="2" charset="2"/>
              <a:buNone/>
            </a:pPr>
            <a:r>
              <a:rPr lang="zh-CN" altLang="en-US" smtClean="0"/>
              <a:t>	其中：</a:t>
            </a:r>
            <a:r>
              <a:rPr lang="en-US" altLang="zh-CN" smtClean="0"/>
              <a:t>0≤m, c≤3, b ∈{0, 1}</a:t>
            </a:r>
          </a:p>
          <a:p>
            <a:pPr eaLnBrk="1" hangingPunct="1">
              <a:buFont typeface="Wingdings" panose="05000000000000000000" pitchFamily="2" charset="2"/>
              <a:buNone/>
            </a:pPr>
            <a:r>
              <a:rPr lang="en-US" altLang="zh-CN" smtClean="0"/>
              <a:t>2</a:t>
            </a:r>
            <a:r>
              <a:rPr lang="zh-CN" altLang="en-US" smtClean="0"/>
              <a:t>，初始状态</a:t>
            </a:r>
          </a:p>
          <a:p>
            <a:pPr eaLnBrk="1" hangingPunct="1">
              <a:buFont typeface="Wingdings" panose="05000000000000000000" pitchFamily="2" charset="2"/>
              <a:buNone/>
            </a:pPr>
            <a:r>
              <a:rPr lang="zh-CN" altLang="en-US" smtClean="0"/>
              <a:t>	  （</a:t>
            </a:r>
            <a:r>
              <a:rPr lang="en-US" altLang="zh-CN" smtClean="0"/>
              <a:t>3</a:t>
            </a:r>
            <a:r>
              <a:rPr lang="zh-CN" altLang="en-US" smtClean="0"/>
              <a:t>，</a:t>
            </a:r>
            <a:r>
              <a:rPr lang="en-US" altLang="zh-CN" smtClean="0"/>
              <a:t>3</a:t>
            </a:r>
            <a:r>
              <a:rPr lang="zh-CN" altLang="en-US" smtClean="0"/>
              <a:t>，</a:t>
            </a:r>
            <a:r>
              <a:rPr lang="en-US" altLang="zh-CN" smtClean="0"/>
              <a:t>1</a:t>
            </a:r>
            <a:r>
              <a:rPr lang="zh-CN" altLang="en-US" smtClean="0"/>
              <a:t>）</a:t>
            </a:r>
          </a:p>
          <a:p>
            <a:pPr eaLnBrk="1" hangingPunct="1">
              <a:buFont typeface="Wingdings" panose="05000000000000000000" pitchFamily="2" charset="2"/>
              <a:buNone/>
            </a:pPr>
            <a:r>
              <a:rPr lang="en-US" altLang="zh-CN" smtClean="0"/>
              <a:t>3</a:t>
            </a:r>
            <a:r>
              <a:rPr lang="zh-CN" altLang="en-US" smtClean="0"/>
              <a:t>，目标状态（结束状态）</a:t>
            </a:r>
          </a:p>
          <a:p>
            <a:pPr eaLnBrk="1" hangingPunct="1">
              <a:buFont typeface="Wingdings" panose="05000000000000000000" pitchFamily="2" charset="2"/>
              <a:buNone/>
            </a:pPr>
            <a:r>
              <a:rPr lang="zh-CN" altLang="en-US" smtClean="0"/>
              <a:t>	  （</a:t>
            </a:r>
            <a:r>
              <a:rPr lang="en-US" altLang="zh-CN" smtClean="0"/>
              <a:t>0</a:t>
            </a:r>
            <a:r>
              <a:rPr lang="zh-CN" altLang="en-US" smtClean="0"/>
              <a:t>，</a:t>
            </a:r>
            <a:r>
              <a:rPr lang="en-US" altLang="zh-CN" smtClean="0"/>
              <a:t>0</a:t>
            </a:r>
            <a:r>
              <a:rPr lang="zh-CN" altLang="en-US" smtClean="0"/>
              <a:t>，</a:t>
            </a:r>
            <a:r>
              <a:rPr lang="en-US" altLang="zh-CN" smtClean="0"/>
              <a:t>0</a:t>
            </a:r>
            <a:r>
              <a:rPr lang="zh-CN" altLang="en-US" smtClean="0"/>
              <a:t>）</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2C2903-F424-448D-BABA-BE8EE6805C8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CAE50D-1BBF-4FA6-B898-8FDD4B04173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41</a:t>
            </a:fld>
            <a:endParaRPr kumimoji="0" lang="en-US" altLang="zh-CN" sz="1400" smtClean="0">
              <a:latin typeface="Tahoma" panose="020B0604030504040204" pitchFamily="34" charset="0"/>
              <a:ea typeface="宋体" panose="02010600030101010101" pitchFamily="2" charset="-122"/>
            </a:endParaRPr>
          </a:p>
        </p:txBody>
      </p:sp>
      <p:sp>
        <p:nvSpPr>
          <p:cNvPr id="47108" name="Rectangle 2"/>
          <p:cNvSpPr>
            <a:spLocks noGrp="1" noChangeArrowheads="1"/>
          </p:cNvSpPr>
          <p:nvPr>
            <p:ph type="title"/>
          </p:nvPr>
        </p:nvSpPr>
        <p:spPr/>
        <p:txBody>
          <a:bodyPr/>
          <a:lstStyle/>
          <a:p>
            <a:pPr eaLnBrk="1" hangingPunct="1"/>
            <a:r>
              <a:rPr lang="zh-CN" altLang="en-US" smtClean="0"/>
              <a:t>传教士与野人问题</a:t>
            </a:r>
            <a:r>
              <a:rPr lang="en-US" altLang="zh-CN" smtClean="0"/>
              <a:t>(</a:t>
            </a:r>
            <a:r>
              <a:rPr lang="zh-CN" altLang="en-US" smtClean="0"/>
              <a:t>续</a:t>
            </a:r>
            <a:r>
              <a:rPr lang="en-US" altLang="zh-CN" smtClean="0"/>
              <a:t>3)</a:t>
            </a:r>
          </a:p>
        </p:txBody>
      </p:sp>
      <p:sp>
        <p:nvSpPr>
          <p:cNvPr id="4710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smtClean="0"/>
              <a:t>4</a:t>
            </a:r>
            <a:r>
              <a:rPr lang="zh-CN" altLang="en-US" dirty="0" smtClean="0"/>
              <a:t>，共有</a:t>
            </a:r>
            <a:r>
              <a:rPr lang="en-US" altLang="zh-CN" dirty="0" smtClean="0"/>
              <a:t>32</a:t>
            </a:r>
            <a:r>
              <a:rPr lang="zh-CN" altLang="en-US" dirty="0" smtClean="0"/>
              <a:t>种状态，其中</a:t>
            </a:r>
            <a:r>
              <a:rPr lang="en-US" altLang="zh-CN" dirty="0" smtClean="0"/>
              <a:t>12 </a:t>
            </a:r>
            <a:r>
              <a:rPr lang="zh-CN" altLang="en-US" dirty="0" smtClean="0"/>
              <a:t>种是不合法的，</a:t>
            </a:r>
            <a:r>
              <a:rPr lang="en-US" altLang="zh-CN" dirty="0" smtClean="0"/>
              <a:t>4</a:t>
            </a:r>
            <a:r>
              <a:rPr lang="zh-CN" altLang="en-US" dirty="0" smtClean="0"/>
              <a:t>种是不可能出现的。</a:t>
            </a:r>
          </a:p>
          <a:p>
            <a:pPr eaLnBrk="1" hangingPunct="1">
              <a:buFont typeface="Wingdings" panose="05000000000000000000" pitchFamily="2" charset="2"/>
              <a:buNone/>
            </a:pPr>
            <a:r>
              <a:rPr lang="en-US" altLang="zh-CN" dirty="0" smtClean="0"/>
              <a:t>5</a:t>
            </a:r>
            <a:r>
              <a:rPr lang="zh-CN" altLang="en-US" dirty="0" smtClean="0"/>
              <a:t>，操作集中有</a:t>
            </a:r>
            <a:r>
              <a:rPr lang="en-US" altLang="zh-CN" dirty="0" smtClean="0"/>
              <a:t>10</a:t>
            </a:r>
            <a:r>
              <a:rPr lang="zh-CN" altLang="en-US" dirty="0" smtClean="0"/>
              <a:t>种操作</a:t>
            </a:r>
          </a:p>
          <a:p>
            <a:pPr eaLnBrk="1" hangingPunct="1">
              <a:buFont typeface="Wingdings" panose="05000000000000000000" pitchFamily="2" charset="2"/>
              <a:buNone/>
            </a:pPr>
            <a:r>
              <a:rPr lang="en-US" altLang="zh-CN" dirty="0" smtClean="0"/>
              <a:t>6</a:t>
            </a:r>
            <a:r>
              <a:rPr lang="zh-CN" altLang="en-US" dirty="0" smtClean="0"/>
              <a:t>，状态空间可写成</a:t>
            </a:r>
            <a:r>
              <a:rPr lang="en-US" altLang="zh-CN" dirty="0" smtClean="0"/>
              <a:t>({(3,3,1)},F,{()})</a:t>
            </a:r>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r>
              <a:rPr lang="en-US" altLang="zh-CN" dirty="0" smtClean="0"/>
              <a:t>	</a:t>
            </a:r>
            <a:endParaRPr lang="zh-CN"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93DE8A0-48A2-4C57-A0E6-1C5F855ADFB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0F496A-CBD5-4774-82F0-FDC6F4BEDC0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42</a:t>
            </a:fld>
            <a:endParaRPr kumimoji="0" lang="en-US" altLang="zh-CN" sz="1400" smtClean="0">
              <a:latin typeface="Tahoma" panose="020B0604030504040204" pitchFamily="34" charset="0"/>
              <a:ea typeface="宋体" panose="02010600030101010101" pitchFamily="2" charset="-122"/>
            </a:endParaRPr>
          </a:p>
        </p:txBody>
      </p:sp>
      <p:pic>
        <p:nvPicPr>
          <p:cNvPr id="481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2276475"/>
            <a:ext cx="812006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33" name="Rectangle 5"/>
          <p:cNvSpPr>
            <a:spLocks noGrp="1" noChangeArrowheads="1"/>
          </p:cNvSpPr>
          <p:nvPr>
            <p:ph type="title"/>
          </p:nvPr>
        </p:nvSpPr>
        <p:spPr>
          <a:noFill/>
        </p:spPr>
        <p:txBody>
          <a:bodyPr/>
          <a:lstStyle/>
          <a:p>
            <a:r>
              <a:rPr lang="zh-CN" altLang="en-US" smtClean="0"/>
              <a:t>传教士与野人问题</a:t>
            </a:r>
            <a:r>
              <a:rPr lang="en-US" altLang="zh-CN" smtClean="0"/>
              <a:t>(</a:t>
            </a:r>
            <a:r>
              <a:rPr lang="zh-CN" altLang="en-US" smtClean="0"/>
              <a:t>续</a:t>
            </a:r>
            <a:r>
              <a:rPr lang="en-US" altLang="zh-CN" smtClean="0"/>
              <a:t>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1132341-9936-4BFD-A0C8-9BD8AD3AFB7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1FDBCA-F670-47F2-BB05-23F0C5FF995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43</a:t>
            </a:fld>
            <a:endParaRPr kumimoji="0" lang="en-US" altLang="zh-CN" sz="1400" smtClean="0">
              <a:latin typeface="Tahoma" panose="020B0604030504040204" pitchFamily="34" charset="0"/>
              <a:ea typeface="宋体" panose="02010600030101010101" pitchFamily="2" charset="-122"/>
            </a:endParaRPr>
          </a:p>
        </p:txBody>
      </p:sp>
      <p:pic>
        <p:nvPicPr>
          <p:cNvPr id="491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5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6122988"/>
            <a:ext cx="4608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BC6837-3D96-4B45-8DB8-CC12A9F6DA6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2EB2D9-D632-43C0-BEBC-65BA51620B9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44</a:t>
            </a:fld>
            <a:endParaRPr kumimoji="0" lang="en-US" altLang="zh-CN" sz="1400" smtClean="0">
              <a:latin typeface="Tahoma" panose="020B0604030504040204" pitchFamily="34" charset="0"/>
              <a:ea typeface="宋体" panose="02010600030101010101" pitchFamily="2" charset="-122"/>
            </a:endParaRPr>
          </a:p>
        </p:txBody>
      </p:sp>
      <p:pic>
        <p:nvPicPr>
          <p:cNvPr id="5018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2888"/>
            <a:ext cx="9144000" cy="597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018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805488"/>
            <a:ext cx="59769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7A59D4-8DFC-415C-B8AD-6D3BEF896E7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B43B53-6C1B-427E-A7AB-2F099070A21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45</a:t>
            </a:fld>
            <a:endParaRPr kumimoji="0" lang="en-US" altLang="zh-CN" sz="1400" smtClean="0">
              <a:latin typeface="Tahoma" panose="020B0604030504040204" pitchFamily="34" charset="0"/>
              <a:ea typeface="宋体" panose="02010600030101010101" pitchFamily="2" charset="-122"/>
            </a:endParaRPr>
          </a:p>
        </p:txBody>
      </p:sp>
      <p:pic>
        <p:nvPicPr>
          <p:cNvPr id="5120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5175"/>
            <a:ext cx="860425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05" name="Rectangle 6"/>
          <p:cNvSpPr>
            <a:spLocks noGrp="1" noChangeArrowheads="1"/>
          </p:cNvSpPr>
          <p:nvPr>
            <p:ph type="title"/>
          </p:nvPr>
        </p:nvSpPr>
        <p:spPr>
          <a:noFill/>
        </p:spPr>
        <p:txBody>
          <a:bodyPr/>
          <a:lstStyle/>
          <a:p>
            <a:r>
              <a:rPr lang="zh-CN" altLang="en-US" smtClean="0"/>
              <a:t>传教士与野人问题</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DD97586-6A77-43B8-855E-5CD694315EC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A3C0949-B845-40F6-9103-B0F97918070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smtClean="0">
              <a:latin typeface="Tahoma" panose="020B0604030504040204" pitchFamily="34" charset="0"/>
              <a:ea typeface="宋体" panose="02010600030101010101" pitchFamily="2" charset="-122"/>
            </a:endParaRPr>
          </a:p>
        </p:txBody>
      </p:sp>
      <p:pic>
        <p:nvPicPr>
          <p:cNvPr id="522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0350"/>
            <a:ext cx="8796338"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4FACC7-E4A3-4620-A1CE-E8B9FD98E26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0E8465-FC7A-43DE-BD9F-36FD6366773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47</a:t>
            </a:fld>
            <a:endParaRPr kumimoji="0" lang="en-US" altLang="zh-CN" sz="1400" smtClean="0">
              <a:latin typeface="Tahoma" panose="020B0604030504040204" pitchFamily="34" charset="0"/>
              <a:ea typeface="宋体" panose="02010600030101010101" pitchFamily="2" charset="-122"/>
            </a:endParaRPr>
          </a:p>
        </p:txBody>
      </p:sp>
      <p:sp>
        <p:nvSpPr>
          <p:cNvPr id="53252" name="Rectangle 2"/>
          <p:cNvSpPr>
            <a:spLocks noGrp="1" noChangeArrowheads="1"/>
          </p:cNvSpPr>
          <p:nvPr>
            <p:ph type="title"/>
          </p:nvPr>
        </p:nvSpPr>
        <p:spPr/>
        <p:txBody>
          <a:bodyPr/>
          <a:lstStyle/>
          <a:p>
            <a:r>
              <a:rPr lang="zh-CN" altLang="en-US" smtClean="0"/>
              <a:t>状态表示</a:t>
            </a:r>
          </a:p>
        </p:txBody>
      </p:sp>
      <p:sp>
        <p:nvSpPr>
          <p:cNvPr id="53253" name="Rectangle 3"/>
          <p:cNvSpPr>
            <a:spLocks noGrp="1" noChangeArrowheads="1"/>
          </p:cNvSpPr>
          <p:nvPr>
            <p:ph type="body" idx="1"/>
          </p:nvPr>
        </p:nvSpPr>
        <p:spPr/>
        <p:txBody>
          <a:bodyPr/>
          <a:lstStyle/>
          <a:p>
            <a:r>
              <a:rPr lang="en-US" altLang="zh-CN" smtClean="0"/>
              <a:t>(3,3,1)     →     (3,1,0)     →     (3,2,1)</a:t>
            </a:r>
          </a:p>
          <a:p>
            <a:r>
              <a:rPr lang="en-US" altLang="zh-CN" smtClean="0"/>
              <a:t>                →     (3,0,0)     →     (3,1,1)</a:t>
            </a:r>
          </a:p>
          <a:p>
            <a:r>
              <a:rPr lang="en-US" altLang="zh-CN" smtClean="0"/>
              <a:t>                →     (1,1,0)     →     (2,2,1)</a:t>
            </a:r>
          </a:p>
          <a:p>
            <a:r>
              <a:rPr lang="en-US" altLang="zh-CN" smtClean="0"/>
              <a:t>                →     (0,2,0)     →     (0,3,1)</a:t>
            </a:r>
          </a:p>
          <a:p>
            <a:r>
              <a:rPr lang="en-US" altLang="zh-CN" smtClean="0"/>
              <a:t>                →     (0,1,0)     →     (0,2,1)</a:t>
            </a:r>
          </a:p>
          <a:p>
            <a:r>
              <a:rPr lang="en-US" altLang="zh-CN" smtClean="0"/>
              <a:t>                →     (0,0,0)</a:t>
            </a:r>
          </a:p>
          <a:p>
            <a:endParaRPr lang="en-US" altLang="zh-CN"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350963" y="620713"/>
            <a:ext cx="7793037" cy="1143000"/>
          </a:xfrm>
        </p:spPr>
        <p:txBody>
          <a:bodyPr/>
          <a:lstStyle/>
          <a:p>
            <a:pPr eaLnBrk="1" hangingPunct="1"/>
            <a:r>
              <a:rPr lang="zh-CN" altLang="en-US" smtClean="0"/>
              <a:t>知识表示</a:t>
            </a:r>
          </a:p>
        </p:txBody>
      </p:sp>
      <p:sp>
        <p:nvSpPr>
          <p:cNvPr id="54275"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87C4684-3EFB-44F1-B262-7B3CA095252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42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68E6796-EE61-4312-9490-037748A937E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48</a:t>
            </a:fld>
            <a:endParaRPr kumimoji="0" lang="en-US" altLang="zh-CN" sz="1400" smtClean="0">
              <a:latin typeface="Tahoma" panose="020B0604030504040204" pitchFamily="34" charset="0"/>
              <a:ea typeface="宋体" panose="02010600030101010101" pitchFamily="2" charset="-122"/>
            </a:endParaRPr>
          </a:p>
        </p:txBody>
      </p:sp>
      <p:sp>
        <p:nvSpPr>
          <p:cNvPr id="7" name="Rectangle 6"/>
          <p:cNvSpPr txBox="1">
            <a:spLocks noChangeArrowheads="1"/>
          </p:cNvSpPr>
          <p:nvPr/>
        </p:nvSpPr>
        <p:spPr bwMode="auto">
          <a:xfrm>
            <a:off x="611188" y="2708275"/>
            <a:ext cx="3962400" cy="3810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Blip>
                <a:blip r:embed="rId2"/>
              </a:buBlip>
              <a:defRPr/>
            </a:pPr>
            <a:r>
              <a:rPr lang="zh-CN" altLang="en-US" sz="3200" kern="0" dirty="0">
                <a:latin typeface="华文新魏" pitchFamily="2" charset="-122"/>
                <a:ea typeface="华文新魏" pitchFamily="2" charset="-122"/>
              </a:rPr>
              <a:t>非结构化方法</a:t>
            </a:r>
          </a:p>
          <a:p>
            <a:pPr marL="742950" lvl="1" indent="-285750" eaLnBrk="1" hangingPunct="1">
              <a:spcBef>
                <a:spcPct val="20000"/>
              </a:spcBef>
              <a:buClr>
                <a:srgbClr val="FF0000"/>
              </a:buClr>
              <a:buSzPct val="60000"/>
              <a:buFont typeface="Wingdings" pitchFamily="2" charset="2"/>
              <a:buChar char="n"/>
              <a:defRPr/>
            </a:pPr>
            <a:r>
              <a:rPr lang="zh-CN" altLang="en-US" sz="3200" kern="0" dirty="0">
                <a:latin typeface="华文新魏" pitchFamily="2" charset="-122"/>
                <a:ea typeface="华文新魏" pitchFamily="2" charset="-122"/>
              </a:rPr>
              <a:t>状态空间法</a:t>
            </a:r>
          </a:p>
          <a:p>
            <a:pPr marL="914400" lvl="1" indent="-457200" eaLnBrk="1" hangingPunct="1">
              <a:spcBef>
                <a:spcPct val="20000"/>
              </a:spcBef>
              <a:buClr>
                <a:srgbClr val="FF0000"/>
              </a:buClr>
              <a:buSzPct val="60000"/>
              <a:buFont typeface="Wingdings" panose="05000000000000000000" pitchFamily="2" charset="2"/>
              <a:buChar char="Ø"/>
              <a:defRPr/>
            </a:pPr>
            <a:r>
              <a:rPr lang="zh-CN" altLang="en-US" sz="3200" kern="0" dirty="0">
                <a:latin typeface="华文新魏" pitchFamily="2" charset="-122"/>
                <a:ea typeface="华文新魏" pitchFamily="2" charset="-122"/>
              </a:rPr>
              <a:t>问题规约法</a:t>
            </a:r>
          </a:p>
          <a:p>
            <a:pPr marL="742950" lvl="1" indent="-285750" eaLnBrk="1" hangingPunct="1">
              <a:spcBef>
                <a:spcPct val="20000"/>
              </a:spcBef>
              <a:buClr>
                <a:srgbClr val="FF0000"/>
              </a:buClr>
              <a:buSzPct val="60000"/>
              <a:buFont typeface="Wingdings" pitchFamily="2" charset="2"/>
              <a:buChar char="n"/>
              <a:defRPr/>
            </a:pPr>
            <a:r>
              <a:rPr lang="zh-CN" altLang="en-US" sz="3200" kern="0" dirty="0">
                <a:latin typeface="华文新魏" pitchFamily="2" charset="-122"/>
                <a:ea typeface="华文新魏" pitchFamily="2" charset="-122"/>
              </a:rPr>
              <a:t>谓词逻辑表示</a:t>
            </a:r>
          </a:p>
          <a:p>
            <a:pPr marL="742950" lvl="1" indent="-285750" eaLnBrk="1" hangingPunct="1">
              <a:spcBef>
                <a:spcPct val="20000"/>
              </a:spcBef>
              <a:buClr>
                <a:srgbClr val="FF0000"/>
              </a:buClr>
              <a:buSzPct val="60000"/>
              <a:buFont typeface="Wingdings" pitchFamily="2" charset="2"/>
              <a:buChar char="n"/>
              <a:defRPr/>
            </a:pPr>
            <a:r>
              <a:rPr lang="zh-CN" altLang="en-US" sz="3200" kern="0" dirty="0">
                <a:latin typeface="华文新魏" pitchFamily="2" charset="-122"/>
                <a:ea typeface="华文新魏" pitchFamily="2" charset="-122"/>
              </a:rPr>
              <a:t>产生式表示</a:t>
            </a:r>
          </a:p>
          <a:p>
            <a:pPr marL="342900" indent="-342900" eaLnBrk="1" hangingPunct="1">
              <a:spcBef>
                <a:spcPct val="20000"/>
              </a:spcBef>
              <a:buClr>
                <a:schemeClr val="folHlink"/>
              </a:buClr>
              <a:buSzPct val="60000"/>
              <a:buFont typeface="Wingdings" pitchFamily="2" charset="2"/>
              <a:buBlip>
                <a:blip r:embed="rId2"/>
              </a:buBlip>
              <a:defRPr/>
            </a:pPr>
            <a:endParaRPr lang="zh-CN" altLang="en-US" sz="2800" kern="0" dirty="0">
              <a:latin typeface="华文新魏" pitchFamily="2" charset="-122"/>
              <a:ea typeface="华文新魏" pitchFamily="2" charset="-122"/>
            </a:endParaRPr>
          </a:p>
        </p:txBody>
      </p:sp>
      <p:sp>
        <p:nvSpPr>
          <p:cNvPr id="54278" name="Rectangle 7"/>
          <p:cNvSpPr>
            <a:spLocks noChangeArrowheads="1"/>
          </p:cNvSpPr>
          <p:nvPr/>
        </p:nvSpPr>
        <p:spPr bwMode="auto">
          <a:xfrm>
            <a:off x="4572000" y="2636838"/>
            <a:ext cx="4267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3200">
                <a:latin typeface="华文新魏" panose="02010800040101010101" pitchFamily="2" charset="-122"/>
              </a:rPr>
              <a:t>结构化方法</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语义网络法</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框架表示</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面向对象表示</a:t>
            </a:r>
          </a:p>
          <a:p>
            <a:pPr lvl="1" eaLnBrk="1" hangingPunct="1">
              <a:buClr>
                <a:srgbClr val="FF0000"/>
              </a:buClr>
              <a:buSzPct val="60000"/>
              <a:buFont typeface="Wingdings" panose="05000000000000000000" pitchFamily="2" charset="2"/>
              <a:buChar char="n"/>
            </a:pPr>
            <a:r>
              <a:rPr lang="zh-CN" altLang="en-US" sz="3200">
                <a:latin typeface="华文新魏" panose="02010800040101010101" pitchFamily="2" charset="-122"/>
              </a:rPr>
              <a:t>过程表示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9C513A7D-6E59-40EC-90DD-0B525A7C427D}"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49</a:t>
            </a:fld>
            <a:endParaRPr kumimoji="0" lang="en-US" altLang="zh-CN" sz="1400" smtClean="0">
              <a:latin typeface="Tahoma" panose="020B0604030504040204" pitchFamily="34" charset="0"/>
              <a:ea typeface="宋体" panose="02010600030101010101" pitchFamily="2" charset="-122"/>
            </a:endParaRPr>
          </a:p>
        </p:txBody>
      </p:sp>
      <p:sp>
        <p:nvSpPr>
          <p:cNvPr id="55299" name="Rectangle 2"/>
          <p:cNvSpPr>
            <a:spLocks noGrp="1" noChangeArrowheads="1"/>
          </p:cNvSpPr>
          <p:nvPr>
            <p:ph type="title"/>
          </p:nvPr>
        </p:nvSpPr>
        <p:spPr>
          <a:xfrm>
            <a:off x="684213" y="836613"/>
            <a:ext cx="8077200" cy="914400"/>
          </a:xfrm>
        </p:spPr>
        <p:txBody>
          <a:bodyPr/>
          <a:lstStyle/>
          <a:p>
            <a:r>
              <a:rPr lang="zh-CN" altLang="en-US" smtClean="0"/>
              <a:t>表示方法 </a:t>
            </a:r>
            <a:r>
              <a:rPr lang="en-US" altLang="zh-CN" smtClean="0"/>
              <a:t>—</a:t>
            </a:r>
            <a:r>
              <a:rPr lang="zh-CN" altLang="en-US" smtClean="0">
                <a:ea typeface="华文新魏" panose="02010800040101010101" pitchFamily="2" charset="-122"/>
              </a:rPr>
              <a:t>问题规约法</a:t>
            </a:r>
            <a:endParaRPr lang="zh-CN" altLang="en-US" smtClean="0">
              <a:solidFill>
                <a:srgbClr val="FFFF66"/>
              </a:solidFill>
            </a:endParaRPr>
          </a:p>
        </p:txBody>
      </p:sp>
      <p:grpSp>
        <p:nvGrpSpPr>
          <p:cNvPr id="2" name="Group 3"/>
          <p:cNvGrpSpPr>
            <a:grpSpLocks/>
          </p:cNvGrpSpPr>
          <p:nvPr/>
        </p:nvGrpSpPr>
        <p:grpSpPr bwMode="auto">
          <a:xfrm>
            <a:off x="693738" y="2667000"/>
            <a:ext cx="6621462" cy="2970213"/>
            <a:chOff x="437" y="1680"/>
            <a:chExt cx="4171" cy="1871"/>
          </a:xfrm>
        </p:grpSpPr>
        <p:sp>
          <p:nvSpPr>
            <p:cNvPr id="55301" name="Rectangle 4"/>
            <p:cNvSpPr>
              <a:spLocks noChangeArrowheads="1"/>
            </p:cNvSpPr>
            <p:nvPr/>
          </p:nvSpPr>
          <p:spPr bwMode="auto">
            <a:xfrm>
              <a:off x="3850" y="1800"/>
              <a:ext cx="758" cy="1751"/>
            </a:xfrm>
            <a:prstGeom prst="rect">
              <a:avLst/>
            </a:prstGeom>
            <a:gradFill rotWithShape="0">
              <a:gsLst>
                <a:gs pos="0">
                  <a:srgbClr val="762F00"/>
                </a:gs>
                <a:gs pos="50000">
                  <a:srgbClr val="FF6600"/>
                </a:gs>
                <a:gs pos="100000">
                  <a:srgbClr val="762F00"/>
                </a:gs>
              </a:gsLst>
              <a:lin ang="54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5302" name="Text Box 5"/>
            <p:cNvSpPr txBox="1">
              <a:spLocks noChangeArrowheads="1"/>
            </p:cNvSpPr>
            <p:nvPr/>
          </p:nvSpPr>
          <p:spPr bwMode="auto">
            <a:xfrm>
              <a:off x="1801" y="1696"/>
              <a:ext cx="1223" cy="288"/>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lIns="91372" tIns="45686" rIns="91372" bIns="45686">
              <a:spAutoFit/>
            </a:bodyPr>
            <a:lstStyle>
              <a:lvl1pPr defTabSz="912813">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defTabSz="912813">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defTabSz="912813">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defTabSz="912813">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宋体" panose="02010600030101010101" pitchFamily="2" charset="-122"/>
                </a:rPr>
                <a:t>子问题</a:t>
              </a:r>
              <a:r>
                <a:rPr lang="en-US" altLang="zh-CN" sz="2000">
                  <a:latin typeface="Tahoma" panose="020B0604030504040204" pitchFamily="34" charset="0"/>
                  <a:ea typeface="宋体" panose="02010600030101010101" pitchFamily="2" charset="-122"/>
                </a:rPr>
                <a:t>1</a:t>
              </a:r>
            </a:p>
          </p:txBody>
        </p:sp>
        <p:sp>
          <p:nvSpPr>
            <p:cNvPr id="55303" name="Text Box 6"/>
            <p:cNvSpPr txBox="1">
              <a:spLocks noChangeArrowheads="1"/>
            </p:cNvSpPr>
            <p:nvPr/>
          </p:nvSpPr>
          <p:spPr bwMode="auto">
            <a:xfrm>
              <a:off x="1801" y="3194"/>
              <a:ext cx="1215" cy="288"/>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lIns="91372" tIns="45686" rIns="91372" bIns="45686">
              <a:spAutoFit/>
            </a:bodyPr>
            <a:lstStyle>
              <a:lvl1pPr defTabSz="912813">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defTabSz="912813">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defTabSz="912813">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defTabSz="912813">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宋体" panose="02010600030101010101" pitchFamily="2" charset="-122"/>
                </a:rPr>
                <a:t>子问题</a:t>
              </a:r>
              <a:r>
                <a:rPr lang="en-US" altLang="zh-CN" sz="2000">
                  <a:latin typeface="Tahoma" panose="020B0604030504040204" pitchFamily="34" charset="0"/>
                  <a:ea typeface="宋体" panose="02010600030101010101" pitchFamily="2" charset="-122"/>
                </a:rPr>
                <a:t>n</a:t>
              </a:r>
            </a:p>
          </p:txBody>
        </p:sp>
        <p:sp>
          <p:nvSpPr>
            <p:cNvPr id="55304" name="Line 7"/>
            <p:cNvSpPr>
              <a:spLocks noChangeShapeType="1"/>
            </p:cNvSpPr>
            <p:nvPr/>
          </p:nvSpPr>
          <p:spPr bwMode="auto">
            <a:xfrm flipV="1">
              <a:off x="837" y="1868"/>
              <a:ext cx="964" cy="519"/>
            </a:xfrm>
            <a:prstGeom prst="line">
              <a:avLst/>
            </a:prstGeom>
            <a:noFill/>
            <a:ln w="19050">
              <a:solidFill>
                <a:srgbClr val="18CC50"/>
              </a:solidFill>
              <a:round/>
              <a:headEnd/>
              <a:tailEnd type="triangle" w="med" len="med"/>
            </a:ln>
            <a:extLst>
              <a:ext uri="{909E8E84-426E-40DD-AFC4-6F175D3DCCD1}">
                <a14:hiddenFill xmlns:a14="http://schemas.microsoft.com/office/drawing/2010/main">
                  <a:noFill/>
                </a14:hiddenFill>
              </a:ext>
            </a:extLst>
          </p:spPr>
          <p:txBody>
            <a:bodyPr wrap="none" lIns="91372" tIns="45686" rIns="91372" bIns="45686">
              <a:spAutoFit/>
            </a:bodyPr>
            <a:lstStyle/>
            <a:p>
              <a:endParaRPr lang="zh-CN" altLang="en-US"/>
            </a:p>
          </p:txBody>
        </p:sp>
        <p:sp>
          <p:nvSpPr>
            <p:cNvPr id="55305" name="Line 8"/>
            <p:cNvSpPr>
              <a:spLocks noChangeShapeType="1"/>
            </p:cNvSpPr>
            <p:nvPr/>
          </p:nvSpPr>
          <p:spPr bwMode="auto">
            <a:xfrm>
              <a:off x="837" y="2932"/>
              <a:ext cx="964" cy="435"/>
            </a:xfrm>
            <a:prstGeom prst="line">
              <a:avLst/>
            </a:prstGeom>
            <a:noFill/>
            <a:ln w="19050">
              <a:solidFill>
                <a:srgbClr val="18CC50"/>
              </a:solidFill>
              <a:round/>
              <a:headEnd/>
              <a:tailEnd type="triangle" w="med" len="med"/>
            </a:ln>
            <a:extLst>
              <a:ext uri="{909E8E84-426E-40DD-AFC4-6F175D3DCCD1}">
                <a14:hiddenFill xmlns:a14="http://schemas.microsoft.com/office/drawing/2010/main">
                  <a:noFill/>
                </a14:hiddenFill>
              </a:ext>
            </a:extLst>
          </p:spPr>
          <p:txBody>
            <a:bodyPr wrap="none" lIns="91372" tIns="45686" rIns="91372" bIns="45686">
              <a:spAutoFit/>
            </a:bodyPr>
            <a:lstStyle/>
            <a:p>
              <a:endParaRPr lang="zh-CN" altLang="en-US"/>
            </a:p>
          </p:txBody>
        </p:sp>
        <p:sp>
          <p:nvSpPr>
            <p:cNvPr id="55306" name="Line 9"/>
            <p:cNvSpPr>
              <a:spLocks noChangeShapeType="1"/>
            </p:cNvSpPr>
            <p:nvPr/>
          </p:nvSpPr>
          <p:spPr bwMode="auto">
            <a:xfrm>
              <a:off x="2387" y="2471"/>
              <a:ext cx="0" cy="461"/>
            </a:xfrm>
            <a:prstGeom prst="line">
              <a:avLst/>
            </a:prstGeom>
            <a:noFill/>
            <a:ln w="57150">
              <a:solidFill>
                <a:srgbClr val="18CC50"/>
              </a:solidFill>
              <a:prstDash val="sysDot"/>
              <a:round/>
              <a:headEnd/>
              <a:tailEnd/>
            </a:ln>
            <a:extLst>
              <a:ext uri="{909E8E84-426E-40DD-AFC4-6F175D3DCCD1}">
                <a14:hiddenFill xmlns:a14="http://schemas.microsoft.com/office/drawing/2010/main">
                  <a:noFill/>
                </a14:hiddenFill>
              </a:ext>
            </a:extLst>
          </p:spPr>
          <p:txBody>
            <a:bodyPr wrap="none" lIns="91372" tIns="45686" rIns="91372" bIns="45686">
              <a:spAutoFit/>
            </a:bodyPr>
            <a:lstStyle/>
            <a:p>
              <a:endParaRPr lang="zh-CN" altLang="en-US"/>
            </a:p>
          </p:txBody>
        </p:sp>
        <p:sp>
          <p:nvSpPr>
            <p:cNvPr id="55307" name="Rectangle 10"/>
            <p:cNvSpPr>
              <a:spLocks noChangeArrowheads="1"/>
            </p:cNvSpPr>
            <p:nvPr/>
          </p:nvSpPr>
          <p:spPr bwMode="auto">
            <a:xfrm>
              <a:off x="437" y="2512"/>
              <a:ext cx="884" cy="288"/>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defTabSz="912813">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defTabSz="912813">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defTabSz="912813">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rPr>
                <a:t>原始问题</a:t>
              </a:r>
            </a:p>
          </p:txBody>
        </p:sp>
        <p:sp>
          <p:nvSpPr>
            <p:cNvPr id="55308" name="Text Box 11"/>
            <p:cNvSpPr txBox="1">
              <a:spLocks noChangeArrowheads="1"/>
            </p:cNvSpPr>
            <p:nvPr/>
          </p:nvSpPr>
          <p:spPr bwMode="auto">
            <a:xfrm>
              <a:off x="2925" y="168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defTabSz="912813">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defTabSz="912813">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defTabSz="912813">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2000">
                <a:solidFill>
                  <a:schemeClr val="tx2"/>
                </a:solidFill>
                <a:latin typeface="Tahoma" panose="020B0604030504040204" pitchFamily="34" charset="0"/>
                <a:ea typeface="宋体" panose="02010600030101010101" pitchFamily="2" charset="-122"/>
              </a:endParaRPr>
            </a:p>
          </p:txBody>
        </p:sp>
        <p:sp>
          <p:nvSpPr>
            <p:cNvPr id="55309" name="Text Box 12"/>
            <p:cNvSpPr txBox="1">
              <a:spLocks noChangeArrowheads="1"/>
            </p:cNvSpPr>
            <p:nvPr/>
          </p:nvSpPr>
          <p:spPr bwMode="auto">
            <a:xfrm>
              <a:off x="2925" y="3179"/>
              <a:ext cx="1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defTabSz="912813">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defTabSz="912813">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defTabSz="912813">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2000">
                <a:solidFill>
                  <a:schemeClr val="tx2"/>
                </a:solidFill>
                <a:latin typeface="Tahoma" panose="020B0604030504040204" pitchFamily="34" charset="0"/>
                <a:ea typeface="宋体" panose="02010600030101010101" pitchFamily="2" charset="-122"/>
              </a:endParaRPr>
            </a:p>
          </p:txBody>
        </p:sp>
        <p:sp>
          <p:nvSpPr>
            <p:cNvPr id="55310" name="Text Box 13"/>
            <p:cNvSpPr txBox="1">
              <a:spLocks noChangeArrowheads="1"/>
            </p:cNvSpPr>
            <p:nvPr/>
          </p:nvSpPr>
          <p:spPr bwMode="auto">
            <a:xfrm>
              <a:off x="2597" y="2428"/>
              <a:ext cx="76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defTabSz="912813">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defTabSz="912813">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defTabSz="912813">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宋体" panose="02010600030101010101" pitchFamily="2" charset="-122"/>
                </a:rPr>
                <a:t>子问题集</a:t>
              </a:r>
            </a:p>
          </p:txBody>
        </p:sp>
        <p:sp>
          <p:nvSpPr>
            <p:cNvPr id="55311" name="Line 14"/>
            <p:cNvSpPr>
              <a:spLocks noChangeShapeType="1"/>
            </p:cNvSpPr>
            <p:nvPr/>
          </p:nvSpPr>
          <p:spPr bwMode="auto">
            <a:xfrm>
              <a:off x="3071" y="1913"/>
              <a:ext cx="748" cy="1"/>
            </a:xfrm>
            <a:prstGeom prst="line">
              <a:avLst/>
            </a:prstGeom>
            <a:noFill/>
            <a:ln w="19050">
              <a:solidFill>
                <a:srgbClr val="FFFF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2" name="Line 15"/>
            <p:cNvSpPr>
              <a:spLocks noChangeShapeType="1"/>
            </p:cNvSpPr>
            <p:nvPr/>
          </p:nvSpPr>
          <p:spPr bwMode="auto">
            <a:xfrm flipV="1">
              <a:off x="3024" y="3408"/>
              <a:ext cx="816" cy="0"/>
            </a:xfrm>
            <a:prstGeom prst="line">
              <a:avLst/>
            </a:prstGeom>
            <a:noFill/>
            <a:ln w="28575">
              <a:solidFill>
                <a:srgbClr val="FFFF00"/>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3" name="Text Box 16"/>
            <p:cNvSpPr txBox="1">
              <a:spLocks noChangeArrowheads="1"/>
            </p:cNvSpPr>
            <p:nvPr/>
          </p:nvSpPr>
          <p:spPr bwMode="auto">
            <a:xfrm>
              <a:off x="4032" y="1872"/>
              <a:ext cx="504"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000">
                  <a:solidFill>
                    <a:srgbClr val="FFFF00"/>
                  </a:solidFill>
                  <a:latin typeface="Tahoma" panose="020B0604030504040204" pitchFamily="34" charset="0"/>
                  <a:ea typeface="宋体" panose="02010600030101010101" pitchFamily="2" charset="-122"/>
                </a:rPr>
                <a:t>本</a:t>
              </a:r>
            </a:p>
            <a:p>
              <a:pPr eaLnBrk="1" hangingPunct="1">
                <a:spcBef>
                  <a:spcPct val="0"/>
                </a:spcBef>
                <a:buClrTx/>
                <a:buSzTx/>
                <a:buFontTx/>
                <a:buNone/>
              </a:pPr>
              <a:r>
                <a:rPr lang="zh-CN" altLang="en-US" sz="4000">
                  <a:solidFill>
                    <a:srgbClr val="FFFF00"/>
                  </a:solidFill>
                  <a:latin typeface="Tahoma" panose="020B0604030504040204" pitchFamily="34" charset="0"/>
                  <a:ea typeface="宋体" panose="02010600030101010101" pitchFamily="2" charset="-122"/>
                </a:rPr>
                <a:t>原</a:t>
              </a:r>
            </a:p>
            <a:p>
              <a:pPr eaLnBrk="1" hangingPunct="1">
                <a:spcBef>
                  <a:spcPct val="0"/>
                </a:spcBef>
                <a:buClrTx/>
                <a:buSzTx/>
                <a:buFontTx/>
                <a:buNone/>
              </a:pPr>
              <a:r>
                <a:rPr lang="zh-CN" altLang="en-US" sz="4000">
                  <a:solidFill>
                    <a:srgbClr val="FFFF00"/>
                  </a:solidFill>
                  <a:latin typeface="Tahoma" panose="020B0604030504040204" pitchFamily="34" charset="0"/>
                  <a:ea typeface="宋体" panose="02010600030101010101" pitchFamily="2" charset="-122"/>
                </a:rPr>
                <a:t>问</a:t>
              </a:r>
            </a:p>
            <a:p>
              <a:pPr eaLnBrk="1" hangingPunct="1">
                <a:spcBef>
                  <a:spcPct val="0"/>
                </a:spcBef>
                <a:buClrTx/>
                <a:buSzTx/>
                <a:buFontTx/>
                <a:buNone/>
              </a:pPr>
              <a:r>
                <a:rPr lang="zh-CN" altLang="en-US" sz="4000">
                  <a:solidFill>
                    <a:srgbClr val="FFFF00"/>
                  </a:solidFill>
                  <a:latin typeface="Tahoma" panose="020B0604030504040204" pitchFamily="34" charset="0"/>
                  <a:ea typeface="宋体" panose="02010600030101010101" pitchFamily="2" charset="-122"/>
                </a:rPr>
                <a:t>题</a:t>
              </a:r>
            </a:p>
          </p:txBody>
        </p:sp>
        <p:sp>
          <p:nvSpPr>
            <p:cNvPr id="55314" name="Text Box 17"/>
            <p:cNvSpPr txBox="1">
              <a:spLocks noChangeArrowheads="1"/>
            </p:cNvSpPr>
            <p:nvPr/>
          </p:nvSpPr>
          <p:spPr bwMode="auto">
            <a:xfrm>
              <a:off x="1895" y="2461"/>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46E60C4-53B2-4DD9-8DAB-379C9C8B5675}"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b="1" u="sng" smtClean="0">
              <a:latin typeface="Tahoma" panose="020B0604030504040204" pitchFamily="34" charset="0"/>
              <a:ea typeface="宋体" panose="02010600030101010101" pitchFamily="2" charset="-122"/>
            </a:endParaRPr>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34E352-8400-4475-906F-C4BBCDE69EA2}"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5</a:t>
            </a:fld>
            <a:endParaRPr kumimoji="0" lang="en-US" altLang="zh-CN" sz="1400" b="1" u="sng" smtClean="0">
              <a:latin typeface="Tahoma" panose="020B0604030504040204" pitchFamily="34" charset="0"/>
              <a:ea typeface="宋体" panose="02010600030101010101" pitchFamily="2" charset="-122"/>
            </a:endParaRPr>
          </a:p>
        </p:txBody>
      </p:sp>
      <p:sp>
        <p:nvSpPr>
          <p:cNvPr id="12292" name="Rectangle 2"/>
          <p:cNvSpPr>
            <a:spLocks noGrp="1" noChangeArrowheads="1"/>
          </p:cNvSpPr>
          <p:nvPr>
            <p:ph type="title"/>
          </p:nvPr>
        </p:nvSpPr>
        <p:spPr/>
        <p:txBody>
          <a:bodyPr/>
          <a:lstStyle/>
          <a:p>
            <a:pPr eaLnBrk="1" hangingPunct="1"/>
            <a:r>
              <a:rPr lang="zh-CN" altLang="en-US" b="1" u="sng" dirty="0" smtClean="0"/>
              <a:t>概述</a:t>
            </a:r>
            <a:r>
              <a:rPr lang="en-US" altLang="zh-CN" b="1" u="sng" dirty="0" smtClean="0"/>
              <a:t>——</a:t>
            </a:r>
            <a:r>
              <a:rPr lang="zh-CN" altLang="en-US" b="1" u="sng" dirty="0" smtClean="0"/>
              <a:t>知识的种类</a:t>
            </a:r>
          </a:p>
        </p:txBody>
      </p:sp>
      <p:sp>
        <p:nvSpPr>
          <p:cNvPr id="12293" name="Rectangle 3"/>
          <p:cNvSpPr>
            <a:spLocks noGrp="1" noChangeArrowheads="1"/>
          </p:cNvSpPr>
          <p:nvPr>
            <p:ph type="body" idx="1"/>
          </p:nvPr>
        </p:nvSpPr>
        <p:spPr>
          <a:xfrm>
            <a:off x="179388" y="1916113"/>
            <a:ext cx="8964612" cy="4941887"/>
          </a:xfrm>
        </p:spPr>
        <p:txBody>
          <a:bodyPr/>
          <a:lstStyle/>
          <a:p>
            <a:pPr>
              <a:lnSpc>
                <a:spcPct val="150000"/>
              </a:lnSpc>
            </a:pPr>
            <a:r>
              <a:rPr lang="zh-CN" altLang="en-US" sz="2400" b="1" u="sng" dirty="0" smtClean="0">
                <a:solidFill>
                  <a:srgbClr val="A50021"/>
                </a:solidFill>
                <a:latin typeface="华文新魏" panose="02010800040101010101" pitchFamily="2" charset="-122"/>
              </a:rPr>
              <a:t>按知识的层次</a:t>
            </a:r>
          </a:p>
          <a:p>
            <a:pPr lvl="1">
              <a:lnSpc>
                <a:spcPct val="150000"/>
              </a:lnSpc>
              <a:buFont typeface="Arial" panose="020B0604020202020204" pitchFamily="34" charset="0"/>
              <a:buChar char="•"/>
            </a:pPr>
            <a:r>
              <a:rPr lang="zh-CN" altLang="en-US" b="1" u="sng" dirty="0" smtClean="0">
                <a:solidFill>
                  <a:srgbClr val="006600"/>
                </a:solidFill>
                <a:latin typeface="华文新魏" panose="02010800040101010101" pitchFamily="2" charset="-122"/>
              </a:rPr>
              <a:t>表层知识：</a:t>
            </a:r>
            <a:r>
              <a:rPr lang="zh-CN" altLang="en-US" b="1" u="sng" dirty="0" smtClean="0">
                <a:solidFill>
                  <a:srgbClr val="0000CC"/>
                </a:solidFill>
                <a:latin typeface="华文新魏" panose="02010800040101010101" pitchFamily="2" charset="-122"/>
              </a:rPr>
              <a:t>描述客观事物的现象的知识。例如：感性、事实性知识</a:t>
            </a:r>
          </a:p>
          <a:p>
            <a:pPr lvl="1">
              <a:lnSpc>
                <a:spcPct val="150000"/>
              </a:lnSpc>
            </a:pPr>
            <a:r>
              <a:rPr lang="zh-CN" altLang="en-US" b="1" u="sng" dirty="0" smtClean="0">
                <a:solidFill>
                  <a:srgbClr val="006600"/>
                </a:solidFill>
                <a:latin typeface="华文新魏" panose="02010800040101010101" pitchFamily="2" charset="-122"/>
              </a:rPr>
              <a:t>深层知识：</a:t>
            </a:r>
            <a:r>
              <a:rPr lang="zh-CN" altLang="en-US" b="1" u="sng" dirty="0" smtClean="0">
                <a:solidFill>
                  <a:srgbClr val="0000CC"/>
                </a:solidFill>
                <a:latin typeface="华文新魏" panose="02010800040101010101" pitchFamily="2" charset="-122"/>
              </a:rPr>
              <a:t>描述客观事物本质、内涵等的知识。例如：理论知识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9505CDE-5B7C-493B-989E-1BF3B61BC53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6091CE-D997-4CC9-9287-54A24067C62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50</a:t>
            </a:fld>
            <a:endParaRPr kumimoji="0" lang="en-US" altLang="zh-CN" sz="1400" smtClean="0">
              <a:latin typeface="Tahoma" panose="020B0604030504040204" pitchFamily="34" charset="0"/>
              <a:ea typeface="宋体" panose="02010600030101010101" pitchFamily="2" charset="-122"/>
            </a:endParaRPr>
          </a:p>
        </p:txBody>
      </p:sp>
      <p:sp>
        <p:nvSpPr>
          <p:cNvPr id="56324"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问题规约法</a:t>
            </a:r>
          </a:p>
        </p:txBody>
      </p:sp>
      <p:sp>
        <p:nvSpPr>
          <p:cNvPr id="56325" name="Rectangle 3"/>
          <p:cNvSpPr>
            <a:spLocks noGrp="1" noChangeArrowheads="1"/>
          </p:cNvSpPr>
          <p:nvPr>
            <p:ph type="body" idx="1"/>
          </p:nvPr>
        </p:nvSpPr>
        <p:spPr>
          <a:xfrm>
            <a:off x="611188" y="1989138"/>
            <a:ext cx="8532812" cy="4651375"/>
          </a:xfrm>
        </p:spPr>
        <p:txBody>
          <a:bodyPr/>
          <a:lstStyle/>
          <a:p>
            <a:pPr eaLnBrk="1" hangingPunct="1"/>
            <a:r>
              <a:rPr lang="zh-CN" altLang="en-US" smtClean="0">
                <a:solidFill>
                  <a:srgbClr val="000000"/>
                </a:solidFill>
              </a:rPr>
              <a:t>三元组</a:t>
            </a:r>
            <a:r>
              <a:rPr lang="en-US" altLang="zh-CN" smtClean="0">
                <a:solidFill>
                  <a:srgbClr val="000000"/>
                </a:solidFill>
              </a:rPr>
              <a:t>(S,F,G):</a:t>
            </a:r>
          </a:p>
          <a:p>
            <a:pPr lvl="1" eaLnBrk="1" hangingPunct="1"/>
            <a:r>
              <a:rPr lang="en-US" altLang="zh-CN" b="1" smtClean="0">
                <a:solidFill>
                  <a:srgbClr val="000000"/>
                </a:solidFill>
              </a:rPr>
              <a:t>S</a:t>
            </a:r>
            <a:r>
              <a:rPr lang="en-US" altLang="zh-CN" b="1" baseline="-30000" smtClean="0">
                <a:solidFill>
                  <a:srgbClr val="000000"/>
                </a:solidFill>
              </a:rPr>
              <a:t>0</a:t>
            </a:r>
            <a:r>
              <a:rPr lang="en-US" altLang="zh-CN" smtClean="0">
                <a:solidFill>
                  <a:srgbClr val="000000"/>
                </a:solidFill>
              </a:rPr>
              <a:t>--</a:t>
            </a:r>
            <a:r>
              <a:rPr lang="zh-CN" altLang="en-US" smtClean="0">
                <a:solidFill>
                  <a:srgbClr val="000000"/>
                </a:solidFill>
              </a:rPr>
              <a:t>一个初始问题描述</a:t>
            </a:r>
            <a:r>
              <a:rPr lang="en-US" altLang="zh-CN" smtClean="0">
                <a:solidFill>
                  <a:srgbClr val="000000"/>
                </a:solidFill>
              </a:rPr>
              <a:t>,</a:t>
            </a:r>
            <a:r>
              <a:rPr lang="zh-CN" altLang="en-US" smtClean="0">
                <a:solidFill>
                  <a:srgbClr val="000000"/>
                </a:solidFill>
              </a:rPr>
              <a:t>即要解决的问题</a:t>
            </a:r>
            <a:r>
              <a:rPr lang="en-US" altLang="zh-CN" smtClean="0">
                <a:solidFill>
                  <a:srgbClr val="000000"/>
                </a:solidFill>
              </a:rPr>
              <a:t>(</a:t>
            </a:r>
            <a:r>
              <a:rPr lang="zh-CN" altLang="en-US" smtClean="0">
                <a:solidFill>
                  <a:srgbClr val="000000"/>
                </a:solidFill>
              </a:rPr>
              <a:t>初始问题</a:t>
            </a:r>
            <a:r>
              <a:rPr lang="en-US" altLang="zh-CN" smtClean="0">
                <a:solidFill>
                  <a:srgbClr val="000000"/>
                </a:solidFill>
              </a:rPr>
              <a:t>)</a:t>
            </a:r>
            <a:r>
              <a:rPr lang="zh-CN" altLang="en-US" smtClean="0">
                <a:solidFill>
                  <a:srgbClr val="000000"/>
                </a:solidFill>
              </a:rPr>
              <a:t>；</a:t>
            </a:r>
          </a:p>
          <a:p>
            <a:pPr lvl="1" eaLnBrk="1" hangingPunct="1"/>
            <a:r>
              <a:rPr lang="en-US" altLang="zh-CN" b="1" smtClean="0">
                <a:solidFill>
                  <a:srgbClr val="000000"/>
                </a:solidFill>
              </a:rPr>
              <a:t>F</a:t>
            </a:r>
            <a:r>
              <a:rPr lang="en-US" altLang="zh-CN" smtClean="0">
                <a:solidFill>
                  <a:srgbClr val="000000"/>
                </a:solidFill>
              </a:rPr>
              <a:t>--</a:t>
            </a:r>
            <a:r>
              <a:rPr lang="zh-CN" altLang="en-US" smtClean="0">
                <a:solidFill>
                  <a:srgbClr val="000000"/>
                </a:solidFill>
              </a:rPr>
              <a:t>一套把问题变换为子问题的操作符（操作算子集）；</a:t>
            </a:r>
          </a:p>
          <a:p>
            <a:pPr lvl="1" eaLnBrk="1" hangingPunct="1"/>
            <a:r>
              <a:rPr lang="en-US" altLang="zh-CN" b="1" smtClean="0">
                <a:solidFill>
                  <a:srgbClr val="000000"/>
                </a:solidFill>
              </a:rPr>
              <a:t>G</a:t>
            </a:r>
            <a:r>
              <a:rPr lang="en-US" altLang="zh-CN" smtClean="0">
                <a:solidFill>
                  <a:srgbClr val="000000"/>
                </a:solidFill>
              </a:rPr>
              <a:t>--</a:t>
            </a:r>
            <a:r>
              <a:rPr lang="zh-CN" altLang="en-US" smtClean="0">
                <a:solidFill>
                  <a:srgbClr val="000000"/>
                </a:solidFill>
              </a:rPr>
              <a:t>一套本原问题描述，其中的每一个问题是不证明的，自然成立的，如公理、已知的实事等（本原问题集）；</a:t>
            </a:r>
            <a:r>
              <a:rPr lang="zh-CN" altLang="en-US" smtClean="0"/>
              <a:t> </a:t>
            </a:r>
          </a:p>
          <a:p>
            <a:pPr eaLnBrk="1" hangingPunct="1"/>
            <a:r>
              <a:rPr lang="zh-CN" altLang="en-US" smtClean="0">
                <a:solidFill>
                  <a:srgbClr val="000000"/>
                </a:solidFill>
              </a:rPr>
              <a:t>所有问题归约的目的是最终产生具有明显解答的本原问题。这些问题可能是由状态空间搜索中走动一步解决的问题，或者可能是别的具有已知解答的更复杂的问题。</a:t>
            </a:r>
            <a:r>
              <a:rPr lang="zh-CN" altLang="en-US" smtClean="0"/>
              <a:t> </a:t>
            </a:r>
          </a:p>
          <a:p>
            <a:pPr eaLnBrk="1" hangingPunct="1"/>
            <a:endParaRPr lang="en-US" altLang="zh-CN"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9CE47E-5E76-4A00-9F5D-682C5C7B00C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3A4FF1-9CF1-4A0D-8876-96586FABA86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51</a:t>
            </a:fld>
            <a:endParaRPr kumimoji="0" lang="en-US" altLang="zh-CN" sz="1400" smtClean="0">
              <a:latin typeface="Tahoma" panose="020B0604030504040204" pitchFamily="34" charset="0"/>
              <a:ea typeface="宋体" panose="02010600030101010101" pitchFamily="2" charset="-122"/>
            </a:endParaRPr>
          </a:p>
        </p:txBody>
      </p:sp>
      <p:sp>
        <p:nvSpPr>
          <p:cNvPr id="57348"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问题规约法</a:t>
            </a:r>
          </a:p>
        </p:txBody>
      </p:sp>
      <p:sp>
        <p:nvSpPr>
          <p:cNvPr id="57349" name="Rectangle 3"/>
          <p:cNvSpPr>
            <a:spLocks noGrp="1" noChangeArrowheads="1"/>
          </p:cNvSpPr>
          <p:nvPr>
            <p:ph type="body" idx="1"/>
          </p:nvPr>
        </p:nvSpPr>
        <p:spPr>
          <a:xfrm>
            <a:off x="684213" y="2017713"/>
            <a:ext cx="8231187" cy="4383087"/>
          </a:xfrm>
        </p:spPr>
        <p:txBody>
          <a:bodyPr/>
          <a:lstStyle/>
          <a:p>
            <a:pPr eaLnBrk="1" hangingPunct="1"/>
            <a:r>
              <a:rPr lang="zh-CN" altLang="en-US" b="1" smtClean="0"/>
              <a:t>梵塔难题</a:t>
            </a:r>
            <a:endParaRPr lang="zh-CN" altLang="en-US" smtClean="0"/>
          </a:p>
          <a:p>
            <a:pPr eaLnBrk="1" hangingPunct="1">
              <a:buFont typeface="Wingdings" panose="05000000000000000000" pitchFamily="2" charset="2"/>
              <a:buNone/>
            </a:pPr>
            <a:r>
              <a:rPr lang="zh-CN" altLang="en-US" smtClean="0"/>
              <a:t>  有</a:t>
            </a:r>
            <a:r>
              <a:rPr lang="en-US" altLang="zh-CN" smtClean="0"/>
              <a:t>3</a:t>
            </a:r>
            <a:r>
              <a:rPr lang="zh-CN" altLang="en-US" smtClean="0"/>
              <a:t>个柱子（</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）和</a:t>
            </a:r>
            <a:r>
              <a:rPr lang="en-US" altLang="zh-CN" smtClean="0"/>
              <a:t>3</a:t>
            </a:r>
            <a:r>
              <a:rPr lang="zh-CN" altLang="en-US" smtClean="0"/>
              <a:t>个圆盘尺寸从小到大为</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。在每个圆盘的中心有个孔，所以圆盘可以堆叠在柱子上。最初，全部圆盘都堆在柱子</a:t>
            </a:r>
            <a:r>
              <a:rPr lang="en-US" altLang="zh-CN" smtClean="0"/>
              <a:t>1</a:t>
            </a:r>
            <a:r>
              <a:rPr lang="zh-CN" altLang="en-US" smtClean="0"/>
              <a:t>上：最大的</a:t>
            </a:r>
            <a:r>
              <a:rPr lang="en-US" altLang="zh-CN" smtClean="0"/>
              <a:t>C</a:t>
            </a:r>
            <a:r>
              <a:rPr lang="zh-CN" altLang="en-US" smtClean="0"/>
              <a:t>在底部，最小的</a:t>
            </a:r>
            <a:r>
              <a:rPr lang="en-US" altLang="zh-CN" smtClean="0"/>
              <a:t>A</a:t>
            </a:r>
            <a:r>
              <a:rPr lang="zh-CN" altLang="en-US" smtClean="0"/>
              <a:t>在顶部。要求把所有圆盘都挪到柱子</a:t>
            </a:r>
            <a:r>
              <a:rPr lang="en-US" altLang="zh-CN" smtClean="0"/>
              <a:t>3</a:t>
            </a:r>
            <a:r>
              <a:rPr lang="zh-CN" altLang="en-US" smtClean="0"/>
              <a:t>上。每次只允许移动一个，而且只能搬动柱子顶部的圆盘，还不许把尺寸较大的圆盘堆放在尺寸较小的圆盘上。</a:t>
            </a:r>
          </a:p>
          <a:p>
            <a:pPr eaLnBrk="1" hangingPunct="1"/>
            <a:endParaRPr lang="en-US" altLang="zh-C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E59EFBF-840B-4AEB-9493-8B0662EFEDE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E6D883-845D-4D31-8397-D5C36AD1F28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52</a:t>
            </a:fld>
            <a:endParaRPr kumimoji="0" lang="en-US" altLang="zh-CN" sz="1400" smtClean="0">
              <a:latin typeface="Tahoma" panose="020B0604030504040204" pitchFamily="34" charset="0"/>
              <a:ea typeface="宋体" panose="02010600030101010101" pitchFamily="2" charset="-122"/>
            </a:endParaRPr>
          </a:p>
        </p:txBody>
      </p:sp>
      <p:sp>
        <p:nvSpPr>
          <p:cNvPr id="58372" name="Rectangle 1026"/>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问题规约法</a:t>
            </a:r>
          </a:p>
        </p:txBody>
      </p:sp>
      <p:sp>
        <p:nvSpPr>
          <p:cNvPr id="58373" name="Rectangle 1027"/>
          <p:cNvSpPr>
            <a:spLocks noGrp="1" noChangeArrowheads="1"/>
          </p:cNvSpPr>
          <p:nvPr>
            <p:ph type="body" idx="1"/>
          </p:nvPr>
        </p:nvSpPr>
        <p:spPr>
          <a:xfrm>
            <a:off x="1182688" y="2017713"/>
            <a:ext cx="7772400" cy="2097087"/>
          </a:xfrm>
        </p:spPr>
        <p:txBody>
          <a:bodyPr/>
          <a:lstStyle/>
          <a:p>
            <a:pPr eaLnBrk="1" hangingPunct="1"/>
            <a:r>
              <a:rPr lang="zh-CN" altLang="en-US" smtClean="0"/>
              <a:t>我们把原始难题规约为以下三个子难题： </a:t>
            </a:r>
          </a:p>
          <a:p>
            <a:pPr eaLnBrk="1" hangingPunct="1">
              <a:buFont typeface="Wingdings" panose="05000000000000000000" pitchFamily="2" charset="2"/>
              <a:buAutoNum type="arabicPeriod"/>
            </a:pPr>
            <a:r>
              <a:rPr lang="zh-CN" altLang="en-US" smtClean="0"/>
              <a:t>移动圆盘</a:t>
            </a:r>
            <a:r>
              <a:rPr lang="en-US" altLang="zh-CN" smtClean="0"/>
              <a:t>A</a:t>
            </a:r>
            <a:r>
              <a:rPr lang="zh-CN" altLang="en-US" smtClean="0"/>
              <a:t>和</a:t>
            </a:r>
            <a:r>
              <a:rPr lang="en-US" altLang="zh-CN" smtClean="0"/>
              <a:t>B</a:t>
            </a:r>
            <a:r>
              <a:rPr lang="zh-CN" altLang="en-US" smtClean="0"/>
              <a:t>至柱子</a:t>
            </a:r>
            <a:r>
              <a:rPr lang="en-US" altLang="zh-CN" smtClean="0"/>
              <a:t>2</a:t>
            </a:r>
            <a:r>
              <a:rPr lang="zh-CN" altLang="en-US" smtClean="0"/>
              <a:t>的双圆盘难题 </a:t>
            </a:r>
          </a:p>
          <a:p>
            <a:pPr eaLnBrk="1" hangingPunct="1">
              <a:buFont typeface="Wingdings" panose="05000000000000000000" pitchFamily="2" charset="2"/>
              <a:buAutoNum type="arabicPeriod"/>
            </a:pPr>
            <a:r>
              <a:rPr lang="zh-CN" altLang="en-US" smtClean="0"/>
              <a:t>移动圆盘</a:t>
            </a:r>
            <a:r>
              <a:rPr lang="en-US" altLang="zh-CN" smtClean="0"/>
              <a:t>C</a:t>
            </a:r>
            <a:r>
              <a:rPr lang="zh-CN" altLang="en-US" smtClean="0"/>
              <a:t>至柱子</a:t>
            </a:r>
            <a:r>
              <a:rPr lang="en-US" altLang="zh-CN" smtClean="0"/>
              <a:t>3</a:t>
            </a:r>
            <a:r>
              <a:rPr lang="zh-CN" altLang="en-US" smtClean="0"/>
              <a:t>的单圆盘难题 </a:t>
            </a:r>
          </a:p>
          <a:p>
            <a:pPr eaLnBrk="1" hangingPunct="1">
              <a:buFont typeface="Wingdings" panose="05000000000000000000" pitchFamily="2" charset="2"/>
              <a:buAutoNum type="arabicPeriod"/>
            </a:pPr>
            <a:r>
              <a:rPr lang="zh-CN" altLang="en-US" smtClean="0"/>
              <a:t>移动圆盘</a:t>
            </a:r>
            <a:r>
              <a:rPr lang="en-US" altLang="zh-CN" smtClean="0"/>
              <a:t>A</a:t>
            </a:r>
            <a:r>
              <a:rPr lang="zh-CN" altLang="en-US" smtClean="0"/>
              <a:t>和</a:t>
            </a:r>
            <a:r>
              <a:rPr lang="en-US" altLang="zh-CN" smtClean="0"/>
              <a:t>B</a:t>
            </a:r>
            <a:r>
              <a:rPr lang="zh-CN" altLang="en-US" smtClean="0"/>
              <a:t>至柱子</a:t>
            </a:r>
            <a:r>
              <a:rPr lang="en-US" altLang="zh-CN" smtClean="0"/>
              <a:t>3</a:t>
            </a:r>
            <a:r>
              <a:rPr lang="zh-CN" altLang="en-US" smtClean="0"/>
              <a:t>双圆盘难题 </a:t>
            </a:r>
          </a:p>
          <a:p>
            <a:pPr eaLnBrk="1" hangingPunct="1">
              <a:buFont typeface="Wingdings" panose="05000000000000000000" pitchFamily="2" charset="2"/>
              <a:buNone/>
            </a:pPr>
            <a:endParaRPr lang="en-US" altLang="zh-CN" smtClean="0"/>
          </a:p>
        </p:txBody>
      </p:sp>
      <p:sp>
        <p:nvSpPr>
          <p:cNvPr id="58374" name="Rectangle 1028"/>
          <p:cNvSpPr>
            <a:spLocks noChangeArrowheads="1"/>
          </p:cNvSpPr>
          <p:nvPr/>
        </p:nvSpPr>
        <p:spPr bwMode="auto">
          <a:xfrm>
            <a:off x="838200" y="5943600"/>
            <a:ext cx="22098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75" name="Rectangle 1029"/>
          <p:cNvSpPr>
            <a:spLocks noChangeArrowheads="1"/>
          </p:cNvSpPr>
          <p:nvPr/>
        </p:nvSpPr>
        <p:spPr bwMode="auto">
          <a:xfrm>
            <a:off x="1371600" y="4876800"/>
            <a:ext cx="762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76" name="Rectangle 1030"/>
          <p:cNvSpPr>
            <a:spLocks noChangeArrowheads="1"/>
          </p:cNvSpPr>
          <p:nvPr/>
        </p:nvSpPr>
        <p:spPr bwMode="auto">
          <a:xfrm>
            <a:off x="1981200" y="4876800"/>
            <a:ext cx="762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77" name="Rectangle 1031"/>
          <p:cNvSpPr>
            <a:spLocks noChangeArrowheads="1"/>
          </p:cNvSpPr>
          <p:nvPr/>
        </p:nvSpPr>
        <p:spPr bwMode="auto">
          <a:xfrm>
            <a:off x="2590800" y="4876800"/>
            <a:ext cx="762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78" name="Rectangle 1032"/>
          <p:cNvSpPr>
            <a:spLocks noChangeArrowheads="1"/>
          </p:cNvSpPr>
          <p:nvPr/>
        </p:nvSpPr>
        <p:spPr bwMode="auto">
          <a:xfrm>
            <a:off x="5105400" y="6019800"/>
            <a:ext cx="19812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79" name="Rectangle 1033"/>
          <p:cNvSpPr>
            <a:spLocks noChangeArrowheads="1"/>
          </p:cNvSpPr>
          <p:nvPr/>
        </p:nvSpPr>
        <p:spPr bwMode="auto">
          <a:xfrm>
            <a:off x="5410200" y="4953000"/>
            <a:ext cx="762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80" name="Rectangle 1034"/>
          <p:cNvSpPr>
            <a:spLocks noChangeArrowheads="1"/>
          </p:cNvSpPr>
          <p:nvPr/>
        </p:nvSpPr>
        <p:spPr bwMode="auto">
          <a:xfrm>
            <a:off x="6019800" y="4953000"/>
            <a:ext cx="762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81" name="Rectangle 1035"/>
          <p:cNvSpPr>
            <a:spLocks noChangeArrowheads="1"/>
          </p:cNvSpPr>
          <p:nvPr/>
        </p:nvSpPr>
        <p:spPr bwMode="auto">
          <a:xfrm>
            <a:off x="6629400" y="4953000"/>
            <a:ext cx="7620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82" name="Line 1036"/>
          <p:cNvSpPr>
            <a:spLocks noChangeShapeType="1"/>
          </p:cNvSpPr>
          <p:nvPr/>
        </p:nvSpPr>
        <p:spPr bwMode="auto">
          <a:xfrm>
            <a:off x="3505200" y="5410200"/>
            <a:ext cx="11430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58383" name="Group 1040"/>
          <p:cNvGrpSpPr>
            <a:grpSpLocks/>
          </p:cNvGrpSpPr>
          <p:nvPr/>
        </p:nvGrpSpPr>
        <p:grpSpPr bwMode="auto">
          <a:xfrm>
            <a:off x="1066800" y="5638800"/>
            <a:ext cx="685800" cy="304800"/>
            <a:chOff x="672" y="3552"/>
            <a:chExt cx="432" cy="192"/>
          </a:xfrm>
        </p:grpSpPr>
        <p:sp>
          <p:nvSpPr>
            <p:cNvPr id="58391" name="Rectangle 1037"/>
            <p:cNvSpPr>
              <a:spLocks noChangeArrowheads="1"/>
            </p:cNvSpPr>
            <p:nvPr/>
          </p:nvSpPr>
          <p:spPr bwMode="auto">
            <a:xfrm>
              <a:off x="672" y="3696"/>
              <a:ext cx="432" cy="48"/>
            </a:xfrm>
            <a:prstGeom prst="rect">
              <a:avLst/>
            </a:prstGeom>
            <a:solidFill>
              <a:schemeClr val="bg2"/>
            </a:solidFill>
            <a:ln w="127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92" name="Rectangle 1038"/>
            <p:cNvSpPr>
              <a:spLocks noChangeArrowheads="1"/>
            </p:cNvSpPr>
            <p:nvPr/>
          </p:nvSpPr>
          <p:spPr bwMode="auto">
            <a:xfrm>
              <a:off x="720" y="3648"/>
              <a:ext cx="288" cy="48"/>
            </a:xfrm>
            <a:prstGeom prst="rect">
              <a:avLst/>
            </a:prstGeom>
            <a:solidFill>
              <a:schemeClr val="bg2"/>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93" name="Rectangle 1039"/>
            <p:cNvSpPr>
              <a:spLocks noChangeArrowheads="1"/>
            </p:cNvSpPr>
            <p:nvPr/>
          </p:nvSpPr>
          <p:spPr bwMode="auto">
            <a:xfrm>
              <a:off x="816" y="3552"/>
              <a:ext cx="144" cy="96"/>
            </a:xfrm>
            <a:prstGeom prst="rect">
              <a:avLst/>
            </a:prstGeom>
            <a:solidFill>
              <a:schemeClr val="bg2"/>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grpSp>
      <p:grpSp>
        <p:nvGrpSpPr>
          <p:cNvPr id="58384" name="Group 1041"/>
          <p:cNvGrpSpPr>
            <a:grpSpLocks/>
          </p:cNvGrpSpPr>
          <p:nvPr/>
        </p:nvGrpSpPr>
        <p:grpSpPr bwMode="auto">
          <a:xfrm>
            <a:off x="6324600" y="5715000"/>
            <a:ext cx="685800" cy="304800"/>
            <a:chOff x="672" y="3552"/>
            <a:chExt cx="432" cy="192"/>
          </a:xfrm>
        </p:grpSpPr>
        <p:sp>
          <p:nvSpPr>
            <p:cNvPr id="58388" name="Rectangle 1042"/>
            <p:cNvSpPr>
              <a:spLocks noChangeArrowheads="1"/>
            </p:cNvSpPr>
            <p:nvPr/>
          </p:nvSpPr>
          <p:spPr bwMode="auto">
            <a:xfrm>
              <a:off x="672" y="3696"/>
              <a:ext cx="432" cy="48"/>
            </a:xfrm>
            <a:prstGeom prst="rect">
              <a:avLst/>
            </a:prstGeom>
            <a:solidFill>
              <a:schemeClr val="bg2"/>
            </a:solidFill>
            <a:ln w="127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89" name="Rectangle 1043"/>
            <p:cNvSpPr>
              <a:spLocks noChangeArrowheads="1"/>
            </p:cNvSpPr>
            <p:nvPr/>
          </p:nvSpPr>
          <p:spPr bwMode="auto">
            <a:xfrm>
              <a:off x="720" y="3648"/>
              <a:ext cx="288" cy="48"/>
            </a:xfrm>
            <a:prstGeom prst="rect">
              <a:avLst/>
            </a:prstGeom>
            <a:solidFill>
              <a:schemeClr val="bg2"/>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58390" name="Rectangle 1044"/>
            <p:cNvSpPr>
              <a:spLocks noChangeArrowheads="1"/>
            </p:cNvSpPr>
            <p:nvPr/>
          </p:nvSpPr>
          <p:spPr bwMode="auto">
            <a:xfrm>
              <a:off x="816" y="3552"/>
              <a:ext cx="144" cy="96"/>
            </a:xfrm>
            <a:prstGeom prst="rect">
              <a:avLst/>
            </a:prstGeom>
            <a:solidFill>
              <a:schemeClr val="bg2"/>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grpSp>
      <p:sp>
        <p:nvSpPr>
          <p:cNvPr id="58385" name="Text Box 1045"/>
          <p:cNvSpPr txBox="1">
            <a:spLocks noChangeArrowheads="1"/>
          </p:cNvSpPr>
          <p:nvPr/>
        </p:nvSpPr>
        <p:spPr bwMode="auto">
          <a:xfrm>
            <a:off x="1066800" y="44958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  1      2     3</a:t>
            </a:r>
          </a:p>
        </p:txBody>
      </p:sp>
      <p:sp>
        <p:nvSpPr>
          <p:cNvPr id="58386" name="Text Box 1046"/>
          <p:cNvSpPr txBox="1">
            <a:spLocks noChangeArrowheads="1"/>
          </p:cNvSpPr>
          <p:nvPr/>
        </p:nvSpPr>
        <p:spPr bwMode="auto">
          <a:xfrm>
            <a:off x="5257800" y="45720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1       2     3</a:t>
            </a:r>
            <a:endParaRPr lang="en-US" altLang="zh-CN" sz="3200">
              <a:latin typeface="Tahoma" panose="020B0604030504040204" pitchFamily="34" charset="0"/>
              <a:ea typeface="宋体" panose="02010600030101010101" pitchFamily="2" charset="-122"/>
            </a:endParaRPr>
          </a:p>
        </p:txBody>
      </p:sp>
      <p:sp>
        <p:nvSpPr>
          <p:cNvPr id="58387" name="Text Box 1048"/>
          <p:cNvSpPr txBox="1">
            <a:spLocks noChangeArrowheads="1"/>
          </p:cNvSpPr>
          <p:nvPr/>
        </p:nvSpPr>
        <p:spPr bwMode="auto">
          <a:xfrm>
            <a:off x="685800" y="5105400"/>
            <a:ext cx="38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ABC</a:t>
            </a:r>
            <a:endParaRPr lang="en-US" altLang="zh-CN" sz="32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4"/>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A446B757-8BD2-48F6-A10D-8086031A113D}"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53</a:t>
            </a:fld>
            <a:endParaRPr kumimoji="0" lang="en-US" altLang="zh-CN" sz="1400" smtClean="0">
              <a:latin typeface="Tahoma" panose="020B0604030504040204" pitchFamily="34" charset="0"/>
              <a:ea typeface="宋体" panose="02010600030101010101" pitchFamily="2" charset="-122"/>
            </a:endParaRPr>
          </a:p>
        </p:txBody>
      </p:sp>
      <p:sp>
        <p:nvSpPr>
          <p:cNvPr id="59395" name="Rectangle 2"/>
          <p:cNvSpPr>
            <a:spLocks noGrp="1" noChangeArrowheads="1"/>
          </p:cNvSpPr>
          <p:nvPr>
            <p:ph type="title"/>
          </p:nvPr>
        </p:nvSpPr>
        <p:spPr>
          <a:xfrm>
            <a:off x="966788" y="476250"/>
            <a:ext cx="7086600" cy="609600"/>
          </a:xfrm>
        </p:spPr>
        <p:txBody>
          <a:bodyPr/>
          <a:lstStyle/>
          <a:p>
            <a:r>
              <a:rPr lang="zh-CN" altLang="en-US" smtClean="0"/>
              <a:t>解题过程</a:t>
            </a:r>
          </a:p>
        </p:txBody>
      </p:sp>
      <p:grpSp>
        <p:nvGrpSpPr>
          <p:cNvPr id="2" name="Group 3"/>
          <p:cNvGrpSpPr>
            <a:grpSpLocks/>
          </p:cNvGrpSpPr>
          <p:nvPr/>
        </p:nvGrpSpPr>
        <p:grpSpPr bwMode="auto">
          <a:xfrm>
            <a:off x="6172200" y="5181600"/>
            <a:ext cx="2133600" cy="1295400"/>
            <a:chOff x="3888" y="3264"/>
            <a:chExt cx="1344" cy="816"/>
          </a:xfrm>
        </p:grpSpPr>
        <p:grpSp>
          <p:nvGrpSpPr>
            <p:cNvPr id="59475" name="Group 4"/>
            <p:cNvGrpSpPr>
              <a:grpSpLocks/>
            </p:cNvGrpSpPr>
            <p:nvPr/>
          </p:nvGrpSpPr>
          <p:grpSpPr bwMode="auto">
            <a:xfrm>
              <a:off x="3888" y="3264"/>
              <a:ext cx="1344" cy="816"/>
              <a:chOff x="1296" y="2042"/>
              <a:chExt cx="3216" cy="1990"/>
            </a:xfrm>
          </p:grpSpPr>
          <p:sp>
            <p:nvSpPr>
              <p:cNvPr id="59479" name="AutoShape 5"/>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80" name="AutoShape 6"/>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81" name="AutoShape 7"/>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82" name="AutoShape 8"/>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76" name="AutoShape 9"/>
            <p:cNvSpPr>
              <a:spLocks noChangeArrowheads="1"/>
            </p:cNvSpPr>
            <p:nvPr/>
          </p:nvSpPr>
          <p:spPr bwMode="auto">
            <a:xfrm>
              <a:off x="4774" y="3762"/>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77" name="AutoShape 10"/>
            <p:cNvSpPr>
              <a:spLocks noChangeArrowheads="1"/>
            </p:cNvSpPr>
            <p:nvPr/>
          </p:nvSpPr>
          <p:spPr bwMode="auto">
            <a:xfrm>
              <a:off x="4737" y="3884"/>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78" name="AutoShape 11"/>
            <p:cNvSpPr>
              <a:spLocks noChangeArrowheads="1"/>
            </p:cNvSpPr>
            <p:nvPr/>
          </p:nvSpPr>
          <p:spPr bwMode="auto">
            <a:xfrm>
              <a:off x="4848" y="3688"/>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grpSp>
      <p:grpSp>
        <p:nvGrpSpPr>
          <p:cNvPr id="4" name="Group 12"/>
          <p:cNvGrpSpPr>
            <a:grpSpLocks/>
          </p:cNvGrpSpPr>
          <p:nvPr/>
        </p:nvGrpSpPr>
        <p:grpSpPr bwMode="auto">
          <a:xfrm>
            <a:off x="457200" y="1752600"/>
            <a:ext cx="3200400" cy="1295400"/>
            <a:chOff x="288" y="1104"/>
            <a:chExt cx="2016" cy="816"/>
          </a:xfrm>
        </p:grpSpPr>
        <p:grpSp>
          <p:nvGrpSpPr>
            <p:cNvPr id="59466" name="Group 13"/>
            <p:cNvGrpSpPr>
              <a:grpSpLocks/>
            </p:cNvGrpSpPr>
            <p:nvPr/>
          </p:nvGrpSpPr>
          <p:grpSpPr bwMode="auto">
            <a:xfrm>
              <a:off x="288" y="1104"/>
              <a:ext cx="1344" cy="816"/>
              <a:chOff x="1296" y="2042"/>
              <a:chExt cx="3216" cy="1990"/>
            </a:xfrm>
          </p:grpSpPr>
          <p:sp>
            <p:nvSpPr>
              <p:cNvPr id="59471" name="AutoShape 1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72" name="AutoShape 1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73" name="AutoShape 1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74" name="AutoShape 1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67" name="AutoShape 18"/>
            <p:cNvSpPr>
              <a:spLocks noChangeArrowheads="1"/>
            </p:cNvSpPr>
            <p:nvPr/>
          </p:nvSpPr>
          <p:spPr bwMode="auto">
            <a:xfrm>
              <a:off x="292" y="1728"/>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68" name="AutoShape 19"/>
            <p:cNvSpPr>
              <a:spLocks noChangeArrowheads="1"/>
            </p:cNvSpPr>
            <p:nvPr/>
          </p:nvSpPr>
          <p:spPr bwMode="auto">
            <a:xfrm>
              <a:off x="339" y="1632"/>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69" name="AutoShape 20"/>
            <p:cNvSpPr>
              <a:spLocks noChangeArrowheads="1"/>
            </p:cNvSpPr>
            <p:nvPr/>
          </p:nvSpPr>
          <p:spPr bwMode="auto">
            <a:xfrm>
              <a:off x="406" y="158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70" name="Line 21"/>
            <p:cNvSpPr>
              <a:spLocks noChangeShapeType="1"/>
            </p:cNvSpPr>
            <p:nvPr/>
          </p:nvSpPr>
          <p:spPr bwMode="auto">
            <a:xfrm>
              <a:off x="1872" y="1440"/>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6" name="Group 22"/>
          <p:cNvGrpSpPr>
            <a:grpSpLocks/>
          </p:cNvGrpSpPr>
          <p:nvPr/>
        </p:nvGrpSpPr>
        <p:grpSpPr bwMode="auto">
          <a:xfrm>
            <a:off x="3657600" y="1752600"/>
            <a:ext cx="2895600" cy="1295400"/>
            <a:chOff x="2304" y="1104"/>
            <a:chExt cx="1824" cy="816"/>
          </a:xfrm>
        </p:grpSpPr>
        <p:grpSp>
          <p:nvGrpSpPr>
            <p:cNvPr id="59457" name="Group 23"/>
            <p:cNvGrpSpPr>
              <a:grpSpLocks/>
            </p:cNvGrpSpPr>
            <p:nvPr/>
          </p:nvGrpSpPr>
          <p:grpSpPr bwMode="auto">
            <a:xfrm>
              <a:off x="2304" y="1104"/>
              <a:ext cx="1344" cy="816"/>
              <a:chOff x="1296" y="2042"/>
              <a:chExt cx="3216" cy="1990"/>
            </a:xfrm>
          </p:grpSpPr>
          <p:sp>
            <p:nvSpPr>
              <p:cNvPr id="59462" name="AutoShape 2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63" name="AutoShape 2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64" name="AutoShape 2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65" name="AutoShape 2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58" name="AutoShape 28"/>
            <p:cNvSpPr>
              <a:spLocks noChangeArrowheads="1"/>
            </p:cNvSpPr>
            <p:nvPr/>
          </p:nvSpPr>
          <p:spPr bwMode="auto">
            <a:xfrm>
              <a:off x="3264" y="1728"/>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59" name="AutoShape 29"/>
            <p:cNvSpPr>
              <a:spLocks noChangeArrowheads="1"/>
            </p:cNvSpPr>
            <p:nvPr/>
          </p:nvSpPr>
          <p:spPr bwMode="auto">
            <a:xfrm>
              <a:off x="2334" y="1606"/>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60" name="AutoShape 30"/>
            <p:cNvSpPr>
              <a:spLocks noChangeArrowheads="1"/>
            </p:cNvSpPr>
            <p:nvPr/>
          </p:nvSpPr>
          <p:spPr bwMode="auto">
            <a:xfrm>
              <a:off x="2308" y="1728"/>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61" name="Line 31"/>
            <p:cNvSpPr>
              <a:spLocks noChangeShapeType="1"/>
            </p:cNvSpPr>
            <p:nvPr/>
          </p:nvSpPr>
          <p:spPr bwMode="auto">
            <a:xfrm>
              <a:off x="3696" y="1488"/>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8" name="Group 32"/>
          <p:cNvGrpSpPr>
            <a:grpSpLocks/>
          </p:cNvGrpSpPr>
          <p:nvPr/>
        </p:nvGrpSpPr>
        <p:grpSpPr bwMode="auto">
          <a:xfrm>
            <a:off x="1295400" y="3429000"/>
            <a:ext cx="3962400" cy="1295400"/>
            <a:chOff x="576" y="2208"/>
            <a:chExt cx="2496" cy="816"/>
          </a:xfrm>
        </p:grpSpPr>
        <p:grpSp>
          <p:nvGrpSpPr>
            <p:cNvPr id="59448" name="Group 33"/>
            <p:cNvGrpSpPr>
              <a:grpSpLocks/>
            </p:cNvGrpSpPr>
            <p:nvPr/>
          </p:nvGrpSpPr>
          <p:grpSpPr bwMode="auto">
            <a:xfrm>
              <a:off x="576" y="2208"/>
              <a:ext cx="1344" cy="816"/>
              <a:chOff x="1296" y="2042"/>
              <a:chExt cx="3216" cy="1990"/>
            </a:xfrm>
          </p:grpSpPr>
          <p:sp>
            <p:nvSpPr>
              <p:cNvPr id="59453" name="AutoShape 3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54" name="AutoShape 3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55" name="AutoShape 3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56" name="AutoShape 3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49" name="AutoShape 38"/>
            <p:cNvSpPr>
              <a:spLocks noChangeArrowheads="1"/>
            </p:cNvSpPr>
            <p:nvPr/>
          </p:nvSpPr>
          <p:spPr bwMode="auto">
            <a:xfrm>
              <a:off x="1073" y="2801"/>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50" name="AutoShape 39"/>
            <p:cNvSpPr>
              <a:spLocks noChangeArrowheads="1"/>
            </p:cNvSpPr>
            <p:nvPr/>
          </p:nvSpPr>
          <p:spPr bwMode="auto">
            <a:xfrm>
              <a:off x="583" y="2817"/>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51" name="AutoShape 40"/>
            <p:cNvSpPr>
              <a:spLocks noChangeArrowheads="1"/>
            </p:cNvSpPr>
            <p:nvPr/>
          </p:nvSpPr>
          <p:spPr bwMode="auto">
            <a:xfrm>
              <a:off x="1164" y="2729"/>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52" name="Line 41"/>
            <p:cNvSpPr>
              <a:spLocks noChangeShapeType="1"/>
            </p:cNvSpPr>
            <p:nvPr/>
          </p:nvSpPr>
          <p:spPr bwMode="auto">
            <a:xfrm>
              <a:off x="2640" y="259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10" name="Group 42"/>
          <p:cNvGrpSpPr>
            <a:grpSpLocks/>
          </p:cNvGrpSpPr>
          <p:nvPr/>
        </p:nvGrpSpPr>
        <p:grpSpPr bwMode="auto">
          <a:xfrm>
            <a:off x="304800" y="5181600"/>
            <a:ext cx="2971800" cy="1295400"/>
            <a:chOff x="192" y="3264"/>
            <a:chExt cx="1872" cy="816"/>
          </a:xfrm>
        </p:grpSpPr>
        <p:grpSp>
          <p:nvGrpSpPr>
            <p:cNvPr id="59439" name="Group 43"/>
            <p:cNvGrpSpPr>
              <a:grpSpLocks/>
            </p:cNvGrpSpPr>
            <p:nvPr/>
          </p:nvGrpSpPr>
          <p:grpSpPr bwMode="auto">
            <a:xfrm>
              <a:off x="192" y="3264"/>
              <a:ext cx="1344" cy="816"/>
              <a:chOff x="1296" y="2042"/>
              <a:chExt cx="3216" cy="1990"/>
            </a:xfrm>
          </p:grpSpPr>
          <p:sp>
            <p:nvSpPr>
              <p:cNvPr id="59444" name="AutoShape 4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45" name="AutoShape 4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46" name="AutoShape 4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47" name="AutoShape 4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40" name="AutoShape 48"/>
            <p:cNvSpPr>
              <a:spLocks noChangeArrowheads="1"/>
            </p:cNvSpPr>
            <p:nvPr/>
          </p:nvSpPr>
          <p:spPr bwMode="auto">
            <a:xfrm>
              <a:off x="318" y="3862"/>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41" name="AutoShape 49"/>
            <p:cNvSpPr>
              <a:spLocks noChangeArrowheads="1"/>
            </p:cNvSpPr>
            <p:nvPr/>
          </p:nvSpPr>
          <p:spPr bwMode="auto">
            <a:xfrm>
              <a:off x="661" y="3851"/>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42" name="AutoShape 50"/>
            <p:cNvSpPr>
              <a:spLocks noChangeArrowheads="1"/>
            </p:cNvSpPr>
            <p:nvPr/>
          </p:nvSpPr>
          <p:spPr bwMode="auto">
            <a:xfrm>
              <a:off x="1056" y="3851"/>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43" name="Line 51"/>
            <p:cNvSpPr>
              <a:spLocks noChangeShapeType="1"/>
            </p:cNvSpPr>
            <p:nvPr/>
          </p:nvSpPr>
          <p:spPr bwMode="auto">
            <a:xfrm>
              <a:off x="1632" y="355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12" name="Group 52"/>
          <p:cNvGrpSpPr>
            <a:grpSpLocks/>
          </p:cNvGrpSpPr>
          <p:nvPr/>
        </p:nvGrpSpPr>
        <p:grpSpPr bwMode="auto">
          <a:xfrm>
            <a:off x="3352800" y="5181600"/>
            <a:ext cx="2895600" cy="1295400"/>
            <a:chOff x="2112" y="3264"/>
            <a:chExt cx="1824" cy="816"/>
          </a:xfrm>
        </p:grpSpPr>
        <p:grpSp>
          <p:nvGrpSpPr>
            <p:cNvPr id="59430" name="Group 53"/>
            <p:cNvGrpSpPr>
              <a:grpSpLocks/>
            </p:cNvGrpSpPr>
            <p:nvPr/>
          </p:nvGrpSpPr>
          <p:grpSpPr bwMode="auto">
            <a:xfrm>
              <a:off x="2112" y="3264"/>
              <a:ext cx="1344" cy="816"/>
              <a:chOff x="1296" y="2042"/>
              <a:chExt cx="3216" cy="1990"/>
            </a:xfrm>
          </p:grpSpPr>
          <p:sp>
            <p:nvSpPr>
              <p:cNvPr id="59435" name="AutoShape 5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36" name="AutoShape 5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37" name="AutoShape 5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38" name="AutoShape 5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31" name="AutoShape 58"/>
            <p:cNvSpPr>
              <a:spLocks noChangeArrowheads="1"/>
            </p:cNvSpPr>
            <p:nvPr/>
          </p:nvSpPr>
          <p:spPr bwMode="auto">
            <a:xfrm>
              <a:off x="2230" y="388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32" name="AutoShape 59"/>
            <p:cNvSpPr>
              <a:spLocks noChangeArrowheads="1"/>
            </p:cNvSpPr>
            <p:nvPr/>
          </p:nvSpPr>
          <p:spPr bwMode="auto">
            <a:xfrm>
              <a:off x="2983" y="3873"/>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33" name="AutoShape 60"/>
            <p:cNvSpPr>
              <a:spLocks noChangeArrowheads="1"/>
            </p:cNvSpPr>
            <p:nvPr/>
          </p:nvSpPr>
          <p:spPr bwMode="auto">
            <a:xfrm>
              <a:off x="3016" y="3744"/>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34" name="Line 61"/>
            <p:cNvSpPr>
              <a:spLocks noChangeShapeType="1"/>
            </p:cNvSpPr>
            <p:nvPr/>
          </p:nvSpPr>
          <p:spPr bwMode="auto">
            <a:xfrm>
              <a:off x="3504" y="355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14" name="Group 62"/>
          <p:cNvGrpSpPr>
            <a:grpSpLocks/>
          </p:cNvGrpSpPr>
          <p:nvPr/>
        </p:nvGrpSpPr>
        <p:grpSpPr bwMode="auto">
          <a:xfrm>
            <a:off x="5181600" y="3429000"/>
            <a:ext cx="3200400" cy="1295400"/>
            <a:chOff x="3264" y="2304"/>
            <a:chExt cx="2016" cy="816"/>
          </a:xfrm>
        </p:grpSpPr>
        <p:grpSp>
          <p:nvGrpSpPr>
            <p:cNvPr id="59421" name="Group 63"/>
            <p:cNvGrpSpPr>
              <a:grpSpLocks/>
            </p:cNvGrpSpPr>
            <p:nvPr/>
          </p:nvGrpSpPr>
          <p:grpSpPr bwMode="auto">
            <a:xfrm>
              <a:off x="3264" y="2304"/>
              <a:ext cx="1344" cy="816"/>
              <a:chOff x="1296" y="2042"/>
              <a:chExt cx="3216" cy="1990"/>
            </a:xfrm>
          </p:grpSpPr>
          <p:sp>
            <p:nvSpPr>
              <p:cNvPr id="59426" name="AutoShape 6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27" name="AutoShape 6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28" name="AutoShape 6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29" name="AutoShape 6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22" name="AutoShape 68"/>
            <p:cNvSpPr>
              <a:spLocks noChangeArrowheads="1"/>
            </p:cNvSpPr>
            <p:nvPr/>
          </p:nvSpPr>
          <p:spPr bwMode="auto">
            <a:xfrm>
              <a:off x="3718" y="2887"/>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23" name="AutoShape 69"/>
            <p:cNvSpPr>
              <a:spLocks noChangeArrowheads="1"/>
            </p:cNvSpPr>
            <p:nvPr/>
          </p:nvSpPr>
          <p:spPr bwMode="auto">
            <a:xfrm>
              <a:off x="3789" y="2806"/>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24" name="AutoShape 70"/>
            <p:cNvSpPr>
              <a:spLocks noChangeArrowheads="1"/>
            </p:cNvSpPr>
            <p:nvPr/>
          </p:nvSpPr>
          <p:spPr bwMode="auto">
            <a:xfrm>
              <a:off x="4124" y="2891"/>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25" name="Line 71"/>
            <p:cNvSpPr>
              <a:spLocks noChangeShapeType="1"/>
            </p:cNvSpPr>
            <p:nvPr/>
          </p:nvSpPr>
          <p:spPr bwMode="auto">
            <a:xfrm>
              <a:off x="4848" y="259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nvGrpSpPr>
          <p:cNvPr id="16" name="Group 72"/>
          <p:cNvGrpSpPr>
            <a:grpSpLocks/>
          </p:cNvGrpSpPr>
          <p:nvPr/>
        </p:nvGrpSpPr>
        <p:grpSpPr bwMode="auto">
          <a:xfrm>
            <a:off x="609600" y="1752600"/>
            <a:ext cx="8001000" cy="2362200"/>
            <a:chOff x="384" y="1104"/>
            <a:chExt cx="5040" cy="1488"/>
          </a:xfrm>
        </p:grpSpPr>
        <p:grpSp>
          <p:nvGrpSpPr>
            <p:cNvPr id="59412" name="Group 73"/>
            <p:cNvGrpSpPr>
              <a:grpSpLocks/>
            </p:cNvGrpSpPr>
            <p:nvPr/>
          </p:nvGrpSpPr>
          <p:grpSpPr bwMode="auto">
            <a:xfrm>
              <a:off x="4080" y="1104"/>
              <a:ext cx="1344" cy="816"/>
              <a:chOff x="1296" y="2042"/>
              <a:chExt cx="3216" cy="1990"/>
            </a:xfrm>
          </p:grpSpPr>
          <p:sp>
            <p:nvSpPr>
              <p:cNvPr id="59417" name="AutoShape 74"/>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59418" name="AutoShape 7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1</a:t>
                </a:r>
              </a:p>
            </p:txBody>
          </p:sp>
          <p:sp>
            <p:nvSpPr>
              <p:cNvPr id="59419" name="AutoShape 7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2</a:t>
                </a:r>
              </a:p>
            </p:txBody>
          </p:sp>
          <p:sp>
            <p:nvSpPr>
              <p:cNvPr id="59420" name="AutoShape 7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66015"/>
                    </a:solidFill>
                    <a:latin typeface="Arial" panose="020B0604020202020204" pitchFamily="34" charset="0"/>
                    <a:ea typeface="宋体" panose="02010600030101010101" pitchFamily="2" charset="-122"/>
                  </a:rPr>
                  <a:t>3</a:t>
                </a:r>
              </a:p>
            </p:txBody>
          </p:sp>
        </p:grpSp>
        <p:sp>
          <p:nvSpPr>
            <p:cNvPr id="59413" name="AutoShape 78"/>
            <p:cNvSpPr>
              <a:spLocks noChangeArrowheads="1"/>
            </p:cNvSpPr>
            <p:nvPr/>
          </p:nvSpPr>
          <p:spPr bwMode="auto">
            <a:xfrm>
              <a:off x="5040" y="172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14" name="AutoShape 79"/>
            <p:cNvSpPr>
              <a:spLocks noChangeArrowheads="1"/>
            </p:cNvSpPr>
            <p:nvPr/>
          </p:nvSpPr>
          <p:spPr bwMode="auto">
            <a:xfrm>
              <a:off x="4560" y="1691"/>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15" name="AutoShape 80"/>
            <p:cNvSpPr>
              <a:spLocks noChangeArrowheads="1"/>
            </p:cNvSpPr>
            <p:nvPr/>
          </p:nvSpPr>
          <p:spPr bwMode="auto">
            <a:xfrm>
              <a:off x="4084" y="1713"/>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rgbClr val="000EC2"/>
                </a:solidFill>
                <a:latin typeface="Arial" panose="020B0604020202020204" pitchFamily="34" charset="0"/>
                <a:ea typeface="宋体" panose="02010600030101010101" pitchFamily="2" charset="-122"/>
              </a:endParaRPr>
            </a:p>
          </p:txBody>
        </p:sp>
        <p:sp>
          <p:nvSpPr>
            <p:cNvPr id="59416" name="Line 81"/>
            <p:cNvSpPr>
              <a:spLocks noChangeShapeType="1"/>
            </p:cNvSpPr>
            <p:nvPr/>
          </p:nvSpPr>
          <p:spPr bwMode="auto">
            <a:xfrm>
              <a:off x="384" y="2592"/>
              <a:ext cx="432" cy="0"/>
            </a:xfrm>
            <a:prstGeom prst="line">
              <a:avLst/>
            </a:prstGeom>
            <a:noFill/>
            <a:ln w="50800">
              <a:solidFill>
                <a:srgbClr val="00FFFF"/>
              </a:solidFill>
              <a:round/>
              <a:headEnd/>
              <a:tailEnd type="triangle" w="lg" len="lg"/>
            </a:ln>
            <a:scene3d>
              <a:camera prst="legacyPerspectiveTopRight"/>
              <a:lightRig rig="legacyFlat3" dir="b"/>
            </a:scene3d>
            <a:sp3d extrusionH="887400" prstMaterial="legacyMatte">
              <a:bevelT w="13500" h="13500" prst="angle"/>
              <a:bevelB w="13500" h="13500" prst="angle"/>
              <a:extrusionClr>
                <a:srgbClr val="00FFFF"/>
              </a:extrusionClr>
              <a:contourClr>
                <a:srgbClr val="00FFFF"/>
              </a:contourClr>
            </a:sp3d>
            <a:extLst>
              <a:ext uri="{909E8E84-426E-40DD-AFC4-6F175D3DCCD1}">
                <a14:hiddenFill xmlns:a14="http://schemas.microsoft.com/office/drawing/2010/main">
                  <a:noFill/>
                </a14:hiddenFill>
              </a:ext>
            </a:extLst>
          </p:spPr>
          <p:txBody>
            <a:bodyPr>
              <a:flatTx/>
            </a:bodyPr>
            <a:lstStyle/>
            <a:p>
              <a:endParaRPr lang="zh-CN" altLang="en-US"/>
            </a:p>
          </p:txBody>
        </p:sp>
      </p:grpSp>
      <p:sp>
        <p:nvSpPr>
          <p:cNvPr id="59404" name="文本框 2"/>
          <p:cNvSpPr txBox="1">
            <a:spLocks noChangeArrowheads="1"/>
          </p:cNvSpPr>
          <p:nvPr/>
        </p:nvSpPr>
        <p:spPr bwMode="auto">
          <a:xfrm>
            <a:off x="1112838" y="1276350"/>
            <a:ext cx="1169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(1,1,1)</a:t>
            </a:r>
            <a:endParaRPr lang="zh-CN" altLang="en-US" sz="2000">
              <a:latin typeface="Tahoma" panose="020B0604030504040204" pitchFamily="34" charset="0"/>
              <a:ea typeface="宋体" panose="02010600030101010101" pitchFamily="2" charset="-122"/>
            </a:endParaRPr>
          </a:p>
        </p:txBody>
      </p:sp>
      <p:sp>
        <p:nvSpPr>
          <p:cNvPr id="59405" name="文本框 83"/>
          <p:cNvSpPr txBox="1">
            <a:spLocks noChangeArrowheads="1"/>
          </p:cNvSpPr>
          <p:nvPr/>
        </p:nvSpPr>
        <p:spPr bwMode="auto">
          <a:xfrm>
            <a:off x="4027488" y="1236663"/>
            <a:ext cx="1171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(3,1,1)</a:t>
            </a:r>
            <a:endParaRPr lang="zh-CN" altLang="en-US" sz="2000">
              <a:latin typeface="Tahoma" panose="020B0604030504040204" pitchFamily="34" charset="0"/>
              <a:ea typeface="宋体" panose="02010600030101010101" pitchFamily="2" charset="-122"/>
            </a:endParaRPr>
          </a:p>
        </p:txBody>
      </p:sp>
      <p:sp>
        <p:nvSpPr>
          <p:cNvPr id="59406" name="文本框 84"/>
          <p:cNvSpPr txBox="1">
            <a:spLocks noChangeArrowheads="1"/>
          </p:cNvSpPr>
          <p:nvPr/>
        </p:nvSpPr>
        <p:spPr bwMode="auto">
          <a:xfrm>
            <a:off x="6883400" y="1265238"/>
            <a:ext cx="1169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(3,2,1)</a:t>
            </a:r>
            <a:endParaRPr lang="zh-CN" altLang="en-US" sz="2000">
              <a:latin typeface="Tahoma" panose="020B0604030504040204" pitchFamily="34" charset="0"/>
              <a:ea typeface="宋体" panose="02010600030101010101" pitchFamily="2" charset="-122"/>
            </a:endParaRPr>
          </a:p>
        </p:txBody>
      </p:sp>
      <p:sp>
        <p:nvSpPr>
          <p:cNvPr id="59407" name="文本框 85"/>
          <p:cNvSpPr txBox="1">
            <a:spLocks noChangeArrowheads="1"/>
          </p:cNvSpPr>
          <p:nvPr/>
        </p:nvSpPr>
        <p:spPr bwMode="auto">
          <a:xfrm>
            <a:off x="2216150" y="3065463"/>
            <a:ext cx="1169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(2,2,1)</a:t>
            </a:r>
            <a:endParaRPr lang="zh-CN" altLang="en-US" sz="2000">
              <a:latin typeface="Tahoma" panose="020B0604030504040204" pitchFamily="34" charset="0"/>
              <a:ea typeface="宋体" panose="02010600030101010101" pitchFamily="2" charset="-122"/>
            </a:endParaRPr>
          </a:p>
        </p:txBody>
      </p:sp>
      <p:sp>
        <p:nvSpPr>
          <p:cNvPr id="59408" name="文本框 86"/>
          <p:cNvSpPr txBox="1">
            <a:spLocks noChangeArrowheads="1"/>
          </p:cNvSpPr>
          <p:nvPr/>
        </p:nvSpPr>
        <p:spPr bwMode="auto">
          <a:xfrm>
            <a:off x="7188200" y="4675188"/>
            <a:ext cx="1169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(3,3,3)</a:t>
            </a:r>
            <a:endParaRPr lang="zh-CN" altLang="en-US" sz="2000">
              <a:latin typeface="Tahoma" panose="020B0604030504040204" pitchFamily="34" charset="0"/>
              <a:ea typeface="宋体" panose="02010600030101010101" pitchFamily="2" charset="-122"/>
            </a:endParaRPr>
          </a:p>
        </p:txBody>
      </p:sp>
      <p:sp>
        <p:nvSpPr>
          <p:cNvPr id="59409" name="文本框 87"/>
          <p:cNvSpPr txBox="1">
            <a:spLocks noChangeArrowheads="1"/>
          </p:cNvSpPr>
          <p:nvPr/>
        </p:nvSpPr>
        <p:spPr bwMode="auto">
          <a:xfrm>
            <a:off x="3830638" y="4692650"/>
            <a:ext cx="11699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(1,3,3)</a:t>
            </a:r>
            <a:endParaRPr lang="zh-CN" altLang="en-US" sz="2000">
              <a:latin typeface="Tahoma" panose="020B0604030504040204" pitchFamily="34" charset="0"/>
              <a:ea typeface="宋体" panose="02010600030101010101" pitchFamily="2" charset="-122"/>
            </a:endParaRPr>
          </a:p>
        </p:txBody>
      </p:sp>
      <p:sp>
        <p:nvSpPr>
          <p:cNvPr id="59410" name="文本框 88"/>
          <p:cNvSpPr txBox="1">
            <a:spLocks noChangeArrowheads="1"/>
          </p:cNvSpPr>
          <p:nvPr/>
        </p:nvSpPr>
        <p:spPr bwMode="auto">
          <a:xfrm>
            <a:off x="1057275" y="4702175"/>
            <a:ext cx="1171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(1,2,3)</a:t>
            </a:r>
            <a:endParaRPr lang="zh-CN" altLang="en-US" sz="2000">
              <a:latin typeface="Tahoma" panose="020B0604030504040204" pitchFamily="34" charset="0"/>
              <a:ea typeface="宋体" panose="02010600030101010101" pitchFamily="2" charset="-122"/>
            </a:endParaRPr>
          </a:p>
        </p:txBody>
      </p:sp>
      <p:sp>
        <p:nvSpPr>
          <p:cNvPr id="59411" name="文本框 89"/>
          <p:cNvSpPr txBox="1">
            <a:spLocks noChangeArrowheads="1"/>
          </p:cNvSpPr>
          <p:nvPr/>
        </p:nvSpPr>
        <p:spPr bwMode="auto">
          <a:xfrm>
            <a:off x="5867400" y="3063875"/>
            <a:ext cx="1169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ahoma" panose="020B0604030504040204" pitchFamily="34" charset="0"/>
                <a:ea typeface="宋体" panose="02010600030101010101" pitchFamily="2" charset="-122"/>
              </a:rPr>
              <a:t>(2,2,3)</a:t>
            </a:r>
            <a:endParaRPr lang="zh-CN" altLang="en-US" sz="20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out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outHorizont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outHorizontal)">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out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4A2D6C-A919-4C0F-9F2D-0EA4AD24A27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60419"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B233C6F-D8EE-4B1A-A1CB-8C4E2875B73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54</a:t>
            </a:fld>
            <a:endParaRPr kumimoji="0" lang="en-US" altLang="zh-CN" sz="1400" smtClean="0">
              <a:latin typeface="Tahoma" panose="020B0604030504040204" pitchFamily="34" charset="0"/>
              <a:ea typeface="宋体" panose="02010600030101010101" pitchFamily="2" charset="-122"/>
            </a:endParaRPr>
          </a:p>
        </p:txBody>
      </p:sp>
      <p:sp>
        <p:nvSpPr>
          <p:cNvPr id="60420" name="Rectangle 3074"/>
          <p:cNvSpPr>
            <a:spLocks noGrp="1" noChangeArrowheads="1"/>
          </p:cNvSpPr>
          <p:nvPr>
            <p:ph type="title"/>
          </p:nvPr>
        </p:nvSpPr>
        <p:spPr/>
        <p:txBody>
          <a:bodyPr/>
          <a:lstStyle/>
          <a:p>
            <a:pPr eaLnBrk="1" hangingPunct="1"/>
            <a:r>
              <a:rPr lang="zh-CN" altLang="en-US" smtClean="0"/>
              <a:t>与或图表示 </a:t>
            </a:r>
          </a:p>
        </p:txBody>
      </p:sp>
      <p:sp>
        <p:nvSpPr>
          <p:cNvPr id="60421" name="Rectangle 3075"/>
          <p:cNvSpPr>
            <a:spLocks noGrp="1" noChangeArrowheads="1"/>
          </p:cNvSpPr>
          <p:nvPr>
            <p:ph type="body" sz="half" idx="1"/>
          </p:nvPr>
        </p:nvSpPr>
        <p:spPr>
          <a:xfrm>
            <a:off x="395288" y="2017713"/>
            <a:ext cx="8208962" cy="2779712"/>
          </a:xfrm>
        </p:spPr>
        <p:txBody>
          <a:bodyPr/>
          <a:lstStyle/>
          <a:p>
            <a:pPr eaLnBrk="1" hangingPunct="1"/>
            <a:r>
              <a:rPr lang="zh-CN" altLang="en-US" sz="2400" smtClean="0"/>
              <a:t>用一个类似图的结构来表示把问题归约为后继问题的替换集合，这种结构图叫做问题归约图，或叫与或图。</a:t>
            </a:r>
          </a:p>
          <a:p>
            <a:pPr lvl="1" eaLnBrk="1" hangingPunct="1"/>
            <a:r>
              <a:rPr lang="zh-CN" altLang="en-US" sz="2000" b="1" smtClean="0"/>
              <a:t>终叶节点</a:t>
            </a:r>
            <a:r>
              <a:rPr lang="zh-CN" altLang="en-US" sz="2000" smtClean="0"/>
              <a:t>：对应于原问题的本原节点。</a:t>
            </a:r>
          </a:p>
          <a:p>
            <a:pPr lvl="1" eaLnBrk="1" hangingPunct="1"/>
            <a:r>
              <a:rPr lang="zh-CN" altLang="en-US" sz="2000" b="1" smtClean="0"/>
              <a:t>或节点</a:t>
            </a:r>
            <a:r>
              <a:rPr lang="zh-CN" altLang="en-US" sz="2000" smtClean="0"/>
              <a:t>：只要解决某个问题就可解决其父辈问题的节点集合，如（</a:t>
            </a:r>
            <a:r>
              <a:rPr lang="en-US" altLang="zh-CN" sz="2000" smtClean="0"/>
              <a:t>M</a:t>
            </a:r>
            <a:r>
              <a:rPr lang="zh-CN" altLang="en-US" sz="2000" smtClean="0"/>
              <a:t>，</a:t>
            </a:r>
            <a:r>
              <a:rPr lang="en-US" altLang="zh-CN" sz="2000" smtClean="0"/>
              <a:t>N</a:t>
            </a:r>
            <a:r>
              <a:rPr lang="zh-CN" altLang="en-US" sz="2000" smtClean="0"/>
              <a:t>，</a:t>
            </a:r>
            <a:r>
              <a:rPr lang="en-US" altLang="zh-CN" sz="2000" smtClean="0"/>
              <a:t>H</a:t>
            </a:r>
            <a:r>
              <a:rPr lang="zh-CN" altLang="en-US" sz="2000" smtClean="0"/>
              <a:t>）</a:t>
            </a:r>
            <a:r>
              <a:rPr lang="en-US" altLang="zh-CN" sz="2000" smtClean="0"/>
              <a:t>.</a:t>
            </a:r>
          </a:p>
          <a:p>
            <a:pPr lvl="1" eaLnBrk="1" hangingPunct="1"/>
            <a:r>
              <a:rPr lang="zh-CN" altLang="en-US" sz="2000" b="1" smtClean="0"/>
              <a:t>与节点</a:t>
            </a:r>
            <a:r>
              <a:rPr lang="zh-CN" altLang="en-US" sz="2000" smtClean="0"/>
              <a:t>：只有解决所有子问题，才能解决其父辈问题的节点集合，如（</a:t>
            </a:r>
            <a:r>
              <a:rPr lang="en-US" altLang="zh-CN" sz="2000" smtClean="0"/>
              <a:t>B,C)</a:t>
            </a:r>
            <a:r>
              <a:rPr lang="zh-CN" altLang="en-US" sz="2000" smtClean="0"/>
              <a:t>和（</a:t>
            </a:r>
            <a:r>
              <a:rPr lang="en-US" altLang="zh-CN" sz="2000" smtClean="0"/>
              <a:t>D,E,F</a:t>
            </a:r>
            <a:r>
              <a:rPr lang="zh-CN" altLang="en-US" sz="2000" smtClean="0"/>
              <a:t>）各个结点之间用一端小圆弧连接标记。  </a:t>
            </a:r>
          </a:p>
        </p:txBody>
      </p:sp>
      <p:pic>
        <p:nvPicPr>
          <p:cNvPr id="60422" name="Picture 3076" descr="222_2"/>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1403350" y="4724400"/>
            <a:ext cx="2879725" cy="1871663"/>
          </a:xfrm>
        </p:spPr>
      </p:pic>
      <p:pic>
        <p:nvPicPr>
          <p:cNvPr id="60423" name="Picture 3078" descr="222_21"/>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4932363" y="4868863"/>
            <a:ext cx="3032125" cy="1512887"/>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54EDA4EF-32CC-4782-8FDA-BD90AA4189F1}"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55</a:t>
            </a:fld>
            <a:endParaRPr kumimoji="0" lang="en-US" altLang="zh-CN" sz="1400" smtClean="0">
              <a:latin typeface="Tahoma" panose="020B0604030504040204" pitchFamily="34" charset="0"/>
              <a:ea typeface="宋体" panose="02010600030101010101" pitchFamily="2" charset="-122"/>
            </a:endParaRPr>
          </a:p>
        </p:txBody>
      </p:sp>
      <p:sp>
        <p:nvSpPr>
          <p:cNvPr id="83970" name="Freeform 2"/>
          <p:cNvSpPr>
            <a:spLocks/>
          </p:cNvSpPr>
          <p:nvPr/>
        </p:nvSpPr>
        <p:spPr bwMode="auto">
          <a:xfrm>
            <a:off x="1524000" y="3352800"/>
            <a:ext cx="1419225" cy="1641475"/>
          </a:xfrm>
          <a:custGeom>
            <a:avLst/>
            <a:gdLst>
              <a:gd name="T0" fmla="*/ 2147483646 w 1363"/>
              <a:gd name="T1" fmla="*/ 0 h 1440"/>
              <a:gd name="T2" fmla="*/ 2147483646 w 1363"/>
              <a:gd name="T3" fmla="*/ 2147483646 h 1440"/>
              <a:gd name="T4" fmla="*/ 2147483646 w 1363"/>
              <a:gd name="T5" fmla="*/ 2147483646 h 1440"/>
              <a:gd name="T6" fmla="*/ 0 w 1363"/>
              <a:gd name="T7" fmla="*/ 2147483646 h 1440"/>
              <a:gd name="T8" fmla="*/ 2147483646 w 1363"/>
              <a:gd name="T9" fmla="*/ 2147483646 h 1440"/>
              <a:gd name="T10" fmla="*/ 2147483646 w 1363"/>
              <a:gd name="T11" fmla="*/ 2147483646 h 1440"/>
              <a:gd name="T12" fmla="*/ 2147483646 w 1363"/>
              <a:gd name="T13" fmla="*/ 2147483646 h 1440"/>
              <a:gd name="T14" fmla="*/ 2147483646 w 1363"/>
              <a:gd name="T15" fmla="*/ 2147483646 h 1440"/>
              <a:gd name="T16" fmla="*/ 2147483646 w 1363"/>
              <a:gd name="T17" fmla="*/ 2147483646 h 1440"/>
              <a:gd name="T18" fmla="*/ 2147483646 w 1363"/>
              <a:gd name="T19" fmla="*/ 2147483646 h 1440"/>
              <a:gd name="T20" fmla="*/ 2147483646 w 1363"/>
              <a:gd name="T21" fmla="*/ 2147483646 h 1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3"/>
              <a:gd name="T34" fmla="*/ 0 h 1440"/>
              <a:gd name="T35" fmla="*/ 1363 w 1363"/>
              <a:gd name="T36" fmla="*/ 1440 h 1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3" h="1440">
                <a:moveTo>
                  <a:pt x="288" y="0"/>
                </a:moveTo>
                <a:lnTo>
                  <a:pt x="100" y="188"/>
                </a:lnTo>
                <a:lnTo>
                  <a:pt x="34" y="343"/>
                </a:lnTo>
                <a:lnTo>
                  <a:pt x="0" y="509"/>
                </a:lnTo>
                <a:lnTo>
                  <a:pt x="34" y="738"/>
                </a:lnTo>
                <a:lnTo>
                  <a:pt x="56" y="853"/>
                </a:lnTo>
                <a:lnTo>
                  <a:pt x="156" y="1019"/>
                </a:lnTo>
                <a:lnTo>
                  <a:pt x="366" y="1159"/>
                </a:lnTo>
                <a:lnTo>
                  <a:pt x="554" y="1303"/>
                </a:lnTo>
                <a:lnTo>
                  <a:pt x="842" y="1440"/>
                </a:lnTo>
                <a:lnTo>
                  <a:pt x="1363" y="1429"/>
                </a:lnTo>
              </a:path>
            </a:pathLst>
          </a:custGeom>
          <a:noFill/>
          <a:ln w="76200">
            <a:solidFill>
              <a:schemeClr val="tx2"/>
            </a:solidFill>
            <a:round/>
            <a:headEnd/>
            <a:tailEnd type="triangle" w="lg" len="lg"/>
          </a:ln>
          <a:scene3d>
            <a:camera prst="legacyPerspectiveTopRight">
              <a:rot lat="20699957" lon="300000" rev="0"/>
            </a:camera>
            <a:lightRig rig="legacyFlat3" dir="b"/>
          </a:scene3d>
          <a:sp3d extrusionH="887400" prstMaterial="legacyMatte">
            <a:bevelT w="13500" h="13500" prst="angle"/>
            <a:bevelB w="13500" h="13500" prst="angle"/>
            <a:extrusionClr>
              <a:schemeClr val="accent1"/>
            </a:extrusionClr>
            <a:contourClr>
              <a:schemeClr val="tx2"/>
            </a:contourClr>
          </a:sp3d>
          <a:extLst>
            <a:ext uri="{909E8E84-426E-40DD-AFC4-6F175D3DCCD1}">
              <a14:hiddenFill xmlns:a14="http://schemas.microsoft.com/office/drawing/2010/main">
                <a:solidFill>
                  <a:srgbClr val="FFFFFF"/>
                </a:solidFill>
              </a14:hiddenFill>
            </a:ext>
          </a:extLst>
        </p:spPr>
        <p:txBody>
          <a:bodyPr>
            <a:flatTx/>
          </a:bodyPr>
          <a:lstStyle/>
          <a:p>
            <a:endParaRPr lang="zh-CN" altLang="en-US"/>
          </a:p>
        </p:txBody>
      </p:sp>
      <p:grpSp>
        <p:nvGrpSpPr>
          <p:cNvPr id="2" name="Group 4"/>
          <p:cNvGrpSpPr>
            <a:grpSpLocks/>
          </p:cNvGrpSpPr>
          <p:nvPr/>
        </p:nvGrpSpPr>
        <p:grpSpPr bwMode="auto">
          <a:xfrm>
            <a:off x="914400" y="1066800"/>
            <a:ext cx="3962400" cy="2590800"/>
            <a:chOff x="576" y="672"/>
            <a:chExt cx="2496" cy="1632"/>
          </a:xfrm>
        </p:grpSpPr>
        <p:sp>
          <p:nvSpPr>
            <p:cNvPr id="61467" name="Line 5"/>
            <p:cNvSpPr>
              <a:spLocks noChangeShapeType="1"/>
            </p:cNvSpPr>
            <p:nvPr/>
          </p:nvSpPr>
          <p:spPr bwMode="auto">
            <a:xfrm flipH="1">
              <a:off x="1692" y="1008"/>
              <a:ext cx="420" cy="949"/>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8" name="Oval 6"/>
            <p:cNvSpPr>
              <a:spLocks noChangeArrowheads="1"/>
            </p:cNvSpPr>
            <p:nvPr/>
          </p:nvSpPr>
          <p:spPr bwMode="auto">
            <a:xfrm>
              <a:off x="576" y="1644"/>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B</a:t>
              </a:r>
            </a:p>
          </p:txBody>
        </p:sp>
        <p:sp>
          <p:nvSpPr>
            <p:cNvPr id="61469" name="Oval 7"/>
            <p:cNvSpPr>
              <a:spLocks noChangeArrowheads="1"/>
            </p:cNvSpPr>
            <p:nvPr/>
          </p:nvSpPr>
          <p:spPr bwMode="auto">
            <a:xfrm>
              <a:off x="1135" y="1575"/>
              <a:ext cx="327"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C</a:t>
              </a:r>
            </a:p>
          </p:txBody>
        </p:sp>
        <p:sp>
          <p:nvSpPr>
            <p:cNvPr id="61470" name="Oval 8"/>
            <p:cNvSpPr>
              <a:spLocks noChangeArrowheads="1"/>
            </p:cNvSpPr>
            <p:nvPr/>
          </p:nvSpPr>
          <p:spPr bwMode="auto">
            <a:xfrm>
              <a:off x="1495" y="1957"/>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D</a:t>
              </a:r>
            </a:p>
          </p:txBody>
        </p:sp>
        <p:sp>
          <p:nvSpPr>
            <p:cNvPr id="61471" name="Oval 9"/>
            <p:cNvSpPr>
              <a:spLocks noChangeArrowheads="1"/>
            </p:cNvSpPr>
            <p:nvPr/>
          </p:nvSpPr>
          <p:spPr bwMode="auto">
            <a:xfrm>
              <a:off x="1956" y="192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E</a:t>
              </a:r>
            </a:p>
          </p:txBody>
        </p:sp>
        <p:sp>
          <p:nvSpPr>
            <p:cNvPr id="61472" name="Oval 10"/>
            <p:cNvSpPr>
              <a:spLocks noChangeArrowheads="1"/>
            </p:cNvSpPr>
            <p:nvPr/>
          </p:nvSpPr>
          <p:spPr bwMode="auto">
            <a:xfrm>
              <a:off x="2448" y="1922"/>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F</a:t>
              </a:r>
            </a:p>
          </p:txBody>
        </p:sp>
        <p:sp>
          <p:nvSpPr>
            <p:cNvPr id="61473" name="Oval 11"/>
            <p:cNvSpPr>
              <a:spLocks noChangeArrowheads="1"/>
            </p:cNvSpPr>
            <p:nvPr/>
          </p:nvSpPr>
          <p:spPr bwMode="auto">
            <a:xfrm>
              <a:off x="2743" y="1540"/>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G</a:t>
              </a:r>
            </a:p>
          </p:txBody>
        </p:sp>
        <p:sp>
          <p:nvSpPr>
            <p:cNvPr id="61474" name="Line 12"/>
            <p:cNvSpPr>
              <a:spLocks noChangeShapeType="1"/>
            </p:cNvSpPr>
            <p:nvPr/>
          </p:nvSpPr>
          <p:spPr bwMode="auto">
            <a:xfrm flipH="1">
              <a:off x="1397" y="1054"/>
              <a:ext cx="657" cy="521"/>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5" name="Line 13"/>
            <p:cNvSpPr>
              <a:spLocks noChangeShapeType="1"/>
            </p:cNvSpPr>
            <p:nvPr/>
          </p:nvSpPr>
          <p:spPr bwMode="auto">
            <a:xfrm>
              <a:off x="2119" y="1019"/>
              <a:ext cx="394" cy="938"/>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6" name="Line 14"/>
            <p:cNvSpPr>
              <a:spLocks noChangeShapeType="1"/>
            </p:cNvSpPr>
            <p:nvPr/>
          </p:nvSpPr>
          <p:spPr bwMode="auto">
            <a:xfrm flipH="1">
              <a:off x="2086" y="1019"/>
              <a:ext cx="33" cy="903"/>
            </a:xfrm>
            <a:prstGeom prst="line">
              <a:avLst/>
            </a:prstGeom>
            <a:noFill/>
            <a:ln w="508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7" name="Line 15"/>
            <p:cNvSpPr>
              <a:spLocks noChangeShapeType="1"/>
            </p:cNvSpPr>
            <p:nvPr/>
          </p:nvSpPr>
          <p:spPr bwMode="auto">
            <a:xfrm>
              <a:off x="2186" y="1019"/>
              <a:ext cx="557" cy="625"/>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8" name="Line 16"/>
            <p:cNvSpPr>
              <a:spLocks noChangeShapeType="1"/>
            </p:cNvSpPr>
            <p:nvPr/>
          </p:nvSpPr>
          <p:spPr bwMode="auto">
            <a:xfrm flipH="1">
              <a:off x="838" y="1019"/>
              <a:ext cx="1281" cy="556"/>
            </a:xfrm>
            <a:prstGeom prst="line">
              <a:avLst/>
            </a:prstGeom>
            <a:noFill/>
            <a:ln w="508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9" name="Oval 17"/>
            <p:cNvSpPr>
              <a:spLocks noChangeArrowheads="1"/>
            </p:cNvSpPr>
            <p:nvPr/>
          </p:nvSpPr>
          <p:spPr bwMode="auto">
            <a:xfrm>
              <a:off x="1956" y="67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A</a:t>
              </a:r>
            </a:p>
          </p:txBody>
        </p:sp>
        <p:sp>
          <p:nvSpPr>
            <p:cNvPr id="61480" name="Freeform 18"/>
            <p:cNvSpPr>
              <a:spLocks/>
            </p:cNvSpPr>
            <p:nvPr/>
          </p:nvSpPr>
          <p:spPr bwMode="auto">
            <a:xfrm>
              <a:off x="1994" y="1296"/>
              <a:ext cx="262" cy="102"/>
            </a:xfrm>
            <a:custGeom>
              <a:avLst/>
              <a:gdLst>
                <a:gd name="T0" fmla="*/ 0 w 528"/>
                <a:gd name="T1" fmla="*/ 0 h 140"/>
                <a:gd name="T2" fmla="*/ 0 w 528"/>
                <a:gd name="T3" fmla="*/ 1 h 140"/>
                <a:gd name="T4" fmla="*/ 0 w 528"/>
                <a:gd name="T5" fmla="*/ 1 h 140"/>
                <a:gd name="T6" fmla="*/ 0 w 528"/>
                <a:gd name="T7" fmla="*/ 1 h 140"/>
                <a:gd name="T8" fmla="*/ 0 w 528"/>
                <a:gd name="T9" fmla="*/ 1 h 140"/>
                <a:gd name="T10" fmla="*/ 0 60000 65536"/>
                <a:gd name="T11" fmla="*/ 0 60000 65536"/>
                <a:gd name="T12" fmla="*/ 0 60000 65536"/>
                <a:gd name="T13" fmla="*/ 0 60000 65536"/>
                <a:gd name="T14" fmla="*/ 0 60000 65536"/>
                <a:gd name="T15" fmla="*/ 0 w 528"/>
                <a:gd name="T16" fmla="*/ 0 h 140"/>
                <a:gd name="T17" fmla="*/ 528 w 528"/>
                <a:gd name="T18" fmla="*/ 140 h 140"/>
              </a:gdLst>
              <a:ahLst/>
              <a:cxnLst>
                <a:cxn ang="T10">
                  <a:pos x="T0" y="T1"/>
                </a:cxn>
                <a:cxn ang="T11">
                  <a:pos x="T2" y="T3"/>
                </a:cxn>
                <a:cxn ang="T12">
                  <a:pos x="T4" y="T5"/>
                </a:cxn>
                <a:cxn ang="T13">
                  <a:pos x="T6" y="T7"/>
                </a:cxn>
                <a:cxn ang="T14">
                  <a:pos x="T8" y="T9"/>
                </a:cxn>
              </a:cxnLst>
              <a:rect l="T15" t="T16" r="T17" b="T18"/>
              <a:pathLst>
                <a:path w="528" h="140">
                  <a:moveTo>
                    <a:pt x="0" y="0"/>
                  </a:moveTo>
                  <a:lnTo>
                    <a:pt x="144" y="107"/>
                  </a:lnTo>
                  <a:lnTo>
                    <a:pt x="266" y="140"/>
                  </a:lnTo>
                  <a:lnTo>
                    <a:pt x="388" y="118"/>
                  </a:lnTo>
                  <a:lnTo>
                    <a:pt x="528" y="48"/>
                  </a:ln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81" name="Freeform 19"/>
            <p:cNvSpPr>
              <a:spLocks/>
            </p:cNvSpPr>
            <p:nvPr/>
          </p:nvSpPr>
          <p:spPr bwMode="auto">
            <a:xfrm>
              <a:off x="1728" y="1200"/>
              <a:ext cx="48" cy="96"/>
            </a:xfrm>
            <a:custGeom>
              <a:avLst/>
              <a:gdLst>
                <a:gd name="T0" fmla="*/ 0 w 48"/>
                <a:gd name="T1" fmla="*/ 0 h 96"/>
                <a:gd name="T2" fmla="*/ 48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0" y="0"/>
                  </a:moveTo>
                  <a:cubicBezTo>
                    <a:pt x="20" y="40"/>
                    <a:pt x="40" y="80"/>
                    <a:pt x="48" y="96"/>
                  </a:cubicBezTo>
                </a:path>
              </a:pathLst>
            </a:custGeom>
            <a:solidFill>
              <a:schemeClr val="bg1"/>
            </a:solidFill>
            <a:ln w="88900">
              <a:solidFill>
                <a:srgbClr val="FFFF99"/>
              </a:solidFill>
              <a:round/>
              <a:headEnd/>
              <a:tailEnd/>
            </a:ln>
          </p:spPr>
          <p:txBody>
            <a:bodyPr/>
            <a:lstStyle/>
            <a:p>
              <a:endParaRPr lang="zh-CN" altLang="en-US"/>
            </a:p>
          </p:txBody>
        </p:sp>
      </p:grpSp>
      <p:grpSp>
        <p:nvGrpSpPr>
          <p:cNvPr id="3" name="Group 20"/>
          <p:cNvGrpSpPr>
            <a:grpSpLocks/>
          </p:cNvGrpSpPr>
          <p:nvPr/>
        </p:nvGrpSpPr>
        <p:grpSpPr bwMode="auto">
          <a:xfrm>
            <a:off x="3505200" y="2895600"/>
            <a:ext cx="4267200" cy="2971800"/>
            <a:chOff x="2208" y="1824"/>
            <a:chExt cx="2688" cy="1872"/>
          </a:xfrm>
        </p:grpSpPr>
        <p:sp>
          <p:nvSpPr>
            <p:cNvPr id="61446" name="Oval 21"/>
            <p:cNvSpPr>
              <a:spLocks noChangeArrowheads="1"/>
            </p:cNvSpPr>
            <p:nvPr/>
          </p:nvSpPr>
          <p:spPr bwMode="auto">
            <a:xfrm>
              <a:off x="4022" y="235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H</a:t>
              </a:r>
            </a:p>
          </p:txBody>
        </p:sp>
        <p:sp>
          <p:nvSpPr>
            <p:cNvPr id="61447" name="Oval 22"/>
            <p:cNvSpPr>
              <a:spLocks noChangeArrowheads="1"/>
            </p:cNvSpPr>
            <p:nvPr/>
          </p:nvSpPr>
          <p:spPr bwMode="auto">
            <a:xfrm>
              <a:off x="3552"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M</a:t>
              </a:r>
            </a:p>
          </p:txBody>
        </p:sp>
        <p:sp>
          <p:nvSpPr>
            <p:cNvPr id="61448" name="Oval 23"/>
            <p:cNvSpPr>
              <a:spLocks noChangeArrowheads="1"/>
            </p:cNvSpPr>
            <p:nvPr/>
          </p:nvSpPr>
          <p:spPr bwMode="auto">
            <a:xfrm>
              <a:off x="2208" y="313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B</a:t>
              </a:r>
            </a:p>
          </p:txBody>
        </p:sp>
        <p:sp>
          <p:nvSpPr>
            <p:cNvPr id="61449" name="Oval 24"/>
            <p:cNvSpPr>
              <a:spLocks noChangeArrowheads="1"/>
            </p:cNvSpPr>
            <p:nvPr/>
          </p:nvSpPr>
          <p:spPr bwMode="auto">
            <a:xfrm>
              <a:off x="2780" y="307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C</a:t>
              </a:r>
            </a:p>
          </p:txBody>
        </p:sp>
        <p:sp>
          <p:nvSpPr>
            <p:cNvPr id="61450" name="Oval 25"/>
            <p:cNvSpPr>
              <a:spLocks noChangeArrowheads="1"/>
            </p:cNvSpPr>
            <p:nvPr/>
          </p:nvSpPr>
          <p:spPr bwMode="auto">
            <a:xfrm>
              <a:off x="3148" y="339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D</a:t>
              </a:r>
            </a:p>
          </p:txBody>
        </p:sp>
        <p:sp>
          <p:nvSpPr>
            <p:cNvPr id="61451" name="Oval 26"/>
            <p:cNvSpPr>
              <a:spLocks noChangeArrowheads="1"/>
            </p:cNvSpPr>
            <p:nvPr/>
          </p:nvSpPr>
          <p:spPr bwMode="auto">
            <a:xfrm>
              <a:off x="362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E</a:t>
              </a:r>
            </a:p>
          </p:txBody>
        </p:sp>
        <p:sp>
          <p:nvSpPr>
            <p:cNvPr id="61452" name="Oval 27"/>
            <p:cNvSpPr>
              <a:spLocks noChangeArrowheads="1"/>
            </p:cNvSpPr>
            <p:nvPr/>
          </p:nvSpPr>
          <p:spPr bwMode="auto">
            <a:xfrm>
              <a:off x="4124"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F</a:t>
              </a:r>
            </a:p>
          </p:txBody>
        </p:sp>
        <p:sp>
          <p:nvSpPr>
            <p:cNvPr id="61453" name="Oval 28"/>
            <p:cNvSpPr>
              <a:spLocks noChangeArrowheads="1"/>
            </p:cNvSpPr>
            <p:nvPr/>
          </p:nvSpPr>
          <p:spPr bwMode="auto">
            <a:xfrm>
              <a:off x="456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G</a:t>
              </a:r>
            </a:p>
          </p:txBody>
        </p:sp>
        <p:sp>
          <p:nvSpPr>
            <p:cNvPr id="61454" name="Line 29"/>
            <p:cNvSpPr>
              <a:spLocks noChangeShapeType="1"/>
            </p:cNvSpPr>
            <p:nvPr/>
          </p:nvSpPr>
          <p:spPr bwMode="auto">
            <a:xfrm flipH="1">
              <a:off x="3720" y="2121"/>
              <a:ext cx="68" cy="298"/>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5" name="Line 30"/>
            <p:cNvSpPr>
              <a:spLocks noChangeShapeType="1"/>
            </p:cNvSpPr>
            <p:nvPr/>
          </p:nvSpPr>
          <p:spPr bwMode="auto">
            <a:xfrm>
              <a:off x="3820" y="2121"/>
              <a:ext cx="270" cy="267"/>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6" name="Line 31"/>
            <p:cNvSpPr>
              <a:spLocks noChangeShapeType="1"/>
            </p:cNvSpPr>
            <p:nvPr/>
          </p:nvSpPr>
          <p:spPr bwMode="auto">
            <a:xfrm flipH="1">
              <a:off x="3316" y="2091"/>
              <a:ext cx="438" cy="328"/>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7" name="Oval 32"/>
            <p:cNvSpPr>
              <a:spLocks noChangeArrowheads="1"/>
            </p:cNvSpPr>
            <p:nvPr/>
          </p:nvSpPr>
          <p:spPr bwMode="auto">
            <a:xfrm>
              <a:off x="3620" y="1824"/>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A</a:t>
              </a:r>
            </a:p>
          </p:txBody>
        </p:sp>
        <p:sp>
          <p:nvSpPr>
            <p:cNvPr id="61458" name="Line 33"/>
            <p:cNvSpPr>
              <a:spLocks noChangeShapeType="1"/>
            </p:cNvSpPr>
            <p:nvPr/>
          </p:nvSpPr>
          <p:spPr bwMode="auto">
            <a:xfrm flipH="1">
              <a:off x="2410" y="2686"/>
              <a:ext cx="738" cy="41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9" name="Line 34"/>
            <p:cNvSpPr>
              <a:spLocks noChangeShapeType="1"/>
            </p:cNvSpPr>
            <p:nvPr/>
          </p:nvSpPr>
          <p:spPr bwMode="auto">
            <a:xfrm flipH="1">
              <a:off x="2980" y="2686"/>
              <a:ext cx="236" cy="41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60" name="Line 35"/>
            <p:cNvSpPr>
              <a:spLocks noChangeShapeType="1"/>
            </p:cNvSpPr>
            <p:nvPr/>
          </p:nvSpPr>
          <p:spPr bwMode="auto">
            <a:xfrm flipH="1">
              <a:off x="3350" y="2686"/>
              <a:ext cx="336"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61" name="Oval 36"/>
            <p:cNvSpPr>
              <a:spLocks noChangeArrowheads="1"/>
            </p:cNvSpPr>
            <p:nvPr/>
          </p:nvSpPr>
          <p:spPr bwMode="auto">
            <a:xfrm>
              <a:off x="3048"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N</a:t>
              </a:r>
            </a:p>
          </p:txBody>
        </p:sp>
        <p:sp>
          <p:nvSpPr>
            <p:cNvPr id="61462" name="Line 37"/>
            <p:cNvSpPr>
              <a:spLocks noChangeShapeType="1"/>
            </p:cNvSpPr>
            <p:nvPr/>
          </p:nvSpPr>
          <p:spPr bwMode="auto">
            <a:xfrm flipH="1">
              <a:off x="3720" y="2686"/>
              <a:ext cx="0"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63" name="Line 38"/>
            <p:cNvSpPr>
              <a:spLocks noChangeShapeType="1"/>
            </p:cNvSpPr>
            <p:nvPr/>
          </p:nvSpPr>
          <p:spPr bwMode="auto">
            <a:xfrm>
              <a:off x="3754" y="2686"/>
              <a:ext cx="504" cy="713"/>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64" name="Line 39"/>
            <p:cNvSpPr>
              <a:spLocks noChangeShapeType="1"/>
            </p:cNvSpPr>
            <p:nvPr/>
          </p:nvSpPr>
          <p:spPr bwMode="auto">
            <a:xfrm>
              <a:off x="4224" y="2656"/>
              <a:ext cx="470" cy="713"/>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65" name="Freeform 40"/>
            <p:cNvSpPr>
              <a:spLocks/>
            </p:cNvSpPr>
            <p:nvPr/>
          </p:nvSpPr>
          <p:spPr bwMode="auto">
            <a:xfrm>
              <a:off x="2980" y="2775"/>
              <a:ext cx="168" cy="57"/>
            </a:xfrm>
            <a:custGeom>
              <a:avLst/>
              <a:gdLst>
                <a:gd name="T0" fmla="*/ 0 w 528"/>
                <a:gd name="T1" fmla="*/ 0 h 140"/>
                <a:gd name="T2" fmla="*/ 0 w 528"/>
                <a:gd name="T3" fmla="*/ 0 h 140"/>
                <a:gd name="T4" fmla="*/ 0 w 528"/>
                <a:gd name="T5" fmla="*/ 0 h 140"/>
                <a:gd name="T6" fmla="*/ 0 w 528"/>
                <a:gd name="T7" fmla="*/ 0 h 140"/>
                <a:gd name="T8" fmla="*/ 0 w 528"/>
                <a:gd name="T9" fmla="*/ 0 h 140"/>
                <a:gd name="T10" fmla="*/ 0 60000 65536"/>
                <a:gd name="T11" fmla="*/ 0 60000 65536"/>
                <a:gd name="T12" fmla="*/ 0 60000 65536"/>
                <a:gd name="T13" fmla="*/ 0 60000 65536"/>
                <a:gd name="T14" fmla="*/ 0 60000 65536"/>
                <a:gd name="T15" fmla="*/ 0 w 528"/>
                <a:gd name="T16" fmla="*/ 0 h 140"/>
                <a:gd name="T17" fmla="*/ 528 w 528"/>
                <a:gd name="T18" fmla="*/ 140 h 140"/>
              </a:gdLst>
              <a:ahLst/>
              <a:cxnLst>
                <a:cxn ang="T10">
                  <a:pos x="T0" y="T1"/>
                </a:cxn>
                <a:cxn ang="T11">
                  <a:pos x="T2" y="T3"/>
                </a:cxn>
                <a:cxn ang="T12">
                  <a:pos x="T4" y="T5"/>
                </a:cxn>
                <a:cxn ang="T13">
                  <a:pos x="T6" y="T7"/>
                </a:cxn>
                <a:cxn ang="T14">
                  <a:pos x="T8" y="T9"/>
                </a:cxn>
              </a:cxnLst>
              <a:rect l="T15" t="T16" r="T17" b="T18"/>
              <a:pathLst>
                <a:path w="528" h="140">
                  <a:moveTo>
                    <a:pt x="0" y="0"/>
                  </a:moveTo>
                  <a:lnTo>
                    <a:pt x="144" y="107"/>
                  </a:lnTo>
                  <a:lnTo>
                    <a:pt x="266" y="140"/>
                  </a:lnTo>
                  <a:lnTo>
                    <a:pt x="388" y="118"/>
                  </a:lnTo>
                  <a:lnTo>
                    <a:pt x="528" y="48"/>
                  </a:ln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6" name="Freeform 41"/>
            <p:cNvSpPr>
              <a:spLocks/>
            </p:cNvSpPr>
            <p:nvPr/>
          </p:nvSpPr>
          <p:spPr bwMode="auto">
            <a:xfrm>
              <a:off x="3648" y="2832"/>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60" y="24"/>
                    <a:pt x="192" y="0"/>
                  </a:cubicBezTo>
                </a:path>
              </a:pathLst>
            </a:custGeom>
            <a:noFill/>
            <a:ln w="88900">
              <a:solidFill>
                <a:srgbClr val="FF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83970"/>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DBB7AB13-ED02-4F11-846F-18CE6BD39BF1}"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56</a:t>
            </a:fld>
            <a:endParaRPr kumimoji="0" lang="en-US" altLang="zh-CN" sz="1400" smtClean="0">
              <a:latin typeface="Tahoma" panose="020B0604030504040204" pitchFamily="34" charset="0"/>
              <a:ea typeface="宋体" panose="02010600030101010101" pitchFamily="2" charset="-122"/>
            </a:endParaRPr>
          </a:p>
        </p:txBody>
      </p:sp>
      <p:sp>
        <p:nvSpPr>
          <p:cNvPr id="62467" name="Rectangle 2"/>
          <p:cNvSpPr>
            <a:spLocks noGrp="1" noChangeArrowheads="1"/>
          </p:cNvSpPr>
          <p:nvPr>
            <p:ph type="title"/>
          </p:nvPr>
        </p:nvSpPr>
        <p:spPr>
          <a:xfrm>
            <a:off x="900113" y="692150"/>
            <a:ext cx="7467600" cy="914400"/>
          </a:xfrm>
        </p:spPr>
        <p:txBody>
          <a:bodyPr/>
          <a:lstStyle/>
          <a:p>
            <a:r>
              <a:rPr lang="zh-CN" altLang="en-US" smtClean="0"/>
              <a:t>一些关于与或图的术语</a:t>
            </a:r>
          </a:p>
        </p:txBody>
      </p:sp>
      <p:grpSp>
        <p:nvGrpSpPr>
          <p:cNvPr id="62468" name="Group 4"/>
          <p:cNvGrpSpPr>
            <a:grpSpLocks/>
          </p:cNvGrpSpPr>
          <p:nvPr/>
        </p:nvGrpSpPr>
        <p:grpSpPr bwMode="auto">
          <a:xfrm>
            <a:off x="838200" y="1752600"/>
            <a:ext cx="7010400" cy="4495800"/>
            <a:chOff x="528" y="1104"/>
            <a:chExt cx="4416" cy="2832"/>
          </a:xfrm>
        </p:grpSpPr>
        <p:sp>
          <p:nvSpPr>
            <p:cNvPr id="62469" name="Oval 5"/>
            <p:cNvSpPr>
              <a:spLocks noChangeArrowheads="1"/>
            </p:cNvSpPr>
            <p:nvPr/>
          </p:nvSpPr>
          <p:spPr bwMode="auto">
            <a:xfrm>
              <a:off x="3565" y="2275"/>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H</a:t>
              </a:r>
            </a:p>
          </p:txBody>
        </p:sp>
        <p:sp>
          <p:nvSpPr>
            <p:cNvPr id="62470" name="Oval 6"/>
            <p:cNvSpPr>
              <a:spLocks noChangeArrowheads="1"/>
            </p:cNvSpPr>
            <p:nvPr/>
          </p:nvSpPr>
          <p:spPr bwMode="auto">
            <a:xfrm>
              <a:off x="3070" y="2304"/>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M</a:t>
              </a:r>
            </a:p>
          </p:txBody>
        </p:sp>
        <p:sp>
          <p:nvSpPr>
            <p:cNvPr id="62471" name="Oval 7"/>
            <p:cNvSpPr>
              <a:spLocks noChangeArrowheads="1"/>
            </p:cNvSpPr>
            <p:nvPr/>
          </p:nvSpPr>
          <p:spPr bwMode="auto">
            <a:xfrm>
              <a:off x="1653" y="3038"/>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B</a:t>
              </a:r>
            </a:p>
          </p:txBody>
        </p:sp>
        <p:sp>
          <p:nvSpPr>
            <p:cNvPr id="62472" name="Oval 8"/>
            <p:cNvSpPr>
              <a:spLocks noChangeArrowheads="1"/>
            </p:cNvSpPr>
            <p:nvPr/>
          </p:nvSpPr>
          <p:spPr bwMode="auto">
            <a:xfrm>
              <a:off x="2255" y="2979"/>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C</a:t>
              </a:r>
            </a:p>
          </p:txBody>
        </p:sp>
        <p:sp>
          <p:nvSpPr>
            <p:cNvPr id="62473" name="Oval 9"/>
            <p:cNvSpPr>
              <a:spLocks noChangeArrowheads="1"/>
            </p:cNvSpPr>
            <p:nvPr/>
          </p:nvSpPr>
          <p:spPr bwMode="auto">
            <a:xfrm>
              <a:off x="2644" y="3303"/>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D</a:t>
              </a:r>
            </a:p>
          </p:txBody>
        </p:sp>
        <p:sp>
          <p:nvSpPr>
            <p:cNvPr id="62474" name="Oval 10"/>
            <p:cNvSpPr>
              <a:spLocks noChangeArrowheads="1"/>
            </p:cNvSpPr>
            <p:nvPr/>
          </p:nvSpPr>
          <p:spPr bwMode="auto">
            <a:xfrm>
              <a:off x="3141"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E</a:t>
              </a:r>
            </a:p>
          </p:txBody>
        </p:sp>
        <p:sp>
          <p:nvSpPr>
            <p:cNvPr id="62475" name="Oval 11"/>
            <p:cNvSpPr>
              <a:spLocks noChangeArrowheads="1"/>
            </p:cNvSpPr>
            <p:nvPr/>
          </p:nvSpPr>
          <p:spPr bwMode="auto">
            <a:xfrm>
              <a:off x="3672"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F</a:t>
              </a:r>
            </a:p>
          </p:txBody>
        </p:sp>
        <p:sp>
          <p:nvSpPr>
            <p:cNvPr id="62476" name="Oval 12"/>
            <p:cNvSpPr>
              <a:spLocks noChangeArrowheads="1"/>
            </p:cNvSpPr>
            <p:nvPr/>
          </p:nvSpPr>
          <p:spPr bwMode="auto">
            <a:xfrm>
              <a:off x="4132"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G</a:t>
              </a:r>
            </a:p>
          </p:txBody>
        </p:sp>
        <p:sp>
          <p:nvSpPr>
            <p:cNvPr id="62477" name="Line 13"/>
            <p:cNvSpPr>
              <a:spLocks noChangeShapeType="1"/>
            </p:cNvSpPr>
            <p:nvPr/>
          </p:nvSpPr>
          <p:spPr bwMode="auto">
            <a:xfrm flipH="1">
              <a:off x="3247" y="2039"/>
              <a:ext cx="71" cy="295"/>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78" name="Line 14"/>
            <p:cNvSpPr>
              <a:spLocks noChangeShapeType="1"/>
            </p:cNvSpPr>
            <p:nvPr/>
          </p:nvSpPr>
          <p:spPr bwMode="auto">
            <a:xfrm>
              <a:off x="3352" y="2039"/>
              <a:ext cx="284" cy="265"/>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79" name="Line 15"/>
            <p:cNvSpPr>
              <a:spLocks noChangeShapeType="1"/>
            </p:cNvSpPr>
            <p:nvPr/>
          </p:nvSpPr>
          <p:spPr bwMode="auto">
            <a:xfrm flipH="1">
              <a:off x="2821" y="2010"/>
              <a:ext cx="461" cy="324"/>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80" name="Oval 16"/>
            <p:cNvSpPr>
              <a:spLocks noChangeArrowheads="1"/>
            </p:cNvSpPr>
            <p:nvPr/>
          </p:nvSpPr>
          <p:spPr bwMode="auto">
            <a:xfrm>
              <a:off x="3141" y="1746"/>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A</a:t>
              </a:r>
            </a:p>
          </p:txBody>
        </p:sp>
        <p:sp>
          <p:nvSpPr>
            <p:cNvPr id="62481" name="Line 17"/>
            <p:cNvSpPr>
              <a:spLocks noChangeShapeType="1"/>
            </p:cNvSpPr>
            <p:nvPr/>
          </p:nvSpPr>
          <p:spPr bwMode="auto">
            <a:xfrm flipH="1">
              <a:off x="1866" y="2598"/>
              <a:ext cx="778" cy="410"/>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82" name="Line 18"/>
            <p:cNvSpPr>
              <a:spLocks noChangeShapeType="1"/>
            </p:cNvSpPr>
            <p:nvPr/>
          </p:nvSpPr>
          <p:spPr bwMode="auto">
            <a:xfrm flipH="1">
              <a:off x="2467" y="2598"/>
              <a:ext cx="248" cy="410"/>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83" name="Line 19"/>
            <p:cNvSpPr>
              <a:spLocks noChangeShapeType="1"/>
            </p:cNvSpPr>
            <p:nvPr/>
          </p:nvSpPr>
          <p:spPr bwMode="auto">
            <a:xfrm flipH="1">
              <a:off x="2857" y="2598"/>
              <a:ext cx="354" cy="70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84" name="Oval 20"/>
            <p:cNvSpPr>
              <a:spLocks noChangeArrowheads="1"/>
            </p:cNvSpPr>
            <p:nvPr/>
          </p:nvSpPr>
          <p:spPr bwMode="auto">
            <a:xfrm>
              <a:off x="2538" y="2304"/>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EC2"/>
                  </a:solidFill>
                  <a:latin typeface="Arial" panose="020B0604020202020204" pitchFamily="34" charset="0"/>
                  <a:ea typeface="宋体" panose="02010600030101010101" pitchFamily="2" charset="-122"/>
                </a:rPr>
                <a:t>N</a:t>
              </a:r>
            </a:p>
          </p:txBody>
        </p:sp>
        <p:sp>
          <p:nvSpPr>
            <p:cNvPr id="62485" name="Line 21"/>
            <p:cNvSpPr>
              <a:spLocks noChangeShapeType="1"/>
            </p:cNvSpPr>
            <p:nvPr/>
          </p:nvSpPr>
          <p:spPr bwMode="auto">
            <a:xfrm flipH="1">
              <a:off x="3247" y="2598"/>
              <a:ext cx="0" cy="70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86" name="Line 22"/>
            <p:cNvSpPr>
              <a:spLocks noChangeShapeType="1"/>
            </p:cNvSpPr>
            <p:nvPr/>
          </p:nvSpPr>
          <p:spPr bwMode="auto">
            <a:xfrm>
              <a:off x="3282" y="2598"/>
              <a:ext cx="531" cy="705"/>
            </a:xfrm>
            <a:prstGeom prst="line">
              <a:avLst/>
            </a:prstGeom>
            <a:noFill/>
            <a:ln w="50800">
              <a:solidFill>
                <a:srgbClr val="FF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87" name="Line 23"/>
            <p:cNvSpPr>
              <a:spLocks noChangeShapeType="1"/>
            </p:cNvSpPr>
            <p:nvPr/>
          </p:nvSpPr>
          <p:spPr bwMode="auto">
            <a:xfrm>
              <a:off x="3778" y="2568"/>
              <a:ext cx="495" cy="705"/>
            </a:xfrm>
            <a:prstGeom prst="line">
              <a:avLst/>
            </a:prstGeom>
            <a:noFill/>
            <a:ln w="50800">
              <a:solidFill>
                <a:srgbClr val="00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488" name="Freeform 24"/>
            <p:cNvSpPr>
              <a:spLocks/>
            </p:cNvSpPr>
            <p:nvPr/>
          </p:nvSpPr>
          <p:spPr bwMode="auto">
            <a:xfrm>
              <a:off x="2467" y="2686"/>
              <a:ext cx="177" cy="56"/>
            </a:xfrm>
            <a:custGeom>
              <a:avLst/>
              <a:gdLst>
                <a:gd name="T0" fmla="*/ 0 w 528"/>
                <a:gd name="T1" fmla="*/ 0 h 140"/>
                <a:gd name="T2" fmla="*/ 0 w 528"/>
                <a:gd name="T3" fmla="*/ 0 h 140"/>
                <a:gd name="T4" fmla="*/ 0 w 528"/>
                <a:gd name="T5" fmla="*/ 0 h 140"/>
                <a:gd name="T6" fmla="*/ 0 w 528"/>
                <a:gd name="T7" fmla="*/ 0 h 140"/>
                <a:gd name="T8" fmla="*/ 0 w 528"/>
                <a:gd name="T9" fmla="*/ 0 h 140"/>
                <a:gd name="T10" fmla="*/ 0 60000 65536"/>
                <a:gd name="T11" fmla="*/ 0 60000 65536"/>
                <a:gd name="T12" fmla="*/ 0 60000 65536"/>
                <a:gd name="T13" fmla="*/ 0 60000 65536"/>
                <a:gd name="T14" fmla="*/ 0 60000 65536"/>
                <a:gd name="T15" fmla="*/ 0 w 528"/>
                <a:gd name="T16" fmla="*/ 0 h 140"/>
                <a:gd name="T17" fmla="*/ 528 w 528"/>
                <a:gd name="T18" fmla="*/ 140 h 140"/>
              </a:gdLst>
              <a:ahLst/>
              <a:cxnLst>
                <a:cxn ang="T10">
                  <a:pos x="T0" y="T1"/>
                </a:cxn>
                <a:cxn ang="T11">
                  <a:pos x="T2" y="T3"/>
                </a:cxn>
                <a:cxn ang="T12">
                  <a:pos x="T4" y="T5"/>
                </a:cxn>
                <a:cxn ang="T13">
                  <a:pos x="T6" y="T7"/>
                </a:cxn>
                <a:cxn ang="T14">
                  <a:pos x="T8" y="T9"/>
                </a:cxn>
              </a:cxnLst>
              <a:rect l="T15" t="T16" r="T17" b="T18"/>
              <a:pathLst>
                <a:path w="528" h="140">
                  <a:moveTo>
                    <a:pt x="0" y="0"/>
                  </a:moveTo>
                  <a:lnTo>
                    <a:pt x="144" y="107"/>
                  </a:lnTo>
                  <a:lnTo>
                    <a:pt x="266" y="140"/>
                  </a:lnTo>
                  <a:lnTo>
                    <a:pt x="388" y="118"/>
                  </a:lnTo>
                  <a:lnTo>
                    <a:pt x="528" y="48"/>
                  </a:lnTo>
                </a:path>
              </a:pathLst>
            </a:custGeom>
            <a:noFill/>
            <a:ln w="635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9" name="AutoShape 25"/>
            <p:cNvSpPr>
              <a:spLocks noChangeArrowheads="1"/>
            </p:cNvSpPr>
            <p:nvPr/>
          </p:nvSpPr>
          <p:spPr bwMode="auto">
            <a:xfrm>
              <a:off x="3778" y="1104"/>
              <a:ext cx="1166" cy="529"/>
            </a:xfrm>
            <a:prstGeom prst="cloudCallout">
              <a:avLst>
                <a:gd name="adj1" fmla="val -76713"/>
                <a:gd name="adj2" fmla="val 84079"/>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FFFF00"/>
                  </a:solidFill>
                  <a:latin typeface="华文新魏" panose="02010800040101010101" pitchFamily="2" charset="-122"/>
                </a:rPr>
                <a:t>父节点</a:t>
              </a:r>
            </a:p>
          </p:txBody>
        </p:sp>
        <p:sp>
          <p:nvSpPr>
            <p:cNvPr id="62490" name="AutoShape 26"/>
            <p:cNvSpPr>
              <a:spLocks noChangeArrowheads="1"/>
            </p:cNvSpPr>
            <p:nvPr/>
          </p:nvSpPr>
          <p:spPr bwMode="auto">
            <a:xfrm>
              <a:off x="570" y="2388"/>
              <a:ext cx="1041" cy="415"/>
            </a:xfrm>
            <a:prstGeom prst="cloudCallout">
              <a:avLst>
                <a:gd name="adj1" fmla="val 57500"/>
                <a:gd name="adj2" fmla="val 123296"/>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FF00"/>
                  </a:solidFill>
                  <a:latin typeface="Arial" panose="020B0604020202020204" pitchFamily="34" charset="0"/>
                </a:rPr>
                <a:t>与节点</a:t>
              </a:r>
            </a:p>
          </p:txBody>
        </p:sp>
        <p:sp>
          <p:nvSpPr>
            <p:cNvPr id="62491" name="AutoShape 27"/>
            <p:cNvSpPr>
              <a:spLocks noChangeArrowheads="1"/>
            </p:cNvSpPr>
            <p:nvPr/>
          </p:nvSpPr>
          <p:spPr bwMode="auto">
            <a:xfrm>
              <a:off x="695" y="1859"/>
              <a:ext cx="1041" cy="416"/>
            </a:xfrm>
            <a:prstGeom prst="cloudCallout">
              <a:avLst>
                <a:gd name="adj1" fmla="val 96333"/>
                <a:gd name="adj2" fmla="val 169509"/>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FF00"/>
                  </a:solidFill>
                  <a:latin typeface="Arial" panose="020B0604020202020204" pitchFamily="34" charset="0"/>
                </a:rPr>
                <a:t>弧线</a:t>
              </a:r>
            </a:p>
          </p:txBody>
        </p:sp>
        <p:sp>
          <p:nvSpPr>
            <p:cNvPr id="62492" name="AutoShape 28"/>
            <p:cNvSpPr>
              <a:spLocks noChangeArrowheads="1"/>
            </p:cNvSpPr>
            <p:nvPr/>
          </p:nvSpPr>
          <p:spPr bwMode="auto">
            <a:xfrm>
              <a:off x="1528" y="1406"/>
              <a:ext cx="1041" cy="415"/>
            </a:xfrm>
            <a:prstGeom prst="cloudCallout">
              <a:avLst>
                <a:gd name="adj1" fmla="val 52000"/>
                <a:gd name="adj2" fmla="val 173676"/>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FF00"/>
                  </a:solidFill>
                  <a:latin typeface="Arial" panose="020B0604020202020204" pitchFamily="34" charset="0"/>
                </a:rPr>
                <a:t>或节点</a:t>
              </a:r>
            </a:p>
          </p:txBody>
        </p:sp>
        <p:sp>
          <p:nvSpPr>
            <p:cNvPr id="62493" name="AutoShape 29"/>
            <p:cNvSpPr>
              <a:spLocks noChangeArrowheads="1"/>
            </p:cNvSpPr>
            <p:nvPr/>
          </p:nvSpPr>
          <p:spPr bwMode="auto">
            <a:xfrm>
              <a:off x="3902" y="1784"/>
              <a:ext cx="1042" cy="415"/>
            </a:xfrm>
            <a:prstGeom prst="cloudCallout">
              <a:avLst>
                <a:gd name="adj1" fmla="val -57250"/>
                <a:gd name="adj2" fmla="val 84468"/>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FF00"/>
                  </a:solidFill>
                  <a:latin typeface="Arial" panose="020B0604020202020204" pitchFamily="34" charset="0"/>
                </a:rPr>
                <a:t>子节点</a:t>
              </a:r>
            </a:p>
          </p:txBody>
        </p:sp>
        <p:sp>
          <p:nvSpPr>
            <p:cNvPr id="62494" name="AutoShape 30"/>
            <p:cNvSpPr>
              <a:spLocks noChangeArrowheads="1"/>
            </p:cNvSpPr>
            <p:nvPr/>
          </p:nvSpPr>
          <p:spPr bwMode="auto">
            <a:xfrm>
              <a:off x="528" y="3407"/>
              <a:ext cx="1166" cy="529"/>
            </a:xfrm>
            <a:prstGeom prst="cloudCallout">
              <a:avLst>
                <a:gd name="adj1" fmla="val 136384"/>
                <a:gd name="adj2" fmla="val -19194"/>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FF00"/>
                  </a:solidFill>
                  <a:latin typeface="Arial" panose="020B0604020202020204" pitchFamily="34" charset="0"/>
                </a:rPr>
                <a:t>终叶节点</a:t>
              </a:r>
            </a:p>
          </p:txBody>
        </p:sp>
        <p:sp>
          <p:nvSpPr>
            <p:cNvPr id="62495" name="Freeform 31"/>
            <p:cNvSpPr>
              <a:spLocks/>
            </p:cNvSpPr>
            <p:nvPr/>
          </p:nvSpPr>
          <p:spPr bwMode="auto">
            <a:xfrm>
              <a:off x="3120" y="2784"/>
              <a:ext cx="288" cy="48"/>
            </a:xfrm>
            <a:custGeom>
              <a:avLst/>
              <a:gdLst>
                <a:gd name="T0" fmla="*/ 0 w 192"/>
                <a:gd name="T1" fmla="*/ 0 h 48"/>
                <a:gd name="T2" fmla="*/ 2425248 w 192"/>
                <a:gd name="T3" fmla="*/ 48 h 48"/>
                <a:gd name="T4" fmla="*/ 4849083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60" y="24"/>
                    <a:pt x="192" y="0"/>
                  </a:cubicBezTo>
                </a:path>
              </a:pathLst>
            </a:custGeom>
            <a:noFill/>
            <a:ln w="762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EDAB1174-A228-4282-A89B-B33F7E580833}"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57</a:t>
            </a:fld>
            <a:endParaRPr kumimoji="0" lang="en-US" altLang="zh-CN" sz="1400" smtClean="0">
              <a:latin typeface="Tahoma" panose="020B0604030504040204" pitchFamily="34" charset="0"/>
              <a:ea typeface="宋体" panose="02010600030101010101" pitchFamily="2" charset="-122"/>
            </a:endParaRPr>
          </a:p>
        </p:txBody>
      </p:sp>
      <p:sp>
        <p:nvSpPr>
          <p:cNvPr id="63491" name="Rectangle 2"/>
          <p:cNvSpPr>
            <a:spLocks noGrp="1" noChangeArrowheads="1"/>
          </p:cNvSpPr>
          <p:nvPr>
            <p:ph type="title"/>
          </p:nvPr>
        </p:nvSpPr>
        <p:spPr>
          <a:xfrm>
            <a:off x="914400" y="609600"/>
            <a:ext cx="7086600" cy="914400"/>
          </a:xfrm>
        </p:spPr>
        <p:txBody>
          <a:bodyPr/>
          <a:lstStyle/>
          <a:p>
            <a:r>
              <a:rPr lang="zh-CN" altLang="en-US" smtClean="0"/>
              <a:t>定义</a:t>
            </a:r>
          </a:p>
        </p:txBody>
      </p:sp>
      <p:grpSp>
        <p:nvGrpSpPr>
          <p:cNvPr id="63492" name="Group 4"/>
          <p:cNvGrpSpPr>
            <a:grpSpLocks/>
          </p:cNvGrpSpPr>
          <p:nvPr/>
        </p:nvGrpSpPr>
        <p:grpSpPr bwMode="auto">
          <a:xfrm>
            <a:off x="927100" y="2208213"/>
            <a:ext cx="7543800" cy="4343400"/>
            <a:chOff x="528" y="1056"/>
            <a:chExt cx="4752" cy="2736"/>
          </a:xfrm>
        </p:grpSpPr>
        <p:sp>
          <p:nvSpPr>
            <p:cNvPr id="63493" name="Text Box 5"/>
            <p:cNvSpPr txBox="1">
              <a:spLocks noChangeArrowheads="1"/>
            </p:cNvSpPr>
            <p:nvPr/>
          </p:nvSpPr>
          <p:spPr bwMode="auto">
            <a:xfrm>
              <a:off x="1919" y="3196"/>
              <a:ext cx="1076" cy="2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宋体" panose="02010600030101010101" pitchFamily="2" charset="-122"/>
                </a:rPr>
                <a:t>与或图例子</a:t>
              </a:r>
            </a:p>
          </p:txBody>
        </p:sp>
        <p:sp>
          <p:nvSpPr>
            <p:cNvPr id="63494" name="Oval 6"/>
            <p:cNvSpPr>
              <a:spLocks noChangeArrowheads="1"/>
            </p:cNvSpPr>
            <p:nvPr/>
          </p:nvSpPr>
          <p:spPr bwMode="auto">
            <a:xfrm>
              <a:off x="1463" y="136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495" name="Oval 7"/>
            <p:cNvSpPr>
              <a:spLocks noChangeArrowheads="1"/>
            </p:cNvSpPr>
            <p:nvPr/>
          </p:nvSpPr>
          <p:spPr bwMode="auto">
            <a:xfrm>
              <a:off x="1080" y="1735"/>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496" name="Oval 8"/>
            <p:cNvSpPr>
              <a:spLocks noChangeArrowheads="1"/>
            </p:cNvSpPr>
            <p:nvPr/>
          </p:nvSpPr>
          <p:spPr bwMode="auto">
            <a:xfrm>
              <a:off x="649" y="2146"/>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497" name="Line 9"/>
            <p:cNvSpPr>
              <a:spLocks noChangeShapeType="1"/>
            </p:cNvSpPr>
            <p:nvPr/>
          </p:nvSpPr>
          <p:spPr bwMode="auto">
            <a:xfrm flipH="1">
              <a:off x="1080" y="1415"/>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10"/>
            <p:cNvSpPr>
              <a:spLocks noChangeShapeType="1"/>
            </p:cNvSpPr>
            <p:nvPr/>
          </p:nvSpPr>
          <p:spPr bwMode="auto">
            <a:xfrm flipH="1">
              <a:off x="697" y="1780"/>
              <a:ext cx="383"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Line 11"/>
            <p:cNvSpPr>
              <a:spLocks noChangeShapeType="1"/>
            </p:cNvSpPr>
            <p:nvPr/>
          </p:nvSpPr>
          <p:spPr bwMode="auto">
            <a:xfrm>
              <a:off x="1128" y="1780"/>
              <a:ext cx="335"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Oval 12"/>
            <p:cNvSpPr>
              <a:spLocks noChangeArrowheads="1"/>
            </p:cNvSpPr>
            <p:nvPr/>
          </p:nvSpPr>
          <p:spPr bwMode="auto">
            <a:xfrm>
              <a:off x="1416" y="2100"/>
              <a:ext cx="47"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01" name="Oval 13"/>
            <p:cNvSpPr>
              <a:spLocks noChangeArrowheads="1"/>
            </p:cNvSpPr>
            <p:nvPr/>
          </p:nvSpPr>
          <p:spPr bwMode="auto">
            <a:xfrm>
              <a:off x="1655" y="2512"/>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02" name="Oval 14"/>
            <p:cNvSpPr>
              <a:spLocks noChangeArrowheads="1"/>
            </p:cNvSpPr>
            <p:nvPr/>
          </p:nvSpPr>
          <p:spPr bwMode="auto">
            <a:xfrm>
              <a:off x="1032" y="2512"/>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03" name="Line 15"/>
            <p:cNvSpPr>
              <a:spLocks noChangeShapeType="1"/>
            </p:cNvSpPr>
            <p:nvPr/>
          </p:nvSpPr>
          <p:spPr bwMode="auto">
            <a:xfrm flipH="1">
              <a:off x="649" y="2558"/>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16"/>
            <p:cNvSpPr>
              <a:spLocks noChangeShapeType="1"/>
            </p:cNvSpPr>
            <p:nvPr/>
          </p:nvSpPr>
          <p:spPr bwMode="auto">
            <a:xfrm>
              <a:off x="1080" y="2558"/>
              <a:ext cx="335"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Oval 17"/>
            <p:cNvSpPr>
              <a:spLocks noChangeArrowheads="1"/>
            </p:cNvSpPr>
            <p:nvPr/>
          </p:nvSpPr>
          <p:spPr bwMode="auto">
            <a:xfrm>
              <a:off x="1415" y="2878"/>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06" name="Oval 18"/>
            <p:cNvSpPr>
              <a:spLocks noChangeArrowheads="1"/>
            </p:cNvSpPr>
            <p:nvPr/>
          </p:nvSpPr>
          <p:spPr bwMode="auto">
            <a:xfrm>
              <a:off x="601" y="2923"/>
              <a:ext cx="48" cy="4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07" name="Oval 19"/>
            <p:cNvSpPr>
              <a:spLocks noChangeArrowheads="1"/>
            </p:cNvSpPr>
            <p:nvPr/>
          </p:nvSpPr>
          <p:spPr bwMode="auto">
            <a:xfrm>
              <a:off x="1847" y="2100"/>
              <a:ext cx="48" cy="4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08" name="Oval 20"/>
            <p:cNvSpPr>
              <a:spLocks noChangeArrowheads="1"/>
            </p:cNvSpPr>
            <p:nvPr/>
          </p:nvSpPr>
          <p:spPr bwMode="auto">
            <a:xfrm>
              <a:off x="1416" y="2512"/>
              <a:ext cx="47" cy="45"/>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09" name="Line 21"/>
            <p:cNvSpPr>
              <a:spLocks noChangeShapeType="1"/>
            </p:cNvSpPr>
            <p:nvPr/>
          </p:nvSpPr>
          <p:spPr bwMode="auto">
            <a:xfrm>
              <a:off x="1463" y="1415"/>
              <a:ext cx="336"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22"/>
            <p:cNvSpPr>
              <a:spLocks noChangeShapeType="1"/>
            </p:cNvSpPr>
            <p:nvPr/>
          </p:nvSpPr>
          <p:spPr bwMode="auto">
            <a:xfrm>
              <a:off x="1799" y="1780"/>
              <a:ext cx="335"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1" name="Line 23"/>
            <p:cNvSpPr>
              <a:spLocks noChangeShapeType="1"/>
            </p:cNvSpPr>
            <p:nvPr/>
          </p:nvSpPr>
          <p:spPr bwMode="auto">
            <a:xfrm flipH="1">
              <a:off x="1032" y="2146"/>
              <a:ext cx="384"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Line 24"/>
            <p:cNvSpPr>
              <a:spLocks noChangeShapeType="1"/>
            </p:cNvSpPr>
            <p:nvPr/>
          </p:nvSpPr>
          <p:spPr bwMode="auto">
            <a:xfrm>
              <a:off x="1751" y="1780"/>
              <a:ext cx="144"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25"/>
            <p:cNvSpPr>
              <a:spLocks noChangeShapeType="1"/>
            </p:cNvSpPr>
            <p:nvPr/>
          </p:nvSpPr>
          <p:spPr bwMode="auto">
            <a:xfrm flipH="1">
              <a:off x="1463" y="2146"/>
              <a:ext cx="384"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Oval 26"/>
            <p:cNvSpPr>
              <a:spLocks noChangeArrowheads="1"/>
            </p:cNvSpPr>
            <p:nvPr/>
          </p:nvSpPr>
          <p:spPr bwMode="auto">
            <a:xfrm>
              <a:off x="2086" y="2100"/>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15" name="Line 27"/>
            <p:cNvSpPr>
              <a:spLocks noChangeShapeType="1"/>
            </p:cNvSpPr>
            <p:nvPr/>
          </p:nvSpPr>
          <p:spPr bwMode="auto">
            <a:xfrm flipH="1">
              <a:off x="1703" y="2146"/>
              <a:ext cx="383"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28"/>
            <p:cNvSpPr>
              <a:spLocks noChangeShapeType="1"/>
            </p:cNvSpPr>
            <p:nvPr/>
          </p:nvSpPr>
          <p:spPr bwMode="auto">
            <a:xfrm>
              <a:off x="2134" y="2146"/>
              <a:ext cx="336"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7" name="Oval 29"/>
            <p:cNvSpPr>
              <a:spLocks noChangeArrowheads="1"/>
            </p:cNvSpPr>
            <p:nvPr/>
          </p:nvSpPr>
          <p:spPr bwMode="auto">
            <a:xfrm>
              <a:off x="2470" y="2466"/>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18" name="Text Box 30"/>
            <p:cNvSpPr txBox="1">
              <a:spLocks noChangeArrowheads="1"/>
            </p:cNvSpPr>
            <p:nvPr/>
          </p:nvSpPr>
          <p:spPr bwMode="auto">
            <a:xfrm>
              <a:off x="528" y="2146"/>
              <a:ext cx="169" cy="25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19" name="Text Box 31"/>
            <p:cNvSpPr txBox="1">
              <a:spLocks noChangeArrowheads="1"/>
            </p:cNvSpPr>
            <p:nvPr/>
          </p:nvSpPr>
          <p:spPr bwMode="auto">
            <a:xfrm>
              <a:off x="1610" y="2512"/>
              <a:ext cx="168" cy="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20" name="Text Box 32"/>
            <p:cNvSpPr txBox="1">
              <a:spLocks noChangeArrowheads="1"/>
            </p:cNvSpPr>
            <p:nvPr/>
          </p:nvSpPr>
          <p:spPr bwMode="auto">
            <a:xfrm>
              <a:off x="1324" y="2878"/>
              <a:ext cx="169" cy="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21" name="Text Box 33"/>
            <p:cNvSpPr txBox="1">
              <a:spLocks noChangeArrowheads="1"/>
            </p:cNvSpPr>
            <p:nvPr/>
          </p:nvSpPr>
          <p:spPr bwMode="auto">
            <a:xfrm>
              <a:off x="2422" y="2465"/>
              <a:ext cx="169" cy="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22" name="Oval 34"/>
            <p:cNvSpPr>
              <a:spLocks noChangeArrowheads="1"/>
            </p:cNvSpPr>
            <p:nvPr/>
          </p:nvSpPr>
          <p:spPr bwMode="auto">
            <a:xfrm>
              <a:off x="3620" y="136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23" name="Oval 35"/>
            <p:cNvSpPr>
              <a:spLocks noChangeArrowheads="1"/>
            </p:cNvSpPr>
            <p:nvPr/>
          </p:nvSpPr>
          <p:spPr bwMode="auto">
            <a:xfrm>
              <a:off x="3237" y="1735"/>
              <a:ext cx="47"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24" name="Oval 36"/>
            <p:cNvSpPr>
              <a:spLocks noChangeArrowheads="1"/>
            </p:cNvSpPr>
            <p:nvPr/>
          </p:nvSpPr>
          <p:spPr bwMode="auto">
            <a:xfrm>
              <a:off x="2805" y="2146"/>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25" name="Line 37"/>
            <p:cNvSpPr>
              <a:spLocks noChangeShapeType="1"/>
            </p:cNvSpPr>
            <p:nvPr/>
          </p:nvSpPr>
          <p:spPr bwMode="auto">
            <a:xfrm flipH="1">
              <a:off x="3237" y="1415"/>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6" name="Line 38"/>
            <p:cNvSpPr>
              <a:spLocks noChangeShapeType="1"/>
            </p:cNvSpPr>
            <p:nvPr/>
          </p:nvSpPr>
          <p:spPr bwMode="auto">
            <a:xfrm flipH="1">
              <a:off x="2853" y="1780"/>
              <a:ext cx="384"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7" name="Oval 39"/>
            <p:cNvSpPr>
              <a:spLocks noChangeArrowheads="1"/>
            </p:cNvSpPr>
            <p:nvPr/>
          </p:nvSpPr>
          <p:spPr bwMode="auto">
            <a:xfrm>
              <a:off x="3403" y="2146"/>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28" name="Oval 40"/>
            <p:cNvSpPr>
              <a:spLocks noChangeArrowheads="1"/>
            </p:cNvSpPr>
            <p:nvPr/>
          </p:nvSpPr>
          <p:spPr bwMode="auto">
            <a:xfrm>
              <a:off x="4074" y="2512"/>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29" name="Oval 41"/>
            <p:cNvSpPr>
              <a:spLocks noChangeArrowheads="1"/>
            </p:cNvSpPr>
            <p:nvPr/>
          </p:nvSpPr>
          <p:spPr bwMode="auto">
            <a:xfrm>
              <a:off x="3572" y="264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30" name="Line 42"/>
            <p:cNvSpPr>
              <a:spLocks noChangeShapeType="1"/>
            </p:cNvSpPr>
            <p:nvPr/>
          </p:nvSpPr>
          <p:spPr bwMode="auto">
            <a:xfrm flipH="1">
              <a:off x="3020" y="2192"/>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1" name="Oval 43"/>
            <p:cNvSpPr>
              <a:spLocks noChangeArrowheads="1"/>
            </p:cNvSpPr>
            <p:nvPr/>
          </p:nvSpPr>
          <p:spPr bwMode="auto">
            <a:xfrm>
              <a:off x="2972" y="2557"/>
              <a:ext cx="48" cy="4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32" name="Line 44"/>
            <p:cNvSpPr>
              <a:spLocks noChangeShapeType="1"/>
            </p:cNvSpPr>
            <p:nvPr/>
          </p:nvSpPr>
          <p:spPr bwMode="auto">
            <a:xfrm>
              <a:off x="3643" y="1415"/>
              <a:ext cx="312"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3" name="Line 45"/>
            <p:cNvSpPr>
              <a:spLocks noChangeShapeType="1"/>
            </p:cNvSpPr>
            <p:nvPr/>
          </p:nvSpPr>
          <p:spPr bwMode="auto">
            <a:xfrm>
              <a:off x="3955" y="1780"/>
              <a:ext cx="336"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4" name="Line 46"/>
            <p:cNvSpPr>
              <a:spLocks noChangeShapeType="1"/>
            </p:cNvSpPr>
            <p:nvPr/>
          </p:nvSpPr>
          <p:spPr bwMode="auto">
            <a:xfrm flipH="1">
              <a:off x="3787" y="1780"/>
              <a:ext cx="120"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5" name="Oval 47"/>
            <p:cNvSpPr>
              <a:spLocks noChangeArrowheads="1"/>
            </p:cNvSpPr>
            <p:nvPr/>
          </p:nvSpPr>
          <p:spPr bwMode="auto">
            <a:xfrm>
              <a:off x="4243" y="2100"/>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36" name="Line 48"/>
            <p:cNvSpPr>
              <a:spLocks noChangeShapeType="1"/>
            </p:cNvSpPr>
            <p:nvPr/>
          </p:nvSpPr>
          <p:spPr bwMode="auto">
            <a:xfrm flipH="1">
              <a:off x="4122" y="2146"/>
              <a:ext cx="121"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7" name="Line 49"/>
            <p:cNvSpPr>
              <a:spLocks noChangeShapeType="1"/>
            </p:cNvSpPr>
            <p:nvPr/>
          </p:nvSpPr>
          <p:spPr bwMode="auto">
            <a:xfrm>
              <a:off x="4291" y="2146"/>
              <a:ext cx="335"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8" name="Oval 50"/>
            <p:cNvSpPr>
              <a:spLocks noChangeArrowheads="1"/>
            </p:cNvSpPr>
            <p:nvPr/>
          </p:nvSpPr>
          <p:spPr bwMode="auto">
            <a:xfrm>
              <a:off x="4626" y="2466"/>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39" name="Text Box 51"/>
            <p:cNvSpPr txBox="1">
              <a:spLocks noChangeArrowheads="1"/>
            </p:cNvSpPr>
            <p:nvPr/>
          </p:nvSpPr>
          <p:spPr bwMode="auto">
            <a:xfrm>
              <a:off x="2682" y="2146"/>
              <a:ext cx="170" cy="25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40" name="Text Box 52"/>
            <p:cNvSpPr txBox="1">
              <a:spLocks noChangeArrowheads="1"/>
            </p:cNvSpPr>
            <p:nvPr/>
          </p:nvSpPr>
          <p:spPr bwMode="auto">
            <a:xfrm>
              <a:off x="3978" y="2512"/>
              <a:ext cx="170" cy="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41" name="Text Box 53"/>
            <p:cNvSpPr txBox="1">
              <a:spLocks noChangeArrowheads="1"/>
            </p:cNvSpPr>
            <p:nvPr/>
          </p:nvSpPr>
          <p:spPr bwMode="auto">
            <a:xfrm>
              <a:off x="3283" y="3015"/>
              <a:ext cx="169" cy="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42" name="Text Box 54"/>
            <p:cNvSpPr txBox="1">
              <a:spLocks noChangeArrowheads="1"/>
            </p:cNvSpPr>
            <p:nvPr/>
          </p:nvSpPr>
          <p:spPr bwMode="auto">
            <a:xfrm>
              <a:off x="4578" y="2465"/>
              <a:ext cx="170" cy="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43" name="Line 55"/>
            <p:cNvSpPr>
              <a:spLocks noChangeShapeType="1"/>
            </p:cNvSpPr>
            <p:nvPr/>
          </p:nvSpPr>
          <p:spPr bwMode="auto">
            <a:xfrm>
              <a:off x="3259" y="1780"/>
              <a:ext cx="192" cy="3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4" name="Oval 56"/>
            <p:cNvSpPr>
              <a:spLocks noChangeArrowheads="1"/>
            </p:cNvSpPr>
            <p:nvPr/>
          </p:nvSpPr>
          <p:spPr bwMode="auto">
            <a:xfrm>
              <a:off x="3739" y="2146"/>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45" name="Line 57"/>
            <p:cNvSpPr>
              <a:spLocks noChangeShapeType="1"/>
            </p:cNvSpPr>
            <p:nvPr/>
          </p:nvSpPr>
          <p:spPr bwMode="auto">
            <a:xfrm>
              <a:off x="3451" y="2192"/>
              <a:ext cx="144" cy="45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6" name="Line 58"/>
            <p:cNvSpPr>
              <a:spLocks noChangeShapeType="1"/>
            </p:cNvSpPr>
            <p:nvPr/>
          </p:nvSpPr>
          <p:spPr bwMode="auto">
            <a:xfrm flipH="1">
              <a:off x="3595" y="2192"/>
              <a:ext cx="144" cy="45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7" name="Line 59"/>
            <p:cNvSpPr>
              <a:spLocks noChangeShapeType="1"/>
            </p:cNvSpPr>
            <p:nvPr/>
          </p:nvSpPr>
          <p:spPr bwMode="auto">
            <a:xfrm flipH="1">
              <a:off x="3403" y="2695"/>
              <a:ext cx="192"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8" name="Line 60"/>
            <p:cNvSpPr>
              <a:spLocks noChangeShapeType="1"/>
            </p:cNvSpPr>
            <p:nvPr/>
          </p:nvSpPr>
          <p:spPr bwMode="auto">
            <a:xfrm>
              <a:off x="3595" y="2695"/>
              <a:ext cx="144"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9" name="Oval 61"/>
            <p:cNvSpPr>
              <a:spLocks noChangeArrowheads="1"/>
            </p:cNvSpPr>
            <p:nvPr/>
          </p:nvSpPr>
          <p:spPr bwMode="auto">
            <a:xfrm>
              <a:off x="3691" y="3015"/>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50" name="Oval 62"/>
            <p:cNvSpPr>
              <a:spLocks noChangeArrowheads="1"/>
            </p:cNvSpPr>
            <p:nvPr/>
          </p:nvSpPr>
          <p:spPr bwMode="auto">
            <a:xfrm>
              <a:off x="3355" y="3015"/>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51" name="Text Box 63"/>
            <p:cNvSpPr txBox="1">
              <a:spLocks noChangeArrowheads="1"/>
            </p:cNvSpPr>
            <p:nvPr/>
          </p:nvSpPr>
          <p:spPr bwMode="auto">
            <a:xfrm>
              <a:off x="3715" y="3015"/>
              <a:ext cx="169" cy="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a:t>
              </a:r>
              <a:endParaRPr lang="en-US" altLang="zh-CN" sz="2000">
                <a:latin typeface="Tahoma" panose="020B0604030504040204" pitchFamily="34" charset="0"/>
                <a:ea typeface="宋体" panose="02010600030101010101" pitchFamily="2" charset="-122"/>
              </a:endParaRPr>
            </a:p>
          </p:txBody>
        </p:sp>
        <p:sp>
          <p:nvSpPr>
            <p:cNvPr id="63552" name="Text Box 64"/>
            <p:cNvSpPr txBox="1">
              <a:spLocks noChangeArrowheads="1"/>
            </p:cNvSpPr>
            <p:nvPr/>
          </p:nvSpPr>
          <p:spPr bwMode="auto">
            <a:xfrm>
              <a:off x="817" y="2994"/>
              <a:ext cx="596" cy="2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宋体" panose="02010600030101010101" pitchFamily="2" charset="-122"/>
                </a:rPr>
                <a:t>（</a:t>
              </a:r>
              <a:r>
                <a:rPr lang="en-US" altLang="zh-CN" sz="2000">
                  <a:latin typeface="Tahoma" panose="020B0604030504040204" pitchFamily="34" charset="0"/>
                  <a:ea typeface="宋体" panose="02010600030101010101" pitchFamily="2" charset="-122"/>
                </a:rPr>
                <a:t>a</a:t>
              </a:r>
              <a:r>
                <a:rPr lang="zh-CN" altLang="en-US" sz="2000">
                  <a:latin typeface="Tahoma" panose="020B0604030504040204" pitchFamily="34" charset="0"/>
                  <a:ea typeface="宋体" panose="02010600030101010101" pitchFamily="2" charset="-122"/>
                </a:rPr>
                <a:t>）</a:t>
              </a:r>
            </a:p>
          </p:txBody>
        </p:sp>
        <p:sp>
          <p:nvSpPr>
            <p:cNvPr id="63553" name="Text Box 65"/>
            <p:cNvSpPr txBox="1">
              <a:spLocks noChangeArrowheads="1"/>
            </p:cNvSpPr>
            <p:nvPr/>
          </p:nvSpPr>
          <p:spPr bwMode="auto">
            <a:xfrm>
              <a:off x="3833" y="2971"/>
              <a:ext cx="607" cy="2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ahoma" panose="020B0604030504040204" pitchFamily="34" charset="0"/>
                  <a:ea typeface="宋体" panose="02010600030101010101" pitchFamily="2" charset="-122"/>
                </a:rPr>
                <a:t>（</a:t>
              </a:r>
              <a:r>
                <a:rPr lang="en-US" altLang="zh-CN" sz="2000">
                  <a:latin typeface="Tahoma" panose="020B0604030504040204" pitchFamily="34" charset="0"/>
                  <a:ea typeface="宋体" panose="02010600030101010101" pitchFamily="2" charset="-122"/>
                </a:rPr>
                <a:t>b</a:t>
              </a:r>
              <a:r>
                <a:rPr lang="zh-CN" altLang="en-US" sz="2000">
                  <a:latin typeface="Tahoma" panose="020B0604030504040204" pitchFamily="34" charset="0"/>
                  <a:ea typeface="宋体" panose="02010600030101010101" pitchFamily="2" charset="-122"/>
                </a:rPr>
                <a:t>）</a:t>
              </a:r>
            </a:p>
          </p:txBody>
        </p:sp>
        <p:sp>
          <p:nvSpPr>
            <p:cNvPr id="63554" name="Freeform 66"/>
            <p:cNvSpPr>
              <a:spLocks/>
            </p:cNvSpPr>
            <p:nvPr/>
          </p:nvSpPr>
          <p:spPr bwMode="auto">
            <a:xfrm>
              <a:off x="1790" y="1869"/>
              <a:ext cx="100" cy="22"/>
            </a:xfrm>
            <a:custGeom>
              <a:avLst/>
              <a:gdLst>
                <a:gd name="T0" fmla="*/ 0 w 100"/>
                <a:gd name="T1" fmla="*/ 11 h 23"/>
                <a:gd name="T2" fmla="*/ 100 w 100"/>
                <a:gd name="T3" fmla="*/ 0 h 23"/>
                <a:gd name="T4" fmla="*/ 0 60000 65536"/>
                <a:gd name="T5" fmla="*/ 0 60000 65536"/>
                <a:gd name="T6" fmla="*/ 0 w 100"/>
                <a:gd name="T7" fmla="*/ 0 h 23"/>
                <a:gd name="T8" fmla="*/ 100 w 100"/>
                <a:gd name="T9" fmla="*/ 23 h 23"/>
              </a:gdLst>
              <a:ahLst/>
              <a:cxnLst>
                <a:cxn ang="T4">
                  <a:pos x="T0" y="T1"/>
                </a:cxn>
                <a:cxn ang="T5">
                  <a:pos x="T2" y="T3"/>
                </a:cxn>
              </a:cxnLst>
              <a:rect l="T6" t="T7" r="T8" b="T9"/>
              <a:pathLst>
                <a:path w="100" h="23">
                  <a:moveTo>
                    <a:pt x="0" y="22"/>
                  </a:moveTo>
                  <a:cubicBezTo>
                    <a:pt x="86" y="10"/>
                    <a:pt x="55" y="23"/>
                    <a:pt x="10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55" name="Freeform 67"/>
            <p:cNvSpPr>
              <a:spLocks/>
            </p:cNvSpPr>
            <p:nvPr/>
          </p:nvSpPr>
          <p:spPr bwMode="auto">
            <a:xfrm>
              <a:off x="3543" y="2799"/>
              <a:ext cx="100" cy="45"/>
            </a:xfrm>
            <a:custGeom>
              <a:avLst/>
              <a:gdLst>
                <a:gd name="T0" fmla="*/ 0 w 100"/>
                <a:gd name="T1" fmla="*/ 0 h 47"/>
                <a:gd name="T2" fmla="*/ 100 w 100"/>
                <a:gd name="T3" fmla="*/ 11 h 47"/>
                <a:gd name="T4" fmla="*/ 0 60000 65536"/>
                <a:gd name="T5" fmla="*/ 0 60000 65536"/>
                <a:gd name="T6" fmla="*/ 0 w 100"/>
                <a:gd name="T7" fmla="*/ 0 h 47"/>
                <a:gd name="T8" fmla="*/ 100 w 100"/>
                <a:gd name="T9" fmla="*/ 47 h 47"/>
              </a:gdLst>
              <a:ahLst/>
              <a:cxnLst>
                <a:cxn ang="T4">
                  <a:pos x="T0" y="T1"/>
                </a:cxn>
                <a:cxn ang="T5">
                  <a:pos x="T2" y="T3"/>
                </a:cxn>
              </a:cxnLst>
              <a:rect l="T6" t="T7" r="T8" b="T9"/>
              <a:pathLst>
                <a:path w="100" h="47">
                  <a:moveTo>
                    <a:pt x="0" y="0"/>
                  </a:moveTo>
                  <a:cubicBezTo>
                    <a:pt x="31" y="33"/>
                    <a:pt x="64" y="47"/>
                    <a:pt x="100" y="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56" name="Oval 68"/>
            <p:cNvSpPr>
              <a:spLocks noChangeArrowheads="1"/>
            </p:cNvSpPr>
            <p:nvPr/>
          </p:nvSpPr>
          <p:spPr bwMode="auto">
            <a:xfrm>
              <a:off x="3930" y="1735"/>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57" name="Oval 69"/>
            <p:cNvSpPr>
              <a:spLocks noChangeArrowheads="1"/>
            </p:cNvSpPr>
            <p:nvPr/>
          </p:nvSpPr>
          <p:spPr bwMode="auto">
            <a:xfrm>
              <a:off x="1774" y="1735"/>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63558" name="AutoShape 70"/>
            <p:cNvSpPr>
              <a:spLocks noChangeArrowheads="1"/>
            </p:cNvSpPr>
            <p:nvPr/>
          </p:nvSpPr>
          <p:spPr bwMode="auto">
            <a:xfrm>
              <a:off x="2112" y="1056"/>
              <a:ext cx="1414" cy="313"/>
            </a:xfrm>
            <a:prstGeom prst="wedgeRoundRectCallout">
              <a:avLst>
                <a:gd name="adj1" fmla="val -71583"/>
                <a:gd name="adj2" fmla="val 173958"/>
                <a:gd name="adj3" fmla="val 16667"/>
              </a:avLst>
            </a:prstGeom>
            <a:gradFill rotWithShape="0">
              <a:gsLst>
                <a:gs pos="0">
                  <a:srgbClr val="00FFFF"/>
                </a:gs>
                <a:gs pos="100000">
                  <a:srgbClr val="00DCDC"/>
                </a:gs>
              </a:gsLst>
              <a:path path="rect">
                <a:fillToRect l="50000" t="50000" r="50000" b="50000"/>
              </a:path>
            </a:gradFill>
            <a:ln w="6350">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ea typeface="宋体" panose="02010600030101010101" pitchFamily="2" charset="-122"/>
                </a:rPr>
                <a:t>有解节点</a:t>
              </a:r>
            </a:p>
          </p:txBody>
        </p:sp>
        <p:sp>
          <p:nvSpPr>
            <p:cNvPr id="63559" name="AutoShape 71"/>
            <p:cNvSpPr>
              <a:spLocks noChangeArrowheads="1"/>
            </p:cNvSpPr>
            <p:nvPr/>
          </p:nvSpPr>
          <p:spPr bwMode="auto">
            <a:xfrm>
              <a:off x="754" y="3518"/>
              <a:ext cx="1245" cy="274"/>
            </a:xfrm>
            <a:prstGeom prst="wedgeRoundRectCallout">
              <a:avLst>
                <a:gd name="adj1" fmla="val -58523"/>
                <a:gd name="adj2" fmla="val -250296"/>
                <a:gd name="adj3" fmla="val 16667"/>
              </a:avLst>
            </a:prstGeom>
            <a:gradFill rotWithShape="0">
              <a:gsLst>
                <a:gs pos="0">
                  <a:srgbClr val="00FFFF"/>
                </a:gs>
                <a:gs pos="100000">
                  <a:srgbClr val="00DCDC"/>
                </a:gs>
              </a:gsLst>
              <a:path path="rect">
                <a:fillToRect l="50000" t="50000" r="50000" b="50000"/>
              </a:path>
            </a:gradFill>
            <a:ln w="6350">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ea typeface="宋体" panose="02010600030101010101" pitchFamily="2" charset="-122"/>
                </a:rPr>
                <a:t>无解节点</a:t>
              </a:r>
            </a:p>
          </p:txBody>
        </p:sp>
        <p:sp>
          <p:nvSpPr>
            <p:cNvPr id="63560" name="AutoShape 72"/>
            <p:cNvSpPr>
              <a:spLocks noChangeArrowheads="1"/>
            </p:cNvSpPr>
            <p:nvPr/>
          </p:nvSpPr>
          <p:spPr bwMode="auto">
            <a:xfrm>
              <a:off x="4035" y="3401"/>
              <a:ext cx="1245" cy="274"/>
            </a:xfrm>
            <a:prstGeom prst="wedgeRoundRectCallout">
              <a:avLst>
                <a:gd name="adj1" fmla="val 6250"/>
                <a:gd name="adj2" fmla="val -283333"/>
                <a:gd name="adj3" fmla="val 16667"/>
              </a:avLst>
            </a:prstGeom>
            <a:gradFill rotWithShape="0">
              <a:gsLst>
                <a:gs pos="0">
                  <a:srgbClr val="00FFFF"/>
                </a:gs>
                <a:gs pos="100000">
                  <a:srgbClr val="00DCDC"/>
                </a:gs>
              </a:gsLst>
              <a:path path="rect">
                <a:fillToRect l="50000" t="50000" r="50000" b="50000"/>
              </a:path>
            </a:gradFill>
            <a:ln w="6350">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Arial" panose="020B0604020202020204" pitchFamily="34" charset="0"/>
                  <a:ea typeface="宋体" panose="02010600030101010101" pitchFamily="2" charset="-122"/>
                </a:rPr>
                <a:t>终叶节点</a:t>
              </a:r>
            </a:p>
          </p:txBody>
        </p:sp>
        <p:sp>
          <p:nvSpPr>
            <p:cNvPr id="63561" name="Freeform 73"/>
            <p:cNvSpPr>
              <a:spLocks/>
            </p:cNvSpPr>
            <p:nvPr/>
          </p:nvSpPr>
          <p:spPr bwMode="auto">
            <a:xfrm>
              <a:off x="1008" y="1872"/>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2" name="Freeform 74"/>
            <p:cNvSpPr>
              <a:spLocks/>
            </p:cNvSpPr>
            <p:nvPr/>
          </p:nvSpPr>
          <p:spPr bwMode="auto">
            <a:xfrm>
              <a:off x="1968" y="2256"/>
              <a:ext cx="288" cy="96"/>
            </a:xfrm>
            <a:custGeom>
              <a:avLst/>
              <a:gdLst>
                <a:gd name="T0" fmla="*/ 0 w 192"/>
                <a:gd name="T1" fmla="*/ 0 h 48"/>
                <a:gd name="T2" fmla="*/ 2425248 w 192"/>
                <a:gd name="T3" fmla="*/ 1610612736 h 48"/>
                <a:gd name="T4" fmla="*/ 4849083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60" y="24"/>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3" name="Freeform 75"/>
            <p:cNvSpPr>
              <a:spLocks/>
            </p:cNvSpPr>
            <p:nvPr/>
          </p:nvSpPr>
          <p:spPr bwMode="auto">
            <a:xfrm>
              <a:off x="3552" y="1488"/>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60" y="24"/>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4" name="Freeform 76"/>
            <p:cNvSpPr>
              <a:spLocks/>
            </p:cNvSpPr>
            <p:nvPr/>
          </p:nvSpPr>
          <p:spPr bwMode="auto">
            <a:xfrm>
              <a:off x="4224" y="2208"/>
              <a:ext cx="126" cy="72"/>
            </a:xfrm>
            <a:custGeom>
              <a:avLst/>
              <a:gdLst>
                <a:gd name="T0" fmla="*/ 0 w 126"/>
                <a:gd name="T1" fmla="*/ 52 h 72"/>
                <a:gd name="T2" fmla="*/ 67 w 126"/>
                <a:gd name="T3" fmla="*/ 63 h 72"/>
                <a:gd name="T4" fmla="*/ 126 w 126"/>
                <a:gd name="T5" fmla="*/ 0 h 72"/>
                <a:gd name="T6" fmla="*/ 0 60000 65536"/>
                <a:gd name="T7" fmla="*/ 0 60000 65536"/>
                <a:gd name="T8" fmla="*/ 0 60000 65536"/>
                <a:gd name="T9" fmla="*/ 0 w 126"/>
                <a:gd name="T10" fmla="*/ 0 h 72"/>
                <a:gd name="T11" fmla="*/ 126 w 126"/>
                <a:gd name="T12" fmla="*/ 72 h 72"/>
              </a:gdLst>
              <a:ahLst/>
              <a:cxnLst>
                <a:cxn ang="T6">
                  <a:pos x="T0" y="T1"/>
                </a:cxn>
                <a:cxn ang="T7">
                  <a:pos x="T2" y="T3"/>
                </a:cxn>
                <a:cxn ang="T8">
                  <a:pos x="T4" y="T5"/>
                </a:cxn>
              </a:cxnLst>
              <a:rect l="T9" t="T10" r="T11" b="T12"/>
              <a:pathLst>
                <a:path w="126" h="72">
                  <a:moveTo>
                    <a:pt x="0" y="52"/>
                  </a:moveTo>
                  <a:cubicBezTo>
                    <a:pt x="11" y="54"/>
                    <a:pt x="46" y="72"/>
                    <a:pt x="67" y="63"/>
                  </a:cubicBezTo>
                  <a:cubicBezTo>
                    <a:pt x="88" y="54"/>
                    <a:pt x="114" y="13"/>
                    <a:pt x="12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4"/>
          <p:cNvSpPr>
            <a:spLocks noGrp="1"/>
          </p:cNvSpPr>
          <p:nvPr>
            <p:ph type="sldNum" sz="quarter" idx="12"/>
          </p:nvPr>
        </p:nvSpPr>
        <p:spPr>
          <a:xfrm>
            <a:off x="914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fld id="{50401EED-167F-419F-A71E-8535CEF4EFD3}" type="slidenum">
              <a:rPr kumimoji="0" lang="en-US" altLang="zh-CN" sz="1400" smtClean="0">
                <a:latin typeface="Tahoma" panose="020B0604030504040204" pitchFamily="34" charset="0"/>
                <a:ea typeface="宋体" panose="02010600030101010101" pitchFamily="2" charset="-122"/>
              </a:rPr>
              <a:pPr algn="l">
                <a:spcBef>
                  <a:spcPct val="0"/>
                </a:spcBef>
                <a:buClrTx/>
                <a:buSzTx/>
                <a:buFontTx/>
                <a:buNone/>
              </a:pPr>
              <a:t>58</a:t>
            </a:fld>
            <a:endParaRPr kumimoji="0" lang="en-US" altLang="zh-CN" sz="1400" smtClean="0">
              <a:latin typeface="Tahoma" panose="020B0604030504040204" pitchFamily="34" charset="0"/>
              <a:ea typeface="宋体" panose="02010600030101010101" pitchFamily="2" charset="-122"/>
            </a:endParaRPr>
          </a:p>
        </p:txBody>
      </p:sp>
      <p:sp>
        <p:nvSpPr>
          <p:cNvPr id="87042" name="Rectangle 2"/>
          <p:cNvSpPr>
            <a:spLocks noGrp="1" noChangeArrowheads="1"/>
          </p:cNvSpPr>
          <p:nvPr>
            <p:ph type="body" sz="half" idx="1"/>
          </p:nvPr>
        </p:nvSpPr>
        <p:spPr>
          <a:xfrm>
            <a:off x="684213" y="1844675"/>
            <a:ext cx="8459787" cy="4176713"/>
          </a:xfrm>
        </p:spPr>
        <p:txBody>
          <a:bodyPr/>
          <a:lstStyle/>
          <a:p>
            <a:r>
              <a:rPr lang="zh-CN" altLang="en-US" smtClean="0">
                <a:latin typeface="华文新魏" panose="02010800040101010101" pitchFamily="2" charset="-122"/>
              </a:rPr>
              <a:t>不可解节点的一般定义</a:t>
            </a:r>
          </a:p>
          <a:p>
            <a:pPr lvl="1"/>
            <a:r>
              <a:rPr lang="zh-CN" altLang="en-US" sz="2800" smtClean="0">
                <a:latin typeface="华文新魏" panose="02010800040101010101" pitchFamily="2" charset="-122"/>
              </a:rPr>
              <a:t>没有后裔的非终叶节点为不可解节点。</a:t>
            </a:r>
          </a:p>
          <a:p>
            <a:pPr lvl="1"/>
            <a:r>
              <a:rPr lang="zh-CN" altLang="en-US" sz="2800" smtClean="0">
                <a:latin typeface="华文新魏" panose="02010800040101010101" pitchFamily="2" charset="-122"/>
              </a:rPr>
              <a:t>全部后裔为不可解的非终叶节点且含有或后继节点，此非终叶节点才是不可解的。</a:t>
            </a:r>
          </a:p>
          <a:p>
            <a:pPr lvl="1"/>
            <a:r>
              <a:rPr lang="zh-CN" altLang="en-US" sz="2800" smtClean="0">
                <a:latin typeface="华文新魏" panose="02010800040101010101" pitchFamily="2" charset="-122"/>
              </a:rPr>
              <a:t>后裔至少有一个为不可解的非终叶节点且含有与后继节点，此非终叶节点才是不可解的。</a:t>
            </a:r>
          </a:p>
          <a:p>
            <a:r>
              <a:rPr lang="zh-CN" altLang="en-US" smtClean="0">
                <a:latin typeface="华文新魏" panose="02010800040101010101" pitchFamily="2" charset="-122"/>
              </a:rPr>
              <a:t>与或图构成规则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 calcmode="lin" valueType="num">
                                      <p:cBhvr additive="base">
                                        <p:cTn id="7" dur="500" fill="hold"/>
                                        <p:tgtEl>
                                          <p:spTgt spid="87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2">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7042">
                                            <p:txEl>
                                              <p:pRg st="1" end="1"/>
                                            </p:txEl>
                                          </p:spTgt>
                                        </p:tgtEl>
                                        <p:attrNameLst>
                                          <p:attrName>style.visibility</p:attrName>
                                        </p:attrNameLst>
                                      </p:cBhvr>
                                      <p:to>
                                        <p:strVal val="visible"/>
                                      </p:to>
                                    </p:set>
                                    <p:anim calcmode="lin" valueType="num">
                                      <p:cBhvr additive="base">
                                        <p:cTn id="12" dur="500" fill="hold"/>
                                        <p:tgtEl>
                                          <p:spTgt spid="8704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7042">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7042">
                                            <p:txEl>
                                              <p:pRg st="2" end="2"/>
                                            </p:txEl>
                                          </p:spTgt>
                                        </p:tgtEl>
                                        <p:attrNameLst>
                                          <p:attrName>style.visibility</p:attrName>
                                        </p:attrNameLst>
                                      </p:cBhvr>
                                      <p:to>
                                        <p:strVal val="visible"/>
                                      </p:to>
                                    </p:set>
                                    <p:anim calcmode="lin" valueType="num">
                                      <p:cBhvr additive="base">
                                        <p:cTn id="17" dur="500" fill="hold"/>
                                        <p:tgtEl>
                                          <p:spTgt spid="8704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7042">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7042">
                                            <p:txEl>
                                              <p:pRg st="3" end="3"/>
                                            </p:txEl>
                                          </p:spTgt>
                                        </p:tgtEl>
                                        <p:attrNameLst>
                                          <p:attrName>style.visibility</p:attrName>
                                        </p:attrNameLst>
                                      </p:cBhvr>
                                      <p:to>
                                        <p:strVal val="visible"/>
                                      </p:to>
                                    </p:set>
                                    <p:anim calcmode="lin" valueType="num">
                                      <p:cBhvr additive="base">
                                        <p:cTn id="22" dur="500" fill="hold"/>
                                        <p:tgtEl>
                                          <p:spTgt spid="87042">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7042">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7042">
                                            <p:txEl>
                                              <p:pRg st="4" end="4"/>
                                            </p:txEl>
                                          </p:spTgt>
                                        </p:tgtEl>
                                        <p:attrNameLst>
                                          <p:attrName>style.visibility</p:attrName>
                                        </p:attrNameLst>
                                      </p:cBhvr>
                                      <p:to>
                                        <p:strVal val="visible"/>
                                      </p:to>
                                    </p:set>
                                    <p:anim calcmode="lin" valueType="num">
                                      <p:cBhvr additive="base">
                                        <p:cTn id="27" dur="500" fill="hold"/>
                                        <p:tgtEl>
                                          <p:spTgt spid="8704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704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bldLvl="3" autoUpdateAnimBg="0"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2C1BD8-2179-4085-9EEB-681F2C7898F5}"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37C7D0E-9466-4C44-AAFC-F1F5225FA6D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59</a:t>
            </a:fld>
            <a:endParaRPr kumimoji="0" lang="en-US" altLang="zh-CN" sz="1400" smtClean="0">
              <a:latin typeface="Arial" panose="020B0604020202020204" pitchFamily="34" charset="0"/>
              <a:ea typeface="宋体" panose="02010600030101010101" pitchFamily="2" charset="-122"/>
            </a:endParaRPr>
          </a:p>
        </p:txBody>
      </p:sp>
      <p:sp>
        <p:nvSpPr>
          <p:cNvPr id="65540" name="Rectangle 2"/>
          <p:cNvSpPr>
            <a:spLocks noGrp="1" noRot="1" noChangeArrowheads="1"/>
          </p:cNvSpPr>
          <p:nvPr>
            <p:ph type="title"/>
          </p:nvPr>
        </p:nvSpPr>
        <p:spPr>
          <a:xfrm>
            <a:off x="900113" y="115888"/>
            <a:ext cx="7793037" cy="1143000"/>
          </a:xfrm>
        </p:spPr>
        <p:txBody>
          <a:bodyPr/>
          <a:lstStyle/>
          <a:p>
            <a:pPr eaLnBrk="1" hangingPunct="1"/>
            <a:r>
              <a:rPr lang="zh-CN" altLang="en-US" smtClean="0"/>
              <a:t>猴子和香蕉问题的与或图</a:t>
            </a:r>
          </a:p>
        </p:txBody>
      </p:sp>
      <p:sp>
        <p:nvSpPr>
          <p:cNvPr id="65541" name="Rectangle 3"/>
          <p:cNvSpPr>
            <a:spLocks noGrp="1" noRot="1" noChangeArrowheads="1"/>
          </p:cNvSpPr>
          <p:nvPr>
            <p:ph type="body" idx="1"/>
          </p:nvPr>
        </p:nvSpPr>
        <p:spPr/>
        <p:txBody>
          <a:bodyPr/>
          <a:lstStyle/>
          <a:p>
            <a:pPr eaLnBrk="1" hangingPunct="1"/>
            <a:endParaRPr lang="zh-CN" altLang="zh-CN" smtClean="0"/>
          </a:p>
        </p:txBody>
      </p:sp>
      <p:pic>
        <p:nvPicPr>
          <p:cNvPr id="655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16113"/>
            <a:ext cx="8977313"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u="sng" dirty="0"/>
              <a:t>概述</a:t>
            </a:r>
            <a:r>
              <a:rPr lang="en-US" altLang="zh-CN" b="1" u="sng" dirty="0"/>
              <a:t>——</a:t>
            </a:r>
            <a:r>
              <a:rPr lang="zh-CN" altLang="en-US" b="1" u="sng" dirty="0"/>
              <a:t>知识的种类</a:t>
            </a:r>
          </a:p>
        </p:txBody>
      </p:sp>
      <p:sp>
        <p:nvSpPr>
          <p:cNvPr id="3" name="内容占位符 2"/>
          <p:cNvSpPr>
            <a:spLocks noGrp="1"/>
          </p:cNvSpPr>
          <p:nvPr>
            <p:ph idx="1"/>
          </p:nvPr>
        </p:nvSpPr>
        <p:spPr>
          <a:xfrm>
            <a:off x="179512" y="1990984"/>
            <a:ext cx="8764463" cy="4462352"/>
          </a:xfrm>
        </p:spPr>
        <p:txBody>
          <a:bodyPr/>
          <a:lstStyle/>
          <a:p>
            <a:r>
              <a:rPr lang="zh-CN" altLang="en-US" sz="2400" b="1" u="sng" dirty="0">
                <a:solidFill>
                  <a:srgbClr val="A50021"/>
                </a:solidFill>
                <a:latin typeface="华文新魏" panose="02010800040101010101" pitchFamily="2" charset="-122"/>
              </a:rPr>
              <a:t>按知识的确定性</a:t>
            </a:r>
          </a:p>
          <a:p>
            <a:pPr>
              <a:buFont typeface="Arial" panose="020B0604020202020204" pitchFamily="34" charset="0"/>
              <a:buChar char="•"/>
            </a:pPr>
            <a:r>
              <a:rPr lang="zh-CN" altLang="en-US" sz="2400" b="1" u="sng" dirty="0">
                <a:solidFill>
                  <a:srgbClr val="006600"/>
                </a:solidFill>
                <a:latin typeface="华文新魏" panose="02010800040101010101" pitchFamily="2" charset="-122"/>
              </a:rPr>
              <a:t> 确定性知识：</a:t>
            </a:r>
            <a:r>
              <a:rPr lang="zh-CN" altLang="en-US" sz="2400" b="1" u="sng" dirty="0">
                <a:solidFill>
                  <a:srgbClr val="0000CC"/>
                </a:solidFill>
                <a:latin typeface="华文新魏" panose="02010800040101010101" pitchFamily="2" charset="-122"/>
              </a:rPr>
              <a:t>可以说明其真值为真或为假的知识</a:t>
            </a:r>
          </a:p>
          <a:p>
            <a:pPr>
              <a:buFont typeface="Arial" panose="020B0604020202020204" pitchFamily="34" charset="0"/>
              <a:buChar char="•"/>
            </a:pPr>
            <a:r>
              <a:rPr lang="zh-CN" altLang="en-US" sz="2400" b="1" u="sng" dirty="0">
                <a:solidFill>
                  <a:srgbClr val="006600"/>
                </a:solidFill>
                <a:latin typeface="华文新魏" panose="02010800040101010101" pitchFamily="2" charset="-122"/>
              </a:rPr>
              <a:t> 不确定性知识：</a:t>
            </a:r>
            <a:r>
              <a:rPr lang="zh-CN" altLang="en-US" sz="2400" b="1" u="sng" dirty="0">
                <a:solidFill>
                  <a:srgbClr val="0000CC"/>
                </a:solidFill>
                <a:latin typeface="华文新魏" panose="02010800040101010101" pitchFamily="2" charset="-122"/>
              </a:rPr>
              <a:t>包括不精确、模糊、不完备知识</a:t>
            </a:r>
          </a:p>
          <a:p>
            <a:pPr lvl="1">
              <a:buFont typeface="Arial" panose="020B0604020202020204" pitchFamily="34" charset="0"/>
              <a:buChar char="•"/>
            </a:pPr>
            <a:r>
              <a:rPr lang="zh-CN" altLang="en-US" b="1" u="sng" dirty="0">
                <a:solidFill>
                  <a:srgbClr val="00CC00"/>
                </a:solidFill>
                <a:latin typeface="华文新魏" panose="02010800040101010101" pitchFamily="2" charset="-122"/>
              </a:rPr>
              <a:t>    不精确：</a:t>
            </a:r>
            <a:r>
              <a:rPr lang="zh-CN" altLang="en-US" b="1" u="sng" dirty="0">
                <a:solidFill>
                  <a:srgbClr val="0000CC"/>
                </a:solidFill>
                <a:latin typeface="华文新魏" panose="02010800040101010101" pitchFamily="2" charset="-122"/>
              </a:rPr>
              <a:t>知识本身有真假，但由于认识水平限制却不能肯定其真假</a:t>
            </a:r>
          </a:p>
          <a:p>
            <a:pPr>
              <a:buFont typeface="Arial" panose="020B0604020202020204" pitchFamily="34" charset="0"/>
              <a:buChar char="•"/>
            </a:pPr>
            <a:r>
              <a:rPr lang="zh-CN" altLang="en-US" sz="2400" b="1" u="sng" dirty="0">
                <a:solidFill>
                  <a:srgbClr val="0000CC"/>
                </a:solidFill>
                <a:latin typeface="华文新魏" panose="02010800040101010101" pitchFamily="2" charset="-122"/>
              </a:rPr>
              <a:t>      表示：用可信度、概率等描述</a:t>
            </a:r>
          </a:p>
          <a:p>
            <a:pPr lvl="1">
              <a:buFont typeface="Arial" panose="020B0604020202020204" pitchFamily="34" charset="0"/>
              <a:buChar char="•"/>
            </a:pPr>
            <a:r>
              <a:rPr lang="zh-CN" altLang="en-US" b="1" u="sng" dirty="0">
                <a:solidFill>
                  <a:srgbClr val="00CC00"/>
                </a:solidFill>
                <a:latin typeface="华文新魏" panose="02010800040101010101" pitchFamily="2" charset="-122"/>
              </a:rPr>
              <a:t>    模糊：</a:t>
            </a:r>
            <a:r>
              <a:rPr lang="zh-CN" altLang="en-US" b="1" u="sng" dirty="0">
                <a:solidFill>
                  <a:srgbClr val="0000CC"/>
                </a:solidFill>
                <a:latin typeface="华文新魏" panose="02010800040101010101" pitchFamily="2" charset="-122"/>
              </a:rPr>
              <a:t>知识本身的边界就是不清楚的。例如：大，小等</a:t>
            </a:r>
          </a:p>
          <a:p>
            <a:pPr>
              <a:buFont typeface="Arial" panose="020B0604020202020204" pitchFamily="34" charset="0"/>
              <a:buChar char="•"/>
            </a:pPr>
            <a:r>
              <a:rPr lang="zh-CN" altLang="en-US" sz="2400" b="1" u="sng" dirty="0">
                <a:solidFill>
                  <a:srgbClr val="0000CC"/>
                </a:solidFill>
                <a:latin typeface="华文新魏" panose="02010800040101010101" pitchFamily="2" charset="-122"/>
              </a:rPr>
              <a:t>       表示：用可能性、隶属度来描述</a:t>
            </a:r>
          </a:p>
          <a:p>
            <a:pPr lvl="1">
              <a:buFont typeface="Arial" panose="020B0604020202020204" pitchFamily="34" charset="0"/>
              <a:buChar char="•"/>
            </a:pPr>
            <a:r>
              <a:rPr lang="zh-CN" altLang="en-US" b="1" u="sng" dirty="0">
                <a:solidFill>
                  <a:srgbClr val="00CC00"/>
                </a:solidFill>
                <a:latin typeface="华文新魏" panose="02010800040101010101" pitchFamily="2" charset="-122"/>
              </a:rPr>
              <a:t>    不完备</a:t>
            </a:r>
            <a:r>
              <a:rPr lang="en-US" altLang="zh-CN" b="1" u="sng" dirty="0">
                <a:solidFill>
                  <a:srgbClr val="00CC00"/>
                </a:solidFill>
                <a:latin typeface="华文新魏" panose="02010800040101010101" pitchFamily="2" charset="-122"/>
              </a:rPr>
              <a:t>:</a:t>
            </a:r>
            <a:r>
              <a:rPr lang="zh-CN" altLang="en-US" b="1" u="sng" dirty="0">
                <a:solidFill>
                  <a:srgbClr val="0000CC"/>
                </a:solidFill>
                <a:latin typeface="华文新魏" panose="02010800040101010101" pitchFamily="2" charset="-122"/>
              </a:rPr>
              <a:t>解决问题时不具备解决该问题的全部知识。如</a:t>
            </a:r>
            <a:r>
              <a:rPr lang="en-US" altLang="zh-CN" b="1" u="sng" dirty="0">
                <a:solidFill>
                  <a:srgbClr val="0000CC"/>
                </a:solidFill>
                <a:latin typeface="华文新魏" panose="02010800040101010101" pitchFamily="2" charset="-122"/>
              </a:rPr>
              <a:t>:</a:t>
            </a:r>
            <a:r>
              <a:rPr lang="zh-CN" altLang="en-US" b="1" u="sng" dirty="0">
                <a:solidFill>
                  <a:srgbClr val="0000CC"/>
                </a:solidFill>
                <a:latin typeface="华文新魏" panose="02010800040101010101" pitchFamily="2" charset="-122"/>
              </a:rPr>
              <a:t>医生看病</a:t>
            </a:r>
            <a:endParaRPr lang="en-US" altLang="zh-CN" b="1" u="sng" dirty="0">
              <a:solidFill>
                <a:srgbClr val="0000CC"/>
              </a:solidFill>
              <a:latin typeface="华文新魏" panose="02010800040101010101" pitchFamily="2" charset="-122"/>
            </a:endParaRPr>
          </a:p>
          <a:p>
            <a:endParaRPr lang="zh-CN" altLang="en-US" b="1" u="sng" dirty="0"/>
          </a:p>
        </p:txBody>
      </p:sp>
      <p:sp>
        <p:nvSpPr>
          <p:cNvPr id="4" name="日期占位符 3"/>
          <p:cNvSpPr>
            <a:spLocks noGrp="1"/>
          </p:cNvSpPr>
          <p:nvPr>
            <p:ph type="dt" sz="half" idx="10"/>
          </p:nvPr>
        </p:nvSpPr>
        <p:spPr/>
        <p:txBody>
          <a:bodyPr/>
          <a:lstStyle/>
          <a:p>
            <a:pPr>
              <a:defRPr/>
            </a:pPr>
            <a:fld id="{0200488E-C756-490C-8C69-E614EA243FF0}" type="datetime1">
              <a:rPr lang="zh-CN" altLang="en-US" b="1" u="sng" smtClean="0"/>
              <a:pPr>
                <a:defRPr/>
              </a:pPr>
              <a:t>2017/11/18</a:t>
            </a:fld>
            <a:endParaRPr lang="en-US" altLang="zh-CN" b="1" u="sng"/>
          </a:p>
        </p:txBody>
      </p:sp>
      <p:sp>
        <p:nvSpPr>
          <p:cNvPr id="5" name="灯片编号占位符 4"/>
          <p:cNvSpPr>
            <a:spLocks noGrp="1"/>
          </p:cNvSpPr>
          <p:nvPr>
            <p:ph type="sldNum" sz="quarter" idx="12"/>
          </p:nvPr>
        </p:nvSpPr>
        <p:spPr/>
        <p:txBody>
          <a:bodyPr/>
          <a:lstStyle/>
          <a:p>
            <a:pPr>
              <a:defRPr/>
            </a:pPr>
            <a:fld id="{19E96CFE-8B2D-4E5A-BE27-A4D3DECAAD54}" type="slidenum">
              <a:rPr lang="en-US" altLang="zh-CN" b="1" u="sng" smtClean="0"/>
              <a:pPr>
                <a:defRPr/>
              </a:pPr>
              <a:t>6</a:t>
            </a:fld>
            <a:endParaRPr lang="en-US" altLang="zh-CN" b="1" u="sng"/>
          </a:p>
        </p:txBody>
      </p:sp>
    </p:spTree>
    <p:extLst>
      <p:ext uri="{BB962C8B-B14F-4D97-AF65-F5344CB8AC3E}">
        <p14:creationId xmlns:p14="http://schemas.microsoft.com/office/powerpoint/2010/main" val="41543770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3A2A19-49F6-4F65-BD74-EFCE108E676F}"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F57AA7-8013-4C47-B9F8-E585CFE73597}"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60</a:t>
            </a:fld>
            <a:endParaRPr kumimoji="0" lang="en-US" altLang="zh-CN" sz="1400" smtClean="0">
              <a:latin typeface="Arial" panose="020B0604020202020204" pitchFamily="34" charset="0"/>
              <a:ea typeface="宋体" panose="02010600030101010101" pitchFamily="2" charset="-122"/>
            </a:endParaRPr>
          </a:p>
        </p:txBody>
      </p:sp>
      <p:sp>
        <p:nvSpPr>
          <p:cNvPr id="66564" name="Rectangle 2"/>
          <p:cNvSpPr>
            <a:spLocks noGrp="1" noRot="1" noChangeArrowheads="1"/>
          </p:cNvSpPr>
          <p:nvPr>
            <p:ph type="title"/>
          </p:nvPr>
        </p:nvSpPr>
        <p:spPr/>
        <p:txBody>
          <a:bodyPr/>
          <a:lstStyle/>
          <a:p>
            <a:pPr eaLnBrk="1" hangingPunct="1"/>
            <a:endParaRPr lang="zh-CN" altLang="zh-CN" smtClean="0"/>
          </a:p>
        </p:txBody>
      </p:sp>
      <p:sp>
        <p:nvSpPr>
          <p:cNvPr id="66565" name="Rectangle 3"/>
          <p:cNvSpPr>
            <a:spLocks noGrp="1" noRot="1" noChangeArrowheads="1"/>
          </p:cNvSpPr>
          <p:nvPr>
            <p:ph type="body" idx="1"/>
          </p:nvPr>
        </p:nvSpPr>
        <p:spPr>
          <a:xfrm>
            <a:off x="250825" y="2017713"/>
            <a:ext cx="8642350" cy="4364037"/>
          </a:xfrm>
        </p:spPr>
        <p:txBody>
          <a:bodyPr/>
          <a:lstStyle/>
          <a:p>
            <a:pPr algn="just" eaLnBrk="1" hangingPunct="1"/>
            <a:r>
              <a:rPr lang="zh-CN" altLang="en-US" smtClean="0"/>
              <a:t>解答序列：</a:t>
            </a:r>
          </a:p>
          <a:p>
            <a:pPr algn="just" eaLnBrk="1" hangingPunct="1">
              <a:buFont typeface="Wingdings" panose="05000000000000000000" pitchFamily="2" charset="2"/>
              <a:buNone/>
            </a:pPr>
            <a:r>
              <a:rPr lang="zh-CN" altLang="en-US" sz="2400" smtClean="0"/>
              <a:t>         </a:t>
            </a:r>
            <a:r>
              <a:rPr lang="en-US" altLang="zh-CN" sz="2400" smtClean="0"/>
              <a:t>{goto(b),pushbox(c),climbbox,grasp}</a:t>
            </a:r>
          </a:p>
          <a:p>
            <a:pPr lvl="1" algn="just" eaLnBrk="1" hangingPunct="1"/>
            <a:r>
              <a:rPr lang="en-US" altLang="zh-CN" smtClean="0"/>
              <a:t>1.</a:t>
            </a:r>
            <a:r>
              <a:rPr lang="zh-CN" altLang="en-US" smtClean="0"/>
              <a:t>关键算符</a:t>
            </a:r>
          </a:p>
          <a:p>
            <a:pPr lvl="1" algn="just" eaLnBrk="1" hangingPunct="1">
              <a:buFont typeface="Wingdings" panose="05000000000000000000" pitchFamily="2" charset="2"/>
              <a:buNone/>
            </a:pPr>
            <a:r>
              <a:rPr lang="zh-CN" altLang="en-US" smtClean="0"/>
              <a:t>    在问题求解过程中，具有决定性作用的算符叫做关键算符。</a:t>
            </a:r>
          </a:p>
          <a:p>
            <a:pPr lvl="1" algn="just" eaLnBrk="1" hangingPunct="1"/>
            <a:r>
              <a:rPr lang="en-US" altLang="zh-CN" smtClean="0"/>
              <a:t>2.</a:t>
            </a:r>
            <a:r>
              <a:rPr lang="zh-CN" altLang="en-US" smtClean="0"/>
              <a:t>差别</a:t>
            </a:r>
          </a:p>
          <a:p>
            <a:pPr lvl="2" algn="just" eaLnBrk="1" hangingPunct="1"/>
            <a:r>
              <a:rPr lang="zh-CN" altLang="en-US" smtClean="0"/>
              <a:t>寻找候选关键算符的一种方法就是要计算某个问题</a:t>
            </a:r>
            <a:r>
              <a:rPr lang="en-US" altLang="zh-CN" smtClean="0"/>
              <a:t>(S,F,G)</a:t>
            </a:r>
            <a:r>
              <a:rPr lang="zh-CN" altLang="en-US" smtClean="0"/>
              <a:t>的差别</a:t>
            </a:r>
            <a:r>
              <a:rPr lang="en-US" altLang="zh-CN" smtClean="0"/>
              <a:t>.</a:t>
            </a:r>
            <a:r>
              <a:rPr lang="zh-CN" altLang="en-US" smtClean="0"/>
              <a:t>不能被</a:t>
            </a:r>
            <a:r>
              <a:rPr lang="en-US" altLang="zh-CN" smtClean="0"/>
              <a:t>S</a:t>
            </a:r>
            <a:r>
              <a:rPr lang="zh-CN" altLang="en-US" smtClean="0"/>
              <a:t>满足的条件的部分表列就组成了差别。我们</a:t>
            </a:r>
            <a:r>
              <a:rPr lang="zh-CN" altLang="en-US" smtClean="0">
                <a:solidFill>
                  <a:srgbClr val="0000CC"/>
                </a:solidFill>
              </a:rPr>
              <a:t>选择最重要的不满足条件作为差别</a:t>
            </a:r>
            <a:r>
              <a:rPr lang="zh-CN" altLang="en-US"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C5CCDB-8FFC-4515-8040-EFDD59282CBE}"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351EA10-6525-4FD5-9263-8712523395BC}"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61</a:t>
            </a:fld>
            <a:endParaRPr kumimoji="0" lang="en-US" altLang="zh-CN" sz="1400" smtClean="0">
              <a:latin typeface="Arial" panose="020B0604020202020204" pitchFamily="34" charset="0"/>
              <a:ea typeface="宋体" panose="02010600030101010101" pitchFamily="2" charset="-122"/>
            </a:endParaRPr>
          </a:p>
        </p:txBody>
      </p:sp>
      <p:sp>
        <p:nvSpPr>
          <p:cNvPr id="67588" name="Rectangle 2"/>
          <p:cNvSpPr>
            <a:spLocks noGrp="1" noRot="1" noChangeArrowheads="1"/>
          </p:cNvSpPr>
          <p:nvPr>
            <p:ph type="title"/>
          </p:nvPr>
        </p:nvSpPr>
        <p:spPr/>
        <p:txBody>
          <a:bodyPr/>
          <a:lstStyle/>
          <a:p>
            <a:pPr eaLnBrk="1" hangingPunct="1"/>
            <a:endParaRPr lang="zh-CN" altLang="zh-CN" smtClean="0"/>
          </a:p>
        </p:txBody>
      </p:sp>
      <p:sp>
        <p:nvSpPr>
          <p:cNvPr id="67589" name="Rectangle 3"/>
          <p:cNvSpPr>
            <a:spLocks noGrp="1" noRot="1" noChangeArrowheads="1"/>
          </p:cNvSpPr>
          <p:nvPr>
            <p:ph type="body" idx="1"/>
          </p:nvPr>
        </p:nvSpPr>
        <p:spPr>
          <a:xfrm>
            <a:off x="539750" y="2017713"/>
            <a:ext cx="8415338" cy="4114800"/>
          </a:xfrm>
        </p:spPr>
        <p:txBody>
          <a:bodyPr/>
          <a:lstStyle/>
          <a:p>
            <a:pPr eaLnBrk="1" hangingPunct="1"/>
            <a:r>
              <a:rPr lang="zh-CN" altLang="en-US" smtClean="0"/>
              <a:t>猴子和香蕉问题把</a:t>
            </a:r>
            <a:r>
              <a:rPr lang="en-US" altLang="zh-CN" smtClean="0"/>
              <a:t>4</a:t>
            </a:r>
            <a:r>
              <a:rPr lang="zh-CN" altLang="en-US" smtClean="0"/>
              <a:t>个算符的作用结果和适用条件重写如下：</a:t>
            </a:r>
          </a:p>
          <a:p>
            <a:pPr lvl="1" algn="just" eaLnBrk="1" hangingPunct="1"/>
            <a:r>
              <a:rPr lang="en-US" altLang="zh-CN" sz="2000" smtClean="0"/>
              <a:t>f</a:t>
            </a:r>
            <a:r>
              <a:rPr lang="en-US" altLang="zh-CN" sz="2000" baseline="-25000" smtClean="0"/>
              <a:t>1</a:t>
            </a:r>
            <a:r>
              <a:rPr lang="en-US" altLang="zh-CN" sz="2000" smtClean="0"/>
              <a:t>:(W,0,Y,z)--goto(U)--&gt;(U,0,Y,z)</a:t>
            </a:r>
          </a:p>
          <a:p>
            <a:pPr lvl="1" algn="just" eaLnBrk="1" hangingPunct="1"/>
            <a:r>
              <a:rPr lang="en-US" altLang="zh-CN" sz="2000" smtClean="0"/>
              <a:t>f</a:t>
            </a:r>
            <a:r>
              <a:rPr lang="en-US" altLang="zh-CN" sz="2000" baseline="-25000" smtClean="0"/>
              <a:t>2</a:t>
            </a:r>
            <a:r>
              <a:rPr lang="en-US" altLang="zh-CN" sz="2000" smtClean="0"/>
              <a:t>:(W,0,W,z)--pushbox(V)--&gt;(V,0,V,z)</a:t>
            </a:r>
          </a:p>
          <a:p>
            <a:pPr lvl="1" algn="just" eaLnBrk="1" hangingPunct="1"/>
            <a:r>
              <a:rPr lang="en-US" altLang="zh-CN" sz="2000" smtClean="0"/>
              <a:t>f</a:t>
            </a:r>
            <a:r>
              <a:rPr lang="en-US" altLang="zh-CN" sz="2000" baseline="-25000" smtClean="0"/>
              <a:t>3</a:t>
            </a:r>
            <a:r>
              <a:rPr lang="en-US" altLang="zh-CN" sz="2000" smtClean="0"/>
              <a:t>:(W,0,W,z)--climbbox--&gt;(W,1,W,z)</a:t>
            </a:r>
          </a:p>
          <a:p>
            <a:pPr lvl="1" algn="just" eaLnBrk="1" hangingPunct="1"/>
            <a:r>
              <a:rPr lang="en-US" altLang="zh-CN" sz="2000" smtClean="0"/>
              <a:t>f</a:t>
            </a:r>
            <a:r>
              <a:rPr lang="en-US" altLang="zh-CN" sz="2000" baseline="-25000" smtClean="0"/>
              <a:t>4</a:t>
            </a:r>
            <a:r>
              <a:rPr lang="en-US" altLang="zh-CN" sz="2000" smtClean="0"/>
              <a:t>:(c,1,c,0)--grasp--&gt;(c,1,c,1)</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1BC728-16D4-4963-AF48-5F4867F8720D}"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2D9DDE-C3AF-41C3-9917-C200190C22D7}"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62</a:t>
            </a:fld>
            <a:endParaRPr kumimoji="0" lang="en-US" altLang="zh-CN" sz="1400" smtClean="0">
              <a:latin typeface="Arial" panose="020B0604020202020204" pitchFamily="34" charset="0"/>
              <a:ea typeface="宋体" panose="02010600030101010101" pitchFamily="2" charset="-122"/>
            </a:endParaRPr>
          </a:p>
        </p:txBody>
      </p:sp>
      <p:sp>
        <p:nvSpPr>
          <p:cNvPr id="68612" name="Rectangle 2"/>
          <p:cNvSpPr>
            <a:spLocks noGrp="1" noRot="1" noChangeArrowheads="1"/>
          </p:cNvSpPr>
          <p:nvPr>
            <p:ph type="title"/>
          </p:nvPr>
        </p:nvSpPr>
        <p:spPr/>
        <p:txBody>
          <a:bodyPr/>
          <a:lstStyle/>
          <a:p>
            <a:pPr eaLnBrk="1" hangingPunct="1"/>
            <a:endParaRPr lang="zh-CN" altLang="zh-CN" smtClean="0"/>
          </a:p>
        </p:txBody>
      </p:sp>
      <p:sp>
        <p:nvSpPr>
          <p:cNvPr id="68613" name="Rectangle 3"/>
          <p:cNvSpPr>
            <a:spLocks noGrp="1" noRot="1" noChangeArrowheads="1"/>
          </p:cNvSpPr>
          <p:nvPr>
            <p:ph type="body" idx="1"/>
          </p:nvPr>
        </p:nvSpPr>
        <p:spPr>
          <a:xfrm>
            <a:off x="611188" y="2017713"/>
            <a:ext cx="8343900" cy="4114800"/>
          </a:xfrm>
        </p:spPr>
        <p:txBody>
          <a:bodyPr/>
          <a:lstStyle/>
          <a:p>
            <a:pPr algn="just" eaLnBrk="1" hangingPunct="1"/>
            <a:r>
              <a:rPr lang="zh-CN" altLang="en-US" smtClean="0"/>
              <a:t>初始状态描述为表</a:t>
            </a:r>
            <a:r>
              <a:rPr lang="en-US" altLang="zh-CN" smtClean="0"/>
              <a:t>(a,0,b,0)</a:t>
            </a:r>
          </a:p>
          <a:p>
            <a:pPr algn="just" eaLnBrk="1" hangingPunct="1"/>
            <a:endParaRPr lang="en-US" altLang="zh-CN" smtClean="0"/>
          </a:p>
          <a:p>
            <a:pPr algn="just" eaLnBrk="1" hangingPunct="1"/>
            <a:r>
              <a:rPr lang="en-US" altLang="zh-CN" smtClean="0"/>
              <a:t>F={f</a:t>
            </a:r>
            <a:r>
              <a:rPr lang="en-US" altLang="zh-CN" baseline="-25000" smtClean="0"/>
              <a:t>1</a:t>
            </a:r>
            <a:r>
              <a:rPr lang="en-US" altLang="zh-CN" smtClean="0"/>
              <a:t>,f</a:t>
            </a:r>
            <a:r>
              <a:rPr lang="en-US" altLang="zh-CN" baseline="-25000" smtClean="0"/>
              <a:t>2</a:t>
            </a:r>
            <a:r>
              <a:rPr lang="en-US" altLang="zh-CN" smtClean="0"/>
              <a:t>,f</a:t>
            </a:r>
            <a:r>
              <a:rPr lang="en-US" altLang="zh-CN" baseline="-25000" smtClean="0"/>
              <a:t>3</a:t>
            </a:r>
            <a:r>
              <a:rPr lang="en-US" altLang="zh-CN" smtClean="0"/>
              <a:t>,f</a:t>
            </a:r>
            <a:r>
              <a:rPr lang="en-US" altLang="zh-CN" baseline="-25000" smtClean="0"/>
              <a:t>4</a:t>
            </a:r>
            <a:r>
              <a:rPr lang="en-US" altLang="zh-CN" smtClean="0"/>
              <a:t>}</a:t>
            </a:r>
            <a:r>
              <a:rPr lang="zh-CN" altLang="en-US" smtClean="0"/>
              <a:t>是</a:t>
            </a:r>
            <a:r>
              <a:rPr lang="en-US" altLang="zh-CN" smtClean="0"/>
              <a:t>4</a:t>
            </a:r>
            <a:r>
              <a:rPr lang="zh-CN" altLang="en-US" smtClean="0"/>
              <a:t>个算符的集合</a:t>
            </a:r>
          </a:p>
          <a:p>
            <a:pPr algn="just" eaLnBrk="1" hangingPunct="1"/>
            <a:endParaRPr lang="zh-CN" altLang="en-US" smtClean="0"/>
          </a:p>
          <a:p>
            <a:pPr algn="just" eaLnBrk="1" hangingPunct="1"/>
            <a:r>
              <a:rPr lang="en-US" altLang="zh-CN" smtClean="0"/>
              <a:t>G</a:t>
            </a:r>
            <a:r>
              <a:rPr lang="zh-CN" altLang="en-US" smtClean="0"/>
              <a:t>是满足目标条件的状态集合，初始问题变为（</a:t>
            </a:r>
            <a:r>
              <a:rPr lang="en-US" altLang="zh-CN" smtClean="0"/>
              <a:t>{a,0,b,0},F,G),</a:t>
            </a:r>
            <a:r>
              <a:rPr lang="zh-CN" altLang="en-US" smtClean="0"/>
              <a:t>由于</a:t>
            </a:r>
            <a:r>
              <a:rPr lang="en-US" altLang="zh-CN" smtClean="0"/>
              <a:t>F</a:t>
            </a:r>
            <a:r>
              <a:rPr lang="zh-CN" altLang="en-US" smtClean="0"/>
              <a:t>在本问题中不发生变化可从表中删去</a:t>
            </a:r>
            <a:r>
              <a:rPr lang="en-US" altLang="zh-CN" smtClean="0"/>
              <a:t>,</a:t>
            </a:r>
            <a:r>
              <a:rPr lang="zh-CN" altLang="en-US" smtClean="0"/>
              <a:t>得（</a:t>
            </a:r>
            <a:r>
              <a:rPr lang="en-US" altLang="zh-CN" smtClean="0"/>
              <a:t>{a,0,b,0}</a:t>
            </a:r>
            <a:r>
              <a:rPr lang="zh-CN" altLang="en-US" smtClean="0"/>
              <a:t>，</a:t>
            </a:r>
            <a:r>
              <a:rPr lang="en-US" altLang="zh-CN" smtClean="0"/>
              <a:t>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413C01-47C0-44B2-BF90-DFED47BC9F22}"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040C070-829C-4197-B8DB-C3078ABCA417}"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63</a:t>
            </a:fld>
            <a:endParaRPr kumimoji="0" lang="en-US" altLang="zh-CN" sz="1400" smtClean="0">
              <a:latin typeface="Arial" panose="020B0604020202020204" pitchFamily="34" charset="0"/>
              <a:ea typeface="宋体" panose="02010600030101010101" pitchFamily="2" charset="-122"/>
            </a:endParaRPr>
          </a:p>
        </p:txBody>
      </p:sp>
      <p:sp>
        <p:nvSpPr>
          <p:cNvPr id="69636" name="Rectangle 2"/>
          <p:cNvSpPr>
            <a:spLocks noGrp="1" noRot="1" noChangeArrowheads="1"/>
          </p:cNvSpPr>
          <p:nvPr>
            <p:ph type="title"/>
          </p:nvPr>
        </p:nvSpPr>
        <p:spPr/>
        <p:txBody>
          <a:bodyPr/>
          <a:lstStyle/>
          <a:p>
            <a:pPr eaLnBrk="1" hangingPunct="1"/>
            <a:endParaRPr lang="zh-CN" altLang="zh-CN" smtClean="0"/>
          </a:p>
        </p:txBody>
      </p:sp>
      <p:sp>
        <p:nvSpPr>
          <p:cNvPr id="69637" name="Rectangle 3"/>
          <p:cNvSpPr>
            <a:spLocks noGrp="1" noRot="1" noChangeArrowheads="1"/>
          </p:cNvSpPr>
          <p:nvPr>
            <p:ph type="body" idx="1"/>
          </p:nvPr>
        </p:nvSpPr>
        <p:spPr>
          <a:xfrm>
            <a:off x="539750" y="2017713"/>
            <a:ext cx="8415338" cy="4114800"/>
          </a:xfrm>
        </p:spPr>
        <p:txBody>
          <a:bodyPr/>
          <a:lstStyle/>
          <a:p>
            <a:pPr eaLnBrk="1" hangingPunct="1"/>
            <a:r>
              <a:rPr lang="zh-CN" altLang="en-US" smtClean="0"/>
              <a:t>于是，归约过程如下：</a:t>
            </a:r>
          </a:p>
          <a:p>
            <a:pPr lvl="1" algn="just" eaLnBrk="1" hangingPunct="1"/>
            <a:r>
              <a:rPr lang="zh-CN" altLang="en-US" smtClean="0"/>
              <a:t>首先，计算初始问题的差别，表列</a:t>
            </a:r>
            <a:r>
              <a:rPr lang="en-US" altLang="zh-CN" smtClean="0"/>
              <a:t>(a,0,b,0)</a:t>
            </a:r>
            <a:r>
              <a:rPr lang="zh-CN" altLang="en-US" smtClean="0"/>
              <a:t>不满足目标测试的原因在于最后一个元素不是</a:t>
            </a:r>
            <a:r>
              <a:rPr lang="en-US" altLang="zh-CN" smtClean="0"/>
              <a:t>1</a:t>
            </a:r>
            <a:r>
              <a:rPr lang="zh-CN" altLang="en-US" smtClean="0"/>
              <a:t>。与规约这个差别相关的关键算符是</a:t>
            </a:r>
            <a:r>
              <a:rPr lang="en-US" altLang="zh-CN" smtClean="0"/>
              <a:t>f</a:t>
            </a:r>
            <a:r>
              <a:rPr lang="en-US" altLang="zh-CN" baseline="-25000" smtClean="0"/>
              <a:t>4</a:t>
            </a:r>
            <a:r>
              <a:rPr lang="en-US" altLang="zh-CN" smtClean="0"/>
              <a:t>=grasp,</a:t>
            </a:r>
            <a:r>
              <a:rPr lang="zh-CN" altLang="en-US" smtClean="0"/>
              <a:t>用</a:t>
            </a:r>
            <a:r>
              <a:rPr lang="en-US" altLang="zh-CN" smtClean="0"/>
              <a:t>f</a:t>
            </a:r>
            <a:r>
              <a:rPr lang="en-US" altLang="zh-CN" baseline="-25000" smtClean="0"/>
              <a:t>4</a:t>
            </a:r>
            <a:r>
              <a:rPr lang="zh-CN" altLang="en-US" smtClean="0"/>
              <a:t>来归约，得到一对子问题</a:t>
            </a:r>
          </a:p>
          <a:p>
            <a:pPr lvl="1" algn="just" eaLnBrk="1" hangingPunct="1">
              <a:buFont typeface="Wingdings" panose="05000000000000000000" pitchFamily="2" charset="2"/>
              <a:buNone/>
            </a:pPr>
            <a:r>
              <a:rPr lang="zh-CN" altLang="en-US" smtClean="0"/>
              <a:t>     （</a:t>
            </a:r>
            <a:r>
              <a:rPr lang="en-US" altLang="zh-CN" smtClean="0"/>
              <a:t>{a,0,b,0},G</a:t>
            </a:r>
            <a:r>
              <a:rPr lang="en-US" altLang="zh-CN" baseline="-25000" smtClean="0"/>
              <a:t>f4</a:t>
            </a:r>
            <a:r>
              <a:rPr lang="en-US" altLang="zh-CN" smtClean="0"/>
              <a:t>)</a:t>
            </a:r>
          </a:p>
          <a:p>
            <a:pPr lvl="1" algn="just" eaLnBrk="1" hangingPunct="1">
              <a:buFont typeface="Wingdings" panose="05000000000000000000" pitchFamily="2" charset="2"/>
              <a:buNone/>
            </a:pPr>
            <a:r>
              <a:rPr lang="en-US" altLang="zh-CN" smtClean="0"/>
              <a:t>      (f</a:t>
            </a:r>
            <a:r>
              <a:rPr lang="en-US" altLang="zh-CN" baseline="-25000" smtClean="0"/>
              <a:t>4</a:t>
            </a:r>
            <a:r>
              <a:rPr lang="en-US" altLang="zh-CN" smtClean="0"/>
              <a:t>(S</a:t>
            </a:r>
            <a:r>
              <a:rPr lang="en-US" altLang="zh-CN" baseline="-25000" smtClean="0"/>
              <a:t>1</a:t>
            </a:r>
            <a:r>
              <a:rPr lang="zh-CN" altLang="en-US" smtClean="0"/>
              <a:t>），</a:t>
            </a:r>
            <a:r>
              <a:rPr lang="en-US" altLang="zh-CN" smtClean="0"/>
              <a:t>G)</a:t>
            </a:r>
          </a:p>
          <a:p>
            <a:pPr lvl="1" algn="just" eaLnBrk="1" hangingPunct="1"/>
            <a:r>
              <a:rPr lang="zh-CN" altLang="en-US" smtClean="0"/>
              <a:t>其中，</a:t>
            </a:r>
            <a:r>
              <a:rPr lang="en-US" altLang="zh-CN" smtClean="0"/>
              <a:t>G</a:t>
            </a:r>
            <a:r>
              <a:rPr lang="en-US" altLang="zh-CN" baseline="-25000" smtClean="0"/>
              <a:t>f4</a:t>
            </a:r>
            <a:r>
              <a:rPr lang="zh-CN" altLang="en-US" smtClean="0"/>
              <a:t>是适用于算符</a:t>
            </a:r>
            <a:r>
              <a:rPr lang="en-US" altLang="zh-CN" smtClean="0"/>
              <a:t>f</a:t>
            </a:r>
            <a:r>
              <a:rPr lang="en-US" altLang="zh-CN" baseline="-25000" smtClean="0"/>
              <a:t>4</a:t>
            </a:r>
            <a:r>
              <a:rPr lang="zh-CN" altLang="en-US" smtClean="0"/>
              <a:t>的状态描述集合，而</a:t>
            </a:r>
            <a:r>
              <a:rPr lang="en-US" altLang="zh-CN" smtClean="0"/>
              <a:t>S</a:t>
            </a:r>
            <a:r>
              <a:rPr lang="en-US" altLang="zh-CN" baseline="-25000" smtClean="0"/>
              <a:t>1</a:t>
            </a:r>
            <a:r>
              <a:rPr lang="zh-CN" altLang="en-US" smtClean="0"/>
              <a:t>是</a:t>
            </a:r>
            <a:r>
              <a:rPr lang="en-US" altLang="zh-CN" smtClean="0"/>
              <a:t>G</a:t>
            </a:r>
            <a:r>
              <a:rPr lang="en-US" altLang="zh-CN" baseline="-25000" smtClean="0"/>
              <a:t>f4</a:t>
            </a:r>
            <a:r>
              <a:rPr lang="zh-CN" altLang="en-US" smtClean="0"/>
              <a:t>中由求解（</a:t>
            </a:r>
            <a:r>
              <a:rPr lang="en-US" altLang="zh-CN" smtClean="0"/>
              <a:t>{a,0,b,0},G</a:t>
            </a:r>
            <a:r>
              <a:rPr lang="en-US" altLang="zh-CN" baseline="-25000" smtClean="0"/>
              <a:t>f4</a:t>
            </a:r>
            <a:r>
              <a:rPr lang="en-US" altLang="zh-CN" smtClean="0"/>
              <a:t>)</a:t>
            </a:r>
            <a:r>
              <a:rPr lang="zh-CN" altLang="en-US" smtClean="0"/>
              <a:t>而得到的状态。</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5B6BBB-5C75-4142-90AE-A46FD1326921}"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D4ED05-E911-4526-B591-4D730C3A1D4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64</a:t>
            </a:fld>
            <a:endParaRPr kumimoji="0" lang="en-US" altLang="zh-CN" sz="1400" smtClean="0">
              <a:latin typeface="Arial" panose="020B0604020202020204" pitchFamily="34" charset="0"/>
              <a:ea typeface="宋体" panose="02010600030101010101" pitchFamily="2" charset="-122"/>
            </a:endParaRPr>
          </a:p>
        </p:txBody>
      </p:sp>
      <p:sp>
        <p:nvSpPr>
          <p:cNvPr id="70660" name="Rectangle 2"/>
          <p:cNvSpPr>
            <a:spLocks noGrp="1" noRot="1" noChangeArrowheads="1"/>
          </p:cNvSpPr>
          <p:nvPr>
            <p:ph type="title"/>
          </p:nvPr>
        </p:nvSpPr>
        <p:spPr/>
        <p:txBody>
          <a:bodyPr/>
          <a:lstStyle/>
          <a:p>
            <a:pPr eaLnBrk="1" hangingPunct="1"/>
            <a:endParaRPr lang="zh-CN" altLang="zh-CN" smtClean="0"/>
          </a:p>
        </p:txBody>
      </p:sp>
      <p:sp>
        <p:nvSpPr>
          <p:cNvPr id="70661" name="Rectangle 3"/>
          <p:cNvSpPr>
            <a:spLocks noGrp="1" noRot="1" noChangeArrowheads="1"/>
          </p:cNvSpPr>
          <p:nvPr>
            <p:ph type="body" idx="1"/>
          </p:nvPr>
        </p:nvSpPr>
        <p:spPr>
          <a:xfrm>
            <a:off x="539750" y="2017713"/>
            <a:ext cx="8415338" cy="4114800"/>
          </a:xfrm>
        </p:spPr>
        <p:txBody>
          <a:bodyPr/>
          <a:lstStyle/>
          <a:p>
            <a:pPr eaLnBrk="1" hangingPunct="1"/>
            <a:r>
              <a:rPr lang="zh-CN" altLang="en-US" smtClean="0"/>
              <a:t>要求解问题（</a:t>
            </a:r>
            <a:r>
              <a:rPr lang="en-US" altLang="zh-CN" smtClean="0"/>
              <a:t>{a,0,b,0},G</a:t>
            </a:r>
            <a:r>
              <a:rPr lang="en-US" altLang="zh-CN" baseline="-25000" smtClean="0"/>
              <a:t>f4</a:t>
            </a:r>
            <a:r>
              <a:rPr lang="en-US" altLang="zh-CN" smtClean="0"/>
              <a:t>)</a:t>
            </a:r>
            <a:r>
              <a:rPr lang="zh-CN" altLang="en-US" smtClean="0"/>
              <a:t>，计算其差别。</a:t>
            </a:r>
          </a:p>
          <a:p>
            <a:pPr lvl="1" algn="just" eaLnBrk="1" hangingPunct="1"/>
            <a:r>
              <a:rPr lang="zh-CN" altLang="en-US" smtClean="0"/>
              <a:t>由</a:t>
            </a:r>
            <a:r>
              <a:rPr lang="en-US" altLang="zh-CN" smtClean="0"/>
              <a:t>(a,0,b,0)</a:t>
            </a:r>
            <a:r>
              <a:rPr lang="zh-CN" altLang="en-US" smtClean="0"/>
              <a:t>所描述的状态不在</a:t>
            </a:r>
            <a:r>
              <a:rPr lang="en-US" altLang="zh-CN" smtClean="0"/>
              <a:t>G</a:t>
            </a:r>
            <a:r>
              <a:rPr lang="en-US" altLang="zh-CN" baseline="-25000" smtClean="0"/>
              <a:t>f4</a:t>
            </a:r>
            <a:r>
              <a:rPr lang="zh-CN" altLang="en-US" smtClean="0"/>
              <a:t>中。</a:t>
            </a:r>
          </a:p>
          <a:p>
            <a:pPr lvl="1" algn="just" eaLnBrk="1" hangingPunct="1"/>
            <a:r>
              <a:rPr lang="zh-CN" altLang="en-US" smtClean="0"/>
              <a:t>因为：</a:t>
            </a:r>
            <a:r>
              <a:rPr lang="en-US" altLang="zh-CN" smtClean="0"/>
              <a:t>(1)</a:t>
            </a:r>
            <a:r>
              <a:rPr lang="zh-CN" altLang="en-US" smtClean="0"/>
              <a:t>箱子</a:t>
            </a:r>
            <a:r>
              <a:rPr lang="en-US" altLang="zh-CN" smtClean="0"/>
              <a:t>b</a:t>
            </a:r>
            <a:r>
              <a:rPr lang="zh-CN" altLang="en-US" smtClean="0"/>
              <a:t>不在</a:t>
            </a:r>
            <a:r>
              <a:rPr lang="en-US" altLang="zh-CN" smtClean="0"/>
              <a:t>c</a:t>
            </a:r>
            <a:r>
              <a:rPr lang="zh-CN" altLang="en-US" smtClean="0"/>
              <a:t>处，</a:t>
            </a:r>
            <a:r>
              <a:rPr lang="en-US" altLang="zh-CN" smtClean="0"/>
              <a:t>(2)</a:t>
            </a:r>
            <a:r>
              <a:rPr lang="zh-CN" altLang="en-US" smtClean="0"/>
              <a:t>猴子不在</a:t>
            </a:r>
            <a:r>
              <a:rPr lang="en-US" altLang="zh-CN" smtClean="0"/>
              <a:t>c</a:t>
            </a:r>
            <a:r>
              <a:rPr lang="zh-CN" altLang="en-US" smtClean="0"/>
              <a:t>处，</a:t>
            </a:r>
            <a:r>
              <a:rPr lang="en-US" altLang="zh-CN" smtClean="0"/>
              <a:t>(3)</a:t>
            </a:r>
            <a:r>
              <a:rPr lang="zh-CN" altLang="en-US" smtClean="0"/>
              <a:t>猴子不在箱子上，有下列关键算符</a:t>
            </a:r>
          </a:p>
          <a:p>
            <a:pPr lvl="1" eaLnBrk="1" hangingPunct="1">
              <a:buFont typeface="Wingdings" panose="05000000000000000000" pitchFamily="2" charset="2"/>
              <a:buNone/>
            </a:pPr>
            <a:r>
              <a:rPr lang="en-US" altLang="zh-CN" sz="2000" smtClean="0"/>
              <a:t>f</a:t>
            </a:r>
            <a:r>
              <a:rPr lang="en-US" altLang="zh-CN" sz="2000" baseline="-25000" smtClean="0"/>
              <a:t>2</a:t>
            </a:r>
            <a:r>
              <a:rPr lang="en-US" altLang="zh-CN" sz="2000" smtClean="0"/>
              <a:t>:pushbox</a:t>
            </a:r>
            <a:r>
              <a:rPr lang="zh-CN" altLang="en-US" sz="2000" smtClean="0"/>
              <a:t>（</a:t>
            </a:r>
            <a:r>
              <a:rPr lang="en-US" altLang="zh-CN" sz="2000" smtClean="0"/>
              <a:t>c)</a:t>
            </a:r>
          </a:p>
          <a:p>
            <a:pPr lvl="1" eaLnBrk="1" hangingPunct="1">
              <a:buFont typeface="Wingdings" panose="05000000000000000000" pitchFamily="2" charset="2"/>
              <a:buNone/>
            </a:pPr>
            <a:r>
              <a:rPr lang="en-US" altLang="zh-CN" sz="2000" smtClean="0"/>
              <a:t>f</a:t>
            </a:r>
            <a:r>
              <a:rPr lang="en-US" altLang="zh-CN" sz="2000" baseline="-25000" smtClean="0"/>
              <a:t>1</a:t>
            </a:r>
            <a:r>
              <a:rPr lang="en-US" altLang="zh-CN" sz="2000" smtClean="0"/>
              <a:t>:goto(c)</a:t>
            </a:r>
          </a:p>
          <a:p>
            <a:pPr lvl="1" eaLnBrk="1" hangingPunct="1">
              <a:buFont typeface="Wingdings" panose="05000000000000000000" pitchFamily="2" charset="2"/>
              <a:buNone/>
            </a:pPr>
            <a:r>
              <a:rPr lang="en-US" altLang="zh-CN" sz="2000" smtClean="0"/>
              <a:t>f</a:t>
            </a:r>
            <a:r>
              <a:rPr lang="en-US" altLang="zh-CN" sz="2000" baseline="-25000" smtClean="0"/>
              <a:t>3</a:t>
            </a:r>
            <a:r>
              <a:rPr lang="en-US" altLang="zh-CN" sz="2000" smtClean="0"/>
              <a:t>:climbbox</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D6EBDA-7737-48A8-A3EE-F62BBFEF94B2}"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9763E2-060B-4F08-A32E-F37A4AB9B365}"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65</a:t>
            </a:fld>
            <a:endParaRPr kumimoji="0" lang="en-US" altLang="zh-CN" sz="1400" smtClean="0">
              <a:latin typeface="Arial" panose="020B0604020202020204" pitchFamily="34" charset="0"/>
              <a:ea typeface="宋体" panose="02010600030101010101" pitchFamily="2" charset="-122"/>
            </a:endParaRPr>
          </a:p>
        </p:txBody>
      </p:sp>
      <p:sp>
        <p:nvSpPr>
          <p:cNvPr id="71684" name="Rectangle 2"/>
          <p:cNvSpPr>
            <a:spLocks noGrp="1" noRot="1" noChangeArrowheads="1"/>
          </p:cNvSpPr>
          <p:nvPr>
            <p:ph type="title"/>
          </p:nvPr>
        </p:nvSpPr>
        <p:spPr/>
        <p:txBody>
          <a:bodyPr/>
          <a:lstStyle/>
          <a:p>
            <a:pPr eaLnBrk="1" hangingPunct="1"/>
            <a:endParaRPr lang="zh-CN" altLang="zh-CN" smtClean="0"/>
          </a:p>
        </p:txBody>
      </p:sp>
      <p:sp>
        <p:nvSpPr>
          <p:cNvPr id="71685" name="Rectangle 3"/>
          <p:cNvSpPr>
            <a:spLocks noGrp="1" noRot="1" noChangeArrowheads="1"/>
          </p:cNvSpPr>
          <p:nvPr>
            <p:ph type="body" idx="1"/>
          </p:nvPr>
        </p:nvSpPr>
        <p:spPr>
          <a:xfrm>
            <a:off x="250825" y="2017713"/>
            <a:ext cx="8704263" cy="4114800"/>
          </a:xfrm>
        </p:spPr>
        <p:txBody>
          <a:bodyPr/>
          <a:lstStyle/>
          <a:p>
            <a:pPr lvl="1" eaLnBrk="1" hangingPunct="1"/>
            <a:r>
              <a:rPr lang="zh-CN" altLang="en-US" smtClean="0"/>
              <a:t>这些关键算符的第一个，用来把问题（</a:t>
            </a:r>
            <a:r>
              <a:rPr lang="en-US" altLang="zh-CN" smtClean="0"/>
              <a:t>{a,0,b,0},G</a:t>
            </a:r>
            <a:r>
              <a:rPr lang="en-US" altLang="zh-CN" baseline="-25000" smtClean="0"/>
              <a:t>f4</a:t>
            </a:r>
            <a:r>
              <a:rPr lang="en-US" altLang="zh-CN" smtClean="0"/>
              <a:t>)</a:t>
            </a:r>
            <a:r>
              <a:rPr lang="zh-CN" altLang="en-US" smtClean="0"/>
              <a:t>归约为一对子问题</a:t>
            </a:r>
          </a:p>
          <a:p>
            <a:pPr lvl="1" eaLnBrk="1" hangingPunct="1"/>
            <a:endParaRPr lang="zh-CN" altLang="en-US" smtClean="0"/>
          </a:p>
          <a:p>
            <a:pPr lvl="1" eaLnBrk="1" hangingPunct="1">
              <a:buFont typeface="Wingdings" panose="05000000000000000000" pitchFamily="2" charset="2"/>
              <a:buNone/>
            </a:pPr>
            <a:r>
              <a:rPr lang="zh-CN" altLang="en-US" sz="2000" smtClean="0"/>
              <a:t>（</a:t>
            </a:r>
            <a:r>
              <a:rPr lang="en-US" altLang="zh-CN" sz="2000" smtClean="0"/>
              <a:t>1-1</a:t>
            </a:r>
            <a:r>
              <a:rPr lang="zh-CN" altLang="en-US" sz="2000" smtClean="0"/>
              <a:t>）（</a:t>
            </a:r>
            <a:r>
              <a:rPr lang="en-US" altLang="zh-CN" sz="2000" smtClean="0"/>
              <a:t>{a,0,b,0},G</a:t>
            </a:r>
            <a:r>
              <a:rPr lang="en-US" altLang="zh-CN" sz="2000" baseline="-25000" smtClean="0"/>
              <a:t>f2</a:t>
            </a:r>
            <a:r>
              <a:rPr lang="zh-CN" altLang="en-US" sz="2000" smtClean="0"/>
              <a:t>）</a:t>
            </a:r>
          </a:p>
          <a:p>
            <a:pPr lvl="1" eaLnBrk="1" hangingPunct="1">
              <a:buFont typeface="Wingdings" panose="05000000000000000000" pitchFamily="2" charset="2"/>
              <a:buNone/>
            </a:pPr>
            <a:r>
              <a:rPr lang="zh-CN" altLang="en-US" sz="2000" smtClean="0"/>
              <a:t>（</a:t>
            </a:r>
            <a:r>
              <a:rPr lang="en-US" altLang="zh-CN" sz="2000" smtClean="0"/>
              <a:t>1-2</a:t>
            </a:r>
            <a:r>
              <a:rPr lang="zh-CN" altLang="en-US" sz="2000" smtClean="0"/>
              <a:t>） </a:t>
            </a:r>
            <a:r>
              <a:rPr lang="en-US" altLang="zh-CN" sz="2000" smtClean="0"/>
              <a:t>(f</a:t>
            </a:r>
            <a:r>
              <a:rPr lang="en-US" altLang="zh-CN" sz="2000" baseline="-25000" smtClean="0"/>
              <a:t>2</a:t>
            </a:r>
            <a:r>
              <a:rPr lang="en-US" altLang="zh-CN" sz="2000" smtClean="0"/>
              <a:t>(S</a:t>
            </a:r>
            <a:r>
              <a:rPr lang="en-US" altLang="zh-CN" sz="2000" baseline="-25000" smtClean="0"/>
              <a:t>11</a:t>
            </a:r>
            <a:r>
              <a:rPr lang="zh-CN" altLang="en-US" sz="2000" smtClean="0"/>
              <a:t>），</a:t>
            </a:r>
            <a:r>
              <a:rPr lang="en-US" altLang="zh-CN" sz="2000" smtClean="0"/>
              <a:t>G</a:t>
            </a:r>
            <a:r>
              <a:rPr lang="en-US" altLang="zh-CN" sz="2000" baseline="-25000" smtClean="0"/>
              <a:t>f4</a:t>
            </a:r>
            <a:r>
              <a:rPr lang="zh-CN" altLang="en-US" sz="2000" smtClean="0"/>
              <a:t>）</a:t>
            </a:r>
          </a:p>
          <a:p>
            <a:pPr lvl="1" eaLnBrk="1" hangingPunct="1">
              <a:buFont typeface="Wingdings" panose="05000000000000000000" pitchFamily="2" charset="2"/>
              <a:buNone/>
            </a:pPr>
            <a:r>
              <a:rPr lang="zh-CN" altLang="en-US" sz="2000" smtClean="0"/>
              <a:t>其中</a:t>
            </a:r>
            <a:r>
              <a:rPr lang="en-US" altLang="zh-CN" sz="2000" smtClean="0"/>
              <a:t>S</a:t>
            </a:r>
            <a:r>
              <a:rPr lang="en-US" altLang="zh-CN" sz="2000" baseline="-25000" smtClean="0"/>
              <a:t>11</a:t>
            </a:r>
            <a:r>
              <a:rPr lang="en-US" altLang="zh-CN" sz="2000" smtClean="0">
                <a:latin typeface="Symbol" panose="05050102010706020507" pitchFamily="18" charset="2"/>
                <a:sym typeface="Symbol" panose="05050102010706020507" pitchFamily="18" charset="2"/>
              </a:rPr>
              <a:t></a:t>
            </a:r>
            <a:r>
              <a:rPr lang="en-US" altLang="zh-CN" sz="2000" smtClean="0"/>
              <a:t>G</a:t>
            </a:r>
            <a:r>
              <a:rPr lang="en-US" altLang="zh-CN" sz="2000" baseline="-25000" smtClean="0"/>
              <a:t>f2</a:t>
            </a:r>
            <a:r>
              <a:rPr lang="zh-CN" altLang="en-US" sz="2000" smtClean="0"/>
              <a:t>由求解</a:t>
            </a:r>
            <a:r>
              <a:rPr lang="en-US" altLang="zh-CN" sz="2000" smtClean="0"/>
              <a:t>(1-1)</a:t>
            </a:r>
            <a:r>
              <a:rPr lang="zh-CN" altLang="en-US" sz="2000" smtClean="0"/>
              <a:t>得到的。</a:t>
            </a:r>
          </a:p>
          <a:p>
            <a:pPr lvl="1" eaLnBrk="1" hangingPunct="1"/>
            <a:r>
              <a:rPr lang="zh-CN" altLang="en-US" smtClean="0"/>
              <a:t>求解（</a:t>
            </a:r>
            <a:r>
              <a:rPr lang="en-US" altLang="zh-CN" smtClean="0"/>
              <a:t>1-1</a:t>
            </a:r>
            <a:r>
              <a:rPr lang="zh-CN" altLang="en-US" smtClean="0"/>
              <a:t>），计算它的差别：猴子不在</a:t>
            </a:r>
            <a:r>
              <a:rPr lang="en-US" altLang="zh-CN" smtClean="0"/>
              <a:t>b</a:t>
            </a:r>
            <a:r>
              <a:rPr lang="zh-CN" altLang="en-US" smtClean="0"/>
              <a:t>处</a:t>
            </a:r>
          </a:p>
          <a:p>
            <a:pPr lvl="1" eaLnBrk="1" hangingPunct="1">
              <a:buFont typeface="Wingdings" panose="05000000000000000000" pitchFamily="2" charset="2"/>
              <a:buNone/>
            </a:pPr>
            <a:r>
              <a:rPr lang="zh-CN" altLang="en-US" smtClean="0"/>
              <a:t>这个差别给出关键算符</a:t>
            </a:r>
          </a:p>
          <a:p>
            <a:pPr lvl="1" eaLnBrk="1" hangingPunct="1">
              <a:buFont typeface="Wingdings" panose="05000000000000000000" pitchFamily="2" charset="2"/>
              <a:buNone/>
            </a:pPr>
            <a:r>
              <a:rPr lang="en-US" altLang="zh-CN" smtClean="0"/>
              <a:t>f</a:t>
            </a:r>
            <a:r>
              <a:rPr lang="en-US" altLang="zh-CN" baseline="-25000" smtClean="0"/>
              <a:t>1</a:t>
            </a:r>
            <a:r>
              <a:rPr lang="en-US" altLang="zh-CN" smtClean="0"/>
              <a:t>:goto(b)</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D0CD1A1-2147-4ADF-8E5E-82B6EE55C979}" type="datetime1">
              <a:rPr kumimoji="0" lang="zh-CN" altLang="en-US" sz="1400" smtClean="0">
                <a:latin typeface="Arial" panose="020B0604020202020204" pitchFamily="34" charset="0"/>
                <a:ea typeface="宋体" panose="02010600030101010101" pitchFamily="2" charset="-122"/>
              </a:rPr>
              <a:pPr>
                <a:spcBef>
                  <a:spcPct val="0"/>
                </a:spcBef>
                <a:buClrTx/>
                <a:buSzTx/>
                <a:buFontTx/>
                <a:buNone/>
              </a:pPr>
              <a:t>2017/11/18</a:t>
            </a:fld>
            <a:endParaRPr kumimoji="0" lang="en-US" altLang="zh-CN" sz="1400" smtClean="0">
              <a:latin typeface="Arial" panose="020B0604020202020204" pitchFamily="34" charset="0"/>
              <a:ea typeface="宋体" panose="02010600030101010101" pitchFamily="2" charset="-122"/>
            </a:endParaRPr>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5EE67D-42FA-4FA0-8E04-525F87F7229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66</a:t>
            </a:fld>
            <a:endParaRPr kumimoji="0" lang="en-US" altLang="zh-CN" sz="1400" smtClean="0">
              <a:latin typeface="Arial" panose="020B0604020202020204" pitchFamily="34" charset="0"/>
              <a:ea typeface="宋体" panose="02010600030101010101" pitchFamily="2" charset="-122"/>
            </a:endParaRPr>
          </a:p>
        </p:txBody>
      </p:sp>
      <p:sp>
        <p:nvSpPr>
          <p:cNvPr id="72708" name="Rectangle 3"/>
          <p:cNvSpPr>
            <a:spLocks noGrp="1" noRot="1" noChangeArrowheads="1"/>
          </p:cNvSpPr>
          <p:nvPr>
            <p:ph type="body" idx="1"/>
          </p:nvPr>
        </p:nvSpPr>
        <p:spPr>
          <a:xfrm>
            <a:off x="179388" y="1844675"/>
            <a:ext cx="8713787" cy="4608513"/>
          </a:xfrm>
        </p:spPr>
        <p:txBody>
          <a:bodyPr/>
          <a:lstStyle/>
          <a:p>
            <a:pPr lvl="1" algn="just" eaLnBrk="1" hangingPunct="1"/>
            <a:r>
              <a:rPr lang="zh-CN" altLang="en-US" sz="2200" smtClean="0"/>
              <a:t>这个关键算符又被用来把问题（</a:t>
            </a:r>
            <a:r>
              <a:rPr lang="en-US" altLang="zh-CN" sz="2200" smtClean="0"/>
              <a:t>{a,0,b,0},G</a:t>
            </a:r>
            <a:r>
              <a:rPr lang="en-US" altLang="zh-CN" sz="2200" baseline="-25000" smtClean="0"/>
              <a:t>f2</a:t>
            </a:r>
            <a:r>
              <a:rPr lang="zh-CN" altLang="en-US" sz="2200" smtClean="0"/>
              <a:t>）归结为一对子问题</a:t>
            </a:r>
          </a:p>
          <a:p>
            <a:pPr lvl="1" algn="just" eaLnBrk="1" hangingPunct="1">
              <a:buFont typeface="Wingdings" panose="05000000000000000000" pitchFamily="2" charset="2"/>
              <a:buNone/>
            </a:pPr>
            <a:r>
              <a:rPr lang="zh-CN" altLang="en-US" sz="2200" smtClean="0"/>
              <a:t>（</a:t>
            </a:r>
            <a:r>
              <a:rPr lang="en-US" altLang="zh-CN" sz="2200" smtClean="0"/>
              <a:t>1-11</a:t>
            </a:r>
            <a:r>
              <a:rPr lang="zh-CN" altLang="en-US" sz="2200" smtClean="0"/>
              <a:t>）（</a:t>
            </a:r>
            <a:r>
              <a:rPr lang="en-US" altLang="zh-CN" sz="2200" smtClean="0"/>
              <a:t>{a,0,b,0},G</a:t>
            </a:r>
            <a:r>
              <a:rPr lang="en-US" altLang="zh-CN" sz="2200" baseline="-25000" smtClean="0"/>
              <a:t>f1</a:t>
            </a:r>
            <a:r>
              <a:rPr lang="zh-CN" altLang="en-US" sz="2200" smtClean="0"/>
              <a:t>）</a:t>
            </a:r>
          </a:p>
          <a:p>
            <a:pPr lvl="1" algn="just" eaLnBrk="1" hangingPunct="1">
              <a:buFont typeface="Wingdings" panose="05000000000000000000" pitchFamily="2" charset="2"/>
              <a:buNone/>
            </a:pPr>
            <a:r>
              <a:rPr lang="zh-CN" altLang="en-US" sz="2200" smtClean="0"/>
              <a:t>（</a:t>
            </a:r>
            <a:r>
              <a:rPr lang="en-US" altLang="zh-CN" sz="2200" smtClean="0"/>
              <a:t>1-12</a:t>
            </a:r>
            <a:r>
              <a:rPr lang="zh-CN" altLang="en-US" sz="2200" smtClean="0"/>
              <a:t>） </a:t>
            </a:r>
            <a:r>
              <a:rPr lang="en-US" altLang="zh-CN" sz="2200" smtClean="0"/>
              <a:t>(f</a:t>
            </a:r>
            <a:r>
              <a:rPr lang="en-US" altLang="zh-CN" sz="2200" baseline="-25000" smtClean="0"/>
              <a:t>1</a:t>
            </a:r>
            <a:r>
              <a:rPr lang="en-US" altLang="zh-CN" sz="2200" smtClean="0"/>
              <a:t>(S</a:t>
            </a:r>
            <a:r>
              <a:rPr lang="en-US" altLang="zh-CN" sz="2200" baseline="-25000" smtClean="0"/>
              <a:t>111</a:t>
            </a:r>
            <a:r>
              <a:rPr lang="zh-CN" altLang="en-US" sz="2200" smtClean="0"/>
              <a:t>），</a:t>
            </a:r>
            <a:r>
              <a:rPr lang="en-US" altLang="zh-CN" sz="2200" smtClean="0"/>
              <a:t>G</a:t>
            </a:r>
            <a:r>
              <a:rPr lang="en-US" altLang="zh-CN" sz="2200" baseline="-25000" smtClean="0"/>
              <a:t>f2</a:t>
            </a:r>
            <a:r>
              <a:rPr lang="zh-CN" altLang="en-US" sz="2200" smtClean="0"/>
              <a:t>）</a:t>
            </a:r>
          </a:p>
          <a:p>
            <a:pPr lvl="1" algn="just" eaLnBrk="1" hangingPunct="1"/>
            <a:r>
              <a:rPr lang="zh-CN" altLang="en-US" sz="2200" smtClean="0"/>
              <a:t>第一个问题已是本原问题，差别为零，因为</a:t>
            </a:r>
            <a:r>
              <a:rPr lang="en-US" altLang="zh-CN" sz="2200" smtClean="0"/>
              <a:t>(a,0,b,0)</a:t>
            </a:r>
            <a:r>
              <a:rPr lang="zh-CN" altLang="en-US" sz="2200" smtClean="0"/>
              <a:t>是在域</a:t>
            </a:r>
            <a:r>
              <a:rPr lang="en-US" altLang="zh-CN" sz="2200" smtClean="0"/>
              <a:t>f</a:t>
            </a:r>
            <a:r>
              <a:rPr lang="en-US" altLang="zh-CN" sz="2200" baseline="-25000" smtClean="0"/>
              <a:t>1</a:t>
            </a:r>
            <a:r>
              <a:rPr lang="zh-CN" altLang="en-US" sz="2200" smtClean="0"/>
              <a:t>内，</a:t>
            </a:r>
            <a:r>
              <a:rPr lang="en-US" altLang="zh-CN" sz="2200" smtClean="0"/>
              <a:t>f</a:t>
            </a:r>
            <a:r>
              <a:rPr lang="en-US" altLang="zh-CN" sz="2200" baseline="-25000" smtClean="0"/>
              <a:t>1</a:t>
            </a:r>
            <a:r>
              <a:rPr lang="zh-CN" altLang="en-US" sz="2200" smtClean="0"/>
              <a:t>可用来求解此问题。</a:t>
            </a:r>
          </a:p>
          <a:p>
            <a:pPr lvl="1" algn="just" eaLnBrk="1" hangingPunct="1"/>
            <a:r>
              <a:rPr lang="zh-CN" altLang="en-US" sz="2200" smtClean="0"/>
              <a:t>求解第二个子问题</a:t>
            </a:r>
          </a:p>
          <a:p>
            <a:pPr lvl="1" algn="just" eaLnBrk="1" hangingPunct="1">
              <a:buFont typeface="Wingdings" panose="05000000000000000000" pitchFamily="2" charset="2"/>
              <a:buNone/>
            </a:pPr>
            <a:r>
              <a:rPr lang="zh-CN" altLang="en-US" sz="2200" smtClean="0"/>
              <a:t>由于</a:t>
            </a:r>
            <a:r>
              <a:rPr lang="en-US" altLang="zh-CN" sz="2200" smtClean="0"/>
              <a:t>f1(S111</a:t>
            </a:r>
            <a:r>
              <a:rPr lang="zh-CN" altLang="en-US" sz="2200" smtClean="0"/>
              <a:t>）</a:t>
            </a:r>
            <a:r>
              <a:rPr lang="en-US" altLang="zh-CN" sz="2200" smtClean="0"/>
              <a:t>=(b,0,b,0)</a:t>
            </a:r>
          </a:p>
          <a:p>
            <a:pPr lvl="1" algn="just" eaLnBrk="1" hangingPunct="1">
              <a:buFont typeface="Wingdings" panose="05000000000000000000" pitchFamily="2" charset="2"/>
              <a:buNone/>
            </a:pPr>
            <a:r>
              <a:rPr lang="en-US" altLang="zh-CN" sz="2200" smtClean="0"/>
              <a:t>(1-12)</a:t>
            </a:r>
            <a:r>
              <a:rPr lang="zh-CN" altLang="en-US" sz="2200" smtClean="0"/>
              <a:t>变为（</a:t>
            </a:r>
            <a:r>
              <a:rPr lang="en-US" altLang="zh-CN" sz="2200" smtClean="0"/>
              <a:t>{b,0,b,0},G</a:t>
            </a:r>
            <a:r>
              <a:rPr lang="en-US" altLang="zh-CN" sz="2200" baseline="-25000" smtClean="0"/>
              <a:t>f2</a:t>
            </a:r>
            <a:r>
              <a:rPr lang="en-US" altLang="zh-CN" sz="2200" smtClean="0"/>
              <a:t>)</a:t>
            </a:r>
          </a:p>
          <a:p>
            <a:pPr lvl="1" algn="just" eaLnBrk="1" hangingPunct="1">
              <a:buFont typeface="Wingdings" panose="05000000000000000000" pitchFamily="2" charset="2"/>
              <a:buNone/>
            </a:pPr>
            <a:r>
              <a:rPr lang="zh-CN" altLang="en-US" sz="2200" smtClean="0"/>
              <a:t>这个问题也是本原问题，因为</a:t>
            </a:r>
            <a:r>
              <a:rPr lang="en-US" altLang="zh-CN" sz="2200" smtClean="0"/>
              <a:t>(b,0,b,0)</a:t>
            </a:r>
            <a:r>
              <a:rPr lang="zh-CN" altLang="en-US" sz="2200" smtClean="0"/>
              <a:t>在域</a:t>
            </a:r>
            <a:r>
              <a:rPr lang="en-US" altLang="zh-CN" sz="2200" smtClean="0"/>
              <a:t>f2</a:t>
            </a:r>
            <a:r>
              <a:rPr lang="zh-CN" altLang="en-US" sz="2200" smtClean="0"/>
              <a:t>内，</a:t>
            </a:r>
            <a:r>
              <a:rPr lang="en-US" altLang="zh-CN" sz="2200" smtClean="0"/>
              <a:t>f2</a:t>
            </a:r>
            <a:r>
              <a:rPr lang="zh-CN" altLang="en-US" sz="2200" smtClean="0"/>
              <a:t>，可用于求解此问题。依此继续进行下去，直到最后解答此初始问题为止。</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53EFB2-E358-4654-8BD9-36CE863B25F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24EB6E-7B61-4953-9F3D-8B552F25BD4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smtClean="0">
              <a:latin typeface="Tahoma" panose="020B0604030504040204" pitchFamily="34" charset="0"/>
              <a:ea typeface="宋体" panose="02010600030101010101" pitchFamily="2" charset="-122"/>
            </a:endParaRPr>
          </a:p>
        </p:txBody>
      </p:sp>
      <p:sp>
        <p:nvSpPr>
          <p:cNvPr id="73732" name="Rectangle 4098"/>
          <p:cNvSpPr>
            <a:spLocks noGrp="1" noChangeArrowheads="1"/>
          </p:cNvSpPr>
          <p:nvPr>
            <p:ph type="title"/>
          </p:nvPr>
        </p:nvSpPr>
        <p:spPr/>
        <p:txBody>
          <a:bodyPr/>
          <a:lstStyle/>
          <a:p>
            <a:pPr eaLnBrk="1" hangingPunct="1"/>
            <a:r>
              <a:rPr lang="zh-CN" altLang="en-US" smtClean="0"/>
              <a:t>梵塔难题的规约图</a:t>
            </a:r>
          </a:p>
        </p:txBody>
      </p:sp>
      <p:sp>
        <p:nvSpPr>
          <p:cNvPr id="73733" name="Rectangle 4100"/>
          <p:cNvSpPr>
            <a:spLocks noChangeArrowheads="1"/>
          </p:cNvSpPr>
          <p:nvPr/>
        </p:nvSpPr>
        <p:spPr bwMode="auto">
          <a:xfrm>
            <a:off x="3194050" y="2103438"/>
            <a:ext cx="1247775" cy="287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(111)-&gt;(333)</a:t>
            </a:r>
          </a:p>
        </p:txBody>
      </p:sp>
      <p:sp>
        <p:nvSpPr>
          <p:cNvPr id="73734" name="Rectangle 4101"/>
          <p:cNvSpPr>
            <a:spLocks noChangeArrowheads="1"/>
          </p:cNvSpPr>
          <p:nvPr/>
        </p:nvSpPr>
        <p:spPr bwMode="auto">
          <a:xfrm>
            <a:off x="1176338" y="3398838"/>
            <a:ext cx="1247775" cy="287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(111)-&gt;(122)</a:t>
            </a:r>
          </a:p>
        </p:txBody>
      </p:sp>
      <p:sp>
        <p:nvSpPr>
          <p:cNvPr id="73735" name="Rectangle 4102"/>
          <p:cNvSpPr>
            <a:spLocks noChangeArrowheads="1"/>
          </p:cNvSpPr>
          <p:nvPr/>
        </p:nvSpPr>
        <p:spPr bwMode="auto">
          <a:xfrm>
            <a:off x="3386138" y="3398838"/>
            <a:ext cx="1247775" cy="287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(122)-&gt;(322)</a:t>
            </a:r>
          </a:p>
        </p:txBody>
      </p:sp>
      <p:sp>
        <p:nvSpPr>
          <p:cNvPr id="73736" name="Rectangle 4103"/>
          <p:cNvSpPr>
            <a:spLocks noChangeArrowheads="1"/>
          </p:cNvSpPr>
          <p:nvPr/>
        </p:nvSpPr>
        <p:spPr bwMode="auto">
          <a:xfrm>
            <a:off x="5900738" y="3398838"/>
            <a:ext cx="1247775" cy="2873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(322)-&gt;(333)</a:t>
            </a:r>
          </a:p>
        </p:txBody>
      </p:sp>
      <p:sp>
        <p:nvSpPr>
          <p:cNvPr id="73737" name="Rectangle 4104"/>
          <p:cNvSpPr>
            <a:spLocks noChangeArrowheads="1"/>
          </p:cNvSpPr>
          <p:nvPr/>
        </p:nvSpPr>
        <p:spPr bwMode="auto">
          <a:xfrm>
            <a:off x="152400" y="5029200"/>
            <a:ext cx="1247775"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(111)-&gt;(113)</a:t>
            </a:r>
          </a:p>
        </p:txBody>
      </p:sp>
      <p:sp>
        <p:nvSpPr>
          <p:cNvPr id="73738" name="Rectangle 4105"/>
          <p:cNvSpPr>
            <a:spLocks noChangeArrowheads="1"/>
          </p:cNvSpPr>
          <p:nvPr/>
        </p:nvSpPr>
        <p:spPr bwMode="auto">
          <a:xfrm>
            <a:off x="1600200" y="5029200"/>
            <a:ext cx="1247775"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(113)-&gt;(123)</a:t>
            </a:r>
          </a:p>
        </p:txBody>
      </p:sp>
      <p:sp>
        <p:nvSpPr>
          <p:cNvPr id="73739" name="Rectangle 4106"/>
          <p:cNvSpPr>
            <a:spLocks noChangeArrowheads="1"/>
          </p:cNvSpPr>
          <p:nvPr/>
        </p:nvSpPr>
        <p:spPr bwMode="auto">
          <a:xfrm>
            <a:off x="2895600" y="5029200"/>
            <a:ext cx="1247775"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(123)-&gt;(122)</a:t>
            </a:r>
          </a:p>
        </p:txBody>
      </p:sp>
      <p:sp>
        <p:nvSpPr>
          <p:cNvPr id="73740" name="Rectangle 4107"/>
          <p:cNvSpPr>
            <a:spLocks noChangeArrowheads="1"/>
          </p:cNvSpPr>
          <p:nvPr/>
        </p:nvSpPr>
        <p:spPr bwMode="auto">
          <a:xfrm>
            <a:off x="7162800" y="5029200"/>
            <a:ext cx="1247775"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(331)-&gt;(333)</a:t>
            </a:r>
          </a:p>
        </p:txBody>
      </p:sp>
      <p:sp>
        <p:nvSpPr>
          <p:cNvPr id="73741" name="Rectangle 4108"/>
          <p:cNvSpPr>
            <a:spLocks noChangeArrowheads="1"/>
          </p:cNvSpPr>
          <p:nvPr/>
        </p:nvSpPr>
        <p:spPr bwMode="auto">
          <a:xfrm>
            <a:off x="5715000" y="5029200"/>
            <a:ext cx="1247775"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(321)-&gt;(331)</a:t>
            </a:r>
          </a:p>
        </p:txBody>
      </p:sp>
      <p:sp>
        <p:nvSpPr>
          <p:cNvPr id="73742" name="Rectangle 4109"/>
          <p:cNvSpPr>
            <a:spLocks noChangeArrowheads="1"/>
          </p:cNvSpPr>
          <p:nvPr/>
        </p:nvSpPr>
        <p:spPr bwMode="auto">
          <a:xfrm>
            <a:off x="4343400" y="5029200"/>
            <a:ext cx="1247775" cy="287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200" b="1">
                <a:latin typeface="Tahoma" panose="020B0604030504040204" pitchFamily="34" charset="0"/>
                <a:ea typeface="宋体" panose="02010600030101010101" pitchFamily="2" charset="-122"/>
              </a:rPr>
              <a:t>(322)-&gt;(321)</a:t>
            </a:r>
          </a:p>
        </p:txBody>
      </p:sp>
      <p:sp>
        <p:nvSpPr>
          <p:cNvPr id="73743" name="Line 4110"/>
          <p:cNvSpPr>
            <a:spLocks noChangeShapeType="1"/>
          </p:cNvSpPr>
          <p:nvPr/>
        </p:nvSpPr>
        <p:spPr bwMode="auto">
          <a:xfrm flipH="1">
            <a:off x="838200" y="3733800"/>
            <a:ext cx="7620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44" name="Line 4111"/>
          <p:cNvSpPr>
            <a:spLocks noChangeShapeType="1"/>
          </p:cNvSpPr>
          <p:nvPr/>
        </p:nvSpPr>
        <p:spPr bwMode="auto">
          <a:xfrm>
            <a:off x="1600200" y="3657600"/>
            <a:ext cx="609600" cy="1371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45" name="Line 4112"/>
          <p:cNvSpPr>
            <a:spLocks noChangeShapeType="1"/>
          </p:cNvSpPr>
          <p:nvPr/>
        </p:nvSpPr>
        <p:spPr bwMode="auto">
          <a:xfrm>
            <a:off x="1600200" y="3733800"/>
            <a:ext cx="17526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46" name="Line 4113"/>
          <p:cNvSpPr>
            <a:spLocks noChangeShapeType="1"/>
          </p:cNvSpPr>
          <p:nvPr/>
        </p:nvSpPr>
        <p:spPr bwMode="auto">
          <a:xfrm flipH="1">
            <a:off x="5105400" y="3733800"/>
            <a:ext cx="12192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47" name="Line 4114"/>
          <p:cNvSpPr>
            <a:spLocks noChangeShapeType="1"/>
          </p:cNvSpPr>
          <p:nvPr/>
        </p:nvSpPr>
        <p:spPr bwMode="auto">
          <a:xfrm flipH="1">
            <a:off x="6248400" y="3733800"/>
            <a:ext cx="762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48" name="Line 4115"/>
          <p:cNvSpPr>
            <a:spLocks noChangeShapeType="1"/>
          </p:cNvSpPr>
          <p:nvPr/>
        </p:nvSpPr>
        <p:spPr bwMode="auto">
          <a:xfrm>
            <a:off x="6324600" y="3733800"/>
            <a:ext cx="12954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49" name="Line 4116"/>
          <p:cNvSpPr>
            <a:spLocks noChangeShapeType="1"/>
          </p:cNvSpPr>
          <p:nvPr/>
        </p:nvSpPr>
        <p:spPr bwMode="auto">
          <a:xfrm flipH="1">
            <a:off x="1676400" y="2438400"/>
            <a:ext cx="20574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50" name="Line 4117"/>
          <p:cNvSpPr>
            <a:spLocks noChangeShapeType="1"/>
          </p:cNvSpPr>
          <p:nvPr/>
        </p:nvSpPr>
        <p:spPr bwMode="auto">
          <a:xfrm>
            <a:off x="3733800" y="2438400"/>
            <a:ext cx="2286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51" name="Line 4118"/>
          <p:cNvSpPr>
            <a:spLocks noChangeShapeType="1"/>
          </p:cNvSpPr>
          <p:nvPr/>
        </p:nvSpPr>
        <p:spPr bwMode="auto">
          <a:xfrm>
            <a:off x="3733800" y="2438400"/>
            <a:ext cx="27432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52" name="Freeform 4119"/>
          <p:cNvSpPr>
            <a:spLocks/>
          </p:cNvSpPr>
          <p:nvPr/>
        </p:nvSpPr>
        <p:spPr bwMode="auto">
          <a:xfrm>
            <a:off x="3429000" y="2590800"/>
            <a:ext cx="609600" cy="165100"/>
          </a:xfrm>
          <a:custGeom>
            <a:avLst/>
            <a:gdLst>
              <a:gd name="T0" fmla="*/ 0 w 384"/>
              <a:gd name="T1" fmla="*/ 0 h 104"/>
              <a:gd name="T2" fmla="*/ 2147483646 w 384"/>
              <a:gd name="T3" fmla="*/ 2147483646 h 104"/>
              <a:gd name="T4" fmla="*/ 2147483646 w 384"/>
              <a:gd name="T5" fmla="*/ 2147483646 h 104"/>
              <a:gd name="T6" fmla="*/ 2147483646 w 384"/>
              <a:gd name="T7" fmla="*/ 0 h 104"/>
              <a:gd name="T8" fmla="*/ 0 60000 65536"/>
              <a:gd name="T9" fmla="*/ 0 60000 65536"/>
              <a:gd name="T10" fmla="*/ 0 60000 65536"/>
              <a:gd name="T11" fmla="*/ 0 60000 65536"/>
              <a:gd name="T12" fmla="*/ 0 w 384"/>
              <a:gd name="T13" fmla="*/ 0 h 104"/>
              <a:gd name="T14" fmla="*/ 384 w 384"/>
              <a:gd name="T15" fmla="*/ 104 h 104"/>
            </a:gdLst>
            <a:ahLst/>
            <a:cxnLst>
              <a:cxn ang="T8">
                <a:pos x="T0" y="T1"/>
              </a:cxn>
              <a:cxn ang="T9">
                <a:pos x="T2" y="T3"/>
              </a:cxn>
              <a:cxn ang="T10">
                <a:pos x="T4" y="T5"/>
              </a:cxn>
              <a:cxn ang="T11">
                <a:pos x="T6" y="T7"/>
              </a:cxn>
            </a:cxnLst>
            <a:rect l="T12" t="T13" r="T14" b="T15"/>
            <a:pathLst>
              <a:path w="384" h="104">
                <a:moveTo>
                  <a:pt x="0" y="0"/>
                </a:moveTo>
                <a:cubicBezTo>
                  <a:pt x="4" y="16"/>
                  <a:pt x="8" y="32"/>
                  <a:pt x="48" y="48"/>
                </a:cubicBezTo>
                <a:cubicBezTo>
                  <a:pt x="88" y="64"/>
                  <a:pt x="184" y="104"/>
                  <a:pt x="240" y="96"/>
                </a:cubicBezTo>
                <a:cubicBezTo>
                  <a:pt x="296" y="88"/>
                  <a:pt x="340" y="44"/>
                  <a:pt x="384" y="0"/>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3753" name="Freeform 4120"/>
          <p:cNvSpPr>
            <a:spLocks/>
          </p:cNvSpPr>
          <p:nvPr/>
        </p:nvSpPr>
        <p:spPr bwMode="auto">
          <a:xfrm>
            <a:off x="1447800" y="4038600"/>
            <a:ext cx="533400" cy="88900"/>
          </a:xfrm>
          <a:custGeom>
            <a:avLst/>
            <a:gdLst>
              <a:gd name="T0" fmla="*/ 0 w 336"/>
              <a:gd name="T1" fmla="*/ 0 h 56"/>
              <a:gd name="T2" fmla="*/ 2147483646 w 336"/>
              <a:gd name="T3" fmla="*/ 2147483646 h 56"/>
              <a:gd name="T4" fmla="*/ 2147483646 w 336"/>
              <a:gd name="T5" fmla="*/ 2147483646 h 56"/>
              <a:gd name="T6" fmla="*/ 2147483646 w 336"/>
              <a:gd name="T7" fmla="*/ 0 h 56"/>
              <a:gd name="T8" fmla="*/ 0 60000 65536"/>
              <a:gd name="T9" fmla="*/ 0 60000 65536"/>
              <a:gd name="T10" fmla="*/ 0 60000 65536"/>
              <a:gd name="T11" fmla="*/ 0 60000 65536"/>
              <a:gd name="T12" fmla="*/ 0 w 336"/>
              <a:gd name="T13" fmla="*/ 0 h 56"/>
              <a:gd name="T14" fmla="*/ 336 w 336"/>
              <a:gd name="T15" fmla="*/ 56 h 56"/>
            </a:gdLst>
            <a:ahLst/>
            <a:cxnLst>
              <a:cxn ang="T8">
                <a:pos x="T0" y="T1"/>
              </a:cxn>
              <a:cxn ang="T9">
                <a:pos x="T2" y="T3"/>
              </a:cxn>
              <a:cxn ang="T10">
                <a:pos x="T4" y="T5"/>
              </a:cxn>
              <a:cxn ang="T11">
                <a:pos x="T6" y="T7"/>
              </a:cxn>
            </a:cxnLst>
            <a:rect l="T12" t="T13" r="T14" b="T15"/>
            <a:pathLst>
              <a:path w="336" h="56">
                <a:moveTo>
                  <a:pt x="0" y="0"/>
                </a:moveTo>
                <a:cubicBezTo>
                  <a:pt x="28" y="20"/>
                  <a:pt x="56" y="40"/>
                  <a:pt x="96" y="48"/>
                </a:cubicBezTo>
                <a:cubicBezTo>
                  <a:pt x="136" y="56"/>
                  <a:pt x="200" y="56"/>
                  <a:pt x="240" y="48"/>
                </a:cubicBezTo>
                <a:cubicBezTo>
                  <a:pt x="280" y="40"/>
                  <a:pt x="308" y="20"/>
                  <a:pt x="336" y="0"/>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3754" name="Freeform 4122"/>
          <p:cNvSpPr>
            <a:spLocks/>
          </p:cNvSpPr>
          <p:nvPr/>
        </p:nvSpPr>
        <p:spPr bwMode="auto">
          <a:xfrm>
            <a:off x="6096000" y="3962400"/>
            <a:ext cx="381000" cy="76200"/>
          </a:xfrm>
          <a:custGeom>
            <a:avLst/>
            <a:gdLst>
              <a:gd name="T0" fmla="*/ 0 w 240"/>
              <a:gd name="T1" fmla="*/ 0 h 48"/>
              <a:gd name="T2" fmla="*/ 2147483646 w 240"/>
              <a:gd name="T3" fmla="*/ 2147483646 h 48"/>
              <a:gd name="T4" fmla="*/ 2147483646 w 240"/>
              <a:gd name="T5" fmla="*/ 0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0"/>
                </a:moveTo>
                <a:cubicBezTo>
                  <a:pt x="52" y="24"/>
                  <a:pt x="104" y="48"/>
                  <a:pt x="144" y="48"/>
                </a:cubicBezTo>
                <a:cubicBezTo>
                  <a:pt x="184" y="48"/>
                  <a:pt x="208" y="8"/>
                  <a:pt x="240" y="0"/>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74AAEB-5B9B-46E1-8ECD-2DE90EE12A0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8876B0E-17A5-4272-A2AD-15DC3C4D00B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smtClean="0">
              <a:latin typeface="Tahoma" panose="020B0604030504040204" pitchFamily="34" charset="0"/>
              <a:ea typeface="宋体" panose="02010600030101010101" pitchFamily="2" charset="-122"/>
            </a:endParaRPr>
          </a:p>
        </p:txBody>
      </p:sp>
      <p:sp>
        <p:nvSpPr>
          <p:cNvPr id="74756" name="Rectangle 2"/>
          <p:cNvSpPr>
            <a:spLocks noGrp="1" noChangeArrowheads="1"/>
          </p:cNvSpPr>
          <p:nvPr>
            <p:ph type="title"/>
          </p:nvPr>
        </p:nvSpPr>
        <p:spPr/>
        <p:txBody>
          <a:bodyPr/>
          <a:lstStyle/>
          <a:p>
            <a:pPr eaLnBrk="1" hangingPunct="1"/>
            <a:r>
              <a:rPr lang="zh-CN" altLang="en-US" smtClean="0"/>
              <a:t>符号积分</a:t>
            </a:r>
          </a:p>
        </p:txBody>
      </p:sp>
      <p:sp>
        <p:nvSpPr>
          <p:cNvPr id="74757" name="Rectangle 3"/>
          <p:cNvSpPr>
            <a:spLocks noGrp="1" noChangeArrowheads="1"/>
          </p:cNvSpPr>
          <p:nvPr>
            <p:ph type="body" idx="1"/>
          </p:nvPr>
        </p:nvSpPr>
        <p:spPr/>
        <p:txBody>
          <a:bodyPr/>
          <a:lstStyle/>
          <a:p>
            <a:pPr eaLnBrk="1" hangingPunct="1"/>
            <a:r>
              <a:rPr lang="zh-CN" altLang="en-US" sz="2400" smtClean="0"/>
              <a:t>除问题求解外，还有许多辅助功能</a:t>
            </a:r>
          </a:p>
          <a:p>
            <a:pPr lvl="1" eaLnBrk="1" hangingPunct="1"/>
            <a:r>
              <a:rPr lang="zh-CN" altLang="en-US" smtClean="0"/>
              <a:t>表达式的表示方法：中缀到前缀的转换</a:t>
            </a:r>
          </a:p>
          <a:p>
            <a:pPr lvl="1" eaLnBrk="1" hangingPunct="1"/>
            <a:r>
              <a:rPr lang="zh-CN" altLang="en-US" smtClean="0"/>
              <a:t>积分积出来，要合并同类项，化简表达式</a:t>
            </a:r>
          </a:p>
          <a:p>
            <a:pPr lvl="1" eaLnBrk="1" hangingPunct="1"/>
            <a:r>
              <a:rPr lang="zh-CN" altLang="en-US" smtClean="0"/>
              <a:t>具有变量替换的功能</a:t>
            </a:r>
          </a:p>
          <a:p>
            <a:pPr lvl="1" eaLnBrk="1" hangingPunct="1">
              <a:buFont typeface="Wingdings" panose="05000000000000000000" pitchFamily="2" charset="2"/>
              <a:buNone/>
            </a:pPr>
            <a:r>
              <a:rPr lang="zh-CN" altLang="en-US" smtClean="0"/>
              <a:t>这些问题，这里不讨论。利用问题规约法来求积分。</a:t>
            </a:r>
          </a:p>
          <a:p>
            <a:pPr eaLnBrk="1" hangingPunct="1"/>
            <a:r>
              <a:rPr lang="zh-CN" altLang="en-US" sz="2400" smtClean="0"/>
              <a:t>初始问题是给定的积分</a:t>
            </a:r>
          </a:p>
          <a:p>
            <a:pPr eaLnBrk="1" hangingPunct="1"/>
            <a:r>
              <a:rPr lang="zh-CN" altLang="en-US" sz="2400" smtClean="0"/>
              <a:t>本原问题集则是给出的基本积分表。</a:t>
            </a:r>
          </a:p>
          <a:p>
            <a:pPr eaLnBrk="1" hangingPunct="1">
              <a:buFont typeface="Wingdings" panose="05000000000000000000" pitchFamily="2" charset="2"/>
              <a:buNone/>
            </a:pPr>
            <a:r>
              <a:rPr lang="zh-CN" altLang="en-US" sz="2400" smtClean="0"/>
              <a:t>     </a:t>
            </a:r>
          </a:p>
        </p:txBody>
      </p:sp>
      <p:graphicFrame>
        <p:nvGraphicFramePr>
          <p:cNvPr id="74758" name="Object 4"/>
          <p:cNvGraphicFramePr>
            <a:graphicFrameLocks noChangeAspect="1"/>
          </p:cNvGraphicFramePr>
          <p:nvPr/>
        </p:nvGraphicFramePr>
        <p:xfrm>
          <a:off x="2895600" y="5029200"/>
          <a:ext cx="2667000" cy="1535113"/>
        </p:xfrm>
        <a:graphic>
          <a:graphicData uri="http://schemas.openxmlformats.org/presentationml/2006/ole">
            <mc:AlternateContent xmlns:mc="http://schemas.openxmlformats.org/markup-compatibility/2006">
              <mc:Choice xmlns:v="urn:schemas-microsoft-com:vml" Requires="v">
                <p:oleObj spid="_x0000_s74770" name="Equation" r:id="rId6" imgW="1333500" imgH="1003300" progId="Equation.3">
                  <p:embed/>
                </p:oleObj>
              </mc:Choice>
              <mc:Fallback>
                <p:oleObj name="Equation" r:id="rId6" imgW="1333500" imgH="10033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029200"/>
                        <a:ext cx="2667000"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2C885AD-01F7-4B22-921B-EF10CD6DF9C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E96575-B1B7-4CDB-8717-040C3CBBCA9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smtClean="0">
              <a:latin typeface="Tahoma" panose="020B0604030504040204" pitchFamily="34" charset="0"/>
              <a:ea typeface="宋体" panose="02010600030101010101" pitchFamily="2" charset="-122"/>
            </a:endParaRPr>
          </a:p>
        </p:txBody>
      </p:sp>
      <p:sp>
        <p:nvSpPr>
          <p:cNvPr id="75780" name="Rectangle 1026"/>
          <p:cNvSpPr>
            <a:spLocks noGrp="1" noChangeArrowheads="1"/>
          </p:cNvSpPr>
          <p:nvPr>
            <p:ph type="title"/>
          </p:nvPr>
        </p:nvSpPr>
        <p:spPr/>
        <p:txBody>
          <a:bodyPr/>
          <a:lstStyle/>
          <a:p>
            <a:pPr eaLnBrk="1" hangingPunct="1"/>
            <a:r>
              <a:rPr lang="zh-CN" altLang="en-US" smtClean="0"/>
              <a:t>符号积分</a:t>
            </a:r>
            <a:r>
              <a:rPr lang="en-US" altLang="zh-CN" smtClean="0"/>
              <a:t>(</a:t>
            </a:r>
            <a:r>
              <a:rPr lang="zh-CN" altLang="en-US" smtClean="0"/>
              <a:t>续</a:t>
            </a:r>
            <a:r>
              <a:rPr lang="en-US" altLang="zh-CN" smtClean="0"/>
              <a:t>1)</a:t>
            </a:r>
          </a:p>
        </p:txBody>
      </p:sp>
      <p:sp>
        <p:nvSpPr>
          <p:cNvPr id="75781" name="Rectangle 1027"/>
          <p:cNvSpPr>
            <a:spLocks noGrp="1" noChangeArrowheads="1"/>
          </p:cNvSpPr>
          <p:nvPr>
            <p:ph type="body" idx="1"/>
          </p:nvPr>
        </p:nvSpPr>
        <p:spPr/>
        <p:txBody>
          <a:bodyPr/>
          <a:lstStyle/>
          <a:p>
            <a:pPr eaLnBrk="1" hangingPunct="1"/>
            <a:r>
              <a:rPr lang="zh-CN" altLang="en-US" smtClean="0"/>
              <a:t>问题规约中的操作算子就是积分中的一些公式</a:t>
            </a:r>
          </a:p>
          <a:p>
            <a:pPr eaLnBrk="1" hangingPunct="1">
              <a:buFont typeface="Wingdings" panose="05000000000000000000" pitchFamily="2" charset="2"/>
              <a:buNone/>
            </a:pPr>
            <a:r>
              <a:rPr lang="zh-CN" altLang="en-US" smtClean="0"/>
              <a:t>     </a:t>
            </a:r>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r>
              <a:rPr lang="zh-CN" altLang="en-US" smtClean="0"/>
              <a:t>求积分</a:t>
            </a:r>
          </a:p>
          <a:p>
            <a:pPr eaLnBrk="1" hangingPunct="1">
              <a:buFont typeface="Wingdings" panose="05000000000000000000" pitchFamily="2" charset="2"/>
              <a:buNone/>
            </a:pPr>
            <a:r>
              <a:rPr lang="zh-CN" altLang="en-US" smtClean="0"/>
              <a:t>则有与或图表示求积分过程。</a:t>
            </a:r>
          </a:p>
          <a:p>
            <a:pPr eaLnBrk="1" hangingPunct="1">
              <a:buFont typeface="Wingdings" panose="05000000000000000000" pitchFamily="2" charset="2"/>
              <a:buNone/>
            </a:pPr>
            <a:endParaRPr lang="en-US" altLang="zh-CN" smtClean="0"/>
          </a:p>
        </p:txBody>
      </p:sp>
      <p:graphicFrame>
        <p:nvGraphicFramePr>
          <p:cNvPr id="75782" name="Object 1028"/>
          <p:cNvGraphicFramePr>
            <a:graphicFrameLocks noChangeAspect="1"/>
          </p:cNvGraphicFramePr>
          <p:nvPr/>
        </p:nvGraphicFramePr>
        <p:xfrm>
          <a:off x="2514600" y="2819400"/>
          <a:ext cx="2851150" cy="1597025"/>
        </p:xfrm>
        <a:graphic>
          <a:graphicData uri="http://schemas.openxmlformats.org/presentationml/2006/ole">
            <mc:AlternateContent xmlns:mc="http://schemas.openxmlformats.org/markup-compatibility/2006">
              <mc:Choice xmlns:v="urn:schemas-microsoft-com:vml" Requires="v">
                <p:oleObj spid="_x0000_s75806" name="Equation" r:id="rId6" imgW="1587500" imgH="889000" progId="Equation.3">
                  <p:embed/>
                </p:oleObj>
              </mc:Choice>
              <mc:Fallback>
                <p:oleObj name="Equation" r:id="rId6" imgW="1587500" imgH="889000" progId="Equation.3">
                  <p:embed/>
                  <p:pic>
                    <p:nvPicPr>
                      <p:cNvPr id="0" name="Object 10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819400"/>
                        <a:ext cx="285115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3" name="Object 1029"/>
          <p:cNvGraphicFramePr>
            <a:graphicFrameLocks noChangeAspect="1"/>
          </p:cNvGraphicFramePr>
          <p:nvPr/>
        </p:nvGraphicFramePr>
        <p:xfrm>
          <a:off x="2528888" y="4572000"/>
          <a:ext cx="2868612" cy="623888"/>
        </p:xfrm>
        <a:graphic>
          <a:graphicData uri="http://schemas.openxmlformats.org/presentationml/2006/ole">
            <mc:AlternateContent xmlns:mc="http://schemas.openxmlformats.org/markup-compatibility/2006">
              <mc:Choice xmlns:v="urn:schemas-microsoft-com:vml" Requires="v">
                <p:oleObj spid="_x0000_s75807" name="Equation" r:id="rId8" imgW="2044700" imgH="444500" progId="Equation.3">
                  <p:embed/>
                </p:oleObj>
              </mc:Choice>
              <mc:Fallback>
                <p:oleObj name="Equation" r:id="rId8" imgW="2044700" imgH="444500" progId="Equation.3">
                  <p:embed/>
                  <p:pic>
                    <p:nvPicPr>
                      <p:cNvPr id="0" name="Object 10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8888" y="4572000"/>
                        <a:ext cx="28686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u="sng" dirty="0"/>
              <a:t>概述</a:t>
            </a:r>
            <a:r>
              <a:rPr lang="en-US" altLang="zh-CN" b="1" u="sng" dirty="0"/>
              <a:t>——</a:t>
            </a:r>
            <a:r>
              <a:rPr lang="zh-CN" altLang="en-US" b="1" u="sng" dirty="0"/>
              <a:t>知识的种类</a:t>
            </a:r>
          </a:p>
        </p:txBody>
      </p:sp>
      <p:sp>
        <p:nvSpPr>
          <p:cNvPr id="3" name="内容占位符 2"/>
          <p:cNvSpPr>
            <a:spLocks noGrp="1"/>
          </p:cNvSpPr>
          <p:nvPr>
            <p:ph idx="1"/>
          </p:nvPr>
        </p:nvSpPr>
        <p:spPr>
          <a:xfrm>
            <a:off x="755576" y="2017713"/>
            <a:ext cx="8199512" cy="4114800"/>
          </a:xfrm>
        </p:spPr>
        <p:txBody>
          <a:bodyPr/>
          <a:lstStyle/>
          <a:p>
            <a:pPr>
              <a:lnSpc>
                <a:spcPct val="150000"/>
              </a:lnSpc>
              <a:buFont typeface="Wingdings" panose="05000000000000000000" pitchFamily="2" charset="2"/>
              <a:buChar char="n"/>
            </a:pPr>
            <a:r>
              <a:rPr lang="zh-CN" altLang="en-US" b="1" u="sng" dirty="0">
                <a:solidFill>
                  <a:srgbClr val="A50021"/>
                </a:solidFill>
                <a:latin typeface="华文新魏" panose="02010800040101010101" pitchFamily="2" charset="-122"/>
              </a:rPr>
              <a:t>按知识的等级</a:t>
            </a:r>
          </a:p>
          <a:p>
            <a:pPr>
              <a:lnSpc>
                <a:spcPct val="150000"/>
              </a:lnSpc>
              <a:buFont typeface="Arial" panose="020B0604020202020204" pitchFamily="34" charset="0"/>
              <a:buChar char="•"/>
            </a:pPr>
            <a:r>
              <a:rPr lang="zh-CN" altLang="en-US" b="1" u="sng" dirty="0">
                <a:solidFill>
                  <a:srgbClr val="006600"/>
                </a:solidFill>
                <a:latin typeface="华文新魏" panose="02010800040101010101" pitchFamily="2" charset="-122"/>
              </a:rPr>
              <a:t> 零级知识：</a:t>
            </a:r>
            <a:r>
              <a:rPr lang="zh-CN" altLang="en-US" b="1" u="sng" dirty="0">
                <a:solidFill>
                  <a:srgbClr val="0000CC"/>
                </a:solidFill>
                <a:latin typeface="华文新魏" panose="02010800040101010101" pitchFamily="2" charset="-122"/>
              </a:rPr>
              <a:t>叙述性知识</a:t>
            </a:r>
          </a:p>
          <a:p>
            <a:pPr>
              <a:lnSpc>
                <a:spcPct val="150000"/>
              </a:lnSpc>
              <a:buFont typeface="Arial" panose="020B0604020202020204" pitchFamily="34" charset="0"/>
              <a:buChar char="•"/>
            </a:pPr>
            <a:r>
              <a:rPr lang="zh-CN" altLang="en-US" b="1" u="sng" dirty="0">
                <a:solidFill>
                  <a:srgbClr val="006600"/>
                </a:solidFill>
                <a:latin typeface="华文新魏" panose="02010800040101010101" pitchFamily="2" charset="-122"/>
              </a:rPr>
              <a:t> 一级知识：</a:t>
            </a:r>
            <a:r>
              <a:rPr lang="zh-CN" altLang="en-US" b="1" u="sng" dirty="0">
                <a:solidFill>
                  <a:srgbClr val="0000CC"/>
                </a:solidFill>
                <a:latin typeface="华文新魏" panose="02010800040101010101" pitchFamily="2" charset="-122"/>
              </a:rPr>
              <a:t>过程性知识</a:t>
            </a:r>
          </a:p>
          <a:p>
            <a:pPr>
              <a:lnSpc>
                <a:spcPct val="150000"/>
              </a:lnSpc>
              <a:buFont typeface="Arial" panose="020B0604020202020204" pitchFamily="34" charset="0"/>
              <a:buChar char="•"/>
            </a:pPr>
            <a:r>
              <a:rPr lang="zh-CN" altLang="en-US" b="1" u="sng" dirty="0">
                <a:solidFill>
                  <a:srgbClr val="006600"/>
                </a:solidFill>
                <a:latin typeface="华文新魏" panose="02010800040101010101" pitchFamily="2" charset="-122"/>
              </a:rPr>
              <a:t> 二级知识：</a:t>
            </a:r>
            <a:r>
              <a:rPr lang="zh-CN" altLang="en-US" b="1" u="sng" dirty="0">
                <a:solidFill>
                  <a:srgbClr val="0000CC"/>
                </a:solidFill>
                <a:latin typeface="华文新魏" panose="02010800040101010101" pitchFamily="2" charset="-122"/>
              </a:rPr>
              <a:t>控制性知识（元知识或超知识）</a:t>
            </a:r>
          </a:p>
          <a:p>
            <a:endParaRPr lang="zh-CN" altLang="en-US" b="1" u="sng" dirty="0"/>
          </a:p>
        </p:txBody>
      </p:sp>
      <p:sp>
        <p:nvSpPr>
          <p:cNvPr id="4" name="日期占位符 3"/>
          <p:cNvSpPr>
            <a:spLocks noGrp="1"/>
          </p:cNvSpPr>
          <p:nvPr>
            <p:ph type="dt" sz="half" idx="10"/>
          </p:nvPr>
        </p:nvSpPr>
        <p:spPr/>
        <p:txBody>
          <a:bodyPr/>
          <a:lstStyle/>
          <a:p>
            <a:pPr>
              <a:defRPr/>
            </a:pPr>
            <a:fld id="{0200488E-C756-490C-8C69-E614EA243FF0}" type="datetime1">
              <a:rPr lang="zh-CN" altLang="en-US" b="1" u="sng" smtClean="0"/>
              <a:pPr>
                <a:defRPr/>
              </a:pPr>
              <a:t>2017/11/18</a:t>
            </a:fld>
            <a:endParaRPr lang="en-US" altLang="zh-CN" b="1" u="sng"/>
          </a:p>
        </p:txBody>
      </p:sp>
      <p:sp>
        <p:nvSpPr>
          <p:cNvPr id="5" name="灯片编号占位符 4"/>
          <p:cNvSpPr>
            <a:spLocks noGrp="1"/>
          </p:cNvSpPr>
          <p:nvPr>
            <p:ph type="sldNum" sz="quarter" idx="12"/>
          </p:nvPr>
        </p:nvSpPr>
        <p:spPr/>
        <p:txBody>
          <a:bodyPr/>
          <a:lstStyle/>
          <a:p>
            <a:pPr>
              <a:defRPr/>
            </a:pPr>
            <a:fld id="{19E96CFE-8B2D-4E5A-BE27-A4D3DECAAD54}" type="slidenum">
              <a:rPr lang="en-US" altLang="zh-CN" b="1" u="sng" smtClean="0"/>
              <a:pPr>
                <a:defRPr/>
              </a:pPr>
              <a:t>7</a:t>
            </a:fld>
            <a:endParaRPr lang="en-US" altLang="zh-CN" b="1" u="sng"/>
          </a:p>
        </p:txBody>
      </p:sp>
    </p:spTree>
    <p:extLst>
      <p:ext uri="{BB962C8B-B14F-4D97-AF65-F5344CB8AC3E}">
        <p14:creationId xmlns:p14="http://schemas.microsoft.com/office/powerpoint/2010/main" val="36212405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8DF858-AB62-48D0-A3A2-E794795A599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68D9E0-49B1-4A83-AE8A-4FFB1E4EF68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smtClean="0">
              <a:latin typeface="Tahoma" panose="020B0604030504040204" pitchFamily="34" charset="0"/>
              <a:ea typeface="宋体" panose="02010600030101010101" pitchFamily="2" charset="-122"/>
            </a:endParaRPr>
          </a:p>
        </p:txBody>
      </p:sp>
      <p:sp>
        <p:nvSpPr>
          <p:cNvPr id="76804" name="Rectangle 2"/>
          <p:cNvSpPr>
            <a:spLocks noGrp="1" noChangeArrowheads="1"/>
          </p:cNvSpPr>
          <p:nvPr>
            <p:ph type="title"/>
          </p:nvPr>
        </p:nvSpPr>
        <p:spPr/>
        <p:txBody>
          <a:bodyPr/>
          <a:lstStyle/>
          <a:p>
            <a:pPr eaLnBrk="1" hangingPunct="1"/>
            <a:r>
              <a:rPr lang="zh-CN" altLang="en-US" smtClean="0"/>
              <a:t>符号积分</a:t>
            </a:r>
            <a:r>
              <a:rPr lang="en-US" altLang="zh-CN" smtClean="0"/>
              <a:t>(</a:t>
            </a:r>
            <a:r>
              <a:rPr lang="zh-CN" altLang="en-US" smtClean="0"/>
              <a:t>续</a:t>
            </a:r>
            <a:r>
              <a:rPr lang="en-US" altLang="zh-CN" smtClean="0"/>
              <a:t>2)</a:t>
            </a:r>
          </a:p>
        </p:txBody>
      </p:sp>
      <p:grpSp>
        <p:nvGrpSpPr>
          <p:cNvPr id="76805" name="Group 22"/>
          <p:cNvGrpSpPr>
            <a:grpSpLocks/>
          </p:cNvGrpSpPr>
          <p:nvPr/>
        </p:nvGrpSpPr>
        <p:grpSpPr bwMode="auto">
          <a:xfrm>
            <a:off x="1066800" y="1905000"/>
            <a:ext cx="6627813" cy="2655888"/>
            <a:chOff x="759" y="1152"/>
            <a:chExt cx="4175" cy="1673"/>
          </a:xfrm>
        </p:grpSpPr>
        <p:graphicFrame>
          <p:nvGraphicFramePr>
            <p:cNvPr id="76820" name="Object 4"/>
            <p:cNvGraphicFramePr>
              <a:graphicFrameLocks noChangeAspect="1"/>
            </p:cNvGraphicFramePr>
            <p:nvPr/>
          </p:nvGraphicFramePr>
          <p:xfrm>
            <a:off x="1968" y="1152"/>
            <a:ext cx="1807" cy="393"/>
          </p:xfrm>
          <a:graphic>
            <a:graphicData uri="http://schemas.openxmlformats.org/presentationml/2006/ole">
              <mc:AlternateContent xmlns:mc="http://schemas.openxmlformats.org/markup-compatibility/2006">
                <mc:Choice xmlns:v="urn:schemas-microsoft-com:vml" Requires="v">
                  <p:oleObj spid="_x0000_s76955" name="Equation" r:id="rId6" imgW="2044700" imgH="444500" progId="Equation.3">
                    <p:embed/>
                  </p:oleObj>
                </mc:Choice>
                <mc:Fallback>
                  <p:oleObj name="Equation" r:id="rId6" imgW="2044700" imgH="4445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 y="1152"/>
                          <a:ext cx="1807"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1" name="Object 5"/>
            <p:cNvGraphicFramePr>
              <a:graphicFrameLocks noChangeAspect="1"/>
            </p:cNvGraphicFramePr>
            <p:nvPr/>
          </p:nvGraphicFramePr>
          <p:xfrm>
            <a:off x="759" y="1779"/>
            <a:ext cx="525" cy="340"/>
          </p:xfrm>
          <a:graphic>
            <a:graphicData uri="http://schemas.openxmlformats.org/presentationml/2006/ole">
              <mc:AlternateContent xmlns:mc="http://schemas.openxmlformats.org/markup-compatibility/2006">
                <mc:Choice xmlns:v="urn:schemas-microsoft-com:vml" Requires="v">
                  <p:oleObj spid="_x0000_s76956" name="Equation" r:id="rId8" imgW="431613" imgH="279279" progId="Equation.3">
                    <p:embed/>
                  </p:oleObj>
                </mc:Choice>
                <mc:Fallback>
                  <p:oleObj name="Equation" r:id="rId8" imgW="431613" imgH="27927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 y="1779"/>
                          <a:ext cx="52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2" name="Object 6"/>
            <p:cNvGraphicFramePr>
              <a:graphicFrameLocks noChangeAspect="1"/>
            </p:cNvGraphicFramePr>
            <p:nvPr/>
          </p:nvGraphicFramePr>
          <p:xfrm>
            <a:off x="2343" y="1776"/>
            <a:ext cx="1152" cy="329"/>
          </p:xfrm>
          <a:graphic>
            <a:graphicData uri="http://schemas.openxmlformats.org/presentationml/2006/ole">
              <mc:AlternateContent xmlns:mc="http://schemas.openxmlformats.org/markup-compatibility/2006">
                <mc:Choice xmlns:v="urn:schemas-microsoft-com:vml" Requires="v">
                  <p:oleObj spid="_x0000_s76957" name="Equation" r:id="rId10" imgW="977900" imgH="279400" progId="Equation.3">
                    <p:embed/>
                  </p:oleObj>
                </mc:Choice>
                <mc:Fallback>
                  <p:oleObj name="Equation" r:id="rId10" imgW="977900" imgH="2794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3" y="1776"/>
                          <a:ext cx="1152"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3" name="Object 7"/>
            <p:cNvGraphicFramePr>
              <a:graphicFrameLocks noChangeAspect="1"/>
            </p:cNvGraphicFramePr>
            <p:nvPr/>
          </p:nvGraphicFramePr>
          <p:xfrm>
            <a:off x="4215" y="1776"/>
            <a:ext cx="719" cy="393"/>
          </p:xfrm>
          <a:graphic>
            <a:graphicData uri="http://schemas.openxmlformats.org/presentationml/2006/ole">
              <mc:AlternateContent xmlns:mc="http://schemas.openxmlformats.org/markup-compatibility/2006">
                <mc:Choice xmlns:v="urn:schemas-microsoft-com:vml" Requires="v">
                  <p:oleObj spid="_x0000_s76958" name="Equation" r:id="rId12" imgW="812447" imgH="444307" progId="Equation.3">
                    <p:embed/>
                  </p:oleObj>
                </mc:Choice>
                <mc:Fallback>
                  <p:oleObj name="Equation" r:id="rId12" imgW="812447" imgH="444307"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5" y="1776"/>
                          <a:ext cx="719"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24" name="Line 8"/>
            <p:cNvSpPr>
              <a:spLocks noChangeShapeType="1"/>
            </p:cNvSpPr>
            <p:nvPr/>
          </p:nvSpPr>
          <p:spPr bwMode="auto">
            <a:xfrm>
              <a:off x="2631" y="1392"/>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25" name="Line 9"/>
            <p:cNvSpPr>
              <a:spLocks noChangeShapeType="1"/>
            </p:cNvSpPr>
            <p:nvPr/>
          </p:nvSpPr>
          <p:spPr bwMode="auto">
            <a:xfrm flipH="1">
              <a:off x="1191" y="1392"/>
              <a:ext cx="144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26" name="Line 10"/>
            <p:cNvSpPr>
              <a:spLocks noChangeShapeType="1"/>
            </p:cNvSpPr>
            <p:nvPr/>
          </p:nvSpPr>
          <p:spPr bwMode="auto">
            <a:xfrm>
              <a:off x="2631" y="1392"/>
              <a:ext cx="168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27" name="Freeform 11"/>
            <p:cNvSpPr>
              <a:spLocks/>
            </p:cNvSpPr>
            <p:nvPr/>
          </p:nvSpPr>
          <p:spPr bwMode="auto">
            <a:xfrm>
              <a:off x="2391" y="1440"/>
              <a:ext cx="528" cy="168"/>
            </a:xfrm>
            <a:custGeom>
              <a:avLst/>
              <a:gdLst>
                <a:gd name="T0" fmla="*/ 0 w 528"/>
                <a:gd name="T1" fmla="*/ 0 h 168"/>
                <a:gd name="T2" fmla="*/ 144 w 528"/>
                <a:gd name="T3" fmla="*/ 144 h 168"/>
                <a:gd name="T4" fmla="*/ 336 w 528"/>
                <a:gd name="T5" fmla="*/ 144 h 168"/>
                <a:gd name="T6" fmla="*/ 528 w 528"/>
                <a:gd name="T7" fmla="*/ 0 h 168"/>
                <a:gd name="T8" fmla="*/ 0 60000 65536"/>
                <a:gd name="T9" fmla="*/ 0 60000 65536"/>
                <a:gd name="T10" fmla="*/ 0 60000 65536"/>
                <a:gd name="T11" fmla="*/ 0 60000 65536"/>
                <a:gd name="T12" fmla="*/ 0 w 528"/>
                <a:gd name="T13" fmla="*/ 0 h 168"/>
                <a:gd name="T14" fmla="*/ 528 w 528"/>
                <a:gd name="T15" fmla="*/ 168 h 168"/>
              </a:gdLst>
              <a:ahLst/>
              <a:cxnLst>
                <a:cxn ang="T8">
                  <a:pos x="T0" y="T1"/>
                </a:cxn>
                <a:cxn ang="T9">
                  <a:pos x="T2" y="T3"/>
                </a:cxn>
                <a:cxn ang="T10">
                  <a:pos x="T4" y="T5"/>
                </a:cxn>
                <a:cxn ang="T11">
                  <a:pos x="T6" y="T7"/>
                </a:cxn>
              </a:cxnLst>
              <a:rect l="T12" t="T13" r="T14" b="T15"/>
              <a:pathLst>
                <a:path w="528" h="168">
                  <a:moveTo>
                    <a:pt x="0" y="0"/>
                  </a:moveTo>
                  <a:cubicBezTo>
                    <a:pt x="44" y="60"/>
                    <a:pt x="88" y="120"/>
                    <a:pt x="144" y="144"/>
                  </a:cubicBezTo>
                  <a:cubicBezTo>
                    <a:pt x="200" y="168"/>
                    <a:pt x="272" y="168"/>
                    <a:pt x="336" y="144"/>
                  </a:cubicBezTo>
                  <a:cubicBezTo>
                    <a:pt x="400" y="120"/>
                    <a:pt x="464" y="60"/>
                    <a:pt x="528" y="0"/>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76828" name="Object 12"/>
            <p:cNvGraphicFramePr>
              <a:graphicFrameLocks noChangeAspect="1"/>
            </p:cNvGraphicFramePr>
            <p:nvPr/>
          </p:nvGraphicFramePr>
          <p:xfrm>
            <a:off x="1863" y="2496"/>
            <a:ext cx="748" cy="329"/>
          </p:xfrm>
          <a:graphic>
            <a:graphicData uri="http://schemas.openxmlformats.org/presentationml/2006/ole">
              <mc:AlternateContent xmlns:mc="http://schemas.openxmlformats.org/markup-compatibility/2006">
                <mc:Choice xmlns:v="urn:schemas-microsoft-com:vml" Requires="v">
                  <p:oleObj spid="_x0000_s76959" name="Equation" r:id="rId14" imgW="634725" imgH="279279" progId="Equation.3">
                    <p:embed/>
                  </p:oleObj>
                </mc:Choice>
                <mc:Fallback>
                  <p:oleObj name="Equation" r:id="rId14" imgW="634725" imgH="279279"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63" y="2496"/>
                          <a:ext cx="74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9" name="Object 13"/>
            <p:cNvGraphicFramePr>
              <a:graphicFrameLocks noChangeAspect="1"/>
            </p:cNvGraphicFramePr>
            <p:nvPr/>
          </p:nvGraphicFramePr>
          <p:xfrm>
            <a:off x="2823" y="2496"/>
            <a:ext cx="1062" cy="329"/>
          </p:xfrm>
          <a:graphic>
            <a:graphicData uri="http://schemas.openxmlformats.org/presentationml/2006/ole">
              <mc:AlternateContent xmlns:mc="http://schemas.openxmlformats.org/markup-compatibility/2006">
                <mc:Choice xmlns:v="urn:schemas-microsoft-com:vml" Requires="v">
                  <p:oleObj spid="_x0000_s76960" name="Equation" r:id="rId16" imgW="901309" imgH="279279" progId="Equation.3">
                    <p:embed/>
                  </p:oleObj>
                </mc:Choice>
                <mc:Fallback>
                  <p:oleObj name="Equation" r:id="rId16" imgW="901309" imgH="279279"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3" y="2496"/>
                          <a:ext cx="1062"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30" name="Line 14"/>
            <p:cNvSpPr>
              <a:spLocks noChangeShapeType="1"/>
            </p:cNvSpPr>
            <p:nvPr/>
          </p:nvSpPr>
          <p:spPr bwMode="auto">
            <a:xfrm flipH="1">
              <a:off x="2343" y="2064"/>
              <a:ext cx="336"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31" name="Line 15"/>
            <p:cNvSpPr>
              <a:spLocks noChangeShapeType="1"/>
            </p:cNvSpPr>
            <p:nvPr/>
          </p:nvSpPr>
          <p:spPr bwMode="auto">
            <a:xfrm>
              <a:off x="2679" y="2064"/>
              <a:ext cx="528"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32" name="Freeform 16"/>
            <p:cNvSpPr>
              <a:spLocks/>
            </p:cNvSpPr>
            <p:nvPr/>
          </p:nvSpPr>
          <p:spPr bwMode="auto">
            <a:xfrm>
              <a:off x="2583" y="2208"/>
              <a:ext cx="240" cy="48"/>
            </a:xfrm>
            <a:custGeom>
              <a:avLst/>
              <a:gdLst>
                <a:gd name="T0" fmla="*/ 0 w 240"/>
                <a:gd name="T1" fmla="*/ 0 h 48"/>
                <a:gd name="T2" fmla="*/ 144 w 240"/>
                <a:gd name="T3" fmla="*/ 48 h 48"/>
                <a:gd name="T4" fmla="*/ 240 w 240"/>
                <a:gd name="T5" fmla="*/ 0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0"/>
                  </a:moveTo>
                  <a:cubicBezTo>
                    <a:pt x="52" y="24"/>
                    <a:pt x="104" y="48"/>
                    <a:pt x="144" y="48"/>
                  </a:cubicBezTo>
                  <a:cubicBezTo>
                    <a:pt x="184" y="48"/>
                    <a:pt x="212" y="24"/>
                    <a:pt x="240" y="0"/>
                  </a:cubicBezTo>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76833" name="Object 17"/>
            <p:cNvGraphicFramePr>
              <a:graphicFrameLocks noChangeAspect="1"/>
            </p:cNvGraphicFramePr>
            <p:nvPr/>
          </p:nvGraphicFramePr>
          <p:xfrm>
            <a:off x="4503" y="2496"/>
            <a:ext cx="344" cy="329"/>
          </p:xfrm>
          <a:graphic>
            <a:graphicData uri="http://schemas.openxmlformats.org/presentationml/2006/ole">
              <mc:AlternateContent xmlns:mc="http://schemas.openxmlformats.org/markup-compatibility/2006">
                <mc:Choice xmlns:v="urn:schemas-microsoft-com:vml" Requires="v">
                  <p:oleObj spid="_x0000_s76961" name="Equation" r:id="rId18" imgW="291973" imgH="279279" progId="Equation.3">
                    <p:embed/>
                  </p:oleObj>
                </mc:Choice>
                <mc:Fallback>
                  <p:oleObj name="Equation" r:id="rId18" imgW="291973" imgH="279279"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3" y="2496"/>
                          <a:ext cx="34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6806" name="Object 18"/>
          <p:cNvGraphicFramePr>
            <a:graphicFrameLocks noChangeAspect="1"/>
          </p:cNvGraphicFramePr>
          <p:nvPr/>
        </p:nvGraphicFramePr>
        <p:xfrm>
          <a:off x="2819400" y="4876800"/>
          <a:ext cx="1163638" cy="735013"/>
        </p:xfrm>
        <a:graphic>
          <a:graphicData uri="http://schemas.openxmlformats.org/presentationml/2006/ole">
            <mc:AlternateContent xmlns:mc="http://schemas.openxmlformats.org/markup-compatibility/2006">
              <mc:Choice xmlns:v="urn:schemas-microsoft-com:vml" Requires="v">
                <p:oleObj spid="_x0000_s76962" name="Equation" r:id="rId20" imgW="622030" imgH="393529" progId="Equation.3">
                  <p:embed/>
                </p:oleObj>
              </mc:Choice>
              <mc:Fallback>
                <p:oleObj name="Equation" r:id="rId20" imgW="622030" imgH="393529" progId="Equation.3">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19400" y="4876800"/>
                        <a:ext cx="116363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7" name="Object 19"/>
          <p:cNvGraphicFramePr>
            <a:graphicFrameLocks noChangeAspect="1"/>
          </p:cNvGraphicFramePr>
          <p:nvPr/>
        </p:nvGraphicFramePr>
        <p:xfrm>
          <a:off x="4648200" y="5029200"/>
          <a:ext cx="830263" cy="522288"/>
        </p:xfrm>
        <a:graphic>
          <a:graphicData uri="http://schemas.openxmlformats.org/presentationml/2006/ole">
            <mc:AlternateContent xmlns:mc="http://schemas.openxmlformats.org/markup-compatibility/2006">
              <mc:Choice xmlns:v="urn:schemas-microsoft-com:vml" Requires="v">
                <p:oleObj spid="_x0000_s76963" name="Equation" r:id="rId22" imgW="444307" imgH="279279" progId="Equation.3">
                  <p:embed/>
                </p:oleObj>
              </mc:Choice>
              <mc:Fallback>
                <p:oleObj name="Equation" r:id="rId22" imgW="444307" imgH="279279" progId="Equation.3">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48200" y="5029200"/>
                        <a:ext cx="8302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8" name="Object 20"/>
          <p:cNvGraphicFramePr>
            <a:graphicFrameLocks noChangeAspect="1"/>
          </p:cNvGraphicFramePr>
          <p:nvPr/>
        </p:nvGraphicFramePr>
        <p:xfrm>
          <a:off x="2892425" y="5989638"/>
          <a:ext cx="1163638" cy="735012"/>
        </p:xfrm>
        <a:graphic>
          <a:graphicData uri="http://schemas.openxmlformats.org/presentationml/2006/ole">
            <mc:AlternateContent xmlns:mc="http://schemas.openxmlformats.org/markup-compatibility/2006">
              <mc:Choice xmlns:v="urn:schemas-microsoft-com:vml" Requires="v">
                <p:oleObj spid="_x0000_s76964" name="Equation" r:id="rId24" imgW="622030" imgH="393529" progId="Equation.3">
                  <p:embed/>
                </p:oleObj>
              </mc:Choice>
              <mc:Fallback>
                <p:oleObj name="Equation" r:id="rId24" imgW="622030" imgH="393529" progId="Equation.3">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92425" y="5989638"/>
                        <a:ext cx="1163638"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9" name="Object 21"/>
          <p:cNvGraphicFramePr>
            <a:graphicFrameLocks noChangeAspect="1"/>
          </p:cNvGraphicFramePr>
          <p:nvPr/>
        </p:nvGraphicFramePr>
        <p:xfrm>
          <a:off x="4724400" y="6172200"/>
          <a:ext cx="855663" cy="522288"/>
        </p:xfrm>
        <a:graphic>
          <a:graphicData uri="http://schemas.openxmlformats.org/presentationml/2006/ole">
            <mc:AlternateContent xmlns:mc="http://schemas.openxmlformats.org/markup-compatibility/2006">
              <mc:Choice xmlns:v="urn:schemas-microsoft-com:vml" Requires="v">
                <p:oleObj spid="_x0000_s76965" name="Equation" r:id="rId26" imgW="457200" imgH="279400" progId="Equation.3">
                  <p:embed/>
                </p:oleObj>
              </mc:Choice>
              <mc:Fallback>
                <p:oleObj name="Equation" r:id="rId26" imgW="457200" imgH="279400" progId="Equation.3">
                  <p:embed/>
                  <p:pic>
                    <p:nvPicPr>
                      <p:cNvPr id="0" name="Object 2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24400" y="6172200"/>
                        <a:ext cx="8556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0" name="Line 23"/>
          <p:cNvSpPr>
            <a:spLocks noChangeShapeType="1"/>
          </p:cNvSpPr>
          <p:nvPr/>
        </p:nvSpPr>
        <p:spPr bwMode="auto">
          <a:xfrm>
            <a:off x="3505200" y="44958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11" name="Line 24"/>
          <p:cNvSpPr>
            <a:spLocks noChangeShapeType="1"/>
          </p:cNvSpPr>
          <p:nvPr/>
        </p:nvSpPr>
        <p:spPr bwMode="auto">
          <a:xfrm>
            <a:off x="3505200" y="54864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12" name="Line 25"/>
          <p:cNvSpPr>
            <a:spLocks noChangeShapeType="1"/>
          </p:cNvSpPr>
          <p:nvPr/>
        </p:nvSpPr>
        <p:spPr bwMode="auto">
          <a:xfrm>
            <a:off x="5029200" y="44958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13" name="Line 26"/>
          <p:cNvSpPr>
            <a:spLocks noChangeShapeType="1"/>
          </p:cNvSpPr>
          <p:nvPr/>
        </p:nvSpPr>
        <p:spPr bwMode="auto">
          <a:xfrm>
            <a:off x="5029200" y="55626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14" name="Text Box 27"/>
          <p:cNvSpPr txBox="1">
            <a:spLocks noChangeArrowheads="1"/>
          </p:cNvSpPr>
          <p:nvPr/>
        </p:nvSpPr>
        <p:spPr bwMode="auto">
          <a:xfrm>
            <a:off x="2514600" y="46482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2x=t</a:t>
            </a:r>
          </a:p>
        </p:txBody>
      </p:sp>
      <p:sp>
        <p:nvSpPr>
          <p:cNvPr id="76815" name="Text Box 28"/>
          <p:cNvSpPr txBox="1">
            <a:spLocks noChangeArrowheads="1"/>
          </p:cNvSpPr>
          <p:nvPr/>
        </p:nvSpPr>
        <p:spPr bwMode="auto">
          <a:xfrm>
            <a:off x="5181600" y="46482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y=3x</a:t>
            </a:r>
          </a:p>
        </p:txBody>
      </p:sp>
      <p:sp>
        <p:nvSpPr>
          <p:cNvPr id="76816" name="Text Box 29"/>
          <p:cNvSpPr txBox="1">
            <a:spLocks noChangeArrowheads="1"/>
          </p:cNvSpPr>
          <p:nvPr/>
        </p:nvSpPr>
        <p:spPr bwMode="auto">
          <a:xfrm>
            <a:off x="2514600" y="5562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公式</a:t>
            </a:r>
          </a:p>
        </p:txBody>
      </p:sp>
      <p:sp>
        <p:nvSpPr>
          <p:cNvPr id="76817" name="Text Box 30"/>
          <p:cNvSpPr txBox="1">
            <a:spLocks noChangeArrowheads="1"/>
          </p:cNvSpPr>
          <p:nvPr/>
        </p:nvSpPr>
        <p:spPr bwMode="auto">
          <a:xfrm>
            <a:off x="5105400" y="5638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公式</a:t>
            </a:r>
          </a:p>
        </p:txBody>
      </p:sp>
      <p:sp>
        <p:nvSpPr>
          <p:cNvPr id="76818" name="Line 31"/>
          <p:cNvSpPr>
            <a:spLocks noChangeShapeType="1"/>
          </p:cNvSpPr>
          <p:nvPr/>
        </p:nvSpPr>
        <p:spPr bwMode="auto">
          <a:xfrm>
            <a:off x="6858000" y="35052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819" name="Text Box 32"/>
          <p:cNvSpPr txBox="1">
            <a:spLocks noChangeArrowheads="1"/>
          </p:cNvSpPr>
          <p:nvPr/>
        </p:nvSpPr>
        <p:spPr bwMode="auto">
          <a:xfrm>
            <a:off x="7010400" y="36576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x=3siny</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3384DC-31DE-4E91-B580-E335491369E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357100-7E55-4165-9F6A-AF2A54B6DC2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smtClean="0">
              <a:latin typeface="Tahoma" panose="020B0604030504040204" pitchFamily="34" charset="0"/>
              <a:ea typeface="宋体" panose="02010600030101010101" pitchFamily="2" charset="-122"/>
            </a:endParaRPr>
          </a:p>
        </p:txBody>
      </p:sp>
      <p:sp>
        <p:nvSpPr>
          <p:cNvPr id="77828"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77829" name="Rectangle 3"/>
          <p:cNvSpPr>
            <a:spLocks noGrp="1" noChangeArrowheads="1"/>
          </p:cNvSpPr>
          <p:nvPr>
            <p:ph type="body" idx="1"/>
          </p:nvPr>
        </p:nvSpPr>
        <p:spPr/>
        <p:txBody>
          <a:bodyPr/>
          <a:lstStyle/>
          <a:p>
            <a:pPr eaLnBrk="1" hangingPunct="1"/>
            <a:r>
              <a:rPr lang="zh-CN" altLang="en-US" smtClean="0"/>
              <a:t>命题：能够判断真或假的陈述句。</a:t>
            </a:r>
          </a:p>
          <a:p>
            <a:pPr eaLnBrk="1" hangingPunct="1">
              <a:buFont typeface="Wingdings" panose="05000000000000000000" pitchFamily="2" charset="2"/>
              <a:buNone/>
            </a:pPr>
            <a:r>
              <a:rPr lang="zh-CN" altLang="en-US" smtClean="0"/>
              <a:t>    </a:t>
            </a:r>
            <a:r>
              <a:rPr lang="en-US" altLang="zh-CN" smtClean="0"/>
              <a:t>1.</a:t>
            </a:r>
            <a:r>
              <a:rPr lang="zh-CN" altLang="en-US" smtClean="0"/>
              <a:t>雪是白的。</a:t>
            </a:r>
          </a:p>
          <a:p>
            <a:pPr eaLnBrk="1" hangingPunct="1">
              <a:buFont typeface="Wingdings" panose="05000000000000000000" pitchFamily="2" charset="2"/>
              <a:buNone/>
            </a:pPr>
            <a:r>
              <a:rPr lang="zh-CN" altLang="en-US" smtClean="0"/>
              <a:t>    </a:t>
            </a:r>
            <a:r>
              <a:rPr lang="en-US" altLang="zh-CN" smtClean="0"/>
              <a:t>2.</a:t>
            </a:r>
            <a:r>
              <a:rPr lang="zh-CN" altLang="en-US" smtClean="0"/>
              <a:t>他是工人。</a:t>
            </a:r>
          </a:p>
          <a:p>
            <a:pPr eaLnBrk="1" hangingPunct="1">
              <a:buFont typeface="Wingdings" panose="05000000000000000000" pitchFamily="2" charset="2"/>
              <a:buNone/>
            </a:pPr>
            <a:r>
              <a:rPr lang="zh-CN" altLang="en-US" smtClean="0"/>
              <a:t>    </a:t>
            </a:r>
            <a:r>
              <a:rPr lang="en-US" altLang="zh-CN" smtClean="0"/>
              <a:t>3.</a:t>
            </a:r>
            <a:r>
              <a:rPr lang="zh-CN" altLang="en-US" smtClean="0"/>
              <a:t>你复习完了吗</a:t>
            </a:r>
            <a:r>
              <a:rPr lang="en-US" altLang="zh-CN" smtClean="0"/>
              <a:t>?</a:t>
            </a:r>
          </a:p>
          <a:p>
            <a:pPr eaLnBrk="1" hangingPunct="1">
              <a:buFont typeface="Wingdings" panose="05000000000000000000" pitchFamily="2" charset="2"/>
              <a:buNone/>
            </a:pPr>
            <a:r>
              <a:rPr lang="en-US" altLang="zh-CN" smtClean="0"/>
              <a:t>    4.</a:t>
            </a:r>
            <a:r>
              <a:rPr lang="zh-CN" altLang="en-US" smtClean="0"/>
              <a:t>这句话是假的。</a:t>
            </a:r>
          </a:p>
          <a:p>
            <a:pPr eaLnBrk="1" hangingPunct="1">
              <a:buFont typeface="Wingdings" panose="05000000000000000000" pitchFamily="2" charset="2"/>
              <a:buNone/>
            </a:pPr>
            <a:r>
              <a:rPr lang="zh-CN" altLang="en-US" smtClean="0"/>
              <a:t>    </a:t>
            </a:r>
            <a:r>
              <a:rPr lang="en-US" altLang="zh-CN" smtClean="0"/>
              <a:t>5.18</a:t>
            </a:r>
            <a:r>
              <a:rPr lang="zh-CN" altLang="en-US" smtClean="0"/>
              <a:t>是</a:t>
            </a:r>
            <a:r>
              <a:rPr lang="en-US" altLang="zh-CN" smtClean="0"/>
              <a:t>6</a:t>
            </a:r>
            <a:r>
              <a:rPr lang="zh-CN" altLang="en-US" smtClean="0"/>
              <a:t>和</a:t>
            </a:r>
            <a:r>
              <a:rPr lang="en-US" altLang="zh-CN" smtClean="0"/>
              <a:t>3 </a:t>
            </a:r>
            <a:r>
              <a:rPr lang="zh-CN" altLang="en-US" smtClean="0"/>
              <a:t>的公倍数。</a:t>
            </a:r>
          </a:p>
          <a:p>
            <a:pPr eaLnBrk="1" hangingPunct="1">
              <a:buFont typeface="Wingdings" panose="05000000000000000000" pitchFamily="2" charset="2"/>
              <a:buNone/>
            </a:pPr>
            <a:r>
              <a:rPr lang="zh-CN" altLang="en-US" smtClean="0"/>
              <a:t>    </a:t>
            </a:r>
            <a:r>
              <a:rPr lang="en-US" altLang="zh-CN" smtClean="0"/>
              <a:t>6.</a:t>
            </a:r>
            <a:r>
              <a:rPr lang="zh-CN" altLang="en-US" smtClean="0"/>
              <a:t>请坐汽车去！</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B15EC1-1773-4DD2-8E82-8FABFFA6929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409825A-4841-46F8-8FE4-A1EFEE85633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smtClean="0">
              <a:latin typeface="Tahoma" panose="020B0604030504040204" pitchFamily="34" charset="0"/>
              <a:ea typeface="宋体" panose="02010600030101010101" pitchFamily="2" charset="-122"/>
            </a:endParaRPr>
          </a:p>
        </p:txBody>
      </p:sp>
      <p:sp>
        <p:nvSpPr>
          <p:cNvPr id="78852"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78853" name="Rectangle 3"/>
          <p:cNvSpPr>
            <a:spLocks noGrp="1" noChangeArrowheads="1"/>
          </p:cNvSpPr>
          <p:nvPr>
            <p:ph type="body" idx="1"/>
          </p:nvPr>
        </p:nvSpPr>
        <p:spPr>
          <a:xfrm>
            <a:off x="611188" y="2017713"/>
            <a:ext cx="8343900" cy="4114800"/>
          </a:xfrm>
        </p:spPr>
        <p:txBody>
          <a:bodyPr/>
          <a:lstStyle/>
          <a:p>
            <a:pPr eaLnBrk="1" hangingPunct="1"/>
            <a:r>
              <a:rPr lang="zh-CN" altLang="en-US" smtClean="0"/>
              <a:t>逻辑：一种重要的知识表示方法。提示了一种很强的从旧知识导出新知识的方法</a:t>
            </a:r>
            <a:r>
              <a:rPr lang="en-US" altLang="zh-CN" smtClean="0"/>
              <a:t>---</a:t>
            </a:r>
            <a:r>
              <a:rPr lang="zh-CN" altLang="en-US" smtClean="0"/>
              <a:t>数学演绎。</a:t>
            </a:r>
          </a:p>
          <a:p>
            <a:pPr eaLnBrk="1" hangingPunct="1">
              <a:buFont typeface="Wingdings" panose="05000000000000000000" pitchFamily="2" charset="2"/>
              <a:buNone/>
            </a:pPr>
            <a:r>
              <a:rPr lang="zh-CN" altLang="en-US" smtClean="0"/>
              <a:t>     在逻辑法表示下可采用归结法或其他方法进行准确的推理。</a:t>
            </a:r>
          </a:p>
          <a:p>
            <a:pPr eaLnBrk="1" hangingPunct="1">
              <a:buFont typeface="Wingdings" panose="05000000000000000000" pitchFamily="2" charset="2"/>
              <a:buNone/>
            </a:pPr>
            <a:r>
              <a:rPr lang="zh-CN" altLang="en-US" smtClean="0"/>
              <a:t>    谓词逻辑允许我们表达那些无法用命题逻辑表达的事实。</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CBEC5CE-F097-4564-BE55-74F95C3B960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79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AC4AC7-0F56-4993-9EF2-E7C31F0007A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smtClean="0">
              <a:latin typeface="Tahoma" panose="020B0604030504040204" pitchFamily="34" charset="0"/>
              <a:ea typeface="宋体" panose="02010600030101010101" pitchFamily="2" charset="-122"/>
            </a:endParaRPr>
          </a:p>
        </p:txBody>
      </p:sp>
      <p:sp>
        <p:nvSpPr>
          <p:cNvPr id="79876"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79877" name="Rectangle 3"/>
          <p:cNvSpPr>
            <a:spLocks noGrp="1" noChangeArrowheads="1"/>
          </p:cNvSpPr>
          <p:nvPr>
            <p:ph type="body" idx="1"/>
          </p:nvPr>
        </p:nvSpPr>
        <p:spPr>
          <a:xfrm>
            <a:off x="611188" y="1981200"/>
            <a:ext cx="8137525" cy="4648200"/>
          </a:xfrm>
        </p:spPr>
        <p:txBody>
          <a:bodyPr/>
          <a:lstStyle/>
          <a:p>
            <a:pPr eaLnBrk="1" hangingPunct="1"/>
            <a:r>
              <a:rPr lang="zh-CN" altLang="en-US" sz="2400" smtClean="0">
                <a:solidFill>
                  <a:srgbClr val="0000FF"/>
                </a:solidFill>
              </a:rPr>
              <a:t>谓词逻辑的基本组成</a:t>
            </a:r>
            <a:r>
              <a:rPr lang="zh-CN" altLang="en-US" sz="2400" smtClean="0"/>
              <a:t>：谓词符号、变量符号、函数符号和常量符号，并用圆括弧、方括弧、花括弧和逗号隔开，以表示论域内的关系。</a:t>
            </a:r>
          </a:p>
          <a:p>
            <a:pPr lvl="1" eaLnBrk="1" hangingPunct="1"/>
            <a:r>
              <a:rPr lang="zh-CN" altLang="en-US" sz="2000" smtClean="0">
                <a:solidFill>
                  <a:srgbClr val="0000FF"/>
                </a:solidFill>
              </a:rPr>
              <a:t>谓词符号</a:t>
            </a:r>
            <a:r>
              <a:rPr lang="zh-CN" altLang="en-US" sz="2000" smtClean="0"/>
              <a:t>：表示个体所具有的性质，或者若干个体之间的关系的符号。习惯用大写字母</a:t>
            </a:r>
            <a:r>
              <a:rPr lang="en-US" altLang="zh-CN" sz="2000" smtClean="0"/>
              <a:t>P</a:t>
            </a:r>
            <a:r>
              <a:rPr lang="zh-CN" altLang="en-US" sz="2000" smtClean="0"/>
              <a:t>，</a:t>
            </a:r>
            <a:r>
              <a:rPr lang="en-US" altLang="zh-CN" sz="2000" smtClean="0"/>
              <a:t>Q</a:t>
            </a:r>
            <a:r>
              <a:rPr lang="zh-CN" altLang="en-US" sz="2000" smtClean="0"/>
              <a:t>，</a:t>
            </a:r>
            <a:r>
              <a:rPr lang="en-US" altLang="zh-CN" sz="2000" smtClean="0"/>
              <a:t>R</a:t>
            </a:r>
            <a:r>
              <a:rPr lang="zh-CN" altLang="en-US" sz="2000" smtClean="0"/>
              <a:t>或</a:t>
            </a:r>
            <a:r>
              <a:rPr lang="en-US" altLang="zh-CN" sz="2000" smtClean="0"/>
              <a:t>GREATER</a:t>
            </a:r>
            <a:r>
              <a:rPr lang="zh-CN" altLang="en-US" sz="2000" smtClean="0"/>
              <a:t>，</a:t>
            </a:r>
            <a:r>
              <a:rPr lang="en-US" altLang="zh-CN" sz="2000" smtClean="0"/>
              <a:t>LOVE</a:t>
            </a:r>
            <a:r>
              <a:rPr lang="zh-CN" altLang="en-US" sz="2000" smtClean="0"/>
              <a:t>表示。</a:t>
            </a:r>
          </a:p>
          <a:p>
            <a:pPr lvl="1" eaLnBrk="1" hangingPunct="1"/>
            <a:r>
              <a:rPr lang="zh-CN" altLang="en-US" sz="2000" smtClean="0">
                <a:solidFill>
                  <a:srgbClr val="0000FF"/>
                </a:solidFill>
              </a:rPr>
              <a:t>常量符号</a:t>
            </a:r>
            <a:r>
              <a:rPr lang="zh-CN" altLang="en-US" sz="2000" smtClean="0"/>
              <a:t>：用来表示论域内的物体或实体，它可以是实际的物体和人，也可以是概念或具有名字的任何事情。一般用英文字母表中前几个带下标或不带下标的小写字母表示。如</a:t>
            </a:r>
            <a:r>
              <a:rPr lang="en-US" altLang="zh-CN" sz="2000" smtClean="0"/>
              <a:t>a</a:t>
            </a:r>
            <a:r>
              <a:rPr lang="zh-CN" altLang="en-US" sz="2000" smtClean="0"/>
              <a:t>，</a:t>
            </a:r>
            <a:r>
              <a:rPr lang="en-US" altLang="zh-CN" sz="2000" smtClean="0"/>
              <a:t>b</a:t>
            </a:r>
            <a:r>
              <a:rPr lang="zh-CN" altLang="en-US" sz="2000" smtClean="0"/>
              <a:t>，</a:t>
            </a:r>
            <a:r>
              <a:rPr lang="en-US" altLang="zh-CN" sz="2000" smtClean="0"/>
              <a:t>... </a:t>
            </a:r>
            <a:r>
              <a:rPr lang="zh-CN" altLang="en-US" sz="2000" smtClean="0"/>
              <a:t>，</a:t>
            </a:r>
            <a:r>
              <a:rPr lang="en-US" altLang="zh-CN" sz="2000" smtClean="0"/>
              <a:t>a1</a:t>
            </a:r>
            <a:r>
              <a:rPr lang="zh-CN" altLang="en-US" sz="2000" smtClean="0"/>
              <a:t>，</a:t>
            </a:r>
            <a:r>
              <a:rPr lang="en-US" altLang="zh-CN" sz="2000" smtClean="0"/>
              <a:t>b2</a:t>
            </a:r>
            <a:r>
              <a:rPr lang="zh-CN" altLang="en-US" sz="2000" smtClean="0"/>
              <a:t>，</a:t>
            </a:r>
            <a:r>
              <a:rPr lang="en-US" altLang="zh-CN" sz="2000" smtClean="0"/>
              <a:t>c3</a:t>
            </a:r>
            <a:r>
              <a:rPr lang="zh-CN" altLang="en-US" sz="2000" smtClean="0"/>
              <a:t>，</a:t>
            </a:r>
            <a:r>
              <a:rPr lang="en-US" altLang="zh-CN" sz="2000" smtClean="0"/>
              <a:t>... </a:t>
            </a:r>
            <a:r>
              <a:rPr lang="zh-CN" altLang="en-US" sz="2000" smtClean="0"/>
              <a:t>。</a:t>
            </a:r>
          </a:p>
          <a:p>
            <a:pPr lvl="1" eaLnBrk="1" hangingPunct="1"/>
            <a:r>
              <a:rPr lang="zh-CN" altLang="en-US" sz="2000" smtClean="0">
                <a:solidFill>
                  <a:srgbClr val="0000FF"/>
                </a:solidFill>
              </a:rPr>
              <a:t>变量符号</a:t>
            </a:r>
            <a:r>
              <a:rPr lang="zh-CN" altLang="en-US" sz="2000" smtClean="0"/>
              <a:t>：不必明确涉及是哪一个实体。习惯上用带下标或不带下标的小写字母表示。如</a:t>
            </a:r>
            <a:r>
              <a:rPr lang="en-US" altLang="zh-CN" sz="2000" smtClean="0"/>
              <a:t>x</a:t>
            </a:r>
            <a:r>
              <a:rPr lang="zh-CN" altLang="en-US" sz="2000" smtClean="0"/>
              <a:t>，</a:t>
            </a:r>
            <a:r>
              <a:rPr lang="en-US" altLang="zh-CN" sz="2000" smtClean="0"/>
              <a:t>y</a:t>
            </a:r>
            <a:r>
              <a:rPr lang="zh-CN" altLang="en-US" sz="2000" smtClean="0"/>
              <a:t>，</a:t>
            </a:r>
            <a:r>
              <a:rPr lang="en-US" altLang="zh-CN" sz="2000" smtClean="0"/>
              <a:t>... </a:t>
            </a:r>
            <a:r>
              <a:rPr lang="zh-CN" altLang="en-US" sz="2000" smtClean="0"/>
              <a:t>，</a:t>
            </a:r>
            <a:r>
              <a:rPr lang="en-US" altLang="zh-CN" sz="2000" smtClean="0"/>
              <a:t>x1</a:t>
            </a:r>
            <a:r>
              <a:rPr lang="zh-CN" altLang="en-US" sz="2000" smtClean="0"/>
              <a:t>，</a:t>
            </a:r>
            <a:r>
              <a:rPr lang="en-US" altLang="zh-CN" sz="2000" smtClean="0"/>
              <a:t>y2</a:t>
            </a:r>
            <a:r>
              <a:rPr lang="zh-CN" altLang="en-US" sz="2000" smtClean="0"/>
              <a:t>， 。</a:t>
            </a:r>
          </a:p>
          <a:p>
            <a:pPr lvl="1" eaLnBrk="1" hangingPunct="1"/>
            <a:r>
              <a:rPr lang="zh-CN" altLang="en-US" sz="2000" smtClean="0">
                <a:solidFill>
                  <a:srgbClr val="0000FF"/>
                </a:solidFill>
              </a:rPr>
              <a:t>函数符号</a:t>
            </a:r>
            <a:r>
              <a:rPr lang="zh-CN" altLang="en-US" sz="2000" smtClean="0"/>
              <a:t>：表示论域内的函数。习惯用小写字母</a:t>
            </a:r>
            <a:r>
              <a:rPr lang="en-US" altLang="zh-CN" sz="2000" smtClean="0"/>
              <a:t>f</a:t>
            </a:r>
            <a:r>
              <a:rPr lang="zh-CN" altLang="en-US" sz="2000" smtClean="0"/>
              <a:t>，</a:t>
            </a:r>
            <a:r>
              <a:rPr lang="en-US" altLang="zh-CN" sz="2000" smtClean="0"/>
              <a:t>g</a:t>
            </a:r>
            <a:r>
              <a:rPr lang="zh-CN" altLang="en-US" sz="2000" smtClean="0"/>
              <a:t>，</a:t>
            </a:r>
            <a:r>
              <a:rPr lang="en-US" altLang="zh-CN" sz="2000" smtClean="0"/>
              <a:t>h</a:t>
            </a:r>
            <a:r>
              <a:rPr lang="zh-CN" altLang="en-US" sz="2000" smtClean="0"/>
              <a:t>表示。</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1D6A5D-4735-4BCE-A392-0C0A09D6B91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D52D0E-5FE2-4383-8C5E-22C2FDADA01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smtClean="0">
              <a:latin typeface="Tahoma" panose="020B0604030504040204" pitchFamily="34" charset="0"/>
              <a:ea typeface="宋体" panose="02010600030101010101" pitchFamily="2" charset="-122"/>
            </a:endParaRPr>
          </a:p>
        </p:txBody>
      </p:sp>
      <p:sp>
        <p:nvSpPr>
          <p:cNvPr id="80900"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0901" name="Rectangle 3"/>
          <p:cNvSpPr>
            <a:spLocks noGrp="1" noChangeArrowheads="1"/>
          </p:cNvSpPr>
          <p:nvPr>
            <p:ph type="body" idx="1"/>
          </p:nvPr>
        </p:nvSpPr>
        <p:spPr>
          <a:xfrm>
            <a:off x="684213" y="2017713"/>
            <a:ext cx="8270875" cy="4114800"/>
          </a:xfrm>
        </p:spPr>
        <p:txBody>
          <a:bodyPr/>
          <a:lstStyle/>
          <a:p>
            <a:pPr eaLnBrk="1" hangingPunct="1">
              <a:lnSpc>
                <a:spcPct val="90000"/>
              </a:lnSpc>
            </a:pPr>
            <a:r>
              <a:rPr lang="zh-CN" altLang="en-US" smtClean="0"/>
              <a:t>例如，要表示“机器人</a:t>
            </a:r>
            <a:r>
              <a:rPr lang="en-US" altLang="zh-CN" smtClean="0"/>
              <a:t>(ROBOT)</a:t>
            </a:r>
            <a:r>
              <a:rPr lang="zh-CN" altLang="en-US" smtClean="0"/>
              <a:t>在</a:t>
            </a:r>
            <a:r>
              <a:rPr lang="en-US" altLang="zh-CN" smtClean="0"/>
              <a:t>1</a:t>
            </a:r>
            <a:r>
              <a:rPr lang="zh-CN" altLang="en-US" smtClean="0"/>
              <a:t>号房间</a:t>
            </a:r>
            <a:r>
              <a:rPr lang="en-US" altLang="zh-CN" smtClean="0"/>
              <a:t>(ROOM1)</a:t>
            </a:r>
            <a:r>
              <a:rPr lang="zh-CN" altLang="en-US" smtClean="0"/>
              <a:t>内”，简单的原子公式如下：</a:t>
            </a:r>
            <a:br>
              <a:rPr lang="zh-CN" altLang="en-US" smtClean="0"/>
            </a:br>
            <a:r>
              <a:rPr lang="en-US" altLang="zh-CN" smtClean="0">
                <a:solidFill>
                  <a:schemeClr val="tx2"/>
                </a:solidFill>
              </a:rPr>
              <a:t>INROOM(ROBOT</a:t>
            </a:r>
            <a:r>
              <a:rPr lang="zh-CN" altLang="en-US" smtClean="0">
                <a:solidFill>
                  <a:schemeClr val="tx2"/>
                </a:solidFill>
              </a:rPr>
              <a:t>，</a:t>
            </a:r>
            <a:r>
              <a:rPr lang="en-US" altLang="zh-CN" smtClean="0">
                <a:solidFill>
                  <a:schemeClr val="tx2"/>
                </a:solidFill>
              </a:rPr>
              <a:t>r1)</a:t>
            </a:r>
            <a:br>
              <a:rPr lang="en-US" altLang="zh-CN" smtClean="0">
                <a:solidFill>
                  <a:schemeClr val="tx2"/>
                </a:solidFill>
              </a:rPr>
            </a:br>
            <a:r>
              <a:rPr lang="zh-CN" altLang="en-US" smtClean="0"/>
              <a:t>式中，</a:t>
            </a:r>
            <a:r>
              <a:rPr lang="en-US" altLang="zh-CN" smtClean="0"/>
              <a:t>INROOM</a:t>
            </a:r>
            <a:r>
              <a:rPr lang="zh-CN" altLang="en-US" smtClean="0"/>
              <a:t>为谓词符号，</a:t>
            </a:r>
            <a:r>
              <a:rPr lang="en-US" altLang="zh-CN" smtClean="0"/>
              <a:t>ROBOT</a:t>
            </a:r>
            <a:r>
              <a:rPr lang="zh-CN" altLang="en-US" smtClean="0"/>
              <a:t>和</a:t>
            </a:r>
            <a:r>
              <a:rPr lang="en-US" altLang="zh-CN" smtClean="0"/>
              <a:t>r1</a:t>
            </a:r>
            <a:r>
              <a:rPr lang="zh-CN" altLang="en-US" smtClean="0"/>
              <a:t>为常量符号。 </a:t>
            </a:r>
          </a:p>
          <a:p>
            <a:pPr eaLnBrk="1" hangingPunct="1">
              <a:lnSpc>
                <a:spcPct val="90000"/>
              </a:lnSpc>
            </a:pPr>
            <a:r>
              <a:rPr lang="zh-CN" altLang="en-US" smtClean="0"/>
              <a:t>又如，要表示“李</a:t>
            </a:r>
            <a:r>
              <a:rPr lang="en-US" altLang="zh-CN" smtClean="0"/>
              <a:t>(LI)</a:t>
            </a:r>
            <a:r>
              <a:rPr lang="zh-CN" altLang="en-US" smtClean="0"/>
              <a:t>的母亲与他的父亲结婚”， 原子公式如下：</a:t>
            </a:r>
            <a:br>
              <a:rPr lang="zh-CN" altLang="en-US" smtClean="0"/>
            </a:br>
            <a:r>
              <a:rPr lang="en-US" altLang="zh-CN" smtClean="0">
                <a:solidFill>
                  <a:schemeClr val="tx2"/>
                </a:solidFill>
              </a:rPr>
              <a:t>MARRIED[father(LI)</a:t>
            </a:r>
            <a:r>
              <a:rPr lang="zh-CN" altLang="en-US" smtClean="0">
                <a:solidFill>
                  <a:schemeClr val="tx2"/>
                </a:solidFill>
              </a:rPr>
              <a:t>，</a:t>
            </a:r>
            <a:r>
              <a:rPr lang="en-US" altLang="zh-CN" smtClean="0">
                <a:solidFill>
                  <a:schemeClr val="tx2"/>
                </a:solidFill>
              </a:rPr>
              <a:t>mother(LI)]</a:t>
            </a:r>
            <a:br>
              <a:rPr lang="en-US" altLang="zh-CN" smtClean="0">
                <a:solidFill>
                  <a:schemeClr val="tx2"/>
                </a:solidFill>
              </a:rPr>
            </a:br>
            <a:r>
              <a:rPr lang="zh-CN" altLang="en-US" smtClean="0"/>
              <a:t>式中，函数符号</a:t>
            </a:r>
            <a:r>
              <a:rPr lang="en-US" altLang="zh-CN" smtClean="0"/>
              <a:t>mother</a:t>
            </a:r>
            <a:r>
              <a:rPr lang="zh-CN" altLang="en-US" smtClean="0"/>
              <a:t>、</a:t>
            </a:r>
            <a:r>
              <a:rPr lang="en-US" altLang="zh-CN" smtClean="0"/>
              <a:t>father</a:t>
            </a:r>
            <a:r>
              <a:rPr lang="zh-CN" altLang="en-US" smtClean="0"/>
              <a:t>分别用来表示某人与他</a:t>
            </a:r>
            <a:r>
              <a:rPr lang="en-US" altLang="zh-CN" smtClean="0"/>
              <a:t>(</a:t>
            </a:r>
            <a:r>
              <a:rPr lang="zh-CN" altLang="en-US" smtClean="0"/>
              <a:t>她的</a:t>
            </a:r>
            <a:r>
              <a:rPr lang="en-US" altLang="zh-CN" smtClean="0"/>
              <a:t>)</a:t>
            </a:r>
            <a:r>
              <a:rPr lang="zh-CN" altLang="en-US" smtClean="0"/>
              <a:t>母亲、父亲之间的映射。</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C5CD9F-EA71-4A87-A43E-EAB728D2BA5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19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F746A8-7D40-484A-866C-8D703192B7E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smtClean="0">
              <a:latin typeface="Tahoma" panose="020B0604030504040204" pitchFamily="34" charset="0"/>
              <a:ea typeface="宋体" panose="02010600030101010101" pitchFamily="2" charset="-122"/>
            </a:endParaRPr>
          </a:p>
        </p:txBody>
      </p:sp>
      <p:sp>
        <p:nvSpPr>
          <p:cNvPr id="81924"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1925" name="Rectangle 3"/>
          <p:cNvSpPr>
            <a:spLocks noGrp="1" noChangeArrowheads="1"/>
          </p:cNvSpPr>
          <p:nvPr>
            <p:ph type="body" idx="1"/>
          </p:nvPr>
        </p:nvSpPr>
        <p:spPr>
          <a:xfrm>
            <a:off x="1182688" y="2017713"/>
            <a:ext cx="7808912" cy="4611687"/>
          </a:xfrm>
        </p:spPr>
        <p:txBody>
          <a:bodyPr/>
          <a:lstStyle/>
          <a:p>
            <a:pPr eaLnBrk="1" hangingPunct="1"/>
            <a:r>
              <a:rPr lang="zh-CN" altLang="en-US" sz="2000" b="1" smtClean="0">
                <a:solidFill>
                  <a:srgbClr val="0000FF"/>
                </a:solidFill>
              </a:rPr>
              <a:t>项的递归定义</a:t>
            </a:r>
            <a:r>
              <a:rPr lang="zh-CN" altLang="en-US" sz="2000" smtClean="0"/>
              <a:t>： </a:t>
            </a:r>
          </a:p>
          <a:p>
            <a:pPr eaLnBrk="1" hangingPunct="1">
              <a:buFont typeface="Wingdings" panose="05000000000000000000" pitchFamily="2" charset="2"/>
              <a:buAutoNum type="arabicPeriod"/>
            </a:pPr>
            <a:r>
              <a:rPr lang="zh-CN" altLang="en-US" sz="2000" smtClean="0"/>
              <a:t>常量符号是项； </a:t>
            </a:r>
          </a:p>
          <a:p>
            <a:pPr eaLnBrk="1" hangingPunct="1">
              <a:buFont typeface="Wingdings" panose="05000000000000000000" pitchFamily="2" charset="2"/>
              <a:buAutoNum type="arabicPeriod"/>
            </a:pPr>
            <a:r>
              <a:rPr lang="zh-CN" altLang="en-US" sz="2000" smtClean="0"/>
              <a:t>变量符号是项； </a:t>
            </a:r>
          </a:p>
          <a:p>
            <a:pPr eaLnBrk="1" hangingPunct="1">
              <a:buFont typeface="Wingdings" panose="05000000000000000000" pitchFamily="2" charset="2"/>
              <a:buAutoNum type="arabicPeriod"/>
            </a:pPr>
            <a:r>
              <a:rPr lang="zh-CN" altLang="en-US" sz="2000" smtClean="0"/>
              <a:t>如果</a:t>
            </a:r>
            <a:r>
              <a:rPr lang="en-US" altLang="zh-CN" sz="2000" smtClean="0"/>
              <a:t>f</a:t>
            </a:r>
            <a:r>
              <a:rPr lang="zh-CN" altLang="en-US" sz="2000" smtClean="0"/>
              <a:t>是</a:t>
            </a:r>
            <a:r>
              <a:rPr lang="en-US" altLang="zh-CN" sz="2000" smtClean="0"/>
              <a:t>n-</a:t>
            </a:r>
            <a:r>
              <a:rPr lang="zh-CN" altLang="en-US" sz="2000" smtClean="0"/>
              <a:t>元函数符号，</a:t>
            </a:r>
            <a:r>
              <a:rPr lang="en-US" altLang="zh-CN" sz="2000" smtClean="0"/>
              <a:t>t1</a:t>
            </a:r>
            <a:r>
              <a:rPr lang="zh-CN" altLang="en-US" sz="2000" smtClean="0"/>
              <a:t>，</a:t>
            </a:r>
            <a:r>
              <a:rPr lang="en-US" altLang="zh-CN" sz="2000" smtClean="0"/>
              <a:t>t2</a:t>
            </a:r>
            <a:r>
              <a:rPr lang="zh-CN" altLang="en-US" sz="2000" smtClean="0"/>
              <a:t>，</a:t>
            </a:r>
            <a:r>
              <a:rPr lang="en-US" altLang="zh-CN" sz="2000" smtClean="0"/>
              <a:t>... </a:t>
            </a:r>
            <a:r>
              <a:rPr lang="zh-CN" altLang="en-US" sz="2000" smtClean="0"/>
              <a:t>，</a:t>
            </a:r>
            <a:r>
              <a:rPr lang="en-US" altLang="zh-CN" sz="2000" smtClean="0"/>
              <a:t>tn</a:t>
            </a:r>
            <a:r>
              <a:rPr lang="zh-CN" altLang="en-US" sz="2000" smtClean="0"/>
              <a:t>是项，则</a:t>
            </a:r>
            <a:r>
              <a:rPr lang="en-US" altLang="zh-CN" sz="2000" smtClean="0"/>
              <a:t>f(t1</a:t>
            </a:r>
            <a:r>
              <a:rPr lang="zh-CN" altLang="en-US" sz="2000" smtClean="0"/>
              <a:t>，</a:t>
            </a:r>
            <a:r>
              <a:rPr lang="en-US" altLang="zh-CN" sz="2000" smtClean="0"/>
              <a:t>t2</a:t>
            </a:r>
            <a:r>
              <a:rPr lang="zh-CN" altLang="en-US" sz="2000" smtClean="0"/>
              <a:t>，</a:t>
            </a:r>
            <a:r>
              <a:rPr lang="en-US" altLang="zh-CN" sz="2000" smtClean="0"/>
              <a:t>... </a:t>
            </a:r>
            <a:r>
              <a:rPr lang="zh-CN" altLang="en-US" sz="2000" smtClean="0"/>
              <a:t>，</a:t>
            </a:r>
            <a:r>
              <a:rPr lang="en-US" altLang="zh-CN" sz="2000" smtClean="0"/>
              <a:t>tn)</a:t>
            </a:r>
            <a:r>
              <a:rPr lang="zh-CN" altLang="en-US" sz="2000" smtClean="0"/>
              <a:t>也是项。</a:t>
            </a:r>
          </a:p>
          <a:p>
            <a:pPr eaLnBrk="1" hangingPunct="1"/>
            <a:r>
              <a:rPr lang="zh-CN" altLang="en-US" sz="2000" b="1" smtClean="0">
                <a:solidFill>
                  <a:srgbClr val="0000FF"/>
                </a:solidFill>
              </a:rPr>
              <a:t>原子</a:t>
            </a:r>
            <a:r>
              <a:rPr lang="zh-CN" altLang="en-US" sz="2000" smtClean="0"/>
              <a:t>：如果</a:t>
            </a:r>
            <a:r>
              <a:rPr lang="en-US" altLang="zh-CN" sz="2000" smtClean="0"/>
              <a:t>P</a:t>
            </a:r>
            <a:r>
              <a:rPr lang="zh-CN" altLang="en-US" sz="2000" smtClean="0"/>
              <a:t>是</a:t>
            </a:r>
            <a:r>
              <a:rPr lang="en-US" altLang="zh-CN" sz="2000" smtClean="0"/>
              <a:t>n-</a:t>
            </a:r>
            <a:r>
              <a:rPr lang="zh-CN" altLang="en-US" sz="2000" smtClean="0"/>
              <a:t>谓词，</a:t>
            </a:r>
            <a:r>
              <a:rPr lang="en-US" altLang="zh-CN" sz="2000" smtClean="0"/>
              <a:t>t1</a:t>
            </a:r>
            <a:r>
              <a:rPr lang="zh-CN" altLang="en-US" sz="2000" smtClean="0"/>
              <a:t>，</a:t>
            </a:r>
            <a:r>
              <a:rPr lang="en-US" altLang="zh-CN" sz="2000" smtClean="0"/>
              <a:t>t2</a:t>
            </a:r>
            <a:r>
              <a:rPr lang="zh-CN" altLang="en-US" sz="2000" smtClean="0"/>
              <a:t>，</a:t>
            </a:r>
            <a:r>
              <a:rPr lang="en-US" altLang="zh-CN" sz="2000" smtClean="0"/>
              <a:t>... </a:t>
            </a:r>
            <a:r>
              <a:rPr lang="zh-CN" altLang="en-US" sz="2000" smtClean="0"/>
              <a:t>，</a:t>
            </a:r>
            <a:r>
              <a:rPr lang="en-US" altLang="zh-CN" sz="2000" smtClean="0"/>
              <a:t>tn</a:t>
            </a:r>
            <a:r>
              <a:rPr lang="zh-CN" altLang="en-US" sz="2000" smtClean="0"/>
              <a:t>是项，则</a:t>
            </a:r>
            <a:r>
              <a:rPr lang="en-US" altLang="zh-CN" sz="2000" smtClean="0"/>
              <a:t>P(t1</a:t>
            </a:r>
            <a:r>
              <a:rPr lang="zh-CN" altLang="en-US" sz="2000" smtClean="0"/>
              <a:t>，</a:t>
            </a:r>
            <a:r>
              <a:rPr lang="en-US" altLang="zh-CN" sz="2000" smtClean="0"/>
              <a:t>t2</a:t>
            </a:r>
            <a:r>
              <a:rPr lang="zh-CN" altLang="en-US" sz="2000" smtClean="0"/>
              <a:t>，</a:t>
            </a:r>
            <a:r>
              <a:rPr lang="en-US" altLang="zh-CN" sz="2000" smtClean="0"/>
              <a:t>...</a:t>
            </a:r>
            <a:r>
              <a:rPr lang="zh-CN" altLang="en-US" sz="2000" smtClean="0"/>
              <a:t>，</a:t>
            </a:r>
            <a:r>
              <a:rPr lang="en-US" altLang="zh-CN" sz="2000" smtClean="0"/>
              <a:t>tn)</a:t>
            </a:r>
            <a:r>
              <a:rPr lang="zh-CN" altLang="en-US" sz="2000" smtClean="0"/>
              <a:t>是一个原子。由若干谓词符号和项组成。</a:t>
            </a:r>
          </a:p>
          <a:p>
            <a:pPr eaLnBrk="1" hangingPunct="1"/>
            <a:r>
              <a:rPr lang="zh-CN" altLang="en-US" sz="2000" b="1" smtClean="0">
                <a:solidFill>
                  <a:srgbClr val="0000FF"/>
                </a:solidFill>
              </a:rPr>
              <a:t>谓词演算语言的语义</a:t>
            </a:r>
            <a:r>
              <a:rPr lang="zh-CN" altLang="en-US" sz="2000" smtClean="0"/>
              <a:t>： </a:t>
            </a:r>
          </a:p>
          <a:p>
            <a:pPr eaLnBrk="1" hangingPunct="1">
              <a:buFont typeface="Wingdings" panose="05000000000000000000" pitchFamily="2" charset="2"/>
              <a:buAutoNum type="arabicPeriod"/>
            </a:pPr>
            <a:r>
              <a:rPr lang="zh-CN" altLang="en-US" sz="2000" smtClean="0"/>
              <a:t>对于每个谓词符号，必须规定定义域内的一个相应关系； </a:t>
            </a:r>
          </a:p>
          <a:p>
            <a:pPr eaLnBrk="1" hangingPunct="1">
              <a:buFont typeface="Wingdings" panose="05000000000000000000" pitchFamily="2" charset="2"/>
              <a:buAutoNum type="arabicPeriod"/>
            </a:pPr>
            <a:r>
              <a:rPr lang="zh-CN" altLang="en-US" sz="2000" smtClean="0"/>
              <a:t>对于每个常量符号，必须规定定义域内相应的一个实体； </a:t>
            </a:r>
          </a:p>
          <a:p>
            <a:pPr eaLnBrk="1" hangingPunct="1">
              <a:buFont typeface="Wingdings" panose="05000000000000000000" pitchFamily="2" charset="2"/>
              <a:buAutoNum type="arabicPeriod"/>
            </a:pPr>
            <a:r>
              <a:rPr lang="zh-CN" altLang="en-US" sz="2000" smtClean="0"/>
              <a:t>对于每个函数符号，必须规定定义域内相应的一个函数。</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089B13-BC9F-4C8F-A965-08F9696F20E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68D0DB-3654-4991-890B-0914E033507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76</a:t>
            </a:fld>
            <a:endParaRPr kumimoji="0" lang="en-US" altLang="zh-CN" sz="1400" smtClean="0">
              <a:latin typeface="Tahoma" panose="020B0604030504040204" pitchFamily="34" charset="0"/>
              <a:ea typeface="宋体" panose="02010600030101010101" pitchFamily="2" charset="-122"/>
            </a:endParaRPr>
          </a:p>
        </p:txBody>
      </p:sp>
      <p:sp>
        <p:nvSpPr>
          <p:cNvPr id="82948"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2949" name="Rectangle 3"/>
          <p:cNvSpPr>
            <a:spLocks noGrp="1" noChangeArrowheads="1"/>
          </p:cNvSpPr>
          <p:nvPr>
            <p:ph type="body" idx="1"/>
          </p:nvPr>
        </p:nvSpPr>
        <p:spPr>
          <a:xfrm>
            <a:off x="684213" y="2017713"/>
            <a:ext cx="8270875" cy="4114800"/>
          </a:xfrm>
        </p:spPr>
        <p:txBody>
          <a:bodyPr/>
          <a:lstStyle/>
          <a:p>
            <a:pPr eaLnBrk="1" hangingPunct="1"/>
            <a:r>
              <a:rPr lang="zh-CN" altLang="en-US" b="1" smtClean="0">
                <a:solidFill>
                  <a:srgbClr val="0000FF"/>
                </a:solidFill>
              </a:rPr>
              <a:t>合适公式</a:t>
            </a:r>
            <a:r>
              <a:rPr lang="zh-CN" altLang="en-US" smtClean="0"/>
              <a:t>：用连词将多个原子公式组合以构成比较复杂的合适公式。</a:t>
            </a:r>
          </a:p>
          <a:p>
            <a:pPr eaLnBrk="1" hangingPunct="1"/>
            <a:r>
              <a:rPr lang="zh-CN" altLang="en-US" b="1" smtClean="0">
                <a:solidFill>
                  <a:srgbClr val="0000FF"/>
                </a:solidFill>
              </a:rPr>
              <a:t>连词</a:t>
            </a:r>
            <a:r>
              <a:rPr lang="zh-CN" altLang="en-US" smtClean="0"/>
              <a:t>： ∧（与）、∨（或）、</a:t>
            </a:r>
            <a:r>
              <a:rPr lang="en-US" altLang="zh-CN" smtClean="0"/>
              <a:t>=&gt;</a:t>
            </a:r>
            <a:r>
              <a:rPr lang="zh-CN" altLang="en-US" smtClean="0"/>
              <a:t>（或→</a:t>
            </a:r>
            <a:r>
              <a:rPr lang="en-US" altLang="zh-CN" smtClean="0"/>
              <a:t>)</a:t>
            </a:r>
            <a:r>
              <a:rPr lang="zh-CN" altLang="en-US" smtClean="0"/>
              <a:t>（蕴涵，或隐含）、</a:t>
            </a:r>
            <a:r>
              <a:rPr lang="en-US" altLang="zh-CN" smtClean="0"/>
              <a:t>~</a:t>
            </a:r>
            <a:r>
              <a:rPr lang="zh-CN" altLang="en-US" smtClean="0"/>
              <a:t>（或┐）（非）、</a:t>
            </a:r>
            <a:r>
              <a:rPr lang="en-US" altLang="zh-CN" smtClean="0"/>
              <a:t>&lt;-&gt;</a:t>
            </a:r>
            <a:r>
              <a:rPr lang="zh-CN" altLang="en-US" smtClean="0"/>
              <a:t>（等价）。</a:t>
            </a:r>
          </a:p>
          <a:p>
            <a:pPr eaLnBrk="1" hangingPunct="1"/>
            <a:r>
              <a:rPr lang="zh-CN" altLang="en-US" b="1" smtClean="0">
                <a:solidFill>
                  <a:srgbClr val="0000FF"/>
                </a:solidFill>
              </a:rPr>
              <a:t>合取</a:t>
            </a:r>
            <a:r>
              <a:rPr lang="zh-CN" altLang="en-US" smtClean="0"/>
              <a:t>：连词∧用来表示复合句子。用连词∧把几个公式连接起来而构成的公式叫做合取，而此合取式的每个组成部分叫合取项。</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75D278-7C11-464B-A967-BE579050E62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C8E9B2-B211-42CA-9B34-3C7529A4FBF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77</a:t>
            </a:fld>
            <a:endParaRPr kumimoji="0" lang="en-US" altLang="zh-CN" sz="1400" smtClean="0">
              <a:latin typeface="Tahoma" panose="020B0604030504040204" pitchFamily="34" charset="0"/>
              <a:ea typeface="宋体" panose="02010600030101010101" pitchFamily="2" charset="-122"/>
            </a:endParaRPr>
          </a:p>
        </p:txBody>
      </p:sp>
      <p:sp>
        <p:nvSpPr>
          <p:cNvPr id="83972"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3973" name="Rectangle 3"/>
          <p:cNvSpPr>
            <a:spLocks noGrp="1" noChangeArrowheads="1"/>
          </p:cNvSpPr>
          <p:nvPr>
            <p:ph type="body" idx="1"/>
          </p:nvPr>
        </p:nvSpPr>
        <p:spPr>
          <a:xfrm>
            <a:off x="684213" y="2017713"/>
            <a:ext cx="8270875" cy="4114800"/>
          </a:xfrm>
        </p:spPr>
        <p:txBody>
          <a:bodyPr/>
          <a:lstStyle/>
          <a:p>
            <a:pPr eaLnBrk="1" hangingPunct="1"/>
            <a:r>
              <a:rPr lang="zh-CN" altLang="en-US" smtClean="0"/>
              <a:t>例如“我喜爱音乐和绘画”可写成：</a:t>
            </a:r>
            <a:br>
              <a:rPr lang="zh-CN" altLang="en-US" smtClean="0"/>
            </a:br>
            <a:r>
              <a:rPr lang="en-US" altLang="zh-CN" smtClean="0">
                <a:solidFill>
                  <a:schemeClr val="tx2"/>
                </a:solidFill>
              </a:rPr>
              <a:t>LIKE(I</a:t>
            </a:r>
            <a:r>
              <a:rPr lang="zh-CN" altLang="en-US" smtClean="0">
                <a:solidFill>
                  <a:schemeClr val="tx2"/>
                </a:solidFill>
              </a:rPr>
              <a:t>，</a:t>
            </a:r>
            <a:r>
              <a:rPr lang="en-US" altLang="zh-CN" smtClean="0">
                <a:solidFill>
                  <a:schemeClr val="tx2"/>
                </a:solidFill>
              </a:rPr>
              <a:t>MUSIC)∧LIKE(I</a:t>
            </a:r>
            <a:r>
              <a:rPr lang="zh-CN" altLang="en-US" smtClean="0">
                <a:solidFill>
                  <a:schemeClr val="tx2"/>
                </a:solidFill>
              </a:rPr>
              <a:t>，</a:t>
            </a:r>
            <a:r>
              <a:rPr lang="en-US" altLang="zh-CN" smtClean="0">
                <a:solidFill>
                  <a:schemeClr val="tx2"/>
                </a:solidFill>
              </a:rPr>
              <a:t>PAINTING) </a:t>
            </a:r>
          </a:p>
          <a:p>
            <a:pPr eaLnBrk="1" hangingPunct="1"/>
            <a:r>
              <a:rPr lang="zh-CN" altLang="en-US" smtClean="0"/>
              <a:t>又如“李住在一幢黄色的房子里”</a:t>
            </a:r>
            <a:br>
              <a:rPr lang="zh-CN" altLang="en-US" smtClean="0"/>
            </a:br>
            <a:r>
              <a:rPr lang="en-US" altLang="zh-CN" smtClean="0">
                <a:solidFill>
                  <a:schemeClr val="tx2"/>
                </a:solidFill>
              </a:rPr>
              <a:t>LIVES(LI</a:t>
            </a:r>
            <a:r>
              <a:rPr lang="zh-CN" altLang="en-US" smtClean="0">
                <a:solidFill>
                  <a:schemeClr val="tx2"/>
                </a:solidFill>
              </a:rPr>
              <a:t>，</a:t>
            </a:r>
            <a:r>
              <a:rPr lang="en-US" altLang="zh-CN" smtClean="0">
                <a:solidFill>
                  <a:schemeClr val="tx2"/>
                </a:solidFill>
              </a:rPr>
              <a:t>HOUSE-1)∧COLOR(HOUSE-1</a:t>
            </a:r>
            <a:r>
              <a:rPr lang="zh-CN" altLang="en-US" smtClean="0">
                <a:solidFill>
                  <a:schemeClr val="tx2"/>
                </a:solidFill>
              </a:rPr>
              <a:t>，</a:t>
            </a:r>
            <a:r>
              <a:rPr lang="en-US" altLang="zh-CN" smtClean="0">
                <a:solidFill>
                  <a:schemeClr val="tx2"/>
                </a:solidFill>
              </a:rPr>
              <a:t>YELLOW)</a:t>
            </a:r>
          </a:p>
          <a:p>
            <a:pPr eaLnBrk="1" hangingPunct="1"/>
            <a:r>
              <a:rPr lang="zh-CN" altLang="en-US" smtClean="0"/>
              <a:t>一些合适公式所构成的任一合取也是一个合适公式。</a:t>
            </a:r>
            <a:br>
              <a:rPr lang="zh-CN" altLang="en-US" smtClean="0"/>
            </a:br>
            <a:r>
              <a:rPr lang="zh-CN" altLang="en-US" smtClean="0"/>
              <a:t>如果每个合取项均取值</a:t>
            </a:r>
            <a:r>
              <a:rPr lang="en-US" altLang="zh-CN" smtClean="0"/>
              <a:t>T</a:t>
            </a:r>
            <a:r>
              <a:rPr lang="zh-CN" altLang="en-US" smtClean="0"/>
              <a:t>，则其合取值为</a:t>
            </a:r>
            <a:r>
              <a:rPr lang="en-US" altLang="zh-CN" smtClean="0"/>
              <a:t>T</a:t>
            </a:r>
            <a:r>
              <a:rPr lang="zh-CN" altLang="en-US" smtClean="0"/>
              <a:t>，否则合取值为</a:t>
            </a:r>
            <a:r>
              <a:rPr lang="en-US" altLang="zh-CN" smtClean="0"/>
              <a:t>F</a:t>
            </a:r>
            <a:r>
              <a:rPr lang="zh-CN" altLang="en-US" smtClean="0"/>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0C10C50-39D0-486E-B2E9-90786B6E8AB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D91DAE-C482-4B0C-9828-02DB657614C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78</a:t>
            </a:fld>
            <a:endParaRPr kumimoji="0" lang="en-US" altLang="zh-CN" sz="1400" smtClean="0">
              <a:latin typeface="Tahoma" panose="020B0604030504040204" pitchFamily="34" charset="0"/>
              <a:ea typeface="宋体" panose="02010600030101010101" pitchFamily="2" charset="-122"/>
            </a:endParaRPr>
          </a:p>
        </p:txBody>
      </p:sp>
      <p:sp>
        <p:nvSpPr>
          <p:cNvPr id="84996"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4997" name="Rectangle 3"/>
          <p:cNvSpPr>
            <a:spLocks noGrp="1" noChangeArrowheads="1"/>
          </p:cNvSpPr>
          <p:nvPr>
            <p:ph type="body" idx="1"/>
          </p:nvPr>
        </p:nvSpPr>
        <p:spPr>
          <a:xfrm>
            <a:off x="611188" y="1981200"/>
            <a:ext cx="8532812" cy="4495800"/>
          </a:xfrm>
        </p:spPr>
        <p:txBody>
          <a:bodyPr/>
          <a:lstStyle/>
          <a:p>
            <a:pPr eaLnBrk="1" hangingPunct="1"/>
            <a:r>
              <a:rPr lang="zh-CN" altLang="en-US" b="1" smtClean="0">
                <a:solidFill>
                  <a:srgbClr val="0000FF"/>
                </a:solidFill>
              </a:rPr>
              <a:t>析取</a:t>
            </a:r>
            <a:r>
              <a:rPr lang="zh-CN" altLang="en-US" smtClean="0"/>
              <a:t>：连词∨用来表示兼有的“或”。 用连词∨把几个公式连接起来而构成的公式叫做析取，而此析取式的每个组成部分叫析取项。 </a:t>
            </a:r>
          </a:p>
          <a:p>
            <a:pPr lvl="1" eaLnBrk="1" hangingPunct="1"/>
            <a:r>
              <a:rPr lang="zh-CN" altLang="en-US" smtClean="0"/>
              <a:t>例如“李明打篮球或踢足球”可表示为：</a:t>
            </a:r>
            <a:br>
              <a:rPr lang="zh-CN" altLang="en-US" smtClean="0"/>
            </a:br>
            <a:r>
              <a:rPr lang="en-US" altLang="zh-CN" smtClean="0">
                <a:solidFill>
                  <a:schemeClr val="tx2"/>
                </a:solidFill>
              </a:rPr>
              <a:t>PLAYS(LIMING</a:t>
            </a:r>
            <a:r>
              <a:rPr lang="zh-CN" altLang="en-US" smtClean="0">
                <a:solidFill>
                  <a:schemeClr val="tx2"/>
                </a:solidFill>
              </a:rPr>
              <a:t>，</a:t>
            </a:r>
            <a:r>
              <a:rPr lang="en-US" altLang="zh-CN" smtClean="0">
                <a:solidFill>
                  <a:schemeClr val="tx2"/>
                </a:solidFill>
              </a:rPr>
              <a:t>BASKETBALL)∨PLAYS(LIMING</a:t>
            </a:r>
            <a:r>
              <a:rPr lang="zh-CN" altLang="en-US" smtClean="0">
                <a:solidFill>
                  <a:schemeClr val="tx2"/>
                </a:solidFill>
              </a:rPr>
              <a:t>，</a:t>
            </a:r>
            <a:r>
              <a:rPr lang="en-US" altLang="zh-CN" smtClean="0">
                <a:solidFill>
                  <a:schemeClr val="tx2"/>
                </a:solidFill>
              </a:rPr>
              <a:t>FOOTBALL) </a:t>
            </a:r>
          </a:p>
          <a:p>
            <a:pPr lvl="1" eaLnBrk="1" hangingPunct="1"/>
            <a:r>
              <a:rPr lang="zh-CN" altLang="en-US" smtClean="0"/>
              <a:t>由一些合适公式所构成的任一析取也是一个合适公式。</a:t>
            </a:r>
            <a:br>
              <a:rPr lang="zh-CN" altLang="en-US" smtClean="0"/>
            </a:br>
            <a:r>
              <a:rPr lang="zh-CN" altLang="en-US" smtClean="0"/>
              <a:t>如果析取项中至少有一个取</a:t>
            </a:r>
            <a:r>
              <a:rPr lang="en-US" altLang="zh-CN" smtClean="0"/>
              <a:t>T</a:t>
            </a:r>
            <a:r>
              <a:rPr lang="zh-CN" altLang="en-US" smtClean="0"/>
              <a:t>值，则其析取值为</a:t>
            </a:r>
            <a:r>
              <a:rPr lang="en-US" altLang="zh-CN" smtClean="0"/>
              <a:t>T</a:t>
            </a:r>
            <a:r>
              <a:rPr lang="zh-CN" altLang="en-US" smtClean="0"/>
              <a:t>，否则取其值</a:t>
            </a:r>
            <a:r>
              <a:rPr lang="en-US" altLang="zh-CN" smtClean="0"/>
              <a:t>F</a:t>
            </a:r>
            <a:r>
              <a:rPr lang="zh-CN" altLang="en-US" smtClean="0"/>
              <a:t>。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16421B-1C30-48F3-98EA-2E5FEFF6ACA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2344DC-E4C3-40EA-8F52-9AE5BE637F4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79</a:t>
            </a:fld>
            <a:endParaRPr kumimoji="0" lang="en-US" altLang="zh-CN" sz="1400" smtClean="0">
              <a:latin typeface="Tahoma" panose="020B0604030504040204" pitchFamily="34" charset="0"/>
              <a:ea typeface="宋体" panose="02010600030101010101" pitchFamily="2" charset="-122"/>
            </a:endParaRPr>
          </a:p>
        </p:txBody>
      </p:sp>
      <p:sp>
        <p:nvSpPr>
          <p:cNvPr id="86020"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6021" name="Rectangle 3"/>
          <p:cNvSpPr>
            <a:spLocks noGrp="1" noChangeArrowheads="1"/>
          </p:cNvSpPr>
          <p:nvPr>
            <p:ph type="body" idx="1"/>
          </p:nvPr>
        </p:nvSpPr>
        <p:spPr>
          <a:xfrm>
            <a:off x="395288" y="1905000"/>
            <a:ext cx="8443912" cy="4572000"/>
          </a:xfrm>
        </p:spPr>
        <p:txBody>
          <a:bodyPr/>
          <a:lstStyle/>
          <a:p>
            <a:pPr eaLnBrk="1" hangingPunct="1"/>
            <a:r>
              <a:rPr lang="zh-CN" altLang="en-US" sz="2400" b="1" smtClean="0">
                <a:solidFill>
                  <a:srgbClr val="0000FF"/>
                </a:solidFill>
              </a:rPr>
              <a:t>蕴涵</a:t>
            </a:r>
            <a:r>
              <a:rPr lang="zh-CN" altLang="en-US" sz="2400" smtClean="0"/>
              <a:t>：连词</a:t>
            </a:r>
            <a:r>
              <a:rPr lang="en-US" altLang="zh-CN" sz="2400" smtClean="0"/>
              <a:t>=&gt;</a:t>
            </a:r>
            <a:r>
              <a:rPr lang="zh-CN" altLang="en-US" sz="2400" smtClean="0"/>
              <a:t>用来表示如果</a:t>
            </a:r>
            <a:r>
              <a:rPr lang="en-US" altLang="zh-CN" sz="2400" smtClean="0"/>
              <a:t>-</a:t>
            </a:r>
            <a:r>
              <a:rPr lang="zh-CN" altLang="en-US" sz="2400" smtClean="0"/>
              <a:t>那么的语句。用连词</a:t>
            </a:r>
            <a:r>
              <a:rPr lang="en-US" altLang="zh-CN" sz="2400" smtClean="0"/>
              <a:t>=&gt;</a:t>
            </a:r>
            <a:r>
              <a:rPr lang="zh-CN" altLang="en-US" sz="2400" smtClean="0"/>
              <a:t>连接两个公式所构成的公式叫做蕴涵。蕴涵的左式叫做前项，右式叫做后项。 </a:t>
            </a:r>
          </a:p>
          <a:p>
            <a:pPr lvl="1" eaLnBrk="1" hangingPunct="1"/>
            <a:r>
              <a:rPr lang="zh-CN" altLang="en-US" sz="2000" smtClean="0"/>
              <a:t>例如“如果该书是何平的，那么它是兰色封面的”，可表示为：</a:t>
            </a:r>
            <a:br>
              <a:rPr lang="zh-CN" altLang="en-US" sz="2000" smtClean="0"/>
            </a:br>
            <a:r>
              <a:rPr lang="en-US" altLang="zh-CN" sz="2000" smtClean="0">
                <a:solidFill>
                  <a:schemeClr val="tx2"/>
                </a:solidFill>
              </a:rPr>
              <a:t>OWNS(HEPING</a:t>
            </a:r>
            <a:r>
              <a:rPr lang="zh-CN" altLang="en-US" sz="2000" smtClean="0">
                <a:solidFill>
                  <a:schemeClr val="tx2"/>
                </a:solidFill>
              </a:rPr>
              <a:t>，</a:t>
            </a:r>
            <a:r>
              <a:rPr lang="en-US" altLang="zh-CN" sz="2000" smtClean="0">
                <a:solidFill>
                  <a:schemeClr val="tx2"/>
                </a:solidFill>
              </a:rPr>
              <a:t>BOOK-1)=&gt;COLOR(BOOK-1,BLUE) </a:t>
            </a:r>
          </a:p>
          <a:p>
            <a:pPr lvl="1" eaLnBrk="1" hangingPunct="1"/>
            <a:r>
              <a:rPr lang="zh-CN" altLang="en-US" sz="2000" smtClean="0"/>
              <a:t>又如“如果李华跑得最快，那么他取得冠军” 可表示为：</a:t>
            </a:r>
            <a:br>
              <a:rPr lang="zh-CN" altLang="en-US" sz="2000" smtClean="0"/>
            </a:br>
            <a:r>
              <a:rPr lang="en-US" altLang="zh-CN" sz="2000" smtClean="0">
                <a:solidFill>
                  <a:schemeClr val="tx2"/>
                </a:solidFill>
              </a:rPr>
              <a:t>RUNS(LIHUA</a:t>
            </a:r>
            <a:r>
              <a:rPr lang="zh-CN" altLang="en-US" sz="2000" smtClean="0">
                <a:solidFill>
                  <a:schemeClr val="tx2"/>
                </a:solidFill>
              </a:rPr>
              <a:t>，</a:t>
            </a:r>
            <a:r>
              <a:rPr lang="en-US" altLang="zh-CN" sz="2000" smtClean="0">
                <a:solidFill>
                  <a:schemeClr val="tx2"/>
                </a:solidFill>
              </a:rPr>
              <a:t>FASTEST)=&gt;WINS(LIHUA</a:t>
            </a:r>
            <a:r>
              <a:rPr lang="zh-CN" altLang="en-US" sz="2000" smtClean="0">
                <a:solidFill>
                  <a:schemeClr val="tx2"/>
                </a:solidFill>
              </a:rPr>
              <a:t>，</a:t>
            </a:r>
            <a:r>
              <a:rPr lang="en-US" altLang="zh-CN" sz="2000" smtClean="0">
                <a:solidFill>
                  <a:schemeClr val="tx2"/>
                </a:solidFill>
              </a:rPr>
              <a:t>CHAMPION)</a:t>
            </a:r>
          </a:p>
          <a:p>
            <a:pPr lvl="1" eaLnBrk="1" hangingPunct="1"/>
            <a:r>
              <a:rPr lang="zh-CN" altLang="en-US" sz="2000" smtClean="0"/>
              <a:t>如果前项和后项都是合适公式，那么蕴涵也是合适公式。</a:t>
            </a:r>
          </a:p>
          <a:p>
            <a:pPr lvl="1" eaLnBrk="1" hangingPunct="1"/>
            <a:r>
              <a:rPr lang="zh-CN" altLang="en-US" sz="2000" smtClean="0"/>
              <a:t>如果后项取值</a:t>
            </a:r>
            <a:r>
              <a:rPr lang="en-US" altLang="zh-CN" sz="2000" smtClean="0"/>
              <a:t>T(</a:t>
            </a:r>
            <a:r>
              <a:rPr lang="zh-CN" altLang="en-US" sz="2000" smtClean="0"/>
              <a:t>不管其前项的值为何</a:t>
            </a:r>
            <a:r>
              <a:rPr lang="en-US" altLang="zh-CN" sz="2000" smtClean="0"/>
              <a:t>)</a:t>
            </a:r>
            <a:r>
              <a:rPr lang="zh-CN" altLang="en-US" sz="2000" smtClean="0"/>
              <a:t>，或者前项取值</a:t>
            </a:r>
            <a:r>
              <a:rPr lang="en-US" altLang="zh-CN" sz="2000" smtClean="0"/>
              <a:t>F(</a:t>
            </a:r>
            <a:r>
              <a:rPr lang="zh-CN" altLang="en-US" sz="2000" smtClean="0"/>
              <a:t>不管后项的真值如何</a:t>
            </a:r>
            <a:r>
              <a:rPr lang="en-US" altLang="zh-CN" sz="2000" smtClean="0"/>
              <a:t>)</a:t>
            </a:r>
            <a:r>
              <a:rPr lang="zh-CN" altLang="en-US" sz="2000" smtClean="0"/>
              <a:t>，则蕴涵取值</a:t>
            </a:r>
            <a:r>
              <a:rPr lang="en-US" altLang="zh-CN" sz="2000" smtClean="0"/>
              <a:t>T</a:t>
            </a:r>
            <a:r>
              <a:rPr lang="zh-CN" altLang="en-US" sz="2000" smtClean="0"/>
              <a:t>；否则取值</a:t>
            </a:r>
            <a:r>
              <a:rPr lang="en-US" altLang="zh-CN" sz="2000" smtClean="0"/>
              <a:t>F</a:t>
            </a:r>
            <a:r>
              <a:rPr lang="zh-CN" altLang="en-US" sz="200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705F7A-D38D-411D-A6BA-FF5B9C1FE3E8}"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b="1" u="sng" smtClean="0">
              <a:latin typeface="Tahoma" panose="020B0604030504040204" pitchFamily="34" charset="0"/>
              <a:ea typeface="宋体" panose="02010600030101010101" pitchFamily="2" charset="-122"/>
            </a:endParaRPr>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6147A8-890F-4F48-A143-6986E41391B3}"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8</a:t>
            </a:fld>
            <a:endParaRPr kumimoji="0" lang="en-US" altLang="zh-CN" sz="1400" b="1" u="sng" smtClean="0">
              <a:latin typeface="Tahoma" panose="020B0604030504040204" pitchFamily="34" charset="0"/>
              <a:ea typeface="宋体" panose="02010600030101010101" pitchFamily="2" charset="-122"/>
            </a:endParaRPr>
          </a:p>
        </p:txBody>
      </p:sp>
      <p:sp>
        <p:nvSpPr>
          <p:cNvPr id="13316" name="Rectangle 2"/>
          <p:cNvSpPr>
            <a:spLocks noGrp="1" noChangeArrowheads="1"/>
          </p:cNvSpPr>
          <p:nvPr>
            <p:ph type="title"/>
          </p:nvPr>
        </p:nvSpPr>
        <p:spPr/>
        <p:txBody>
          <a:bodyPr/>
          <a:lstStyle/>
          <a:p>
            <a:pPr eaLnBrk="1" hangingPunct="1"/>
            <a:r>
              <a:rPr lang="zh-CN" altLang="en-US" b="1" u="sng" smtClean="0"/>
              <a:t>概述</a:t>
            </a:r>
          </a:p>
        </p:txBody>
      </p:sp>
      <p:sp>
        <p:nvSpPr>
          <p:cNvPr id="13317" name="Rectangle 3"/>
          <p:cNvSpPr>
            <a:spLocks noGrp="1" noChangeArrowheads="1"/>
          </p:cNvSpPr>
          <p:nvPr>
            <p:ph type="body" idx="1"/>
          </p:nvPr>
        </p:nvSpPr>
        <p:spPr>
          <a:xfrm>
            <a:off x="323850" y="2017713"/>
            <a:ext cx="8496300" cy="4364037"/>
          </a:xfrm>
        </p:spPr>
        <p:txBody>
          <a:bodyPr/>
          <a:lstStyle/>
          <a:p>
            <a:pPr eaLnBrk="1" hangingPunct="1"/>
            <a:r>
              <a:rPr lang="zh-CN" altLang="en-US" b="1" u="sng" smtClean="0"/>
              <a:t>知识的要素</a:t>
            </a:r>
          </a:p>
          <a:p>
            <a:pPr lvl="1" eaLnBrk="1" hangingPunct="1"/>
            <a:r>
              <a:rPr lang="zh-CN" altLang="en-US" b="1" u="sng" smtClean="0">
                <a:latin typeface="华文新魏" panose="02010800040101010101" pitchFamily="2" charset="-122"/>
              </a:rPr>
              <a:t>事实：</a:t>
            </a:r>
            <a:r>
              <a:rPr lang="zh-CN" altLang="en-US" sz="2000" b="1" u="sng" smtClean="0">
                <a:latin typeface="华文新魏" panose="02010800040101010101" pitchFamily="2" charset="-122"/>
              </a:rPr>
              <a:t>事物的分类、属性、事物间关系、科学事实、客观事实等。（最低层的知识）</a:t>
            </a:r>
            <a:r>
              <a:rPr lang="zh-CN" altLang="en-US" b="1" u="sng" smtClean="0">
                <a:latin typeface="华文新魏" panose="02010800040101010101" pitchFamily="2" charset="-122"/>
              </a:rPr>
              <a:t> </a:t>
            </a:r>
          </a:p>
          <a:p>
            <a:pPr lvl="1" eaLnBrk="1" hangingPunct="1"/>
            <a:r>
              <a:rPr lang="zh-CN" altLang="en-US" b="1" u="sng" smtClean="0">
                <a:latin typeface="华文新魏" panose="02010800040101010101" pitchFamily="2" charset="-122"/>
              </a:rPr>
              <a:t>规则：</a:t>
            </a:r>
            <a:r>
              <a:rPr lang="zh-CN" altLang="en-US" sz="2000" b="1" u="sng" smtClean="0">
                <a:latin typeface="华文新魏" panose="02010800040101010101" pitchFamily="2" charset="-122"/>
              </a:rPr>
              <a:t>事物的行动、动作和联系的因果关系知识。（启发式规则）。</a:t>
            </a:r>
          </a:p>
          <a:p>
            <a:pPr lvl="1" eaLnBrk="1" hangingPunct="1"/>
            <a:r>
              <a:rPr lang="zh-CN" altLang="en-US" b="1" u="sng" smtClean="0">
                <a:latin typeface="华文新魏" panose="02010800040101010101" pitchFamily="2" charset="-122"/>
              </a:rPr>
              <a:t>控制：</a:t>
            </a:r>
            <a:r>
              <a:rPr lang="zh-CN" altLang="en-US" sz="2000" b="1" u="sng" smtClean="0">
                <a:latin typeface="华文新魏" panose="02010800040101010101" pitchFamily="2" charset="-122"/>
              </a:rPr>
              <a:t>当有多个动作同时被激活时，选择哪一个动作来执行的知识。（技巧性）</a:t>
            </a:r>
            <a:r>
              <a:rPr lang="zh-CN" altLang="en-US" b="1" u="sng" smtClean="0">
                <a:latin typeface="华文新魏" panose="02010800040101010101" pitchFamily="2" charset="-122"/>
              </a:rPr>
              <a:t> </a:t>
            </a:r>
          </a:p>
          <a:p>
            <a:pPr lvl="1" eaLnBrk="1" hangingPunct="1"/>
            <a:r>
              <a:rPr lang="zh-CN" altLang="en-US" b="1" u="sng" smtClean="0">
                <a:latin typeface="华文新魏" panose="02010800040101010101" pitchFamily="2" charset="-122"/>
              </a:rPr>
              <a:t>元知识：</a:t>
            </a:r>
            <a:r>
              <a:rPr lang="zh-CN" altLang="en-US" sz="2000" b="1" u="sng" smtClean="0">
                <a:latin typeface="华文新魏" panose="02010800040101010101" pitchFamily="2" charset="-122"/>
              </a:rPr>
              <a:t>高层知识。怎样使用规则、解释规则、校验规则、解释程序结构等知识。</a:t>
            </a:r>
            <a:r>
              <a:rPr lang="zh-CN" altLang="en-US" sz="2000" b="1" u="sng" smtClean="0"/>
              <a:t> </a:t>
            </a:r>
          </a:p>
          <a:p>
            <a:pPr lvl="1" eaLnBrk="1" hangingPunct="1"/>
            <a:endParaRPr lang="en-US" altLang="zh-CN" sz="2000" b="1" u="sng"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C6D30D-DFF4-486D-8EB9-CEF69789C2E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A96FF5-DEED-4BA9-8B8A-B0054A74CC4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80</a:t>
            </a:fld>
            <a:endParaRPr kumimoji="0" lang="en-US" altLang="zh-CN" sz="1400" smtClean="0">
              <a:latin typeface="Tahoma" panose="020B0604030504040204" pitchFamily="34" charset="0"/>
              <a:ea typeface="宋体" panose="02010600030101010101" pitchFamily="2" charset="-122"/>
            </a:endParaRPr>
          </a:p>
        </p:txBody>
      </p:sp>
      <p:sp>
        <p:nvSpPr>
          <p:cNvPr id="87044"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7045" name="Rectangle 3"/>
          <p:cNvSpPr>
            <a:spLocks noGrp="1" noChangeArrowheads="1"/>
          </p:cNvSpPr>
          <p:nvPr>
            <p:ph type="body" idx="1"/>
          </p:nvPr>
        </p:nvSpPr>
        <p:spPr>
          <a:xfrm>
            <a:off x="914400" y="1981200"/>
            <a:ext cx="7772400" cy="4114800"/>
          </a:xfrm>
        </p:spPr>
        <p:txBody>
          <a:bodyPr/>
          <a:lstStyle/>
          <a:p>
            <a:pPr eaLnBrk="1" hangingPunct="1"/>
            <a:r>
              <a:rPr lang="zh-CN" altLang="en-US" b="1" smtClean="0">
                <a:solidFill>
                  <a:srgbClr val="0000FF"/>
                </a:solidFill>
              </a:rPr>
              <a:t>否定</a:t>
            </a:r>
            <a:r>
              <a:rPr lang="zh-CN" altLang="en-US" smtClean="0"/>
              <a:t>：符号</a:t>
            </a:r>
            <a:r>
              <a:rPr lang="en-US" altLang="zh-CN" smtClean="0"/>
              <a:t>~</a:t>
            </a:r>
            <a:r>
              <a:rPr lang="zh-CN" altLang="en-US" smtClean="0"/>
              <a:t>用来否定一个公式的真值。前面具有符号</a:t>
            </a:r>
            <a:r>
              <a:rPr lang="en-US" altLang="zh-CN" smtClean="0"/>
              <a:t>~</a:t>
            </a:r>
            <a:r>
              <a:rPr lang="zh-CN" altLang="en-US" smtClean="0"/>
              <a:t>的公式叫做否定。 </a:t>
            </a:r>
          </a:p>
          <a:p>
            <a:pPr lvl="1" eaLnBrk="1" hangingPunct="1"/>
            <a:r>
              <a:rPr lang="zh-CN" altLang="en-US" smtClean="0"/>
              <a:t>例如，子句“机器人不在</a:t>
            </a:r>
            <a:r>
              <a:rPr lang="en-US" altLang="zh-CN" smtClean="0"/>
              <a:t>2</a:t>
            </a:r>
            <a:r>
              <a:rPr lang="zh-CN" altLang="en-US" smtClean="0"/>
              <a:t>号房间内”可表示为：</a:t>
            </a:r>
            <a:br>
              <a:rPr lang="zh-CN" altLang="en-US" smtClean="0"/>
            </a:br>
            <a:r>
              <a:rPr lang="en-US" altLang="zh-CN" smtClean="0">
                <a:solidFill>
                  <a:schemeClr val="tx2"/>
                </a:solidFill>
              </a:rPr>
              <a:t>~INROOM(ROBOT</a:t>
            </a:r>
            <a:r>
              <a:rPr lang="zh-CN" altLang="en-US" smtClean="0">
                <a:solidFill>
                  <a:schemeClr val="tx2"/>
                </a:solidFill>
              </a:rPr>
              <a:t>，</a:t>
            </a:r>
            <a:r>
              <a:rPr lang="en-US" altLang="zh-CN" smtClean="0">
                <a:solidFill>
                  <a:schemeClr val="tx2"/>
                </a:solidFill>
              </a:rPr>
              <a:t>r2)</a:t>
            </a:r>
          </a:p>
          <a:p>
            <a:pPr lvl="1" eaLnBrk="1" hangingPunct="1"/>
            <a:r>
              <a:rPr lang="zh-CN" altLang="en-US" smtClean="0"/>
              <a:t>一个合适公式的否定也是合适公式。 </a:t>
            </a:r>
          </a:p>
          <a:p>
            <a:pPr eaLnBrk="1" hangingPunct="1"/>
            <a:r>
              <a:rPr lang="zh-CN" altLang="en-US" b="1" smtClean="0">
                <a:solidFill>
                  <a:srgbClr val="0000FF"/>
                </a:solidFill>
              </a:rPr>
              <a:t>等价</a:t>
            </a:r>
            <a:r>
              <a:rPr lang="zh-CN" altLang="en-US" smtClean="0"/>
              <a:t>：</a:t>
            </a:r>
            <a:r>
              <a:rPr lang="en-US" altLang="zh-CN" smtClean="0"/>
              <a:t>P&lt;-&gt;Q</a:t>
            </a:r>
            <a:r>
              <a:rPr lang="zh-CN" altLang="en-US" smtClean="0"/>
              <a:t>为真当且仅当</a:t>
            </a:r>
            <a:r>
              <a:rPr lang="en-US" altLang="zh-CN" smtClean="0"/>
              <a:t>P</a:t>
            </a:r>
            <a:r>
              <a:rPr lang="zh-CN" altLang="en-US" smtClean="0"/>
              <a:t>、</a:t>
            </a:r>
            <a:r>
              <a:rPr lang="en-US" altLang="zh-CN" smtClean="0"/>
              <a:t>Q</a:t>
            </a:r>
            <a:r>
              <a:rPr lang="zh-CN" altLang="en-US" smtClean="0"/>
              <a:t>同时为真或者同时为假。</a:t>
            </a:r>
          </a:p>
          <a:p>
            <a:pPr eaLnBrk="1" hangingPunct="1"/>
            <a:endParaRPr lang="en-US" altLang="zh-CN"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18A1E9-A3C2-49FA-AC81-2D286F11A2F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13495D-32C5-4132-88D9-EFEF279450F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81</a:t>
            </a:fld>
            <a:endParaRPr kumimoji="0" lang="en-US" altLang="zh-CN" sz="1400" smtClean="0">
              <a:latin typeface="Tahoma" panose="020B0604030504040204" pitchFamily="34" charset="0"/>
              <a:ea typeface="宋体" panose="02010600030101010101" pitchFamily="2" charset="-122"/>
            </a:endParaRPr>
          </a:p>
        </p:txBody>
      </p:sp>
      <p:sp>
        <p:nvSpPr>
          <p:cNvPr id="88068"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8069" name="Rectangle 3"/>
          <p:cNvSpPr>
            <a:spLocks noGrp="1" noChangeArrowheads="1"/>
          </p:cNvSpPr>
          <p:nvPr>
            <p:ph type="body" idx="1"/>
          </p:nvPr>
        </p:nvSpPr>
        <p:spPr>
          <a:xfrm>
            <a:off x="838200" y="1981200"/>
            <a:ext cx="8077200" cy="4648200"/>
          </a:xfrm>
        </p:spPr>
        <p:txBody>
          <a:bodyPr/>
          <a:lstStyle/>
          <a:p>
            <a:pPr eaLnBrk="1" hangingPunct="1">
              <a:lnSpc>
                <a:spcPct val="90000"/>
              </a:lnSpc>
            </a:pPr>
            <a:r>
              <a:rPr lang="zh-CN" altLang="en-US" sz="2400" b="1" smtClean="0">
                <a:solidFill>
                  <a:srgbClr val="0000FF"/>
                </a:solidFill>
              </a:rPr>
              <a:t>命题演算</a:t>
            </a:r>
            <a:r>
              <a:rPr lang="zh-CN" altLang="en-US" sz="2400" smtClean="0"/>
              <a:t>：如果我们把句子限制为我们至今已介绍过造句法所能表示的那些句子，而且也不使用变量项，把这个谓词演算的子集叫做命题演算。 </a:t>
            </a:r>
          </a:p>
          <a:p>
            <a:pPr lvl="1" eaLnBrk="1" hangingPunct="1">
              <a:lnSpc>
                <a:spcPct val="90000"/>
              </a:lnSpc>
            </a:pPr>
            <a:r>
              <a:rPr lang="zh-CN" altLang="en-US" sz="2000" smtClean="0"/>
              <a:t>命题演算对于许多简化了的定义域来说，是一种有效的表示，但它缺乏用有效的方法表达多个命题的能力。要扩大命题演算的能力，就需要使用公式中的命题带有变量。 </a:t>
            </a:r>
          </a:p>
          <a:p>
            <a:pPr lvl="1" eaLnBrk="1" hangingPunct="1">
              <a:lnSpc>
                <a:spcPct val="90000"/>
              </a:lnSpc>
            </a:pPr>
            <a:r>
              <a:rPr lang="zh-CN" altLang="en-US" sz="2000" smtClean="0"/>
              <a:t>如想表达由古典句子指出的明显事实：</a:t>
            </a:r>
            <a:br>
              <a:rPr lang="zh-CN" altLang="en-US" sz="2000" smtClean="0"/>
            </a:br>
            <a:r>
              <a:rPr lang="en-US" altLang="zh-CN" sz="2000" smtClean="0"/>
              <a:t>WANGGANG IS A MAN</a:t>
            </a:r>
            <a:r>
              <a:rPr lang="zh-CN" altLang="en-US" sz="2000" smtClean="0"/>
              <a:t>。</a:t>
            </a:r>
            <a:br>
              <a:rPr lang="zh-CN" altLang="en-US" sz="2000" smtClean="0"/>
            </a:br>
            <a:r>
              <a:rPr lang="en-US" altLang="zh-CN" sz="2000" smtClean="0"/>
              <a:t>ZHANGWEI IS A MAN</a:t>
            </a:r>
            <a:r>
              <a:rPr lang="zh-CN" altLang="en-US" sz="2000" smtClean="0"/>
              <a:t>。</a:t>
            </a:r>
            <a:br>
              <a:rPr lang="zh-CN" altLang="en-US" sz="2000" smtClean="0"/>
            </a:br>
            <a:r>
              <a:rPr lang="zh-CN" altLang="en-US" sz="2000" smtClean="0"/>
              <a:t>可表示为：</a:t>
            </a:r>
            <a:r>
              <a:rPr lang="en-US" altLang="zh-CN" sz="2000" smtClean="0">
                <a:solidFill>
                  <a:schemeClr val="tx2"/>
                </a:solidFill>
              </a:rPr>
              <a:t>MAN(WANGGANG)</a:t>
            </a:r>
            <a:br>
              <a:rPr lang="en-US" altLang="zh-CN" sz="2000" smtClean="0">
                <a:solidFill>
                  <a:schemeClr val="tx2"/>
                </a:solidFill>
              </a:rPr>
            </a:br>
            <a:r>
              <a:rPr lang="en-US" altLang="zh-CN" sz="2000" smtClean="0">
                <a:solidFill>
                  <a:schemeClr val="tx2"/>
                </a:solidFill>
              </a:rPr>
              <a:t>MAN(ZHANGWEI) </a:t>
            </a:r>
          </a:p>
          <a:p>
            <a:pPr lvl="1" eaLnBrk="1" hangingPunct="1">
              <a:lnSpc>
                <a:spcPct val="90000"/>
              </a:lnSpc>
            </a:pPr>
            <a:r>
              <a:rPr lang="zh-CN" altLang="en-US" sz="2000" smtClean="0"/>
              <a:t>但若想表示另一经典句子：</a:t>
            </a:r>
            <a:r>
              <a:rPr lang="en-US" altLang="zh-CN" sz="2000" smtClean="0"/>
              <a:t>ALL MAN ARE MORTAL</a:t>
            </a:r>
            <a:r>
              <a:rPr lang="zh-CN" altLang="en-US" sz="2000" smtClean="0"/>
              <a:t>。则很困难。因为没有人愿意把每个人会死这一特性用不同句子一一写出来，而总想使用量化。我们被迫使用谓词逻辑。因为能表达在命题逻辑中无法表达的事。</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46E317-CF93-4F87-B48D-61EFCCBECAF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BCE0BE-34D8-4499-B0D9-21C955B7937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82</a:t>
            </a:fld>
            <a:endParaRPr kumimoji="0" lang="en-US" altLang="zh-CN" sz="1400" smtClean="0">
              <a:latin typeface="Tahoma" panose="020B0604030504040204" pitchFamily="34" charset="0"/>
              <a:ea typeface="宋体" panose="02010600030101010101" pitchFamily="2" charset="-122"/>
            </a:endParaRPr>
          </a:p>
        </p:txBody>
      </p:sp>
      <p:sp>
        <p:nvSpPr>
          <p:cNvPr id="89092"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89093" name="Rectangle 3"/>
          <p:cNvSpPr>
            <a:spLocks noGrp="1" noChangeArrowheads="1"/>
          </p:cNvSpPr>
          <p:nvPr>
            <p:ph type="body" idx="1"/>
          </p:nvPr>
        </p:nvSpPr>
        <p:spPr>
          <a:xfrm>
            <a:off x="395288" y="2017713"/>
            <a:ext cx="8559800" cy="4291012"/>
          </a:xfrm>
        </p:spPr>
        <p:txBody>
          <a:bodyPr/>
          <a:lstStyle/>
          <a:p>
            <a:pPr eaLnBrk="1" hangingPunct="1">
              <a:lnSpc>
                <a:spcPct val="90000"/>
              </a:lnSpc>
            </a:pPr>
            <a:r>
              <a:rPr lang="zh-CN" altLang="en-US" b="1" smtClean="0">
                <a:solidFill>
                  <a:srgbClr val="0000FF"/>
                </a:solidFill>
              </a:rPr>
              <a:t>全称量词</a:t>
            </a:r>
            <a:r>
              <a:rPr lang="zh-CN" altLang="en-US" smtClean="0"/>
              <a:t>： 一个原子公式</a:t>
            </a:r>
            <a:r>
              <a:rPr lang="en-US" altLang="zh-CN" smtClean="0"/>
              <a:t>P(x)</a:t>
            </a:r>
            <a:r>
              <a:rPr lang="zh-CN" altLang="en-US" smtClean="0"/>
              <a:t>，对于所有可能的变量</a:t>
            </a:r>
            <a:r>
              <a:rPr lang="en-US" altLang="zh-CN" smtClean="0"/>
              <a:t>x</a:t>
            </a:r>
            <a:r>
              <a:rPr lang="zh-CN" altLang="en-US" smtClean="0"/>
              <a:t>都具有值</a:t>
            </a:r>
            <a:r>
              <a:rPr lang="en-US" altLang="zh-CN" smtClean="0"/>
              <a:t>T</a:t>
            </a:r>
            <a:r>
              <a:rPr lang="zh-CN" altLang="en-US" smtClean="0"/>
              <a:t>。这个特性可由在</a:t>
            </a:r>
            <a:r>
              <a:rPr lang="en-US" altLang="zh-CN" smtClean="0"/>
              <a:t>P(x)</a:t>
            </a:r>
            <a:r>
              <a:rPr lang="zh-CN" altLang="en-US" smtClean="0"/>
              <a:t>前面加上全称量词</a:t>
            </a:r>
            <a:r>
              <a:rPr lang="en-US" altLang="zh-CN" smtClean="0"/>
              <a:t>(</a:t>
            </a:r>
            <a:r>
              <a:rPr lang="en-US" altLang="zh-CN" smtClean="0">
                <a:ea typeface="宋体" panose="02010600030101010101" pitchFamily="2" charset="-122"/>
                <a:sym typeface="Symbol" panose="05050102010706020507" pitchFamily="18" charset="2"/>
              </a:rPr>
              <a:t></a:t>
            </a:r>
            <a:r>
              <a:rPr lang="en-US" altLang="zh-CN" smtClean="0"/>
              <a:t>x)</a:t>
            </a:r>
            <a:r>
              <a:rPr lang="zh-CN" altLang="en-US" smtClean="0"/>
              <a:t>来表示。</a:t>
            </a:r>
          </a:p>
          <a:p>
            <a:pPr eaLnBrk="1" hangingPunct="1">
              <a:lnSpc>
                <a:spcPct val="90000"/>
              </a:lnSpc>
            </a:pPr>
            <a:r>
              <a:rPr lang="zh-CN" altLang="en-US" b="1" smtClean="0">
                <a:solidFill>
                  <a:srgbClr val="0000FF"/>
                </a:solidFill>
              </a:rPr>
              <a:t>存在量词</a:t>
            </a:r>
            <a:r>
              <a:rPr lang="zh-CN" altLang="en-US" smtClean="0"/>
              <a:t>： 如果至少有一个</a:t>
            </a:r>
            <a:r>
              <a:rPr lang="en-US" altLang="zh-CN" smtClean="0"/>
              <a:t>x</a:t>
            </a:r>
            <a:r>
              <a:rPr lang="zh-CN" altLang="en-US" smtClean="0"/>
              <a:t>值可使</a:t>
            </a:r>
            <a:r>
              <a:rPr lang="en-US" altLang="zh-CN" smtClean="0"/>
              <a:t>P(x)</a:t>
            </a:r>
            <a:r>
              <a:rPr lang="zh-CN" altLang="en-US" smtClean="0"/>
              <a:t>前面加上存在量词</a:t>
            </a:r>
            <a:r>
              <a:rPr lang="en-US" altLang="zh-CN" smtClean="0"/>
              <a:t>(</a:t>
            </a:r>
            <a:r>
              <a:rPr lang="en-US" altLang="zh-CN" smtClean="0">
                <a:ea typeface="宋体" panose="02010600030101010101" pitchFamily="2" charset="-122"/>
                <a:sym typeface="Symbol" panose="05050102010706020507" pitchFamily="18" charset="2"/>
              </a:rPr>
              <a:t></a:t>
            </a:r>
            <a:r>
              <a:rPr lang="en-US" altLang="zh-CN" smtClean="0"/>
              <a:t>x)</a:t>
            </a:r>
            <a:r>
              <a:rPr lang="zh-CN" altLang="en-US" smtClean="0"/>
              <a:t>来表示。 </a:t>
            </a:r>
          </a:p>
          <a:p>
            <a:pPr lvl="1" eaLnBrk="1" hangingPunct="1">
              <a:lnSpc>
                <a:spcPct val="90000"/>
              </a:lnSpc>
            </a:pPr>
            <a:r>
              <a:rPr lang="zh-CN" altLang="en-US" smtClean="0"/>
              <a:t>例如，句子“所有的机器人都是灰色的”可表示为</a:t>
            </a:r>
            <a:br>
              <a:rPr lang="zh-CN" altLang="en-US" smtClean="0"/>
            </a:br>
            <a:r>
              <a:rPr lang="en-US" altLang="zh-CN" smtClean="0">
                <a:solidFill>
                  <a:schemeClr val="tx2"/>
                </a:solidFill>
              </a:rPr>
              <a:t>(</a:t>
            </a:r>
            <a:r>
              <a:rPr lang="en-US" altLang="zh-CN" smtClean="0">
                <a:solidFill>
                  <a:schemeClr val="tx2"/>
                </a:solidFill>
                <a:ea typeface="宋体" panose="02010600030101010101" pitchFamily="2" charset="-122"/>
                <a:sym typeface="Symbol" panose="05050102010706020507" pitchFamily="18" charset="2"/>
              </a:rPr>
              <a:t></a:t>
            </a:r>
            <a:r>
              <a:rPr lang="en-US" altLang="zh-CN" smtClean="0">
                <a:solidFill>
                  <a:schemeClr val="tx2"/>
                </a:solidFill>
              </a:rPr>
              <a:t>x)[ROBOT(X)=&gt;COLOR(x</a:t>
            </a:r>
            <a:r>
              <a:rPr lang="zh-CN" altLang="en-US" smtClean="0">
                <a:solidFill>
                  <a:schemeClr val="tx2"/>
                </a:solidFill>
              </a:rPr>
              <a:t>，</a:t>
            </a:r>
            <a:r>
              <a:rPr lang="en-US" altLang="zh-CN" smtClean="0">
                <a:solidFill>
                  <a:schemeClr val="tx2"/>
                </a:solidFill>
              </a:rPr>
              <a:t>GRAY)]</a:t>
            </a:r>
            <a:br>
              <a:rPr lang="en-US" altLang="zh-CN" smtClean="0">
                <a:solidFill>
                  <a:schemeClr val="tx2"/>
                </a:solidFill>
              </a:rPr>
            </a:br>
            <a:r>
              <a:rPr lang="zh-CN" altLang="en-US" smtClean="0"/>
              <a:t>而句子“</a:t>
            </a:r>
            <a:r>
              <a:rPr lang="en-US" altLang="zh-CN" smtClean="0"/>
              <a:t>1</a:t>
            </a:r>
            <a:r>
              <a:rPr lang="zh-CN" altLang="en-US" smtClean="0"/>
              <a:t>号房间内有个物体”可表示为</a:t>
            </a:r>
            <a:br>
              <a:rPr lang="zh-CN" altLang="en-US" smtClean="0"/>
            </a:br>
            <a:r>
              <a:rPr lang="en-US" altLang="zh-CN" smtClean="0">
                <a:solidFill>
                  <a:schemeClr val="tx2"/>
                </a:solidFill>
              </a:rPr>
              <a:t>(</a:t>
            </a:r>
            <a:r>
              <a:rPr lang="en-US" altLang="zh-CN" smtClean="0">
                <a:solidFill>
                  <a:schemeClr val="tx2"/>
                </a:solidFill>
                <a:ea typeface="宋体" panose="02010600030101010101" pitchFamily="2" charset="-122"/>
                <a:sym typeface="Symbol" panose="05050102010706020507" pitchFamily="18" charset="2"/>
              </a:rPr>
              <a:t></a:t>
            </a:r>
            <a:r>
              <a:rPr lang="en-US" altLang="zh-CN" smtClean="0">
                <a:solidFill>
                  <a:schemeClr val="tx2"/>
                </a:solidFill>
              </a:rPr>
              <a:t>x)INROOM(x</a:t>
            </a:r>
            <a:r>
              <a:rPr lang="zh-CN" altLang="en-US" smtClean="0">
                <a:solidFill>
                  <a:schemeClr val="tx2"/>
                </a:solidFill>
              </a:rPr>
              <a:t>，</a:t>
            </a:r>
            <a:r>
              <a:rPr lang="en-US" altLang="zh-CN" smtClean="0">
                <a:solidFill>
                  <a:schemeClr val="tx2"/>
                </a:solidFill>
              </a:rPr>
              <a:t>r1)</a:t>
            </a:r>
            <a:br>
              <a:rPr lang="en-US" altLang="zh-CN" smtClean="0">
                <a:solidFill>
                  <a:schemeClr val="tx2"/>
                </a:solidFill>
              </a:rPr>
            </a:br>
            <a:r>
              <a:rPr lang="zh-CN" altLang="en-US" smtClean="0"/>
              <a:t>这里</a:t>
            </a:r>
            <a:r>
              <a:rPr lang="en-US" altLang="zh-CN" smtClean="0"/>
              <a:t>x</a:t>
            </a:r>
            <a:r>
              <a:rPr lang="zh-CN" altLang="en-US" smtClean="0"/>
              <a:t>是被量化了的变量。量化一个合适公式中的某个变量所得到的表达式也是一个合适公式。</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1F9ED6-E4CE-4DAE-B4F0-EDFB63033BB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B196F5-916E-4E2B-A321-7D26D6572A9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83</a:t>
            </a:fld>
            <a:endParaRPr kumimoji="0" lang="en-US" altLang="zh-CN" sz="1400" smtClean="0">
              <a:latin typeface="Tahoma" panose="020B0604030504040204" pitchFamily="34" charset="0"/>
              <a:ea typeface="宋体" panose="02010600030101010101" pitchFamily="2" charset="-122"/>
            </a:endParaRPr>
          </a:p>
        </p:txBody>
      </p:sp>
      <p:sp>
        <p:nvSpPr>
          <p:cNvPr id="90116"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90117" name="Rectangle 3"/>
          <p:cNvSpPr>
            <a:spLocks noGrp="1" noChangeArrowheads="1"/>
          </p:cNvSpPr>
          <p:nvPr>
            <p:ph type="body" idx="1"/>
          </p:nvPr>
        </p:nvSpPr>
        <p:spPr>
          <a:xfrm>
            <a:off x="755650" y="2017713"/>
            <a:ext cx="8199438" cy="4114800"/>
          </a:xfrm>
        </p:spPr>
        <p:txBody>
          <a:bodyPr/>
          <a:lstStyle/>
          <a:p>
            <a:pPr eaLnBrk="1" hangingPunct="1"/>
            <a:r>
              <a:rPr lang="zh-CN" altLang="en-US" b="1" smtClean="0">
                <a:solidFill>
                  <a:srgbClr val="0000FF"/>
                </a:solidFill>
              </a:rPr>
              <a:t>约束变量</a:t>
            </a:r>
            <a:r>
              <a:rPr lang="zh-CN" altLang="en-US" smtClean="0"/>
              <a:t>：如果一个合适公式中某个变量是经过量化的，这个变量叫约束变量。</a:t>
            </a:r>
          </a:p>
          <a:p>
            <a:pPr eaLnBrk="1" hangingPunct="1"/>
            <a:r>
              <a:rPr lang="zh-CN" altLang="en-US" b="1" smtClean="0">
                <a:solidFill>
                  <a:srgbClr val="0000FF"/>
                </a:solidFill>
              </a:rPr>
              <a:t>自由变量</a:t>
            </a:r>
            <a:r>
              <a:rPr lang="zh-CN" altLang="en-US" smtClean="0"/>
              <a:t>：一个合适公式中没被量化的变量叫自由变量。</a:t>
            </a:r>
          </a:p>
          <a:p>
            <a:pPr eaLnBrk="1" hangingPunct="1"/>
            <a:r>
              <a:rPr lang="zh-CN" altLang="en-US" b="1" smtClean="0">
                <a:solidFill>
                  <a:srgbClr val="0000FF"/>
                </a:solidFill>
              </a:rPr>
              <a:t>句子</a:t>
            </a:r>
            <a:r>
              <a:rPr lang="zh-CN" altLang="en-US" smtClean="0"/>
              <a:t>：在合适公式中，如果所有变量都是受约束的，这样的合适公式叫句子。</a:t>
            </a:r>
          </a:p>
          <a:p>
            <a:pPr eaLnBrk="1" hangingPunct="1"/>
            <a:r>
              <a:rPr lang="zh-CN" altLang="en-US" b="1" smtClean="0">
                <a:solidFill>
                  <a:srgbClr val="0000FF"/>
                </a:solidFill>
              </a:rPr>
              <a:t>一阶谓词演算</a:t>
            </a:r>
            <a:r>
              <a:rPr lang="zh-CN" altLang="en-US" smtClean="0"/>
              <a:t>：不允许对谓词符号或函数符号进行量化的谓词演算叫一阶谓词演算。</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468313" y="1844675"/>
            <a:ext cx="8351837" cy="4724400"/>
          </a:xfrm>
        </p:spPr>
        <p:txBody>
          <a:bodyPr/>
          <a:lstStyle/>
          <a:p>
            <a:r>
              <a:rPr lang="en-US" altLang="zh-CN" smtClean="0"/>
              <a:t>For all x and all y, if x is the parent of y, then y is the child of x.</a:t>
            </a:r>
          </a:p>
          <a:p>
            <a:r>
              <a:rPr lang="en-US" altLang="zh-CN" smtClean="0"/>
              <a:t>(</a:t>
            </a:r>
            <a:r>
              <a:rPr lang="en-US" altLang="zh-CN" smtClean="0">
                <a:ea typeface="宋体" panose="02010600030101010101" pitchFamily="2" charset="-122"/>
                <a:sym typeface="Symbol" panose="05050102010706020507" pitchFamily="18" charset="2"/>
              </a:rPr>
              <a:t></a:t>
            </a:r>
            <a:r>
              <a:rPr lang="en-US" altLang="zh-CN" smtClean="0"/>
              <a:t>x)(</a:t>
            </a:r>
            <a:r>
              <a:rPr lang="en-US" altLang="zh-CN" smtClean="0">
                <a:ea typeface="宋体" panose="02010600030101010101" pitchFamily="2" charset="-122"/>
                <a:sym typeface="Symbol" panose="05050102010706020507" pitchFamily="18" charset="2"/>
              </a:rPr>
              <a:t></a:t>
            </a:r>
            <a:r>
              <a:rPr lang="en-US" altLang="zh-CN" smtClean="0"/>
              <a:t>y)[parent(x,y)</a:t>
            </a:r>
            <a:r>
              <a:rPr lang="en-US" altLang="zh-CN" smtClean="0">
                <a:solidFill>
                  <a:schemeClr val="tx2"/>
                </a:solidFill>
              </a:rPr>
              <a:t>=&gt;child(y,x)]</a:t>
            </a:r>
          </a:p>
          <a:p>
            <a:endParaRPr lang="en-US" altLang="zh-CN" smtClean="0">
              <a:solidFill>
                <a:schemeClr val="tx2"/>
              </a:solidFill>
            </a:endParaRPr>
          </a:p>
          <a:p>
            <a:r>
              <a:rPr lang="en-US" altLang="zh-CN" smtClean="0">
                <a:solidFill>
                  <a:schemeClr val="tx2"/>
                </a:solidFill>
              </a:rPr>
              <a:t>Everyone loves somebody.</a:t>
            </a:r>
          </a:p>
          <a:p>
            <a:r>
              <a:rPr lang="en-US" altLang="zh-CN" smtClean="0"/>
              <a:t>(</a:t>
            </a:r>
            <a:r>
              <a:rPr lang="en-US" altLang="zh-CN" smtClean="0">
                <a:ea typeface="宋体" panose="02010600030101010101" pitchFamily="2" charset="-122"/>
                <a:sym typeface="Symbol" panose="05050102010706020507" pitchFamily="18" charset="2"/>
              </a:rPr>
              <a:t></a:t>
            </a:r>
            <a:r>
              <a:rPr lang="en-US" altLang="zh-CN" smtClean="0"/>
              <a:t>x)(</a:t>
            </a:r>
            <a:r>
              <a:rPr lang="en-US" altLang="zh-CN" smtClean="0">
                <a:ea typeface="宋体" panose="02010600030101010101" pitchFamily="2" charset="-122"/>
                <a:sym typeface="Symbol" panose="05050102010706020507" pitchFamily="18" charset="2"/>
              </a:rPr>
              <a:t></a:t>
            </a:r>
            <a:r>
              <a:rPr lang="en-US" altLang="zh-CN" smtClean="0"/>
              <a:t>y)loves(x,y)</a:t>
            </a:r>
          </a:p>
          <a:p>
            <a:endParaRPr lang="en-US" altLang="zh-CN" smtClean="0"/>
          </a:p>
          <a:p>
            <a:r>
              <a:rPr lang="en-US" altLang="zh-CN" smtClean="0"/>
              <a:t>There is someone who is loved by everyone.</a:t>
            </a:r>
          </a:p>
          <a:p>
            <a:r>
              <a:rPr lang="en-US" altLang="zh-CN" smtClean="0"/>
              <a:t>(</a:t>
            </a:r>
            <a:r>
              <a:rPr lang="en-US" altLang="zh-CN" smtClean="0">
                <a:ea typeface="宋体" panose="02010600030101010101" pitchFamily="2" charset="-122"/>
                <a:sym typeface="Symbol" panose="05050102010706020507" pitchFamily="18" charset="2"/>
              </a:rPr>
              <a:t></a:t>
            </a:r>
            <a:r>
              <a:rPr lang="en-US" altLang="zh-CN" smtClean="0"/>
              <a:t>x)(</a:t>
            </a:r>
            <a:r>
              <a:rPr lang="en-US" altLang="zh-CN" smtClean="0">
                <a:ea typeface="宋体" panose="02010600030101010101" pitchFamily="2" charset="-122"/>
                <a:sym typeface="Symbol" panose="05050102010706020507" pitchFamily="18" charset="2"/>
              </a:rPr>
              <a:t></a:t>
            </a:r>
            <a:r>
              <a:rPr lang="en-US" altLang="zh-CN" smtClean="0"/>
              <a:t>y)loved(x,y)</a:t>
            </a:r>
          </a:p>
          <a:p>
            <a:endParaRPr lang="en-US" altLang="zh-CN" smtClean="0"/>
          </a:p>
          <a:p>
            <a:endParaRPr lang="en-US" altLang="zh-CN" smtClean="0"/>
          </a:p>
          <a:p>
            <a:endParaRPr lang="zh-CN" altLang="en-US" smtClean="0"/>
          </a:p>
        </p:txBody>
      </p:sp>
      <p:sp>
        <p:nvSpPr>
          <p:cNvPr id="911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FA5E3B-7686-42E1-AD2D-013034B57B5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11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11E4EC-923E-4470-83F6-DDCBC77CA06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468313" y="2017713"/>
            <a:ext cx="8486775" cy="4114800"/>
          </a:xfrm>
        </p:spPr>
        <p:txBody>
          <a:bodyPr/>
          <a:lstStyle/>
          <a:p>
            <a:r>
              <a:rPr lang="en-US" altLang="zh-CN" smtClean="0"/>
              <a:t>(</a:t>
            </a:r>
            <a:r>
              <a:rPr lang="en-US" altLang="zh-CN" smtClean="0">
                <a:ea typeface="宋体" panose="02010600030101010101" pitchFamily="2" charset="-122"/>
                <a:sym typeface="Symbol" panose="05050102010706020507" pitchFamily="18" charset="2"/>
              </a:rPr>
              <a:t></a:t>
            </a:r>
            <a:r>
              <a:rPr lang="en-US" altLang="zh-CN" smtClean="0"/>
              <a:t>x)Student(x)</a:t>
            </a:r>
            <a:r>
              <a:rPr lang="en-US" altLang="zh-CN" smtClean="0">
                <a:solidFill>
                  <a:schemeClr val="tx2"/>
                </a:solidFill>
              </a:rPr>
              <a:t>∧</a:t>
            </a:r>
            <a:r>
              <a:rPr lang="en-US" altLang="zh-CN" smtClean="0"/>
              <a:t>Smart(x)</a:t>
            </a:r>
          </a:p>
          <a:p>
            <a:r>
              <a:rPr lang="en-US" altLang="zh-CN" smtClean="0"/>
              <a:t>There is a student who is smart.</a:t>
            </a:r>
          </a:p>
          <a:p>
            <a:endParaRPr lang="en-US" altLang="zh-CN" smtClean="0"/>
          </a:p>
          <a:p>
            <a:r>
              <a:rPr lang="en-US" altLang="zh-CN" smtClean="0"/>
              <a:t>(</a:t>
            </a:r>
            <a:r>
              <a:rPr lang="en-US" altLang="zh-CN" smtClean="0">
                <a:ea typeface="宋体" panose="02010600030101010101" pitchFamily="2" charset="-122"/>
                <a:sym typeface="Symbol" panose="05050102010706020507" pitchFamily="18" charset="2"/>
              </a:rPr>
              <a:t></a:t>
            </a:r>
            <a:r>
              <a:rPr lang="en-US" altLang="zh-CN" smtClean="0"/>
              <a:t>x)Student(x)</a:t>
            </a:r>
            <a:r>
              <a:rPr lang="en-US" altLang="zh-CN" smtClean="0">
                <a:solidFill>
                  <a:schemeClr val="tx2"/>
                </a:solidFill>
              </a:rPr>
              <a:t>=&gt;</a:t>
            </a:r>
            <a:r>
              <a:rPr lang="en-US" altLang="zh-CN" smtClean="0"/>
              <a:t>Smart(x)</a:t>
            </a:r>
          </a:p>
          <a:p>
            <a:r>
              <a:rPr lang="en-US" altLang="zh-CN" smtClean="0"/>
              <a:t>Mean?</a:t>
            </a:r>
          </a:p>
          <a:p>
            <a:endParaRPr lang="en-US" altLang="zh-CN" smtClean="0"/>
          </a:p>
          <a:p>
            <a:endParaRPr lang="zh-CN" altLang="en-US" smtClean="0"/>
          </a:p>
        </p:txBody>
      </p:sp>
      <p:sp>
        <p:nvSpPr>
          <p:cNvPr id="921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44BE38-1638-4707-B81A-59E40AF2A3F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21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7AB9BD-C433-4FEB-9ED7-19E7004CB16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0B6547-1450-4629-9AE0-6CF5A3C9C09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47FE5E4-5833-4D89-BE16-307CCC06D52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smtClean="0">
              <a:latin typeface="Tahoma" panose="020B0604030504040204" pitchFamily="34" charset="0"/>
              <a:ea typeface="宋体" panose="02010600030101010101" pitchFamily="2" charset="-122"/>
            </a:endParaRPr>
          </a:p>
        </p:txBody>
      </p:sp>
      <p:sp>
        <p:nvSpPr>
          <p:cNvPr id="93188" name="Rectangle 3"/>
          <p:cNvSpPr>
            <a:spLocks noGrp="1" noChangeArrowheads="1"/>
          </p:cNvSpPr>
          <p:nvPr>
            <p:ph type="body" idx="1"/>
          </p:nvPr>
        </p:nvSpPr>
        <p:spPr>
          <a:xfrm>
            <a:off x="762000" y="1981200"/>
            <a:ext cx="8001000" cy="4876800"/>
          </a:xfrm>
        </p:spPr>
        <p:txBody>
          <a:bodyPr/>
          <a:lstStyle/>
          <a:p>
            <a:pPr eaLnBrk="1" hangingPunct="1">
              <a:lnSpc>
                <a:spcPct val="90000"/>
              </a:lnSpc>
            </a:pPr>
            <a:r>
              <a:rPr lang="zh-CN" altLang="en-US" sz="2400" smtClean="0"/>
              <a:t>用</a:t>
            </a:r>
            <a:r>
              <a:rPr lang="en-US" altLang="zh-CN" sz="2400" smtClean="0"/>
              <a:t>P(x1,x2,...,xn)</a:t>
            </a:r>
            <a:r>
              <a:rPr lang="zh-CN" altLang="en-US" sz="2400" smtClean="0"/>
              <a:t>表示一个</a:t>
            </a:r>
            <a:r>
              <a:rPr lang="en-US" altLang="zh-CN" sz="2400" smtClean="0"/>
              <a:t>n</a:t>
            </a:r>
            <a:r>
              <a:rPr lang="zh-CN" altLang="en-US" sz="2400" smtClean="0"/>
              <a:t>元谓词公式，其中</a:t>
            </a:r>
            <a:r>
              <a:rPr lang="en-US" altLang="zh-CN" sz="2400" smtClean="0"/>
              <a:t>P</a:t>
            </a:r>
            <a:r>
              <a:rPr lang="zh-CN" altLang="en-US" sz="2400" smtClean="0"/>
              <a:t>为</a:t>
            </a:r>
            <a:r>
              <a:rPr lang="en-US" altLang="zh-CN" sz="2400" smtClean="0"/>
              <a:t>n</a:t>
            </a:r>
            <a:r>
              <a:rPr lang="zh-CN" altLang="en-US" sz="2400" smtClean="0"/>
              <a:t>元谓词，</a:t>
            </a:r>
            <a:r>
              <a:rPr lang="en-US" altLang="zh-CN" sz="2400" smtClean="0"/>
              <a:t>x1</a:t>
            </a:r>
            <a:r>
              <a:rPr lang="zh-CN" altLang="en-US" sz="2400" smtClean="0"/>
              <a:t>，</a:t>
            </a:r>
            <a:r>
              <a:rPr lang="en-US" altLang="zh-CN" sz="2400" smtClean="0"/>
              <a:t>x2</a:t>
            </a:r>
            <a:r>
              <a:rPr lang="zh-CN" altLang="en-US" sz="2400" smtClean="0"/>
              <a:t>，</a:t>
            </a:r>
            <a:r>
              <a:rPr lang="en-US" altLang="zh-CN" sz="2400" smtClean="0"/>
              <a:t>... </a:t>
            </a:r>
            <a:r>
              <a:rPr lang="zh-CN" altLang="en-US" sz="2400" smtClean="0"/>
              <a:t>，</a:t>
            </a:r>
            <a:r>
              <a:rPr lang="en-US" altLang="zh-CN" sz="2400" smtClean="0"/>
              <a:t>xn</a:t>
            </a:r>
            <a:r>
              <a:rPr lang="zh-CN" altLang="en-US" sz="2400" smtClean="0"/>
              <a:t>为</a:t>
            </a:r>
            <a:r>
              <a:rPr lang="zh-CN" altLang="en-US" sz="2400" b="1" smtClean="0">
                <a:solidFill>
                  <a:srgbClr val="0000FF"/>
                </a:solidFill>
              </a:rPr>
              <a:t>客体变量</a:t>
            </a:r>
            <a:r>
              <a:rPr lang="zh-CN" altLang="en-US" sz="2400" smtClean="0"/>
              <a:t>或</a:t>
            </a:r>
            <a:r>
              <a:rPr lang="zh-CN" altLang="en-US" sz="2400" b="1" smtClean="0">
                <a:solidFill>
                  <a:srgbClr val="0000FF"/>
                </a:solidFill>
              </a:rPr>
              <a:t>变元</a:t>
            </a:r>
            <a:r>
              <a:rPr lang="zh-CN" altLang="en-US" sz="2400" smtClean="0"/>
              <a:t>。通常把</a:t>
            </a:r>
            <a:r>
              <a:rPr lang="en-US" altLang="zh-CN" sz="2400" smtClean="0"/>
              <a:t>P(x1</a:t>
            </a:r>
            <a:r>
              <a:rPr lang="zh-CN" altLang="en-US" sz="2400" smtClean="0"/>
              <a:t>，</a:t>
            </a:r>
            <a:r>
              <a:rPr lang="en-US" altLang="zh-CN" sz="2400" smtClean="0"/>
              <a:t>x2</a:t>
            </a:r>
            <a:r>
              <a:rPr lang="zh-CN" altLang="en-US" sz="2400" smtClean="0"/>
              <a:t>，</a:t>
            </a:r>
            <a:r>
              <a:rPr lang="en-US" altLang="zh-CN" sz="2400" smtClean="0"/>
              <a:t>... </a:t>
            </a:r>
            <a:r>
              <a:rPr lang="zh-CN" altLang="en-US" sz="2400" smtClean="0"/>
              <a:t>，</a:t>
            </a:r>
            <a:r>
              <a:rPr lang="en-US" altLang="zh-CN" sz="2400" smtClean="0"/>
              <a:t>xn)</a:t>
            </a:r>
            <a:r>
              <a:rPr lang="zh-CN" altLang="en-US" sz="2400" smtClean="0"/>
              <a:t>叫做谓词演算的</a:t>
            </a:r>
            <a:r>
              <a:rPr lang="zh-CN" altLang="en-US" sz="2400" b="1" smtClean="0">
                <a:solidFill>
                  <a:srgbClr val="0000FF"/>
                </a:solidFill>
              </a:rPr>
              <a:t>原子谓词</a:t>
            </a:r>
            <a:r>
              <a:rPr lang="zh-CN" altLang="en-US" sz="2400" smtClean="0"/>
              <a:t>，把用连词把原子谓词公式组成复合谓词公式叫做</a:t>
            </a:r>
            <a:r>
              <a:rPr lang="zh-CN" altLang="en-US" sz="2400" b="1" smtClean="0">
                <a:solidFill>
                  <a:srgbClr val="0000FF"/>
                </a:solidFill>
              </a:rPr>
              <a:t>分子谓词公式</a:t>
            </a:r>
            <a:r>
              <a:rPr lang="zh-CN" altLang="en-US" sz="2400" smtClean="0"/>
              <a:t>。</a:t>
            </a:r>
          </a:p>
          <a:p>
            <a:pPr eaLnBrk="1" hangingPunct="1">
              <a:lnSpc>
                <a:spcPct val="90000"/>
              </a:lnSpc>
            </a:pPr>
            <a:r>
              <a:rPr lang="zh-CN" altLang="en-US" sz="2400" smtClean="0"/>
              <a:t>为此，用归纳法给出</a:t>
            </a:r>
            <a:r>
              <a:rPr lang="zh-CN" altLang="en-US" sz="2400" b="1" smtClean="0">
                <a:solidFill>
                  <a:srgbClr val="0000FF"/>
                </a:solidFill>
              </a:rPr>
              <a:t>合适公式</a:t>
            </a:r>
            <a:r>
              <a:rPr lang="zh-CN" altLang="en-US" sz="2400" smtClean="0"/>
              <a:t>的递归定义： </a:t>
            </a:r>
          </a:p>
          <a:p>
            <a:pPr eaLnBrk="1" hangingPunct="1">
              <a:lnSpc>
                <a:spcPct val="90000"/>
              </a:lnSpc>
              <a:buFont typeface="Wingdings" panose="05000000000000000000" pitchFamily="2" charset="2"/>
              <a:buAutoNum type="arabicPeriod"/>
            </a:pPr>
            <a:r>
              <a:rPr lang="zh-CN" altLang="en-US" sz="2400" smtClean="0"/>
              <a:t>原子谓词公式是合适公式。 </a:t>
            </a:r>
          </a:p>
          <a:p>
            <a:pPr eaLnBrk="1" hangingPunct="1">
              <a:lnSpc>
                <a:spcPct val="90000"/>
              </a:lnSpc>
              <a:buFont typeface="Wingdings" panose="05000000000000000000" pitchFamily="2" charset="2"/>
              <a:buAutoNum type="arabicPeriod"/>
            </a:pPr>
            <a:r>
              <a:rPr lang="zh-CN" altLang="en-US" sz="2400" smtClean="0"/>
              <a:t>若</a:t>
            </a:r>
            <a:r>
              <a:rPr lang="en-US" altLang="zh-CN" sz="2400" smtClean="0"/>
              <a:t>A</a:t>
            </a:r>
            <a:r>
              <a:rPr lang="zh-CN" altLang="en-US" sz="2400" smtClean="0"/>
              <a:t>为合适公式，则</a:t>
            </a:r>
            <a:r>
              <a:rPr lang="en-US" altLang="zh-CN" sz="2400" smtClean="0"/>
              <a:t>~A</a:t>
            </a:r>
            <a:r>
              <a:rPr lang="zh-CN" altLang="en-US" sz="2400" smtClean="0"/>
              <a:t>也是一个合适公式。 </a:t>
            </a:r>
          </a:p>
          <a:p>
            <a:pPr eaLnBrk="1" hangingPunct="1">
              <a:lnSpc>
                <a:spcPct val="90000"/>
              </a:lnSpc>
              <a:buFont typeface="Wingdings" panose="05000000000000000000" pitchFamily="2" charset="2"/>
              <a:buAutoNum type="arabicPeriod"/>
            </a:pPr>
            <a:r>
              <a:rPr lang="zh-CN" altLang="en-US" sz="2400" smtClean="0"/>
              <a:t>若</a:t>
            </a:r>
            <a:r>
              <a:rPr lang="en-US" altLang="zh-CN" sz="2400" smtClean="0"/>
              <a:t>A</a:t>
            </a:r>
            <a:r>
              <a:rPr lang="zh-CN" altLang="en-US" sz="2400" smtClean="0"/>
              <a:t>和</a:t>
            </a:r>
            <a:r>
              <a:rPr lang="en-US" altLang="zh-CN" sz="2400" smtClean="0"/>
              <a:t>B</a:t>
            </a:r>
            <a:r>
              <a:rPr lang="zh-CN" altLang="en-US" sz="2400" smtClean="0"/>
              <a:t>都是合适公式，则</a:t>
            </a:r>
            <a:r>
              <a:rPr lang="en-US" altLang="zh-CN" sz="2400" smtClean="0"/>
              <a:t>(A∧B)</a:t>
            </a:r>
            <a:r>
              <a:rPr lang="zh-CN" altLang="en-US" sz="2400" smtClean="0"/>
              <a:t>，</a:t>
            </a:r>
            <a:r>
              <a:rPr lang="en-US" altLang="zh-CN" sz="2400" smtClean="0"/>
              <a:t>(A∨B)</a:t>
            </a:r>
            <a:r>
              <a:rPr lang="zh-CN" altLang="en-US" sz="2400" smtClean="0"/>
              <a:t>，</a:t>
            </a:r>
            <a:r>
              <a:rPr lang="en-US" altLang="zh-CN" sz="2400" smtClean="0"/>
              <a:t>(A</a:t>
            </a:r>
            <a:r>
              <a:rPr lang="en-US" altLang="zh-CN" sz="2400" smtClean="0">
                <a:ea typeface="宋体" panose="02010600030101010101" pitchFamily="2" charset="-122"/>
                <a:sym typeface="Symbol" panose="05050102010706020507" pitchFamily="18" charset="2"/>
              </a:rPr>
              <a:t></a:t>
            </a:r>
            <a:r>
              <a:rPr lang="en-US" altLang="zh-CN" sz="2400" smtClean="0"/>
              <a:t>B)</a:t>
            </a:r>
            <a:r>
              <a:rPr lang="zh-CN" altLang="en-US" sz="2400" smtClean="0"/>
              <a:t>和</a:t>
            </a:r>
            <a:r>
              <a:rPr lang="en-US" altLang="zh-CN" sz="2400" smtClean="0"/>
              <a:t>(A</a:t>
            </a:r>
            <a:r>
              <a:rPr lang="en-US" altLang="zh-CN" sz="2400" smtClean="0">
                <a:ea typeface="宋体" panose="02010600030101010101" pitchFamily="2" charset="-122"/>
                <a:sym typeface="Symbol" panose="05050102010706020507" pitchFamily="18" charset="2"/>
              </a:rPr>
              <a:t></a:t>
            </a:r>
            <a:r>
              <a:rPr lang="en-US" altLang="zh-CN" sz="2400" smtClean="0"/>
              <a:t>B)</a:t>
            </a:r>
            <a:r>
              <a:rPr lang="zh-CN" altLang="en-US" sz="2400" smtClean="0"/>
              <a:t>也都是合适公式。 </a:t>
            </a:r>
          </a:p>
          <a:p>
            <a:pPr eaLnBrk="1" hangingPunct="1">
              <a:lnSpc>
                <a:spcPct val="90000"/>
              </a:lnSpc>
              <a:buFont typeface="Wingdings" panose="05000000000000000000" pitchFamily="2" charset="2"/>
              <a:buAutoNum type="arabicPeriod"/>
            </a:pPr>
            <a:r>
              <a:rPr lang="zh-CN" altLang="en-US" sz="2400" smtClean="0"/>
              <a:t>若</a:t>
            </a:r>
            <a:r>
              <a:rPr lang="en-US" altLang="zh-CN" sz="2400" smtClean="0"/>
              <a:t>A</a:t>
            </a:r>
            <a:r>
              <a:rPr lang="zh-CN" altLang="en-US" sz="2400" smtClean="0"/>
              <a:t>是合适公式，</a:t>
            </a:r>
            <a:r>
              <a:rPr lang="en-US" altLang="zh-CN" sz="2400" smtClean="0"/>
              <a:t>x</a:t>
            </a:r>
            <a:r>
              <a:rPr lang="zh-CN" altLang="en-US" sz="2400" smtClean="0"/>
              <a:t>为</a:t>
            </a:r>
            <a:r>
              <a:rPr lang="en-US" altLang="zh-CN" sz="2400" smtClean="0"/>
              <a:t>A</a:t>
            </a:r>
            <a:r>
              <a:rPr lang="zh-CN" altLang="en-US" sz="2400" smtClean="0"/>
              <a:t>中的自由变元，则</a:t>
            </a:r>
            <a:r>
              <a:rPr lang="en-US" altLang="zh-CN" sz="2400" smtClean="0"/>
              <a:t>(</a:t>
            </a:r>
            <a:r>
              <a:rPr lang="en-US" altLang="zh-CN" sz="2400" smtClean="0">
                <a:ea typeface="宋体" panose="02010600030101010101" pitchFamily="2" charset="-122"/>
                <a:sym typeface="Symbol" panose="05050102010706020507" pitchFamily="18" charset="2"/>
              </a:rPr>
              <a:t></a:t>
            </a:r>
            <a:r>
              <a:rPr lang="en-US" altLang="zh-CN" sz="2400" smtClean="0"/>
              <a:t>x)A</a:t>
            </a:r>
            <a:r>
              <a:rPr lang="zh-CN" altLang="en-US" sz="2400" smtClean="0"/>
              <a:t>和</a:t>
            </a:r>
            <a:r>
              <a:rPr lang="en-US" altLang="zh-CN" sz="2400" smtClean="0"/>
              <a:t>(</a:t>
            </a:r>
            <a:r>
              <a:rPr lang="en-US" altLang="zh-CN" sz="2400" smtClean="0">
                <a:ea typeface="宋体" panose="02010600030101010101" pitchFamily="2" charset="-122"/>
                <a:sym typeface="Symbol" panose="05050102010706020507" pitchFamily="18" charset="2"/>
              </a:rPr>
              <a:t></a:t>
            </a:r>
            <a:r>
              <a:rPr lang="en-US" altLang="zh-CN" sz="2400" smtClean="0"/>
              <a:t>x)A</a:t>
            </a:r>
            <a:r>
              <a:rPr lang="zh-CN" altLang="en-US" sz="2400" smtClean="0"/>
              <a:t>都是合适公式。 </a:t>
            </a:r>
          </a:p>
          <a:p>
            <a:pPr eaLnBrk="1" hangingPunct="1">
              <a:lnSpc>
                <a:spcPct val="90000"/>
              </a:lnSpc>
            </a:pPr>
            <a:r>
              <a:rPr lang="zh-CN" altLang="en-US" sz="2400" smtClean="0"/>
              <a:t>只有按上述</a:t>
            </a:r>
            <a:r>
              <a:rPr lang="en-US" altLang="zh-CN" sz="2400" smtClean="0"/>
              <a:t>(1)</a:t>
            </a:r>
            <a:r>
              <a:rPr lang="zh-CN" altLang="en-US" sz="2400" smtClean="0"/>
              <a:t>至</a:t>
            </a:r>
            <a:r>
              <a:rPr lang="en-US" altLang="zh-CN" sz="2400" smtClean="0"/>
              <a:t>(4)</a:t>
            </a:r>
            <a:r>
              <a:rPr lang="zh-CN" altLang="en-US" sz="2400" smtClean="0"/>
              <a:t>求得的那些公式，才是合适公式。</a:t>
            </a:r>
          </a:p>
        </p:txBody>
      </p:sp>
      <p:sp>
        <p:nvSpPr>
          <p:cNvPr id="93189" name="Rectangle 4"/>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1BE0D4-B164-453C-A34B-BF7716F48F3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6E79E1-D836-46C1-A0E2-9270D4145F8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smtClean="0">
              <a:latin typeface="Tahoma" panose="020B0604030504040204" pitchFamily="34" charset="0"/>
              <a:ea typeface="宋体" panose="02010600030101010101" pitchFamily="2" charset="-122"/>
            </a:endParaRPr>
          </a:p>
        </p:txBody>
      </p:sp>
      <p:sp>
        <p:nvSpPr>
          <p:cNvPr id="94212" name="Rectangle 3"/>
          <p:cNvSpPr>
            <a:spLocks noGrp="1" noChangeArrowheads="1"/>
          </p:cNvSpPr>
          <p:nvPr>
            <p:ph type="body" idx="1"/>
          </p:nvPr>
        </p:nvSpPr>
        <p:spPr/>
        <p:txBody>
          <a:bodyPr/>
          <a:lstStyle/>
          <a:p>
            <a:pPr eaLnBrk="1" hangingPunct="1">
              <a:lnSpc>
                <a:spcPct val="90000"/>
              </a:lnSpc>
            </a:pPr>
            <a:r>
              <a:rPr lang="zh-CN" altLang="en-US" smtClean="0"/>
              <a:t>合适公式等价关系</a:t>
            </a:r>
            <a:r>
              <a:rPr lang="en-US" altLang="zh-CN" smtClean="0"/>
              <a:t>: </a:t>
            </a:r>
          </a:p>
          <a:p>
            <a:pPr eaLnBrk="1" hangingPunct="1">
              <a:lnSpc>
                <a:spcPct val="90000"/>
              </a:lnSpc>
              <a:buFont typeface="Wingdings" panose="05000000000000000000" pitchFamily="2" charset="2"/>
              <a:buAutoNum type="arabicPeriod"/>
            </a:pPr>
            <a:r>
              <a:rPr lang="zh-CN" altLang="en-US" smtClean="0">
                <a:solidFill>
                  <a:srgbClr val="0000FF"/>
                </a:solidFill>
              </a:rPr>
              <a:t>否定之否定</a:t>
            </a:r>
            <a:r>
              <a:rPr lang="zh-CN" altLang="en-US" smtClean="0"/>
              <a:t>     </a:t>
            </a:r>
            <a:r>
              <a:rPr lang="en-US" altLang="zh-CN" smtClean="0"/>
              <a:t>~(~P) </a:t>
            </a:r>
            <a:r>
              <a:rPr lang="zh-CN" altLang="en-US" smtClean="0"/>
              <a:t>等价于 </a:t>
            </a:r>
            <a:r>
              <a:rPr lang="en-US" altLang="zh-CN" smtClean="0"/>
              <a:t>P </a:t>
            </a:r>
          </a:p>
          <a:p>
            <a:pPr eaLnBrk="1" hangingPunct="1">
              <a:lnSpc>
                <a:spcPct val="90000"/>
              </a:lnSpc>
              <a:buFont typeface="Wingdings" panose="05000000000000000000" pitchFamily="2" charset="2"/>
              <a:buAutoNum type="arabicPeriod"/>
            </a:pPr>
            <a:r>
              <a:rPr lang="en-US" altLang="zh-CN" smtClean="0"/>
              <a:t>P∨Q </a:t>
            </a:r>
            <a:r>
              <a:rPr lang="zh-CN" altLang="en-US" smtClean="0"/>
              <a:t>等价于 </a:t>
            </a:r>
            <a:r>
              <a:rPr lang="en-US" altLang="zh-CN" smtClean="0"/>
              <a:t>~P=&gt;Q </a:t>
            </a:r>
          </a:p>
          <a:p>
            <a:pPr eaLnBrk="1" hangingPunct="1">
              <a:lnSpc>
                <a:spcPct val="90000"/>
              </a:lnSpc>
              <a:buFont typeface="Wingdings" panose="05000000000000000000" pitchFamily="2" charset="2"/>
              <a:buAutoNum type="arabicPeriod"/>
            </a:pPr>
            <a:r>
              <a:rPr lang="zh-CN" altLang="en-US" smtClean="0">
                <a:solidFill>
                  <a:srgbClr val="0000FF"/>
                </a:solidFill>
              </a:rPr>
              <a:t>狄摩根定律</a:t>
            </a:r>
            <a:r>
              <a:rPr lang="zh-CN" altLang="en-US" smtClean="0"/>
              <a:t>   </a:t>
            </a:r>
            <a:r>
              <a:rPr lang="en-US" altLang="zh-CN" smtClean="0"/>
              <a:t>~(P∨Q)</a:t>
            </a:r>
            <a:r>
              <a:rPr lang="zh-CN" altLang="en-US" smtClean="0"/>
              <a:t>等价于 </a:t>
            </a:r>
            <a:r>
              <a:rPr lang="en-US" altLang="zh-CN" smtClean="0"/>
              <a:t>~P∧~Q</a:t>
            </a:r>
            <a:br>
              <a:rPr lang="en-US" altLang="zh-CN" smtClean="0"/>
            </a:br>
            <a:r>
              <a:rPr lang="en-US" altLang="zh-CN" smtClean="0"/>
              <a:t>                     ~  (P∧Q)</a:t>
            </a:r>
            <a:r>
              <a:rPr lang="zh-CN" altLang="en-US" smtClean="0"/>
              <a:t>等价于 </a:t>
            </a:r>
            <a:r>
              <a:rPr lang="en-US" altLang="zh-CN" smtClean="0"/>
              <a:t>~P∨~Q </a:t>
            </a:r>
          </a:p>
          <a:p>
            <a:pPr eaLnBrk="1" hangingPunct="1">
              <a:lnSpc>
                <a:spcPct val="90000"/>
              </a:lnSpc>
              <a:buFont typeface="Wingdings" panose="05000000000000000000" pitchFamily="2" charset="2"/>
              <a:buAutoNum type="arabicPeriod"/>
            </a:pPr>
            <a:r>
              <a:rPr lang="zh-CN" altLang="en-US" smtClean="0">
                <a:solidFill>
                  <a:srgbClr val="0000FF"/>
                </a:solidFill>
              </a:rPr>
              <a:t>分配律</a:t>
            </a:r>
            <a:r>
              <a:rPr lang="zh-CN" altLang="en-US" smtClean="0"/>
              <a:t>         </a:t>
            </a:r>
            <a:r>
              <a:rPr lang="en-US" altLang="zh-CN" smtClean="0"/>
              <a:t>P∧(Q∨R)</a:t>
            </a:r>
            <a:r>
              <a:rPr lang="zh-CN" altLang="en-US" smtClean="0"/>
              <a:t>等价于 </a:t>
            </a:r>
            <a:r>
              <a:rPr lang="en-US" altLang="zh-CN" smtClean="0"/>
              <a:t>(P∧Q)∨(P∧R)</a:t>
            </a:r>
            <a:br>
              <a:rPr lang="en-US" altLang="zh-CN" smtClean="0"/>
            </a:br>
            <a:r>
              <a:rPr lang="en-US" altLang="zh-CN" smtClean="0"/>
              <a:t>               P∨(Q∧R) </a:t>
            </a:r>
            <a:r>
              <a:rPr lang="zh-CN" altLang="en-US" smtClean="0"/>
              <a:t>等价于</a:t>
            </a:r>
            <a:r>
              <a:rPr lang="en-US" altLang="zh-CN" smtClean="0"/>
              <a:t>(P∨Q)∧(P∨R) </a:t>
            </a:r>
          </a:p>
          <a:p>
            <a:pPr eaLnBrk="1" hangingPunct="1">
              <a:lnSpc>
                <a:spcPct val="90000"/>
              </a:lnSpc>
              <a:buFont typeface="Wingdings" panose="05000000000000000000" pitchFamily="2" charset="2"/>
              <a:buAutoNum type="arabicPeriod"/>
            </a:pPr>
            <a:r>
              <a:rPr lang="zh-CN" altLang="en-US" smtClean="0">
                <a:solidFill>
                  <a:srgbClr val="0000FF"/>
                </a:solidFill>
              </a:rPr>
              <a:t>交换律 </a:t>
            </a:r>
            <a:r>
              <a:rPr lang="zh-CN" altLang="en-US" smtClean="0"/>
              <a:t>        </a:t>
            </a:r>
            <a:r>
              <a:rPr lang="en-US" altLang="zh-CN" smtClean="0"/>
              <a:t>P∧Q </a:t>
            </a:r>
            <a:r>
              <a:rPr lang="zh-CN" altLang="en-US" smtClean="0"/>
              <a:t>等价于 </a:t>
            </a:r>
            <a:r>
              <a:rPr lang="en-US" altLang="zh-CN" smtClean="0"/>
              <a:t>Q∧P</a:t>
            </a:r>
            <a:br>
              <a:rPr lang="en-US" altLang="zh-CN" smtClean="0"/>
            </a:br>
            <a:r>
              <a:rPr lang="en-US" altLang="zh-CN" smtClean="0"/>
              <a:t>                     P∨Q </a:t>
            </a:r>
            <a:r>
              <a:rPr lang="zh-CN" altLang="en-US" smtClean="0"/>
              <a:t>等价于 </a:t>
            </a:r>
            <a:r>
              <a:rPr lang="en-US" altLang="zh-CN" smtClean="0"/>
              <a:t>Q∨P </a:t>
            </a:r>
          </a:p>
        </p:txBody>
      </p:sp>
      <p:sp>
        <p:nvSpPr>
          <p:cNvPr id="94213" name="Rectangle 4"/>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B647ED-C576-4A6A-A50D-9E1A73415BC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F12791-534E-4EC9-AA8E-BD80ED056AA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smtClean="0">
              <a:latin typeface="Tahoma" panose="020B0604030504040204" pitchFamily="34" charset="0"/>
              <a:ea typeface="宋体" panose="02010600030101010101" pitchFamily="2" charset="-122"/>
            </a:endParaRPr>
          </a:p>
        </p:txBody>
      </p:sp>
      <p:sp>
        <p:nvSpPr>
          <p:cNvPr id="95236" name="Rectangle 2"/>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a:t>
            </a:r>
            <a:r>
              <a:rPr lang="en-US" altLang="zh-CN" sz="3200" smtClean="0">
                <a:ea typeface="华文新魏" panose="02010800040101010101" pitchFamily="2" charset="-122"/>
              </a:rPr>
              <a:t>(</a:t>
            </a:r>
            <a:r>
              <a:rPr lang="zh-CN" altLang="en-US" sz="3200" smtClean="0">
                <a:ea typeface="华文新魏" panose="02010800040101010101" pitchFamily="2" charset="-122"/>
              </a:rPr>
              <a:t>预备知识</a:t>
            </a:r>
            <a:r>
              <a:rPr lang="en-US" altLang="zh-CN" sz="3200" smtClean="0">
                <a:ea typeface="华文新魏" panose="02010800040101010101" pitchFamily="2" charset="-122"/>
              </a:rPr>
              <a:t>)</a:t>
            </a:r>
          </a:p>
        </p:txBody>
      </p:sp>
      <p:sp>
        <p:nvSpPr>
          <p:cNvPr id="95237" name="Rectangle 3"/>
          <p:cNvSpPr>
            <a:spLocks noGrp="1" noChangeArrowheads="1"/>
          </p:cNvSpPr>
          <p:nvPr>
            <p:ph type="body" idx="1"/>
          </p:nvPr>
        </p:nvSpPr>
        <p:spPr>
          <a:xfrm>
            <a:off x="395288" y="2017713"/>
            <a:ext cx="8559800" cy="4364037"/>
          </a:xfrm>
        </p:spPr>
        <p:txBody>
          <a:bodyPr/>
          <a:lstStyle/>
          <a:p>
            <a:pPr marL="533400" indent="-533400" eaLnBrk="1" hangingPunct="1">
              <a:lnSpc>
                <a:spcPct val="90000"/>
              </a:lnSpc>
              <a:buFont typeface="Wingdings" panose="05000000000000000000" pitchFamily="2" charset="2"/>
              <a:buNone/>
            </a:pPr>
            <a:r>
              <a:rPr lang="en-US" altLang="zh-CN" sz="2400" smtClean="0">
                <a:solidFill>
                  <a:srgbClr val="0000FF"/>
                </a:solidFill>
              </a:rPr>
              <a:t>6.</a:t>
            </a:r>
            <a:r>
              <a:rPr lang="zh-CN" altLang="en-US" sz="2400" smtClean="0">
                <a:solidFill>
                  <a:srgbClr val="0000FF"/>
                </a:solidFill>
              </a:rPr>
              <a:t>结合律</a:t>
            </a:r>
            <a:r>
              <a:rPr lang="zh-CN" altLang="en-US" sz="2400" smtClean="0"/>
              <a:t>        （</a:t>
            </a:r>
            <a:r>
              <a:rPr lang="en-US" altLang="zh-CN" sz="2400" smtClean="0"/>
              <a:t>P∧Q</a:t>
            </a:r>
            <a:r>
              <a:rPr lang="zh-CN" altLang="en-US" sz="2400" smtClean="0"/>
              <a:t>）∧</a:t>
            </a:r>
            <a:r>
              <a:rPr lang="en-US" altLang="zh-CN" sz="2400" smtClean="0"/>
              <a:t>R </a:t>
            </a:r>
            <a:r>
              <a:rPr lang="zh-CN" altLang="en-US" sz="2400" smtClean="0"/>
              <a:t>等价于 </a:t>
            </a:r>
            <a:r>
              <a:rPr lang="en-US" altLang="zh-CN" sz="2400" smtClean="0"/>
              <a:t>P∧</a:t>
            </a:r>
            <a:r>
              <a:rPr lang="zh-CN" altLang="en-US" sz="2400" smtClean="0"/>
              <a:t>（</a:t>
            </a:r>
            <a:r>
              <a:rPr lang="en-US" altLang="zh-CN" sz="2400" smtClean="0"/>
              <a:t>Q∧R</a:t>
            </a:r>
            <a:r>
              <a:rPr lang="zh-CN" altLang="en-US" sz="2400" smtClean="0"/>
              <a:t>）</a:t>
            </a:r>
            <a:br>
              <a:rPr lang="zh-CN" altLang="en-US" sz="2400" smtClean="0"/>
            </a:br>
            <a:r>
              <a:rPr lang="zh-CN" altLang="en-US" sz="2400" smtClean="0"/>
              <a:t>              </a:t>
            </a:r>
            <a:r>
              <a:rPr lang="en-US" altLang="zh-CN" sz="2400" smtClean="0"/>
              <a:t>( P∨Q</a:t>
            </a:r>
            <a:r>
              <a:rPr lang="zh-CN" altLang="en-US" sz="2400" smtClean="0"/>
              <a:t>）∨</a:t>
            </a:r>
            <a:r>
              <a:rPr lang="en-US" altLang="zh-CN" sz="2400" smtClean="0"/>
              <a:t>R </a:t>
            </a:r>
            <a:r>
              <a:rPr lang="zh-CN" altLang="en-US" sz="2400" smtClean="0"/>
              <a:t>等价于 </a:t>
            </a:r>
            <a:r>
              <a:rPr lang="en-US" altLang="zh-CN" sz="2400" smtClean="0"/>
              <a:t>P∨</a:t>
            </a:r>
            <a:r>
              <a:rPr lang="zh-CN" altLang="en-US" sz="2400" smtClean="0"/>
              <a:t>（</a:t>
            </a:r>
            <a:r>
              <a:rPr lang="en-US" altLang="zh-CN" sz="2400" smtClean="0"/>
              <a:t>Q∨R </a:t>
            </a:r>
            <a:r>
              <a:rPr lang="zh-CN" altLang="en-US" sz="2400" smtClean="0"/>
              <a:t>）</a:t>
            </a:r>
            <a:endParaRPr lang="zh-CN" altLang="en-US" sz="2400" smtClean="0">
              <a:solidFill>
                <a:srgbClr val="0000FF"/>
              </a:solidFill>
            </a:endParaRPr>
          </a:p>
          <a:p>
            <a:pPr marL="533400" indent="-533400" eaLnBrk="1" hangingPunct="1">
              <a:lnSpc>
                <a:spcPct val="90000"/>
              </a:lnSpc>
              <a:buFont typeface="Wingdings" panose="05000000000000000000" pitchFamily="2" charset="2"/>
              <a:buNone/>
            </a:pPr>
            <a:r>
              <a:rPr lang="en-US" altLang="zh-CN" sz="2400" smtClean="0">
                <a:solidFill>
                  <a:srgbClr val="0000FF"/>
                </a:solidFill>
              </a:rPr>
              <a:t>7.</a:t>
            </a:r>
            <a:r>
              <a:rPr lang="zh-CN" altLang="en-US" sz="2400" smtClean="0">
                <a:solidFill>
                  <a:srgbClr val="0000FF"/>
                </a:solidFill>
              </a:rPr>
              <a:t>逆否律</a:t>
            </a:r>
            <a:r>
              <a:rPr lang="zh-CN" altLang="en-US" sz="2400" smtClean="0"/>
              <a:t>          </a:t>
            </a:r>
            <a:r>
              <a:rPr lang="en-US" altLang="zh-CN" sz="2400" smtClean="0"/>
              <a:t>P=&gt;Q </a:t>
            </a:r>
            <a:r>
              <a:rPr lang="zh-CN" altLang="en-US" sz="2400" smtClean="0"/>
              <a:t>等价于 </a:t>
            </a:r>
            <a:r>
              <a:rPr lang="en-US" altLang="zh-CN" sz="2400" smtClean="0"/>
              <a:t>~Q=&gt;~P </a:t>
            </a:r>
          </a:p>
          <a:p>
            <a:pPr marL="533400" indent="-533400" eaLnBrk="1" hangingPunct="1">
              <a:lnSpc>
                <a:spcPct val="90000"/>
              </a:lnSpc>
              <a:buFont typeface="Wingdings" panose="05000000000000000000" pitchFamily="2" charset="2"/>
              <a:buNone/>
            </a:pPr>
            <a:r>
              <a:rPr lang="en-US" altLang="zh-CN" sz="2400" smtClean="0">
                <a:solidFill>
                  <a:schemeClr val="folHlink"/>
                </a:solidFill>
              </a:rPr>
              <a:t>8.</a:t>
            </a:r>
            <a:r>
              <a:rPr lang="en-US" altLang="zh-CN" sz="2400" smtClean="0"/>
              <a:t>  ~</a:t>
            </a:r>
            <a:r>
              <a:rPr lang="zh-CN" altLang="en-US" sz="2400" smtClean="0"/>
              <a:t>（</a:t>
            </a:r>
            <a:r>
              <a:rPr lang="zh-CN" altLang="en-US" sz="2400" smtClean="0">
                <a:ea typeface="宋体" panose="02010600030101010101" pitchFamily="2" charset="-122"/>
              </a:rPr>
              <a:t> </a:t>
            </a:r>
            <a:r>
              <a:rPr lang="zh-CN" altLang="en-US" sz="2400" smtClean="0">
                <a:ea typeface="宋体" panose="02010600030101010101" pitchFamily="2" charset="-122"/>
                <a:sym typeface="Symbol" panose="05050102010706020507" pitchFamily="18" charset="2"/>
              </a:rPr>
              <a:t></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）等价于（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a:t>
            </a:r>
            <a:r>
              <a:rPr lang="en-US" altLang="zh-CN" sz="2400" smtClean="0"/>
              <a:t>]</a:t>
            </a:r>
            <a:br>
              <a:rPr lang="en-US" altLang="zh-CN" sz="2400" smtClean="0"/>
            </a:br>
            <a:r>
              <a:rPr lang="en-US" altLang="zh-CN" sz="2400" smtClean="0"/>
              <a:t>~</a:t>
            </a:r>
            <a:r>
              <a:rPr lang="zh-CN" altLang="en-US" sz="2400" smtClean="0"/>
              <a:t>（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a:t>
            </a:r>
            <a:r>
              <a:rPr lang="en-US" altLang="zh-CN" sz="2400" smtClean="0"/>
              <a:t>] </a:t>
            </a:r>
            <a:r>
              <a:rPr lang="zh-CN" altLang="en-US" sz="2400" smtClean="0"/>
              <a:t>等价于（</a:t>
            </a:r>
            <a:r>
              <a:rPr lang="zh-CN" altLang="en-US" sz="2400" smtClean="0">
                <a:ea typeface="宋体" panose="02010600030101010101" pitchFamily="2" charset="-122"/>
              </a:rPr>
              <a:t> </a:t>
            </a:r>
            <a:r>
              <a:rPr lang="zh-CN" altLang="en-US" sz="2400" smtClean="0">
                <a:ea typeface="宋体" panose="02010600030101010101" pitchFamily="2" charset="-122"/>
                <a:sym typeface="Symbol" panose="05050102010706020507" pitchFamily="18" charset="2"/>
              </a:rPr>
              <a:t></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a:t>
            </a:r>
            <a:r>
              <a:rPr lang="en-US" altLang="zh-CN" sz="2400" smtClean="0"/>
              <a:t>] </a:t>
            </a:r>
          </a:p>
          <a:p>
            <a:pPr marL="533400" indent="-533400" eaLnBrk="1" hangingPunct="1">
              <a:lnSpc>
                <a:spcPct val="90000"/>
              </a:lnSpc>
              <a:buFont typeface="Wingdings" panose="05000000000000000000" pitchFamily="2" charset="2"/>
              <a:buNone/>
            </a:pPr>
            <a:r>
              <a:rPr lang="en-US" altLang="zh-CN" sz="2400" smtClean="0">
                <a:solidFill>
                  <a:schemeClr val="folHlink"/>
                </a:solidFill>
              </a:rPr>
              <a:t>9.</a:t>
            </a:r>
            <a:r>
              <a:rPr lang="en-US" altLang="zh-CN" sz="2400" smtClean="0"/>
              <a:t>  </a:t>
            </a:r>
            <a:r>
              <a:rPr lang="zh-CN" altLang="en-US" sz="2400" smtClean="0"/>
              <a:t>（</a:t>
            </a:r>
            <a:r>
              <a:rPr lang="zh-CN" altLang="en-US" sz="2400" smtClean="0">
                <a:ea typeface="宋体" panose="02010600030101010101" pitchFamily="2" charset="-122"/>
              </a:rPr>
              <a:t> </a:t>
            </a:r>
            <a:r>
              <a:rPr lang="zh-CN" altLang="en-US" sz="2400" smtClean="0"/>
              <a:t> </a:t>
            </a:r>
            <a:r>
              <a:rPr lang="zh-CN" altLang="en-US" sz="2400" smtClean="0">
                <a:ea typeface="宋体" panose="02010600030101010101" pitchFamily="2" charset="-122"/>
                <a:sym typeface="Symbol" panose="05050102010706020507" pitchFamily="18" charset="2"/>
              </a:rPr>
              <a:t></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a:t>
            </a:r>
            <a:r>
              <a:rPr lang="en-US" altLang="zh-CN" sz="2400" smtClean="0"/>
              <a:t>Q</a:t>
            </a:r>
            <a:r>
              <a:rPr lang="zh-CN" altLang="en-US" sz="2400" smtClean="0"/>
              <a:t>（</a:t>
            </a:r>
            <a:r>
              <a:rPr lang="en-US" altLang="zh-CN" sz="2400" smtClean="0"/>
              <a:t>x</a:t>
            </a:r>
            <a:r>
              <a:rPr lang="zh-CN" altLang="en-US" sz="2400" smtClean="0"/>
              <a:t>）</a:t>
            </a:r>
            <a:r>
              <a:rPr lang="en-US" altLang="zh-CN" sz="2400" smtClean="0"/>
              <a:t>] </a:t>
            </a:r>
            <a:r>
              <a:rPr lang="zh-CN" altLang="en-US" sz="2400" smtClean="0"/>
              <a:t>等价于（ </a:t>
            </a:r>
            <a:r>
              <a:rPr lang="zh-CN" altLang="en-US" sz="2400" smtClean="0">
                <a:ea typeface="宋体" panose="02010600030101010101" pitchFamily="2" charset="-122"/>
                <a:sym typeface="Symbol" panose="05050102010706020507" pitchFamily="18" charset="2"/>
              </a:rPr>
              <a:t></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 </a:t>
            </a:r>
            <a:r>
              <a:rPr lang="zh-CN" altLang="en-US" sz="2400" smtClean="0">
                <a:ea typeface="宋体" panose="02010600030101010101" pitchFamily="2" charset="-122"/>
                <a:sym typeface="Symbol" panose="05050102010706020507" pitchFamily="18" charset="2"/>
              </a:rPr>
              <a:t></a:t>
            </a:r>
            <a:r>
              <a:rPr lang="en-US" altLang="zh-CN" sz="2400" smtClean="0"/>
              <a:t>x</a:t>
            </a:r>
            <a:r>
              <a:rPr lang="zh-CN" altLang="en-US" sz="2400" smtClean="0"/>
              <a:t>）</a:t>
            </a:r>
            <a:r>
              <a:rPr lang="en-US" altLang="zh-CN" sz="2400" smtClean="0"/>
              <a:t>Q</a:t>
            </a:r>
            <a:r>
              <a:rPr lang="zh-CN" altLang="en-US" sz="2400" smtClean="0"/>
              <a:t>（</a:t>
            </a:r>
            <a:r>
              <a:rPr lang="en-US" altLang="zh-CN" sz="2400" smtClean="0"/>
              <a:t>x</a:t>
            </a:r>
            <a:r>
              <a:rPr lang="zh-CN" altLang="en-US" sz="2400" smtClean="0"/>
              <a:t>）</a:t>
            </a:r>
            <a:br>
              <a:rPr lang="zh-CN" altLang="en-US" sz="2400" smtClean="0"/>
            </a:br>
            <a:r>
              <a:rPr lang="zh-CN" altLang="en-US" sz="2400" smtClean="0"/>
              <a:t>（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a:t>
            </a:r>
            <a:r>
              <a:rPr lang="en-US" altLang="zh-CN" sz="2400" smtClean="0"/>
              <a:t>Q</a:t>
            </a:r>
            <a:r>
              <a:rPr lang="zh-CN" altLang="en-US" sz="2400" smtClean="0"/>
              <a:t>（</a:t>
            </a:r>
            <a:r>
              <a:rPr lang="en-US" altLang="zh-CN" sz="2400" smtClean="0"/>
              <a:t>x</a:t>
            </a:r>
            <a:r>
              <a:rPr lang="zh-CN" altLang="en-US" sz="2400" smtClean="0"/>
              <a:t>）</a:t>
            </a:r>
            <a:r>
              <a:rPr lang="en-US" altLang="zh-CN" sz="2400" smtClean="0"/>
              <a:t>] </a:t>
            </a:r>
            <a:r>
              <a:rPr lang="zh-CN" altLang="en-US" sz="2400" smtClean="0"/>
              <a:t>等价于（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x</a:t>
            </a:r>
            <a:r>
              <a:rPr lang="zh-CN" altLang="en-US" sz="2400" smtClean="0"/>
              <a:t>）</a:t>
            </a:r>
            <a:r>
              <a:rPr lang="en-US" altLang="zh-CN" sz="2400" smtClean="0"/>
              <a:t>Q</a:t>
            </a:r>
            <a:r>
              <a:rPr lang="zh-CN" altLang="en-US" sz="2400" smtClean="0"/>
              <a:t>（</a:t>
            </a:r>
            <a:r>
              <a:rPr lang="en-US" altLang="zh-CN" sz="2400" smtClean="0"/>
              <a:t>x</a:t>
            </a:r>
            <a:r>
              <a:rPr lang="zh-CN" altLang="en-US" sz="2400" smtClean="0"/>
              <a:t>） </a:t>
            </a:r>
          </a:p>
          <a:p>
            <a:pPr marL="533400" indent="-533400" eaLnBrk="1" hangingPunct="1">
              <a:lnSpc>
                <a:spcPct val="90000"/>
              </a:lnSpc>
              <a:buFont typeface="Wingdings" panose="05000000000000000000" pitchFamily="2" charset="2"/>
              <a:buNone/>
            </a:pPr>
            <a:r>
              <a:rPr lang="en-US" altLang="zh-CN" sz="2400" smtClean="0">
                <a:solidFill>
                  <a:schemeClr val="folHlink"/>
                </a:solidFill>
              </a:rPr>
              <a:t>10.</a:t>
            </a:r>
            <a:r>
              <a:rPr lang="en-US" altLang="zh-CN" sz="2400" smtClean="0"/>
              <a:t> (</a:t>
            </a:r>
            <a:r>
              <a:rPr lang="en-US" altLang="zh-CN" sz="2400" smtClean="0">
                <a:ea typeface="宋体" panose="02010600030101010101" pitchFamily="2" charset="-122"/>
                <a:sym typeface="Symbol" panose="05050102010706020507" pitchFamily="18" charset="2"/>
              </a:rPr>
              <a:t></a:t>
            </a:r>
            <a:r>
              <a:rPr lang="en-US" altLang="zh-CN" sz="2400" smtClean="0"/>
              <a:t> x</a:t>
            </a:r>
            <a:r>
              <a:rPr lang="zh-CN" altLang="en-US" sz="2400" smtClean="0"/>
              <a:t>）</a:t>
            </a:r>
            <a:r>
              <a:rPr lang="en-US" altLang="zh-CN" sz="2400" smtClean="0"/>
              <a:t>P</a:t>
            </a:r>
            <a:r>
              <a:rPr lang="zh-CN" altLang="en-US" sz="2400" smtClean="0"/>
              <a:t>（</a:t>
            </a:r>
            <a:r>
              <a:rPr lang="en-US" altLang="zh-CN" sz="2400" smtClean="0"/>
              <a:t>x</a:t>
            </a:r>
            <a:r>
              <a:rPr lang="zh-CN" altLang="en-US" sz="2400" smtClean="0"/>
              <a:t>）等价于（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y</a:t>
            </a:r>
            <a:r>
              <a:rPr lang="zh-CN" altLang="en-US" sz="2400" smtClean="0"/>
              <a:t>）</a:t>
            </a:r>
            <a:r>
              <a:rPr lang="en-US" altLang="zh-CN" sz="2400" smtClean="0"/>
              <a:t>P</a:t>
            </a:r>
            <a:r>
              <a:rPr lang="zh-CN" altLang="en-US" sz="2400" smtClean="0"/>
              <a:t>（</a:t>
            </a:r>
            <a:r>
              <a:rPr lang="en-US" altLang="zh-CN" sz="2400" smtClean="0"/>
              <a:t>y</a:t>
            </a:r>
            <a:r>
              <a:rPr lang="zh-CN" altLang="en-US" sz="2400" smtClean="0"/>
              <a:t>）</a:t>
            </a:r>
            <a:br>
              <a:rPr lang="zh-CN" altLang="en-US" sz="2400" smtClean="0"/>
            </a:br>
            <a:r>
              <a:rPr lang="zh-CN" altLang="en-US" sz="2400" smtClean="0"/>
              <a:t>（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x</a:t>
            </a:r>
            <a:r>
              <a:rPr lang="zh-CN" altLang="en-US" sz="2400" smtClean="0"/>
              <a:t>）</a:t>
            </a:r>
            <a:r>
              <a:rPr lang="en-US" altLang="zh-CN" sz="2400" smtClean="0"/>
              <a:t>P</a:t>
            </a:r>
            <a:r>
              <a:rPr lang="zh-CN" altLang="en-US" sz="2400" smtClean="0"/>
              <a:t>（</a:t>
            </a:r>
            <a:r>
              <a:rPr lang="en-US" altLang="zh-CN" sz="2400" smtClean="0"/>
              <a:t>x</a:t>
            </a:r>
            <a:r>
              <a:rPr lang="zh-CN" altLang="en-US" sz="2400" smtClean="0"/>
              <a:t>）等价于（ </a:t>
            </a:r>
            <a:r>
              <a:rPr lang="zh-CN" altLang="en-US" sz="2400" smtClean="0">
                <a:ea typeface="宋体" panose="02010600030101010101" pitchFamily="2" charset="-122"/>
                <a:sym typeface="Symbol" panose="05050102010706020507" pitchFamily="18" charset="2"/>
              </a:rPr>
              <a:t></a:t>
            </a:r>
            <a:r>
              <a:rPr lang="zh-CN" altLang="en-US" sz="2400" smtClean="0"/>
              <a:t> </a:t>
            </a:r>
            <a:r>
              <a:rPr lang="en-US" altLang="zh-CN" sz="2400" smtClean="0"/>
              <a:t>y</a:t>
            </a:r>
            <a:r>
              <a:rPr lang="zh-CN" altLang="en-US" sz="2400" smtClean="0"/>
              <a:t>）</a:t>
            </a:r>
            <a:r>
              <a:rPr lang="en-US" altLang="zh-CN" sz="2400" smtClean="0"/>
              <a:t>P</a:t>
            </a:r>
            <a:r>
              <a:rPr lang="zh-CN" altLang="en-US" sz="2400" smtClean="0"/>
              <a:t>（</a:t>
            </a:r>
            <a:r>
              <a:rPr lang="en-US" altLang="zh-CN" sz="2400" smtClean="0"/>
              <a:t>y</a:t>
            </a:r>
            <a:r>
              <a:rPr lang="zh-CN" altLang="en-US" sz="2400" smtClean="0"/>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2FA90A-81C1-468B-9444-602A0D7A324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62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C39659-3DEA-45A6-9519-B06CE35CF9A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89</a:t>
            </a:fld>
            <a:endParaRPr kumimoji="0" lang="en-US" altLang="zh-CN" sz="1400" smtClean="0">
              <a:latin typeface="Tahoma" panose="020B0604030504040204" pitchFamily="34" charset="0"/>
              <a:ea typeface="宋体" panose="02010600030101010101" pitchFamily="2" charset="-122"/>
            </a:endParaRPr>
          </a:p>
        </p:txBody>
      </p:sp>
      <p:sp>
        <p:nvSpPr>
          <p:cNvPr id="96260" name="Rectangle 6"/>
          <p:cNvSpPr>
            <a:spLocks noGrp="1" noChangeArrowheads="1"/>
          </p:cNvSpPr>
          <p:nvPr>
            <p:ph type="title"/>
          </p:nvPr>
        </p:nvSpPr>
        <p:spPr/>
        <p:txBody>
          <a:bodyPr/>
          <a:lstStyle/>
          <a:p>
            <a:pPr eaLnBrk="1" hangingPunct="1"/>
            <a:r>
              <a:rPr lang="zh-CN" altLang="en-US" smtClean="0"/>
              <a:t>表示方法 </a:t>
            </a:r>
            <a:r>
              <a:rPr lang="en-US" altLang="zh-CN" sz="3200" smtClean="0"/>
              <a:t>—</a:t>
            </a:r>
            <a:r>
              <a:rPr lang="zh-CN" altLang="en-US" sz="3200" smtClean="0">
                <a:ea typeface="华文新魏" panose="02010800040101010101" pitchFamily="2" charset="-122"/>
              </a:rPr>
              <a:t>谓词逻辑表示法</a:t>
            </a:r>
          </a:p>
        </p:txBody>
      </p:sp>
      <p:sp>
        <p:nvSpPr>
          <p:cNvPr id="96261" name="Rectangle 7"/>
          <p:cNvSpPr>
            <a:spLocks noGrp="1" noChangeArrowheads="1"/>
          </p:cNvSpPr>
          <p:nvPr>
            <p:ph type="body" idx="1"/>
          </p:nvPr>
        </p:nvSpPr>
        <p:spPr>
          <a:xfrm>
            <a:off x="755650" y="2017713"/>
            <a:ext cx="8199438" cy="4306887"/>
          </a:xfrm>
        </p:spPr>
        <p:txBody>
          <a:bodyPr/>
          <a:lstStyle/>
          <a:p>
            <a:pPr eaLnBrk="1" hangingPunct="1">
              <a:lnSpc>
                <a:spcPct val="90000"/>
              </a:lnSpc>
            </a:pPr>
            <a:r>
              <a:rPr lang="zh-CN" altLang="en-US" dirty="0" smtClean="0"/>
              <a:t>一阶谓词逻辑是谓词逻辑中最直观的一种逻辑。它以谓词形式来表示动作的</a:t>
            </a:r>
            <a:r>
              <a:rPr lang="zh-CN" altLang="en-US" dirty="0"/>
              <a:t>主体、</a:t>
            </a:r>
            <a:r>
              <a:rPr lang="zh-CN" altLang="en-US" dirty="0" smtClean="0"/>
              <a:t>客体。客体可以多个。</a:t>
            </a:r>
          </a:p>
          <a:p>
            <a:pPr eaLnBrk="1" hangingPunct="1">
              <a:lnSpc>
                <a:spcPct val="90000"/>
              </a:lnSpc>
              <a:buFont typeface="Wingdings" panose="05000000000000000000" pitchFamily="2" charset="2"/>
              <a:buNone/>
            </a:pPr>
            <a:r>
              <a:rPr lang="zh-CN" altLang="en-US" dirty="0" smtClean="0"/>
              <a:t>	</a:t>
            </a:r>
            <a:r>
              <a:rPr lang="zh-CN" altLang="en-US" sz="2400" dirty="0" smtClean="0"/>
              <a:t>如：张三与李四打网球（</a:t>
            </a:r>
            <a:r>
              <a:rPr lang="en-US" altLang="zh-CN" sz="2400" dirty="0" smtClean="0"/>
              <a:t>Zhang and Li play tennis</a:t>
            </a:r>
            <a:r>
              <a:rPr lang="zh-CN" altLang="en-US" sz="2400" dirty="0" smtClean="0"/>
              <a:t>），可写为：</a:t>
            </a:r>
            <a:r>
              <a:rPr lang="en-US" altLang="zh-CN" sz="2400" dirty="0" smtClean="0"/>
              <a:t>play (Zhang, Li, tennis)</a:t>
            </a:r>
          </a:p>
          <a:p>
            <a:pPr eaLnBrk="1" hangingPunct="1">
              <a:lnSpc>
                <a:spcPct val="90000"/>
              </a:lnSpc>
              <a:buFont typeface="Wingdings" panose="05000000000000000000" pitchFamily="2" charset="2"/>
              <a:buNone/>
            </a:pPr>
            <a:r>
              <a:rPr lang="en-US" altLang="zh-CN" sz="2400" dirty="0" smtClean="0"/>
              <a:t>	</a:t>
            </a:r>
            <a:r>
              <a:rPr lang="zh-CN" altLang="en-US" sz="2400" dirty="0" smtClean="0"/>
              <a:t>这里谓词是</a:t>
            </a:r>
            <a:r>
              <a:rPr lang="en-US" altLang="zh-CN" sz="2400" dirty="0" smtClean="0"/>
              <a:t>play</a:t>
            </a:r>
            <a:r>
              <a:rPr lang="zh-CN" altLang="en-US" sz="2400" dirty="0" smtClean="0"/>
              <a:t>，动词主体是</a:t>
            </a:r>
            <a:r>
              <a:rPr lang="en-US" altLang="zh-CN" sz="2400" dirty="0" smtClean="0"/>
              <a:t>Zhang</a:t>
            </a:r>
            <a:r>
              <a:rPr lang="zh-CN" altLang="en-US" sz="2400" dirty="0" smtClean="0"/>
              <a:t>和 </a:t>
            </a:r>
            <a:r>
              <a:rPr lang="en-US" altLang="zh-CN" sz="2400" dirty="0" smtClean="0"/>
              <a:t>Li</a:t>
            </a:r>
            <a:r>
              <a:rPr lang="zh-CN" altLang="en-US" sz="2400" dirty="0" smtClean="0"/>
              <a:t>，而客体是</a:t>
            </a:r>
            <a:r>
              <a:rPr lang="en-US" altLang="zh-CN" sz="2400" dirty="0" smtClean="0"/>
              <a:t>tennis</a:t>
            </a:r>
            <a:r>
              <a:rPr lang="zh-CN" altLang="en-US" sz="2400" dirty="0" smtClean="0"/>
              <a:t>。</a:t>
            </a:r>
          </a:p>
          <a:p>
            <a:pPr eaLnBrk="1" hangingPunct="1">
              <a:lnSpc>
                <a:spcPct val="90000"/>
              </a:lnSpc>
            </a:pPr>
            <a:r>
              <a:rPr lang="zh-CN" altLang="en-US" dirty="0" smtClean="0"/>
              <a:t>谓词逻辑规范表达式：</a:t>
            </a:r>
          </a:p>
          <a:p>
            <a:pPr eaLnBrk="1" hangingPunct="1">
              <a:lnSpc>
                <a:spcPct val="90000"/>
              </a:lnSpc>
              <a:buFont typeface="Wingdings" panose="05000000000000000000" pitchFamily="2" charset="2"/>
              <a:buNone/>
            </a:pPr>
            <a:r>
              <a:rPr lang="zh-CN" altLang="en-US" dirty="0" smtClean="0"/>
              <a:t>	</a:t>
            </a:r>
            <a:r>
              <a:rPr lang="en-US" altLang="zh-CN" dirty="0" smtClean="0"/>
              <a:t>P ( x</a:t>
            </a:r>
            <a:r>
              <a:rPr lang="en-US" altLang="zh-CN" baseline="-25000" dirty="0" smtClean="0"/>
              <a:t>1</a:t>
            </a:r>
            <a:r>
              <a:rPr lang="en-US" altLang="zh-CN" dirty="0" smtClean="0"/>
              <a:t>, x</a:t>
            </a:r>
            <a:r>
              <a:rPr lang="en-US" altLang="zh-CN" baseline="-25000" dirty="0" smtClean="0"/>
              <a:t>2</a:t>
            </a:r>
            <a:r>
              <a:rPr lang="en-US" altLang="zh-CN" dirty="0" smtClean="0"/>
              <a:t>, x</a:t>
            </a:r>
            <a:r>
              <a:rPr lang="en-US" altLang="zh-CN" baseline="-25000" dirty="0" smtClean="0"/>
              <a:t>3</a:t>
            </a:r>
            <a:r>
              <a:rPr lang="en-US" altLang="zh-CN" dirty="0" smtClean="0"/>
              <a:t>, …)</a:t>
            </a:r>
            <a:r>
              <a:rPr lang="zh-CN" altLang="en-US" dirty="0" smtClean="0"/>
              <a:t>， 这里</a:t>
            </a:r>
            <a:r>
              <a:rPr lang="en-US" altLang="zh-CN" dirty="0" smtClean="0"/>
              <a:t>P</a:t>
            </a:r>
            <a:r>
              <a:rPr lang="zh-CN" altLang="en-US" dirty="0" smtClean="0"/>
              <a:t>是谓词</a:t>
            </a:r>
            <a:r>
              <a:rPr lang="en-US" altLang="zh-CN" dirty="0" smtClean="0"/>
              <a:t>, x</a:t>
            </a:r>
            <a:r>
              <a:rPr lang="en-US" altLang="zh-CN" baseline="-25000" dirty="0" smtClean="0"/>
              <a:t>i</a:t>
            </a:r>
            <a:r>
              <a:rPr lang="zh-CN" altLang="en-US" dirty="0" smtClean="0"/>
              <a:t>是主体与客体。</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9F26323-D480-464D-A739-ECEE76E0E86B}" type="datetime1">
              <a:rPr kumimoji="0" lang="zh-CN" altLang="en-US" sz="1400" b="1"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b="1" smtClean="0">
              <a:latin typeface="Tahoma" panose="020B0604030504040204" pitchFamily="34" charset="0"/>
              <a:ea typeface="宋体" panose="02010600030101010101" pitchFamily="2" charset="-122"/>
            </a:endParaRPr>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A6528D-3222-4404-BDAD-D2B17ABA0FE6}" type="slidenum">
              <a:rPr kumimoji="0" lang="en-US" altLang="zh-CN" sz="1400" b="1" smtClean="0">
                <a:latin typeface="Tahoma" panose="020B0604030504040204" pitchFamily="34" charset="0"/>
                <a:ea typeface="宋体" panose="02010600030101010101" pitchFamily="2" charset="-122"/>
              </a:rPr>
              <a:pPr>
                <a:spcBef>
                  <a:spcPct val="0"/>
                </a:spcBef>
                <a:buClrTx/>
                <a:buSzTx/>
                <a:buFontTx/>
                <a:buNone/>
              </a:pPr>
              <a:t>9</a:t>
            </a:fld>
            <a:endParaRPr kumimoji="0" lang="en-US" altLang="zh-CN" sz="1400" b="1" smtClean="0">
              <a:latin typeface="Tahoma" panose="020B0604030504040204" pitchFamily="34" charset="0"/>
              <a:ea typeface="宋体" panose="02010600030101010101" pitchFamily="2" charset="-122"/>
            </a:endParaRPr>
          </a:p>
        </p:txBody>
      </p:sp>
      <p:sp>
        <p:nvSpPr>
          <p:cNvPr id="14340" name="Rectangle 2"/>
          <p:cNvSpPr>
            <a:spLocks noGrp="1" noChangeArrowheads="1"/>
          </p:cNvSpPr>
          <p:nvPr>
            <p:ph type="title"/>
          </p:nvPr>
        </p:nvSpPr>
        <p:spPr/>
        <p:txBody>
          <a:bodyPr/>
          <a:lstStyle/>
          <a:p>
            <a:pPr eaLnBrk="1" hangingPunct="1"/>
            <a:r>
              <a:rPr lang="zh-CN" altLang="en-US" b="1" smtClean="0"/>
              <a:t>概述</a:t>
            </a:r>
          </a:p>
        </p:txBody>
      </p:sp>
      <p:sp>
        <p:nvSpPr>
          <p:cNvPr id="14341" name="Rectangle 3"/>
          <p:cNvSpPr>
            <a:spLocks noGrp="1" noChangeArrowheads="1"/>
          </p:cNvSpPr>
          <p:nvPr>
            <p:ph type="body" idx="1"/>
          </p:nvPr>
        </p:nvSpPr>
        <p:spPr>
          <a:xfrm>
            <a:off x="827088" y="2017713"/>
            <a:ext cx="7777162" cy="4148137"/>
          </a:xfrm>
        </p:spPr>
        <p:txBody>
          <a:bodyPr/>
          <a:lstStyle/>
          <a:p>
            <a:pPr eaLnBrk="1" hangingPunct="1"/>
            <a:r>
              <a:rPr lang="zh-CN" altLang="en-US" sz="3200" b="1" smtClean="0"/>
              <a:t>知识表示的定义</a:t>
            </a:r>
          </a:p>
          <a:p>
            <a:pPr lvl="1" eaLnBrk="1" hangingPunct="1">
              <a:spcAft>
                <a:spcPct val="40000"/>
              </a:spcAft>
            </a:pPr>
            <a:r>
              <a:rPr lang="zh-CN" altLang="en-US" b="1" smtClean="0">
                <a:latin typeface="华文新魏" panose="02010800040101010101" pitchFamily="2" charset="-122"/>
              </a:rPr>
              <a:t>知识表示研究用机器表示知识的可行性、有效性的一般方法 </a:t>
            </a:r>
          </a:p>
          <a:p>
            <a:pPr lvl="1" eaLnBrk="1" hangingPunct="1">
              <a:spcAft>
                <a:spcPct val="40000"/>
              </a:spcAft>
            </a:pPr>
            <a:r>
              <a:rPr lang="zh-CN" altLang="en-US" b="1" smtClean="0">
                <a:latin typeface="华文新魏" panose="02010800040101010101" pitchFamily="2" charset="-122"/>
              </a:rPr>
              <a:t>知识表示是理智推理的部分理论 </a:t>
            </a:r>
          </a:p>
          <a:p>
            <a:pPr lvl="1" algn="just" eaLnBrk="1" hangingPunct="1">
              <a:spcAft>
                <a:spcPct val="40000"/>
              </a:spcAft>
            </a:pPr>
            <a:r>
              <a:rPr lang="zh-CN" altLang="en-US" b="1" smtClean="0">
                <a:latin typeface="华文新魏" panose="02010800040101010101" pitchFamily="2" charset="-122"/>
              </a:rPr>
              <a:t>知识表示是有效计算的载体</a:t>
            </a:r>
          </a:p>
          <a:p>
            <a:pPr lvl="1" algn="just" eaLnBrk="1" hangingPunct="1">
              <a:spcAft>
                <a:spcPct val="40000"/>
              </a:spcAft>
            </a:pPr>
            <a:r>
              <a:rPr lang="zh-CN" altLang="en-US" b="1" smtClean="0">
                <a:latin typeface="华文新魏" panose="02010800040101010101" pitchFamily="2" charset="-122"/>
              </a:rPr>
              <a:t>知识表示是交流的媒介（如语义网络）</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25284D2-8197-4940-9533-1ABFC3B3F93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7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4417B85-B775-49CB-8281-6DFDB3978A6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smtClean="0">
              <a:latin typeface="Tahoma" panose="020B0604030504040204" pitchFamily="34" charset="0"/>
              <a:ea typeface="宋体" panose="02010600030101010101" pitchFamily="2" charset="-122"/>
            </a:endParaRPr>
          </a:p>
        </p:txBody>
      </p:sp>
      <p:sp>
        <p:nvSpPr>
          <p:cNvPr id="97284" name="Rectangle 5"/>
          <p:cNvSpPr>
            <a:spLocks noGrp="1" noChangeArrowheads="1"/>
          </p:cNvSpPr>
          <p:nvPr>
            <p:ph type="title"/>
          </p:nvPr>
        </p:nvSpPr>
        <p:spPr/>
        <p:txBody>
          <a:bodyPr/>
          <a:lstStyle/>
          <a:p>
            <a:pPr eaLnBrk="1" hangingPunct="1"/>
            <a:r>
              <a:rPr lang="zh-CN" altLang="en-US" smtClean="0"/>
              <a:t>表示方法 </a:t>
            </a:r>
            <a:r>
              <a:rPr lang="en-US" altLang="zh-CN" smtClean="0"/>
              <a:t>—</a:t>
            </a:r>
            <a:r>
              <a:rPr lang="zh-CN" altLang="en-US" sz="3200" smtClean="0">
                <a:ea typeface="华文新魏" panose="02010800040101010101" pitchFamily="2" charset="-122"/>
              </a:rPr>
              <a:t>谓词逻辑表示法</a:t>
            </a:r>
          </a:p>
        </p:txBody>
      </p:sp>
      <p:sp>
        <p:nvSpPr>
          <p:cNvPr id="97285" name="Rectangle 6"/>
          <p:cNvSpPr>
            <a:spLocks noGrp="1" noChangeArrowheads="1"/>
          </p:cNvSpPr>
          <p:nvPr>
            <p:ph type="body" idx="1"/>
          </p:nvPr>
        </p:nvSpPr>
        <p:spPr>
          <a:xfrm>
            <a:off x="611188" y="2017713"/>
            <a:ext cx="8353425" cy="4435475"/>
          </a:xfrm>
        </p:spPr>
        <p:txBody>
          <a:bodyPr/>
          <a:lstStyle/>
          <a:p>
            <a:pPr eaLnBrk="1" hangingPunct="1">
              <a:lnSpc>
                <a:spcPct val="90000"/>
              </a:lnSpc>
            </a:pPr>
            <a:r>
              <a:rPr lang="zh-CN" altLang="en-US" sz="3200" smtClean="0"/>
              <a:t>谓词比命题更加细致地刻画知识： </a:t>
            </a:r>
          </a:p>
          <a:p>
            <a:pPr lvl="1" eaLnBrk="1" hangingPunct="1">
              <a:lnSpc>
                <a:spcPct val="90000"/>
              </a:lnSpc>
            </a:pPr>
            <a:r>
              <a:rPr lang="zh-CN" altLang="en-US" sz="2800" smtClean="0"/>
              <a:t>表达能力强</a:t>
            </a:r>
          </a:p>
          <a:p>
            <a:pPr lvl="2" eaLnBrk="1" hangingPunct="1">
              <a:lnSpc>
                <a:spcPct val="90000"/>
              </a:lnSpc>
            </a:pPr>
            <a:r>
              <a:rPr lang="zh-CN" altLang="en-US" sz="2400" smtClean="0"/>
              <a:t>如：北京是个城市， </a:t>
            </a:r>
            <a:r>
              <a:rPr lang="en-US" altLang="zh-CN" sz="2400" smtClean="0"/>
              <a:t>City(x)</a:t>
            </a:r>
          </a:p>
          <a:p>
            <a:pPr lvl="2" eaLnBrk="1" hangingPunct="1">
              <a:lnSpc>
                <a:spcPct val="90000"/>
              </a:lnSpc>
              <a:buFont typeface="Wingdings" panose="05000000000000000000" pitchFamily="2" charset="2"/>
              <a:buNone/>
            </a:pPr>
            <a:r>
              <a:rPr lang="en-US" altLang="zh-CN" sz="2400" smtClean="0"/>
              <a:t>	</a:t>
            </a:r>
            <a:r>
              <a:rPr lang="zh-CN" altLang="en-US" sz="2400" smtClean="0"/>
              <a:t>把城市这个概念分割出来。把“城市” 与“北京”两个概念连接在一起，而且说明“北京”是“城市”的子概念。（有层） </a:t>
            </a:r>
          </a:p>
          <a:p>
            <a:pPr lvl="1" eaLnBrk="1" hangingPunct="1">
              <a:lnSpc>
                <a:spcPct val="90000"/>
              </a:lnSpc>
            </a:pPr>
            <a:r>
              <a:rPr lang="zh-CN" altLang="en-US" sz="2800" smtClean="0"/>
              <a:t>谓词可以代表变化的情况</a:t>
            </a:r>
          </a:p>
          <a:p>
            <a:pPr lvl="2" eaLnBrk="1" hangingPunct="1">
              <a:lnSpc>
                <a:spcPct val="90000"/>
              </a:lnSpc>
            </a:pPr>
            <a:r>
              <a:rPr lang="zh-CN" altLang="en-US" sz="2400" smtClean="0"/>
              <a:t>如：</a:t>
            </a:r>
            <a:r>
              <a:rPr lang="en-US" altLang="zh-CN" sz="2400" smtClean="0"/>
              <a:t>City(</a:t>
            </a:r>
            <a:r>
              <a:rPr lang="zh-CN" altLang="en-US" sz="2400" smtClean="0"/>
              <a:t>北京</a:t>
            </a:r>
            <a:r>
              <a:rPr lang="en-US" altLang="zh-CN" sz="2400" smtClean="0"/>
              <a:t>),</a:t>
            </a:r>
            <a:r>
              <a:rPr lang="zh-CN" altLang="en-US" sz="2400" smtClean="0"/>
              <a:t>真。 </a:t>
            </a:r>
            <a:r>
              <a:rPr lang="en-US" altLang="zh-CN" sz="2400" smtClean="0"/>
              <a:t>City(</a:t>
            </a:r>
            <a:r>
              <a:rPr lang="zh-CN" altLang="en-US" sz="2400" smtClean="0"/>
              <a:t>煤球</a:t>
            </a:r>
            <a:r>
              <a:rPr lang="en-US" altLang="zh-CN" sz="2400" smtClean="0"/>
              <a:t>)</a:t>
            </a:r>
            <a:r>
              <a:rPr lang="zh-CN" altLang="en-US" sz="2400" smtClean="0"/>
              <a:t>，假</a:t>
            </a:r>
          </a:p>
          <a:p>
            <a:pPr lvl="1" eaLnBrk="1" hangingPunct="1">
              <a:lnSpc>
                <a:spcPct val="90000"/>
              </a:lnSpc>
            </a:pPr>
            <a:r>
              <a:rPr lang="zh-CN" altLang="en-US" sz="2800" smtClean="0"/>
              <a:t>在不同的知识之间建立联系</a:t>
            </a:r>
            <a:r>
              <a:rPr lang="en-US" altLang="zh-CN" sz="2800" smtClean="0">
                <a:solidFill>
                  <a:schemeClr val="hlink"/>
                </a:solidFill>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18E709-A570-4B7E-97D8-B4603B87CA7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ED23B3-9887-49A4-A5F2-62C9A0A5863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smtClean="0">
              <a:latin typeface="Tahoma" panose="020B0604030504040204" pitchFamily="34" charset="0"/>
              <a:ea typeface="宋体" panose="02010600030101010101" pitchFamily="2" charset="-122"/>
            </a:endParaRPr>
          </a:p>
        </p:txBody>
      </p:sp>
      <p:sp>
        <p:nvSpPr>
          <p:cNvPr id="98308" name="Rectangle 2"/>
          <p:cNvSpPr>
            <a:spLocks noGrp="1" noChangeArrowheads="1"/>
          </p:cNvSpPr>
          <p:nvPr>
            <p:ph type="title"/>
          </p:nvPr>
        </p:nvSpPr>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p>
        </p:txBody>
      </p:sp>
      <p:sp>
        <p:nvSpPr>
          <p:cNvPr id="98309" name="Rectangle 4"/>
          <p:cNvSpPr>
            <a:spLocks noGrp="1" noChangeArrowheads="1"/>
          </p:cNvSpPr>
          <p:nvPr>
            <p:ph type="body" idx="1"/>
          </p:nvPr>
        </p:nvSpPr>
        <p:spPr>
          <a:xfrm>
            <a:off x="468314" y="2017712"/>
            <a:ext cx="8475662" cy="4435623"/>
          </a:xfrm>
        </p:spPr>
        <p:txBody>
          <a:bodyPr/>
          <a:lstStyle/>
          <a:p>
            <a:pPr eaLnBrk="1" hangingPunct="1"/>
            <a:r>
              <a:rPr lang="zh-CN" altLang="en-US" sz="2400" dirty="0" smtClean="0"/>
              <a:t>在不同的知识之间建立联系</a:t>
            </a:r>
          </a:p>
          <a:p>
            <a:pPr lvl="1" eaLnBrk="1" hangingPunct="1"/>
            <a:r>
              <a:rPr lang="zh-CN" altLang="en-US" dirty="0" smtClean="0"/>
              <a:t>如：</a:t>
            </a:r>
            <a:r>
              <a:rPr lang="en-US" altLang="zh-CN" dirty="0" smtClean="0"/>
              <a:t>Human(x) → Lawed(x)</a:t>
            </a:r>
            <a:r>
              <a:rPr lang="zh-CN" altLang="en-US" dirty="0" smtClean="0"/>
              <a:t>， 人人都受法律管制，</a:t>
            </a:r>
            <a:r>
              <a:rPr lang="en-US" altLang="zh-CN" dirty="0" smtClean="0"/>
              <a:t>x</a:t>
            </a:r>
            <a:r>
              <a:rPr lang="zh-CN" altLang="en-US" dirty="0" smtClean="0"/>
              <a:t>是同一个人。</a:t>
            </a:r>
            <a:endParaRPr lang="en-US" altLang="zh-CN" dirty="0" smtClean="0"/>
          </a:p>
          <a:p>
            <a:pPr lvl="1" eaLnBrk="1" hangingPunct="1">
              <a:buFont typeface="Arial" panose="020B0604020202020204" pitchFamily="34" charset="0"/>
              <a:buChar char="•"/>
            </a:pPr>
            <a:r>
              <a:rPr lang="en-US" altLang="zh-CN" dirty="0" smtClean="0"/>
              <a:t>Commit(x) → Punished(x)</a:t>
            </a:r>
            <a:r>
              <a:rPr lang="zh-CN" altLang="en-US" dirty="0" smtClean="0"/>
              <a:t>， </a:t>
            </a:r>
            <a:r>
              <a:rPr lang="en-US" altLang="zh-CN" dirty="0" smtClean="0"/>
              <a:t>x</a:t>
            </a:r>
            <a:r>
              <a:rPr lang="zh-CN" altLang="en-US" dirty="0" smtClean="0"/>
              <a:t>不一定是人也可以是动物。</a:t>
            </a:r>
          </a:p>
          <a:p>
            <a:pPr lvl="1" eaLnBrk="1" hangingPunct="1">
              <a:buFont typeface="Wingdings" panose="05000000000000000000" pitchFamily="2" charset="2"/>
              <a:buNone/>
            </a:pPr>
            <a:r>
              <a:rPr lang="zh-CN" altLang="en-US" dirty="0" smtClean="0"/>
              <a:t>	而，</a:t>
            </a:r>
            <a:r>
              <a:rPr lang="en-US" altLang="zh-CN" dirty="0" smtClean="0"/>
              <a:t>{[Human(x) → Lawed(x)]→[commit(x) → Punished(x)]}</a:t>
            </a:r>
            <a:r>
              <a:rPr lang="zh-CN" altLang="en-US" dirty="0" smtClean="0"/>
              <a:t>，</a:t>
            </a:r>
          </a:p>
          <a:p>
            <a:pPr lvl="1" eaLnBrk="1" hangingPunct="1">
              <a:buFont typeface="Wingdings" panose="05000000000000000000" pitchFamily="2" charset="2"/>
              <a:buNone/>
            </a:pPr>
            <a:r>
              <a:rPr lang="zh-CN" altLang="en-US" dirty="0" smtClean="0"/>
              <a:t>	意为如果由于某个</a:t>
            </a:r>
            <a:r>
              <a:rPr lang="en-US" altLang="zh-CN" dirty="0" smtClean="0"/>
              <a:t>x</a:t>
            </a:r>
            <a:r>
              <a:rPr lang="zh-CN" altLang="en-US" dirty="0" smtClean="0"/>
              <a:t>是人而受法律管制，则这个人犯了罪就一定要受到惩罚。</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C85A2D-27B6-4876-8E1E-BFEBAB751EC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993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D5451AB-935D-4683-9E6C-56A9FBF37AB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92</a:t>
            </a:fld>
            <a:endParaRPr kumimoji="0" lang="en-US" altLang="zh-CN" sz="1400" smtClean="0">
              <a:latin typeface="Tahoma" panose="020B0604030504040204" pitchFamily="34" charset="0"/>
              <a:ea typeface="宋体" panose="02010600030101010101" pitchFamily="2" charset="-122"/>
            </a:endParaRPr>
          </a:p>
        </p:txBody>
      </p:sp>
      <p:sp>
        <p:nvSpPr>
          <p:cNvPr id="99332" name="Rectangle 2"/>
          <p:cNvSpPr>
            <a:spLocks noGrp="1" noChangeArrowheads="1"/>
          </p:cNvSpPr>
          <p:nvPr>
            <p:ph type="title"/>
          </p:nvPr>
        </p:nvSpPr>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r>
              <a:rPr lang="en-US" altLang="zh-CN" sz="2800" smtClean="0">
                <a:ea typeface="华文新魏" panose="02010800040101010101" pitchFamily="2" charset="-122"/>
              </a:rPr>
              <a:t>(</a:t>
            </a:r>
            <a:r>
              <a:rPr lang="zh-CN" altLang="en-US" sz="2800" smtClean="0">
                <a:solidFill>
                  <a:srgbClr val="000000"/>
                </a:solidFill>
                <a:ea typeface="华文新魏" panose="02010800040101010101" pitchFamily="2" charset="-122"/>
              </a:rPr>
              <a:t>置换和合一</a:t>
            </a:r>
            <a:r>
              <a:rPr lang="en-US" altLang="zh-CN" sz="2800" smtClean="0">
                <a:ea typeface="华文新魏" panose="02010800040101010101" pitchFamily="2" charset="-122"/>
              </a:rPr>
              <a:t>)</a:t>
            </a:r>
          </a:p>
        </p:txBody>
      </p:sp>
      <p:sp>
        <p:nvSpPr>
          <p:cNvPr id="99333" name="Rectangle 3"/>
          <p:cNvSpPr>
            <a:spLocks noGrp="1" noChangeArrowheads="1"/>
          </p:cNvSpPr>
          <p:nvPr>
            <p:ph type="body" idx="1"/>
          </p:nvPr>
        </p:nvSpPr>
        <p:spPr>
          <a:xfrm>
            <a:off x="395288" y="2209800"/>
            <a:ext cx="8291512" cy="4243388"/>
          </a:xfrm>
        </p:spPr>
        <p:txBody>
          <a:bodyPr/>
          <a:lstStyle/>
          <a:p>
            <a:pPr eaLnBrk="1" hangingPunct="1">
              <a:lnSpc>
                <a:spcPct val="90000"/>
              </a:lnSpc>
            </a:pPr>
            <a:r>
              <a:rPr lang="zh-CN" altLang="en-US" sz="2400" b="1" smtClean="0">
                <a:solidFill>
                  <a:schemeClr val="folHlink"/>
                </a:solidFill>
              </a:rPr>
              <a:t>置换：</a:t>
            </a:r>
            <a:r>
              <a:rPr lang="zh-CN" altLang="en-US" sz="2400" smtClean="0">
                <a:solidFill>
                  <a:srgbClr val="000000"/>
                </a:solidFill>
              </a:rPr>
              <a:t>是形如</a:t>
            </a:r>
            <a:r>
              <a:rPr lang="en-US" altLang="zh-CN" sz="2400" smtClean="0">
                <a:solidFill>
                  <a:srgbClr val="000000"/>
                </a:solidFill>
              </a:rPr>
              <a:t>{t</a:t>
            </a:r>
            <a:r>
              <a:rPr lang="en-US" altLang="zh-CN" sz="2400" baseline="-25000" smtClean="0">
                <a:solidFill>
                  <a:srgbClr val="000000"/>
                </a:solidFill>
              </a:rPr>
              <a:t>1</a:t>
            </a:r>
            <a:r>
              <a:rPr lang="en-US" altLang="zh-CN" sz="2400" smtClean="0">
                <a:solidFill>
                  <a:srgbClr val="000000"/>
                </a:solidFill>
              </a:rPr>
              <a:t>/v</a:t>
            </a:r>
            <a:r>
              <a:rPr lang="en-US" altLang="zh-CN" sz="2400" baseline="-25000" smtClean="0">
                <a:solidFill>
                  <a:srgbClr val="000000"/>
                </a:solidFill>
              </a:rPr>
              <a:t>1</a:t>
            </a:r>
            <a:r>
              <a:rPr lang="zh-CN" altLang="en-US" sz="2400" smtClean="0">
                <a:solidFill>
                  <a:srgbClr val="000000"/>
                </a:solidFill>
              </a:rPr>
              <a:t>，</a:t>
            </a:r>
            <a:r>
              <a:rPr lang="en-US" altLang="zh-CN" sz="2400" smtClean="0">
                <a:solidFill>
                  <a:srgbClr val="000000"/>
                </a:solidFill>
              </a:rPr>
              <a:t>...</a:t>
            </a:r>
            <a:r>
              <a:rPr lang="zh-CN" altLang="en-US" sz="2400" smtClean="0">
                <a:solidFill>
                  <a:srgbClr val="000000"/>
                </a:solidFill>
              </a:rPr>
              <a:t>，</a:t>
            </a:r>
            <a:r>
              <a:rPr lang="en-US" altLang="zh-CN" sz="2400" smtClean="0">
                <a:solidFill>
                  <a:srgbClr val="000000"/>
                </a:solidFill>
              </a:rPr>
              <a:t>t</a:t>
            </a:r>
            <a:r>
              <a:rPr lang="en-US" altLang="zh-CN" sz="2400" baseline="-25000" smtClean="0">
                <a:solidFill>
                  <a:srgbClr val="000000"/>
                </a:solidFill>
              </a:rPr>
              <a:t>n</a:t>
            </a:r>
            <a:r>
              <a:rPr lang="en-US" altLang="zh-CN" sz="2400" smtClean="0">
                <a:solidFill>
                  <a:srgbClr val="000000"/>
                </a:solidFill>
              </a:rPr>
              <a:t>/v</a:t>
            </a:r>
            <a:r>
              <a:rPr lang="en-US" altLang="zh-CN" sz="2400" baseline="-25000" smtClean="0">
                <a:solidFill>
                  <a:srgbClr val="000000"/>
                </a:solidFill>
              </a:rPr>
              <a:t>n</a:t>
            </a:r>
            <a:r>
              <a:rPr lang="en-US" altLang="zh-CN" sz="2400" smtClean="0">
                <a:solidFill>
                  <a:srgbClr val="000000"/>
                </a:solidFill>
              </a:rPr>
              <a:t>}</a:t>
            </a:r>
            <a:r>
              <a:rPr lang="zh-CN" altLang="en-US" sz="2400" smtClean="0">
                <a:solidFill>
                  <a:srgbClr val="000000"/>
                </a:solidFill>
              </a:rPr>
              <a:t>的一个有限集。其中</a:t>
            </a:r>
            <a:r>
              <a:rPr lang="en-US" altLang="zh-CN" sz="2400" smtClean="0">
                <a:solidFill>
                  <a:srgbClr val="000000"/>
                </a:solidFill>
              </a:rPr>
              <a:t>v</a:t>
            </a:r>
            <a:r>
              <a:rPr lang="en-US" altLang="zh-CN" sz="2400" baseline="-25000" smtClean="0">
                <a:solidFill>
                  <a:srgbClr val="000000"/>
                </a:solidFill>
              </a:rPr>
              <a:t>i</a:t>
            </a:r>
            <a:r>
              <a:rPr lang="zh-CN" altLang="en-US" sz="2400" smtClean="0">
                <a:solidFill>
                  <a:srgbClr val="000000"/>
                </a:solidFill>
              </a:rPr>
              <a:t>是变量，而</a:t>
            </a:r>
            <a:r>
              <a:rPr lang="en-US" altLang="zh-CN" sz="2400" smtClean="0">
                <a:solidFill>
                  <a:srgbClr val="000000"/>
                </a:solidFill>
              </a:rPr>
              <a:t>t</a:t>
            </a:r>
            <a:r>
              <a:rPr lang="en-US" altLang="zh-CN" sz="2400" baseline="-25000" smtClean="0">
                <a:solidFill>
                  <a:srgbClr val="000000"/>
                </a:solidFill>
              </a:rPr>
              <a:t>i</a:t>
            </a:r>
            <a:r>
              <a:rPr lang="zh-CN" altLang="en-US" sz="2400" smtClean="0">
                <a:solidFill>
                  <a:srgbClr val="000000"/>
                </a:solidFill>
              </a:rPr>
              <a:t>是不同于</a:t>
            </a:r>
            <a:r>
              <a:rPr lang="en-US" altLang="zh-CN" sz="2400" smtClean="0">
                <a:solidFill>
                  <a:srgbClr val="000000"/>
                </a:solidFill>
              </a:rPr>
              <a:t>v</a:t>
            </a:r>
            <a:r>
              <a:rPr lang="en-US" altLang="zh-CN" sz="2400" baseline="-25000" smtClean="0">
                <a:solidFill>
                  <a:srgbClr val="000000"/>
                </a:solidFill>
              </a:rPr>
              <a:t>i</a:t>
            </a:r>
            <a:r>
              <a:rPr lang="zh-CN" altLang="en-US" sz="2400" smtClean="0">
                <a:solidFill>
                  <a:srgbClr val="000000"/>
                </a:solidFill>
              </a:rPr>
              <a:t>的项（常量、变量、函数），且</a:t>
            </a:r>
            <a:r>
              <a:rPr lang="en-US" altLang="zh-CN" sz="2400" smtClean="0">
                <a:solidFill>
                  <a:srgbClr val="000000"/>
                </a:solidFill>
              </a:rPr>
              <a:t>v</a:t>
            </a:r>
            <a:r>
              <a:rPr lang="en-US" altLang="zh-CN" sz="2400" baseline="-25000" smtClean="0">
                <a:solidFill>
                  <a:srgbClr val="000000"/>
                </a:solidFill>
              </a:rPr>
              <a:t>i</a:t>
            </a:r>
            <a:r>
              <a:rPr lang="en-US" altLang="zh-CN" sz="2400" smtClean="0">
                <a:solidFill>
                  <a:srgbClr val="000000"/>
                </a:solidFill>
              </a:rPr>
              <a:t>≠v</a:t>
            </a:r>
            <a:r>
              <a:rPr lang="en-US" altLang="zh-CN" sz="2400" baseline="-25000" smtClean="0">
                <a:solidFill>
                  <a:srgbClr val="000000"/>
                </a:solidFill>
              </a:rPr>
              <a:t>j</a:t>
            </a:r>
            <a:r>
              <a:rPr lang="zh-CN" altLang="en-US" sz="2400" smtClean="0">
                <a:solidFill>
                  <a:srgbClr val="000000"/>
                </a:solidFill>
              </a:rPr>
              <a:t>（</a:t>
            </a:r>
            <a:r>
              <a:rPr lang="en-US" altLang="zh-CN" sz="2400" smtClean="0">
                <a:solidFill>
                  <a:srgbClr val="000000"/>
                </a:solidFill>
              </a:rPr>
              <a:t>i≠j</a:t>
            </a:r>
            <a:r>
              <a:rPr lang="zh-CN" altLang="en-US" sz="2400" smtClean="0">
                <a:solidFill>
                  <a:srgbClr val="000000"/>
                </a:solidFill>
              </a:rPr>
              <a:t>），</a:t>
            </a:r>
            <a:r>
              <a:rPr lang="en-US" altLang="zh-CN" sz="2400" smtClean="0">
                <a:solidFill>
                  <a:srgbClr val="000000"/>
                </a:solidFill>
              </a:rPr>
              <a:t>i</a:t>
            </a:r>
            <a:r>
              <a:rPr lang="zh-CN" altLang="en-US" sz="2400" smtClean="0">
                <a:solidFill>
                  <a:srgbClr val="000000"/>
                </a:solidFill>
              </a:rPr>
              <a:t>，</a:t>
            </a:r>
            <a:r>
              <a:rPr lang="en-US" altLang="zh-CN" sz="2400" smtClean="0">
                <a:solidFill>
                  <a:srgbClr val="000000"/>
                </a:solidFill>
              </a:rPr>
              <a:t>j=1</a:t>
            </a:r>
            <a:r>
              <a:rPr lang="zh-CN" altLang="en-US" sz="2400" smtClean="0">
                <a:solidFill>
                  <a:srgbClr val="000000"/>
                </a:solidFill>
              </a:rPr>
              <a:t>，</a:t>
            </a:r>
            <a:r>
              <a:rPr lang="en-US" altLang="zh-CN" sz="2400" smtClean="0">
                <a:solidFill>
                  <a:srgbClr val="000000"/>
                </a:solidFill>
              </a:rPr>
              <a:t>2</a:t>
            </a:r>
            <a:r>
              <a:rPr lang="zh-CN" altLang="en-US" sz="2400" smtClean="0">
                <a:solidFill>
                  <a:srgbClr val="000000"/>
                </a:solidFill>
              </a:rPr>
              <a:t>，</a:t>
            </a:r>
            <a:r>
              <a:rPr lang="en-US" altLang="zh-CN" sz="2400" smtClean="0">
                <a:solidFill>
                  <a:srgbClr val="000000"/>
                </a:solidFill>
              </a:rPr>
              <a:t>... </a:t>
            </a:r>
            <a:r>
              <a:rPr lang="zh-CN" altLang="en-US" sz="2400" smtClean="0">
                <a:solidFill>
                  <a:srgbClr val="000000"/>
                </a:solidFill>
              </a:rPr>
              <a:t>，</a:t>
            </a:r>
            <a:r>
              <a:rPr lang="en-US" altLang="zh-CN" sz="2400" smtClean="0">
                <a:solidFill>
                  <a:srgbClr val="000000"/>
                </a:solidFill>
              </a:rPr>
              <a:t>n</a:t>
            </a:r>
            <a:r>
              <a:rPr lang="zh-CN" altLang="en-US" sz="2400" smtClean="0">
                <a:solidFill>
                  <a:srgbClr val="000000"/>
                </a:solidFill>
              </a:rPr>
              <a:t>。</a:t>
            </a:r>
          </a:p>
          <a:p>
            <a:pPr eaLnBrk="1" hangingPunct="1">
              <a:lnSpc>
                <a:spcPct val="90000"/>
              </a:lnSpc>
            </a:pPr>
            <a:r>
              <a:rPr lang="zh-CN" altLang="en-US" sz="2400" b="1" smtClean="0">
                <a:solidFill>
                  <a:schemeClr val="folHlink"/>
                </a:solidFill>
              </a:rPr>
              <a:t>合一：</a:t>
            </a:r>
            <a:r>
              <a:rPr lang="zh-CN" altLang="en-US" sz="2400" smtClean="0">
                <a:solidFill>
                  <a:srgbClr val="000000"/>
                </a:solidFill>
              </a:rPr>
              <a:t>是寻找项对变量的置换，以使两表达式一致。</a:t>
            </a:r>
          </a:p>
          <a:p>
            <a:pPr eaLnBrk="1" hangingPunct="1">
              <a:lnSpc>
                <a:spcPct val="90000"/>
              </a:lnSpc>
            </a:pPr>
            <a:r>
              <a:rPr lang="zh-CN" altLang="en-US" sz="2400" b="1" smtClean="0">
                <a:solidFill>
                  <a:srgbClr val="0000FF"/>
                </a:solidFill>
              </a:rPr>
              <a:t>分歧集：</a:t>
            </a:r>
            <a:r>
              <a:rPr lang="zh-CN" altLang="en-US" sz="2400" smtClean="0">
                <a:solidFill>
                  <a:srgbClr val="000000"/>
                </a:solidFill>
              </a:rPr>
              <a:t>设有一非空有限公式集</a:t>
            </a:r>
            <a:r>
              <a:rPr lang="en-US" altLang="zh-CN" sz="2400" smtClean="0">
                <a:solidFill>
                  <a:srgbClr val="000000"/>
                </a:solidFill>
              </a:rPr>
              <a:t>F={F</a:t>
            </a:r>
            <a:r>
              <a:rPr lang="en-US" altLang="zh-CN" sz="2400" baseline="-25000" smtClean="0">
                <a:solidFill>
                  <a:srgbClr val="000000"/>
                </a:solidFill>
              </a:rPr>
              <a:t>1</a:t>
            </a:r>
            <a:r>
              <a:rPr lang="zh-CN" altLang="en-US" sz="2400" smtClean="0">
                <a:solidFill>
                  <a:srgbClr val="000000"/>
                </a:solidFill>
              </a:rPr>
              <a:t>，</a:t>
            </a:r>
            <a:r>
              <a:rPr lang="en-US" altLang="zh-CN" sz="2400" smtClean="0">
                <a:solidFill>
                  <a:srgbClr val="000000"/>
                </a:solidFill>
              </a:rPr>
              <a:t>F</a:t>
            </a:r>
            <a:r>
              <a:rPr lang="en-US" altLang="zh-CN" sz="2400" baseline="-25000" smtClean="0">
                <a:solidFill>
                  <a:srgbClr val="000000"/>
                </a:solidFill>
              </a:rPr>
              <a:t>2</a:t>
            </a:r>
            <a:r>
              <a:rPr lang="zh-CN" altLang="en-US" sz="2400" smtClean="0">
                <a:solidFill>
                  <a:srgbClr val="000000"/>
                </a:solidFill>
              </a:rPr>
              <a:t>，</a:t>
            </a:r>
            <a:r>
              <a:rPr lang="en-US" altLang="zh-CN" sz="2400" smtClean="0">
                <a:solidFill>
                  <a:srgbClr val="000000"/>
                </a:solidFill>
              </a:rPr>
              <a:t>… </a:t>
            </a:r>
            <a:r>
              <a:rPr lang="zh-CN" altLang="en-US" sz="2400" smtClean="0">
                <a:solidFill>
                  <a:srgbClr val="000000"/>
                </a:solidFill>
              </a:rPr>
              <a:t>，</a:t>
            </a:r>
            <a:r>
              <a:rPr lang="en-US" altLang="zh-CN" sz="2400" smtClean="0">
                <a:solidFill>
                  <a:srgbClr val="000000"/>
                </a:solidFill>
              </a:rPr>
              <a:t>F</a:t>
            </a:r>
            <a:r>
              <a:rPr lang="en-US" altLang="zh-CN" sz="2400" baseline="-25000" smtClean="0">
                <a:solidFill>
                  <a:srgbClr val="000000"/>
                </a:solidFill>
              </a:rPr>
              <a:t>n</a:t>
            </a:r>
            <a:r>
              <a:rPr lang="en-US" altLang="zh-CN" sz="2400" smtClean="0">
                <a:solidFill>
                  <a:srgbClr val="000000"/>
                </a:solidFill>
              </a:rPr>
              <a:t>},</a:t>
            </a:r>
            <a:r>
              <a:rPr lang="zh-CN" altLang="en-US" sz="2400" smtClean="0">
                <a:solidFill>
                  <a:srgbClr val="000000"/>
                </a:solidFill>
              </a:rPr>
              <a:t>从</a:t>
            </a:r>
            <a:r>
              <a:rPr lang="en-US" altLang="zh-CN" sz="2400" smtClean="0">
                <a:solidFill>
                  <a:srgbClr val="000000"/>
                </a:solidFill>
              </a:rPr>
              <a:t>F</a:t>
            </a:r>
            <a:r>
              <a:rPr lang="zh-CN" altLang="en-US" sz="2400" smtClean="0">
                <a:solidFill>
                  <a:srgbClr val="000000"/>
                </a:solidFill>
              </a:rPr>
              <a:t>中各公式的第一符号同时向右比较</a:t>
            </a:r>
            <a:r>
              <a:rPr lang="en-US" altLang="zh-CN" sz="2400" smtClean="0">
                <a:solidFill>
                  <a:srgbClr val="000000"/>
                </a:solidFill>
              </a:rPr>
              <a:t>,</a:t>
            </a:r>
            <a:r>
              <a:rPr lang="zh-CN" altLang="en-US" sz="2400" smtClean="0">
                <a:solidFill>
                  <a:srgbClr val="000000"/>
                </a:solidFill>
              </a:rPr>
              <a:t>直到发现第一个彼此不尽相同的符号为止</a:t>
            </a:r>
            <a:r>
              <a:rPr lang="en-US" altLang="zh-CN" sz="2400" smtClean="0">
                <a:solidFill>
                  <a:srgbClr val="000000"/>
                </a:solidFill>
              </a:rPr>
              <a:t>,</a:t>
            </a:r>
            <a:r>
              <a:rPr lang="zh-CN" altLang="en-US" sz="2400" smtClean="0">
                <a:solidFill>
                  <a:srgbClr val="000000"/>
                </a:solidFill>
              </a:rPr>
              <a:t>从</a:t>
            </a:r>
            <a:r>
              <a:rPr lang="en-US" altLang="zh-CN" sz="2400" smtClean="0">
                <a:solidFill>
                  <a:srgbClr val="000000"/>
                </a:solidFill>
              </a:rPr>
              <a:t>F</a:t>
            </a:r>
            <a:r>
              <a:rPr lang="zh-CN" altLang="en-US" sz="2400" smtClean="0">
                <a:solidFill>
                  <a:srgbClr val="000000"/>
                </a:solidFill>
              </a:rPr>
              <a:t>的各个公式中取出那些以第一个不一致符号开始的最大的子表达式为元素</a:t>
            </a:r>
            <a:r>
              <a:rPr lang="en-US" altLang="zh-CN" sz="2400" smtClean="0">
                <a:solidFill>
                  <a:srgbClr val="000000"/>
                </a:solidFill>
              </a:rPr>
              <a:t>,</a:t>
            </a:r>
            <a:r>
              <a:rPr lang="zh-CN" altLang="en-US" sz="2400" smtClean="0">
                <a:solidFill>
                  <a:srgbClr val="000000"/>
                </a:solidFill>
              </a:rPr>
              <a:t>组成一个集合</a:t>
            </a:r>
            <a:r>
              <a:rPr lang="en-US" altLang="zh-CN" sz="2400" smtClean="0">
                <a:solidFill>
                  <a:srgbClr val="000000"/>
                </a:solidFill>
              </a:rPr>
              <a:t>D,</a:t>
            </a:r>
            <a:r>
              <a:rPr lang="zh-CN" altLang="en-US" sz="2400" smtClean="0">
                <a:solidFill>
                  <a:srgbClr val="000000"/>
                </a:solidFill>
              </a:rPr>
              <a:t>称为</a:t>
            </a:r>
            <a:r>
              <a:rPr lang="en-US" altLang="zh-CN" sz="2400" smtClean="0">
                <a:solidFill>
                  <a:srgbClr val="000000"/>
                </a:solidFill>
              </a:rPr>
              <a:t>F</a:t>
            </a:r>
            <a:r>
              <a:rPr lang="zh-CN" altLang="en-US" sz="2400" smtClean="0">
                <a:solidFill>
                  <a:srgbClr val="000000"/>
                </a:solidFill>
              </a:rPr>
              <a:t>的</a:t>
            </a:r>
            <a:r>
              <a:rPr lang="zh-CN" altLang="en-US" sz="2400" b="1" smtClean="0"/>
              <a:t>分歧集</a:t>
            </a:r>
            <a:r>
              <a:rPr lang="en-US" altLang="zh-CN" sz="2400" smtClean="0"/>
              <a:t>.</a:t>
            </a:r>
          </a:p>
          <a:p>
            <a:pPr eaLnBrk="1" hangingPunct="1">
              <a:lnSpc>
                <a:spcPct val="90000"/>
              </a:lnSpc>
            </a:pPr>
            <a:r>
              <a:rPr lang="zh-CN" altLang="en-US" sz="2400" b="1" smtClean="0">
                <a:solidFill>
                  <a:srgbClr val="0000FF"/>
                </a:solidFill>
              </a:rPr>
              <a:t>合一算法</a:t>
            </a:r>
            <a:r>
              <a:rPr lang="zh-CN" altLang="en-US" sz="2400" smtClean="0">
                <a:solidFill>
                  <a:srgbClr val="000000"/>
                </a:solidFill>
              </a:rPr>
              <a:t>：设</a:t>
            </a:r>
            <a:r>
              <a:rPr lang="en-US" altLang="zh-CN" sz="2400" smtClean="0">
                <a:solidFill>
                  <a:srgbClr val="000000"/>
                </a:solidFill>
              </a:rPr>
              <a:t>F</a:t>
            </a:r>
            <a:r>
              <a:rPr lang="zh-CN" altLang="en-US" sz="2400" smtClean="0">
                <a:solidFill>
                  <a:srgbClr val="000000"/>
                </a:solidFill>
              </a:rPr>
              <a:t>非空集合有限表达集合</a:t>
            </a:r>
            <a:r>
              <a:rPr lang="en-US" altLang="zh-CN" sz="2400" smtClean="0">
                <a:solidFill>
                  <a:srgbClr val="000000"/>
                </a:solidFill>
              </a:rPr>
              <a:t>,</a:t>
            </a:r>
            <a:r>
              <a:rPr lang="zh-CN" altLang="en-US" sz="2400" smtClean="0">
                <a:solidFill>
                  <a:srgbClr val="000000"/>
                </a:solidFill>
              </a:rPr>
              <a:t>则可按下列步骤求其</a:t>
            </a:r>
            <a:r>
              <a:rPr lang="en-US" altLang="zh-CN" sz="2400" smtClean="0">
                <a:solidFill>
                  <a:srgbClr val="000000"/>
                </a:solidFill>
              </a:rPr>
              <a:t>mgu……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191A9A-1485-418A-A606-EEAAD4ED03E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AB6040-AEFB-402F-A2F1-37DFFD9C493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93</a:t>
            </a:fld>
            <a:endParaRPr kumimoji="0" lang="en-US" altLang="zh-CN" sz="1400" smtClean="0">
              <a:latin typeface="Tahoma" panose="020B0604030504040204" pitchFamily="34" charset="0"/>
              <a:ea typeface="宋体" panose="02010600030101010101" pitchFamily="2" charset="-122"/>
            </a:endParaRPr>
          </a:p>
        </p:txBody>
      </p:sp>
      <p:sp>
        <p:nvSpPr>
          <p:cNvPr id="100356" name="Rectangle 2"/>
          <p:cNvSpPr>
            <a:spLocks noGrp="1" noChangeArrowheads="1"/>
          </p:cNvSpPr>
          <p:nvPr>
            <p:ph type="title"/>
          </p:nvPr>
        </p:nvSpPr>
        <p:spPr>
          <a:xfrm>
            <a:off x="914400" y="609600"/>
            <a:ext cx="7793038" cy="1143000"/>
          </a:xfrm>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r>
              <a:rPr lang="en-US" altLang="zh-CN" sz="2800" smtClean="0">
                <a:ea typeface="华文新魏" panose="02010800040101010101" pitchFamily="2" charset="-122"/>
              </a:rPr>
              <a:t>(</a:t>
            </a:r>
            <a:r>
              <a:rPr lang="zh-CN" altLang="en-US" sz="2800" smtClean="0">
                <a:solidFill>
                  <a:srgbClr val="000000"/>
                </a:solidFill>
                <a:ea typeface="华文新魏" panose="02010800040101010101" pitchFamily="2" charset="-122"/>
              </a:rPr>
              <a:t>置换和合一</a:t>
            </a:r>
            <a:r>
              <a:rPr lang="en-US" altLang="zh-CN" sz="2800" smtClean="0">
                <a:ea typeface="华文新魏" panose="02010800040101010101" pitchFamily="2" charset="-122"/>
              </a:rPr>
              <a:t>)</a:t>
            </a:r>
          </a:p>
        </p:txBody>
      </p:sp>
      <p:sp>
        <p:nvSpPr>
          <p:cNvPr id="100357" name="Rectangle 3"/>
          <p:cNvSpPr>
            <a:spLocks noGrp="1" noChangeArrowheads="1"/>
          </p:cNvSpPr>
          <p:nvPr>
            <p:ph type="body" idx="1"/>
          </p:nvPr>
        </p:nvSpPr>
        <p:spPr>
          <a:xfrm>
            <a:off x="684213" y="2017713"/>
            <a:ext cx="8064500" cy="4506912"/>
          </a:xfrm>
        </p:spPr>
        <p:txBody>
          <a:bodyPr/>
          <a:lstStyle/>
          <a:p>
            <a:pPr marL="533400" indent="-533400" eaLnBrk="1" hangingPunct="1"/>
            <a:r>
              <a:rPr lang="zh-CN" altLang="en-US" sz="2400" smtClean="0">
                <a:solidFill>
                  <a:srgbClr val="000000"/>
                </a:solidFill>
              </a:rPr>
              <a:t>求</a:t>
            </a:r>
            <a:r>
              <a:rPr lang="en-US" altLang="zh-CN" sz="2400" smtClean="0">
                <a:solidFill>
                  <a:srgbClr val="000000"/>
                </a:solidFill>
              </a:rPr>
              <a:t>mgu</a:t>
            </a:r>
            <a:r>
              <a:rPr lang="zh-CN" altLang="en-US" sz="2400" smtClean="0">
                <a:solidFill>
                  <a:srgbClr val="000000"/>
                </a:solidFill>
              </a:rPr>
              <a:t>的步骤</a:t>
            </a:r>
          </a:p>
          <a:p>
            <a:pPr marL="533400" indent="-533400" eaLnBrk="1" hangingPunct="1">
              <a:buFont typeface="Wingdings" panose="05000000000000000000" pitchFamily="2" charset="2"/>
              <a:buAutoNum type="arabicPeriod"/>
            </a:pPr>
            <a:r>
              <a:rPr lang="zh-CN" altLang="en-US" sz="2400" smtClean="0">
                <a:solidFill>
                  <a:srgbClr val="000000"/>
                </a:solidFill>
              </a:rPr>
              <a:t>置</a:t>
            </a:r>
            <a:r>
              <a:rPr lang="en-US" altLang="zh-CN" sz="2400" smtClean="0">
                <a:solidFill>
                  <a:schemeClr val="tx2"/>
                </a:solidFill>
              </a:rPr>
              <a:t>k=0</a:t>
            </a:r>
            <a:r>
              <a:rPr lang="zh-CN" altLang="en-US" sz="2400" smtClean="0">
                <a:solidFill>
                  <a:schemeClr val="tx2"/>
                </a:solidFill>
              </a:rPr>
              <a:t>，</a:t>
            </a:r>
            <a:r>
              <a:rPr lang="en-US" altLang="zh-CN" sz="2400" smtClean="0">
                <a:solidFill>
                  <a:schemeClr val="tx2"/>
                </a:solidFill>
              </a:rPr>
              <a:t>F</a:t>
            </a:r>
            <a:r>
              <a:rPr lang="en-US" altLang="zh-CN" sz="2400" baseline="-25000" smtClean="0">
                <a:solidFill>
                  <a:schemeClr val="tx2"/>
                </a:solidFill>
              </a:rPr>
              <a:t>k</a:t>
            </a:r>
            <a:r>
              <a:rPr lang="en-US" altLang="zh-CN" sz="2400" smtClean="0">
                <a:solidFill>
                  <a:schemeClr val="tx2"/>
                </a:solidFill>
              </a:rPr>
              <a:t>=F</a:t>
            </a:r>
            <a:r>
              <a:rPr lang="zh-CN" altLang="en-US" sz="2400" smtClean="0">
                <a:solidFill>
                  <a:schemeClr val="tx2"/>
                </a:solidFill>
              </a:rPr>
              <a:t>，</a:t>
            </a:r>
            <a:r>
              <a:rPr lang="en-US" altLang="zh-CN" sz="2400" smtClean="0">
                <a:solidFill>
                  <a:schemeClr val="tx2"/>
                </a:solidFill>
              </a:rPr>
              <a:t>σ</a:t>
            </a:r>
            <a:r>
              <a:rPr lang="en-US" altLang="zh-CN" sz="2400" baseline="-25000" smtClean="0">
                <a:solidFill>
                  <a:schemeClr val="tx2"/>
                </a:solidFill>
              </a:rPr>
              <a:t>k</a:t>
            </a:r>
            <a:r>
              <a:rPr lang="en-US" altLang="zh-CN" sz="2400" smtClean="0">
                <a:solidFill>
                  <a:schemeClr val="tx2"/>
                </a:solidFill>
              </a:rPr>
              <a:t>=ε</a:t>
            </a:r>
            <a:r>
              <a:rPr lang="zh-CN" altLang="en-US" sz="2400" smtClean="0">
                <a:solidFill>
                  <a:srgbClr val="000000"/>
                </a:solidFill>
              </a:rPr>
              <a:t>（空置换，不含元素的置换） </a:t>
            </a:r>
          </a:p>
          <a:p>
            <a:pPr marL="533400" indent="-533400" eaLnBrk="1" hangingPunct="1">
              <a:buFont typeface="Wingdings" panose="05000000000000000000" pitchFamily="2" charset="2"/>
              <a:buAutoNum type="arabicPeriod"/>
            </a:pPr>
            <a:r>
              <a:rPr lang="zh-CN" altLang="en-US" sz="2400" smtClean="0">
                <a:solidFill>
                  <a:srgbClr val="000000"/>
                </a:solidFill>
              </a:rPr>
              <a:t>若</a:t>
            </a:r>
            <a:r>
              <a:rPr lang="en-US" altLang="zh-CN" sz="2400" smtClean="0">
                <a:solidFill>
                  <a:srgbClr val="000000"/>
                </a:solidFill>
              </a:rPr>
              <a:t>F</a:t>
            </a:r>
            <a:r>
              <a:rPr lang="en-US" altLang="zh-CN" sz="2400" baseline="-25000" smtClean="0">
                <a:solidFill>
                  <a:srgbClr val="000000"/>
                </a:solidFill>
              </a:rPr>
              <a:t>k</a:t>
            </a:r>
            <a:r>
              <a:rPr lang="zh-CN" altLang="en-US" sz="2400" smtClean="0">
                <a:solidFill>
                  <a:srgbClr val="000000"/>
                </a:solidFill>
              </a:rPr>
              <a:t>只含有一个表达式，则算法停止，</a:t>
            </a:r>
            <a:r>
              <a:rPr lang="en-US" altLang="zh-CN" sz="2400" smtClean="0">
                <a:solidFill>
                  <a:srgbClr val="000000"/>
                </a:solidFill>
              </a:rPr>
              <a:t>σ</a:t>
            </a:r>
            <a:r>
              <a:rPr lang="en-US" altLang="zh-CN" sz="2400" baseline="-25000" smtClean="0">
                <a:solidFill>
                  <a:srgbClr val="000000"/>
                </a:solidFill>
              </a:rPr>
              <a:t>k</a:t>
            </a:r>
            <a:r>
              <a:rPr lang="en-US" altLang="zh-CN" sz="2400" smtClean="0">
                <a:solidFill>
                  <a:srgbClr val="000000"/>
                </a:solidFill>
              </a:rPr>
              <a:t>=mgu</a:t>
            </a:r>
            <a:r>
              <a:rPr lang="zh-CN" altLang="en-US" sz="2400" smtClean="0">
                <a:solidFill>
                  <a:srgbClr val="000000"/>
                </a:solidFill>
              </a:rPr>
              <a:t>。 </a:t>
            </a:r>
          </a:p>
          <a:p>
            <a:pPr marL="533400" indent="-533400" eaLnBrk="1" hangingPunct="1">
              <a:buFont typeface="Wingdings" panose="05000000000000000000" pitchFamily="2" charset="2"/>
              <a:buAutoNum type="arabicPeriod"/>
            </a:pPr>
            <a:r>
              <a:rPr lang="zh-CN" altLang="en-US" sz="2400" smtClean="0">
                <a:solidFill>
                  <a:srgbClr val="000000"/>
                </a:solidFill>
              </a:rPr>
              <a:t>找出</a:t>
            </a:r>
            <a:r>
              <a:rPr lang="en-US" altLang="zh-CN" sz="2400" smtClean="0">
                <a:solidFill>
                  <a:srgbClr val="000000"/>
                </a:solidFill>
              </a:rPr>
              <a:t>F</a:t>
            </a:r>
            <a:r>
              <a:rPr lang="en-US" altLang="zh-CN" sz="2400" baseline="-25000" smtClean="0">
                <a:solidFill>
                  <a:srgbClr val="000000"/>
                </a:solidFill>
              </a:rPr>
              <a:t>k</a:t>
            </a:r>
            <a:r>
              <a:rPr lang="zh-CN" altLang="en-US" sz="2400" smtClean="0">
                <a:solidFill>
                  <a:srgbClr val="000000"/>
                </a:solidFill>
              </a:rPr>
              <a:t>的分歧集</a:t>
            </a:r>
            <a:r>
              <a:rPr lang="en-US" altLang="zh-CN" sz="2400" smtClean="0">
                <a:solidFill>
                  <a:srgbClr val="000000"/>
                </a:solidFill>
              </a:rPr>
              <a:t>D</a:t>
            </a:r>
            <a:r>
              <a:rPr lang="en-US" altLang="zh-CN" sz="2400" baseline="-25000" smtClean="0">
                <a:solidFill>
                  <a:srgbClr val="000000"/>
                </a:solidFill>
              </a:rPr>
              <a:t>k</a:t>
            </a:r>
            <a:r>
              <a:rPr lang="zh-CN" altLang="en-US" sz="2400" smtClean="0">
                <a:solidFill>
                  <a:srgbClr val="000000"/>
                </a:solidFill>
              </a:rPr>
              <a:t>。 </a:t>
            </a:r>
          </a:p>
          <a:p>
            <a:pPr marL="533400" indent="-533400" eaLnBrk="1" hangingPunct="1">
              <a:buFont typeface="Wingdings" panose="05000000000000000000" pitchFamily="2" charset="2"/>
              <a:buAutoNum type="arabicPeriod"/>
            </a:pPr>
            <a:r>
              <a:rPr lang="zh-CN" altLang="en-US" sz="2400" smtClean="0">
                <a:solidFill>
                  <a:srgbClr val="000000"/>
                </a:solidFill>
              </a:rPr>
              <a:t>若</a:t>
            </a:r>
            <a:r>
              <a:rPr lang="en-US" altLang="zh-CN" sz="2400" smtClean="0">
                <a:solidFill>
                  <a:srgbClr val="000000"/>
                </a:solidFill>
              </a:rPr>
              <a:t>D</a:t>
            </a:r>
            <a:r>
              <a:rPr lang="en-US" altLang="zh-CN" sz="2400" baseline="-25000" smtClean="0">
                <a:solidFill>
                  <a:srgbClr val="000000"/>
                </a:solidFill>
              </a:rPr>
              <a:t>k</a:t>
            </a:r>
            <a:r>
              <a:rPr lang="zh-CN" altLang="en-US" sz="2400" smtClean="0">
                <a:solidFill>
                  <a:srgbClr val="000000"/>
                </a:solidFill>
              </a:rPr>
              <a:t>中存在元素</a:t>
            </a:r>
            <a:r>
              <a:rPr lang="en-US" altLang="zh-CN" sz="2400" smtClean="0">
                <a:solidFill>
                  <a:srgbClr val="000000"/>
                </a:solidFill>
              </a:rPr>
              <a:t>a</a:t>
            </a:r>
            <a:r>
              <a:rPr lang="en-US" altLang="zh-CN" sz="2400" baseline="-25000" smtClean="0">
                <a:solidFill>
                  <a:srgbClr val="000000"/>
                </a:solidFill>
              </a:rPr>
              <a:t>k</a:t>
            </a:r>
            <a:r>
              <a:rPr lang="zh-CN" altLang="en-US" sz="2400" smtClean="0">
                <a:solidFill>
                  <a:srgbClr val="000000"/>
                </a:solidFill>
              </a:rPr>
              <a:t>和</a:t>
            </a:r>
            <a:r>
              <a:rPr lang="en-US" altLang="zh-CN" sz="2400" smtClean="0">
                <a:solidFill>
                  <a:srgbClr val="000000"/>
                </a:solidFill>
              </a:rPr>
              <a:t>t</a:t>
            </a:r>
            <a:r>
              <a:rPr lang="en-US" altLang="zh-CN" sz="2400" baseline="-25000" smtClean="0">
                <a:solidFill>
                  <a:srgbClr val="000000"/>
                </a:solidFill>
              </a:rPr>
              <a:t>k</a:t>
            </a:r>
            <a:r>
              <a:rPr lang="zh-CN" altLang="en-US" sz="2400" smtClean="0">
                <a:solidFill>
                  <a:srgbClr val="000000"/>
                </a:solidFill>
              </a:rPr>
              <a:t>，其中</a:t>
            </a:r>
            <a:r>
              <a:rPr lang="en-US" altLang="zh-CN" sz="2400" smtClean="0">
                <a:solidFill>
                  <a:srgbClr val="000000"/>
                </a:solidFill>
              </a:rPr>
              <a:t>a</a:t>
            </a:r>
            <a:r>
              <a:rPr lang="en-US" altLang="zh-CN" sz="2400" baseline="-25000" smtClean="0">
                <a:solidFill>
                  <a:srgbClr val="000000"/>
                </a:solidFill>
              </a:rPr>
              <a:t>k</a:t>
            </a:r>
            <a:r>
              <a:rPr lang="zh-CN" altLang="en-US" sz="2400" smtClean="0">
                <a:solidFill>
                  <a:srgbClr val="000000"/>
                </a:solidFill>
              </a:rPr>
              <a:t>是变元，</a:t>
            </a:r>
            <a:r>
              <a:rPr lang="en-US" altLang="zh-CN" sz="2400" smtClean="0">
                <a:solidFill>
                  <a:srgbClr val="000000"/>
                </a:solidFill>
              </a:rPr>
              <a:t>t</a:t>
            </a:r>
            <a:r>
              <a:rPr lang="en-US" altLang="zh-CN" sz="2400" baseline="-25000" smtClean="0">
                <a:solidFill>
                  <a:srgbClr val="000000"/>
                </a:solidFill>
              </a:rPr>
              <a:t>k</a:t>
            </a:r>
            <a:r>
              <a:rPr lang="zh-CN" altLang="en-US" sz="2400" smtClean="0">
                <a:solidFill>
                  <a:srgbClr val="000000"/>
                </a:solidFill>
              </a:rPr>
              <a:t>是项目，且</a:t>
            </a:r>
            <a:r>
              <a:rPr lang="en-US" altLang="zh-CN" sz="2400" smtClean="0">
                <a:solidFill>
                  <a:srgbClr val="000000"/>
                </a:solidFill>
              </a:rPr>
              <a:t>a</a:t>
            </a:r>
            <a:r>
              <a:rPr lang="en-US" altLang="zh-CN" sz="2400" baseline="-25000" smtClean="0">
                <a:solidFill>
                  <a:srgbClr val="000000"/>
                </a:solidFill>
              </a:rPr>
              <a:t>k</a:t>
            </a:r>
            <a:r>
              <a:rPr lang="zh-CN" altLang="en-US" sz="2400" smtClean="0">
                <a:solidFill>
                  <a:srgbClr val="000000"/>
                </a:solidFill>
              </a:rPr>
              <a:t>不在</a:t>
            </a:r>
            <a:r>
              <a:rPr lang="en-US" altLang="zh-CN" sz="2400" smtClean="0">
                <a:solidFill>
                  <a:srgbClr val="000000"/>
                </a:solidFill>
              </a:rPr>
              <a:t>t</a:t>
            </a:r>
            <a:r>
              <a:rPr lang="en-US" altLang="zh-CN" sz="2400" baseline="-25000" smtClean="0">
                <a:solidFill>
                  <a:srgbClr val="000000"/>
                </a:solidFill>
              </a:rPr>
              <a:t>k</a:t>
            </a:r>
            <a:r>
              <a:rPr lang="zh-CN" altLang="en-US" sz="2400" smtClean="0">
                <a:solidFill>
                  <a:srgbClr val="000000"/>
                </a:solidFill>
              </a:rPr>
              <a:t>中出现，则置：</a:t>
            </a:r>
            <a:br>
              <a:rPr lang="zh-CN" altLang="en-US" sz="2400" smtClean="0">
                <a:solidFill>
                  <a:srgbClr val="000000"/>
                </a:solidFill>
              </a:rPr>
            </a:br>
            <a:r>
              <a:rPr lang="zh-CN" altLang="en-US" sz="2400" smtClean="0">
                <a:solidFill>
                  <a:srgbClr val="000000"/>
                </a:solidFill>
              </a:rPr>
              <a:t>   </a:t>
            </a:r>
            <a:r>
              <a:rPr lang="en-US" altLang="zh-CN" sz="2400" smtClean="0">
                <a:solidFill>
                  <a:schemeClr val="tx2"/>
                </a:solidFill>
              </a:rPr>
              <a:t>σ</a:t>
            </a:r>
            <a:r>
              <a:rPr lang="en-US" altLang="zh-CN" sz="2400" baseline="-25000" smtClean="0">
                <a:solidFill>
                  <a:schemeClr val="tx2"/>
                </a:solidFill>
              </a:rPr>
              <a:t>k+1</a:t>
            </a:r>
            <a:r>
              <a:rPr lang="en-US" altLang="zh-CN" sz="2400" smtClean="0">
                <a:solidFill>
                  <a:schemeClr val="tx2"/>
                </a:solidFill>
              </a:rPr>
              <a:t>=σ</a:t>
            </a:r>
            <a:r>
              <a:rPr lang="en-US" altLang="zh-CN" sz="2400" baseline="-25000" smtClean="0">
                <a:solidFill>
                  <a:schemeClr val="tx2"/>
                </a:solidFill>
              </a:rPr>
              <a:t>k</a:t>
            </a:r>
            <a:r>
              <a:rPr lang="en-US" altLang="zh-CN" sz="2400" smtClean="0">
                <a:solidFill>
                  <a:schemeClr val="tx2"/>
                </a:solidFill>
              </a:rPr>
              <a:t>· {t</a:t>
            </a:r>
            <a:r>
              <a:rPr lang="en-US" altLang="zh-CN" sz="2400" baseline="-25000" smtClean="0">
                <a:solidFill>
                  <a:schemeClr val="tx2"/>
                </a:solidFill>
              </a:rPr>
              <a:t>k</a:t>
            </a:r>
            <a:r>
              <a:rPr lang="en-US" altLang="zh-CN" sz="2400" smtClean="0">
                <a:solidFill>
                  <a:schemeClr val="tx2"/>
                </a:solidFill>
              </a:rPr>
              <a:t>/a</a:t>
            </a:r>
            <a:r>
              <a:rPr lang="en-US" altLang="zh-CN" sz="2400" baseline="-25000" smtClean="0">
                <a:solidFill>
                  <a:schemeClr val="tx2"/>
                </a:solidFill>
              </a:rPr>
              <a:t>k</a:t>
            </a:r>
            <a:r>
              <a:rPr lang="en-US" altLang="zh-CN" sz="2400" smtClean="0">
                <a:solidFill>
                  <a:schemeClr val="tx2"/>
                </a:solidFill>
              </a:rPr>
              <a:t>} </a:t>
            </a:r>
            <a:r>
              <a:rPr lang="zh-CN" altLang="en-US" sz="2400" smtClean="0">
                <a:solidFill>
                  <a:schemeClr val="tx2"/>
                </a:solidFill>
              </a:rPr>
              <a:t>，</a:t>
            </a:r>
            <a:r>
              <a:rPr lang="en-US" altLang="zh-CN" sz="2400" smtClean="0">
                <a:solidFill>
                  <a:schemeClr val="tx2"/>
                </a:solidFill>
              </a:rPr>
              <a:t>F</a:t>
            </a:r>
            <a:r>
              <a:rPr lang="en-US" altLang="zh-CN" sz="2400" baseline="-25000" smtClean="0">
                <a:solidFill>
                  <a:schemeClr val="tx2"/>
                </a:solidFill>
              </a:rPr>
              <a:t>k+1</a:t>
            </a:r>
            <a:r>
              <a:rPr lang="en-US" altLang="zh-CN" sz="2400" smtClean="0">
                <a:solidFill>
                  <a:schemeClr val="tx2"/>
                </a:solidFill>
              </a:rPr>
              <a:t>=F</a:t>
            </a:r>
            <a:r>
              <a:rPr lang="en-US" altLang="zh-CN" sz="2400" baseline="-25000" smtClean="0">
                <a:solidFill>
                  <a:schemeClr val="tx2"/>
                </a:solidFill>
              </a:rPr>
              <a:t>k</a:t>
            </a:r>
            <a:r>
              <a:rPr lang="en-US" altLang="zh-CN" sz="2400" smtClean="0">
                <a:solidFill>
                  <a:schemeClr val="tx2"/>
                </a:solidFill>
              </a:rPr>
              <a:t>{t</a:t>
            </a:r>
            <a:r>
              <a:rPr lang="en-US" altLang="zh-CN" sz="2400" baseline="-25000" smtClean="0">
                <a:solidFill>
                  <a:schemeClr val="tx2"/>
                </a:solidFill>
              </a:rPr>
              <a:t>k</a:t>
            </a:r>
            <a:r>
              <a:rPr lang="en-US" altLang="zh-CN" sz="2400" smtClean="0">
                <a:solidFill>
                  <a:schemeClr val="tx2"/>
                </a:solidFill>
              </a:rPr>
              <a:t>/a</a:t>
            </a:r>
            <a:r>
              <a:rPr lang="en-US" altLang="zh-CN" sz="2400" baseline="-25000" smtClean="0">
                <a:solidFill>
                  <a:schemeClr val="tx2"/>
                </a:solidFill>
              </a:rPr>
              <a:t>k</a:t>
            </a:r>
            <a:r>
              <a:rPr lang="en-US" altLang="zh-CN" sz="2400" smtClean="0">
                <a:solidFill>
                  <a:schemeClr val="tx2"/>
                </a:solidFill>
              </a:rPr>
              <a:t>}</a:t>
            </a:r>
            <a:r>
              <a:rPr lang="zh-CN" altLang="en-US" sz="2400" smtClean="0">
                <a:solidFill>
                  <a:schemeClr val="tx2"/>
                </a:solidFill>
              </a:rPr>
              <a:t>，</a:t>
            </a:r>
            <a:br>
              <a:rPr lang="zh-CN" altLang="en-US" sz="2400" smtClean="0">
                <a:solidFill>
                  <a:schemeClr val="tx2"/>
                </a:solidFill>
              </a:rPr>
            </a:br>
            <a:r>
              <a:rPr lang="zh-CN" altLang="en-US" sz="2400" smtClean="0">
                <a:solidFill>
                  <a:schemeClr val="tx2"/>
                </a:solidFill>
              </a:rPr>
              <a:t>    </a:t>
            </a:r>
            <a:r>
              <a:rPr lang="en-US" altLang="zh-CN" sz="2400" smtClean="0">
                <a:solidFill>
                  <a:schemeClr val="tx2"/>
                </a:solidFill>
              </a:rPr>
              <a:t>k=k+1</a:t>
            </a:r>
            <a:r>
              <a:rPr lang="zh-CN" altLang="en-US" sz="2400" smtClean="0">
                <a:solidFill>
                  <a:srgbClr val="000000"/>
                </a:solidFill>
              </a:rPr>
              <a:t>，转步骤（</a:t>
            </a:r>
            <a:r>
              <a:rPr lang="en-US" altLang="zh-CN" sz="2400" smtClean="0">
                <a:solidFill>
                  <a:srgbClr val="000000"/>
                </a:solidFill>
              </a:rPr>
              <a:t>2</a:t>
            </a:r>
            <a:r>
              <a:rPr lang="zh-CN" altLang="en-US" sz="2400" smtClean="0">
                <a:solidFill>
                  <a:srgbClr val="000000"/>
                </a:solidFill>
              </a:rPr>
              <a:t>） </a:t>
            </a:r>
          </a:p>
          <a:p>
            <a:pPr marL="533400" indent="-533400" eaLnBrk="1" hangingPunct="1">
              <a:buFont typeface="Wingdings" panose="05000000000000000000" pitchFamily="2" charset="2"/>
              <a:buAutoNum type="arabicPeriod"/>
            </a:pPr>
            <a:r>
              <a:rPr lang="zh-CN" altLang="en-US" sz="2400" smtClean="0">
                <a:solidFill>
                  <a:srgbClr val="000000"/>
                </a:solidFill>
              </a:rPr>
              <a:t>算法停止，</a:t>
            </a:r>
            <a:r>
              <a:rPr lang="en-US" altLang="zh-CN" sz="2400" smtClean="0">
                <a:solidFill>
                  <a:srgbClr val="000000"/>
                </a:solidFill>
              </a:rPr>
              <a:t>F</a:t>
            </a:r>
            <a:r>
              <a:rPr lang="zh-CN" altLang="en-US" sz="2400" smtClean="0">
                <a:solidFill>
                  <a:srgbClr val="000000"/>
                </a:solidFill>
              </a:rPr>
              <a:t>的</a:t>
            </a:r>
            <a:r>
              <a:rPr lang="en-US" altLang="zh-CN" sz="2400" smtClean="0">
                <a:solidFill>
                  <a:srgbClr val="000000"/>
                </a:solidFill>
              </a:rPr>
              <a:t>mgu</a:t>
            </a:r>
            <a:r>
              <a:rPr lang="zh-CN" altLang="en-US" sz="2400" smtClean="0">
                <a:solidFill>
                  <a:srgbClr val="000000"/>
                </a:solidFill>
              </a:rPr>
              <a:t>不存在。 </a:t>
            </a:r>
          </a:p>
          <a:p>
            <a:pPr marL="533400" indent="-533400"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105DAB-D058-48AC-AE73-9660F873319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13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C5D02-EFF2-4DDE-ABC2-169FACF9318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94</a:t>
            </a:fld>
            <a:endParaRPr kumimoji="0" lang="en-US" altLang="zh-CN" sz="1400" smtClean="0">
              <a:latin typeface="Tahoma" panose="020B0604030504040204" pitchFamily="34" charset="0"/>
              <a:ea typeface="宋体" panose="02010600030101010101" pitchFamily="2" charset="-122"/>
            </a:endParaRPr>
          </a:p>
        </p:txBody>
      </p:sp>
      <p:sp>
        <p:nvSpPr>
          <p:cNvPr id="101380" name="Rectangle 2"/>
          <p:cNvSpPr>
            <a:spLocks noGrp="1" noChangeArrowheads="1"/>
          </p:cNvSpPr>
          <p:nvPr>
            <p:ph type="title"/>
          </p:nvPr>
        </p:nvSpPr>
        <p:spPr>
          <a:xfrm>
            <a:off x="914400" y="609600"/>
            <a:ext cx="7793038" cy="1143000"/>
          </a:xfrm>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r>
              <a:rPr lang="en-US" altLang="zh-CN" sz="2800" smtClean="0">
                <a:ea typeface="华文新魏" panose="02010800040101010101" pitchFamily="2" charset="-122"/>
              </a:rPr>
              <a:t>(</a:t>
            </a:r>
            <a:r>
              <a:rPr lang="zh-CN" altLang="en-US" sz="2800" smtClean="0">
                <a:solidFill>
                  <a:srgbClr val="000000"/>
                </a:solidFill>
                <a:ea typeface="华文新魏" panose="02010800040101010101" pitchFamily="2" charset="-122"/>
              </a:rPr>
              <a:t>置换和合一</a:t>
            </a:r>
            <a:r>
              <a:rPr lang="en-US" altLang="zh-CN" sz="2800" smtClean="0">
                <a:ea typeface="华文新魏" panose="02010800040101010101" pitchFamily="2" charset="-122"/>
              </a:rPr>
              <a:t>)</a:t>
            </a:r>
          </a:p>
        </p:txBody>
      </p:sp>
      <p:sp>
        <p:nvSpPr>
          <p:cNvPr id="101381" name="Rectangle 3"/>
          <p:cNvSpPr>
            <a:spLocks noGrp="1" noChangeArrowheads="1"/>
          </p:cNvSpPr>
          <p:nvPr>
            <p:ph type="body" idx="1"/>
          </p:nvPr>
        </p:nvSpPr>
        <p:spPr>
          <a:xfrm>
            <a:off x="539750" y="1844675"/>
            <a:ext cx="8353425" cy="4840288"/>
          </a:xfrm>
        </p:spPr>
        <p:txBody>
          <a:bodyPr/>
          <a:lstStyle/>
          <a:p>
            <a:pPr eaLnBrk="1" hangingPunct="1">
              <a:lnSpc>
                <a:spcPct val="80000"/>
              </a:lnSpc>
            </a:pPr>
            <a:r>
              <a:rPr lang="zh-CN" altLang="en-US" sz="2400" b="1" smtClean="0">
                <a:solidFill>
                  <a:srgbClr val="000000"/>
                </a:solidFill>
              </a:rPr>
              <a:t>例</a:t>
            </a:r>
            <a:r>
              <a:rPr lang="en-US" altLang="zh-CN" sz="2400" b="1" smtClean="0">
                <a:solidFill>
                  <a:srgbClr val="000000"/>
                </a:solidFill>
              </a:rPr>
              <a:t>1</a:t>
            </a:r>
            <a:r>
              <a:rPr lang="zh-CN" altLang="en-US" sz="2400" smtClean="0">
                <a:solidFill>
                  <a:srgbClr val="000000"/>
                </a:solidFill>
              </a:rPr>
              <a:t>：表达式</a:t>
            </a:r>
            <a:r>
              <a:rPr lang="en-US" altLang="zh-CN" sz="2400" smtClean="0">
                <a:solidFill>
                  <a:srgbClr val="000000"/>
                </a:solidFill>
              </a:rPr>
              <a:t>P[x</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smtClean="0">
                <a:solidFill>
                  <a:srgbClr val="000000"/>
                </a:solidFill>
              </a:rPr>
              <a:t>y</a:t>
            </a:r>
            <a:r>
              <a:rPr lang="zh-CN" altLang="en-US" sz="2400" smtClean="0">
                <a:solidFill>
                  <a:srgbClr val="000000"/>
                </a:solidFill>
              </a:rPr>
              <a:t>），</a:t>
            </a:r>
            <a:r>
              <a:rPr lang="en-US" altLang="zh-CN" sz="2400" smtClean="0">
                <a:solidFill>
                  <a:srgbClr val="000000"/>
                </a:solidFill>
              </a:rPr>
              <a:t>B] </a:t>
            </a:r>
            <a:r>
              <a:rPr lang="zh-CN" altLang="en-US" sz="2400" smtClean="0">
                <a:solidFill>
                  <a:srgbClr val="000000"/>
                </a:solidFill>
              </a:rPr>
              <a:t>的</a:t>
            </a:r>
            <a:r>
              <a:rPr lang="en-US" altLang="zh-CN" sz="2400" smtClean="0">
                <a:solidFill>
                  <a:srgbClr val="000000"/>
                </a:solidFill>
              </a:rPr>
              <a:t>4 </a:t>
            </a:r>
            <a:r>
              <a:rPr lang="zh-CN" altLang="en-US" sz="2400" smtClean="0">
                <a:solidFill>
                  <a:srgbClr val="000000"/>
                </a:solidFill>
              </a:rPr>
              <a:t>个置换为</a:t>
            </a:r>
            <a:br>
              <a:rPr lang="zh-CN" altLang="en-US" sz="2400" smtClean="0">
                <a:solidFill>
                  <a:srgbClr val="000000"/>
                </a:solidFill>
              </a:rPr>
            </a:br>
            <a:r>
              <a:rPr lang="en-US" altLang="zh-CN" sz="2400" smtClean="0">
                <a:solidFill>
                  <a:srgbClr val="000000"/>
                </a:solidFill>
              </a:rPr>
              <a:t>s1={</a:t>
            </a:r>
            <a:r>
              <a:rPr lang="en-US" altLang="zh-CN" sz="2400" b="1" smtClean="0">
                <a:solidFill>
                  <a:srgbClr val="6666FF"/>
                </a:solidFill>
              </a:rPr>
              <a:t>z</a:t>
            </a:r>
            <a:r>
              <a:rPr lang="en-US" altLang="zh-CN" sz="2400" smtClean="0">
                <a:solidFill>
                  <a:srgbClr val="000000"/>
                </a:solidFill>
              </a:rPr>
              <a:t>/x</a:t>
            </a:r>
            <a:r>
              <a:rPr lang="zh-CN" altLang="en-US" sz="2400" smtClean="0">
                <a:solidFill>
                  <a:srgbClr val="000000"/>
                </a:solidFill>
              </a:rPr>
              <a:t>，</a:t>
            </a:r>
            <a:r>
              <a:rPr lang="en-US" altLang="zh-CN" sz="2400" b="1" smtClean="0">
                <a:solidFill>
                  <a:srgbClr val="6666FF"/>
                </a:solidFill>
              </a:rPr>
              <a:t>w</a:t>
            </a:r>
            <a:r>
              <a:rPr lang="en-US" altLang="zh-CN" sz="2400" smtClean="0">
                <a:solidFill>
                  <a:srgbClr val="000000"/>
                </a:solidFill>
              </a:rPr>
              <a:t>/y}</a:t>
            </a:r>
            <a:br>
              <a:rPr lang="en-US" altLang="zh-CN" sz="2400" smtClean="0">
                <a:solidFill>
                  <a:srgbClr val="000000"/>
                </a:solidFill>
              </a:rPr>
            </a:br>
            <a:r>
              <a:rPr lang="en-US" altLang="zh-CN" sz="2400" smtClean="0">
                <a:solidFill>
                  <a:srgbClr val="000000"/>
                </a:solidFill>
              </a:rPr>
              <a:t>s2={</a:t>
            </a:r>
            <a:r>
              <a:rPr lang="en-US" altLang="zh-CN" sz="2400" smtClean="0">
                <a:solidFill>
                  <a:srgbClr val="6666FF"/>
                </a:solidFill>
              </a:rPr>
              <a:t>A</a:t>
            </a:r>
            <a:r>
              <a:rPr lang="en-US" altLang="zh-CN" sz="2400" smtClean="0">
                <a:solidFill>
                  <a:srgbClr val="000000"/>
                </a:solidFill>
              </a:rPr>
              <a:t>/y}</a:t>
            </a:r>
            <a:br>
              <a:rPr lang="en-US" altLang="zh-CN" sz="2400" smtClean="0">
                <a:solidFill>
                  <a:srgbClr val="000000"/>
                </a:solidFill>
              </a:rPr>
            </a:br>
            <a:r>
              <a:rPr lang="en-US" altLang="zh-CN" sz="2400" smtClean="0">
                <a:solidFill>
                  <a:srgbClr val="000000"/>
                </a:solidFill>
              </a:rPr>
              <a:t>s3={</a:t>
            </a:r>
            <a:r>
              <a:rPr lang="en-US" altLang="zh-CN" sz="2400" smtClean="0">
                <a:solidFill>
                  <a:srgbClr val="6666FF"/>
                </a:solidFill>
              </a:rPr>
              <a:t>q</a:t>
            </a:r>
            <a:r>
              <a:rPr lang="zh-CN" altLang="en-US" sz="2400" smtClean="0">
                <a:solidFill>
                  <a:srgbClr val="6666FF"/>
                </a:solidFill>
              </a:rPr>
              <a:t>（</a:t>
            </a:r>
            <a:r>
              <a:rPr lang="en-US" altLang="zh-CN" sz="2400" smtClean="0">
                <a:solidFill>
                  <a:srgbClr val="6666FF"/>
                </a:solidFill>
              </a:rPr>
              <a:t>z</a:t>
            </a:r>
            <a:r>
              <a:rPr lang="zh-CN" altLang="en-US" sz="2400" smtClean="0">
                <a:solidFill>
                  <a:srgbClr val="6666FF"/>
                </a:solidFill>
              </a:rPr>
              <a:t>）</a:t>
            </a:r>
            <a:r>
              <a:rPr lang="en-US" altLang="zh-CN" sz="2400" smtClean="0">
                <a:solidFill>
                  <a:srgbClr val="000000"/>
                </a:solidFill>
              </a:rPr>
              <a:t>/x</a:t>
            </a:r>
            <a:r>
              <a:rPr lang="zh-CN" altLang="en-US" sz="2400" smtClean="0">
                <a:solidFill>
                  <a:srgbClr val="000000"/>
                </a:solidFill>
              </a:rPr>
              <a:t>，</a:t>
            </a:r>
            <a:r>
              <a:rPr lang="en-US" altLang="zh-CN" sz="2400" b="1" smtClean="0">
                <a:solidFill>
                  <a:srgbClr val="6666FF"/>
                </a:solidFill>
              </a:rPr>
              <a:t>A</a:t>
            </a:r>
            <a:r>
              <a:rPr lang="en-US" altLang="zh-CN" sz="2400" smtClean="0">
                <a:solidFill>
                  <a:srgbClr val="000000"/>
                </a:solidFill>
              </a:rPr>
              <a:t>/y}</a:t>
            </a:r>
            <a:br>
              <a:rPr lang="en-US" altLang="zh-CN" sz="2400" smtClean="0">
                <a:solidFill>
                  <a:srgbClr val="000000"/>
                </a:solidFill>
              </a:rPr>
            </a:br>
            <a:r>
              <a:rPr lang="en-US" altLang="zh-CN" sz="2400" smtClean="0">
                <a:solidFill>
                  <a:srgbClr val="000000"/>
                </a:solidFill>
              </a:rPr>
              <a:t>s4={</a:t>
            </a:r>
            <a:r>
              <a:rPr lang="en-US" altLang="zh-CN" sz="2400" b="1" smtClean="0">
                <a:solidFill>
                  <a:srgbClr val="6666FF"/>
                </a:solidFill>
              </a:rPr>
              <a:t>c</a:t>
            </a:r>
            <a:r>
              <a:rPr lang="en-US" altLang="zh-CN" sz="2400" smtClean="0">
                <a:solidFill>
                  <a:srgbClr val="000000"/>
                </a:solidFill>
              </a:rPr>
              <a:t>/x</a:t>
            </a:r>
            <a:r>
              <a:rPr lang="zh-CN" altLang="en-US" sz="2400" smtClean="0">
                <a:solidFill>
                  <a:srgbClr val="000000"/>
                </a:solidFill>
              </a:rPr>
              <a:t>，</a:t>
            </a:r>
            <a:r>
              <a:rPr lang="en-US" altLang="zh-CN" sz="2400" b="1" smtClean="0">
                <a:solidFill>
                  <a:srgbClr val="6666FF"/>
                </a:solidFill>
              </a:rPr>
              <a:t>A</a:t>
            </a:r>
            <a:r>
              <a:rPr lang="en-US" altLang="zh-CN" sz="2400" smtClean="0">
                <a:solidFill>
                  <a:srgbClr val="000000"/>
                </a:solidFill>
              </a:rPr>
              <a:t>/y}</a:t>
            </a:r>
            <a:br>
              <a:rPr lang="en-US" altLang="zh-CN" sz="2400" smtClean="0">
                <a:solidFill>
                  <a:srgbClr val="000000"/>
                </a:solidFill>
              </a:rPr>
            </a:br>
            <a:r>
              <a:rPr lang="zh-CN" altLang="en-US" sz="2400" smtClean="0">
                <a:solidFill>
                  <a:srgbClr val="000000"/>
                </a:solidFill>
              </a:rPr>
              <a:t>将它们分别作用于表达式，得：</a:t>
            </a:r>
            <a:br>
              <a:rPr lang="zh-CN" altLang="en-US" sz="2400" smtClean="0">
                <a:solidFill>
                  <a:srgbClr val="000000"/>
                </a:solidFill>
              </a:rPr>
            </a:br>
            <a:r>
              <a:rPr lang="en-US" altLang="zh-CN" sz="2400" smtClean="0">
                <a:solidFill>
                  <a:srgbClr val="000000"/>
                </a:solidFill>
              </a:rPr>
              <a:t>P[x</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smtClean="0">
                <a:solidFill>
                  <a:srgbClr val="000000"/>
                </a:solidFill>
              </a:rPr>
              <a:t>y</a:t>
            </a:r>
            <a:r>
              <a:rPr lang="zh-CN" altLang="en-US" sz="2400" smtClean="0">
                <a:solidFill>
                  <a:srgbClr val="000000"/>
                </a:solidFill>
              </a:rPr>
              <a:t>），</a:t>
            </a:r>
            <a:r>
              <a:rPr lang="en-US" altLang="zh-CN" sz="2400" smtClean="0">
                <a:solidFill>
                  <a:srgbClr val="000000"/>
                </a:solidFill>
              </a:rPr>
              <a:t>B]s1=P[</a:t>
            </a:r>
            <a:r>
              <a:rPr lang="en-US" altLang="zh-CN" sz="2400" b="1" smtClean="0">
                <a:solidFill>
                  <a:srgbClr val="6666FF"/>
                </a:solidFill>
              </a:rPr>
              <a:t>z</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b="1" smtClean="0">
                <a:solidFill>
                  <a:srgbClr val="6666FF"/>
                </a:solidFill>
              </a:rPr>
              <a:t>w</a:t>
            </a:r>
            <a:r>
              <a:rPr lang="zh-CN" altLang="en-US" sz="2400" smtClean="0">
                <a:solidFill>
                  <a:srgbClr val="000000"/>
                </a:solidFill>
              </a:rPr>
              <a:t>），</a:t>
            </a:r>
            <a:r>
              <a:rPr lang="en-US" altLang="zh-CN" sz="2400" smtClean="0">
                <a:solidFill>
                  <a:srgbClr val="000000"/>
                </a:solidFill>
              </a:rPr>
              <a:t>B]</a:t>
            </a:r>
            <a:br>
              <a:rPr lang="en-US" altLang="zh-CN" sz="2400" smtClean="0">
                <a:solidFill>
                  <a:srgbClr val="000000"/>
                </a:solidFill>
              </a:rPr>
            </a:br>
            <a:r>
              <a:rPr lang="en-US" altLang="zh-CN" sz="2400" smtClean="0">
                <a:solidFill>
                  <a:srgbClr val="000000"/>
                </a:solidFill>
              </a:rPr>
              <a:t>P[x</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smtClean="0">
                <a:solidFill>
                  <a:srgbClr val="000000"/>
                </a:solidFill>
              </a:rPr>
              <a:t>y</a:t>
            </a:r>
            <a:r>
              <a:rPr lang="zh-CN" altLang="en-US" sz="2400" smtClean="0">
                <a:solidFill>
                  <a:srgbClr val="000000"/>
                </a:solidFill>
              </a:rPr>
              <a:t>），</a:t>
            </a:r>
            <a:r>
              <a:rPr lang="en-US" altLang="zh-CN" sz="2400" smtClean="0">
                <a:solidFill>
                  <a:srgbClr val="000000"/>
                </a:solidFill>
              </a:rPr>
              <a:t>B]s2=P[x</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b="1" smtClean="0">
                <a:solidFill>
                  <a:srgbClr val="6666FF"/>
                </a:solidFill>
              </a:rPr>
              <a:t>A</a:t>
            </a:r>
            <a:r>
              <a:rPr lang="zh-CN" altLang="en-US" sz="2400" smtClean="0">
                <a:solidFill>
                  <a:srgbClr val="000000"/>
                </a:solidFill>
              </a:rPr>
              <a:t>），</a:t>
            </a:r>
            <a:r>
              <a:rPr lang="en-US" altLang="zh-CN" sz="2400" smtClean="0">
                <a:solidFill>
                  <a:srgbClr val="000000"/>
                </a:solidFill>
              </a:rPr>
              <a:t>B]</a:t>
            </a:r>
            <a:br>
              <a:rPr lang="en-US" altLang="zh-CN" sz="2400" smtClean="0">
                <a:solidFill>
                  <a:srgbClr val="000000"/>
                </a:solidFill>
              </a:rPr>
            </a:br>
            <a:r>
              <a:rPr lang="en-US" altLang="zh-CN" sz="2400" smtClean="0">
                <a:solidFill>
                  <a:srgbClr val="000000"/>
                </a:solidFill>
              </a:rPr>
              <a:t>P[x</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smtClean="0">
                <a:solidFill>
                  <a:srgbClr val="000000"/>
                </a:solidFill>
              </a:rPr>
              <a:t>y</a:t>
            </a:r>
            <a:r>
              <a:rPr lang="zh-CN" altLang="en-US" sz="2400" smtClean="0">
                <a:solidFill>
                  <a:srgbClr val="000000"/>
                </a:solidFill>
              </a:rPr>
              <a:t>），</a:t>
            </a:r>
            <a:r>
              <a:rPr lang="en-US" altLang="zh-CN" sz="2400" smtClean="0">
                <a:solidFill>
                  <a:srgbClr val="000000"/>
                </a:solidFill>
              </a:rPr>
              <a:t>B]s3=P[q</a:t>
            </a:r>
            <a:r>
              <a:rPr lang="zh-CN" altLang="en-US" sz="2400" smtClean="0">
                <a:solidFill>
                  <a:srgbClr val="000000"/>
                </a:solidFill>
              </a:rPr>
              <a:t>（</a:t>
            </a:r>
            <a:r>
              <a:rPr lang="en-US" altLang="zh-CN" sz="2400" smtClean="0">
                <a:solidFill>
                  <a:srgbClr val="000000"/>
                </a:solidFill>
              </a:rPr>
              <a:t>z</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smtClean="0">
                <a:solidFill>
                  <a:srgbClr val="000000"/>
                </a:solidFill>
              </a:rPr>
              <a:t>A</a:t>
            </a:r>
            <a:r>
              <a:rPr lang="zh-CN" altLang="en-US" sz="2400" smtClean="0">
                <a:solidFill>
                  <a:srgbClr val="000000"/>
                </a:solidFill>
              </a:rPr>
              <a:t>），</a:t>
            </a:r>
            <a:r>
              <a:rPr lang="en-US" altLang="zh-CN" sz="2400" smtClean="0">
                <a:solidFill>
                  <a:srgbClr val="000000"/>
                </a:solidFill>
              </a:rPr>
              <a:t>B]</a:t>
            </a:r>
            <a:br>
              <a:rPr lang="en-US" altLang="zh-CN" sz="2400" smtClean="0">
                <a:solidFill>
                  <a:srgbClr val="000000"/>
                </a:solidFill>
              </a:rPr>
            </a:br>
            <a:r>
              <a:rPr lang="en-US" altLang="zh-CN" sz="2400" smtClean="0">
                <a:solidFill>
                  <a:srgbClr val="000000"/>
                </a:solidFill>
              </a:rPr>
              <a:t>P[x</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smtClean="0">
                <a:solidFill>
                  <a:srgbClr val="000000"/>
                </a:solidFill>
              </a:rPr>
              <a:t>y</a:t>
            </a:r>
            <a:r>
              <a:rPr lang="zh-CN" altLang="en-US" sz="2400" smtClean="0">
                <a:solidFill>
                  <a:srgbClr val="000000"/>
                </a:solidFill>
              </a:rPr>
              <a:t>），</a:t>
            </a:r>
            <a:r>
              <a:rPr lang="en-US" altLang="zh-CN" sz="2400" smtClean="0">
                <a:solidFill>
                  <a:srgbClr val="000000"/>
                </a:solidFill>
              </a:rPr>
              <a:t>B]s4=P[c</a:t>
            </a:r>
            <a:r>
              <a:rPr lang="zh-CN" altLang="en-US" sz="2400" smtClean="0">
                <a:solidFill>
                  <a:srgbClr val="000000"/>
                </a:solidFill>
              </a:rPr>
              <a:t>，</a:t>
            </a:r>
            <a:r>
              <a:rPr lang="en-US" altLang="zh-CN" sz="2400" smtClean="0">
                <a:solidFill>
                  <a:srgbClr val="000000"/>
                </a:solidFill>
              </a:rPr>
              <a:t>f</a:t>
            </a:r>
            <a:r>
              <a:rPr lang="zh-CN" altLang="en-US" sz="2400" smtClean="0">
                <a:solidFill>
                  <a:srgbClr val="000000"/>
                </a:solidFill>
              </a:rPr>
              <a:t>（</a:t>
            </a:r>
            <a:r>
              <a:rPr lang="en-US" altLang="zh-CN" sz="2400" smtClean="0">
                <a:solidFill>
                  <a:srgbClr val="000000"/>
                </a:solidFill>
              </a:rPr>
              <a:t>A</a:t>
            </a:r>
            <a:r>
              <a:rPr lang="zh-CN" altLang="en-US" sz="2400" smtClean="0">
                <a:solidFill>
                  <a:srgbClr val="000000"/>
                </a:solidFill>
              </a:rPr>
              <a:t>），</a:t>
            </a:r>
            <a:r>
              <a:rPr lang="en-US" altLang="zh-CN" sz="2400" smtClean="0">
                <a:solidFill>
                  <a:srgbClr val="000000"/>
                </a:solidFill>
              </a:rPr>
              <a:t>B]</a:t>
            </a:r>
            <a:br>
              <a:rPr lang="en-US" altLang="zh-CN" sz="2400" smtClean="0">
                <a:solidFill>
                  <a:srgbClr val="000000"/>
                </a:solidFill>
              </a:rPr>
            </a:br>
            <a:r>
              <a:rPr lang="zh-CN" altLang="en-US" sz="2400" smtClean="0">
                <a:solidFill>
                  <a:srgbClr val="000000"/>
                </a:solidFill>
              </a:rPr>
              <a:t>置换是可结合的。用</a:t>
            </a:r>
            <a:r>
              <a:rPr lang="en-US" altLang="zh-CN" sz="2400" smtClean="0">
                <a:solidFill>
                  <a:srgbClr val="000000"/>
                </a:solidFill>
              </a:rPr>
              <a:t>s1s2</a:t>
            </a:r>
            <a:r>
              <a:rPr lang="zh-CN" altLang="en-US" sz="2400" smtClean="0">
                <a:solidFill>
                  <a:srgbClr val="000000"/>
                </a:solidFill>
              </a:rPr>
              <a:t>表示两个置换</a:t>
            </a:r>
            <a:r>
              <a:rPr lang="en-US" altLang="zh-CN" sz="2400" smtClean="0">
                <a:solidFill>
                  <a:srgbClr val="000000"/>
                </a:solidFill>
              </a:rPr>
              <a:t>s1</a:t>
            </a:r>
            <a:r>
              <a:rPr lang="zh-CN" altLang="en-US" sz="2400" smtClean="0">
                <a:solidFill>
                  <a:srgbClr val="000000"/>
                </a:solidFill>
              </a:rPr>
              <a:t>和</a:t>
            </a:r>
            <a:r>
              <a:rPr lang="en-US" altLang="zh-CN" sz="2400" smtClean="0">
                <a:solidFill>
                  <a:srgbClr val="000000"/>
                </a:solidFill>
              </a:rPr>
              <a:t>s2</a:t>
            </a:r>
            <a:r>
              <a:rPr lang="zh-CN" altLang="en-US" sz="2400" smtClean="0">
                <a:solidFill>
                  <a:srgbClr val="000000"/>
                </a:solidFill>
              </a:rPr>
              <a:t>的合成。</a:t>
            </a:r>
            <a:r>
              <a:rPr lang="en-US" altLang="zh-CN" sz="2400" smtClean="0">
                <a:solidFill>
                  <a:srgbClr val="000000"/>
                </a:solidFill>
              </a:rPr>
              <a:t>L</a:t>
            </a:r>
            <a:r>
              <a:rPr lang="zh-CN" altLang="en-US" sz="2400" smtClean="0">
                <a:solidFill>
                  <a:srgbClr val="000000"/>
                </a:solidFill>
              </a:rPr>
              <a:t>表示一表达式，则有</a:t>
            </a:r>
            <a:br>
              <a:rPr lang="zh-CN" altLang="en-US" sz="2400" smtClean="0">
                <a:solidFill>
                  <a:srgbClr val="000000"/>
                </a:solidFill>
              </a:rPr>
            </a:br>
            <a:r>
              <a:rPr lang="zh-CN" altLang="en-US" sz="2400" smtClean="0">
                <a:solidFill>
                  <a:srgbClr val="000000"/>
                </a:solidFill>
              </a:rPr>
              <a:t>（</a:t>
            </a:r>
            <a:r>
              <a:rPr lang="en-US" altLang="zh-CN" sz="2400" smtClean="0">
                <a:solidFill>
                  <a:srgbClr val="000000"/>
                </a:solidFill>
              </a:rPr>
              <a:t>Ls1</a:t>
            </a:r>
            <a:r>
              <a:rPr lang="zh-CN" altLang="en-US" sz="2400" smtClean="0">
                <a:solidFill>
                  <a:srgbClr val="000000"/>
                </a:solidFill>
              </a:rPr>
              <a:t>）</a:t>
            </a:r>
            <a:r>
              <a:rPr lang="en-US" altLang="zh-CN" sz="2400" smtClean="0">
                <a:solidFill>
                  <a:srgbClr val="000000"/>
                </a:solidFill>
              </a:rPr>
              <a:t>s2=L</a:t>
            </a:r>
            <a:r>
              <a:rPr lang="zh-CN" altLang="en-US" sz="2400" smtClean="0">
                <a:solidFill>
                  <a:srgbClr val="000000"/>
                </a:solidFill>
              </a:rPr>
              <a:t>（</a:t>
            </a:r>
            <a:r>
              <a:rPr lang="en-US" altLang="zh-CN" sz="2400" smtClean="0">
                <a:solidFill>
                  <a:srgbClr val="000000"/>
                </a:solidFill>
              </a:rPr>
              <a:t>s1s2</a:t>
            </a:r>
            <a:r>
              <a:rPr lang="zh-CN" altLang="en-US" sz="2400" smtClean="0">
                <a:solidFill>
                  <a:srgbClr val="000000"/>
                </a:solidFill>
              </a:rPr>
              <a:t>）</a:t>
            </a:r>
            <a:br>
              <a:rPr lang="zh-CN" altLang="en-US" sz="2400" smtClean="0">
                <a:solidFill>
                  <a:srgbClr val="000000"/>
                </a:solidFill>
              </a:rPr>
            </a:br>
            <a:r>
              <a:rPr lang="zh-CN" altLang="en-US" sz="2400" smtClean="0">
                <a:solidFill>
                  <a:srgbClr val="000000"/>
                </a:solidFill>
              </a:rPr>
              <a:t>（</a:t>
            </a:r>
            <a:r>
              <a:rPr lang="en-US" altLang="zh-CN" sz="2400" smtClean="0">
                <a:solidFill>
                  <a:srgbClr val="000000"/>
                </a:solidFill>
              </a:rPr>
              <a:t>s1s2</a:t>
            </a:r>
            <a:r>
              <a:rPr lang="zh-CN" altLang="en-US" sz="2400" smtClean="0">
                <a:solidFill>
                  <a:srgbClr val="000000"/>
                </a:solidFill>
              </a:rPr>
              <a:t>）</a:t>
            </a:r>
            <a:r>
              <a:rPr lang="en-US" altLang="zh-CN" sz="2400" smtClean="0">
                <a:solidFill>
                  <a:srgbClr val="000000"/>
                </a:solidFill>
              </a:rPr>
              <a:t>s3=s1</a:t>
            </a:r>
            <a:r>
              <a:rPr lang="zh-CN" altLang="en-US" sz="2400" smtClean="0">
                <a:solidFill>
                  <a:srgbClr val="000000"/>
                </a:solidFill>
              </a:rPr>
              <a:t>（</a:t>
            </a:r>
            <a:r>
              <a:rPr lang="en-US" altLang="zh-CN" sz="2400" smtClean="0">
                <a:solidFill>
                  <a:srgbClr val="000000"/>
                </a:solidFill>
              </a:rPr>
              <a:t>s2s3</a:t>
            </a:r>
            <a:r>
              <a:rPr lang="zh-CN" altLang="en-US" sz="2400" smtClean="0">
                <a:solidFill>
                  <a:srgbClr val="000000"/>
                </a:solidFill>
              </a:rPr>
              <a:t>）</a:t>
            </a:r>
            <a:br>
              <a:rPr lang="zh-CN" altLang="en-US" sz="2400" smtClean="0">
                <a:solidFill>
                  <a:srgbClr val="000000"/>
                </a:solidFill>
              </a:rPr>
            </a:br>
            <a:r>
              <a:rPr lang="zh-CN" altLang="en-US" sz="2400" smtClean="0">
                <a:solidFill>
                  <a:srgbClr val="000000"/>
                </a:solidFill>
              </a:rPr>
              <a:t>置换是不可交换的。即</a:t>
            </a:r>
            <a:br>
              <a:rPr lang="zh-CN" altLang="en-US" sz="2400" smtClean="0">
                <a:solidFill>
                  <a:srgbClr val="000000"/>
                </a:solidFill>
              </a:rPr>
            </a:br>
            <a:r>
              <a:rPr lang="en-US" altLang="zh-CN" sz="2400" smtClean="0">
                <a:solidFill>
                  <a:srgbClr val="000000"/>
                </a:solidFill>
              </a:rPr>
              <a:t>s1s2</a:t>
            </a:r>
            <a:r>
              <a:rPr lang="en-US" altLang="zh-CN" sz="2400" smtClean="0">
                <a:solidFill>
                  <a:srgbClr val="000000"/>
                </a:solidFill>
                <a:ea typeface="宋体" panose="02010600030101010101" pitchFamily="2" charset="-122"/>
                <a:sym typeface="Symbol" panose="05050102010706020507" pitchFamily="18" charset="2"/>
              </a:rPr>
              <a:t></a:t>
            </a:r>
            <a:r>
              <a:rPr lang="en-US" altLang="zh-CN" sz="2400" smtClean="0">
                <a:solidFill>
                  <a:srgbClr val="000000"/>
                </a:solidFill>
              </a:rPr>
              <a:t>s2s1 </a:t>
            </a:r>
            <a:endParaRPr lang="en-US" altLang="zh-CN"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CD997D9-BBDF-4392-BDBA-9DE90B49542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24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642C27-81FA-488F-8550-251AF14463B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95</a:t>
            </a:fld>
            <a:endParaRPr kumimoji="0" lang="en-US" altLang="zh-CN" sz="1400" smtClean="0">
              <a:latin typeface="Tahoma" panose="020B0604030504040204" pitchFamily="34" charset="0"/>
              <a:ea typeface="宋体" panose="02010600030101010101" pitchFamily="2" charset="-122"/>
            </a:endParaRPr>
          </a:p>
        </p:txBody>
      </p:sp>
      <p:sp>
        <p:nvSpPr>
          <p:cNvPr id="102404" name="Rectangle 2"/>
          <p:cNvSpPr>
            <a:spLocks noGrp="1" noChangeArrowheads="1"/>
          </p:cNvSpPr>
          <p:nvPr>
            <p:ph type="title"/>
          </p:nvPr>
        </p:nvSpPr>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r>
              <a:rPr lang="en-US" altLang="zh-CN" sz="2800" smtClean="0">
                <a:ea typeface="华文新魏" panose="02010800040101010101" pitchFamily="2" charset="-122"/>
              </a:rPr>
              <a:t>(</a:t>
            </a:r>
            <a:r>
              <a:rPr lang="zh-CN" altLang="en-US" sz="2800" smtClean="0">
                <a:solidFill>
                  <a:srgbClr val="000000"/>
                </a:solidFill>
                <a:ea typeface="华文新魏" panose="02010800040101010101" pitchFamily="2" charset="-122"/>
              </a:rPr>
              <a:t>置换和合一</a:t>
            </a:r>
            <a:r>
              <a:rPr lang="en-US" altLang="zh-CN" sz="2800" smtClean="0">
                <a:ea typeface="华文新魏" panose="02010800040101010101" pitchFamily="2" charset="-122"/>
              </a:rPr>
              <a:t>)</a:t>
            </a:r>
          </a:p>
        </p:txBody>
      </p:sp>
      <p:sp>
        <p:nvSpPr>
          <p:cNvPr id="102405" name="Rectangle 3"/>
          <p:cNvSpPr>
            <a:spLocks noGrp="1" noChangeArrowheads="1"/>
          </p:cNvSpPr>
          <p:nvPr>
            <p:ph type="body" idx="1"/>
          </p:nvPr>
        </p:nvSpPr>
        <p:spPr>
          <a:xfrm>
            <a:off x="611188" y="2017713"/>
            <a:ext cx="8343900" cy="4114800"/>
          </a:xfrm>
        </p:spPr>
        <p:txBody>
          <a:bodyPr/>
          <a:lstStyle/>
          <a:p>
            <a:pPr eaLnBrk="1" hangingPunct="1"/>
            <a:r>
              <a:rPr lang="zh-CN" altLang="en-US" sz="2400" b="1" dirty="0" smtClean="0"/>
              <a:t>例</a:t>
            </a:r>
            <a:r>
              <a:rPr lang="en-US" altLang="zh-CN" sz="2400" b="1" dirty="0" smtClean="0"/>
              <a:t>2</a:t>
            </a:r>
            <a:r>
              <a:rPr lang="zh-CN" altLang="en-US" sz="2400" dirty="0" smtClean="0"/>
              <a:t>：表达式集 </a:t>
            </a:r>
            <a:r>
              <a:rPr lang="en-US" altLang="zh-CN" sz="2400" dirty="0" smtClean="0"/>
              <a:t>{P[</a:t>
            </a:r>
            <a:r>
              <a:rPr lang="en-US" altLang="zh-CN" sz="2400" dirty="0" err="1" smtClean="0"/>
              <a:t>x,f</a:t>
            </a:r>
            <a:r>
              <a:rPr lang="zh-CN" altLang="en-US" sz="2400" dirty="0" smtClean="0"/>
              <a:t>（</a:t>
            </a:r>
            <a:r>
              <a:rPr lang="en-US" altLang="zh-CN" sz="2400" dirty="0" smtClean="0"/>
              <a:t>y</a:t>
            </a:r>
            <a:r>
              <a:rPr lang="zh-CN" altLang="en-US" sz="2400" dirty="0" smtClean="0"/>
              <a:t>），</a:t>
            </a:r>
            <a:r>
              <a:rPr lang="en-US" altLang="zh-CN" sz="2400" dirty="0" smtClean="0"/>
              <a:t>B]</a:t>
            </a:r>
            <a:r>
              <a:rPr lang="zh-CN" altLang="en-US" sz="2400" dirty="0" smtClean="0"/>
              <a:t>，</a:t>
            </a:r>
            <a:r>
              <a:rPr lang="en-US" altLang="zh-CN" sz="2400" dirty="0" smtClean="0"/>
              <a:t>P[x</a:t>
            </a:r>
            <a:r>
              <a:rPr lang="zh-CN" altLang="en-US" sz="2400" dirty="0" smtClean="0"/>
              <a:t>，</a:t>
            </a:r>
            <a:r>
              <a:rPr lang="en-US" altLang="zh-CN" sz="2400" dirty="0" smtClean="0"/>
              <a:t>f</a:t>
            </a:r>
            <a:r>
              <a:rPr lang="zh-CN" altLang="en-US" sz="2400" dirty="0" smtClean="0"/>
              <a:t>（</a:t>
            </a:r>
            <a:r>
              <a:rPr lang="en-US" altLang="zh-CN" sz="2400" dirty="0" smtClean="0"/>
              <a:t>B</a:t>
            </a:r>
            <a:r>
              <a:rPr lang="zh-CN" altLang="en-US" sz="2400" dirty="0" smtClean="0"/>
              <a:t>），</a:t>
            </a:r>
            <a:r>
              <a:rPr lang="en-US" altLang="zh-CN" sz="2400" dirty="0" smtClean="0"/>
              <a:t>B]}</a:t>
            </a:r>
            <a:r>
              <a:rPr lang="zh-CN" altLang="en-US" sz="2400" dirty="0" smtClean="0"/>
              <a:t>的合一者为</a:t>
            </a:r>
            <a:br>
              <a:rPr lang="zh-CN" altLang="en-US" sz="2400" dirty="0" smtClean="0"/>
            </a:br>
            <a:r>
              <a:rPr lang="en-US" altLang="zh-CN" sz="2400" dirty="0" smtClean="0"/>
              <a:t>s={A/x</a:t>
            </a:r>
            <a:r>
              <a:rPr lang="zh-CN" altLang="en-US" sz="2400" dirty="0" smtClean="0"/>
              <a:t>，</a:t>
            </a:r>
            <a:r>
              <a:rPr lang="en-US" altLang="zh-CN" sz="2400" dirty="0" smtClean="0"/>
              <a:t>B/y}</a:t>
            </a:r>
            <a:br>
              <a:rPr lang="en-US" altLang="zh-CN" sz="2400" dirty="0" smtClean="0"/>
            </a:br>
            <a:r>
              <a:rPr lang="zh-CN" altLang="en-US" sz="2400" dirty="0" smtClean="0"/>
              <a:t>因为 </a:t>
            </a:r>
            <a:r>
              <a:rPr lang="en-US" altLang="zh-CN" sz="2400" dirty="0" smtClean="0"/>
              <a:t>P[x</a:t>
            </a:r>
            <a:r>
              <a:rPr lang="zh-CN" altLang="en-US" sz="2400" dirty="0" smtClean="0"/>
              <a:t>，</a:t>
            </a:r>
            <a:r>
              <a:rPr lang="en-US" altLang="zh-CN" sz="2400" dirty="0" smtClean="0"/>
              <a:t>f</a:t>
            </a:r>
            <a:r>
              <a:rPr lang="zh-CN" altLang="en-US" sz="2400" dirty="0" smtClean="0"/>
              <a:t>（</a:t>
            </a:r>
            <a:r>
              <a:rPr lang="en-US" altLang="zh-CN" sz="2400" dirty="0" smtClean="0"/>
              <a:t>y</a:t>
            </a:r>
            <a:r>
              <a:rPr lang="zh-CN" altLang="en-US" sz="2400" dirty="0" smtClean="0"/>
              <a:t>），</a:t>
            </a:r>
            <a:r>
              <a:rPr lang="en-US" altLang="zh-CN" sz="2400" dirty="0" smtClean="0"/>
              <a:t>B]s= P[x</a:t>
            </a:r>
            <a:r>
              <a:rPr lang="zh-CN" altLang="en-US" sz="2400" dirty="0" smtClean="0"/>
              <a:t>，</a:t>
            </a:r>
            <a:r>
              <a:rPr lang="en-US" altLang="zh-CN" sz="2400" dirty="0" smtClean="0"/>
              <a:t>f</a:t>
            </a:r>
            <a:r>
              <a:rPr lang="zh-CN" altLang="en-US" sz="2400" dirty="0" smtClean="0"/>
              <a:t>（</a:t>
            </a:r>
            <a:r>
              <a:rPr lang="en-US" altLang="zh-CN" sz="2400" dirty="0" smtClean="0"/>
              <a:t>B</a:t>
            </a:r>
            <a:r>
              <a:rPr lang="zh-CN" altLang="en-US" sz="2400" dirty="0" smtClean="0"/>
              <a:t>），</a:t>
            </a:r>
            <a:r>
              <a:rPr lang="en-US" altLang="zh-CN" sz="2400" dirty="0" smtClean="0"/>
              <a:t>B]s</a:t>
            </a:r>
            <a:br>
              <a:rPr lang="en-US" altLang="zh-CN" sz="2400" dirty="0" smtClean="0"/>
            </a:br>
            <a:r>
              <a:rPr lang="en-US" altLang="zh-CN" sz="2400" dirty="0" smtClean="0"/>
              <a:t>                     =P[A</a:t>
            </a:r>
            <a:r>
              <a:rPr lang="zh-CN" altLang="en-US" sz="2400" dirty="0" smtClean="0"/>
              <a:t>，</a:t>
            </a:r>
            <a:r>
              <a:rPr lang="en-US" altLang="zh-CN" sz="2400" dirty="0" smtClean="0"/>
              <a:t>f</a:t>
            </a:r>
            <a:r>
              <a:rPr lang="zh-CN" altLang="en-US" sz="2400" dirty="0" smtClean="0"/>
              <a:t>（</a:t>
            </a:r>
            <a:r>
              <a:rPr lang="en-US" altLang="zh-CN" sz="2400" dirty="0" smtClean="0"/>
              <a:t>B</a:t>
            </a:r>
            <a:r>
              <a:rPr lang="zh-CN" altLang="en-US" sz="2400" dirty="0" smtClean="0"/>
              <a:t>），</a:t>
            </a:r>
            <a:r>
              <a:rPr lang="en-US" altLang="zh-CN" sz="2400" dirty="0" smtClean="0"/>
              <a:t>B]</a:t>
            </a:r>
            <a:br>
              <a:rPr lang="en-US" altLang="zh-CN" sz="2400" dirty="0" smtClean="0"/>
            </a:br>
            <a:r>
              <a:rPr lang="zh-CN" altLang="en-US" sz="2400" dirty="0" smtClean="0"/>
              <a:t>如果</a:t>
            </a:r>
            <a:r>
              <a:rPr lang="en-US" altLang="zh-CN" sz="2400" dirty="0" smtClean="0"/>
              <a:t>s</a:t>
            </a:r>
            <a:r>
              <a:rPr lang="zh-CN" altLang="en-US" sz="2400" dirty="0" smtClean="0"/>
              <a:t>是的任一合一者，有存在某个</a:t>
            </a:r>
            <a:r>
              <a:rPr lang="en-US" altLang="zh-CN" sz="2400" dirty="0" smtClean="0"/>
              <a:t>s'</a:t>
            </a:r>
            <a:r>
              <a:rPr lang="zh-CN" altLang="en-US" sz="2400" dirty="0" smtClean="0"/>
              <a:t>，使得</a:t>
            </a:r>
            <a:br>
              <a:rPr lang="zh-CN" altLang="en-US" sz="2400" dirty="0" smtClean="0"/>
            </a:br>
            <a:r>
              <a:rPr lang="en-US" altLang="zh-CN" sz="2400" dirty="0" smtClean="0"/>
              <a:t>{</a:t>
            </a:r>
            <a:r>
              <a:rPr lang="en-US" altLang="zh-CN" sz="2400" dirty="0" err="1" smtClean="0"/>
              <a:t>Ei</a:t>
            </a:r>
            <a:r>
              <a:rPr lang="en-US" altLang="zh-CN" sz="2400" dirty="0" smtClean="0"/>
              <a:t>}s={</a:t>
            </a:r>
            <a:r>
              <a:rPr lang="en-US" altLang="zh-CN" sz="2400" dirty="0" err="1" smtClean="0"/>
              <a:t>Ei</a:t>
            </a:r>
            <a:r>
              <a:rPr lang="en-US" altLang="zh-CN" sz="2400" dirty="0" smtClean="0"/>
              <a:t>}</a:t>
            </a:r>
            <a:r>
              <a:rPr lang="en-US" altLang="zh-CN" sz="2400" dirty="0" err="1" smtClean="0"/>
              <a:t>σs</a:t>
            </a:r>
            <a:r>
              <a:rPr lang="en-US" altLang="zh-CN" sz="2400" dirty="0" smtClean="0"/>
              <a:t>'</a:t>
            </a:r>
            <a:br>
              <a:rPr lang="en-US" altLang="zh-CN" sz="2400" dirty="0" smtClean="0"/>
            </a:br>
            <a:r>
              <a:rPr lang="zh-CN" altLang="en-US" sz="2400" dirty="0" smtClean="0"/>
              <a:t>成立</a:t>
            </a:r>
            <a:r>
              <a:rPr lang="en-US" altLang="zh-CN" sz="2400" dirty="0" smtClean="0"/>
              <a:t>,</a:t>
            </a:r>
            <a:r>
              <a:rPr lang="zh-CN" altLang="en-US" sz="2400" dirty="0" smtClean="0"/>
              <a:t>则称</a:t>
            </a:r>
            <a:r>
              <a:rPr lang="en-US" altLang="zh-CN" sz="2400" dirty="0" smtClean="0"/>
              <a:t>σ</a:t>
            </a:r>
            <a:r>
              <a:rPr lang="zh-CN" altLang="en-US" sz="2400" dirty="0" smtClean="0"/>
              <a:t>为的最通用</a:t>
            </a:r>
            <a:r>
              <a:rPr lang="en-US" altLang="zh-CN" sz="2400" dirty="0" smtClean="0"/>
              <a:t>(</a:t>
            </a:r>
            <a:r>
              <a:rPr lang="zh-CN" altLang="en-US" sz="2400" dirty="0" smtClean="0"/>
              <a:t>最一般</a:t>
            </a:r>
            <a:r>
              <a:rPr lang="en-US" altLang="zh-CN" sz="2400" dirty="0" smtClean="0"/>
              <a:t>)</a:t>
            </a:r>
            <a:r>
              <a:rPr lang="zh-CN" altLang="en-US" sz="2400" dirty="0" smtClean="0"/>
              <a:t>的合一者</a:t>
            </a:r>
            <a:r>
              <a:rPr lang="en-US" altLang="zh-CN" sz="2400" dirty="0" smtClean="0"/>
              <a:t>,</a:t>
            </a:r>
            <a:r>
              <a:rPr lang="zh-CN" altLang="en-US" sz="2400" dirty="0" smtClean="0"/>
              <a:t>记为</a:t>
            </a:r>
            <a:r>
              <a:rPr lang="en-US" altLang="zh-CN" sz="2400" dirty="0" err="1" smtClean="0"/>
              <a:t>mgu</a:t>
            </a:r>
            <a:r>
              <a:rPr lang="en-US" altLang="zh-CN" sz="2400" dirty="0" smtClean="0"/>
              <a:t>.</a:t>
            </a:r>
            <a:br>
              <a:rPr lang="en-US" altLang="zh-CN" sz="2400" dirty="0" smtClean="0"/>
            </a:br>
            <a:r>
              <a:rPr lang="zh-CN" altLang="en-US" sz="2400" dirty="0" smtClean="0"/>
              <a:t>如上例</a:t>
            </a:r>
            <a:r>
              <a:rPr lang="en-US" altLang="zh-CN" sz="2400" dirty="0" smtClean="0"/>
              <a:t>s</a:t>
            </a:r>
            <a:r>
              <a:rPr lang="zh-CN" altLang="en-US" sz="2400" dirty="0" smtClean="0"/>
              <a:t>是的一个合一者，但不是最简单的合一者，其最简单的合一者为</a:t>
            </a:r>
            <a:br>
              <a:rPr lang="zh-CN" altLang="en-US" sz="2400" dirty="0" smtClean="0"/>
            </a:br>
            <a:r>
              <a:rPr lang="en-US" altLang="zh-CN" sz="2400" dirty="0" smtClean="0"/>
              <a:t>σ={B/y}</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23AB87-653D-4F84-A4A1-0FA3D3ED745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34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22B2FA-18E6-4FDC-8B25-A7B1E58AEEA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96</a:t>
            </a:fld>
            <a:endParaRPr kumimoji="0" lang="en-US" altLang="zh-CN" sz="1400" smtClean="0">
              <a:latin typeface="Tahoma" panose="020B0604030504040204" pitchFamily="34" charset="0"/>
              <a:ea typeface="宋体" panose="02010600030101010101" pitchFamily="2" charset="-122"/>
            </a:endParaRPr>
          </a:p>
        </p:txBody>
      </p:sp>
      <p:sp>
        <p:nvSpPr>
          <p:cNvPr id="103428" name="Rectangle 2"/>
          <p:cNvSpPr>
            <a:spLocks noGrp="1" noChangeArrowheads="1"/>
          </p:cNvSpPr>
          <p:nvPr>
            <p:ph type="title"/>
          </p:nvPr>
        </p:nvSpPr>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r>
              <a:rPr lang="en-US" altLang="zh-CN" sz="2800" smtClean="0">
                <a:ea typeface="华文新魏" panose="02010800040101010101" pitchFamily="2" charset="-122"/>
              </a:rPr>
              <a:t>(</a:t>
            </a:r>
            <a:r>
              <a:rPr lang="zh-CN" altLang="en-US" sz="2800" smtClean="0">
                <a:solidFill>
                  <a:srgbClr val="000000"/>
                </a:solidFill>
                <a:ea typeface="华文新魏" panose="02010800040101010101" pitchFamily="2" charset="-122"/>
              </a:rPr>
              <a:t>置换和合一</a:t>
            </a:r>
            <a:r>
              <a:rPr lang="en-US" altLang="zh-CN" sz="2800" smtClean="0">
                <a:ea typeface="华文新魏" panose="02010800040101010101" pitchFamily="2" charset="-122"/>
              </a:rPr>
              <a:t>)</a:t>
            </a:r>
          </a:p>
        </p:txBody>
      </p:sp>
      <p:sp>
        <p:nvSpPr>
          <p:cNvPr id="103429" name="Rectangle 3"/>
          <p:cNvSpPr>
            <a:spLocks noGrp="1" noChangeArrowheads="1"/>
          </p:cNvSpPr>
          <p:nvPr>
            <p:ph type="body" idx="1"/>
          </p:nvPr>
        </p:nvSpPr>
        <p:spPr>
          <a:xfrm>
            <a:off x="838200" y="1981200"/>
            <a:ext cx="8077200" cy="4648200"/>
          </a:xfrm>
        </p:spPr>
        <p:txBody>
          <a:bodyPr/>
          <a:lstStyle/>
          <a:p>
            <a:pPr eaLnBrk="1" hangingPunct="1">
              <a:lnSpc>
                <a:spcPct val="90000"/>
              </a:lnSpc>
            </a:pPr>
            <a:r>
              <a:rPr lang="zh-CN" altLang="en-US" sz="2000" b="1" smtClean="0"/>
              <a:t>例</a:t>
            </a:r>
            <a:r>
              <a:rPr lang="en-US" altLang="zh-CN" sz="2000" b="1" smtClean="0"/>
              <a:t>3</a:t>
            </a:r>
            <a:r>
              <a:rPr lang="zh-CN" altLang="en-US" sz="2000" smtClean="0"/>
              <a:t>：求公式集</a:t>
            </a:r>
            <a:br>
              <a:rPr lang="zh-CN" altLang="en-US" sz="2000" smtClean="0"/>
            </a:br>
            <a:r>
              <a:rPr lang="en-US" altLang="zh-CN" sz="2000" smtClean="0"/>
              <a:t>F={P</a:t>
            </a:r>
            <a:r>
              <a:rPr lang="zh-CN" altLang="en-US" sz="2000" smtClean="0"/>
              <a:t>（</a:t>
            </a:r>
            <a:r>
              <a:rPr lang="en-US" altLang="zh-CN" sz="2000" smtClean="0"/>
              <a:t>a</a:t>
            </a:r>
            <a:r>
              <a:rPr lang="zh-CN" altLang="en-US" sz="2000" smtClean="0"/>
              <a:t>，</a:t>
            </a:r>
            <a:r>
              <a:rPr lang="en-US" altLang="zh-CN" sz="2000" smtClean="0"/>
              <a:t>x</a:t>
            </a:r>
            <a:r>
              <a:rPr lang="zh-CN" altLang="en-US" sz="2000" smtClean="0"/>
              <a:t>，</a:t>
            </a:r>
            <a:r>
              <a:rPr lang="en-US" altLang="zh-CN" sz="2000" smtClean="0"/>
              <a:t>f</a:t>
            </a:r>
            <a:r>
              <a:rPr lang="zh-CN" altLang="en-US" sz="2000" smtClean="0"/>
              <a:t>（</a:t>
            </a:r>
            <a:r>
              <a:rPr lang="en-US" altLang="zh-CN" sz="2000" smtClean="0"/>
              <a:t>g</a:t>
            </a:r>
            <a:r>
              <a:rPr lang="zh-CN" altLang="en-US" sz="2000" smtClean="0"/>
              <a:t>（</a:t>
            </a:r>
            <a:r>
              <a:rPr lang="en-US" altLang="zh-CN" sz="2000" smtClean="0"/>
              <a:t>y</a:t>
            </a:r>
            <a:r>
              <a:rPr lang="zh-CN" altLang="en-US" sz="2000" smtClean="0"/>
              <a:t>））），</a:t>
            </a:r>
            <a:r>
              <a:rPr lang="en-US" altLang="zh-CN" sz="2000" smtClean="0"/>
              <a:t>P</a:t>
            </a:r>
            <a:r>
              <a:rPr lang="zh-CN" altLang="en-US" sz="2000" smtClean="0"/>
              <a:t>（</a:t>
            </a:r>
            <a:r>
              <a:rPr lang="en-US" altLang="zh-CN" sz="2000" smtClean="0"/>
              <a:t>z</a:t>
            </a:r>
            <a:r>
              <a:rPr lang="zh-CN" altLang="en-US" sz="2000" smtClean="0"/>
              <a:t>，</a:t>
            </a:r>
            <a:r>
              <a:rPr lang="en-US" altLang="zh-CN" sz="2000" smtClean="0"/>
              <a:t>h</a:t>
            </a:r>
            <a:r>
              <a:rPr lang="zh-CN" altLang="en-US" sz="2000" smtClean="0"/>
              <a:t>（</a:t>
            </a:r>
            <a:r>
              <a:rPr lang="en-US" altLang="zh-CN" sz="2000" smtClean="0"/>
              <a:t>z</a:t>
            </a:r>
            <a:r>
              <a:rPr lang="zh-CN" altLang="en-US" sz="2000" smtClean="0"/>
              <a:t>，</a:t>
            </a:r>
            <a:r>
              <a:rPr lang="en-US" altLang="zh-CN" sz="2000" smtClean="0"/>
              <a:t>u</a:t>
            </a:r>
            <a:r>
              <a:rPr lang="zh-CN" altLang="en-US" sz="2000" smtClean="0"/>
              <a:t>），</a:t>
            </a:r>
            <a:r>
              <a:rPr lang="en-US" altLang="zh-CN" sz="2000" smtClean="0"/>
              <a:t>f</a:t>
            </a:r>
            <a:r>
              <a:rPr lang="zh-CN" altLang="en-US" sz="2000" smtClean="0"/>
              <a:t>（</a:t>
            </a:r>
            <a:r>
              <a:rPr lang="en-US" altLang="zh-CN" sz="2000" smtClean="0"/>
              <a:t>w</a:t>
            </a:r>
            <a:r>
              <a:rPr lang="zh-CN" altLang="en-US" sz="2000" smtClean="0"/>
              <a:t>））</a:t>
            </a:r>
            <a:r>
              <a:rPr lang="en-US" altLang="zh-CN" sz="2000" smtClean="0"/>
              <a:t>}</a:t>
            </a:r>
            <a:br>
              <a:rPr lang="en-US" altLang="zh-CN" sz="2000" smtClean="0"/>
            </a:br>
            <a:r>
              <a:rPr lang="zh-CN" altLang="en-US" sz="2000" smtClean="0"/>
              <a:t>的最一般合一者。</a:t>
            </a:r>
            <a:br>
              <a:rPr lang="zh-CN" altLang="en-US" sz="2000" smtClean="0"/>
            </a:br>
            <a:r>
              <a:rPr lang="en-US" altLang="zh-CN" sz="2000" smtClean="0"/>
              <a:t>k=0</a:t>
            </a:r>
            <a:r>
              <a:rPr lang="zh-CN" altLang="en-US" sz="2000" smtClean="0"/>
              <a:t>：</a:t>
            </a:r>
            <a:r>
              <a:rPr lang="en-US" altLang="zh-CN" sz="2000" smtClean="0"/>
              <a:t>F</a:t>
            </a:r>
            <a:r>
              <a:rPr lang="en-US" altLang="zh-CN" sz="2000" baseline="-25000" smtClean="0"/>
              <a:t>0</a:t>
            </a:r>
            <a:r>
              <a:rPr lang="en-US" altLang="zh-CN" sz="2000" smtClean="0"/>
              <a:t>=F</a:t>
            </a:r>
            <a:r>
              <a:rPr lang="zh-CN" altLang="en-US" sz="2000" smtClean="0"/>
              <a:t>，</a:t>
            </a:r>
            <a:r>
              <a:rPr lang="en-US" altLang="zh-CN" sz="2000" smtClean="0"/>
              <a:t>σ</a:t>
            </a:r>
            <a:r>
              <a:rPr lang="en-US" altLang="zh-CN" sz="2000" baseline="-25000" smtClean="0"/>
              <a:t>0</a:t>
            </a:r>
            <a:r>
              <a:rPr lang="en-US" altLang="zh-CN" sz="2000" smtClean="0"/>
              <a:t>=</a:t>
            </a:r>
            <a:r>
              <a:rPr lang="en-US" altLang="zh-CN" sz="2000" smtClean="0">
                <a:sym typeface="Symbol" panose="05050102010706020507" pitchFamily="18" charset="2"/>
              </a:rPr>
              <a:t></a:t>
            </a:r>
            <a:r>
              <a:rPr lang="en-US" altLang="zh-CN" sz="2000" smtClean="0"/>
              <a:t/>
            </a:r>
            <a:br>
              <a:rPr lang="en-US" altLang="zh-CN" sz="2000" smtClean="0"/>
            </a:br>
            <a:r>
              <a:rPr lang="en-US" altLang="zh-CN" sz="2000" smtClean="0"/>
              <a:t>F0</a:t>
            </a:r>
            <a:r>
              <a:rPr lang="zh-CN" altLang="en-US" sz="2000" smtClean="0"/>
              <a:t>不是单一表达式</a:t>
            </a:r>
            <a:br>
              <a:rPr lang="zh-CN" altLang="en-US" sz="2000" smtClean="0"/>
            </a:br>
            <a:r>
              <a:rPr lang="en-US" altLang="zh-CN" sz="2000" smtClean="0"/>
              <a:t>D</a:t>
            </a:r>
            <a:r>
              <a:rPr lang="en-US" altLang="zh-CN" sz="2000" baseline="-25000" smtClean="0"/>
              <a:t>0</a:t>
            </a:r>
            <a:r>
              <a:rPr lang="en-US" altLang="zh-CN" sz="2000" smtClean="0"/>
              <a:t>= {a</a:t>
            </a:r>
            <a:r>
              <a:rPr lang="zh-CN" altLang="en-US" sz="2000" smtClean="0"/>
              <a:t>，</a:t>
            </a:r>
            <a:r>
              <a:rPr lang="en-US" altLang="zh-CN" sz="2000" smtClean="0"/>
              <a:t>z} </a:t>
            </a:r>
            <a:r>
              <a:rPr lang="zh-CN" altLang="en-US" sz="2000" smtClean="0"/>
              <a:t>其中</a:t>
            </a:r>
            <a:r>
              <a:rPr lang="en-US" altLang="zh-CN" sz="2000" smtClean="0"/>
              <a:t>z</a:t>
            </a:r>
            <a:r>
              <a:rPr lang="zh-CN" altLang="en-US" sz="2000" smtClean="0"/>
              <a:t>是变元，且不在</a:t>
            </a:r>
            <a:r>
              <a:rPr lang="en-US" altLang="zh-CN" sz="2000" smtClean="0"/>
              <a:t>a</a:t>
            </a:r>
            <a:r>
              <a:rPr lang="zh-CN" altLang="en-US" sz="2000" smtClean="0"/>
              <a:t>中出现</a:t>
            </a:r>
            <a:br>
              <a:rPr lang="zh-CN" altLang="en-US" sz="2000" smtClean="0"/>
            </a:br>
            <a:r>
              <a:rPr lang="en-US" altLang="zh-CN" sz="2000" smtClean="0"/>
              <a:t>σ</a:t>
            </a:r>
            <a:r>
              <a:rPr lang="en-US" altLang="zh-CN" sz="2000" baseline="-25000" smtClean="0"/>
              <a:t>1</a:t>
            </a:r>
            <a:r>
              <a:rPr lang="en-US" altLang="zh-CN" sz="2000" smtClean="0"/>
              <a:t>=σ</a:t>
            </a:r>
            <a:r>
              <a:rPr lang="en-US" altLang="zh-CN" sz="2000" baseline="-25000" smtClean="0"/>
              <a:t>0</a:t>
            </a:r>
            <a:r>
              <a:rPr lang="en-US" altLang="zh-CN" sz="2000" smtClean="0"/>
              <a:t>·{a/z}=</a:t>
            </a:r>
            <a:r>
              <a:rPr lang="en-US" altLang="zh-CN" sz="2000" smtClean="0">
                <a:sym typeface="Symbol" panose="05050102010706020507" pitchFamily="18" charset="2"/>
              </a:rPr>
              <a:t></a:t>
            </a:r>
            <a:r>
              <a:rPr lang="en-US" altLang="zh-CN" sz="2000" smtClean="0"/>
              <a:t>·{a/z}={a/z}</a:t>
            </a:r>
            <a:br>
              <a:rPr lang="en-US" altLang="zh-CN" sz="2000" smtClean="0"/>
            </a:br>
            <a:r>
              <a:rPr lang="en-US" altLang="zh-CN" sz="2000" smtClean="0"/>
              <a:t>F</a:t>
            </a:r>
            <a:r>
              <a:rPr lang="en-US" altLang="zh-CN" sz="2000" baseline="-25000" smtClean="0"/>
              <a:t>1</a:t>
            </a:r>
            <a:r>
              <a:rPr lang="en-US" altLang="zh-CN" sz="2000" smtClean="0"/>
              <a:t>=F</a:t>
            </a:r>
            <a:r>
              <a:rPr lang="en-US" altLang="zh-CN" sz="2000" baseline="-25000" smtClean="0"/>
              <a:t>0</a:t>
            </a:r>
            <a:r>
              <a:rPr lang="en-US" altLang="zh-CN" sz="2000" smtClean="0"/>
              <a:t>{a/z}={P</a:t>
            </a:r>
            <a:r>
              <a:rPr lang="zh-CN" altLang="en-US" sz="2000" smtClean="0"/>
              <a:t>（</a:t>
            </a:r>
            <a:r>
              <a:rPr lang="en-US" altLang="zh-CN" sz="2000" smtClean="0"/>
              <a:t>a</a:t>
            </a:r>
            <a:r>
              <a:rPr lang="zh-CN" altLang="en-US" sz="2000" smtClean="0"/>
              <a:t>，</a:t>
            </a:r>
            <a:r>
              <a:rPr lang="en-US" altLang="zh-CN" sz="2000" smtClean="0"/>
              <a:t>x</a:t>
            </a:r>
            <a:r>
              <a:rPr lang="zh-CN" altLang="en-US" sz="2000" smtClean="0"/>
              <a:t>，</a:t>
            </a:r>
            <a:r>
              <a:rPr lang="en-US" altLang="zh-CN" sz="2000" smtClean="0"/>
              <a:t>f</a:t>
            </a:r>
            <a:r>
              <a:rPr lang="zh-CN" altLang="en-US" sz="2000" smtClean="0"/>
              <a:t>（</a:t>
            </a:r>
            <a:r>
              <a:rPr lang="en-US" altLang="zh-CN" sz="2000" smtClean="0"/>
              <a:t>g</a:t>
            </a:r>
            <a:r>
              <a:rPr lang="zh-CN" altLang="en-US" sz="2000" smtClean="0"/>
              <a:t>（</a:t>
            </a:r>
            <a:r>
              <a:rPr lang="en-US" altLang="zh-CN" sz="2000" smtClean="0"/>
              <a:t>y</a:t>
            </a:r>
            <a:r>
              <a:rPr lang="zh-CN" altLang="en-US" sz="2000" smtClean="0"/>
              <a:t>））），</a:t>
            </a:r>
            <a:r>
              <a:rPr lang="en-US" altLang="zh-CN" sz="2000" smtClean="0"/>
              <a:t>P</a:t>
            </a:r>
            <a:r>
              <a:rPr lang="zh-CN" altLang="en-US" sz="2000" smtClean="0"/>
              <a:t>（</a:t>
            </a:r>
            <a:r>
              <a:rPr lang="en-US" altLang="zh-CN" sz="2000" smtClean="0"/>
              <a:t>a</a:t>
            </a:r>
            <a:r>
              <a:rPr lang="zh-CN" altLang="en-US" sz="2000" smtClean="0"/>
              <a:t>，</a:t>
            </a:r>
            <a:r>
              <a:rPr lang="en-US" altLang="zh-CN" sz="2000" smtClean="0"/>
              <a:t>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f</a:t>
            </a:r>
            <a:r>
              <a:rPr lang="zh-CN" altLang="en-US" sz="2000" smtClean="0"/>
              <a:t>（</a:t>
            </a:r>
            <a:r>
              <a:rPr lang="en-US" altLang="zh-CN" sz="2000" smtClean="0"/>
              <a:t>w</a:t>
            </a:r>
            <a:r>
              <a:rPr lang="zh-CN" altLang="en-US" sz="2000" smtClean="0"/>
              <a:t>））</a:t>
            </a:r>
            <a:r>
              <a:rPr lang="en-US" altLang="zh-CN" sz="2000" smtClean="0"/>
              <a:t>}</a:t>
            </a:r>
            <a:r>
              <a:rPr lang="zh-CN" altLang="en-US" sz="2000" smtClean="0"/>
              <a:t>转（</a:t>
            </a:r>
            <a:r>
              <a:rPr lang="en-US" altLang="zh-CN" sz="2000" smtClean="0"/>
              <a:t>2</a:t>
            </a:r>
            <a:r>
              <a:rPr lang="zh-CN" altLang="en-US" sz="2000" smtClean="0"/>
              <a:t>）</a:t>
            </a:r>
            <a:br>
              <a:rPr lang="zh-CN" altLang="en-US" sz="2000" smtClean="0"/>
            </a:br>
            <a:r>
              <a:rPr lang="en-US" altLang="zh-CN" sz="2000" smtClean="0"/>
              <a:t>k=1</a:t>
            </a:r>
            <a:r>
              <a:rPr lang="zh-CN" altLang="en-US" sz="2000" smtClean="0"/>
              <a:t>：</a:t>
            </a:r>
            <a:r>
              <a:rPr lang="en-US" altLang="zh-CN" sz="2000" smtClean="0"/>
              <a:t>F1</a:t>
            </a:r>
            <a:r>
              <a:rPr lang="zh-CN" altLang="en-US" sz="2000" smtClean="0"/>
              <a:t>不是单一表达式</a:t>
            </a:r>
            <a:br>
              <a:rPr lang="zh-CN" altLang="en-US" sz="2000" smtClean="0"/>
            </a:br>
            <a:r>
              <a:rPr lang="zh-CN" altLang="en-US" sz="2000" smtClean="0"/>
              <a:t>        </a:t>
            </a:r>
            <a:r>
              <a:rPr lang="en-US" altLang="zh-CN" sz="2000" smtClean="0"/>
              <a:t>D</a:t>
            </a:r>
            <a:r>
              <a:rPr lang="en-US" altLang="zh-CN" sz="2000" baseline="-25000" smtClean="0"/>
              <a:t>1</a:t>
            </a:r>
            <a:r>
              <a:rPr lang="en-US" altLang="zh-CN" sz="2000" smtClean="0"/>
              <a:t>={x</a:t>
            </a:r>
            <a:r>
              <a:rPr lang="zh-CN" altLang="en-US" sz="2000" smtClean="0"/>
              <a:t>，</a:t>
            </a:r>
            <a:r>
              <a:rPr lang="en-US" altLang="zh-CN" sz="2000" smtClean="0"/>
              <a:t>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a:t>
            </a:r>
            <a:br>
              <a:rPr lang="en-US" altLang="zh-CN" sz="2000" smtClean="0"/>
            </a:br>
            <a:r>
              <a:rPr lang="en-US" altLang="zh-CN" sz="2000" smtClean="0"/>
              <a:t>        σ</a:t>
            </a:r>
            <a:r>
              <a:rPr lang="en-US" altLang="zh-CN" sz="2000" baseline="-25000" smtClean="0"/>
              <a:t>2</a:t>
            </a:r>
            <a:r>
              <a:rPr lang="en-US" altLang="zh-CN" sz="2000" smtClean="0"/>
              <a:t>=σ</a:t>
            </a:r>
            <a:r>
              <a:rPr lang="en-US" altLang="zh-CN" sz="2000" baseline="-25000" smtClean="0"/>
              <a:t>1</a:t>
            </a:r>
            <a:r>
              <a:rPr lang="en-US" altLang="zh-CN" sz="2000" smtClean="0"/>
              <a:t>·{h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/x}={a/z}·{h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/x}</a:t>
            </a:r>
            <a:br>
              <a:rPr lang="en-US" altLang="zh-CN" sz="2000" smtClean="0"/>
            </a:br>
            <a:r>
              <a:rPr lang="en-US" altLang="zh-CN" sz="2000" smtClean="0"/>
              <a:t>={a/z </a:t>
            </a:r>
            <a:r>
              <a:rPr lang="zh-CN" altLang="en-US" sz="2000" smtClean="0"/>
              <a:t>，</a:t>
            </a:r>
            <a:r>
              <a:rPr lang="en-US" altLang="zh-CN" sz="2000" smtClean="0"/>
              <a:t>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/x}</a:t>
            </a:r>
            <a:br>
              <a:rPr lang="en-US" altLang="zh-CN" sz="2000" smtClean="0"/>
            </a:br>
            <a:r>
              <a:rPr lang="en-US" altLang="zh-CN" sz="2000" smtClean="0"/>
              <a:t>F</a:t>
            </a:r>
            <a:r>
              <a:rPr lang="en-US" altLang="zh-CN" sz="2000" baseline="-25000" smtClean="0"/>
              <a:t>2</a:t>
            </a:r>
            <a:r>
              <a:rPr lang="en-US" altLang="zh-CN" sz="2000" smtClean="0"/>
              <a:t>=F1{h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/x}</a:t>
            </a:r>
            <a:br>
              <a:rPr lang="en-US" altLang="zh-CN" sz="2000" smtClean="0"/>
            </a:br>
            <a:r>
              <a:rPr lang="en-US" altLang="zh-CN" sz="2000" smtClean="0"/>
              <a:t>= {P</a:t>
            </a:r>
            <a:r>
              <a:rPr lang="zh-CN" altLang="en-US" sz="2000" smtClean="0"/>
              <a:t>（</a:t>
            </a:r>
            <a:r>
              <a:rPr lang="en-US" altLang="zh-CN" sz="2000" smtClean="0"/>
              <a:t>a</a:t>
            </a:r>
            <a:r>
              <a:rPr lang="zh-CN" altLang="en-US" sz="2000" smtClean="0"/>
              <a:t>，</a:t>
            </a:r>
            <a:r>
              <a:rPr lang="en-US" altLang="zh-CN" sz="2000" smtClean="0"/>
              <a:t>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f</a:t>
            </a:r>
            <a:r>
              <a:rPr lang="zh-CN" altLang="en-US" sz="2000" smtClean="0"/>
              <a:t>（</a:t>
            </a:r>
            <a:r>
              <a:rPr lang="en-US" altLang="zh-CN" sz="2000" smtClean="0"/>
              <a:t>g</a:t>
            </a:r>
            <a:r>
              <a:rPr lang="zh-CN" altLang="en-US" sz="2000" smtClean="0"/>
              <a:t>（</a:t>
            </a:r>
            <a:r>
              <a:rPr lang="en-US" altLang="zh-CN" sz="2000" smtClean="0"/>
              <a:t>y</a:t>
            </a:r>
            <a:r>
              <a:rPr lang="zh-CN" altLang="en-US" sz="2000" smtClean="0"/>
              <a:t>））），</a:t>
            </a:r>
            <a:r>
              <a:rPr lang="en-US" altLang="zh-CN" sz="2000" smtClean="0"/>
              <a:t>P</a:t>
            </a:r>
            <a:r>
              <a:rPr lang="zh-CN" altLang="en-US" sz="2000" smtClean="0"/>
              <a:t>（</a:t>
            </a:r>
            <a:r>
              <a:rPr lang="en-US" altLang="zh-CN" sz="2000" smtClean="0"/>
              <a:t>a</a:t>
            </a:r>
            <a:r>
              <a:rPr lang="zh-CN" altLang="en-US" sz="2000" smtClean="0"/>
              <a:t>，</a:t>
            </a:r>
            <a:r>
              <a:rPr lang="en-US" altLang="zh-CN" sz="2000" smtClean="0"/>
              <a:t>h</a:t>
            </a:r>
            <a:r>
              <a:rPr lang="zh-CN" altLang="en-US" sz="2000" smtClean="0"/>
              <a:t>（</a:t>
            </a:r>
            <a:r>
              <a:rPr lang="en-US" altLang="zh-CN" sz="2000" smtClean="0"/>
              <a:t>a</a:t>
            </a:r>
            <a:r>
              <a:rPr lang="zh-CN" altLang="en-US" sz="2000" smtClean="0"/>
              <a:t>，</a:t>
            </a:r>
            <a:r>
              <a:rPr lang="en-US" altLang="zh-CN" sz="2000" smtClean="0"/>
              <a:t>u</a:t>
            </a:r>
            <a:r>
              <a:rPr lang="zh-CN" altLang="en-US" sz="2000" smtClean="0"/>
              <a:t>），</a:t>
            </a:r>
            <a:r>
              <a:rPr lang="en-US" altLang="zh-CN" sz="2000" smtClean="0"/>
              <a:t>f</a:t>
            </a:r>
            <a:r>
              <a:rPr lang="zh-CN" altLang="en-US" sz="2000" smtClean="0"/>
              <a:t>（</a:t>
            </a:r>
            <a:r>
              <a:rPr lang="en-US" altLang="zh-CN" sz="2000" smtClean="0"/>
              <a:t>w</a:t>
            </a:r>
            <a:r>
              <a:rPr lang="zh-CN" altLang="en-US" sz="2000" smtClean="0"/>
              <a:t>））</a:t>
            </a:r>
          </a:p>
          <a:p>
            <a:pPr eaLnBrk="1" hangingPunct="1">
              <a:lnSpc>
                <a:spcPct val="90000"/>
              </a:lnSpc>
              <a:buFont typeface="Wingdings" panose="05000000000000000000" pitchFamily="2" charset="2"/>
              <a:buNone/>
            </a:pPr>
            <a:r>
              <a:rPr lang="zh-CN" altLang="en-US" sz="2000" smtClean="0"/>
              <a:t>   </a:t>
            </a:r>
            <a:r>
              <a:rPr lang="en-US" altLang="zh-CN" sz="2000"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1BF14EC-CE21-43BE-B6B1-5EA22EB59E1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44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8AAEBA-C6F5-4208-A6D2-17DAEEA3253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97</a:t>
            </a:fld>
            <a:endParaRPr kumimoji="0" lang="en-US" altLang="zh-CN" sz="1400" smtClean="0">
              <a:latin typeface="Tahoma" panose="020B0604030504040204" pitchFamily="34" charset="0"/>
              <a:ea typeface="宋体" panose="02010600030101010101" pitchFamily="2" charset="-122"/>
            </a:endParaRPr>
          </a:p>
        </p:txBody>
      </p:sp>
      <p:sp>
        <p:nvSpPr>
          <p:cNvPr id="104452" name="Rectangle 2"/>
          <p:cNvSpPr>
            <a:spLocks noGrp="1" noChangeArrowheads="1"/>
          </p:cNvSpPr>
          <p:nvPr>
            <p:ph type="title"/>
          </p:nvPr>
        </p:nvSpPr>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r>
              <a:rPr lang="en-US" altLang="zh-CN" sz="2800" smtClean="0">
                <a:ea typeface="华文新魏" panose="02010800040101010101" pitchFamily="2" charset="-122"/>
              </a:rPr>
              <a:t>(</a:t>
            </a:r>
            <a:r>
              <a:rPr lang="zh-CN" altLang="en-US" sz="2800" smtClean="0">
                <a:solidFill>
                  <a:srgbClr val="000000"/>
                </a:solidFill>
                <a:ea typeface="华文新魏" panose="02010800040101010101" pitchFamily="2" charset="-122"/>
              </a:rPr>
              <a:t>置换和合一</a:t>
            </a:r>
            <a:r>
              <a:rPr lang="en-US" altLang="zh-CN" sz="2800" smtClean="0">
                <a:ea typeface="华文新魏" panose="02010800040101010101" pitchFamily="2" charset="-122"/>
              </a:rPr>
              <a:t>)</a:t>
            </a:r>
          </a:p>
        </p:txBody>
      </p:sp>
      <p:sp>
        <p:nvSpPr>
          <p:cNvPr id="10445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smtClean="0"/>
              <a:t>  ……</a:t>
            </a:r>
          </a:p>
          <a:p>
            <a:pPr eaLnBrk="1" hangingPunct="1">
              <a:buFont typeface="Wingdings" panose="05000000000000000000" pitchFamily="2" charset="2"/>
              <a:buNone/>
            </a:pPr>
            <a:r>
              <a:rPr lang="en-US" altLang="zh-CN" sz="2400" smtClean="0"/>
              <a:t> k=2</a:t>
            </a:r>
            <a:r>
              <a:rPr lang="zh-CN" altLang="en-US" sz="2400" smtClean="0"/>
              <a:t>：</a:t>
            </a:r>
            <a:r>
              <a:rPr lang="en-US" altLang="zh-CN" sz="2400" smtClean="0"/>
              <a:t>F</a:t>
            </a:r>
            <a:r>
              <a:rPr lang="en-US" altLang="zh-CN" sz="2400" baseline="-25000" smtClean="0"/>
              <a:t>2</a:t>
            </a:r>
            <a:r>
              <a:rPr lang="zh-CN" altLang="en-US" sz="2400" smtClean="0"/>
              <a:t>不是单一表达式</a:t>
            </a:r>
            <a:br>
              <a:rPr lang="zh-CN" altLang="en-US" sz="2400" smtClean="0"/>
            </a:br>
            <a:r>
              <a:rPr lang="en-US" altLang="zh-CN" sz="2400" smtClean="0"/>
              <a:t>D</a:t>
            </a:r>
            <a:r>
              <a:rPr lang="en-US" altLang="zh-CN" sz="2400" baseline="-25000" smtClean="0"/>
              <a:t>2</a:t>
            </a:r>
            <a:r>
              <a:rPr lang="en-US" altLang="zh-CN" sz="2400" smtClean="0"/>
              <a:t>={ g</a:t>
            </a:r>
            <a:r>
              <a:rPr lang="zh-CN" altLang="en-US" sz="2400" smtClean="0"/>
              <a:t>（</a:t>
            </a:r>
            <a:r>
              <a:rPr lang="en-US" altLang="zh-CN" sz="2400" smtClean="0"/>
              <a:t>y</a:t>
            </a:r>
            <a:r>
              <a:rPr lang="zh-CN" altLang="en-US" sz="2400" smtClean="0"/>
              <a:t>），</a:t>
            </a:r>
            <a:r>
              <a:rPr lang="en-US" altLang="zh-CN" sz="2400" smtClean="0"/>
              <a:t>w}</a:t>
            </a:r>
            <a:br>
              <a:rPr lang="en-US" altLang="zh-CN" sz="2400" smtClean="0"/>
            </a:br>
            <a:r>
              <a:rPr lang="en-US" altLang="zh-CN" sz="2400" smtClean="0"/>
              <a:t>σ</a:t>
            </a:r>
            <a:r>
              <a:rPr lang="en-US" altLang="zh-CN" sz="2400" baseline="-25000" smtClean="0"/>
              <a:t>3</a:t>
            </a:r>
            <a:r>
              <a:rPr lang="en-US" altLang="zh-CN" sz="2400" smtClean="0"/>
              <a:t>=σ</a:t>
            </a:r>
            <a:r>
              <a:rPr lang="en-US" altLang="zh-CN" sz="2400" baseline="-25000" smtClean="0"/>
              <a:t>2</a:t>
            </a:r>
            <a:r>
              <a:rPr lang="en-US" altLang="zh-CN" sz="2400" smtClean="0"/>
              <a:t>·{g</a:t>
            </a:r>
            <a:r>
              <a:rPr lang="zh-CN" altLang="en-US" sz="2400" smtClean="0"/>
              <a:t>（</a:t>
            </a:r>
            <a:r>
              <a:rPr lang="en-US" altLang="zh-CN" sz="2400" smtClean="0"/>
              <a:t>y</a:t>
            </a:r>
            <a:r>
              <a:rPr lang="zh-CN" altLang="en-US" sz="2400" smtClean="0"/>
              <a:t>）</a:t>
            </a:r>
            <a:r>
              <a:rPr lang="en-US" altLang="zh-CN" sz="2400" smtClean="0"/>
              <a:t>/w }</a:t>
            </a:r>
            <a:br>
              <a:rPr lang="en-US" altLang="zh-CN" sz="2400" smtClean="0"/>
            </a:br>
            <a:r>
              <a:rPr lang="en-US" altLang="zh-CN" sz="2400" smtClean="0"/>
              <a:t>={a/z </a:t>
            </a:r>
            <a:r>
              <a:rPr lang="zh-CN" altLang="en-US" sz="2400" smtClean="0"/>
              <a:t>，</a:t>
            </a:r>
            <a:r>
              <a:rPr lang="en-US" altLang="zh-CN" sz="2400" smtClean="0"/>
              <a:t>h</a:t>
            </a:r>
            <a:r>
              <a:rPr lang="zh-CN" altLang="en-US" sz="2400" smtClean="0"/>
              <a:t>（</a:t>
            </a:r>
            <a:r>
              <a:rPr lang="en-US" altLang="zh-CN" sz="2400" smtClean="0"/>
              <a:t>a</a:t>
            </a:r>
            <a:r>
              <a:rPr lang="zh-CN" altLang="en-US" sz="2400" smtClean="0"/>
              <a:t>，</a:t>
            </a:r>
            <a:r>
              <a:rPr lang="en-US" altLang="zh-CN" sz="2400" smtClean="0"/>
              <a:t>u</a:t>
            </a:r>
            <a:r>
              <a:rPr lang="zh-CN" altLang="en-US" sz="2400" smtClean="0"/>
              <a:t>）</a:t>
            </a:r>
            <a:r>
              <a:rPr lang="en-US" altLang="zh-CN" sz="2400" smtClean="0"/>
              <a:t>/x</a:t>
            </a:r>
            <a:r>
              <a:rPr lang="zh-CN" altLang="en-US" sz="2400" smtClean="0"/>
              <a:t>，</a:t>
            </a:r>
            <a:r>
              <a:rPr lang="en-US" altLang="zh-CN" sz="2400" smtClean="0"/>
              <a:t>g</a:t>
            </a:r>
            <a:r>
              <a:rPr lang="zh-CN" altLang="en-US" sz="2400" smtClean="0"/>
              <a:t>（</a:t>
            </a:r>
            <a:r>
              <a:rPr lang="en-US" altLang="zh-CN" sz="2400" smtClean="0"/>
              <a:t>y</a:t>
            </a:r>
            <a:r>
              <a:rPr lang="zh-CN" altLang="en-US" sz="2400" smtClean="0"/>
              <a:t>）</a:t>
            </a:r>
            <a:r>
              <a:rPr lang="en-US" altLang="zh-CN" sz="2400" smtClean="0"/>
              <a:t>/w }</a:t>
            </a:r>
            <a:br>
              <a:rPr lang="en-US" altLang="zh-CN" sz="2400" smtClean="0"/>
            </a:br>
            <a:r>
              <a:rPr lang="en-US" altLang="zh-CN" sz="2400" smtClean="0"/>
              <a:t>F</a:t>
            </a:r>
            <a:r>
              <a:rPr lang="en-US" altLang="zh-CN" sz="2400" baseline="-25000" smtClean="0"/>
              <a:t>3</a:t>
            </a:r>
            <a:r>
              <a:rPr lang="en-US" altLang="zh-CN" sz="2400" smtClean="0"/>
              <a:t>=F</a:t>
            </a:r>
            <a:r>
              <a:rPr lang="en-US" altLang="zh-CN" sz="2400" baseline="-25000" smtClean="0"/>
              <a:t>2</a:t>
            </a:r>
            <a:r>
              <a:rPr lang="en-US" altLang="zh-CN" sz="2400" smtClean="0"/>
              <a:t>{ g</a:t>
            </a:r>
            <a:r>
              <a:rPr lang="zh-CN" altLang="en-US" sz="2400" smtClean="0"/>
              <a:t>（</a:t>
            </a:r>
            <a:r>
              <a:rPr lang="en-US" altLang="zh-CN" sz="2400" smtClean="0"/>
              <a:t>y</a:t>
            </a:r>
            <a:r>
              <a:rPr lang="zh-CN" altLang="en-US" sz="2400" smtClean="0"/>
              <a:t>）</a:t>
            </a:r>
            <a:r>
              <a:rPr lang="en-US" altLang="zh-CN" sz="2400" smtClean="0"/>
              <a:t>/w }</a:t>
            </a:r>
            <a:br>
              <a:rPr lang="en-US" altLang="zh-CN" sz="2400" smtClean="0"/>
            </a:br>
            <a:r>
              <a:rPr lang="en-US" altLang="zh-CN" sz="2400" smtClean="0"/>
              <a:t>={P</a:t>
            </a:r>
            <a:r>
              <a:rPr lang="zh-CN" altLang="en-US" sz="2400" smtClean="0"/>
              <a:t>（</a:t>
            </a:r>
            <a:r>
              <a:rPr lang="en-US" altLang="zh-CN" sz="2400" smtClean="0"/>
              <a:t>a</a:t>
            </a:r>
            <a:r>
              <a:rPr lang="zh-CN" altLang="en-US" sz="2400" smtClean="0"/>
              <a:t>，</a:t>
            </a:r>
            <a:r>
              <a:rPr lang="en-US" altLang="zh-CN" sz="2400" smtClean="0"/>
              <a:t>h</a:t>
            </a:r>
            <a:r>
              <a:rPr lang="zh-CN" altLang="en-US" sz="2400" smtClean="0"/>
              <a:t>（</a:t>
            </a:r>
            <a:r>
              <a:rPr lang="en-US" altLang="zh-CN" sz="2400" smtClean="0"/>
              <a:t>a</a:t>
            </a:r>
            <a:r>
              <a:rPr lang="zh-CN" altLang="en-US" sz="2400" smtClean="0"/>
              <a:t>，</a:t>
            </a:r>
            <a:r>
              <a:rPr lang="en-US" altLang="zh-CN" sz="2400" smtClean="0"/>
              <a:t>u</a:t>
            </a:r>
            <a:r>
              <a:rPr lang="zh-CN" altLang="en-US" sz="2400" smtClean="0"/>
              <a:t>），</a:t>
            </a:r>
            <a:r>
              <a:rPr lang="en-US" altLang="zh-CN" sz="2400" smtClean="0"/>
              <a:t>f</a:t>
            </a:r>
            <a:r>
              <a:rPr lang="zh-CN" altLang="en-US" sz="2400" smtClean="0"/>
              <a:t>（</a:t>
            </a:r>
            <a:r>
              <a:rPr lang="en-US" altLang="zh-CN" sz="2400" smtClean="0"/>
              <a:t>g</a:t>
            </a:r>
            <a:r>
              <a:rPr lang="zh-CN" altLang="en-US" sz="2400" smtClean="0"/>
              <a:t>（</a:t>
            </a:r>
            <a:r>
              <a:rPr lang="en-US" altLang="zh-CN" sz="2400" smtClean="0"/>
              <a:t>y</a:t>
            </a:r>
            <a:r>
              <a:rPr lang="zh-CN" altLang="en-US" sz="2400" smtClean="0"/>
              <a:t>）））</a:t>
            </a:r>
            <a:r>
              <a:rPr lang="en-US" altLang="zh-CN" sz="2400" smtClean="0"/>
              <a:t>}</a:t>
            </a:r>
            <a:br>
              <a:rPr lang="en-US" altLang="zh-CN" sz="2400" smtClean="0"/>
            </a:br>
            <a:r>
              <a:rPr lang="en-US" altLang="zh-CN" sz="2400" smtClean="0"/>
              <a:t>k=3</a:t>
            </a:r>
            <a:r>
              <a:rPr lang="zh-CN" altLang="en-US" sz="2400" smtClean="0"/>
              <a:t>：</a:t>
            </a:r>
            <a:r>
              <a:rPr lang="en-US" altLang="zh-CN" sz="2400" smtClean="0"/>
              <a:t>F</a:t>
            </a:r>
            <a:r>
              <a:rPr lang="en-US" altLang="zh-CN" sz="2400" baseline="-25000" smtClean="0"/>
              <a:t>3</a:t>
            </a:r>
            <a:r>
              <a:rPr lang="zh-CN" altLang="en-US" sz="2400" smtClean="0"/>
              <a:t>已是单一表达式</a:t>
            </a:r>
            <a:br>
              <a:rPr lang="zh-CN" altLang="en-US" sz="2400" smtClean="0"/>
            </a:br>
            <a:r>
              <a:rPr lang="en-US" altLang="zh-CN" sz="2400" smtClean="0"/>
              <a:t>mgu=σ</a:t>
            </a:r>
            <a:r>
              <a:rPr lang="en-US" altLang="zh-CN" sz="2400" baseline="-25000" smtClean="0"/>
              <a:t>3</a:t>
            </a:r>
            <a:r>
              <a:rPr lang="en-US" altLang="zh-CN" sz="2400" smtClean="0"/>
              <a:t>={a/z</a:t>
            </a:r>
            <a:r>
              <a:rPr lang="zh-CN" altLang="en-US" sz="2400" smtClean="0"/>
              <a:t>，</a:t>
            </a:r>
            <a:r>
              <a:rPr lang="en-US" altLang="zh-CN" sz="2400" smtClean="0"/>
              <a:t>h</a:t>
            </a:r>
            <a:r>
              <a:rPr lang="zh-CN" altLang="en-US" sz="2400" smtClean="0"/>
              <a:t>（</a:t>
            </a:r>
            <a:r>
              <a:rPr lang="en-US" altLang="zh-CN" sz="2400" smtClean="0"/>
              <a:t>a</a:t>
            </a:r>
            <a:r>
              <a:rPr lang="zh-CN" altLang="en-US" sz="2400" smtClean="0"/>
              <a:t>，</a:t>
            </a:r>
            <a:r>
              <a:rPr lang="en-US" altLang="zh-CN" sz="2400" smtClean="0"/>
              <a:t>u</a:t>
            </a:r>
            <a:r>
              <a:rPr lang="zh-CN" altLang="en-US" sz="2400" smtClean="0"/>
              <a:t>）</a:t>
            </a:r>
            <a:r>
              <a:rPr lang="en-US" altLang="zh-CN" sz="2400" smtClean="0"/>
              <a:t>/x</a:t>
            </a:r>
            <a:r>
              <a:rPr lang="zh-CN" altLang="en-US" sz="2400" smtClean="0"/>
              <a:t>，</a:t>
            </a:r>
            <a:r>
              <a:rPr lang="en-US" altLang="zh-CN" sz="2400" smtClean="0"/>
              <a:t>g</a:t>
            </a:r>
            <a:r>
              <a:rPr lang="zh-CN" altLang="en-US" sz="2400" smtClean="0"/>
              <a:t>（</a:t>
            </a:r>
            <a:r>
              <a:rPr lang="en-US" altLang="zh-CN" sz="2400" smtClean="0"/>
              <a:t>y</a:t>
            </a:r>
            <a:r>
              <a:rPr lang="zh-CN" altLang="en-US" sz="2400" smtClean="0"/>
              <a:t>）</a:t>
            </a:r>
            <a:r>
              <a:rPr lang="en-US" altLang="zh-CN" sz="2400" smtClean="0"/>
              <a:t>/w }</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7075AD-53EB-4FED-A691-97566E568C1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54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D4D650-0341-4685-BA40-4DF1C83F689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98</a:t>
            </a:fld>
            <a:endParaRPr kumimoji="0" lang="en-US" altLang="zh-CN" sz="1400" smtClean="0">
              <a:latin typeface="Tahoma" panose="020B0604030504040204" pitchFamily="34" charset="0"/>
              <a:ea typeface="宋体" panose="02010600030101010101" pitchFamily="2" charset="-122"/>
            </a:endParaRPr>
          </a:p>
        </p:txBody>
      </p:sp>
      <p:sp>
        <p:nvSpPr>
          <p:cNvPr id="105476" name="Rectangle 5"/>
          <p:cNvSpPr>
            <a:spLocks noGrp="1" noChangeArrowheads="1"/>
          </p:cNvSpPr>
          <p:nvPr>
            <p:ph type="title"/>
          </p:nvPr>
        </p:nvSpPr>
        <p:spPr/>
        <p:txBody>
          <a:bodyPr/>
          <a:lstStyle/>
          <a:p>
            <a:pPr eaLnBrk="1" hangingPunct="1"/>
            <a:r>
              <a:rPr lang="zh-CN" altLang="en-US" smtClean="0"/>
              <a:t>表示方法 </a:t>
            </a:r>
            <a:r>
              <a:rPr lang="en-US" altLang="zh-CN" sz="3200" smtClean="0">
                <a:ea typeface="华文新魏" panose="02010800040101010101" pitchFamily="2" charset="-122"/>
              </a:rPr>
              <a:t>—</a:t>
            </a:r>
            <a:r>
              <a:rPr lang="zh-CN" altLang="en-US" sz="3200" smtClean="0">
                <a:ea typeface="华文新魏" panose="02010800040101010101" pitchFamily="2" charset="-122"/>
              </a:rPr>
              <a:t>谓词逻辑表示法</a:t>
            </a:r>
          </a:p>
        </p:txBody>
      </p:sp>
      <p:sp>
        <p:nvSpPr>
          <p:cNvPr id="105477" name="Rectangle 6"/>
          <p:cNvSpPr>
            <a:spLocks noGrp="1" noChangeArrowheads="1"/>
          </p:cNvSpPr>
          <p:nvPr>
            <p:ph type="body" idx="1"/>
          </p:nvPr>
        </p:nvSpPr>
        <p:spPr>
          <a:xfrm>
            <a:off x="468313" y="1981200"/>
            <a:ext cx="8142287" cy="2384425"/>
          </a:xfrm>
        </p:spPr>
        <p:txBody>
          <a:bodyPr/>
          <a:lstStyle/>
          <a:p>
            <a:pPr eaLnBrk="1" hangingPunct="1"/>
            <a:r>
              <a:rPr lang="zh-CN" altLang="en-US" smtClean="0"/>
              <a:t>谓词逻辑法是应用最广的方法之一，其原因是：</a:t>
            </a:r>
          </a:p>
          <a:p>
            <a:pPr lvl="1" eaLnBrk="1" hangingPunct="1">
              <a:spcBef>
                <a:spcPct val="55000"/>
              </a:spcBef>
            </a:pPr>
            <a:r>
              <a:rPr lang="zh-CN" altLang="en-US" smtClean="0"/>
              <a:t>谓词逻辑与数据库，特别是关系数据库就有密切的关系。在关系数据库中，逻辑代数表达式是谓词表达式之一。因此，如果采用谓词逻辑作为系统的理论背景，则可将数据库系统扩展改造成知识库。</a:t>
            </a:r>
          </a:p>
        </p:txBody>
      </p:sp>
      <p:graphicFrame>
        <p:nvGraphicFramePr>
          <p:cNvPr id="6" name="表格 5"/>
          <p:cNvGraphicFramePr>
            <a:graphicFrameLocks noGrp="1"/>
          </p:cNvGraphicFramePr>
          <p:nvPr/>
        </p:nvGraphicFramePr>
        <p:xfrm>
          <a:off x="179388" y="4292600"/>
          <a:ext cx="8748710" cy="2239965"/>
        </p:xfrm>
        <a:graphic>
          <a:graphicData uri="http://schemas.openxmlformats.org/drawingml/2006/table">
            <a:tbl>
              <a:tblPr/>
              <a:tblGrid>
                <a:gridCol w="1749332">
                  <a:extLst>
                    <a:ext uri="{9D8B030D-6E8A-4147-A177-3AD203B41FA5}">
                      <a16:colId xmlns:a16="http://schemas.microsoft.com/office/drawing/2014/main" xmlns="" val="20000"/>
                    </a:ext>
                  </a:extLst>
                </a:gridCol>
                <a:gridCol w="1749332">
                  <a:extLst>
                    <a:ext uri="{9D8B030D-6E8A-4147-A177-3AD203B41FA5}">
                      <a16:colId xmlns:a16="http://schemas.microsoft.com/office/drawing/2014/main" xmlns="" val="20001"/>
                    </a:ext>
                  </a:extLst>
                </a:gridCol>
                <a:gridCol w="1749332">
                  <a:extLst>
                    <a:ext uri="{9D8B030D-6E8A-4147-A177-3AD203B41FA5}">
                      <a16:colId xmlns:a16="http://schemas.microsoft.com/office/drawing/2014/main" xmlns="" val="20002"/>
                    </a:ext>
                  </a:extLst>
                </a:gridCol>
                <a:gridCol w="1750357">
                  <a:extLst>
                    <a:ext uri="{9D8B030D-6E8A-4147-A177-3AD203B41FA5}">
                      <a16:colId xmlns:a16="http://schemas.microsoft.com/office/drawing/2014/main" xmlns="" val="20003"/>
                    </a:ext>
                  </a:extLst>
                </a:gridCol>
                <a:gridCol w="1750357">
                  <a:extLst>
                    <a:ext uri="{9D8B030D-6E8A-4147-A177-3AD203B41FA5}">
                      <a16:colId xmlns:a16="http://schemas.microsoft.com/office/drawing/2014/main" xmlns="" val="20004"/>
                    </a:ext>
                  </a:extLst>
                </a:gridCol>
              </a:tblGrid>
              <a:tr h="447993">
                <a:tc>
                  <a:txBody>
                    <a:bodyPr/>
                    <a:lstStyle/>
                    <a:p>
                      <a:pPr algn="just">
                        <a:spcAft>
                          <a:spcPts val="0"/>
                        </a:spcAft>
                      </a:pPr>
                      <a:r>
                        <a:rPr lang="zh-CN" sz="2000" kern="100">
                          <a:latin typeface="Times New Roman"/>
                          <a:ea typeface="宋体"/>
                        </a:rPr>
                        <a:t>标志</a:t>
                      </a: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课程名</a:t>
                      </a: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开课系</a:t>
                      </a: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人数</a:t>
                      </a: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教师</a:t>
                      </a: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7993">
                <a:tc>
                  <a:txBody>
                    <a:bodyPr/>
                    <a:lstStyle/>
                    <a:p>
                      <a:pPr algn="just">
                        <a:spcAft>
                          <a:spcPts val="0"/>
                        </a:spcAft>
                      </a:pPr>
                      <a:r>
                        <a:rPr lang="en-US" sz="2000" kern="100">
                          <a:latin typeface="Times New Roman"/>
                          <a:ea typeface="宋体"/>
                        </a:rPr>
                        <a:t>CSC248</a:t>
                      </a:r>
                      <a:endParaRPr lang="zh-CN" sz="2000" kern="100">
                        <a:latin typeface="Times New Roman"/>
                        <a:ea typeface="宋体"/>
                      </a:endParaRPr>
                    </a:p>
                  </a:txBody>
                  <a:tcPr marL="68582" marR="685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2000" kern="100">
                          <a:latin typeface="Times New Roman"/>
                          <a:ea typeface="宋体"/>
                        </a:rPr>
                        <a:t>程序设计基础</a:t>
                      </a:r>
                    </a:p>
                  </a:txBody>
                  <a:tcPr marL="68582" marR="685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2000" kern="100">
                          <a:latin typeface="Times New Roman"/>
                          <a:ea typeface="宋体"/>
                        </a:rPr>
                        <a:t>计算机</a:t>
                      </a:r>
                    </a:p>
                  </a:txBody>
                  <a:tcPr marL="68582" marR="685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2000" kern="100">
                          <a:latin typeface="Times New Roman"/>
                          <a:ea typeface="宋体"/>
                        </a:rPr>
                        <a:t>100</a:t>
                      </a:r>
                      <a:endParaRPr lang="zh-CN" sz="2000" kern="100">
                        <a:latin typeface="Times New Roman"/>
                        <a:ea typeface="宋体"/>
                      </a:endParaRPr>
                    </a:p>
                  </a:txBody>
                  <a:tcPr marL="68582" marR="685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2000" kern="100">
                          <a:latin typeface="Times New Roman"/>
                          <a:ea typeface="宋体"/>
                        </a:rPr>
                        <a:t>王芳</a:t>
                      </a:r>
                    </a:p>
                  </a:txBody>
                  <a:tcPr marL="68582" marR="68582"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447993">
                <a:tc>
                  <a:txBody>
                    <a:bodyPr/>
                    <a:lstStyle/>
                    <a:p>
                      <a:pPr algn="just">
                        <a:spcAft>
                          <a:spcPts val="0"/>
                        </a:spcAft>
                      </a:pPr>
                      <a:r>
                        <a:rPr lang="en-US" sz="2000" kern="100">
                          <a:latin typeface="Times New Roman"/>
                          <a:ea typeface="宋体"/>
                        </a:rPr>
                        <a:t>MAT100</a:t>
                      </a:r>
                      <a:endParaRPr lang="zh-CN" sz="2000" kern="100">
                        <a:latin typeface="Times New Roman"/>
                        <a:ea typeface="宋体"/>
                      </a:endParaRPr>
                    </a:p>
                  </a:txBody>
                  <a:tcPr marL="68582" marR="68582" marT="0" marB="0">
                    <a:lnL>
                      <a:noFill/>
                    </a:lnL>
                    <a:lnR>
                      <a:noFill/>
                    </a:lnR>
                    <a:lnT>
                      <a:noFill/>
                    </a:lnT>
                    <a:lnB>
                      <a:noFill/>
                    </a:lnB>
                  </a:tcPr>
                </a:tc>
                <a:tc>
                  <a:txBody>
                    <a:bodyPr/>
                    <a:lstStyle/>
                    <a:p>
                      <a:pPr algn="just">
                        <a:spcAft>
                          <a:spcPts val="0"/>
                        </a:spcAft>
                      </a:pPr>
                      <a:r>
                        <a:rPr lang="zh-CN" sz="2000" kern="100">
                          <a:latin typeface="Times New Roman"/>
                          <a:ea typeface="宋体"/>
                        </a:rPr>
                        <a:t>工科数学</a:t>
                      </a:r>
                    </a:p>
                  </a:txBody>
                  <a:tcPr marL="68582" marR="68582" marT="0" marB="0">
                    <a:lnL>
                      <a:noFill/>
                    </a:lnL>
                    <a:lnR>
                      <a:noFill/>
                    </a:lnR>
                    <a:lnT>
                      <a:noFill/>
                    </a:lnT>
                    <a:lnB>
                      <a:noFill/>
                    </a:lnB>
                  </a:tcPr>
                </a:tc>
                <a:tc>
                  <a:txBody>
                    <a:bodyPr/>
                    <a:lstStyle/>
                    <a:p>
                      <a:pPr algn="just">
                        <a:spcAft>
                          <a:spcPts val="0"/>
                        </a:spcAft>
                      </a:pPr>
                      <a:r>
                        <a:rPr lang="zh-CN" sz="2000" kern="100">
                          <a:latin typeface="Times New Roman"/>
                          <a:ea typeface="宋体"/>
                        </a:rPr>
                        <a:t>数学</a:t>
                      </a:r>
                    </a:p>
                  </a:txBody>
                  <a:tcPr marL="68582" marR="68582" marT="0" marB="0">
                    <a:lnL>
                      <a:noFill/>
                    </a:lnL>
                    <a:lnR>
                      <a:noFill/>
                    </a:lnR>
                    <a:lnT>
                      <a:noFill/>
                    </a:lnT>
                    <a:lnB>
                      <a:noFill/>
                    </a:lnB>
                  </a:tcPr>
                </a:tc>
                <a:tc>
                  <a:txBody>
                    <a:bodyPr/>
                    <a:lstStyle/>
                    <a:p>
                      <a:pPr algn="just">
                        <a:spcAft>
                          <a:spcPts val="0"/>
                        </a:spcAft>
                      </a:pPr>
                      <a:r>
                        <a:rPr lang="en-US" sz="2000" kern="100">
                          <a:latin typeface="Times New Roman"/>
                          <a:ea typeface="宋体"/>
                        </a:rPr>
                        <a:t>120</a:t>
                      </a:r>
                      <a:endParaRPr lang="zh-CN" sz="2000" kern="100">
                        <a:latin typeface="Times New Roman"/>
                        <a:ea typeface="宋体"/>
                      </a:endParaRPr>
                    </a:p>
                  </a:txBody>
                  <a:tcPr marL="68582" marR="68582" marT="0" marB="0">
                    <a:lnL>
                      <a:noFill/>
                    </a:lnL>
                    <a:lnR>
                      <a:noFill/>
                    </a:lnR>
                    <a:lnT>
                      <a:noFill/>
                    </a:lnT>
                    <a:lnB>
                      <a:noFill/>
                    </a:lnB>
                  </a:tcPr>
                </a:tc>
                <a:tc>
                  <a:txBody>
                    <a:bodyPr/>
                    <a:lstStyle/>
                    <a:p>
                      <a:pPr algn="just">
                        <a:spcAft>
                          <a:spcPts val="0"/>
                        </a:spcAft>
                      </a:pPr>
                      <a:r>
                        <a:rPr lang="zh-CN" sz="2000" kern="100">
                          <a:latin typeface="Times New Roman"/>
                          <a:ea typeface="宋体"/>
                        </a:rPr>
                        <a:t>李进</a:t>
                      </a:r>
                    </a:p>
                  </a:txBody>
                  <a:tcPr marL="68582" marR="68582" marT="0" marB="0">
                    <a:lnL>
                      <a:noFill/>
                    </a:lnL>
                    <a:lnR>
                      <a:noFill/>
                    </a:lnR>
                    <a:lnT>
                      <a:noFill/>
                    </a:lnT>
                    <a:lnB>
                      <a:noFill/>
                    </a:lnB>
                  </a:tcPr>
                </a:tc>
                <a:extLst>
                  <a:ext uri="{0D108BD9-81ED-4DB2-BD59-A6C34878D82A}">
                    <a16:rowId xmlns:a16="http://schemas.microsoft.com/office/drawing/2014/main" xmlns="" val="10002"/>
                  </a:ext>
                </a:extLst>
              </a:tr>
              <a:tr h="447993">
                <a:tc>
                  <a:txBody>
                    <a:bodyPr/>
                    <a:lstStyle/>
                    <a:p>
                      <a:pPr algn="just">
                        <a:spcAft>
                          <a:spcPts val="0"/>
                        </a:spcAft>
                      </a:pPr>
                      <a:r>
                        <a:rPr lang="en-US" sz="2000" kern="100">
                          <a:latin typeface="Times New Roman"/>
                          <a:ea typeface="宋体"/>
                        </a:rPr>
                        <a:t>CSC373</a:t>
                      </a:r>
                      <a:endParaRPr lang="zh-CN" sz="2000" kern="100">
                        <a:latin typeface="Times New Roman"/>
                        <a:ea typeface="宋体"/>
                      </a:endParaRPr>
                    </a:p>
                  </a:txBody>
                  <a:tcPr marL="68582" marR="68582" marT="0" marB="0">
                    <a:lnL>
                      <a:noFill/>
                    </a:lnL>
                    <a:lnR>
                      <a:noFill/>
                    </a:lnR>
                    <a:lnT>
                      <a:noFill/>
                    </a:lnT>
                    <a:lnB>
                      <a:noFill/>
                    </a:lnB>
                  </a:tcPr>
                </a:tc>
                <a:tc>
                  <a:txBody>
                    <a:bodyPr/>
                    <a:lstStyle/>
                    <a:p>
                      <a:pPr algn="just">
                        <a:spcAft>
                          <a:spcPts val="0"/>
                        </a:spcAft>
                      </a:pPr>
                      <a:r>
                        <a:rPr lang="zh-CN" sz="2000" kern="100">
                          <a:latin typeface="Times New Roman"/>
                          <a:ea typeface="宋体"/>
                        </a:rPr>
                        <a:t>人工智能</a:t>
                      </a:r>
                    </a:p>
                  </a:txBody>
                  <a:tcPr marL="68582" marR="68582" marT="0" marB="0">
                    <a:lnL>
                      <a:noFill/>
                    </a:lnL>
                    <a:lnR>
                      <a:noFill/>
                    </a:lnR>
                    <a:lnT>
                      <a:noFill/>
                    </a:lnT>
                    <a:lnB>
                      <a:noFill/>
                    </a:lnB>
                  </a:tcPr>
                </a:tc>
                <a:tc>
                  <a:txBody>
                    <a:bodyPr/>
                    <a:lstStyle/>
                    <a:p>
                      <a:pPr algn="just">
                        <a:spcAft>
                          <a:spcPts val="0"/>
                        </a:spcAft>
                      </a:pPr>
                      <a:r>
                        <a:rPr lang="zh-CN" sz="2000" kern="100">
                          <a:latin typeface="Times New Roman"/>
                          <a:ea typeface="宋体"/>
                        </a:rPr>
                        <a:t>计算机</a:t>
                      </a:r>
                    </a:p>
                  </a:txBody>
                  <a:tcPr marL="68582" marR="68582" marT="0" marB="0">
                    <a:lnL>
                      <a:noFill/>
                    </a:lnL>
                    <a:lnR>
                      <a:noFill/>
                    </a:lnR>
                    <a:lnT>
                      <a:noFill/>
                    </a:lnT>
                    <a:lnB>
                      <a:noFill/>
                    </a:lnB>
                  </a:tcPr>
                </a:tc>
                <a:tc>
                  <a:txBody>
                    <a:bodyPr/>
                    <a:lstStyle/>
                    <a:p>
                      <a:pPr algn="just">
                        <a:spcAft>
                          <a:spcPts val="0"/>
                        </a:spcAft>
                      </a:pPr>
                      <a:r>
                        <a:rPr lang="en-US" sz="2000" kern="100">
                          <a:latin typeface="Times New Roman"/>
                          <a:ea typeface="宋体"/>
                        </a:rPr>
                        <a:t>60</a:t>
                      </a:r>
                      <a:endParaRPr lang="zh-CN" sz="2000" kern="100">
                        <a:latin typeface="Times New Roman"/>
                        <a:ea typeface="宋体"/>
                      </a:endParaRPr>
                    </a:p>
                  </a:txBody>
                  <a:tcPr marL="68582" marR="68582" marT="0" marB="0">
                    <a:lnL>
                      <a:noFill/>
                    </a:lnL>
                    <a:lnR>
                      <a:noFill/>
                    </a:lnR>
                    <a:lnT>
                      <a:noFill/>
                    </a:lnT>
                    <a:lnB>
                      <a:noFill/>
                    </a:lnB>
                  </a:tcPr>
                </a:tc>
                <a:tc>
                  <a:txBody>
                    <a:bodyPr/>
                    <a:lstStyle/>
                    <a:p>
                      <a:pPr algn="just">
                        <a:spcAft>
                          <a:spcPts val="0"/>
                        </a:spcAft>
                      </a:pPr>
                      <a:r>
                        <a:rPr lang="zh-CN" sz="2000" kern="100">
                          <a:latin typeface="Times New Roman"/>
                          <a:ea typeface="宋体"/>
                        </a:rPr>
                        <a:t>周文</a:t>
                      </a:r>
                    </a:p>
                  </a:txBody>
                  <a:tcPr marL="68582" marR="68582" marT="0" marB="0">
                    <a:lnL>
                      <a:noFill/>
                    </a:lnL>
                    <a:lnR>
                      <a:noFill/>
                    </a:lnR>
                    <a:lnT>
                      <a:noFill/>
                    </a:lnT>
                    <a:lnB>
                      <a:noFill/>
                    </a:lnB>
                  </a:tcPr>
                </a:tc>
                <a:extLst>
                  <a:ext uri="{0D108BD9-81ED-4DB2-BD59-A6C34878D82A}">
                    <a16:rowId xmlns:a16="http://schemas.microsoft.com/office/drawing/2014/main" xmlns="" val="10003"/>
                  </a:ext>
                </a:extLst>
              </a:tr>
              <a:tr h="447993">
                <a:tc>
                  <a:txBody>
                    <a:bodyPr/>
                    <a:lstStyle/>
                    <a:p>
                      <a:pPr algn="just">
                        <a:spcAft>
                          <a:spcPts val="0"/>
                        </a:spcAft>
                      </a:pPr>
                      <a:r>
                        <a:rPr lang="en-US" sz="2000" kern="100">
                          <a:latin typeface="Times New Roman"/>
                          <a:ea typeface="宋体"/>
                        </a:rPr>
                        <a:t>...</a:t>
                      </a:r>
                      <a:endParaRPr lang="zh-CN" sz="2000" kern="100">
                        <a:latin typeface="Times New Roman"/>
                        <a:ea typeface="宋体"/>
                      </a:endParaRPr>
                    </a:p>
                  </a:txBody>
                  <a:tcPr marL="68582" marR="685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rPr>
                        <a:t>...</a:t>
                      </a:r>
                      <a:endParaRPr lang="zh-CN" sz="2000" kern="100">
                        <a:latin typeface="Times New Roman"/>
                        <a:ea typeface="宋体"/>
                      </a:endParaRPr>
                    </a:p>
                  </a:txBody>
                  <a:tcPr marL="68582" marR="685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rPr>
                        <a:t>...</a:t>
                      </a:r>
                      <a:endParaRPr lang="zh-CN" sz="2000" kern="100">
                        <a:latin typeface="Times New Roman"/>
                        <a:ea typeface="宋体"/>
                      </a:endParaRPr>
                    </a:p>
                  </a:txBody>
                  <a:tcPr marL="68582" marR="685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rPr>
                        <a:t>...</a:t>
                      </a:r>
                      <a:endParaRPr lang="zh-CN" sz="2000" kern="100">
                        <a:latin typeface="Times New Roman"/>
                        <a:ea typeface="宋体"/>
                      </a:endParaRPr>
                    </a:p>
                  </a:txBody>
                  <a:tcPr marL="68582" marR="685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rPr>
                        <a:t>...</a:t>
                      </a:r>
                      <a:endParaRPr lang="zh-CN" sz="2000" kern="100">
                        <a:latin typeface="Times New Roman"/>
                        <a:ea typeface="宋体"/>
                      </a:endParaRPr>
                    </a:p>
                  </a:txBody>
                  <a:tcPr marL="68582" marR="68582"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endParaRPr lang="zh-CN" altLang="en-US" smtClean="0"/>
          </a:p>
        </p:txBody>
      </p:sp>
      <p:sp>
        <p:nvSpPr>
          <p:cNvPr id="106499" name="内容占位符 2"/>
          <p:cNvSpPr>
            <a:spLocks noGrp="1"/>
          </p:cNvSpPr>
          <p:nvPr>
            <p:ph idx="1"/>
          </p:nvPr>
        </p:nvSpPr>
        <p:spPr>
          <a:xfrm>
            <a:off x="250825" y="2017713"/>
            <a:ext cx="8704263" cy="4114800"/>
          </a:xfrm>
        </p:spPr>
        <p:txBody>
          <a:bodyPr/>
          <a:lstStyle/>
          <a:p>
            <a:r>
              <a:rPr lang="zh-CN" altLang="en-US" smtClean="0"/>
              <a:t>一阶逻辑</a:t>
            </a:r>
            <a:endParaRPr lang="en-US" altLang="zh-CN" smtClean="0"/>
          </a:p>
          <a:p>
            <a:pPr>
              <a:buFont typeface="Arial" panose="020B0604020202020204" pitchFamily="34" charset="0"/>
              <a:buChar char="•"/>
            </a:pPr>
            <a:r>
              <a:rPr lang="en-US" altLang="zh-CN" sz="2400" smtClean="0"/>
              <a:t>Course(CSC248),Dept(CSC248,</a:t>
            </a:r>
            <a:r>
              <a:rPr lang="zh-CN" altLang="en-US" sz="2400" smtClean="0"/>
              <a:t>计算机</a:t>
            </a:r>
            <a:r>
              <a:rPr lang="en-US" altLang="zh-CN" sz="2400" smtClean="0"/>
              <a:t>),Student(CSC248,100)</a:t>
            </a:r>
          </a:p>
          <a:p>
            <a:pPr>
              <a:buFont typeface="Arial" panose="020B0604020202020204" pitchFamily="34" charset="0"/>
              <a:buChar char="•"/>
            </a:pPr>
            <a:r>
              <a:rPr lang="en-US" altLang="zh-CN" sz="2400" smtClean="0"/>
              <a:t>Course(MAT100),Dept(Mat100,</a:t>
            </a:r>
            <a:r>
              <a:rPr lang="zh-CN" altLang="en-US" sz="2400" smtClean="0"/>
              <a:t>数学</a:t>
            </a:r>
            <a:r>
              <a:rPr lang="en-US" altLang="zh-CN" sz="2400" smtClean="0"/>
              <a:t>),Student(Mat100,120)</a:t>
            </a:r>
          </a:p>
          <a:p>
            <a:pPr>
              <a:buFont typeface="Arial" panose="020B0604020202020204" pitchFamily="34" charset="0"/>
              <a:buChar char="•"/>
            </a:pPr>
            <a:r>
              <a:rPr lang="zh-CN" altLang="en-US" sz="2400" smtClean="0"/>
              <a:t>但，能否表示？</a:t>
            </a:r>
          </a:p>
          <a:p>
            <a:pPr>
              <a:buFont typeface="Arial" panose="020B0604020202020204" pitchFamily="34" charset="0"/>
              <a:buChar char="•"/>
            </a:pPr>
            <a:r>
              <a:rPr lang="en-US" altLang="zh-CN" sz="2400" smtClean="0"/>
              <a:t>Dept(CSC248,</a:t>
            </a:r>
            <a:r>
              <a:rPr lang="zh-CN" altLang="en-US" sz="2400" smtClean="0"/>
              <a:t>计算机</a:t>
            </a:r>
            <a:r>
              <a:rPr lang="en-US" altLang="zh-CN" sz="2400" smtClean="0"/>
              <a:t>)</a:t>
            </a:r>
            <a:r>
              <a:rPr lang="zh-CN" altLang="zh-CN" sz="2400" smtClean="0"/>
              <a:t> ∨</a:t>
            </a:r>
            <a:r>
              <a:rPr lang="en-US" altLang="zh-CN" sz="2400" smtClean="0"/>
              <a:t> Dept(Mat100,</a:t>
            </a:r>
            <a:r>
              <a:rPr lang="zh-CN" altLang="en-US" sz="2400" smtClean="0"/>
              <a:t>数学</a:t>
            </a:r>
            <a:r>
              <a:rPr lang="en-US" altLang="zh-CN" sz="2400" smtClean="0"/>
              <a:t>)</a:t>
            </a:r>
          </a:p>
          <a:p>
            <a:pPr>
              <a:buFont typeface="Arial" panose="020B0604020202020204" pitchFamily="34" charset="0"/>
              <a:buChar char="•"/>
            </a:pPr>
            <a:r>
              <a:rPr lang="zh-CN" altLang="en-US" sz="2400" smtClean="0"/>
              <a:t>能否回答？</a:t>
            </a:r>
            <a:endParaRPr lang="en-US" altLang="zh-CN" sz="2400" smtClean="0"/>
          </a:p>
          <a:p>
            <a:pPr>
              <a:buFont typeface="Arial" panose="020B0604020202020204" pitchFamily="34" charset="0"/>
              <a:buChar char="•"/>
            </a:pPr>
            <a:r>
              <a:rPr lang="zh-CN" altLang="en-US" sz="2400" smtClean="0"/>
              <a:t>计算机系开设了几门课？</a:t>
            </a:r>
          </a:p>
        </p:txBody>
      </p:sp>
      <p:sp>
        <p:nvSpPr>
          <p:cNvPr id="1065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0D8BB5-9B01-4A99-95CC-918B1D366E0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2017/11/18</a:t>
            </a:fld>
            <a:endParaRPr kumimoji="0" lang="en-US" altLang="zh-CN" sz="1400" smtClean="0">
              <a:latin typeface="Tahoma" panose="020B0604030504040204" pitchFamily="34" charset="0"/>
              <a:ea typeface="宋体" panose="02010600030101010101" pitchFamily="2" charset="-122"/>
            </a:endParaRPr>
          </a:p>
        </p:txBody>
      </p:sp>
      <p:sp>
        <p:nvSpPr>
          <p:cNvPr id="1065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85FB6B7-4AAF-45A5-BB73-40949EB20E3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99</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人工智能讲义">
  <a:themeElements>
    <a:clrScheme name="人工智能讲义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人工智能讲义">
      <a:majorFont>
        <a:latin typeface="Tahoma"/>
        <a:ea typeface="华文彩云"/>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 typeface="Wingdings" pitchFamily="2" charset="2"/>
          <a:buNone/>
          <a:tabLst/>
          <a:defRPr kumimoji="1" lang="zh-CN" altLang="en-US" sz="20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 typeface="Wingdings" pitchFamily="2" charset="2"/>
          <a:buNone/>
          <a:tabLst/>
          <a:defRPr kumimoji="1" lang="zh-CN" altLang="en-US" sz="20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人工智能讲义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人工智能讲义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人工智能讲义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人工智能讲义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人工智能讲义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人工智能讲义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人工智能讲义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C:\Documents and Settings\adam\Application Data\Microsoft\Templates\人工智能讲义.pot</Template>
  <TotalTime>8682</TotalTime>
  <Words>10903</Words>
  <Application>Microsoft Office PowerPoint</Application>
  <PresentationFormat>全屏显示(4:3)</PresentationFormat>
  <Paragraphs>1863</Paragraphs>
  <Slides>177</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177</vt:i4>
      </vt:variant>
    </vt:vector>
  </HeadingPairs>
  <TitlesOfParts>
    <vt:vector size="193" baseType="lpstr">
      <vt:lpstr>ˎ̥</vt:lpstr>
      <vt:lpstr>Arial Unicode MS</vt:lpstr>
      <vt:lpstr>黑体</vt:lpstr>
      <vt:lpstr>华文彩云</vt:lpstr>
      <vt:lpstr>华文行楷</vt:lpstr>
      <vt:lpstr>华文新魏</vt:lpstr>
      <vt:lpstr>宋体</vt:lpstr>
      <vt:lpstr>Arial</vt:lpstr>
      <vt:lpstr>Symbol</vt:lpstr>
      <vt:lpstr>Tahoma</vt:lpstr>
      <vt:lpstr>Times New Roman</vt:lpstr>
      <vt:lpstr>Webdings</vt:lpstr>
      <vt:lpstr>Wingdings</vt:lpstr>
      <vt:lpstr>人工智能讲义</vt:lpstr>
      <vt:lpstr>Equation</vt:lpstr>
      <vt:lpstr>VISIO</vt:lpstr>
      <vt:lpstr>第2章 知识表示方法</vt:lpstr>
      <vt:lpstr>概述</vt:lpstr>
      <vt:lpstr>概述</vt:lpstr>
      <vt:lpstr>概述</vt:lpstr>
      <vt:lpstr>概述——知识的种类</vt:lpstr>
      <vt:lpstr>概述——知识的种类</vt:lpstr>
      <vt:lpstr>概述——知识的种类</vt:lpstr>
      <vt:lpstr>概述</vt:lpstr>
      <vt:lpstr>概述</vt:lpstr>
      <vt:lpstr>概述</vt:lpstr>
      <vt:lpstr>概述</vt:lpstr>
      <vt:lpstr>知识表示</vt:lpstr>
      <vt:lpstr>表示方法 —状态空间法</vt:lpstr>
      <vt:lpstr>表示方法 —状态空间法</vt:lpstr>
      <vt:lpstr>表示方法 —状态空间法（问题状态描述）</vt:lpstr>
      <vt:lpstr>PowerPoint 演示文稿</vt:lpstr>
      <vt:lpstr>PowerPoint 演示文稿</vt:lpstr>
      <vt:lpstr>PowerPoint 演示文稿</vt:lpstr>
      <vt:lpstr>PowerPoint 演示文稿</vt:lpstr>
      <vt:lpstr>PowerPoint 演示文稿</vt:lpstr>
      <vt:lpstr>例:三数码难题 </vt:lpstr>
      <vt:lpstr>表示方法 —状态空间法（问题状态描述）</vt:lpstr>
      <vt:lpstr>PowerPoint 演示文稿</vt:lpstr>
      <vt:lpstr>PowerPoint 演示文稿</vt:lpstr>
      <vt:lpstr>Alternative Goals</vt:lpstr>
      <vt:lpstr>PowerPoint 演示文稿</vt:lpstr>
      <vt:lpstr>表示方法 —状态空间法（问题状态描述）</vt:lpstr>
      <vt:lpstr>表示方法—状态空间法（问题状态描述）</vt:lpstr>
      <vt:lpstr>例：猴子摘香蕉问题</vt:lpstr>
      <vt:lpstr>例：猴子摘香蕉问题</vt:lpstr>
      <vt:lpstr>例：猴子摘香蕉问题(续2)</vt:lpstr>
      <vt:lpstr>猴子摘香蕉问题的状态空间图</vt:lpstr>
      <vt:lpstr>Example:Romania</vt:lpstr>
      <vt:lpstr>例.三枚钱币问题</vt:lpstr>
      <vt:lpstr>例.三枚钱币问题(续1)</vt:lpstr>
      <vt:lpstr>例.三枚钱币问题(续2)</vt:lpstr>
      <vt:lpstr>例.三枚钱币问题(续3)</vt:lpstr>
      <vt:lpstr>传教士与野人问题(M-C问题)</vt:lpstr>
      <vt:lpstr>传教士与野人问题(续1)</vt:lpstr>
      <vt:lpstr>传教士与野人问题(续2)</vt:lpstr>
      <vt:lpstr>传教士与野人问题(续3)</vt:lpstr>
      <vt:lpstr>传教士与野人问题(续4)</vt:lpstr>
      <vt:lpstr>PowerPoint 演示文稿</vt:lpstr>
      <vt:lpstr>PowerPoint 演示文稿</vt:lpstr>
      <vt:lpstr>传教士与野人问题</vt:lpstr>
      <vt:lpstr>PowerPoint 演示文稿</vt:lpstr>
      <vt:lpstr>状态表示</vt:lpstr>
      <vt:lpstr>知识表示</vt:lpstr>
      <vt:lpstr>表示方法 —问题规约法</vt:lpstr>
      <vt:lpstr>表示方法 —问题规约法</vt:lpstr>
      <vt:lpstr>表示方法 —问题规约法</vt:lpstr>
      <vt:lpstr>表示方法 —问题规约法</vt:lpstr>
      <vt:lpstr>解题过程</vt:lpstr>
      <vt:lpstr>与或图表示 </vt:lpstr>
      <vt:lpstr>PowerPoint 演示文稿</vt:lpstr>
      <vt:lpstr>一些关于与或图的术语</vt:lpstr>
      <vt:lpstr>定义</vt:lpstr>
      <vt:lpstr>PowerPoint 演示文稿</vt:lpstr>
      <vt:lpstr>猴子和香蕉问题的与或图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梵塔难题的规约图</vt:lpstr>
      <vt:lpstr>符号积分</vt:lpstr>
      <vt:lpstr>符号积分(续1)</vt:lpstr>
      <vt:lpstr>符号积分(续2)</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表示方法 —谓词逻辑表示(预备知识)</vt:lpstr>
      <vt:lpstr>PowerPoint 演示文稿</vt:lpstr>
      <vt:lpstr>PowerPoint 演示文稿</vt:lpstr>
      <vt:lpstr>表示方法 —谓词逻辑表示(预备知识)</vt:lpstr>
      <vt:lpstr>表示方法 —谓词逻辑表示(预备知识)</vt:lpstr>
      <vt:lpstr>表示方法 —谓词逻辑表示(预备知识)</vt:lpstr>
      <vt:lpstr>表示方法 —谓词逻辑表示法</vt:lpstr>
      <vt:lpstr>表示方法 —谓词逻辑表示法</vt:lpstr>
      <vt:lpstr>表示方法 —谓词逻辑表示法</vt:lpstr>
      <vt:lpstr>表示方法 —谓词逻辑表示法(置换和合一)</vt:lpstr>
      <vt:lpstr>表示方法 —谓词逻辑表示法(置换和合一)</vt:lpstr>
      <vt:lpstr>表示方法 —谓词逻辑表示法(置换和合一)</vt:lpstr>
      <vt:lpstr>表示方法 —谓词逻辑表示法(置换和合一)</vt:lpstr>
      <vt:lpstr>表示方法 —谓词逻辑表示法(置换和合一)</vt:lpstr>
      <vt:lpstr>表示方法 —谓词逻辑表示法(置换和合一)</vt:lpstr>
      <vt:lpstr>表示方法 —谓词逻辑表示法</vt:lpstr>
      <vt:lpstr>PowerPoint 演示文稿</vt:lpstr>
      <vt:lpstr>PowerPoint 演示文稿</vt:lpstr>
      <vt:lpstr>表示方法 —谓词逻辑表示法</vt:lpstr>
      <vt:lpstr>PowerPoint 演示文稿</vt:lpstr>
      <vt:lpstr>表示方法 —谓词逻辑表示法</vt:lpstr>
      <vt:lpstr>表示方法 —产生式系统</vt:lpstr>
      <vt:lpstr>例.推销员旅行问题</vt:lpstr>
      <vt:lpstr>例.推销员旅行问题</vt:lpstr>
      <vt:lpstr>表示方法—语义网络法</vt:lpstr>
      <vt:lpstr>表示方法—语义网络法</vt:lpstr>
      <vt:lpstr>表示方法—语义网络法</vt:lpstr>
      <vt:lpstr>表示方法—二元语义网络表示 </vt:lpstr>
      <vt:lpstr>表示方法—二元语义网络表示</vt:lpstr>
      <vt:lpstr>表示方法—二元语义网络表示</vt:lpstr>
      <vt:lpstr>表示方法—二元语义网络表示</vt:lpstr>
      <vt:lpstr>表示方法—二元语义网络表示</vt:lpstr>
      <vt:lpstr>表示方法—多元语义网络表示</vt:lpstr>
      <vt:lpstr>表示方法—多元语义网络表示</vt:lpstr>
      <vt:lpstr>表示方法—连接词和量化的表示</vt:lpstr>
      <vt:lpstr>表示方法—连接词和量化的表示</vt:lpstr>
      <vt:lpstr>表示方法—连接词和量化的表示</vt:lpstr>
      <vt:lpstr>表示方法—连接词和量化的表示</vt:lpstr>
      <vt:lpstr>表示方法—连接词和量化的表示</vt:lpstr>
      <vt:lpstr>表示方法—连接词和量化的表示</vt:lpstr>
      <vt:lpstr>表示方法—连接词和量化的表示</vt:lpstr>
      <vt:lpstr>表示方法—连接词和量化的表示</vt:lpstr>
      <vt:lpstr>表示方法—语义网络的推理过程</vt:lpstr>
      <vt:lpstr>表示方法—语义网络的推理过程</vt:lpstr>
      <vt:lpstr>表示方法—语义网络的推理过程</vt:lpstr>
      <vt:lpstr>表示方法—语义网络的推理过程</vt:lpstr>
      <vt:lpstr>表示方法—语义网络的推理过程</vt:lpstr>
      <vt:lpstr>表示方法—语义网络的基本语义关系</vt:lpstr>
      <vt:lpstr>表示方法—语义网络的基本语义关系</vt:lpstr>
      <vt:lpstr>表示方法—语义网络的基本语义关系</vt:lpstr>
      <vt:lpstr>表示方法—语义网络的基本语义关系</vt:lpstr>
      <vt:lpstr>表示方法—语义网络的基本语义关系</vt:lpstr>
      <vt:lpstr>表示方法—语义网络的基本语义关系</vt:lpstr>
      <vt:lpstr>表示方法—语义网络的基本语义关系</vt:lpstr>
      <vt:lpstr>学生注册的语义网络</vt:lpstr>
      <vt:lpstr>PowerPoint 演示文稿</vt:lpstr>
      <vt:lpstr>语义网络的存储表示</vt:lpstr>
      <vt:lpstr>语义网络的BNF描述</vt:lpstr>
      <vt:lpstr>语义网络的存储表示</vt:lpstr>
      <vt:lpstr>PowerPoint 演示文稿</vt:lpstr>
      <vt:lpstr>PowerPoint 演示文稿</vt:lpstr>
      <vt:lpstr>PowerPoint 演示文稿</vt:lpstr>
      <vt:lpstr>表示方法—框架表示</vt:lpstr>
      <vt:lpstr>表示方法—框架表示</vt:lpstr>
      <vt:lpstr>表示方法—框架表示</vt:lpstr>
      <vt:lpstr>表示方法—框架表示</vt:lpstr>
      <vt:lpstr>表示方法—框架表示</vt:lpstr>
      <vt:lpstr>例1 硕士生的具体框架</vt:lpstr>
      <vt:lpstr>例1硕士生的实例框架</vt:lpstr>
      <vt:lpstr>PowerPoint 演示文稿</vt:lpstr>
      <vt:lpstr>PowerPoint 演示文稿</vt:lpstr>
      <vt:lpstr>框架网络</vt:lpstr>
      <vt:lpstr>表示方法—框架表示</vt:lpstr>
      <vt:lpstr>一个框架系统 </vt:lpstr>
      <vt:lpstr>一个框架系统</vt:lpstr>
      <vt:lpstr>一个教室的框架</vt:lpstr>
      <vt:lpstr>一个教室的框架(续)</vt:lpstr>
      <vt:lpstr>灾害事件的框架</vt:lpstr>
      <vt:lpstr>框架的推理</vt:lpstr>
      <vt:lpstr>框架的推理</vt:lpstr>
      <vt:lpstr>框架的推理</vt:lpstr>
      <vt:lpstr>球的框架系统</vt:lpstr>
      <vt:lpstr>球的框架系统</vt:lpstr>
      <vt:lpstr>框架的推理</vt:lpstr>
      <vt:lpstr>例1硕士生的实例框架</vt:lpstr>
      <vt:lpstr>框架的推理</vt:lpstr>
      <vt:lpstr>PowerPoint 演示文稿</vt:lpstr>
      <vt:lpstr>PowerPoint 演示文稿</vt:lpstr>
      <vt:lpstr>框架表示的特点</vt:lpstr>
      <vt:lpstr>表示方法—过程表示</vt:lpstr>
      <vt:lpstr>表示方法—过程表示</vt:lpstr>
      <vt:lpstr>表示方法—过程表示</vt:lpstr>
      <vt:lpstr>PowerPoint 演示文稿</vt:lpstr>
      <vt:lpstr>知识表示的实用化问题</vt:lpstr>
      <vt:lpstr>第2章 知识表示方法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二知识表示</dc:title>
  <dc:creator>Administrator</dc:creator>
  <cp:lastModifiedBy>乔胤博</cp:lastModifiedBy>
  <cp:revision>503</cp:revision>
  <cp:lastPrinted>2017-08-28T06:59:05Z</cp:lastPrinted>
  <dcterms:created xsi:type="dcterms:W3CDTF">2000-09-25T01:29:36Z</dcterms:created>
  <dcterms:modified xsi:type="dcterms:W3CDTF">2017-11-18T12:28:14Z</dcterms:modified>
</cp:coreProperties>
</file>