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7"/>
  </p:notesMasterIdLst>
  <p:handoutMasterIdLst>
    <p:handoutMasterId r:id="rId108"/>
  </p:handoutMasterIdLst>
  <p:sldIdLst>
    <p:sldId id="320" r:id="rId2"/>
    <p:sldId id="625" r:id="rId3"/>
    <p:sldId id="626" r:id="rId4"/>
    <p:sldId id="570" r:id="rId5"/>
    <p:sldId id="571" r:id="rId6"/>
    <p:sldId id="572" r:id="rId7"/>
    <p:sldId id="624" r:id="rId8"/>
    <p:sldId id="573" r:id="rId9"/>
    <p:sldId id="627" r:id="rId10"/>
    <p:sldId id="628" r:id="rId11"/>
    <p:sldId id="599" r:id="rId12"/>
    <p:sldId id="600" r:id="rId13"/>
    <p:sldId id="574" r:id="rId14"/>
    <p:sldId id="575" r:id="rId15"/>
    <p:sldId id="576" r:id="rId16"/>
    <p:sldId id="578" r:id="rId17"/>
    <p:sldId id="579" r:id="rId18"/>
    <p:sldId id="580" r:id="rId19"/>
    <p:sldId id="581" r:id="rId20"/>
    <p:sldId id="582" r:id="rId21"/>
    <p:sldId id="583" r:id="rId22"/>
    <p:sldId id="584" r:id="rId23"/>
    <p:sldId id="585" r:id="rId24"/>
    <p:sldId id="586" r:id="rId25"/>
    <p:sldId id="587" r:id="rId26"/>
    <p:sldId id="588" r:id="rId27"/>
    <p:sldId id="589" r:id="rId28"/>
    <p:sldId id="590" r:id="rId29"/>
    <p:sldId id="591" r:id="rId30"/>
    <p:sldId id="592" r:id="rId31"/>
    <p:sldId id="593" r:id="rId32"/>
    <p:sldId id="594" r:id="rId33"/>
    <p:sldId id="595" r:id="rId34"/>
    <p:sldId id="596" r:id="rId35"/>
    <p:sldId id="597" r:id="rId36"/>
    <p:sldId id="329" r:id="rId37"/>
    <p:sldId id="330" r:id="rId38"/>
    <p:sldId id="331" r:id="rId39"/>
    <p:sldId id="438" r:id="rId40"/>
    <p:sldId id="332" r:id="rId41"/>
    <p:sldId id="333" r:id="rId42"/>
    <p:sldId id="441" r:id="rId43"/>
    <p:sldId id="442" r:id="rId44"/>
    <p:sldId id="367" r:id="rId45"/>
    <p:sldId id="423" r:id="rId46"/>
    <p:sldId id="424" r:id="rId47"/>
    <p:sldId id="325" r:id="rId48"/>
    <p:sldId id="425" r:id="rId49"/>
    <p:sldId id="326" r:id="rId50"/>
    <p:sldId id="427" r:id="rId51"/>
    <p:sldId id="428" r:id="rId52"/>
    <p:sldId id="327" r:id="rId53"/>
    <p:sldId id="368" r:id="rId54"/>
    <p:sldId id="322" r:id="rId55"/>
    <p:sldId id="426" r:id="rId56"/>
    <p:sldId id="323" r:id="rId57"/>
    <p:sldId id="324" r:id="rId58"/>
    <p:sldId id="363" r:id="rId59"/>
    <p:sldId id="364" r:id="rId60"/>
    <p:sldId id="365" r:id="rId61"/>
    <p:sldId id="443" r:id="rId62"/>
    <p:sldId id="444" r:id="rId63"/>
    <p:sldId id="445" r:id="rId64"/>
    <p:sldId id="446" r:id="rId65"/>
    <p:sldId id="447" r:id="rId66"/>
    <p:sldId id="439" r:id="rId67"/>
    <p:sldId id="369" r:id="rId68"/>
    <p:sldId id="370" r:id="rId69"/>
    <p:sldId id="371" r:id="rId70"/>
    <p:sldId id="516" r:id="rId71"/>
    <p:sldId id="372" r:id="rId72"/>
    <p:sldId id="554" r:id="rId73"/>
    <p:sldId id="374" r:id="rId74"/>
    <p:sldId id="375" r:id="rId75"/>
    <p:sldId id="378" r:id="rId76"/>
    <p:sldId id="379" r:id="rId77"/>
    <p:sldId id="380" r:id="rId78"/>
    <p:sldId id="553" r:id="rId79"/>
    <p:sldId id="429" r:id="rId80"/>
    <p:sldId id="430" r:id="rId81"/>
    <p:sldId id="431" r:id="rId82"/>
    <p:sldId id="432" r:id="rId83"/>
    <p:sldId id="433" r:id="rId84"/>
    <p:sldId id="434" r:id="rId85"/>
    <p:sldId id="435" r:id="rId86"/>
    <p:sldId id="552" r:id="rId87"/>
    <p:sldId id="448" r:id="rId88"/>
    <p:sldId id="373" r:id="rId89"/>
    <p:sldId id="622" r:id="rId90"/>
    <p:sldId id="623" r:id="rId91"/>
    <p:sldId id="382" r:id="rId92"/>
    <p:sldId id="619" r:id="rId93"/>
    <p:sldId id="620" r:id="rId94"/>
    <p:sldId id="629" r:id="rId95"/>
    <p:sldId id="634" r:id="rId96"/>
    <p:sldId id="635" r:id="rId97"/>
    <p:sldId id="636" r:id="rId98"/>
    <p:sldId id="637" r:id="rId99"/>
    <p:sldId id="638" r:id="rId100"/>
    <p:sldId id="632" r:id="rId101"/>
    <p:sldId id="640" r:id="rId102"/>
    <p:sldId id="642" r:id="rId103"/>
    <p:sldId id="643" r:id="rId104"/>
    <p:sldId id="644" r:id="rId105"/>
    <p:sldId id="639" r:id="rId106"/>
  </p:sldIdLst>
  <p:sldSz cx="9144000" cy="6858000" type="screen4x3"/>
  <p:notesSz cx="6648450" cy="9780588"/>
  <p:defaultTextStyle>
    <a:defPPr>
      <a:defRPr lang="zh-CN"/>
    </a:defPPr>
    <a:lvl1pPr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1pPr>
    <a:lvl2pPr marL="457200"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2pPr>
    <a:lvl3pPr marL="914400"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3pPr>
    <a:lvl4pPr marL="1371600"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4pPr>
    <a:lvl5pPr marL="1828800"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5pPr>
    <a:lvl6pPr marL="2286000" algn="l" defTabSz="914400" rtl="0" eaLnBrk="1" latinLnBrk="0" hangingPunct="1">
      <a:defRPr kumimoji="1" sz="3200" kern="1200">
        <a:solidFill>
          <a:schemeClr val="tx1"/>
        </a:solidFill>
        <a:latin typeface="Arial Narrow" panose="020B0606020202030204" pitchFamily="34" charset="0"/>
        <a:ea typeface="华文新魏" panose="02010800040101010101" pitchFamily="2" charset="-122"/>
        <a:cs typeface="+mn-cs"/>
      </a:defRPr>
    </a:lvl6pPr>
    <a:lvl7pPr marL="2743200" algn="l" defTabSz="914400" rtl="0" eaLnBrk="1" latinLnBrk="0" hangingPunct="1">
      <a:defRPr kumimoji="1" sz="3200" kern="1200">
        <a:solidFill>
          <a:schemeClr val="tx1"/>
        </a:solidFill>
        <a:latin typeface="Arial Narrow" panose="020B0606020202030204" pitchFamily="34" charset="0"/>
        <a:ea typeface="华文新魏" panose="02010800040101010101" pitchFamily="2" charset="-122"/>
        <a:cs typeface="+mn-cs"/>
      </a:defRPr>
    </a:lvl7pPr>
    <a:lvl8pPr marL="3200400" algn="l" defTabSz="914400" rtl="0" eaLnBrk="1" latinLnBrk="0" hangingPunct="1">
      <a:defRPr kumimoji="1" sz="3200" kern="1200">
        <a:solidFill>
          <a:schemeClr val="tx1"/>
        </a:solidFill>
        <a:latin typeface="Arial Narrow" panose="020B0606020202030204" pitchFamily="34" charset="0"/>
        <a:ea typeface="华文新魏" panose="02010800040101010101" pitchFamily="2" charset="-122"/>
        <a:cs typeface="+mn-cs"/>
      </a:defRPr>
    </a:lvl8pPr>
    <a:lvl9pPr marL="3657600" algn="l" defTabSz="914400" rtl="0" eaLnBrk="1" latinLnBrk="0" hangingPunct="1">
      <a:defRPr kumimoji="1" sz="3200" kern="1200">
        <a:solidFill>
          <a:schemeClr val="tx1"/>
        </a:solidFill>
        <a:latin typeface="Arial Narrow" panose="020B0606020202030204" pitchFamily="34"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6699FF"/>
    <a:srgbClr val="66CCFF"/>
    <a:srgbClr val="FF7C80"/>
    <a:srgbClr val="FF9933"/>
    <a:srgbClr val="6666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6" autoAdjust="0"/>
    <p:restoredTop sz="94660"/>
  </p:normalViewPr>
  <p:slideViewPr>
    <p:cSldViewPr>
      <p:cViewPr varScale="1">
        <p:scale>
          <a:sx n="88" d="100"/>
          <a:sy n="88" d="100"/>
        </p:scale>
        <p:origin x="85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114"/>
    </p:cViewPr>
  </p:sorterViewPr>
  <p:notesViewPr>
    <p:cSldViewPr>
      <p:cViewPr varScale="1">
        <p:scale>
          <a:sx n="43" d="100"/>
          <a:sy n="43" d="100"/>
        </p:scale>
        <p:origin x="-1398" y="-10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NULL"/></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NULL"/></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NULL"/></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50000"/>
              </a:spcBef>
              <a:buClrTx/>
              <a:buSzTx/>
              <a:buFont typeface="Wingdings" pitchFamily="2" charset="2"/>
              <a:buChar char="§"/>
              <a:defRPr sz="1200">
                <a:latin typeface="Tahoma" pitchFamily="34" charset="0"/>
                <a:ea typeface="宋体" pitchFamily="2" charset="-122"/>
              </a:defRPr>
            </a:lvl1pPr>
          </a:lstStyle>
          <a:p>
            <a:pPr>
              <a:defRPr/>
            </a:pPr>
            <a:endParaRPr lang="en-US" altLang="zh-CN"/>
          </a:p>
        </p:txBody>
      </p:sp>
      <p:sp>
        <p:nvSpPr>
          <p:cNvPr id="21507"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50000"/>
              </a:spcBef>
              <a:buClrTx/>
              <a:buSzTx/>
              <a:buFont typeface="Wingdings" pitchFamily="2" charset="2"/>
              <a:buChar char="§"/>
              <a:defRPr sz="1200">
                <a:latin typeface="Tahoma" pitchFamily="34" charset="0"/>
                <a:ea typeface="宋体" pitchFamily="2" charset="-122"/>
              </a:defRPr>
            </a:lvl1pPr>
          </a:lstStyle>
          <a:p>
            <a:pPr>
              <a:defRPr/>
            </a:pPr>
            <a:endParaRPr lang="en-US" altLang="zh-CN"/>
          </a:p>
        </p:txBody>
      </p:sp>
      <p:sp>
        <p:nvSpPr>
          <p:cNvPr id="21508" name="Rectangle 4"/>
          <p:cNvSpPr>
            <a:spLocks noGrp="1" noChangeArrowheads="1"/>
          </p:cNvSpPr>
          <p:nvPr>
            <p:ph type="ftr" sz="quarter" idx="2"/>
          </p:nvPr>
        </p:nvSpPr>
        <p:spPr bwMode="auto">
          <a:xfrm>
            <a:off x="0" y="9291638"/>
            <a:ext cx="2881313"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50000"/>
              </a:spcBef>
              <a:buClrTx/>
              <a:buSzTx/>
              <a:buFont typeface="Wingdings" pitchFamily="2" charset="2"/>
              <a:buChar char="§"/>
              <a:defRPr sz="1200">
                <a:latin typeface="Tahoma" pitchFamily="34" charset="0"/>
                <a:ea typeface="宋体" pitchFamily="2" charset="-122"/>
              </a:defRPr>
            </a:lvl1pPr>
          </a:lstStyle>
          <a:p>
            <a:pPr>
              <a:defRPr/>
            </a:pPr>
            <a:endParaRPr lang="en-US" altLang="zh-CN"/>
          </a:p>
        </p:txBody>
      </p:sp>
      <p:sp>
        <p:nvSpPr>
          <p:cNvPr id="21509" name="Rectangle 5"/>
          <p:cNvSpPr>
            <a:spLocks noGrp="1" noChangeArrowheads="1"/>
          </p:cNvSpPr>
          <p:nvPr>
            <p:ph type="sldNum" sz="quarter" idx="3"/>
          </p:nvPr>
        </p:nvSpPr>
        <p:spPr bwMode="auto">
          <a:xfrm>
            <a:off x="3767138" y="9291638"/>
            <a:ext cx="2881312"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50000"/>
              </a:spcBef>
              <a:buClrTx/>
              <a:buSzTx/>
              <a:buFont typeface="Wingdings" panose="05000000000000000000" pitchFamily="2" charset="2"/>
              <a:buChar char="§"/>
              <a:defRPr sz="1200">
                <a:latin typeface="Tahoma" panose="020B0604030504040204" pitchFamily="34" charset="0"/>
                <a:ea typeface="宋体" panose="02010600030101010101" pitchFamily="2" charset="-122"/>
              </a:defRPr>
            </a:lvl1pPr>
          </a:lstStyle>
          <a:p>
            <a:pPr>
              <a:defRPr/>
            </a:pPr>
            <a:fld id="{BB658FF5-B91C-4D13-934F-330F50D8E46A}" type="slidenum">
              <a:rPr lang="en-US" altLang="zh-CN"/>
              <a:pPr>
                <a:defRPr/>
              </a:pPr>
              <a:t>‹#›</a:t>
            </a:fld>
            <a:endParaRPr lang="en-US" altLang="zh-CN"/>
          </a:p>
        </p:txBody>
      </p:sp>
    </p:spTree>
    <p:extLst>
      <p:ext uri="{BB962C8B-B14F-4D97-AF65-F5344CB8AC3E}">
        <p14:creationId xmlns:p14="http://schemas.microsoft.com/office/powerpoint/2010/main" val="3640079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20000"/>
              </a:spcBef>
              <a:buClr>
                <a:schemeClr val="folHlink"/>
              </a:buClr>
              <a:buSzPct val="60000"/>
              <a:buFont typeface="Wingdings" pitchFamily="2" charset="2"/>
              <a:buBlip>
                <a:blip r:embed="rId2"/>
              </a:buBlip>
              <a:defRPr sz="1200"/>
            </a:lvl1pPr>
          </a:lstStyle>
          <a:p>
            <a:pPr>
              <a:defRPr/>
            </a:pPr>
            <a:endParaRPr lang="en-US" altLang="zh-CN"/>
          </a:p>
        </p:txBody>
      </p:sp>
      <p:sp>
        <p:nvSpPr>
          <p:cNvPr id="768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Clr>
                <a:schemeClr val="folHlink"/>
              </a:buClr>
              <a:buSzPct val="60000"/>
              <a:buFont typeface="Wingdings" pitchFamily="2" charset="2"/>
              <a:buBlip>
                <a:blip r:embed="rId2"/>
              </a:buBlip>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879475" y="733425"/>
            <a:ext cx="4889500" cy="3667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885825" y="4645025"/>
            <a:ext cx="4876800" cy="4402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6806" name="Rectangle 6"/>
          <p:cNvSpPr>
            <a:spLocks noGrp="1" noChangeArrowheads="1"/>
          </p:cNvSpPr>
          <p:nvPr>
            <p:ph type="ftr" sz="quarter" idx="4"/>
          </p:nvPr>
        </p:nvSpPr>
        <p:spPr bwMode="auto">
          <a:xfrm>
            <a:off x="0" y="9291638"/>
            <a:ext cx="2881313"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20000"/>
              </a:spcBef>
              <a:buClr>
                <a:schemeClr val="folHlink"/>
              </a:buClr>
              <a:buSzPct val="60000"/>
              <a:buFont typeface="Wingdings" pitchFamily="2" charset="2"/>
              <a:buBlip>
                <a:blip r:embed="rId2"/>
              </a:buBlip>
              <a:defRPr sz="1200"/>
            </a:lvl1pPr>
          </a:lstStyle>
          <a:p>
            <a:pPr>
              <a:defRPr/>
            </a:pPr>
            <a:endParaRPr lang="en-US" altLang="zh-CN"/>
          </a:p>
        </p:txBody>
      </p:sp>
      <p:sp>
        <p:nvSpPr>
          <p:cNvPr id="76807" name="Rectangle 7"/>
          <p:cNvSpPr>
            <a:spLocks noGrp="1" noChangeArrowheads="1"/>
          </p:cNvSpPr>
          <p:nvPr>
            <p:ph type="sldNum" sz="quarter" idx="5"/>
          </p:nvPr>
        </p:nvSpPr>
        <p:spPr bwMode="auto">
          <a:xfrm>
            <a:off x="3767138" y="9291638"/>
            <a:ext cx="2881312"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20000"/>
              </a:spcBef>
              <a:buClr>
                <a:schemeClr val="folHlink"/>
              </a:buClr>
              <a:buSzPct val="60000"/>
              <a:buFont typeface="Wingdings" panose="05000000000000000000" pitchFamily="2" charset="2"/>
              <a:buBlip>
                <a:blip r:embed="rId2"/>
              </a:buBlip>
              <a:defRPr sz="1200"/>
            </a:lvl1pPr>
          </a:lstStyle>
          <a:p>
            <a:pPr>
              <a:defRPr/>
            </a:pPr>
            <a:fld id="{03463D6B-760E-455E-9EC1-4472C94F99EF}" type="slidenum">
              <a:rPr lang="en-US" altLang="zh-CN"/>
              <a:pPr>
                <a:defRPr/>
              </a:pPr>
              <a:t>‹#›</a:t>
            </a:fld>
            <a:endParaRPr lang="en-US" altLang="zh-CN"/>
          </a:p>
        </p:txBody>
      </p:sp>
    </p:spTree>
    <p:extLst>
      <p:ext uri="{BB962C8B-B14F-4D97-AF65-F5344CB8AC3E}">
        <p14:creationId xmlns:p14="http://schemas.microsoft.com/office/powerpoint/2010/main" val="5552941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2655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68045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733548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19463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164912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70035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50867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062221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64064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167807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6389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392308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28357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681975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004880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45044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44700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34323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886011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97877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297891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325374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230081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3756072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41425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42739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233532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754947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541184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15185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2162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29193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06043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265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eaLnBrk="1" hangingPunct="1">
                  <a:spcBef>
                    <a:spcPct val="20000"/>
                  </a:spcBef>
                  <a:buClr>
                    <a:schemeClr val="folHlink"/>
                  </a:buClr>
                  <a:buSzPct val="60000"/>
                  <a:buFont typeface="Wingdings" panose="05000000000000000000" pitchFamily="2" charset="2"/>
                  <a:buChar char="n"/>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eaLnBrk="1" hangingPunct="1">
                  <a:spcBef>
                    <a:spcPct val="20000"/>
                  </a:spcBef>
                  <a:buClr>
                    <a:schemeClr val="folHlink"/>
                  </a:buClr>
                  <a:buSzPct val="60000"/>
                  <a:buFont typeface="Wingdings" panose="05000000000000000000" pitchFamily="2" charset="2"/>
                  <a:buChar char="n"/>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eaLnBrk="1" hangingPunct="1">
                  <a:spcBef>
                    <a:spcPct val="20000"/>
                  </a:spcBef>
                  <a:buClr>
                    <a:schemeClr val="folHlink"/>
                  </a:buClr>
                  <a:buSzPct val="60000"/>
                  <a:buFont typeface="Wingdings" panose="05000000000000000000" pitchFamily="2" charset="2"/>
                  <a:buChar char="n"/>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eaLnBrk="1" hangingPunct="1">
                  <a:spcBef>
                    <a:spcPct val="20000"/>
                  </a:spcBef>
                  <a:buClr>
                    <a:schemeClr val="folHlink"/>
                  </a:buClr>
                  <a:buSzPct val="60000"/>
                  <a:buFont typeface="Wingdings" panose="05000000000000000000" pitchFamily="2" charset="2"/>
                  <a:buChar char="n"/>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eaLnBrk="1" hangingPunct="1">
                <a:spcBef>
                  <a:spcPct val="20000"/>
                </a:spcBef>
                <a:buClr>
                  <a:schemeClr val="folHlink"/>
                </a:buClr>
                <a:buSzPct val="60000"/>
                <a:buFont typeface="Wingdings" panose="05000000000000000000" pitchFamily="2" charset="2"/>
                <a:buChar char="n"/>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eaLnBrk="1" hangingPunct="1">
                <a:spcBef>
                  <a:spcPct val="20000"/>
                </a:spcBef>
                <a:buClr>
                  <a:schemeClr val="folHlink"/>
                </a:buClr>
                <a:buSzPct val="60000"/>
                <a:buFont typeface="Wingdings" panose="05000000000000000000" pitchFamily="2" charset="2"/>
                <a:buChar char="n"/>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eaLnBrk="1" hangingPunct="1">
                <a:spcBef>
                  <a:spcPct val="20000"/>
                </a:spcBef>
                <a:buClr>
                  <a:schemeClr val="folHlink"/>
                </a:buClr>
                <a:buSzPct val="60000"/>
                <a:buFont typeface="Wingdings" panose="05000000000000000000" pitchFamily="2" charset="2"/>
                <a:buChar char="n"/>
                <a:defRPr/>
              </a:pPr>
              <a:endParaRPr lang="zh-CN" altLang="en-US" smtClean="0"/>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5E09F346-A6CD-4AA0-AAE0-2BB09737315D}" type="datetime1">
              <a:rPr lang="zh-CN" altLang="en-US"/>
              <a:pPr>
                <a:defRPr/>
              </a:pPr>
              <a:t>2017/9/26</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79C5EE5-5DB6-47BE-BD34-9368B2774470}" type="slidenum">
              <a:rPr lang="en-US" altLang="zh-CN"/>
              <a:pPr>
                <a:defRPr/>
              </a:pPr>
              <a:t>‹#›</a:t>
            </a:fld>
            <a:endParaRPr lang="en-US" altLang="zh-CN"/>
          </a:p>
        </p:txBody>
      </p:sp>
    </p:spTree>
    <p:extLst>
      <p:ext uri="{BB962C8B-B14F-4D97-AF65-F5344CB8AC3E}">
        <p14:creationId xmlns:p14="http://schemas.microsoft.com/office/powerpoint/2010/main" val="44422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C551E2F-1C7B-4789-9752-E3B76012385D}" type="datetime1">
              <a:rPr lang="zh-CN" altLang="en-US"/>
              <a:pPr>
                <a:defRPr/>
              </a:pPr>
              <a:t>2017/9/26</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7F6F45F-E699-480C-941C-01B27C02C965}" type="slidenum">
              <a:rPr lang="en-US" altLang="zh-CN"/>
              <a:pPr>
                <a:defRPr/>
              </a:pPr>
              <a:t>‹#›</a:t>
            </a:fld>
            <a:endParaRPr lang="en-US" altLang="zh-CN"/>
          </a:p>
        </p:txBody>
      </p:sp>
    </p:spTree>
    <p:extLst>
      <p:ext uri="{BB962C8B-B14F-4D97-AF65-F5344CB8AC3E}">
        <p14:creationId xmlns:p14="http://schemas.microsoft.com/office/powerpoint/2010/main" val="1354786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6BDF79E6-3170-4428-8DBD-BF8CB1996A00}" type="datetime1">
              <a:rPr lang="zh-CN" altLang="en-US"/>
              <a:pPr>
                <a:defRPr/>
              </a:pPr>
              <a:t>2017/9/26</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46C0F14-35BC-435E-B3A1-6DA3EAC24739}" type="slidenum">
              <a:rPr lang="en-US" altLang="zh-CN"/>
              <a:pPr>
                <a:defRPr/>
              </a:pPr>
              <a:t>‹#›</a:t>
            </a:fld>
            <a:endParaRPr lang="en-US" altLang="zh-CN"/>
          </a:p>
        </p:txBody>
      </p:sp>
    </p:spTree>
    <p:extLst>
      <p:ext uri="{BB962C8B-B14F-4D97-AF65-F5344CB8AC3E}">
        <p14:creationId xmlns:p14="http://schemas.microsoft.com/office/powerpoint/2010/main" val="385504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44F80A3-2291-4458-AD52-5E50E1A53AC8}" type="datetime1">
              <a:rPr lang="zh-CN" altLang="en-US"/>
              <a:pPr>
                <a:defRPr/>
              </a:pPr>
              <a:t>2017/9/26</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4F1240E-FBF6-4486-AC71-38B1CF1453AF}" type="slidenum">
              <a:rPr lang="en-US" altLang="zh-CN"/>
              <a:pPr>
                <a:defRPr/>
              </a:pPr>
              <a:t>‹#›</a:t>
            </a:fld>
            <a:endParaRPr lang="en-US" altLang="zh-CN"/>
          </a:p>
        </p:txBody>
      </p:sp>
    </p:spTree>
    <p:extLst>
      <p:ext uri="{BB962C8B-B14F-4D97-AF65-F5344CB8AC3E}">
        <p14:creationId xmlns:p14="http://schemas.microsoft.com/office/powerpoint/2010/main" val="1596345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5EB861B8-6B60-4DA4-A226-FF59B698434D}" type="datetime1">
              <a:rPr lang="zh-CN" altLang="en-US"/>
              <a:pPr>
                <a:defRPr/>
              </a:pPr>
              <a:t>2017/9/26</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F0B9222-D960-45FD-BA2A-4F43809C1457}" type="slidenum">
              <a:rPr lang="en-US" altLang="zh-CN"/>
              <a:pPr>
                <a:defRPr/>
              </a:pPr>
              <a:t>‹#›</a:t>
            </a:fld>
            <a:endParaRPr lang="en-US" altLang="zh-CN"/>
          </a:p>
        </p:txBody>
      </p:sp>
    </p:spTree>
    <p:extLst>
      <p:ext uri="{BB962C8B-B14F-4D97-AF65-F5344CB8AC3E}">
        <p14:creationId xmlns:p14="http://schemas.microsoft.com/office/powerpoint/2010/main" val="188291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9BB30C0C-CFDC-4EF2-AACB-C8A2E6AF8DE8}" type="datetime1">
              <a:rPr lang="zh-CN" altLang="en-US"/>
              <a:pPr>
                <a:defRPr/>
              </a:pPr>
              <a:t>2017/9/26</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14CBBFC-5DFB-4EDB-B9FB-4FEE009FBB58}" type="slidenum">
              <a:rPr lang="en-US" altLang="zh-CN"/>
              <a:pPr>
                <a:defRPr/>
              </a:pPr>
              <a:t>‹#›</a:t>
            </a:fld>
            <a:endParaRPr lang="en-US" altLang="zh-CN"/>
          </a:p>
        </p:txBody>
      </p:sp>
    </p:spTree>
    <p:extLst>
      <p:ext uri="{BB962C8B-B14F-4D97-AF65-F5344CB8AC3E}">
        <p14:creationId xmlns:p14="http://schemas.microsoft.com/office/powerpoint/2010/main" val="11152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5084C63C-6B50-44C3-96C3-EF4E823AC1AC}" type="datetime1">
              <a:rPr lang="zh-CN" altLang="en-US"/>
              <a:pPr>
                <a:defRPr/>
              </a:pPr>
              <a:t>2017/9/26</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7EA6FB85-BC1B-4E34-8155-4E805C8D7818}" type="slidenum">
              <a:rPr lang="en-US" altLang="zh-CN"/>
              <a:pPr>
                <a:defRPr/>
              </a:pPr>
              <a:t>‹#›</a:t>
            </a:fld>
            <a:endParaRPr lang="en-US" altLang="zh-CN"/>
          </a:p>
        </p:txBody>
      </p:sp>
    </p:spTree>
    <p:extLst>
      <p:ext uri="{BB962C8B-B14F-4D97-AF65-F5344CB8AC3E}">
        <p14:creationId xmlns:p14="http://schemas.microsoft.com/office/powerpoint/2010/main" val="10254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9F960C29-ED13-4306-B10E-4BE8CDB54132}" type="datetime1">
              <a:rPr lang="zh-CN" altLang="en-US"/>
              <a:pPr>
                <a:defRPr/>
              </a:pPr>
              <a:t>2017/9/26</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2F1D7203-ABB1-4157-B445-EC8C5EB0EEA2}" type="slidenum">
              <a:rPr lang="en-US" altLang="zh-CN"/>
              <a:pPr>
                <a:defRPr/>
              </a:pPr>
              <a:t>‹#›</a:t>
            </a:fld>
            <a:endParaRPr lang="en-US" altLang="zh-CN"/>
          </a:p>
        </p:txBody>
      </p:sp>
    </p:spTree>
    <p:extLst>
      <p:ext uri="{BB962C8B-B14F-4D97-AF65-F5344CB8AC3E}">
        <p14:creationId xmlns:p14="http://schemas.microsoft.com/office/powerpoint/2010/main" val="399183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9CE3FA2-A70F-4731-8C9C-0B110EA5D72E}" type="datetime1">
              <a:rPr lang="zh-CN" altLang="en-US"/>
              <a:pPr>
                <a:defRPr/>
              </a:pPr>
              <a:t>2017/9/26</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A5E1B5C8-B39D-4348-A404-5AC8C5DD8FEF}" type="slidenum">
              <a:rPr lang="en-US" altLang="zh-CN"/>
              <a:pPr>
                <a:defRPr/>
              </a:pPr>
              <a:t>‹#›</a:t>
            </a:fld>
            <a:endParaRPr lang="en-US" altLang="zh-CN"/>
          </a:p>
        </p:txBody>
      </p:sp>
    </p:spTree>
    <p:extLst>
      <p:ext uri="{BB962C8B-B14F-4D97-AF65-F5344CB8AC3E}">
        <p14:creationId xmlns:p14="http://schemas.microsoft.com/office/powerpoint/2010/main" val="71886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07680679-18E3-4959-9EE9-8B042ADB12CC}" type="datetime1">
              <a:rPr lang="zh-CN" altLang="en-US"/>
              <a:pPr>
                <a:defRPr/>
              </a:pPr>
              <a:t>2017/9/26</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D69163A-3BD7-4743-A192-BD4D1650D4CD}" type="slidenum">
              <a:rPr lang="en-US" altLang="zh-CN"/>
              <a:pPr>
                <a:defRPr/>
              </a:pPr>
              <a:t>‹#›</a:t>
            </a:fld>
            <a:endParaRPr lang="en-US" altLang="zh-CN"/>
          </a:p>
        </p:txBody>
      </p:sp>
    </p:spTree>
    <p:extLst>
      <p:ext uri="{BB962C8B-B14F-4D97-AF65-F5344CB8AC3E}">
        <p14:creationId xmlns:p14="http://schemas.microsoft.com/office/powerpoint/2010/main" val="267160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8A1A5DA8-A8B4-47DA-BE27-35442D6DE797}" type="datetime1">
              <a:rPr lang="zh-CN" altLang="en-US"/>
              <a:pPr>
                <a:defRPr/>
              </a:pPr>
              <a:t>2017/9/26</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1FDC009-2623-4535-9AF4-A35A2E958998}" type="slidenum">
              <a:rPr lang="en-US" altLang="zh-CN"/>
              <a:pPr>
                <a:defRPr/>
              </a:pPr>
              <a:t>‹#›</a:t>
            </a:fld>
            <a:endParaRPr lang="en-US" altLang="zh-CN"/>
          </a:p>
        </p:txBody>
      </p:sp>
    </p:spTree>
    <p:extLst>
      <p:ext uri="{BB962C8B-B14F-4D97-AF65-F5344CB8AC3E}">
        <p14:creationId xmlns:p14="http://schemas.microsoft.com/office/powerpoint/2010/main" val="709175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algn="ctr" eaLnBrk="1" hangingPunct="1">
              <a:defRPr/>
            </a:pPr>
            <a:endParaRPr lang="zh-CN" altLang="zh-CN" sz="2400" smtClean="0">
              <a:latin typeface="Tahoma" pitchFamily="34" charset="0"/>
              <a:ea typeface="宋体" pitchFamily="2" charset="-122"/>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algn="ctr" eaLnBrk="1" hangingPunct="1">
              <a:defRPr/>
            </a:pPr>
            <a:endParaRPr lang="zh-CN" altLang="zh-CN" sz="2400" smtClean="0">
              <a:latin typeface="Tahoma" pitchFamily="34" charset="0"/>
              <a:ea typeface="宋体" pitchFamily="2" charset="-122"/>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algn="ctr" eaLnBrk="1" hangingPunct="1">
              <a:defRPr/>
            </a:pPr>
            <a:endParaRPr lang="zh-CN" altLang="zh-CN" sz="2400" smtClean="0">
              <a:latin typeface="Tahoma" pitchFamily="34" charset="0"/>
              <a:ea typeface="宋体" pitchFamily="2" charset="-122"/>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algn="ctr" eaLnBrk="1" hangingPunct="1">
              <a:defRPr/>
            </a:pPr>
            <a:endParaRPr lang="zh-CN" altLang="zh-CN" sz="2400" smtClean="0">
              <a:latin typeface="Tahoma" pitchFamily="34" charset="0"/>
              <a:ea typeface="宋体" pitchFamily="2" charset="-122"/>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algn="ctr" eaLnBrk="1" hangingPunct="1">
              <a:defRPr/>
            </a:pPr>
            <a:endParaRPr lang="zh-CN" altLang="zh-CN" sz="2400" smtClean="0">
              <a:latin typeface="Tahoma" pitchFamily="34" charset="0"/>
              <a:ea typeface="宋体" pitchFamily="2" charset="-122"/>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algn="ctr" eaLnBrk="1" hangingPunct="1">
              <a:defRPr/>
            </a:pPr>
            <a:endParaRPr lang="zh-CN" altLang="zh-CN" sz="2400" smtClean="0">
              <a:latin typeface="Tahoma" pitchFamily="34" charset="0"/>
              <a:ea typeface="宋体" pitchFamily="2" charset="-122"/>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algn="ctr" eaLnBrk="1" hangingPunct="1">
              <a:defRPr/>
            </a:pPr>
            <a:endParaRPr lang="zh-CN" altLang="zh-CN" sz="2400" smtClean="0">
              <a:latin typeface="Tahoma" pitchFamily="34" charset="0"/>
              <a:ea typeface="宋体" pitchFamily="2" charset="-122"/>
            </a:endParaRPr>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kumimoji="0" sz="1400">
                <a:latin typeface="+mj-lt"/>
                <a:ea typeface="宋体" pitchFamily="2" charset="-122"/>
              </a:defRPr>
            </a:lvl1pPr>
          </a:lstStyle>
          <a:p>
            <a:pPr>
              <a:defRPr/>
            </a:pPr>
            <a:fld id="{6972E49D-8920-4836-8FDB-2BBAC2A169D1}" type="datetime1">
              <a:rPr lang="zh-CN" altLang="en-US"/>
              <a:pPr>
                <a:defRPr/>
              </a:pPr>
              <a:t>2017/9/26</a:t>
            </a:fld>
            <a:endParaRPr lang="en-US" altLang="zh-CN"/>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buClrTx/>
              <a:buSzTx/>
              <a:buFontTx/>
              <a:buNone/>
              <a:defRPr kumimoji="0" sz="1400">
                <a:latin typeface="+mj-lt"/>
                <a:ea typeface="宋体" pitchFamily="2" charset="-122"/>
              </a:defRPr>
            </a:lvl1pPr>
          </a:lstStyle>
          <a:p>
            <a:pPr>
              <a:defRPr/>
            </a:pPr>
            <a:endParaRPr lang="en-US" altLang="zh-CN"/>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kumimoji="0" sz="1400">
                <a:latin typeface="Tahoma" panose="020B0604030504040204" pitchFamily="34" charset="0"/>
                <a:ea typeface="宋体" panose="02010600030101010101" pitchFamily="2" charset="-122"/>
              </a:defRPr>
            </a:lvl1pPr>
          </a:lstStyle>
          <a:p>
            <a:pPr>
              <a:defRPr/>
            </a:pPr>
            <a:fld id="{8A8A3041-0867-4927-90FE-2EBE5A9324B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86"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hf hdr="0" ft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Blip>
          <a:blip r:embed="rId13"/>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Blip>
          <a:blip r:embed="rId14"/>
        </a:buBlip>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Blip>
          <a:blip r:embed="rId13"/>
        </a:buBli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Blip>
          <a:blip r:embed="rId15"/>
        </a:buBlip>
        <a:defRPr kumimoji="1">
          <a:solidFill>
            <a:schemeClr val="tx1"/>
          </a:solidFill>
          <a:latin typeface="+mj-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j-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notesSlide" Target="../notesSlides/notesSlide20.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notesSlide" Target="../notesSlides/notesSlide21.xml"/><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2.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oleObject" Target="../embeddings/oleObject4.bin"/><Relationship Id="rId9" Type="http://schemas.openxmlformats.org/officeDocument/2006/relationships/image" Target="../media/image5.emf"/></Relationships>
</file>

<file path=ppt/slides/_rels/slide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23.xm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png"/><Relationship Id="rId5" Type="http://schemas.openxmlformats.org/officeDocument/2006/relationships/image" Target="../media/image5.e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24.xm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image" Target="../media/image6.e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25.xm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26.xm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27.xm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png"/><Relationship Id="rId5" Type="http://schemas.openxmlformats.org/officeDocument/2006/relationships/image" Target="../media/image9.emf"/><Relationship Id="rId4"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29.xm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png"/><Relationship Id="rId5" Type="http://schemas.openxmlformats.org/officeDocument/2006/relationships/image" Target="../media/image10.emf"/><Relationship Id="rId4"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30.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oleObject" Target="../embeddings/oleObject13.bin"/><Relationship Id="rId9" Type="http://schemas.openxmlformats.org/officeDocument/2006/relationships/image" Target="../media/image5.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31.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oleObject" Target="../embeddings/oleObject15.bin"/><Relationship Id="rId9" Type="http://schemas.openxmlformats.org/officeDocument/2006/relationships/image" Target="../media/image5.e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32.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oleObject" Target="../embeddings/oleObject17.bin"/><Relationship Id="rId9" Type="http://schemas.openxmlformats.org/officeDocument/2006/relationships/image" Target="../media/image5.emf"/></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1.pn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9.bin"/><Relationship Id="rId11" Type="http://schemas.openxmlformats.org/officeDocument/2006/relationships/image" Target="../media/image13.wmf"/><Relationship Id="rId5" Type="http://schemas.openxmlformats.org/officeDocument/2006/relationships/image" Target="../media/image3.png"/><Relationship Id="rId10" Type="http://schemas.openxmlformats.org/officeDocument/2006/relationships/oleObject" Target="../embeddings/oleObject21.bin"/><Relationship Id="rId4" Type="http://schemas.openxmlformats.org/officeDocument/2006/relationships/image" Target="../media/image2.png"/><Relationship Id="rId9" Type="http://schemas.openxmlformats.org/officeDocument/2006/relationships/image" Target="../media/image12.wmf"/></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223096F-017D-44AB-B8AA-0A02D883A4F5}" type="datetime1">
              <a:rPr lang="zh-CN" altLang="en-US"/>
              <a:pPr>
                <a:defRPr/>
              </a:pPr>
              <a:t>2017/9/26</a:t>
            </a:fld>
            <a:endParaRPr lang="en-US" altLang="zh-CN"/>
          </a:p>
        </p:txBody>
      </p:sp>
      <p:sp>
        <p:nvSpPr>
          <p:cNvPr id="51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BE71C20-DEEB-47BE-B89B-0B1F79F86EA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a:t>
            </a:fld>
            <a:endParaRPr kumimoji="0" lang="en-US" altLang="zh-CN" sz="1400" smtClean="0">
              <a:latin typeface="Tahoma" panose="020B0604030504040204" pitchFamily="34" charset="0"/>
              <a:ea typeface="宋体" panose="02010600030101010101" pitchFamily="2" charset="-122"/>
            </a:endParaRPr>
          </a:p>
        </p:txBody>
      </p:sp>
      <p:sp>
        <p:nvSpPr>
          <p:cNvPr id="5124" name="Rectangle 2"/>
          <p:cNvSpPr>
            <a:spLocks noGrp="1" noChangeArrowheads="1"/>
          </p:cNvSpPr>
          <p:nvPr>
            <p:ph type="title"/>
          </p:nvPr>
        </p:nvSpPr>
        <p:spPr/>
        <p:txBody>
          <a:bodyPr/>
          <a:lstStyle/>
          <a:p>
            <a:pPr eaLnBrk="1" hangingPunct="1"/>
            <a:r>
              <a:rPr lang="zh-CN" altLang="en-US" smtClean="0"/>
              <a:t>第</a:t>
            </a:r>
            <a:r>
              <a:rPr lang="en-US" altLang="zh-CN" smtClean="0"/>
              <a:t>3</a:t>
            </a:r>
            <a:r>
              <a:rPr lang="zh-CN" altLang="en-US" smtClean="0"/>
              <a:t>章 搜索技术</a:t>
            </a:r>
          </a:p>
        </p:txBody>
      </p:sp>
      <p:sp>
        <p:nvSpPr>
          <p:cNvPr id="5125" name="Rectangle 3"/>
          <p:cNvSpPr>
            <a:spLocks noGrp="1" noChangeArrowheads="1"/>
          </p:cNvSpPr>
          <p:nvPr>
            <p:ph type="body" idx="1"/>
          </p:nvPr>
        </p:nvSpPr>
        <p:spPr>
          <a:xfrm>
            <a:off x="1182688" y="2017713"/>
            <a:ext cx="7351712" cy="4459287"/>
          </a:xfrm>
        </p:spPr>
        <p:txBody>
          <a:bodyPr/>
          <a:lstStyle/>
          <a:p>
            <a:pPr eaLnBrk="1" hangingPunct="1"/>
            <a:r>
              <a:rPr lang="en-US" altLang="zh-CN" smtClean="0"/>
              <a:t>3.1 </a:t>
            </a:r>
            <a:r>
              <a:rPr lang="zh-CN" altLang="en-US" smtClean="0"/>
              <a:t>搜索的概念</a:t>
            </a:r>
          </a:p>
          <a:p>
            <a:pPr eaLnBrk="1" hangingPunct="1"/>
            <a:r>
              <a:rPr lang="en-US" altLang="zh-CN" smtClean="0"/>
              <a:t>3.2 </a:t>
            </a:r>
            <a:r>
              <a:rPr lang="zh-CN" altLang="en-US" smtClean="0"/>
              <a:t>状态空间搜索</a:t>
            </a:r>
          </a:p>
          <a:p>
            <a:pPr eaLnBrk="1" hangingPunct="1"/>
            <a:r>
              <a:rPr lang="en-US" altLang="zh-CN" smtClean="0"/>
              <a:t>3.3 </a:t>
            </a:r>
            <a:r>
              <a:rPr lang="zh-CN" altLang="en-US" smtClean="0"/>
              <a:t>与</a:t>
            </a:r>
            <a:r>
              <a:rPr lang="en-US" altLang="zh-CN" smtClean="0"/>
              <a:t>/</a:t>
            </a:r>
            <a:r>
              <a:rPr lang="zh-CN" altLang="en-US" smtClean="0"/>
              <a:t>或图搜索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z="3600" smtClean="0">
                <a:ea typeface="宋体" panose="02010600030101010101" pitchFamily="2" charset="-122"/>
              </a:rPr>
              <a:t>3.1 </a:t>
            </a:r>
            <a:r>
              <a:rPr lang="zh-CN" altLang="en-US" sz="3600" smtClean="0">
                <a:ea typeface="宋体" panose="02010600030101010101" pitchFamily="2" charset="-122"/>
              </a:rPr>
              <a:t>搜索的概念</a:t>
            </a:r>
            <a:r>
              <a:rPr lang="en-US" altLang="zh-CN" sz="3600" smtClean="0">
                <a:ea typeface="宋体" panose="02010600030101010101" pitchFamily="2" charset="-122"/>
              </a:rPr>
              <a:t>-</a:t>
            </a:r>
            <a:r>
              <a:rPr lang="zh-CN" altLang="en-US" sz="2800" smtClean="0">
                <a:ea typeface="宋体" panose="02010600030101010101" pitchFamily="2" charset="-122"/>
              </a:rPr>
              <a:t>搜索的分类</a:t>
            </a:r>
          </a:p>
        </p:txBody>
      </p:sp>
      <p:sp>
        <p:nvSpPr>
          <p:cNvPr id="22531" name="Rectangle 3"/>
          <p:cNvSpPr>
            <a:spLocks noGrp="1" noChangeArrowheads="1"/>
          </p:cNvSpPr>
          <p:nvPr>
            <p:ph type="body" idx="1"/>
          </p:nvPr>
        </p:nvSpPr>
        <p:spPr>
          <a:xfrm>
            <a:off x="539750" y="2017713"/>
            <a:ext cx="8415338" cy="4114800"/>
          </a:xfrm>
        </p:spPr>
        <p:txBody>
          <a:bodyPr/>
          <a:lstStyle/>
          <a:p>
            <a:pPr>
              <a:lnSpc>
                <a:spcPct val="90000"/>
              </a:lnSpc>
              <a:buFont typeface="Wingdings" panose="05000000000000000000" pitchFamily="2" charset="2"/>
              <a:buChar char="§"/>
            </a:pPr>
            <a:r>
              <a:rPr lang="zh-CN" altLang="en-US" smtClean="0">
                <a:solidFill>
                  <a:srgbClr val="FF0000"/>
                </a:solidFill>
                <a:latin typeface="华文新魏" panose="02010800040101010101" pitchFamily="2" charset="-122"/>
              </a:rPr>
              <a:t>不可回溯搜索</a:t>
            </a:r>
            <a:r>
              <a:rPr lang="zh-CN" altLang="en-US" smtClean="0">
                <a:latin typeface="华文新魏" panose="02010800040101010101" pitchFamily="2" charset="-122"/>
              </a:rPr>
              <a:t>:沿一条路一直前进，当该路无法扩展时，也不会退回来。爬山法是一种最简单的启发式搜索方法。实际上就是求函数极大值问题，试探性的逐步向顶峰逼近，直到登上顶峰。</a:t>
            </a:r>
            <a:endParaRPr lang="en-US" altLang="zh-CN" smtClean="0">
              <a:latin typeface="华文新魏" panose="02010800040101010101" pitchFamily="2" charset="-122"/>
            </a:endParaRPr>
          </a:p>
          <a:p>
            <a:pPr>
              <a:lnSpc>
                <a:spcPct val="90000"/>
              </a:lnSpc>
              <a:buFont typeface="Wingdings" panose="05000000000000000000" pitchFamily="2" charset="2"/>
              <a:buChar char="§"/>
            </a:pPr>
            <a:r>
              <a:rPr lang="zh-CN" altLang="en-US" smtClean="0">
                <a:solidFill>
                  <a:srgbClr val="FF0000"/>
                </a:solidFill>
                <a:latin typeface="华文新魏" panose="02010800040101010101" pitchFamily="2" charset="-122"/>
              </a:rPr>
              <a:t>可回溯搜索</a:t>
            </a:r>
            <a:r>
              <a:rPr lang="zh-CN" altLang="en-US" smtClean="0">
                <a:latin typeface="华文新魏" panose="02010800040101010101" pitchFamily="2" charset="-122"/>
              </a:rPr>
              <a:t>: 从一条路往前走，能进则进，不能进就退回来，换一条路再试。如爬山过程中记住了途经的岔路口，只要当前路径搜索失败就回溯到时序上最近的岔路口，向另一路径方向搜索，从而可确保最后到达最高峰（即目标状态）。</a:t>
            </a:r>
          </a:p>
        </p:txBody>
      </p:sp>
    </p:spTree>
  </p:cSld>
  <p:clrMapOvr>
    <a:masterClrMapping/>
  </p:clrMapOvr>
  <p:transition>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p:cNvSpPr>
          <p:nvPr>
            <p:ph type="title"/>
          </p:nvPr>
        </p:nvSpPr>
        <p:spPr>
          <a:xfrm>
            <a:off x="755650" y="617538"/>
            <a:ext cx="8188325" cy="1143000"/>
          </a:xfrm>
        </p:spPr>
        <p:txBody>
          <a:bodyPr/>
          <a:lstStyle/>
          <a:p>
            <a:r>
              <a:rPr lang="zh-CN" altLang="en-US" dirty="0" smtClean="0"/>
              <a:t>与</a:t>
            </a:r>
            <a:r>
              <a:rPr lang="en-US" altLang="zh-CN" dirty="0" smtClean="0"/>
              <a:t>/</a:t>
            </a:r>
            <a:r>
              <a:rPr lang="zh-CN" altLang="en-US" dirty="0" smtClean="0"/>
              <a:t>或树</a:t>
            </a:r>
            <a:r>
              <a:rPr lang="zh-CN" altLang="en-US" dirty="0"/>
              <a:t>的启发式搜索</a:t>
            </a:r>
            <a:endParaRPr lang="zh-CN" altLang="en-US" dirty="0" smtClean="0"/>
          </a:p>
        </p:txBody>
      </p:sp>
      <p:sp>
        <p:nvSpPr>
          <p:cNvPr id="163843" name="内容占位符 2"/>
          <p:cNvSpPr>
            <a:spLocks noGrp="1"/>
          </p:cNvSpPr>
          <p:nvPr>
            <p:ph idx="1"/>
          </p:nvPr>
        </p:nvSpPr>
        <p:spPr>
          <a:xfrm>
            <a:off x="107950" y="1916113"/>
            <a:ext cx="8928100" cy="4114800"/>
          </a:xfrm>
        </p:spPr>
        <p:txBody>
          <a:bodyPr/>
          <a:lstStyle/>
          <a:p>
            <a:r>
              <a:rPr lang="en-US" altLang="zh-CN" dirty="0" smtClean="0"/>
              <a:t>2.</a:t>
            </a:r>
            <a:r>
              <a:rPr lang="zh-CN" altLang="en-US" dirty="0" smtClean="0"/>
              <a:t>希望树</a:t>
            </a:r>
            <a:endParaRPr lang="en-US" altLang="zh-CN" dirty="0" smtClean="0"/>
          </a:p>
          <a:p>
            <a:r>
              <a:rPr lang="zh-CN" altLang="en-US" dirty="0" smtClean="0"/>
              <a:t>无论是用哪一种方法计算解树的代价，当要计算任一节点</a:t>
            </a:r>
            <a:r>
              <a:rPr lang="en-US" altLang="zh-CN" dirty="0" smtClean="0"/>
              <a:t>x</a:t>
            </a:r>
            <a:r>
              <a:rPr lang="zh-CN" altLang="en-US" dirty="0" smtClean="0"/>
              <a:t>的代价</a:t>
            </a:r>
            <a:r>
              <a:rPr lang="en-US" altLang="zh-CN" dirty="0" smtClean="0"/>
              <a:t>h(x)</a:t>
            </a:r>
            <a:r>
              <a:rPr lang="zh-CN" altLang="en-US" dirty="0" smtClean="0"/>
              <a:t>时，都要求已知其子节点</a:t>
            </a:r>
            <a:r>
              <a:rPr lang="en-US" altLang="zh-CN" dirty="0" err="1" smtClean="0"/>
              <a:t>y</a:t>
            </a:r>
            <a:r>
              <a:rPr lang="en-US" altLang="zh-CN" baseline="-25000" dirty="0" err="1" smtClean="0"/>
              <a:t>i</a:t>
            </a:r>
            <a:r>
              <a:rPr lang="zh-CN" altLang="en-US" dirty="0" smtClean="0"/>
              <a:t>的代价</a:t>
            </a:r>
            <a:r>
              <a:rPr lang="en-US" altLang="zh-CN" dirty="0" smtClean="0"/>
              <a:t>h(</a:t>
            </a:r>
            <a:r>
              <a:rPr lang="en-US" altLang="zh-CN" dirty="0" err="1" smtClean="0"/>
              <a:t>y</a:t>
            </a:r>
            <a:r>
              <a:rPr lang="en-US" altLang="zh-CN" baseline="-25000" dirty="0" err="1" smtClean="0"/>
              <a:t>i</a:t>
            </a:r>
            <a:r>
              <a:rPr lang="en-US" altLang="zh-CN" dirty="0" smtClean="0"/>
              <a:t>).</a:t>
            </a:r>
            <a:r>
              <a:rPr lang="zh-CN" altLang="en-US" dirty="0" smtClean="0"/>
              <a:t>然而</a:t>
            </a:r>
            <a:r>
              <a:rPr lang="zh-CN" altLang="en-US" dirty="0" smtClean="0">
                <a:solidFill>
                  <a:srgbClr val="FF0000"/>
                </a:solidFill>
              </a:rPr>
              <a:t>搜索是自上而下</a:t>
            </a:r>
            <a:r>
              <a:rPr lang="zh-CN" altLang="en-US" dirty="0" smtClean="0"/>
              <a:t>的，除非节点</a:t>
            </a:r>
            <a:r>
              <a:rPr lang="en-US" altLang="zh-CN" dirty="0" smtClean="0"/>
              <a:t>x</a:t>
            </a:r>
            <a:r>
              <a:rPr lang="zh-CN" altLang="en-US" dirty="0" smtClean="0"/>
              <a:t>的的全部子节点都是不可扩展节点，否则子节点的代价是不知道的。怎么计算呢？</a:t>
            </a:r>
            <a:endParaRPr lang="en-US" altLang="zh-CN" dirty="0" smtClean="0"/>
          </a:p>
          <a:p>
            <a:r>
              <a:rPr lang="zh-CN" altLang="en-US" dirty="0" smtClean="0"/>
              <a:t>可以根据问题定义启发函数，估计其子节点</a:t>
            </a:r>
            <a:r>
              <a:rPr lang="en-US" altLang="zh-CN" dirty="0" err="1" smtClean="0"/>
              <a:t>y</a:t>
            </a:r>
            <a:r>
              <a:rPr lang="en-US" altLang="zh-CN" baseline="-25000" dirty="0" err="1" smtClean="0"/>
              <a:t>i</a:t>
            </a:r>
            <a:r>
              <a:rPr lang="zh-CN" altLang="en-US" dirty="0" smtClean="0"/>
              <a:t>的代价</a:t>
            </a:r>
            <a:r>
              <a:rPr lang="en-US" altLang="zh-CN" dirty="0" smtClean="0"/>
              <a:t>h(</a:t>
            </a:r>
            <a:r>
              <a:rPr lang="en-US" altLang="zh-CN" dirty="0" err="1" smtClean="0"/>
              <a:t>y</a:t>
            </a:r>
            <a:r>
              <a:rPr lang="en-US" altLang="zh-CN" baseline="-25000" dirty="0" err="1" smtClean="0"/>
              <a:t>i</a:t>
            </a:r>
            <a:r>
              <a:rPr lang="en-US" altLang="zh-CN" dirty="0" smtClean="0"/>
              <a:t>)</a:t>
            </a:r>
            <a:r>
              <a:rPr lang="zh-CN" altLang="en-US" dirty="0" smtClean="0"/>
              <a:t>，</a:t>
            </a:r>
            <a:r>
              <a:rPr lang="zh-CN" altLang="en-US" dirty="0" smtClean="0">
                <a:solidFill>
                  <a:srgbClr val="FF0000"/>
                </a:solidFill>
              </a:rPr>
              <a:t>自下向上逐层推算</a:t>
            </a:r>
            <a:r>
              <a:rPr lang="zh-CN" altLang="en-US" dirty="0" smtClean="0"/>
              <a:t>。</a:t>
            </a:r>
            <a:endParaRPr lang="en-US" altLang="zh-CN" dirty="0" smtClean="0"/>
          </a:p>
          <a:p>
            <a:r>
              <a:rPr lang="zh-CN" altLang="en-US" dirty="0" smtClean="0"/>
              <a:t>有序搜索的目的就是求最佳解树，也称“希望树”。</a:t>
            </a:r>
          </a:p>
        </p:txBody>
      </p:sp>
      <p:sp>
        <p:nvSpPr>
          <p:cNvPr id="4" name="日期占位符 3"/>
          <p:cNvSpPr>
            <a:spLocks noGrp="1"/>
          </p:cNvSpPr>
          <p:nvPr>
            <p:ph type="dt" sz="quarter" idx="10"/>
          </p:nvPr>
        </p:nvSpPr>
        <p:spPr/>
        <p:txBody>
          <a:bodyPr/>
          <a:lstStyle/>
          <a:p>
            <a:pPr>
              <a:defRPr/>
            </a:pPr>
            <a:fld id="{F5CEC2A9-150D-4D64-80C5-A348BD8BF6CF}" type="datetime1">
              <a:rPr lang="zh-CN" altLang="en-US" smtClean="0"/>
              <a:pPr>
                <a:defRPr/>
              </a:pPr>
              <a:t>2017/9/26</a:t>
            </a:fld>
            <a:endParaRPr lang="en-US" altLang="zh-CN"/>
          </a:p>
        </p:txBody>
      </p:sp>
      <p:sp>
        <p:nvSpPr>
          <p:cNvPr id="16384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97B26DB-5CA9-44E1-9E42-7A230127AF2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100</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a:spLocks noGrp="1"/>
          </p:cNvSpPr>
          <p:nvPr>
            <p:ph type="title"/>
          </p:nvPr>
        </p:nvSpPr>
        <p:spPr>
          <a:xfrm>
            <a:off x="920750" y="652463"/>
            <a:ext cx="7793038" cy="1143000"/>
          </a:xfrm>
        </p:spPr>
        <p:txBody>
          <a:bodyPr/>
          <a:lstStyle/>
          <a:p>
            <a:r>
              <a:rPr lang="zh-CN" altLang="en-US" dirty="0"/>
              <a:t>与</a:t>
            </a:r>
            <a:r>
              <a:rPr lang="en-US" altLang="zh-CN" dirty="0"/>
              <a:t>/</a:t>
            </a:r>
            <a:r>
              <a:rPr lang="zh-CN" altLang="en-US" dirty="0"/>
              <a:t>或树</a:t>
            </a:r>
            <a:r>
              <a:rPr lang="zh-CN" altLang="en-US" dirty="0" smtClean="0"/>
              <a:t>的有序搜索</a:t>
            </a:r>
          </a:p>
        </p:txBody>
      </p:sp>
      <p:sp>
        <p:nvSpPr>
          <p:cNvPr id="4" name="日期占位符 3"/>
          <p:cNvSpPr>
            <a:spLocks noGrp="1"/>
          </p:cNvSpPr>
          <p:nvPr>
            <p:ph type="dt" sz="quarter" idx="10"/>
          </p:nvPr>
        </p:nvSpPr>
        <p:spPr>
          <a:xfrm>
            <a:off x="883761" y="6264716"/>
            <a:ext cx="1905000" cy="457200"/>
          </a:xfrm>
        </p:spPr>
        <p:txBody>
          <a:bodyPr/>
          <a:lstStyle/>
          <a:p>
            <a:pPr>
              <a:defRPr/>
            </a:pPr>
            <a:fld id="{A09B69F0-C9EC-4B11-AC5D-F48E3800AC82}" type="datetime1">
              <a:rPr lang="zh-CN" altLang="en-US" smtClean="0"/>
              <a:pPr>
                <a:defRPr/>
              </a:pPr>
              <a:t>2017/9/26</a:t>
            </a:fld>
            <a:endParaRPr lang="en-US" altLang="zh-CN"/>
          </a:p>
        </p:txBody>
      </p:sp>
      <p:sp>
        <p:nvSpPr>
          <p:cNvPr id="16282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8AFD8B-6573-4C70-86CE-F625814DB96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101</a:t>
            </a:fld>
            <a:endParaRPr kumimoji="0" lang="en-US" altLang="zh-CN" sz="1400" smtClean="0">
              <a:latin typeface="Tahoma" panose="020B0604030504040204" pitchFamily="34" charset="0"/>
              <a:ea typeface="宋体" panose="02010600030101010101" pitchFamily="2" charset="-122"/>
            </a:endParaRPr>
          </a:p>
        </p:txBody>
      </p:sp>
      <p:grpSp>
        <p:nvGrpSpPr>
          <p:cNvPr id="162821" name="Group 4"/>
          <p:cNvGrpSpPr>
            <a:grpSpLocks/>
          </p:cNvGrpSpPr>
          <p:nvPr/>
        </p:nvGrpSpPr>
        <p:grpSpPr bwMode="auto">
          <a:xfrm>
            <a:off x="930109" y="1455726"/>
            <a:ext cx="2532655" cy="3497264"/>
            <a:chOff x="272" y="1369"/>
            <a:chExt cx="1239" cy="2203"/>
          </a:xfrm>
        </p:grpSpPr>
        <p:sp>
          <p:nvSpPr>
            <p:cNvPr id="162843" name="Oval 6"/>
            <p:cNvSpPr>
              <a:spLocks noChangeArrowheads="1"/>
            </p:cNvSpPr>
            <p:nvPr/>
          </p:nvSpPr>
          <p:spPr bwMode="auto">
            <a:xfrm>
              <a:off x="1463" y="1369"/>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46" name="Line 9"/>
            <p:cNvSpPr>
              <a:spLocks noChangeShapeType="1"/>
            </p:cNvSpPr>
            <p:nvPr/>
          </p:nvSpPr>
          <p:spPr bwMode="auto">
            <a:xfrm flipH="1">
              <a:off x="608" y="2489"/>
              <a:ext cx="425" cy="4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48" name="Line 11"/>
            <p:cNvSpPr>
              <a:spLocks noChangeShapeType="1"/>
            </p:cNvSpPr>
            <p:nvPr/>
          </p:nvSpPr>
          <p:spPr bwMode="auto">
            <a:xfrm>
              <a:off x="1023" y="2512"/>
              <a:ext cx="222" cy="43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1" name="Line 15"/>
            <p:cNvSpPr>
              <a:spLocks noChangeShapeType="1"/>
            </p:cNvSpPr>
            <p:nvPr/>
          </p:nvSpPr>
          <p:spPr bwMode="auto">
            <a:xfrm flipH="1">
              <a:off x="323" y="2995"/>
              <a:ext cx="257" cy="31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2" name="Line 16"/>
            <p:cNvSpPr>
              <a:spLocks noChangeShapeType="1"/>
            </p:cNvSpPr>
            <p:nvPr/>
          </p:nvSpPr>
          <p:spPr bwMode="auto">
            <a:xfrm>
              <a:off x="645" y="3006"/>
              <a:ext cx="191" cy="379"/>
            </a:xfrm>
            <a:prstGeom prst="line">
              <a:avLst/>
            </a:prstGeom>
            <a:noFill/>
            <a:ln w="19050">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5" name="Oval 20"/>
            <p:cNvSpPr>
              <a:spLocks noChangeArrowheads="1"/>
            </p:cNvSpPr>
            <p:nvPr/>
          </p:nvSpPr>
          <p:spPr bwMode="auto">
            <a:xfrm flipH="1" flipV="1">
              <a:off x="1008" y="2433"/>
              <a:ext cx="68" cy="6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65" name="Text Box 31"/>
            <p:cNvSpPr txBox="1">
              <a:spLocks noChangeArrowheads="1"/>
            </p:cNvSpPr>
            <p:nvPr/>
          </p:nvSpPr>
          <p:spPr bwMode="auto">
            <a:xfrm>
              <a:off x="272" y="3320"/>
              <a:ext cx="164"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B</a:t>
              </a:r>
              <a:endParaRPr lang="en-US" altLang="zh-CN" sz="2000" dirty="0">
                <a:latin typeface="Tahoma" panose="020B0604030504040204" pitchFamily="34" charset="0"/>
                <a:ea typeface="宋体" panose="02010600030101010101" pitchFamily="2" charset="-122"/>
              </a:endParaRPr>
            </a:p>
          </p:txBody>
        </p:sp>
        <p:sp>
          <p:nvSpPr>
            <p:cNvPr id="162871" name="Text Box 54"/>
            <p:cNvSpPr txBox="1">
              <a:spLocks noChangeArrowheads="1"/>
            </p:cNvSpPr>
            <p:nvPr/>
          </p:nvSpPr>
          <p:spPr bwMode="auto">
            <a:xfrm>
              <a:off x="958" y="2203"/>
              <a:ext cx="154" cy="2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baseline="-25000" dirty="0" smtClean="0">
                  <a:latin typeface="Tahoma" panose="020B0604030504040204" pitchFamily="34" charset="0"/>
                  <a:ea typeface="宋体" panose="02010600030101010101" pitchFamily="2" charset="-122"/>
                </a:rPr>
                <a:t>S</a:t>
              </a:r>
              <a:endParaRPr lang="en-US" altLang="zh-CN" sz="2400" b="1" baseline="-25000" dirty="0">
                <a:latin typeface="Tahoma" panose="020B0604030504040204" pitchFamily="34" charset="0"/>
                <a:ea typeface="宋体" panose="02010600030101010101" pitchFamily="2" charset="-122"/>
              </a:endParaRPr>
            </a:p>
          </p:txBody>
        </p:sp>
        <p:sp>
          <p:nvSpPr>
            <p:cNvPr id="162874" name="Freeform 73"/>
            <p:cNvSpPr>
              <a:spLocks/>
            </p:cNvSpPr>
            <p:nvPr/>
          </p:nvSpPr>
          <p:spPr bwMode="auto">
            <a:xfrm>
              <a:off x="499" y="3096"/>
              <a:ext cx="181" cy="46"/>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2823" name="Oval 20"/>
          <p:cNvSpPr>
            <a:spLocks noChangeArrowheads="1"/>
          </p:cNvSpPr>
          <p:nvPr/>
        </p:nvSpPr>
        <p:spPr bwMode="auto">
          <a:xfrm flipH="1" flipV="1">
            <a:off x="1955656" y="4629786"/>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24" name="Text Box 54"/>
          <p:cNvSpPr txBox="1">
            <a:spLocks noChangeArrowheads="1"/>
          </p:cNvSpPr>
          <p:nvPr/>
        </p:nvSpPr>
        <p:spPr bwMode="auto">
          <a:xfrm>
            <a:off x="1288966" y="3705569"/>
            <a:ext cx="33534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A</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62830" name="Text Box 54"/>
          <p:cNvSpPr txBox="1">
            <a:spLocks noChangeArrowheads="1"/>
          </p:cNvSpPr>
          <p:nvPr/>
        </p:nvSpPr>
        <p:spPr bwMode="auto">
          <a:xfrm>
            <a:off x="2112188" y="4526131"/>
            <a:ext cx="3289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E</a:t>
            </a:r>
            <a:endParaRPr lang="en-US" altLang="zh-CN" sz="2000" baseline="-25000" dirty="0">
              <a:latin typeface="Tahoma" panose="020B0604030504040204" pitchFamily="34" charset="0"/>
              <a:ea typeface="宋体" panose="02010600030101010101" pitchFamily="2" charset="-122"/>
            </a:endParaRPr>
          </a:p>
        </p:txBody>
      </p:sp>
      <p:sp>
        <p:nvSpPr>
          <p:cNvPr id="65" name="Text Box 30"/>
          <p:cNvSpPr txBox="1">
            <a:spLocks noChangeArrowheads="1"/>
          </p:cNvSpPr>
          <p:nvPr/>
        </p:nvSpPr>
        <p:spPr bwMode="auto">
          <a:xfrm>
            <a:off x="1419187" y="5428111"/>
            <a:ext cx="184731"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US" altLang="zh-CN" sz="2000" dirty="0">
              <a:latin typeface="Tahoma" panose="020B0604030504040204" pitchFamily="34" charset="0"/>
              <a:ea typeface="宋体" panose="02010600030101010101" pitchFamily="2" charset="-122"/>
            </a:endParaRPr>
          </a:p>
        </p:txBody>
      </p:sp>
      <p:grpSp>
        <p:nvGrpSpPr>
          <p:cNvPr id="70" name="Group 4"/>
          <p:cNvGrpSpPr>
            <a:grpSpLocks/>
          </p:cNvGrpSpPr>
          <p:nvPr/>
        </p:nvGrpSpPr>
        <p:grpSpPr bwMode="auto">
          <a:xfrm>
            <a:off x="2438664" y="3894465"/>
            <a:ext cx="897365" cy="627063"/>
            <a:chOff x="-1199" y="2933"/>
            <a:chExt cx="439" cy="395"/>
          </a:xfrm>
        </p:grpSpPr>
        <p:sp>
          <p:nvSpPr>
            <p:cNvPr id="79" name="Line 21"/>
            <p:cNvSpPr>
              <a:spLocks noChangeShapeType="1"/>
            </p:cNvSpPr>
            <p:nvPr/>
          </p:nvSpPr>
          <p:spPr bwMode="auto">
            <a:xfrm>
              <a:off x="-971" y="2933"/>
              <a:ext cx="211" cy="39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5"/>
            <p:cNvSpPr>
              <a:spLocks noChangeShapeType="1"/>
            </p:cNvSpPr>
            <p:nvPr/>
          </p:nvSpPr>
          <p:spPr bwMode="auto">
            <a:xfrm flipH="1">
              <a:off x="-1199" y="2964"/>
              <a:ext cx="202" cy="35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9" name="Oval 20"/>
          <p:cNvSpPr>
            <a:spLocks noChangeArrowheads="1"/>
          </p:cNvSpPr>
          <p:nvPr/>
        </p:nvSpPr>
        <p:spPr bwMode="auto">
          <a:xfrm flipH="1" flipV="1">
            <a:off x="2814054" y="3875076"/>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71" name="Oval 20"/>
          <p:cNvSpPr>
            <a:spLocks noChangeArrowheads="1"/>
          </p:cNvSpPr>
          <p:nvPr/>
        </p:nvSpPr>
        <p:spPr bwMode="auto">
          <a:xfrm flipH="1" flipV="1">
            <a:off x="3252154" y="4494541"/>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02" name="Oval 20"/>
          <p:cNvSpPr>
            <a:spLocks noChangeArrowheads="1"/>
          </p:cNvSpPr>
          <p:nvPr/>
        </p:nvSpPr>
        <p:spPr bwMode="auto">
          <a:xfrm flipH="1" flipV="1">
            <a:off x="1550483" y="3930370"/>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03" name="Text Box 54"/>
          <p:cNvSpPr txBox="1">
            <a:spLocks noChangeArrowheads="1"/>
          </p:cNvSpPr>
          <p:nvPr/>
        </p:nvSpPr>
        <p:spPr bwMode="auto">
          <a:xfrm>
            <a:off x="2902480" y="3683059"/>
            <a:ext cx="359394"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D</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05" name="Text Box 31"/>
          <p:cNvSpPr txBox="1">
            <a:spLocks noChangeArrowheads="1"/>
          </p:cNvSpPr>
          <p:nvPr/>
        </p:nvSpPr>
        <p:spPr bwMode="auto">
          <a:xfrm>
            <a:off x="1589757" y="4516337"/>
            <a:ext cx="338554"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C</a:t>
            </a:r>
            <a:endParaRPr lang="en-US" altLang="zh-CN" sz="2000" dirty="0">
              <a:latin typeface="Tahoma" panose="020B0604030504040204" pitchFamily="34" charset="0"/>
              <a:ea typeface="宋体" panose="02010600030101010101" pitchFamily="2" charset="-122"/>
            </a:endParaRPr>
          </a:p>
        </p:txBody>
      </p:sp>
      <p:sp>
        <p:nvSpPr>
          <p:cNvPr id="108" name="Text Box 30"/>
          <p:cNvSpPr txBox="1">
            <a:spLocks noChangeArrowheads="1"/>
          </p:cNvSpPr>
          <p:nvPr/>
        </p:nvSpPr>
        <p:spPr bwMode="auto">
          <a:xfrm>
            <a:off x="3259624" y="5187666"/>
            <a:ext cx="184731"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US" altLang="zh-CN" sz="2000" dirty="0">
              <a:latin typeface="Tahoma" panose="020B0604030504040204" pitchFamily="34" charset="0"/>
              <a:ea typeface="宋体" panose="02010600030101010101" pitchFamily="2" charset="-122"/>
            </a:endParaRPr>
          </a:p>
        </p:txBody>
      </p:sp>
      <p:sp>
        <p:nvSpPr>
          <p:cNvPr id="109" name="Text Box 30"/>
          <p:cNvSpPr txBox="1">
            <a:spLocks noChangeArrowheads="1"/>
          </p:cNvSpPr>
          <p:nvPr/>
        </p:nvSpPr>
        <p:spPr bwMode="auto">
          <a:xfrm>
            <a:off x="3245740" y="4514674"/>
            <a:ext cx="31771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F</a:t>
            </a:r>
            <a:endParaRPr lang="en-US" altLang="zh-CN" sz="2000" dirty="0">
              <a:latin typeface="Tahoma" panose="020B0604030504040204" pitchFamily="34" charset="0"/>
              <a:ea typeface="宋体" panose="02010600030101010101" pitchFamily="2" charset="-122"/>
            </a:endParaRPr>
          </a:p>
        </p:txBody>
      </p:sp>
      <p:sp>
        <p:nvSpPr>
          <p:cNvPr id="74" name="Text Box 54"/>
          <p:cNvSpPr txBox="1">
            <a:spLocks noChangeArrowheads="1"/>
          </p:cNvSpPr>
          <p:nvPr/>
        </p:nvSpPr>
        <p:spPr bwMode="auto">
          <a:xfrm>
            <a:off x="1053692" y="3745031"/>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8</a:t>
            </a:r>
            <a:endParaRPr lang="en-US" altLang="zh-CN" sz="1600" baseline="-25000" dirty="0">
              <a:latin typeface="Tahoma" panose="020B0604030504040204" pitchFamily="34" charset="0"/>
              <a:ea typeface="宋体" panose="02010600030101010101" pitchFamily="2" charset="-122"/>
            </a:endParaRPr>
          </a:p>
        </p:txBody>
      </p:sp>
      <p:sp>
        <p:nvSpPr>
          <p:cNvPr id="77" name="Text Box 54"/>
          <p:cNvSpPr txBox="1">
            <a:spLocks noChangeArrowheads="1"/>
          </p:cNvSpPr>
          <p:nvPr/>
        </p:nvSpPr>
        <p:spPr bwMode="auto">
          <a:xfrm>
            <a:off x="2524773" y="3714045"/>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7</a:t>
            </a:r>
            <a:endParaRPr lang="en-US" altLang="zh-CN" sz="1600" baseline="-25000" dirty="0">
              <a:latin typeface="Tahoma" panose="020B0604030504040204" pitchFamily="34" charset="0"/>
              <a:ea typeface="宋体" panose="02010600030101010101" pitchFamily="2" charset="-122"/>
            </a:endParaRPr>
          </a:p>
        </p:txBody>
      </p:sp>
      <p:sp>
        <p:nvSpPr>
          <p:cNvPr id="82" name="Text Box 54"/>
          <p:cNvSpPr txBox="1">
            <a:spLocks noChangeArrowheads="1"/>
          </p:cNvSpPr>
          <p:nvPr/>
        </p:nvSpPr>
        <p:spPr bwMode="auto">
          <a:xfrm>
            <a:off x="2408036" y="4540504"/>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85" name="Text Box 54"/>
          <p:cNvSpPr txBox="1">
            <a:spLocks noChangeArrowheads="1"/>
          </p:cNvSpPr>
          <p:nvPr/>
        </p:nvSpPr>
        <p:spPr bwMode="auto">
          <a:xfrm>
            <a:off x="2910307" y="4564065"/>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2</a:t>
            </a:r>
            <a:endParaRPr lang="en-US" altLang="zh-CN" sz="1600" baseline="-25000">
              <a:latin typeface="Tahoma" panose="020B0604030504040204" pitchFamily="34" charset="0"/>
              <a:ea typeface="宋体" panose="02010600030101010101" pitchFamily="2" charset="-122"/>
            </a:endParaRPr>
          </a:p>
        </p:txBody>
      </p:sp>
      <p:sp>
        <p:nvSpPr>
          <p:cNvPr id="86" name="Text Box 54"/>
          <p:cNvSpPr txBox="1">
            <a:spLocks noChangeArrowheads="1"/>
          </p:cNvSpPr>
          <p:nvPr/>
        </p:nvSpPr>
        <p:spPr bwMode="auto">
          <a:xfrm>
            <a:off x="740855" y="4301478"/>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90" name="Text Box 54"/>
          <p:cNvSpPr txBox="1">
            <a:spLocks noChangeArrowheads="1"/>
          </p:cNvSpPr>
          <p:nvPr/>
        </p:nvSpPr>
        <p:spPr bwMode="auto">
          <a:xfrm>
            <a:off x="1779456" y="4540088"/>
            <a:ext cx="296876" cy="33855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5" name="文本框 4"/>
          <p:cNvSpPr txBox="1"/>
          <p:nvPr/>
        </p:nvSpPr>
        <p:spPr>
          <a:xfrm>
            <a:off x="3738587" y="2746790"/>
            <a:ext cx="5256584" cy="3046988"/>
          </a:xfrm>
          <a:prstGeom prst="rect">
            <a:avLst/>
          </a:prstGeom>
          <a:noFill/>
        </p:spPr>
        <p:txBody>
          <a:bodyPr wrap="square" rtlCol="0">
            <a:spAutoFit/>
          </a:bodyPr>
          <a:lstStyle/>
          <a:p>
            <a:r>
              <a:rPr lang="zh-CN" altLang="en-US" sz="2400" dirty="0" smtClean="0"/>
              <a:t>每次扩展两层，经扩展后得到此与或树，其子节点为</a:t>
            </a:r>
            <a:r>
              <a:rPr lang="en-US" altLang="zh-CN" sz="2400" dirty="0" smtClean="0"/>
              <a:t>B</a:t>
            </a:r>
            <a:r>
              <a:rPr lang="zh-CN" altLang="en-US" sz="2400" dirty="0" smtClean="0"/>
              <a:t>、</a:t>
            </a:r>
            <a:r>
              <a:rPr lang="en-US" altLang="zh-CN" sz="2400" dirty="0" smtClean="0"/>
              <a:t>C</a:t>
            </a:r>
            <a:r>
              <a:rPr lang="zh-CN" altLang="en-US" sz="2400" dirty="0" smtClean="0"/>
              <a:t>、</a:t>
            </a:r>
            <a:r>
              <a:rPr lang="en-US" altLang="zh-CN" sz="2400" dirty="0" smtClean="0"/>
              <a:t>E</a:t>
            </a:r>
            <a:r>
              <a:rPr lang="zh-CN" altLang="en-US" sz="2400" dirty="0" smtClean="0"/>
              <a:t>、</a:t>
            </a:r>
            <a:r>
              <a:rPr lang="en-US" altLang="zh-CN" sz="2400" dirty="0" smtClean="0"/>
              <a:t>F</a:t>
            </a:r>
            <a:r>
              <a:rPr lang="zh-CN" altLang="en-US" sz="2400" dirty="0" smtClean="0"/>
              <a:t>，用启发函数计算的</a:t>
            </a:r>
            <a:r>
              <a:rPr lang="en-US" altLang="zh-CN" sz="2400" dirty="0" smtClean="0"/>
              <a:t>g</a:t>
            </a:r>
            <a:r>
              <a:rPr lang="zh-CN" altLang="en-US" sz="2400" dirty="0" smtClean="0"/>
              <a:t>的</a:t>
            </a:r>
            <a:r>
              <a:rPr lang="zh-CN" altLang="en-US" sz="2400" dirty="0" smtClean="0"/>
              <a:t>值。</a:t>
            </a:r>
            <a:endParaRPr lang="en-US" altLang="zh-CN" sz="2400" dirty="0" smtClean="0"/>
          </a:p>
          <a:p>
            <a:endParaRPr lang="en-US" altLang="zh-CN" sz="2400" dirty="0" smtClean="0"/>
          </a:p>
          <a:p>
            <a:r>
              <a:rPr lang="en-US" altLang="zh-CN" sz="2400" dirty="0" smtClean="0"/>
              <a:t>S</a:t>
            </a:r>
            <a:r>
              <a:rPr lang="zh-CN" altLang="en-US" sz="2400" dirty="0" smtClean="0"/>
              <a:t>的右子树是希望树。</a:t>
            </a:r>
            <a:endParaRPr lang="en-US" altLang="zh-CN" sz="2400" dirty="0"/>
          </a:p>
          <a:p>
            <a:endParaRPr lang="zh-CN" altLang="en-US" sz="1800" dirty="0"/>
          </a:p>
          <a:p>
            <a:endParaRPr lang="zh-CN" altLang="en-US" sz="1800" dirty="0"/>
          </a:p>
          <a:p>
            <a:endParaRPr lang="zh-CN" altLang="en-US" sz="1800" dirty="0"/>
          </a:p>
          <a:p>
            <a:endParaRPr lang="zh-CN" altLang="en-US" sz="1800" dirty="0"/>
          </a:p>
        </p:txBody>
      </p:sp>
      <p:sp>
        <p:nvSpPr>
          <p:cNvPr id="119" name="Oval 20"/>
          <p:cNvSpPr>
            <a:spLocks noChangeArrowheads="1"/>
          </p:cNvSpPr>
          <p:nvPr/>
        </p:nvSpPr>
        <p:spPr bwMode="auto">
          <a:xfrm flipH="1" flipV="1">
            <a:off x="965046" y="4497784"/>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28" name="Oval 20"/>
          <p:cNvSpPr>
            <a:spLocks noChangeArrowheads="1"/>
          </p:cNvSpPr>
          <p:nvPr/>
        </p:nvSpPr>
        <p:spPr bwMode="auto">
          <a:xfrm flipH="1" flipV="1">
            <a:off x="2314378" y="4510232"/>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30" name="Freeform 73"/>
          <p:cNvSpPr>
            <a:spLocks/>
          </p:cNvSpPr>
          <p:nvPr/>
        </p:nvSpPr>
        <p:spPr bwMode="auto">
          <a:xfrm>
            <a:off x="2699634" y="4143909"/>
            <a:ext cx="369984" cy="73025"/>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 name="Text Box 54"/>
          <p:cNvSpPr txBox="1">
            <a:spLocks noChangeArrowheads="1"/>
          </p:cNvSpPr>
          <p:nvPr/>
        </p:nvSpPr>
        <p:spPr bwMode="auto">
          <a:xfrm>
            <a:off x="2058150" y="3060489"/>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8</a:t>
            </a:r>
            <a:endParaRPr lang="en-US" altLang="zh-CN" sz="1600" baseline="-25000" dirty="0">
              <a:latin typeface="Tahoma" panose="020B0604030504040204" pitchFamily="34" charset="0"/>
              <a:ea typeface="宋体" panose="02010600030101010101" pitchFamily="2" charset="-122"/>
            </a:endParaRPr>
          </a:p>
        </p:txBody>
      </p:sp>
      <p:sp>
        <p:nvSpPr>
          <p:cNvPr id="3" name="椭圆 2"/>
          <p:cNvSpPr/>
          <p:nvPr/>
        </p:nvSpPr>
        <p:spPr bwMode="auto">
          <a:xfrm>
            <a:off x="2288397" y="3229558"/>
            <a:ext cx="1272714" cy="1740919"/>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Blip>
                <a:blip r:embed="rId2"/>
              </a:buBlip>
              <a:tabLst/>
            </a:pPr>
            <a:endParaRPr kumimoji="1" lang="zh-CN" altLang="en-US" sz="3200" b="0" i="0" u="none" strike="noStrike" cap="none" normalizeH="0" baseline="0" smtClean="0">
              <a:ln>
                <a:noFill/>
              </a:ln>
              <a:solidFill>
                <a:schemeClr val="tx1"/>
              </a:solidFill>
              <a:effectLst/>
              <a:latin typeface="Arial Narrow" pitchFamily="34" charset="0"/>
              <a:ea typeface="华文新魏" pitchFamily="2" charset="-122"/>
            </a:endParaRPr>
          </a:p>
        </p:txBody>
      </p:sp>
    </p:spTree>
    <p:extLst>
      <p:ext uri="{BB962C8B-B14F-4D97-AF65-F5344CB8AC3E}">
        <p14:creationId xmlns:p14="http://schemas.microsoft.com/office/powerpoint/2010/main" val="27942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a:spLocks noGrp="1"/>
          </p:cNvSpPr>
          <p:nvPr>
            <p:ph type="title"/>
          </p:nvPr>
        </p:nvSpPr>
        <p:spPr>
          <a:xfrm>
            <a:off x="920750" y="652463"/>
            <a:ext cx="7793038" cy="1143000"/>
          </a:xfrm>
        </p:spPr>
        <p:txBody>
          <a:bodyPr/>
          <a:lstStyle/>
          <a:p>
            <a:r>
              <a:rPr lang="zh-CN" altLang="en-US" dirty="0"/>
              <a:t>与</a:t>
            </a:r>
            <a:r>
              <a:rPr lang="en-US" altLang="zh-CN" dirty="0"/>
              <a:t>/</a:t>
            </a:r>
            <a:r>
              <a:rPr lang="zh-CN" altLang="en-US" dirty="0"/>
              <a:t>或树</a:t>
            </a:r>
            <a:r>
              <a:rPr lang="zh-CN" altLang="en-US" dirty="0" smtClean="0"/>
              <a:t>的有序搜索</a:t>
            </a:r>
          </a:p>
        </p:txBody>
      </p:sp>
      <p:sp>
        <p:nvSpPr>
          <p:cNvPr id="4" name="日期占位符 3"/>
          <p:cNvSpPr>
            <a:spLocks noGrp="1"/>
          </p:cNvSpPr>
          <p:nvPr>
            <p:ph type="dt" sz="quarter" idx="10"/>
          </p:nvPr>
        </p:nvSpPr>
        <p:spPr>
          <a:xfrm>
            <a:off x="883761" y="6264716"/>
            <a:ext cx="1905000" cy="457200"/>
          </a:xfrm>
        </p:spPr>
        <p:txBody>
          <a:bodyPr/>
          <a:lstStyle/>
          <a:p>
            <a:pPr>
              <a:defRPr/>
            </a:pPr>
            <a:fld id="{A09B69F0-C9EC-4B11-AC5D-F48E3800AC82}" type="datetime1">
              <a:rPr lang="zh-CN" altLang="en-US" smtClean="0"/>
              <a:pPr>
                <a:defRPr/>
              </a:pPr>
              <a:t>2017/9/26</a:t>
            </a:fld>
            <a:endParaRPr lang="en-US" altLang="zh-CN"/>
          </a:p>
        </p:txBody>
      </p:sp>
      <p:sp>
        <p:nvSpPr>
          <p:cNvPr id="16282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8AFD8B-6573-4C70-86CE-F625814DB96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102</a:t>
            </a:fld>
            <a:endParaRPr kumimoji="0" lang="en-US" altLang="zh-CN" sz="1400" smtClean="0">
              <a:latin typeface="Tahoma" panose="020B0604030504040204" pitchFamily="34" charset="0"/>
              <a:ea typeface="宋体" panose="02010600030101010101" pitchFamily="2" charset="-122"/>
            </a:endParaRPr>
          </a:p>
        </p:txBody>
      </p:sp>
      <p:grpSp>
        <p:nvGrpSpPr>
          <p:cNvPr id="162821" name="Group 4"/>
          <p:cNvGrpSpPr>
            <a:grpSpLocks/>
          </p:cNvGrpSpPr>
          <p:nvPr/>
        </p:nvGrpSpPr>
        <p:grpSpPr bwMode="auto">
          <a:xfrm>
            <a:off x="851671" y="2068092"/>
            <a:ext cx="1988921" cy="2173288"/>
            <a:chOff x="272" y="2203"/>
            <a:chExt cx="973" cy="1369"/>
          </a:xfrm>
        </p:grpSpPr>
        <p:sp>
          <p:nvSpPr>
            <p:cNvPr id="162846" name="Line 9"/>
            <p:cNvSpPr>
              <a:spLocks noChangeShapeType="1"/>
            </p:cNvSpPr>
            <p:nvPr/>
          </p:nvSpPr>
          <p:spPr bwMode="auto">
            <a:xfrm flipH="1">
              <a:off x="608" y="2489"/>
              <a:ext cx="425" cy="4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48" name="Line 11"/>
            <p:cNvSpPr>
              <a:spLocks noChangeShapeType="1"/>
            </p:cNvSpPr>
            <p:nvPr/>
          </p:nvSpPr>
          <p:spPr bwMode="auto">
            <a:xfrm>
              <a:off x="1023" y="2512"/>
              <a:ext cx="222" cy="43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1" name="Line 15"/>
            <p:cNvSpPr>
              <a:spLocks noChangeShapeType="1"/>
            </p:cNvSpPr>
            <p:nvPr/>
          </p:nvSpPr>
          <p:spPr bwMode="auto">
            <a:xfrm flipH="1">
              <a:off x="323" y="2995"/>
              <a:ext cx="257" cy="31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2" name="Line 16"/>
            <p:cNvSpPr>
              <a:spLocks noChangeShapeType="1"/>
            </p:cNvSpPr>
            <p:nvPr/>
          </p:nvSpPr>
          <p:spPr bwMode="auto">
            <a:xfrm>
              <a:off x="645" y="3006"/>
              <a:ext cx="191" cy="379"/>
            </a:xfrm>
            <a:prstGeom prst="line">
              <a:avLst/>
            </a:prstGeom>
            <a:noFill/>
            <a:ln w="19050">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5" name="Oval 20"/>
            <p:cNvSpPr>
              <a:spLocks noChangeArrowheads="1"/>
            </p:cNvSpPr>
            <p:nvPr/>
          </p:nvSpPr>
          <p:spPr bwMode="auto">
            <a:xfrm flipH="1" flipV="1">
              <a:off x="1008" y="2433"/>
              <a:ext cx="68" cy="6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65" name="Text Box 31"/>
            <p:cNvSpPr txBox="1">
              <a:spLocks noChangeArrowheads="1"/>
            </p:cNvSpPr>
            <p:nvPr/>
          </p:nvSpPr>
          <p:spPr bwMode="auto">
            <a:xfrm>
              <a:off x="272" y="3320"/>
              <a:ext cx="164"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B</a:t>
              </a:r>
              <a:endParaRPr lang="en-US" altLang="zh-CN" sz="2000" dirty="0">
                <a:latin typeface="Tahoma" panose="020B0604030504040204" pitchFamily="34" charset="0"/>
                <a:ea typeface="宋体" panose="02010600030101010101" pitchFamily="2" charset="-122"/>
              </a:endParaRPr>
            </a:p>
          </p:txBody>
        </p:sp>
        <p:sp>
          <p:nvSpPr>
            <p:cNvPr id="162871" name="Text Box 54"/>
            <p:cNvSpPr txBox="1">
              <a:spLocks noChangeArrowheads="1"/>
            </p:cNvSpPr>
            <p:nvPr/>
          </p:nvSpPr>
          <p:spPr bwMode="auto">
            <a:xfrm>
              <a:off x="958" y="2203"/>
              <a:ext cx="154" cy="2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baseline="-25000" dirty="0" smtClean="0">
                  <a:latin typeface="Tahoma" panose="020B0604030504040204" pitchFamily="34" charset="0"/>
                  <a:ea typeface="宋体" panose="02010600030101010101" pitchFamily="2" charset="-122"/>
                </a:rPr>
                <a:t>S</a:t>
              </a:r>
              <a:endParaRPr lang="en-US" altLang="zh-CN" sz="2400" b="1" baseline="-25000" dirty="0">
                <a:latin typeface="Tahoma" panose="020B0604030504040204" pitchFamily="34" charset="0"/>
                <a:ea typeface="宋体" panose="02010600030101010101" pitchFamily="2" charset="-122"/>
              </a:endParaRPr>
            </a:p>
          </p:txBody>
        </p:sp>
        <p:sp>
          <p:nvSpPr>
            <p:cNvPr id="162874" name="Freeform 73"/>
            <p:cNvSpPr>
              <a:spLocks/>
            </p:cNvSpPr>
            <p:nvPr/>
          </p:nvSpPr>
          <p:spPr bwMode="auto">
            <a:xfrm>
              <a:off x="499" y="3096"/>
              <a:ext cx="181" cy="46"/>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2823" name="Oval 20"/>
          <p:cNvSpPr>
            <a:spLocks noChangeArrowheads="1"/>
          </p:cNvSpPr>
          <p:nvPr/>
        </p:nvSpPr>
        <p:spPr bwMode="auto">
          <a:xfrm flipH="1" flipV="1">
            <a:off x="1877218" y="3918177"/>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24" name="Text Box 54"/>
          <p:cNvSpPr txBox="1">
            <a:spLocks noChangeArrowheads="1"/>
          </p:cNvSpPr>
          <p:nvPr/>
        </p:nvSpPr>
        <p:spPr bwMode="auto">
          <a:xfrm>
            <a:off x="1210528" y="2993960"/>
            <a:ext cx="33534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A</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62830" name="Text Box 54"/>
          <p:cNvSpPr txBox="1">
            <a:spLocks noChangeArrowheads="1"/>
          </p:cNvSpPr>
          <p:nvPr/>
        </p:nvSpPr>
        <p:spPr bwMode="auto">
          <a:xfrm>
            <a:off x="2033750" y="3814522"/>
            <a:ext cx="3289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E</a:t>
            </a:r>
            <a:endParaRPr lang="en-US" altLang="zh-CN" sz="2000" baseline="-25000" dirty="0">
              <a:latin typeface="Tahoma" panose="020B0604030504040204" pitchFamily="34" charset="0"/>
              <a:ea typeface="宋体" panose="02010600030101010101" pitchFamily="2" charset="-122"/>
            </a:endParaRPr>
          </a:p>
        </p:txBody>
      </p:sp>
      <p:sp>
        <p:nvSpPr>
          <p:cNvPr id="65" name="Text Box 30"/>
          <p:cNvSpPr txBox="1">
            <a:spLocks noChangeArrowheads="1"/>
          </p:cNvSpPr>
          <p:nvPr/>
        </p:nvSpPr>
        <p:spPr bwMode="auto">
          <a:xfrm>
            <a:off x="1419187" y="5428111"/>
            <a:ext cx="184731"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US" altLang="zh-CN" sz="2000" dirty="0">
              <a:latin typeface="Tahoma" panose="020B0604030504040204" pitchFamily="34" charset="0"/>
              <a:ea typeface="宋体" panose="02010600030101010101" pitchFamily="2" charset="-122"/>
            </a:endParaRPr>
          </a:p>
        </p:txBody>
      </p:sp>
      <p:grpSp>
        <p:nvGrpSpPr>
          <p:cNvPr id="70" name="Group 4"/>
          <p:cNvGrpSpPr>
            <a:grpSpLocks/>
          </p:cNvGrpSpPr>
          <p:nvPr/>
        </p:nvGrpSpPr>
        <p:grpSpPr bwMode="auto">
          <a:xfrm>
            <a:off x="2360226" y="3182856"/>
            <a:ext cx="897365" cy="627063"/>
            <a:chOff x="-1199" y="2933"/>
            <a:chExt cx="439" cy="395"/>
          </a:xfrm>
        </p:grpSpPr>
        <p:sp>
          <p:nvSpPr>
            <p:cNvPr id="79" name="Line 21"/>
            <p:cNvSpPr>
              <a:spLocks noChangeShapeType="1"/>
            </p:cNvSpPr>
            <p:nvPr/>
          </p:nvSpPr>
          <p:spPr bwMode="auto">
            <a:xfrm>
              <a:off x="-971" y="2933"/>
              <a:ext cx="211" cy="39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5"/>
            <p:cNvSpPr>
              <a:spLocks noChangeShapeType="1"/>
            </p:cNvSpPr>
            <p:nvPr/>
          </p:nvSpPr>
          <p:spPr bwMode="auto">
            <a:xfrm flipH="1">
              <a:off x="-1199" y="2964"/>
              <a:ext cx="202" cy="35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9" name="Oval 20"/>
          <p:cNvSpPr>
            <a:spLocks noChangeArrowheads="1"/>
          </p:cNvSpPr>
          <p:nvPr/>
        </p:nvSpPr>
        <p:spPr bwMode="auto">
          <a:xfrm flipH="1" flipV="1">
            <a:off x="2735616" y="3163467"/>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71" name="Oval 20"/>
          <p:cNvSpPr>
            <a:spLocks noChangeArrowheads="1"/>
          </p:cNvSpPr>
          <p:nvPr/>
        </p:nvSpPr>
        <p:spPr bwMode="auto">
          <a:xfrm flipH="1" flipV="1">
            <a:off x="3173716" y="3782932"/>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02" name="Oval 20"/>
          <p:cNvSpPr>
            <a:spLocks noChangeArrowheads="1"/>
          </p:cNvSpPr>
          <p:nvPr/>
        </p:nvSpPr>
        <p:spPr bwMode="auto">
          <a:xfrm flipH="1" flipV="1">
            <a:off x="1472045" y="3218761"/>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03" name="Text Box 54"/>
          <p:cNvSpPr txBox="1">
            <a:spLocks noChangeArrowheads="1"/>
          </p:cNvSpPr>
          <p:nvPr/>
        </p:nvSpPr>
        <p:spPr bwMode="auto">
          <a:xfrm>
            <a:off x="2824042" y="2971450"/>
            <a:ext cx="359394"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D</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05" name="Text Box 31"/>
          <p:cNvSpPr txBox="1">
            <a:spLocks noChangeArrowheads="1"/>
          </p:cNvSpPr>
          <p:nvPr/>
        </p:nvSpPr>
        <p:spPr bwMode="auto">
          <a:xfrm>
            <a:off x="1511319" y="3804728"/>
            <a:ext cx="338554"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C</a:t>
            </a:r>
            <a:endParaRPr lang="en-US" altLang="zh-CN" sz="2000" dirty="0">
              <a:latin typeface="Tahoma" panose="020B0604030504040204" pitchFamily="34" charset="0"/>
              <a:ea typeface="宋体" panose="02010600030101010101" pitchFamily="2" charset="-122"/>
            </a:endParaRPr>
          </a:p>
        </p:txBody>
      </p:sp>
      <p:sp>
        <p:nvSpPr>
          <p:cNvPr id="108" name="Text Box 30"/>
          <p:cNvSpPr txBox="1">
            <a:spLocks noChangeArrowheads="1"/>
          </p:cNvSpPr>
          <p:nvPr/>
        </p:nvSpPr>
        <p:spPr bwMode="auto">
          <a:xfrm>
            <a:off x="3181186" y="4476057"/>
            <a:ext cx="184731"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US" altLang="zh-CN" sz="2000" dirty="0">
              <a:latin typeface="Tahoma" panose="020B0604030504040204" pitchFamily="34" charset="0"/>
              <a:ea typeface="宋体" panose="02010600030101010101" pitchFamily="2" charset="-122"/>
            </a:endParaRPr>
          </a:p>
        </p:txBody>
      </p:sp>
      <p:sp>
        <p:nvSpPr>
          <p:cNvPr id="109" name="Text Box 30"/>
          <p:cNvSpPr txBox="1">
            <a:spLocks noChangeArrowheads="1"/>
          </p:cNvSpPr>
          <p:nvPr/>
        </p:nvSpPr>
        <p:spPr bwMode="auto">
          <a:xfrm>
            <a:off x="3167302" y="3803065"/>
            <a:ext cx="31771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F</a:t>
            </a:r>
            <a:endParaRPr lang="en-US" altLang="zh-CN" sz="2000" dirty="0">
              <a:latin typeface="Tahoma" panose="020B0604030504040204" pitchFamily="34" charset="0"/>
              <a:ea typeface="宋体" panose="02010600030101010101" pitchFamily="2" charset="-122"/>
            </a:endParaRPr>
          </a:p>
        </p:txBody>
      </p:sp>
      <p:sp>
        <p:nvSpPr>
          <p:cNvPr id="74" name="Text Box 54"/>
          <p:cNvSpPr txBox="1">
            <a:spLocks noChangeArrowheads="1"/>
          </p:cNvSpPr>
          <p:nvPr/>
        </p:nvSpPr>
        <p:spPr bwMode="auto">
          <a:xfrm>
            <a:off x="975254" y="3033422"/>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8</a:t>
            </a:r>
            <a:endParaRPr lang="en-US" altLang="zh-CN" sz="1600" baseline="-25000" dirty="0">
              <a:latin typeface="Tahoma" panose="020B0604030504040204" pitchFamily="34" charset="0"/>
              <a:ea typeface="宋体" panose="02010600030101010101" pitchFamily="2" charset="-122"/>
            </a:endParaRPr>
          </a:p>
        </p:txBody>
      </p:sp>
      <p:sp>
        <p:nvSpPr>
          <p:cNvPr id="77" name="Text Box 54"/>
          <p:cNvSpPr txBox="1">
            <a:spLocks noChangeArrowheads="1"/>
          </p:cNvSpPr>
          <p:nvPr/>
        </p:nvSpPr>
        <p:spPr bwMode="auto">
          <a:xfrm>
            <a:off x="2446335" y="3002436"/>
            <a:ext cx="409086" cy="33855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11</a:t>
            </a:r>
            <a:endParaRPr lang="en-US" altLang="zh-CN" sz="1600" baseline="-25000" dirty="0">
              <a:latin typeface="Tahoma" panose="020B0604030504040204" pitchFamily="34" charset="0"/>
              <a:ea typeface="宋体" panose="02010600030101010101" pitchFamily="2" charset="-122"/>
            </a:endParaRPr>
          </a:p>
        </p:txBody>
      </p:sp>
      <p:sp>
        <p:nvSpPr>
          <p:cNvPr id="82" name="Text Box 54"/>
          <p:cNvSpPr txBox="1">
            <a:spLocks noChangeArrowheads="1"/>
          </p:cNvSpPr>
          <p:nvPr/>
        </p:nvSpPr>
        <p:spPr bwMode="auto">
          <a:xfrm>
            <a:off x="2437621" y="3741054"/>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7</a:t>
            </a:r>
            <a:endParaRPr lang="en-US" altLang="zh-CN" sz="1600" baseline="-25000" dirty="0">
              <a:latin typeface="Tahoma" panose="020B0604030504040204" pitchFamily="34" charset="0"/>
              <a:ea typeface="宋体" panose="02010600030101010101" pitchFamily="2" charset="-122"/>
            </a:endParaRPr>
          </a:p>
        </p:txBody>
      </p:sp>
      <p:sp>
        <p:nvSpPr>
          <p:cNvPr id="85" name="Text Box 54"/>
          <p:cNvSpPr txBox="1">
            <a:spLocks noChangeArrowheads="1"/>
          </p:cNvSpPr>
          <p:nvPr/>
        </p:nvSpPr>
        <p:spPr bwMode="auto">
          <a:xfrm>
            <a:off x="2883443" y="3818678"/>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86" name="Text Box 54"/>
          <p:cNvSpPr txBox="1">
            <a:spLocks noChangeArrowheads="1"/>
          </p:cNvSpPr>
          <p:nvPr/>
        </p:nvSpPr>
        <p:spPr bwMode="auto">
          <a:xfrm>
            <a:off x="662417" y="3589869"/>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90" name="Text Box 54"/>
          <p:cNvSpPr txBox="1">
            <a:spLocks noChangeArrowheads="1"/>
          </p:cNvSpPr>
          <p:nvPr/>
        </p:nvSpPr>
        <p:spPr bwMode="auto">
          <a:xfrm>
            <a:off x="1701018" y="3828479"/>
            <a:ext cx="296876" cy="33855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5" name="文本框 4"/>
          <p:cNvSpPr txBox="1"/>
          <p:nvPr/>
        </p:nvSpPr>
        <p:spPr>
          <a:xfrm>
            <a:off x="3589867" y="2360253"/>
            <a:ext cx="4942573" cy="2400657"/>
          </a:xfrm>
          <a:prstGeom prst="rect">
            <a:avLst/>
          </a:prstGeom>
          <a:noFill/>
        </p:spPr>
        <p:txBody>
          <a:bodyPr wrap="square" rtlCol="0">
            <a:spAutoFit/>
          </a:bodyPr>
          <a:lstStyle/>
          <a:p>
            <a:r>
              <a:rPr lang="zh-CN" altLang="en-US" sz="2400" dirty="0" smtClean="0"/>
              <a:t>在当前希望树的端节点</a:t>
            </a:r>
            <a:r>
              <a:rPr lang="en-US" altLang="zh-CN" sz="2400" dirty="0" smtClean="0"/>
              <a:t>E</a:t>
            </a:r>
            <a:r>
              <a:rPr lang="zh-CN" altLang="en-US" sz="2400" dirty="0" smtClean="0"/>
              <a:t>扩展两层，用启发函数计算的</a:t>
            </a:r>
            <a:r>
              <a:rPr lang="en-US" altLang="zh-CN" sz="2400" dirty="0" smtClean="0"/>
              <a:t>g</a:t>
            </a:r>
            <a:r>
              <a:rPr lang="zh-CN" altLang="en-US" sz="2400" dirty="0" smtClean="0"/>
              <a:t>的</a:t>
            </a:r>
            <a:r>
              <a:rPr lang="zh-CN" altLang="en-US" sz="2400" dirty="0" smtClean="0"/>
              <a:t>值。</a:t>
            </a:r>
            <a:endParaRPr lang="en-US" altLang="zh-CN" sz="2400" dirty="0" smtClean="0"/>
          </a:p>
          <a:p>
            <a:endParaRPr lang="en-US" altLang="zh-CN" sz="2400" dirty="0" smtClean="0"/>
          </a:p>
          <a:p>
            <a:r>
              <a:rPr lang="zh-CN" altLang="en-US" sz="2400" dirty="0" smtClean="0"/>
              <a:t>所以</a:t>
            </a:r>
            <a:r>
              <a:rPr lang="zh-CN" altLang="en-US" sz="2400" dirty="0" smtClean="0"/>
              <a:t>改为左子树为当前希望树</a:t>
            </a:r>
            <a:r>
              <a:rPr lang="zh-CN" altLang="en-US" sz="2400" dirty="0" smtClean="0"/>
              <a:t>。</a:t>
            </a:r>
            <a:endParaRPr lang="zh-CN" altLang="en-US" sz="1800" dirty="0"/>
          </a:p>
          <a:p>
            <a:endParaRPr lang="zh-CN" altLang="en-US" sz="1800" dirty="0"/>
          </a:p>
          <a:p>
            <a:endParaRPr lang="zh-CN" altLang="en-US" sz="1800" dirty="0"/>
          </a:p>
          <a:p>
            <a:endParaRPr lang="zh-CN" altLang="en-US" sz="1800" dirty="0"/>
          </a:p>
        </p:txBody>
      </p:sp>
      <p:sp>
        <p:nvSpPr>
          <p:cNvPr id="119" name="Oval 20"/>
          <p:cNvSpPr>
            <a:spLocks noChangeArrowheads="1"/>
          </p:cNvSpPr>
          <p:nvPr/>
        </p:nvSpPr>
        <p:spPr bwMode="auto">
          <a:xfrm flipH="1" flipV="1">
            <a:off x="886608" y="3786175"/>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28" name="Oval 20"/>
          <p:cNvSpPr>
            <a:spLocks noChangeArrowheads="1"/>
          </p:cNvSpPr>
          <p:nvPr/>
        </p:nvSpPr>
        <p:spPr bwMode="auto">
          <a:xfrm flipH="1" flipV="1">
            <a:off x="2235940" y="3798623"/>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30" name="Freeform 73"/>
          <p:cNvSpPr>
            <a:spLocks/>
          </p:cNvSpPr>
          <p:nvPr/>
        </p:nvSpPr>
        <p:spPr bwMode="auto">
          <a:xfrm>
            <a:off x="2621196" y="3432300"/>
            <a:ext cx="369984" cy="73025"/>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 name="Text Box 54"/>
          <p:cNvSpPr txBox="1">
            <a:spLocks noChangeArrowheads="1"/>
          </p:cNvSpPr>
          <p:nvPr/>
        </p:nvSpPr>
        <p:spPr bwMode="auto">
          <a:xfrm>
            <a:off x="1979712" y="2348880"/>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9</a:t>
            </a:r>
            <a:endParaRPr lang="en-US" altLang="zh-CN" sz="1600" baseline="-25000" dirty="0">
              <a:latin typeface="Tahoma" panose="020B0604030504040204" pitchFamily="34" charset="0"/>
              <a:ea typeface="宋体" panose="02010600030101010101" pitchFamily="2" charset="-122"/>
            </a:endParaRPr>
          </a:p>
        </p:txBody>
      </p:sp>
      <p:sp>
        <p:nvSpPr>
          <p:cNvPr id="41" name="Line 25"/>
          <p:cNvSpPr>
            <a:spLocks noChangeShapeType="1"/>
          </p:cNvSpPr>
          <p:nvPr/>
        </p:nvSpPr>
        <p:spPr bwMode="auto">
          <a:xfrm flipH="1">
            <a:off x="1805101" y="3916349"/>
            <a:ext cx="412911" cy="5651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21"/>
          <p:cNvSpPr>
            <a:spLocks noChangeShapeType="1"/>
          </p:cNvSpPr>
          <p:nvPr/>
        </p:nvSpPr>
        <p:spPr bwMode="auto">
          <a:xfrm>
            <a:off x="2380614" y="3919605"/>
            <a:ext cx="431308" cy="627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Oval 20"/>
          <p:cNvSpPr>
            <a:spLocks noChangeArrowheads="1"/>
          </p:cNvSpPr>
          <p:nvPr/>
        </p:nvSpPr>
        <p:spPr bwMode="auto">
          <a:xfrm flipH="1" flipV="1">
            <a:off x="1712897" y="4428360"/>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4" name="Oval 20"/>
          <p:cNvSpPr>
            <a:spLocks noChangeArrowheads="1"/>
          </p:cNvSpPr>
          <p:nvPr/>
        </p:nvSpPr>
        <p:spPr bwMode="auto">
          <a:xfrm flipH="1" flipV="1">
            <a:off x="2689793" y="4493447"/>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5" name="Oval 20"/>
          <p:cNvSpPr>
            <a:spLocks noChangeArrowheads="1"/>
          </p:cNvSpPr>
          <p:nvPr/>
        </p:nvSpPr>
        <p:spPr bwMode="auto">
          <a:xfrm flipH="1" flipV="1">
            <a:off x="1211515" y="5112200"/>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6" name="Oval 20"/>
          <p:cNvSpPr>
            <a:spLocks noChangeArrowheads="1"/>
          </p:cNvSpPr>
          <p:nvPr/>
        </p:nvSpPr>
        <p:spPr bwMode="auto">
          <a:xfrm flipH="1" flipV="1">
            <a:off x="2090717" y="5166167"/>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7" name="Oval 20"/>
          <p:cNvSpPr>
            <a:spLocks noChangeArrowheads="1"/>
          </p:cNvSpPr>
          <p:nvPr/>
        </p:nvSpPr>
        <p:spPr bwMode="auto">
          <a:xfrm flipH="1" flipV="1">
            <a:off x="2242517" y="5149005"/>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8" name="Oval 20"/>
          <p:cNvSpPr>
            <a:spLocks noChangeArrowheads="1"/>
          </p:cNvSpPr>
          <p:nvPr/>
        </p:nvSpPr>
        <p:spPr bwMode="auto">
          <a:xfrm flipH="1" flipV="1">
            <a:off x="3123308" y="5203429"/>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9" name="Line 25"/>
          <p:cNvSpPr>
            <a:spLocks noChangeShapeType="1"/>
          </p:cNvSpPr>
          <p:nvPr/>
        </p:nvSpPr>
        <p:spPr bwMode="auto">
          <a:xfrm flipH="1">
            <a:off x="1339420" y="4547077"/>
            <a:ext cx="412911" cy="5651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25"/>
          <p:cNvSpPr>
            <a:spLocks noChangeShapeType="1"/>
          </p:cNvSpPr>
          <p:nvPr/>
        </p:nvSpPr>
        <p:spPr bwMode="auto">
          <a:xfrm flipH="1">
            <a:off x="2341713" y="4603528"/>
            <a:ext cx="412911" cy="5651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21"/>
          <p:cNvSpPr>
            <a:spLocks noChangeShapeType="1"/>
          </p:cNvSpPr>
          <p:nvPr/>
        </p:nvSpPr>
        <p:spPr bwMode="auto">
          <a:xfrm>
            <a:off x="2803179" y="4582943"/>
            <a:ext cx="431308" cy="627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21"/>
          <p:cNvSpPr>
            <a:spLocks noChangeShapeType="1"/>
          </p:cNvSpPr>
          <p:nvPr/>
        </p:nvSpPr>
        <p:spPr bwMode="auto">
          <a:xfrm>
            <a:off x="1858285" y="4562312"/>
            <a:ext cx="288021" cy="627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Freeform 73"/>
          <p:cNvSpPr>
            <a:spLocks/>
          </p:cNvSpPr>
          <p:nvPr/>
        </p:nvSpPr>
        <p:spPr bwMode="auto">
          <a:xfrm>
            <a:off x="1609553" y="4715947"/>
            <a:ext cx="369984" cy="73025"/>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 name="Freeform 73"/>
          <p:cNvSpPr>
            <a:spLocks/>
          </p:cNvSpPr>
          <p:nvPr/>
        </p:nvSpPr>
        <p:spPr bwMode="auto">
          <a:xfrm>
            <a:off x="2633755" y="4781965"/>
            <a:ext cx="369984" cy="73025"/>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Text Box 31"/>
          <p:cNvSpPr txBox="1">
            <a:spLocks noChangeArrowheads="1"/>
          </p:cNvSpPr>
          <p:nvPr/>
        </p:nvSpPr>
        <p:spPr bwMode="auto">
          <a:xfrm>
            <a:off x="1854095" y="4331522"/>
            <a:ext cx="35618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G</a:t>
            </a:r>
            <a:endParaRPr lang="en-US" altLang="zh-CN" sz="2000" dirty="0">
              <a:latin typeface="Tahoma" panose="020B0604030504040204" pitchFamily="34" charset="0"/>
              <a:ea typeface="宋体" panose="02010600030101010101" pitchFamily="2" charset="-122"/>
            </a:endParaRPr>
          </a:p>
        </p:txBody>
      </p:sp>
      <p:sp>
        <p:nvSpPr>
          <p:cNvPr id="56" name="Text Box 31"/>
          <p:cNvSpPr txBox="1">
            <a:spLocks noChangeArrowheads="1"/>
          </p:cNvSpPr>
          <p:nvPr/>
        </p:nvSpPr>
        <p:spPr bwMode="auto">
          <a:xfrm>
            <a:off x="2822142" y="4342271"/>
            <a:ext cx="357790"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H</a:t>
            </a:r>
            <a:endParaRPr lang="en-US" altLang="zh-CN" sz="2000" dirty="0">
              <a:latin typeface="Tahoma" panose="020B0604030504040204" pitchFamily="34" charset="0"/>
              <a:ea typeface="宋体" panose="02010600030101010101" pitchFamily="2" charset="-122"/>
            </a:endParaRPr>
          </a:p>
        </p:txBody>
      </p:sp>
      <p:sp>
        <p:nvSpPr>
          <p:cNvPr id="58" name="Text Box 54"/>
          <p:cNvSpPr txBox="1">
            <a:spLocks noChangeArrowheads="1"/>
          </p:cNvSpPr>
          <p:nvPr/>
        </p:nvSpPr>
        <p:spPr bwMode="auto">
          <a:xfrm>
            <a:off x="2437621" y="4436612"/>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6</a:t>
            </a:r>
            <a:endParaRPr lang="en-US" altLang="zh-CN" sz="1600" baseline="-25000" dirty="0">
              <a:latin typeface="Tahoma" panose="020B0604030504040204" pitchFamily="34" charset="0"/>
              <a:ea typeface="宋体" panose="02010600030101010101" pitchFamily="2" charset="-122"/>
            </a:endParaRPr>
          </a:p>
        </p:txBody>
      </p:sp>
      <p:sp>
        <p:nvSpPr>
          <p:cNvPr id="59" name="Text Box 54"/>
          <p:cNvSpPr txBox="1">
            <a:spLocks noChangeArrowheads="1"/>
          </p:cNvSpPr>
          <p:nvPr/>
        </p:nvSpPr>
        <p:spPr bwMode="auto">
          <a:xfrm>
            <a:off x="1403511" y="4317203"/>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7</a:t>
            </a:r>
            <a:endParaRPr lang="en-US" altLang="zh-CN" sz="1600" baseline="-25000" dirty="0">
              <a:latin typeface="Tahoma" panose="020B0604030504040204" pitchFamily="34" charset="0"/>
              <a:ea typeface="宋体" panose="02010600030101010101" pitchFamily="2" charset="-122"/>
            </a:endParaRPr>
          </a:p>
        </p:txBody>
      </p:sp>
      <p:sp>
        <p:nvSpPr>
          <p:cNvPr id="60" name="Text Box 54"/>
          <p:cNvSpPr txBox="1">
            <a:spLocks noChangeArrowheads="1"/>
          </p:cNvSpPr>
          <p:nvPr/>
        </p:nvSpPr>
        <p:spPr bwMode="auto">
          <a:xfrm>
            <a:off x="1826789" y="5123692"/>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61" name="Text Box 54"/>
          <p:cNvSpPr txBox="1">
            <a:spLocks noChangeArrowheads="1"/>
          </p:cNvSpPr>
          <p:nvPr/>
        </p:nvSpPr>
        <p:spPr bwMode="auto">
          <a:xfrm>
            <a:off x="2482040" y="5103894"/>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62" name="Text Box 54"/>
          <p:cNvSpPr txBox="1">
            <a:spLocks noChangeArrowheads="1"/>
          </p:cNvSpPr>
          <p:nvPr/>
        </p:nvSpPr>
        <p:spPr bwMode="auto">
          <a:xfrm>
            <a:off x="3264140" y="5073305"/>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63" name="Text Box 54"/>
          <p:cNvSpPr txBox="1">
            <a:spLocks noChangeArrowheads="1"/>
          </p:cNvSpPr>
          <p:nvPr/>
        </p:nvSpPr>
        <p:spPr bwMode="auto">
          <a:xfrm>
            <a:off x="1010107" y="5157006"/>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64" name="椭圆 63"/>
          <p:cNvSpPr/>
          <p:nvPr/>
        </p:nvSpPr>
        <p:spPr bwMode="auto">
          <a:xfrm>
            <a:off x="906579" y="2358036"/>
            <a:ext cx="1272714" cy="1740919"/>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Blip>
                <a:blip r:embed="rId2"/>
              </a:buBlip>
              <a:tabLst/>
            </a:pPr>
            <a:endParaRPr kumimoji="1" lang="zh-CN" altLang="en-US" sz="3200" b="0" i="0" u="none" strike="noStrike" cap="none" normalizeH="0" baseline="0" smtClean="0">
              <a:ln>
                <a:noFill/>
              </a:ln>
              <a:solidFill>
                <a:schemeClr val="tx1"/>
              </a:solidFill>
              <a:effectLst/>
              <a:latin typeface="Arial Narrow" pitchFamily="34" charset="0"/>
              <a:ea typeface="华文新魏" pitchFamily="2" charset="-122"/>
            </a:endParaRPr>
          </a:p>
        </p:txBody>
      </p:sp>
    </p:spTree>
    <p:extLst>
      <p:ext uri="{BB962C8B-B14F-4D97-AF65-F5344CB8AC3E}">
        <p14:creationId xmlns:p14="http://schemas.microsoft.com/office/powerpoint/2010/main" val="298601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a:spLocks noGrp="1"/>
          </p:cNvSpPr>
          <p:nvPr>
            <p:ph type="title"/>
          </p:nvPr>
        </p:nvSpPr>
        <p:spPr>
          <a:xfrm>
            <a:off x="920750" y="652463"/>
            <a:ext cx="7793038" cy="1143000"/>
          </a:xfrm>
        </p:spPr>
        <p:txBody>
          <a:bodyPr/>
          <a:lstStyle/>
          <a:p>
            <a:r>
              <a:rPr lang="zh-CN" altLang="en-US" dirty="0"/>
              <a:t>与</a:t>
            </a:r>
            <a:r>
              <a:rPr lang="en-US" altLang="zh-CN" dirty="0"/>
              <a:t>/</a:t>
            </a:r>
            <a:r>
              <a:rPr lang="zh-CN" altLang="en-US" dirty="0"/>
              <a:t>或树</a:t>
            </a:r>
            <a:r>
              <a:rPr lang="zh-CN" altLang="en-US" dirty="0" smtClean="0"/>
              <a:t>的有序搜索</a:t>
            </a:r>
          </a:p>
        </p:txBody>
      </p:sp>
      <p:sp>
        <p:nvSpPr>
          <p:cNvPr id="4" name="日期占位符 3"/>
          <p:cNvSpPr>
            <a:spLocks noGrp="1"/>
          </p:cNvSpPr>
          <p:nvPr>
            <p:ph type="dt" sz="quarter" idx="10"/>
          </p:nvPr>
        </p:nvSpPr>
        <p:spPr>
          <a:xfrm>
            <a:off x="883761" y="6264716"/>
            <a:ext cx="1905000" cy="457200"/>
          </a:xfrm>
        </p:spPr>
        <p:txBody>
          <a:bodyPr/>
          <a:lstStyle/>
          <a:p>
            <a:pPr>
              <a:defRPr/>
            </a:pPr>
            <a:fld id="{A09B69F0-C9EC-4B11-AC5D-F48E3800AC82}" type="datetime1">
              <a:rPr lang="zh-CN" altLang="en-US" smtClean="0"/>
              <a:pPr>
                <a:defRPr/>
              </a:pPr>
              <a:t>2017/9/26</a:t>
            </a:fld>
            <a:endParaRPr lang="en-US" altLang="zh-CN"/>
          </a:p>
        </p:txBody>
      </p:sp>
      <p:sp>
        <p:nvSpPr>
          <p:cNvPr id="16282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8AFD8B-6573-4C70-86CE-F625814DB96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103</a:t>
            </a:fld>
            <a:endParaRPr kumimoji="0" lang="en-US" altLang="zh-CN" sz="1400" smtClean="0">
              <a:latin typeface="Tahoma" panose="020B0604030504040204" pitchFamily="34" charset="0"/>
              <a:ea typeface="宋体" panose="02010600030101010101" pitchFamily="2" charset="-122"/>
            </a:endParaRPr>
          </a:p>
        </p:txBody>
      </p:sp>
      <p:grpSp>
        <p:nvGrpSpPr>
          <p:cNvPr id="162821" name="Group 4"/>
          <p:cNvGrpSpPr>
            <a:grpSpLocks/>
          </p:cNvGrpSpPr>
          <p:nvPr/>
        </p:nvGrpSpPr>
        <p:grpSpPr bwMode="auto">
          <a:xfrm>
            <a:off x="2246839" y="1795462"/>
            <a:ext cx="1937818" cy="2054225"/>
            <a:chOff x="297" y="2203"/>
            <a:chExt cx="948" cy="1294"/>
          </a:xfrm>
        </p:grpSpPr>
        <p:sp>
          <p:nvSpPr>
            <p:cNvPr id="162846" name="Line 9"/>
            <p:cNvSpPr>
              <a:spLocks noChangeShapeType="1"/>
            </p:cNvSpPr>
            <p:nvPr/>
          </p:nvSpPr>
          <p:spPr bwMode="auto">
            <a:xfrm flipH="1">
              <a:off x="608" y="2489"/>
              <a:ext cx="425" cy="4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48" name="Line 11"/>
            <p:cNvSpPr>
              <a:spLocks noChangeShapeType="1"/>
            </p:cNvSpPr>
            <p:nvPr/>
          </p:nvSpPr>
          <p:spPr bwMode="auto">
            <a:xfrm>
              <a:off x="1023" y="2512"/>
              <a:ext cx="222" cy="43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1" name="Line 15"/>
            <p:cNvSpPr>
              <a:spLocks noChangeShapeType="1"/>
            </p:cNvSpPr>
            <p:nvPr/>
          </p:nvSpPr>
          <p:spPr bwMode="auto">
            <a:xfrm flipH="1">
              <a:off x="297" y="2995"/>
              <a:ext cx="283" cy="25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2" name="Line 16"/>
            <p:cNvSpPr>
              <a:spLocks noChangeShapeType="1"/>
            </p:cNvSpPr>
            <p:nvPr/>
          </p:nvSpPr>
          <p:spPr bwMode="auto">
            <a:xfrm>
              <a:off x="645" y="3006"/>
              <a:ext cx="191" cy="379"/>
            </a:xfrm>
            <a:prstGeom prst="line">
              <a:avLst/>
            </a:prstGeom>
            <a:noFill/>
            <a:ln w="19050">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5" name="Oval 20"/>
            <p:cNvSpPr>
              <a:spLocks noChangeArrowheads="1"/>
            </p:cNvSpPr>
            <p:nvPr/>
          </p:nvSpPr>
          <p:spPr bwMode="auto">
            <a:xfrm flipH="1" flipV="1">
              <a:off x="1008" y="2433"/>
              <a:ext cx="68" cy="6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65" name="Text Box 31"/>
            <p:cNvSpPr txBox="1">
              <a:spLocks noChangeArrowheads="1"/>
            </p:cNvSpPr>
            <p:nvPr/>
          </p:nvSpPr>
          <p:spPr bwMode="auto">
            <a:xfrm>
              <a:off x="309" y="3245"/>
              <a:ext cx="164"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B</a:t>
              </a:r>
              <a:endParaRPr lang="en-US" altLang="zh-CN" sz="2000" dirty="0">
                <a:latin typeface="Tahoma" panose="020B0604030504040204" pitchFamily="34" charset="0"/>
                <a:ea typeface="宋体" panose="02010600030101010101" pitchFamily="2" charset="-122"/>
              </a:endParaRPr>
            </a:p>
          </p:txBody>
        </p:sp>
        <p:sp>
          <p:nvSpPr>
            <p:cNvPr id="162871" name="Text Box 54"/>
            <p:cNvSpPr txBox="1">
              <a:spLocks noChangeArrowheads="1"/>
            </p:cNvSpPr>
            <p:nvPr/>
          </p:nvSpPr>
          <p:spPr bwMode="auto">
            <a:xfrm>
              <a:off x="958" y="2203"/>
              <a:ext cx="154" cy="2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baseline="-25000" dirty="0" smtClean="0">
                  <a:latin typeface="Tahoma" panose="020B0604030504040204" pitchFamily="34" charset="0"/>
                  <a:ea typeface="宋体" panose="02010600030101010101" pitchFamily="2" charset="-122"/>
                </a:rPr>
                <a:t>S</a:t>
              </a:r>
              <a:endParaRPr lang="en-US" altLang="zh-CN" sz="2400" b="1" baseline="-25000" dirty="0">
                <a:latin typeface="Tahoma" panose="020B0604030504040204" pitchFamily="34" charset="0"/>
                <a:ea typeface="宋体" panose="02010600030101010101" pitchFamily="2" charset="-122"/>
              </a:endParaRPr>
            </a:p>
          </p:txBody>
        </p:sp>
        <p:sp>
          <p:nvSpPr>
            <p:cNvPr id="162874" name="Freeform 73"/>
            <p:cNvSpPr>
              <a:spLocks/>
            </p:cNvSpPr>
            <p:nvPr/>
          </p:nvSpPr>
          <p:spPr bwMode="auto">
            <a:xfrm>
              <a:off x="499" y="3096"/>
              <a:ext cx="181" cy="46"/>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2823" name="Oval 20"/>
          <p:cNvSpPr>
            <a:spLocks noChangeArrowheads="1"/>
          </p:cNvSpPr>
          <p:nvPr/>
        </p:nvSpPr>
        <p:spPr bwMode="auto">
          <a:xfrm flipH="1" flipV="1">
            <a:off x="3221283" y="3645548"/>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24" name="Text Box 54"/>
          <p:cNvSpPr txBox="1">
            <a:spLocks noChangeArrowheads="1"/>
          </p:cNvSpPr>
          <p:nvPr/>
        </p:nvSpPr>
        <p:spPr bwMode="auto">
          <a:xfrm>
            <a:off x="2554593" y="2721331"/>
            <a:ext cx="33534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A</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62830" name="Text Box 54"/>
          <p:cNvSpPr txBox="1">
            <a:spLocks noChangeArrowheads="1"/>
          </p:cNvSpPr>
          <p:nvPr/>
        </p:nvSpPr>
        <p:spPr bwMode="auto">
          <a:xfrm>
            <a:off x="3377815" y="3541893"/>
            <a:ext cx="3289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E</a:t>
            </a:r>
            <a:endParaRPr lang="en-US" altLang="zh-CN" sz="2000" baseline="-25000" dirty="0">
              <a:latin typeface="Tahoma" panose="020B0604030504040204" pitchFamily="34" charset="0"/>
              <a:ea typeface="宋体" panose="02010600030101010101" pitchFamily="2" charset="-122"/>
            </a:endParaRPr>
          </a:p>
        </p:txBody>
      </p:sp>
      <p:sp>
        <p:nvSpPr>
          <p:cNvPr id="65" name="Text Box 30"/>
          <p:cNvSpPr txBox="1">
            <a:spLocks noChangeArrowheads="1"/>
          </p:cNvSpPr>
          <p:nvPr/>
        </p:nvSpPr>
        <p:spPr bwMode="auto">
          <a:xfrm>
            <a:off x="2763252" y="5155482"/>
            <a:ext cx="184731"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US" altLang="zh-CN" sz="2000" dirty="0">
              <a:latin typeface="Tahoma" panose="020B0604030504040204" pitchFamily="34" charset="0"/>
              <a:ea typeface="宋体" panose="02010600030101010101" pitchFamily="2" charset="-122"/>
            </a:endParaRPr>
          </a:p>
        </p:txBody>
      </p:sp>
      <p:grpSp>
        <p:nvGrpSpPr>
          <p:cNvPr id="70" name="Group 4"/>
          <p:cNvGrpSpPr>
            <a:grpSpLocks/>
          </p:cNvGrpSpPr>
          <p:nvPr/>
        </p:nvGrpSpPr>
        <p:grpSpPr bwMode="auto">
          <a:xfrm>
            <a:off x="3704291" y="2910227"/>
            <a:ext cx="897365" cy="627063"/>
            <a:chOff x="-1199" y="2933"/>
            <a:chExt cx="439" cy="395"/>
          </a:xfrm>
        </p:grpSpPr>
        <p:sp>
          <p:nvSpPr>
            <p:cNvPr id="79" name="Line 21"/>
            <p:cNvSpPr>
              <a:spLocks noChangeShapeType="1"/>
            </p:cNvSpPr>
            <p:nvPr/>
          </p:nvSpPr>
          <p:spPr bwMode="auto">
            <a:xfrm>
              <a:off x="-971" y="2933"/>
              <a:ext cx="211" cy="39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5"/>
            <p:cNvSpPr>
              <a:spLocks noChangeShapeType="1"/>
            </p:cNvSpPr>
            <p:nvPr/>
          </p:nvSpPr>
          <p:spPr bwMode="auto">
            <a:xfrm flipH="1">
              <a:off x="-1199" y="2964"/>
              <a:ext cx="202" cy="35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9" name="Oval 20"/>
          <p:cNvSpPr>
            <a:spLocks noChangeArrowheads="1"/>
          </p:cNvSpPr>
          <p:nvPr/>
        </p:nvSpPr>
        <p:spPr bwMode="auto">
          <a:xfrm flipH="1" flipV="1">
            <a:off x="4079681" y="2890838"/>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71" name="Oval 20"/>
          <p:cNvSpPr>
            <a:spLocks noChangeArrowheads="1"/>
          </p:cNvSpPr>
          <p:nvPr/>
        </p:nvSpPr>
        <p:spPr bwMode="auto">
          <a:xfrm flipH="1" flipV="1">
            <a:off x="4517781" y="3510303"/>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02" name="Oval 20"/>
          <p:cNvSpPr>
            <a:spLocks noChangeArrowheads="1"/>
          </p:cNvSpPr>
          <p:nvPr/>
        </p:nvSpPr>
        <p:spPr bwMode="auto">
          <a:xfrm flipH="1" flipV="1">
            <a:off x="2816110" y="2946132"/>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03" name="Text Box 54"/>
          <p:cNvSpPr txBox="1">
            <a:spLocks noChangeArrowheads="1"/>
          </p:cNvSpPr>
          <p:nvPr/>
        </p:nvSpPr>
        <p:spPr bwMode="auto">
          <a:xfrm>
            <a:off x="4168107" y="2698821"/>
            <a:ext cx="359394"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D</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05" name="Text Box 31"/>
          <p:cNvSpPr txBox="1">
            <a:spLocks noChangeArrowheads="1"/>
          </p:cNvSpPr>
          <p:nvPr/>
        </p:nvSpPr>
        <p:spPr bwMode="auto">
          <a:xfrm>
            <a:off x="2855384" y="3532099"/>
            <a:ext cx="338554"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C</a:t>
            </a:r>
            <a:endParaRPr lang="en-US" altLang="zh-CN" sz="2000" dirty="0">
              <a:latin typeface="Tahoma" panose="020B0604030504040204" pitchFamily="34" charset="0"/>
              <a:ea typeface="宋体" panose="02010600030101010101" pitchFamily="2" charset="-122"/>
            </a:endParaRPr>
          </a:p>
        </p:txBody>
      </p:sp>
      <p:sp>
        <p:nvSpPr>
          <p:cNvPr id="108" name="Text Box 30"/>
          <p:cNvSpPr txBox="1">
            <a:spLocks noChangeArrowheads="1"/>
          </p:cNvSpPr>
          <p:nvPr/>
        </p:nvSpPr>
        <p:spPr bwMode="auto">
          <a:xfrm>
            <a:off x="4525251" y="4203428"/>
            <a:ext cx="184731"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US" altLang="zh-CN" sz="2000" dirty="0">
              <a:latin typeface="Tahoma" panose="020B0604030504040204" pitchFamily="34" charset="0"/>
              <a:ea typeface="宋体" panose="02010600030101010101" pitchFamily="2" charset="-122"/>
            </a:endParaRPr>
          </a:p>
        </p:txBody>
      </p:sp>
      <p:sp>
        <p:nvSpPr>
          <p:cNvPr id="109" name="Text Box 30"/>
          <p:cNvSpPr txBox="1">
            <a:spLocks noChangeArrowheads="1"/>
          </p:cNvSpPr>
          <p:nvPr/>
        </p:nvSpPr>
        <p:spPr bwMode="auto">
          <a:xfrm>
            <a:off x="4511367" y="3530436"/>
            <a:ext cx="31771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F</a:t>
            </a:r>
            <a:endParaRPr lang="en-US" altLang="zh-CN" sz="2000" dirty="0">
              <a:latin typeface="Tahoma" panose="020B0604030504040204" pitchFamily="34" charset="0"/>
              <a:ea typeface="宋体" panose="02010600030101010101" pitchFamily="2" charset="-122"/>
            </a:endParaRPr>
          </a:p>
        </p:txBody>
      </p:sp>
      <p:sp>
        <p:nvSpPr>
          <p:cNvPr id="74" name="Text Box 54"/>
          <p:cNvSpPr txBox="1">
            <a:spLocks noChangeArrowheads="1"/>
          </p:cNvSpPr>
          <p:nvPr/>
        </p:nvSpPr>
        <p:spPr bwMode="auto">
          <a:xfrm>
            <a:off x="2319319" y="2760793"/>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8</a:t>
            </a:r>
            <a:endParaRPr lang="en-US" altLang="zh-CN" sz="1600" baseline="-25000" dirty="0">
              <a:latin typeface="Tahoma" panose="020B0604030504040204" pitchFamily="34" charset="0"/>
              <a:ea typeface="宋体" panose="02010600030101010101" pitchFamily="2" charset="-122"/>
            </a:endParaRPr>
          </a:p>
        </p:txBody>
      </p:sp>
      <p:sp>
        <p:nvSpPr>
          <p:cNvPr id="77" name="Text Box 54"/>
          <p:cNvSpPr txBox="1">
            <a:spLocks noChangeArrowheads="1"/>
          </p:cNvSpPr>
          <p:nvPr/>
        </p:nvSpPr>
        <p:spPr bwMode="auto">
          <a:xfrm>
            <a:off x="3790400" y="2729807"/>
            <a:ext cx="409086" cy="33855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11</a:t>
            </a:r>
            <a:endParaRPr lang="en-US" altLang="zh-CN" sz="1600" baseline="-25000" dirty="0">
              <a:latin typeface="Tahoma" panose="020B0604030504040204" pitchFamily="34" charset="0"/>
              <a:ea typeface="宋体" panose="02010600030101010101" pitchFamily="2" charset="-122"/>
            </a:endParaRPr>
          </a:p>
        </p:txBody>
      </p:sp>
      <p:sp>
        <p:nvSpPr>
          <p:cNvPr id="82" name="Text Box 54"/>
          <p:cNvSpPr txBox="1">
            <a:spLocks noChangeArrowheads="1"/>
          </p:cNvSpPr>
          <p:nvPr/>
        </p:nvSpPr>
        <p:spPr bwMode="auto">
          <a:xfrm>
            <a:off x="3781686" y="3468425"/>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7</a:t>
            </a:r>
            <a:endParaRPr lang="en-US" altLang="zh-CN" sz="1600" baseline="-25000" dirty="0">
              <a:latin typeface="Tahoma" panose="020B0604030504040204" pitchFamily="34" charset="0"/>
              <a:ea typeface="宋体" panose="02010600030101010101" pitchFamily="2" charset="-122"/>
            </a:endParaRPr>
          </a:p>
        </p:txBody>
      </p:sp>
      <p:sp>
        <p:nvSpPr>
          <p:cNvPr id="85" name="Text Box 54"/>
          <p:cNvSpPr txBox="1">
            <a:spLocks noChangeArrowheads="1"/>
          </p:cNvSpPr>
          <p:nvPr/>
        </p:nvSpPr>
        <p:spPr bwMode="auto">
          <a:xfrm>
            <a:off x="4227508" y="3546049"/>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86" name="Text Box 54"/>
          <p:cNvSpPr txBox="1">
            <a:spLocks noChangeArrowheads="1"/>
          </p:cNvSpPr>
          <p:nvPr/>
        </p:nvSpPr>
        <p:spPr bwMode="auto">
          <a:xfrm>
            <a:off x="1906000" y="3286126"/>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90" name="Text Box 54"/>
          <p:cNvSpPr txBox="1">
            <a:spLocks noChangeArrowheads="1"/>
          </p:cNvSpPr>
          <p:nvPr/>
        </p:nvSpPr>
        <p:spPr bwMode="auto">
          <a:xfrm>
            <a:off x="3045083" y="3555850"/>
            <a:ext cx="296876" cy="33855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5" name="文本框 4"/>
          <p:cNvSpPr txBox="1"/>
          <p:nvPr/>
        </p:nvSpPr>
        <p:spPr>
          <a:xfrm>
            <a:off x="4850213" y="2162846"/>
            <a:ext cx="4114275" cy="2677656"/>
          </a:xfrm>
          <a:prstGeom prst="rect">
            <a:avLst/>
          </a:prstGeom>
          <a:noFill/>
        </p:spPr>
        <p:txBody>
          <a:bodyPr wrap="square" rtlCol="0">
            <a:spAutoFit/>
          </a:bodyPr>
          <a:lstStyle/>
          <a:p>
            <a:r>
              <a:rPr lang="zh-CN" altLang="en-US" sz="2400" dirty="0" smtClean="0"/>
              <a:t>在当前希望树的端节点</a:t>
            </a:r>
            <a:r>
              <a:rPr lang="en-US" altLang="zh-CN" sz="2400" dirty="0" smtClean="0"/>
              <a:t>B</a:t>
            </a:r>
            <a:r>
              <a:rPr lang="zh-CN" altLang="en-US" sz="2400" dirty="0" smtClean="0"/>
              <a:t>扩展两层，节点</a:t>
            </a:r>
            <a:r>
              <a:rPr lang="en-US" altLang="zh-CN" sz="2400" dirty="0" smtClean="0"/>
              <a:t>L</a:t>
            </a:r>
            <a:r>
              <a:rPr lang="zh-CN" altLang="en-US" sz="2400" dirty="0" smtClean="0"/>
              <a:t>的两个子节点是终止节点，</a:t>
            </a:r>
            <a:r>
              <a:rPr lang="en-US" altLang="zh-CN" sz="2400" dirty="0"/>
              <a:t>g</a:t>
            </a:r>
            <a:r>
              <a:rPr lang="zh-CN" altLang="en-US" sz="2400" dirty="0"/>
              <a:t>的</a:t>
            </a:r>
            <a:r>
              <a:rPr lang="zh-CN" altLang="en-US" sz="2400" dirty="0" smtClean="0"/>
              <a:t>值是</a:t>
            </a:r>
            <a:r>
              <a:rPr lang="en-US" altLang="zh-CN" sz="2400" dirty="0" smtClean="0"/>
              <a:t>0</a:t>
            </a:r>
            <a:r>
              <a:rPr lang="zh-CN" altLang="en-US" sz="2400" dirty="0"/>
              <a:t>。</a:t>
            </a:r>
            <a:r>
              <a:rPr lang="zh-CN" altLang="en-US" sz="2400" dirty="0" smtClean="0"/>
              <a:t>此时</a:t>
            </a:r>
            <a:r>
              <a:rPr lang="en-US" altLang="zh-CN" sz="2400" dirty="0" smtClean="0"/>
              <a:t>L</a:t>
            </a:r>
            <a:r>
              <a:rPr lang="zh-CN" altLang="en-US" sz="2400" dirty="0" smtClean="0"/>
              <a:t>可解，进一步可标记</a:t>
            </a:r>
            <a:r>
              <a:rPr lang="en-US" altLang="zh-CN" sz="2400" dirty="0" smtClean="0"/>
              <a:t>B</a:t>
            </a:r>
            <a:r>
              <a:rPr lang="zh-CN" altLang="en-US" sz="2400" dirty="0" smtClean="0"/>
              <a:t>可解。用启发函数计算的</a:t>
            </a:r>
            <a:r>
              <a:rPr lang="en-US" altLang="zh-CN" sz="2400" dirty="0" smtClean="0"/>
              <a:t>g</a:t>
            </a:r>
            <a:r>
              <a:rPr lang="zh-CN" altLang="en-US" sz="2400" dirty="0" smtClean="0"/>
              <a:t>的</a:t>
            </a:r>
            <a:r>
              <a:rPr lang="zh-CN" altLang="en-US" sz="2400" dirty="0" smtClean="0"/>
              <a:t>值。</a:t>
            </a:r>
            <a:endParaRPr lang="en-US" altLang="zh-CN" sz="2400" dirty="0" smtClean="0"/>
          </a:p>
          <a:p>
            <a:endParaRPr lang="en-US" altLang="zh-CN" sz="2400" dirty="0" smtClean="0"/>
          </a:p>
          <a:p>
            <a:r>
              <a:rPr lang="zh-CN" altLang="en-US" sz="2400" dirty="0" smtClean="0"/>
              <a:t>左</a:t>
            </a:r>
            <a:r>
              <a:rPr lang="zh-CN" altLang="en-US" sz="2400" dirty="0" smtClean="0"/>
              <a:t>子树仍然为当前希望树。</a:t>
            </a:r>
            <a:endParaRPr lang="zh-CN" altLang="en-US" sz="1800" dirty="0"/>
          </a:p>
        </p:txBody>
      </p:sp>
      <p:sp>
        <p:nvSpPr>
          <p:cNvPr id="119" name="Oval 20"/>
          <p:cNvSpPr>
            <a:spLocks noChangeArrowheads="1"/>
          </p:cNvSpPr>
          <p:nvPr/>
        </p:nvSpPr>
        <p:spPr bwMode="auto">
          <a:xfrm flipH="1" flipV="1">
            <a:off x="2119519" y="3459503"/>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28" name="Oval 20"/>
          <p:cNvSpPr>
            <a:spLocks noChangeArrowheads="1"/>
          </p:cNvSpPr>
          <p:nvPr/>
        </p:nvSpPr>
        <p:spPr bwMode="auto">
          <a:xfrm flipH="1" flipV="1">
            <a:off x="3580005" y="3525994"/>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30" name="Freeform 73"/>
          <p:cNvSpPr>
            <a:spLocks/>
          </p:cNvSpPr>
          <p:nvPr/>
        </p:nvSpPr>
        <p:spPr bwMode="auto">
          <a:xfrm>
            <a:off x="3965261" y="3159671"/>
            <a:ext cx="369984" cy="73025"/>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 name="Text Box 54"/>
          <p:cNvSpPr txBox="1">
            <a:spLocks noChangeArrowheads="1"/>
          </p:cNvSpPr>
          <p:nvPr/>
        </p:nvSpPr>
        <p:spPr bwMode="auto">
          <a:xfrm>
            <a:off x="3323777" y="2076251"/>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9</a:t>
            </a:r>
            <a:endParaRPr lang="en-US" altLang="zh-CN" sz="1600" baseline="-25000" dirty="0">
              <a:latin typeface="Tahoma" panose="020B0604030504040204" pitchFamily="34" charset="0"/>
              <a:ea typeface="宋体" panose="02010600030101010101" pitchFamily="2" charset="-122"/>
            </a:endParaRPr>
          </a:p>
        </p:txBody>
      </p:sp>
      <p:sp>
        <p:nvSpPr>
          <p:cNvPr id="41" name="Line 25"/>
          <p:cNvSpPr>
            <a:spLocks noChangeShapeType="1"/>
          </p:cNvSpPr>
          <p:nvPr/>
        </p:nvSpPr>
        <p:spPr bwMode="auto">
          <a:xfrm flipH="1">
            <a:off x="3192510" y="3632106"/>
            <a:ext cx="412911" cy="5651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21"/>
          <p:cNvSpPr>
            <a:spLocks noChangeShapeType="1"/>
          </p:cNvSpPr>
          <p:nvPr/>
        </p:nvSpPr>
        <p:spPr bwMode="auto">
          <a:xfrm>
            <a:off x="3724679" y="3646976"/>
            <a:ext cx="431308" cy="627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Oval 20"/>
          <p:cNvSpPr>
            <a:spLocks noChangeArrowheads="1"/>
          </p:cNvSpPr>
          <p:nvPr/>
        </p:nvSpPr>
        <p:spPr bwMode="auto">
          <a:xfrm flipH="1" flipV="1">
            <a:off x="3133556" y="4168584"/>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4" name="Oval 20"/>
          <p:cNvSpPr>
            <a:spLocks noChangeArrowheads="1"/>
          </p:cNvSpPr>
          <p:nvPr/>
        </p:nvSpPr>
        <p:spPr bwMode="auto">
          <a:xfrm flipH="1" flipV="1">
            <a:off x="4033858" y="4220818"/>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5" name="Oval 20"/>
          <p:cNvSpPr>
            <a:spLocks noChangeArrowheads="1"/>
          </p:cNvSpPr>
          <p:nvPr/>
        </p:nvSpPr>
        <p:spPr bwMode="auto">
          <a:xfrm flipH="1" flipV="1">
            <a:off x="2826794" y="4775619"/>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6" name="Oval 20"/>
          <p:cNvSpPr>
            <a:spLocks noChangeArrowheads="1"/>
          </p:cNvSpPr>
          <p:nvPr/>
        </p:nvSpPr>
        <p:spPr bwMode="auto">
          <a:xfrm flipH="1" flipV="1">
            <a:off x="3434782" y="4893538"/>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7" name="Oval 20"/>
          <p:cNvSpPr>
            <a:spLocks noChangeArrowheads="1"/>
          </p:cNvSpPr>
          <p:nvPr/>
        </p:nvSpPr>
        <p:spPr bwMode="auto">
          <a:xfrm flipH="1" flipV="1">
            <a:off x="3586582" y="4876376"/>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8" name="Oval 20"/>
          <p:cNvSpPr>
            <a:spLocks noChangeArrowheads="1"/>
          </p:cNvSpPr>
          <p:nvPr/>
        </p:nvSpPr>
        <p:spPr bwMode="auto">
          <a:xfrm flipH="1" flipV="1">
            <a:off x="4467373" y="4930800"/>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9" name="Line 25"/>
          <p:cNvSpPr>
            <a:spLocks noChangeShapeType="1"/>
          </p:cNvSpPr>
          <p:nvPr/>
        </p:nvSpPr>
        <p:spPr bwMode="auto">
          <a:xfrm flipH="1">
            <a:off x="2895829" y="4263561"/>
            <a:ext cx="275659" cy="55713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25"/>
          <p:cNvSpPr>
            <a:spLocks noChangeShapeType="1"/>
          </p:cNvSpPr>
          <p:nvPr/>
        </p:nvSpPr>
        <p:spPr bwMode="auto">
          <a:xfrm flipH="1">
            <a:off x="3685778" y="4330899"/>
            <a:ext cx="412911" cy="5651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21"/>
          <p:cNvSpPr>
            <a:spLocks noChangeShapeType="1"/>
          </p:cNvSpPr>
          <p:nvPr/>
        </p:nvSpPr>
        <p:spPr bwMode="auto">
          <a:xfrm>
            <a:off x="4147244" y="4310314"/>
            <a:ext cx="431308" cy="627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21"/>
          <p:cNvSpPr>
            <a:spLocks noChangeShapeType="1"/>
          </p:cNvSpPr>
          <p:nvPr/>
        </p:nvSpPr>
        <p:spPr bwMode="auto">
          <a:xfrm>
            <a:off x="1580223" y="4213643"/>
            <a:ext cx="288021" cy="627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Freeform 73"/>
          <p:cNvSpPr>
            <a:spLocks/>
          </p:cNvSpPr>
          <p:nvPr/>
        </p:nvSpPr>
        <p:spPr bwMode="auto">
          <a:xfrm>
            <a:off x="3068607" y="4470624"/>
            <a:ext cx="254994" cy="45719"/>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 name="Freeform 73"/>
          <p:cNvSpPr>
            <a:spLocks/>
          </p:cNvSpPr>
          <p:nvPr/>
        </p:nvSpPr>
        <p:spPr bwMode="auto">
          <a:xfrm>
            <a:off x="3977820" y="4509336"/>
            <a:ext cx="369984" cy="73025"/>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Text Box 31"/>
          <p:cNvSpPr txBox="1">
            <a:spLocks noChangeArrowheads="1"/>
          </p:cNvSpPr>
          <p:nvPr/>
        </p:nvSpPr>
        <p:spPr bwMode="auto">
          <a:xfrm>
            <a:off x="3198160" y="4058893"/>
            <a:ext cx="35618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G</a:t>
            </a:r>
            <a:endParaRPr lang="en-US" altLang="zh-CN" sz="2000" dirty="0">
              <a:latin typeface="Tahoma" panose="020B0604030504040204" pitchFamily="34" charset="0"/>
              <a:ea typeface="宋体" panose="02010600030101010101" pitchFamily="2" charset="-122"/>
            </a:endParaRPr>
          </a:p>
        </p:txBody>
      </p:sp>
      <p:sp>
        <p:nvSpPr>
          <p:cNvPr id="56" name="Text Box 31"/>
          <p:cNvSpPr txBox="1">
            <a:spLocks noChangeArrowheads="1"/>
          </p:cNvSpPr>
          <p:nvPr/>
        </p:nvSpPr>
        <p:spPr bwMode="auto">
          <a:xfrm>
            <a:off x="4166207" y="4069642"/>
            <a:ext cx="357790"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H</a:t>
            </a:r>
            <a:endParaRPr lang="en-US" altLang="zh-CN" sz="2000" dirty="0">
              <a:latin typeface="Tahoma" panose="020B0604030504040204" pitchFamily="34" charset="0"/>
              <a:ea typeface="宋体" panose="02010600030101010101" pitchFamily="2" charset="-122"/>
            </a:endParaRPr>
          </a:p>
        </p:txBody>
      </p:sp>
      <p:sp>
        <p:nvSpPr>
          <p:cNvPr id="58" name="Text Box 54"/>
          <p:cNvSpPr txBox="1">
            <a:spLocks noChangeArrowheads="1"/>
          </p:cNvSpPr>
          <p:nvPr/>
        </p:nvSpPr>
        <p:spPr bwMode="auto">
          <a:xfrm>
            <a:off x="3781686" y="4163983"/>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6</a:t>
            </a:r>
            <a:endParaRPr lang="en-US" altLang="zh-CN" sz="1600" baseline="-25000" dirty="0">
              <a:latin typeface="Tahoma" panose="020B0604030504040204" pitchFamily="34" charset="0"/>
              <a:ea typeface="宋体" panose="02010600030101010101" pitchFamily="2" charset="-122"/>
            </a:endParaRPr>
          </a:p>
        </p:txBody>
      </p:sp>
      <p:sp>
        <p:nvSpPr>
          <p:cNvPr id="59" name="Text Box 54"/>
          <p:cNvSpPr txBox="1">
            <a:spLocks noChangeArrowheads="1"/>
          </p:cNvSpPr>
          <p:nvPr/>
        </p:nvSpPr>
        <p:spPr bwMode="auto">
          <a:xfrm>
            <a:off x="2747576" y="4044574"/>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7</a:t>
            </a:r>
            <a:endParaRPr lang="en-US" altLang="zh-CN" sz="1600" baseline="-25000" dirty="0">
              <a:latin typeface="Tahoma" panose="020B0604030504040204" pitchFamily="34" charset="0"/>
              <a:ea typeface="宋体" panose="02010600030101010101" pitchFamily="2" charset="-122"/>
            </a:endParaRPr>
          </a:p>
        </p:txBody>
      </p:sp>
      <p:sp>
        <p:nvSpPr>
          <p:cNvPr id="60" name="Text Box 54"/>
          <p:cNvSpPr txBox="1">
            <a:spLocks noChangeArrowheads="1"/>
          </p:cNvSpPr>
          <p:nvPr/>
        </p:nvSpPr>
        <p:spPr bwMode="auto">
          <a:xfrm>
            <a:off x="3170854" y="4851063"/>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61" name="Text Box 54"/>
          <p:cNvSpPr txBox="1">
            <a:spLocks noChangeArrowheads="1"/>
          </p:cNvSpPr>
          <p:nvPr/>
        </p:nvSpPr>
        <p:spPr bwMode="auto">
          <a:xfrm>
            <a:off x="3826105" y="4831265"/>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62" name="Text Box 54"/>
          <p:cNvSpPr txBox="1">
            <a:spLocks noChangeArrowheads="1"/>
          </p:cNvSpPr>
          <p:nvPr/>
        </p:nvSpPr>
        <p:spPr bwMode="auto">
          <a:xfrm>
            <a:off x="4608205" y="4800676"/>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63" name="Text Box 54"/>
          <p:cNvSpPr txBox="1">
            <a:spLocks noChangeArrowheads="1"/>
          </p:cNvSpPr>
          <p:nvPr/>
        </p:nvSpPr>
        <p:spPr bwMode="auto">
          <a:xfrm>
            <a:off x="2822005" y="4861154"/>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66" name="Line 25"/>
          <p:cNvSpPr>
            <a:spLocks noChangeShapeType="1"/>
          </p:cNvSpPr>
          <p:nvPr/>
        </p:nvSpPr>
        <p:spPr bwMode="auto">
          <a:xfrm flipH="1">
            <a:off x="1585604" y="3545474"/>
            <a:ext cx="551994" cy="57270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21"/>
          <p:cNvSpPr>
            <a:spLocks noChangeShapeType="1"/>
          </p:cNvSpPr>
          <p:nvPr/>
        </p:nvSpPr>
        <p:spPr bwMode="auto">
          <a:xfrm>
            <a:off x="2234220" y="3570655"/>
            <a:ext cx="250811" cy="54752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25"/>
          <p:cNvSpPr>
            <a:spLocks noChangeShapeType="1"/>
          </p:cNvSpPr>
          <p:nvPr/>
        </p:nvSpPr>
        <p:spPr bwMode="auto">
          <a:xfrm flipH="1">
            <a:off x="1119605" y="4199465"/>
            <a:ext cx="401260" cy="5245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21"/>
          <p:cNvSpPr>
            <a:spLocks noChangeShapeType="1"/>
          </p:cNvSpPr>
          <p:nvPr/>
        </p:nvSpPr>
        <p:spPr bwMode="auto">
          <a:xfrm>
            <a:off x="3246054" y="4299942"/>
            <a:ext cx="288021" cy="627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auto">
          <a:xfrm>
            <a:off x="2430475" y="4193631"/>
            <a:ext cx="288021" cy="627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5"/>
          <p:cNvSpPr>
            <a:spLocks noChangeShapeType="1"/>
          </p:cNvSpPr>
          <p:nvPr/>
        </p:nvSpPr>
        <p:spPr bwMode="auto">
          <a:xfrm flipH="1">
            <a:off x="2068285" y="4267948"/>
            <a:ext cx="365551" cy="56531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Oval 20"/>
          <p:cNvSpPr>
            <a:spLocks noChangeArrowheads="1"/>
          </p:cNvSpPr>
          <p:nvPr/>
        </p:nvSpPr>
        <p:spPr bwMode="auto">
          <a:xfrm flipH="1" flipV="1">
            <a:off x="1481201" y="4069642"/>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81" name="Oval 20"/>
          <p:cNvSpPr>
            <a:spLocks noChangeArrowheads="1"/>
          </p:cNvSpPr>
          <p:nvPr/>
        </p:nvSpPr>
        <p:spPr bwMode="auto">
          <a:xfrm flipH="1" flipV="1">
            <a:off x="2351897" y="4126254"/>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87" name="Oval 20"/>
          <p:cNvSpPr>
            <a:spLocks noChangeArrowheads="1"/>
          </p:cNvSpPr>
          <p:nvPr/>
        </p:nvSpPr>
        <p:spPr bwMode="auto">
          <a:xfrm flipH="1" flipV="1">
            <a:off x="2006059" y="4800626"/>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88" name="Oval 20"/>
          <p:cNvSpPr>
            <a:spLocks noChangeArrowheads="1"/>
          </p:cNvSpPr>
          <p:nvPr/>
        </p:nvSpPr>
        <p:spPr bwMode="auto">
          <a:xfrm flipH="1" flipV="1">
            <a:off x="2593963" y="4775619"/>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89" name="Freeform 73"/>
          <p:cNvSpPr>
            <a:spLocks/>
          </p:cNvSpPr>
          <p:nvPr/>
        </p:nvSpPr>
        <p:spPr bwMode="auto">
          <a:xfrm>
            <a:off x="1414124" y="4338784"/>
            <a:ext cx="254994" cy="45719"/>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 name="Freeform 73"/>
          <p:cNvSpPr>
            <a:spLocks/>
          </p:cNvSpPr>
          <p:nvPr/>
        </p:nvSpPr>
        <p:spPr bwMode="auto">
          <a:xfrm>
            <a:off x="2306339" y="4425004"/>
            <a:ext cx="254994" cy="45719"/>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 name="Text Box 54"/>
          <p:cNvSpPr txBox="1">
            <a:spLocks noChangeArrowheads="1"/>
          </p:cNvSpPr>
          <p:nvPr/>
        </p:nvSpPr>
        <p:spPr bwMode="auto">
          <a:xfrm>
            <a:off x="2518691" y="4934771"/>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93" name="Text Box 54"/>
          <p:cNvSpPr txBox="1">
            <a:spLocks noChangeArrowheads="1"/>
          </p:cNvSpPr>
          <p:nvPr/>
        </p:nvSpPr>
        <p:spPr bwMode="auto">
          <a:xfrm>
            <a:off x="1993393" y="4938165"/>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94" name="Text Box 54"/>
          <p:cNvSpPr txBox="1">
            <a:spLocks noChangeArrowheads="1"/>
          </p:cNvSpPr>
          <p:nvPr/>
        </p:nvSpPr>
        <p:spPr bwMode="auto">
          <a:xfrm>
            <a:off x="1654540" y="4935559"/>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0</a:t>
            </a:r>
            <a:endParaRPr lang="en-US" altLang="zh-CN" sz="1600" baseline="-25000" dirty="0">
              <a:latin typeface="Tahoma" panose="020B0604030504040204" pitchFamily="34" charset="0"/>
              <a:ea typeface="宋体" panose="02010600030101010101" pitchFamily="2" charset="-122"/>
            </a:endParaRPr>
          </a:p>
        </p:txBody>
      </p:sp>
      <p:sp>
        <p:nvSpPr>
          <p:cNvPr id="95" name="Text Box 54"/>
          <p:cNvSpPr txBox="1">
            <a:spLocks noChangeArrowheads="1"/>
          </p:cNvSpPr>
          <p:nvPr/>
        </p:nvSpPr>
        <p:spPr bwMode="auto">
          <a:xfrm>
            <a:off x="873453" y="4840706"/>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0</a:t>
            </a:r>
            <a:endParaRPr lang="en-US" altLang="zh-CN" sz="1600" baseline="-25000" dirty="0">
              <a:latin typeface="Tahoma" panose="020B0604030504040204" pitchFamily="34" charset="0"/>
              <a:ea typeface="宋体" panose="02010600030101010101" pitchFamily="2" charset="-122"/>
            </a:endParaRPr>
          </a:p>
        </p:txBody>
      </p:sp>
      <p:sp>
        <p:nvSpPr>
          <p:cNvPr id="96" name="Text Box 54"/>
          <p:cNvSpPr txBox="1">
            <a:spLocks noChangeArrowheads="1"/>
          </p:cNvSpPr>
          <p:nvPr/>
        </p:nvSpPr>
        <p:spPr bwMode="auto">
          <a:xfrm>
            <a:off x="1254041" y="3925423"/>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97" name="Text Box 54"/>
          <p:cNvSpPr txBox="1">
            <a:spLocks noChangeArrowheads="1"/>
          </p:cNvSpPr>
          <p:nvPr/>
        </p:nvSpPr>
        <p:spPr bwMode="auto">
          <a:xfrm>
            <a:off x="2116146" y="4022272"/>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6</a:t>
            </a:r>
            <a:endParaRPr lang="en-US" altLang="zh-CN" sz="1600" baseline="-25000" dirty="0">
              <a:latin typeface="Tahoma" panose="020B0604030504040204" pitchFamily="34" charset="0"/>
              <a:ea typeface="宋体" panose="02010600030101010101" pitchFamily="2" charset="-122"/>
            </a:endParaRPr>
          </a:p>
        </p:txBody>
      </p:sp>
      <p:sp>
        <p:nvSpPr>
          <p:cNvPr id="98" name="Text Box 31"/>
          <p:cNvSpPr txBox="1">
            <a:spLocks noChangeArrowheads="1"/>
          </p:cNvSpPr>
          <p:nvPr/>
        </p:nvSpPr>
        <p:spPr bwMode="auto">
          <a:xfrm>
            <a:off x="1641727" y="3993007"/>
            <a:ext cx="31290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L</a:t>
            </a:r>
            <a:endParaRPr lang="en-US" altLang="zh-CN" sz="2000" dirty="0">
              <a:latin typeface="Tahoma" panose="020B0604030504040204" pitchFamily="34" charset="0"/>
              <a:ea typeface="宋体" panose="02010600030101010101" pitchFamily="2" charset="-122"/>
            </a:endParaRPr>
          </a:p>
        </p:txBody>
      </p:sp>
      <p:sp>
        <p:nvSpPr>
          <p:cNvPr id="99" name="Text Box 31"/>
          <p:cNvSpPr txBox="1">
            <a:spLocks noChangeArrowheads="1"/>
          </p:cNvSpPr>
          <p:nvPr/>
        </p:nvSpPr>
        <p:spPr bwMode="auto">
          <a:xfrm>
            <a:off x="2489596" y="4026968"/>
            <a:ext cx="3818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M</a:t>
            </a:r>
            <a:endParaRPr lang="en-US" altLang="zh-CN" sz="2000" dirty="0">
              <a:latin typeface="Tahoma" panose="020B0604030504040204" pitchFamily="34" charset="0"/>
              <a:ea typeface="宋体" panose="02010600030101010101" pitchFamily="2" charset="-122"/>
            </a:endParaRPr>
          </a:p>
        </p:txBody>
      </p:sp>
      <p:sp>
        <p:nvSpPr>
          <p:cNvPr id="100" name="Oval 8"/>
          <p:cNvSpPr>
            <a:spLocks noChangeArrowheads="1"/>
          </p:cNvSpPr>
          <p:nvPr/>
        </p:nvSpPr>
        <p:spPr bwMode="auto">
          <a:xfrm flipV="1">
            <a:off x="1053461" y="4691326"/>
            <a:ext cx="141891" cy="12278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01" name="Oval 8"/>
          <p:cNvSpPr>
            <a:spLocks noChangeArrowheads="1"/>
          </p:cNvSpPr>
          <p:nvPr/>
        </p:nvSpPr>
        <p:spPr bwMode="auto">
          <a:xfrm flipV="1">
            <a:off x="1759425" y="4768042"/>
            <a:ext cx="141891" cy="12278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04" name="椭圆 103"/>
          <p:cNvSpPr/>
          <p:nvPr/>
        </p:nvSpPr>
        <p:spPr bwMode="auto">
          <a:xfrm>
            <a:off x="1248497" y="2076251"/>
            <a:ext cx="1967655" cy="2930299"/>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Blip>
                <a:blip r:embed="rId2"/>
              </a:buBlip>
              <a:tabLst/>
            </a:pPr>
            <a:endParaRPr kumimoji="1" lang="zh-CN" altLang="en-US" sz="3200" b="0" i="0" u="none" strike="noStrike" cap="none" normalizeH="0" baseline="0" smtClean="0">
              <a:ln>
                <a:noFill/>
              </a:ln>
              <a:solidFill>
                <a:schemeClr val="tx1"/>
              </a:solidFill>
              <a:effectLst/>
              <a:latin typeface="Arial Narrow" pitchFamily="34" charset="0"/>
              <a:ea typeface="华文新魏" pitchFamily="2" charset="-122"/>
            </a:endParaRPr>
          </a:p>
        </p:txBody>
      </p:sp>
    </p:spTree>
    <p:extLst>
      <p:ext uri="{BB962C8B-B14F-4D97-AF65-F5344CB8AC3E}">
        <p14:creationId xmlns:p14="http://schemas.microsoft.com/office/powerpoint/2010/main" val="326960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a:spLocks noGrp="1"/>
          </p:cNvSpPr>
          <p:nvPr>
            <p:ph type="title"/>
          </p:nvPr>
        </p:nvSpPr>
        <p:spPr>
          <a:xfrm>
            <a:off x="920750" y="652463"/>
            <a:ext cx="7793038" cy="1143000"/>
          </a:xfrm>
        </p:spPr>
        <p:txBody>
          <a:bodyPr/>
          <a:lstStyle/>
          <a:p>
            <a:r>
              <a:rPr lang="zh-CN" altLang="en-US" dirty="0"/>
              <a:t>与</a:t>
            </a:r>
            <a:r>
              <a:rPr lang="en-US" altLang="zh-CN" dirty="0"/>
              <a:t>/</a:t>
            </a:r>
            <a:r>
              <a:rPr lang="zh-CN" altLang="en-US" dirty="0"/>
              <a:t>或树</a:t>
            </a:r>
            <a:r>
              <a:rPr lang="zh-CN" altLang="en-US" dirty="0" smtClean="0"/>
              <a:t>的有序搜索</a:t>
            </a:r>
          </a:p>
        </p:txBody>
      </p:sp>
      <p:sp>
        <p:nvSpPr>
          <p:cNvPr id="4" name="日期占位符 3"/>
          <p:cNvSpPr>
            <a:spLocks noGrp="1"/>
          </p:cNvSpPr>
          <p:nvPr>
            <p:ph type="dt" sz="quarter" idx="10"/>
          </p:nvPr>
        </p:nvSpPr>
        <p:spPr>
          <a:xfrm>
            <a:off x="883761" y="6264716"/>
            <a:ext cx="1905000" cy="457200"/>
          </a:xfrm>
        </p:spPr>
        <p:txBody>
          <a:bodyPr/>
          <a:lstStyle/>
          <a:p>
            <a:pPr>
              <a:defRPr/>
            </a:pPr>
            <a:fld id="{A09B69F0-C9EC-4B11-AC5D-F48E3800AC82}" type="datetime1">
              <a:rPr lang="zh-CN" altLang="en-US" smtClean="0"/>
              <a:pPr>
                <a:defRPr/>
              </a:pPr>
              <a:t>2017/9/26</a:t>
            </a:fld>
            <a:endParaRPr lang="en-US" altLang="zh-CN"/>
          </a:p>
        </p:txBody>
      </p:sp>
      <p:sp>
        <p:nvSpPr>
          <p:cNvPr id="16282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8AFD8B-6573-4C70-86CE-F625814DB96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104</a:t>
            </a:fld>
            <a:endParaRPr kumimoji="0" lang="en-US" altLang="zh-CN" sz="1400" smtClean="0">
              <a:latin typeface="Tahoma" panose="020B0604030504040204" pitchFamily="34" charset="0"/>
              <a:ea typeface="宋体" panose="02010600030101010101" pitchFamily="2" charset="-122"/>
            </a:endParaRPr>
          </a:p>
        </p:txBody>
      </p:sp>
      <p:grpSp>
        <p:nvGrpSpPr>
          <p:cNvPr id="162821" name="Group 4"/>
          <p:cNvGrpSpPr>
            <a:grpSpLocks/>
          </p:cNvGrpSpPr>
          <p:nvPr/>
        </p:nvGrpSpPr>
        <p:grpSpPr bwMode="auto">
          <a:xfrm>
            <a:off x="2246839" y="1795462"/>
            <a:ext cx="2528566" cy="2054225"/>
            <a:chOff x="297" y="2203"/>
            <a:chExt cx="1237" cy="1294"/>
          </a:xfrm>
        </p:grpSpPr>
        <p:sp>
          <p:nvSpPr>
            <p:cNvPr id="162846" name="Line 9"/>
            <p:cNvSpPr>
              <a:spLocks noChangeShapeType="1"/>
            </p:cNvSpPr>
            <p:nvPr/>
          </p:nvSpPr>
          <p:spPr bwMode="auto">
            <a:xfrm flipH="1">
              <a:off x="608" y="2489"/>
              <a:ext cx="425" cy="473"/>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48" name="Line 11"/>
            <p:cNvSpPr>
              <a:spLocks noChangeShapeType="1"/>
            </p:cNvSpPr>
            <p:nvPr/>
          </p:nvSpPr>
          <p:spPr bwMode="auto">
            <a:xfrm>
              <a:off x="1023" y="2512"/>
              <a:ext cx="511" cy="48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1" name="Line 15"/>
            <p:cNvSpPr>
              <a:spLocks noChangeShapeType="1"/>
            </p:cNvSpPr>
            <p:nvPr/>
          </p:nvSpPr>
          <p:spPr bwMode="auto">
            <a:xfrm flipH="1">
              <a:off x="297" y="2995"/>
              <a:ext cx="283" cy="258"/>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2" name="Line 16"/>
            <p:cNvSpPr>
              <a:spLocks noChangeShapeType="1"/>
            </p:cNvSpPr>
            <p:nvPr/>
          </p:nvSpPr>
          <p:spPr bwMode="auto">
            <a:xfrm>
              <a:off x="645" y="3006"/>
              <a:ext cx="191" cy="379"/>
            </a:xfrm>
            <a:prstGeom prst="line">
              <a:avLst/>
            </a:prstGeom>
            <a:noFill/>
            <a:ln w="28575">
              <a:solidFill>
                <a:srgbClr val="C00000"/>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5" name="Oval 20"/>
            <p:cNvSpPr>
              <a:spLocks noChangeArrowheads="1"/>
            </p:cNvSpPr>
            <p:nvPr/>
          </p:nvSpPr>
          <p:spPr bwMode="auto">
            <a:xfrm flipH="1" flipV="1">
              <a:off x="1008" y="2433"/>
              <a:ext cx="68" cy="6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65" name="Text Box 31"/>
            <p:cNvSpPr txBox="1">
              <a:spLocks noChangeArrowheads="1"/>
            </p:cNvSpPr>
            <p:nvPr/>
          </p:nvSpPr>
          <p:spPr bwMode="auto">
            <a:xfrm>
              <a:off x="309" y="3245"/>
              <a:ext cx="164"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B</a:t>
              </a:r>
              <a:endParaRPr lang="en-US" altLang="zh-CN" sz="2000" dirty="0">
                <a:latin typeface="Tahoma" panose="020B0604030504040204" pitchFamily="34" charset="0"/>
                <a:ea typeface="宋体" panose="02010600030101010101" pitchFamily="2" charset="-122"/>
              </a:endParaRPr>
            </a:p>
          </p:txBody>
        </p:sp>
        <p:sp>
          <p:nvSpPr>
            <p:cNvPr id="162871" name="Text Box 54"/>
            <p:cNvSpPr txBox="1">
              <a:spLocks noChangeArrowheads="1"/>
            </p:cNvSpPr>
            <p:nvPr/>
          </p:nvSpPr>
          <p:spPr bwMode="auto">
            <a:xfrm>
              <a:off x="958" y="2203"/>
              <a:ext cx="154" cy="2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baseline="-25000" dirty="0" smtClean="0">
                  <a:latin typeface="Tahoma" panose="020B0604030504040204" pitchFamily="34" charset="0"/>
                  <a:ea typeface="宋体" panose="02010600030101010101" pitchFamily="2" charset="-122"/>
                </a:rPr>
                <a:t>S</a:t>
              </a:r>
              <a:endParaRPr lang="en-US" altLang="zh-CN" sz="2400" b="1" baseline="-25000" dirty="0">
                <a:latin typeface="Tahoma" panose="020B0604030504040204" pitchFamily="34" charset="0"/>
                <a:ea typeface="宋体" panose="02010600030101010101" pitchFamily="2" charset="-122"/>
              </a:endParaRPr>
            </a:p>
          </p:txBody>
        </p:sp>
        <p:sp>
          <p:nvSpPr>
            <p:cNvPr id="162874" name="Freeform 73"/>
            <p:cNvSpPr>
              <a:spLocks/>
            </p:cNvSpPr>
            <p:nvPr/>
          </p:nvSpPr>
          <p:spPr bwMode="auto">
            <a:xfrm>
              <a:off x="499" y="3096"/>
              <a:ext cx="181" cy="46"/>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2823" name="Oval 20"/>
          <p:cNvSpPr>
            <a:spLocks noChangeArrowheads="1"/>
          </p:cNvSpPr>
          <p:nvPr/>
        </p:nvSpPr>
        <p:spPr bwMode="auto">
          <a:xfrm flipH="1" flipV="1">
            <a:off x="3221283" y="3645548"/>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24" name="Text Box 54"/>
          <p:cNvSpPr txBox="1">
            <a:spLocks noChangeArrowheads="1"/>
          </p:cNvSpPr>
          <p:nvPr/>
        </p:nvSpPr>
        <p:spPr bwMode="auto">
          <a:xfrm>
            <a:off x="2554593" y="2721331"/>
            <a:ext cx="33534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A</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62830" name="Text Box 54"/>
          <p:cNvSpPr txBox="1">
            <a:spLocks noChangeArrowheads="1"/>
          </p:cNvSpPr>
          <p:nvPr/>
        </p:nvSpPr>
        <p:spPr bwMode="auto">
          <a:xfrm>
            <a:off x="4195886" y="3486686"/>
            <a:ext cx="3289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E</a:t>
            </a:r>
            <a:endParaRPr lang="en-US" altLang="zh-CN" sz="2000" baseline="-25000" dirty="0">
              <a:latin typeface="Tahoma" panose="020B0604030504040204" pitchFamily="34" charset="0"/>
              <a:ea typeface="宋体" panose="02010600030101010101" pitchFamily="2" charset="-122"/>
            </a:endParaRPr>
          </a:p>
        </p:txBody>
      </p:sp>
      <p:sp>
        <p:nvSpPr>
          <p:cNvPr id="65" name="Text Box 30"/>
          <p:cNvSpPr txBox="1">
            <a:spLocks noChangeArrowheads="1"/>
          </p:cNvSpPr>
          <p:nvPr/>
        </p:nvSpPr>
        <p:spPr bwMode="auto">
          <a:xfrm>
            <a:off x="2763252" y="5155482"/>
            <a:ext cx="184731"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US" altLang="zh-CN" sz="2000" dirty="0">
              <a:latin typeface="Tahoma" panose="020B0604030504040204" pitchFamily="34" charset="0"/>
              <a:ea typeface="宋体" panose="02010600030101010101" pitchFamily="2" charset="-122"/>
            </a:endParaRPr>
          </a:p>
        </p:txBody>
      </p:sp>
      <p:grpSp>
        <p:nvGrpSpPr>
          <p:cNvPr id="70" name="Group 4"/>
          <p:cNvGrpSpPr>
            <a:grpSpLocks/>
          </p:cNvGrpSpPr>
          <p:nvPr/>
        </p:nvGrpSpPr>
        <p:grpSpPr bwMode="auto">
          <a:xfrm>
            <a:off x="4579803" y="3070846"/>
            <a:ext cx="654115" cy="631826"/>
            <a:chOff x="-1080" y="2930"/>
            <a:chExt cx="320" cy="398"/>
          </a:xfrm>
        </p:grpSpPr>
        <p:sp>
          <p:nvSpPr>
            <p:cNvPr id="79" name="Line 21"/>
            <p:cNvSpPr>
              <a:spLocks noChangeShapeType="1"/>
            </p:cNvSpPr>
            <p:nvPr/>
          </p:nvSpPr>
          <p:spPr bwMode="auto">
            <a:xfrm>
              <a:off x="-971" y="2933"/>
              <a:ext cx="211" cy="39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5"/>
            <p:cNvSpPr>
              <a:spLocks noChangeShapeType="1"/>
            </p:cNvSpPr>
            <p:nvPr/>
          </p:nvSpPr>
          <p:spPr bwMode="auto">
            <a:xfrm flipH="1">
              <a:off x="-1080" y="2930"/>
              <a:ext cx="88" cy="31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9" name="Oval 20"/>
          <p:cNvSpPr>
            <a:spLocks noChangeArrowheads="1"/>
          </p:cNvSpPr>
          <p:nvPr/>
        </p:nvSpPr>
        <p:spPr bwMode="auto">
          <a:xfrm flipH="1" flipV="1">
            <a:off x="4687310" y="2965148"/>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71" name="Oval 20"/>
          <p:cNvSpPr>
            <a:spLocks noChangeArrowheads="1"/>
          </p:cNvSpPr>
          <p:nvPr/>
        </p:nvSpPr>
        <p:spPr bwMode="auto">
          <a:xfrm flipH="1" flipV="1">
            <a:off x="5183169" y="3674327"/>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02" name="Oval 20"/>
          <p:cNvSpPr>
            <a:spLocks noChangeArrowheads="1"/>
          </p:cNvSpPr>
          <p:nvPr/>
        </p:nvSpPr>
        <p:spPr bwMode="auto">
          <a:xfrm flipH="1" flipV="1">
            <a:off x="2816110" y="2946132"/>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03" name="Text Box 54"/>
          <p:cNvSpPr txBox="1">
            <a:spLocks noChangeArrowheads="1"/>
          </p:cNvSpPr>
          <p:nvPr/>
        </p:nvSpPr>
        <p:spPr bwMode="auto">
          <a:xfrm>
            <a:off x="4168107" y="2698821"/>
            <a:ext cx="359394"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D</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05" name="Text Box 31"/>
          <p:cNvSpPr txBox="1">
            <a:spLocks noChangeArrowheads="1"/>
          </p:cNvSpPr>
          <p:nvPr/>
        </p:nvSpPr>
        <p:spPr bwMode="auto">
          <a:xfrm>
            <a:off x="2855384" y="3532099"/>
            <a:ext cx="338554"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C</a:t>
            </a:r>
            <a:endParaRPr lang="en-US" altLang="zh-CN" sz="2000" dirty="0">
              <a:latin typeface="Tahoma" panose="020B0604030504040204" pitchFamily="34" charset="0"/>
              <a:ea typeface="宋体" panose="02010600030101010101" pitchFamily="2" charset="-122"/>
            </a:endParaRPr>
          </a:p>
        </p:txBody>
      </p:sp>
      <p:sp>
        <p:nvSpPr>
          <p:cNvPr id="108" name="Text Box 30"/>
          <p:cNvSpPr txBox="1">
            <a:spLocks noChangeArrowheads="1"/>
          </p:cNvSpPr>
          <p:nvPr/>
        </p:nvSpPr>
        <p:spPr bwMode="auto">
          <a:xfrm>
            <a:off x="5669765" y="4215576"/>
            <a:ext cx="184731"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US" altLang="zh-CN" sz="2000" dirty="0">
              <a:latin typeface="Tahoma" panose="020B0604030504040204" pitchFamily="34" charset="0"/>
              <a:ea typeface="宋体" panose="02010600030101010101" pitchFamily="2" charset="-122"/>
            </a:endParaRPr>
          </a:p>
        </p:txBody>
      </p:sp>
      <p:sp>
        <p:nvSpPr>
          <p:cNvPr id="109" name="Text Box 30"/>
          <p:cNvSpPr txBox="1">
            <a:spLocks noChangeArrowheads="1"/>
          </p:cNvSpPr>
          <p:nvPr/>
        </p:nvSpPr>
        <p:spPr bwMode="auto">
          <a:xfrm>
            <a:off x="5276844" y="3478417"/>
            <a:ext cx="31771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F</a:t>
            </a:r>
            <a:endParaRPr lang="en-US" altLang="zh-CN" sz="2000" dirty="0">
              <a:latin typeface="Tahoma" panose="020B0604030504040204" pitchFamily="34" charset="0"/>
              <a:ea typeface="宋体" panose="02010600030101010101" pitchFamily="2" charset="-122"/>
            </a:endParaRPr>
          </a:p>
        </p:txBody>
      </p:sp>
      <p:sp>
        <p:nvSpPr>
          <p:cNvPr id="74" name="Text Box 54"/>
          <p:cNvSpPr txBox="1">
            <a:spLocks noChangeArrowheads="1"/>
          </p:cNvSpPr>
          <p:nvPr/>
        </p:nvSpPr>
        <p:spPr bwMode="auto">
          <a:xfrm>
            <a:off x="2319319" y="2760793"/>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8</a:t>
            </a:r>
            <a:endParaRPr lang="en-US" altLang="zh-CN" sz="1600" baseline="-25000" dirty="0">
              <a:latin typeface="Tahoma" panose="020B0604030504040204" pitchFamily="34" charset="0"/>
              <a:ea typeface="宋体" panose="02010600030101010101" pitchFamily="2" charset="-122"/>
            </a:endParaRPr>
          </a:p>
        </p:txBody>
      </p:sp>
      <p:sp>
        <p:nvSpPr>
          <p:cNvPr id="77" name="Text Box 54"/>
          <p:cNvSpPr txBox="1">
            <a:spLocks noChangeArrowheads="1"/>
          </p:cNvSpPr>
          <p:nvPr/>
        </p:nvSpPr>
        <p:spPr bwMode="auto">
          <a:xfrm>
            <a:off x="4803052" y="2772793"/>
            <a:ext cx="409086" cy="33855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12</a:t>
            </a:r>
            <a:endParaRPr lang="en-US" altLang="zh-CN" sz="1600" baseline="-25000" dirty="0">
              <a:latin typeface="Tahoma" panose="020B0604030504040204" pitchFamily="34" charset="0"/>
              <a:ea typeface="宋体" panose="02010600030101010101" pitchFamily="2" charset="-122"/>
            </a:endParaRPr>
          </a:p>
        </p:txBody>
      </p:sp>
      <p:sp>
        <p:nvSpPr>
          <p:cNvPr id="82" name="Text Box 54"/>
          <p:cNvSpPr txBox="1">
            <a:spLocks noChangeArrowheads="1"/>
          </p:cNvSpPr>
          <p:nvPr/>
        </p:nvSpPr>
        <p:spPr bwMode="auto">
          <a:xfrm>
            <a:off x="4053712" y="4046365"/>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7</a:t>
            </a:r>
            <a:endParaRPr lang="en-US" altLang="zh-CN" sz="1600" baseline="-25000" dirty="0">
              <a:latin typeface="Tahoma" panose="020B0604030504040204" pitchFamily="34" charset="0"/>
              <a:ea typeface="宋体" panose="02010600030101010101" pitchFamily="2" charset="-122"/>
            </a:endParaRPr>
          </a:p>
        </p:txBody>
      </p:sp>
      <p:sp>
        <p:nvSpPr>
          <p:cNvPr id="85" name="Text Box 54"/>
          <p:cNvSpPr txBox="1">
            <a:spLocks noChangeArrowheads="1"/>
          </p:cNvSpPr>
          <p:nvPr/>
        </p:nvSpPr>
        <p:spPr bwMode="auto">
          <a:xfrm>
            <a:off x="4966302" y="3532099"/>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86" name="Text Box 54"/>
          <p:cNvSpPr txBox="1">
            <a:spLocks noChangeArrowheads="1"/>
          </p:cNvSpPr>
          <p:nvPr/>
        </p:nvSpPr>
        <p:spPr bwMode="auto">
          <a:xfrm>
            <a:off x="1906000" y="3286126"/>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90" name="Text Box 54"/>
          <p:cNvSpPr txBox="1">
            <a:spLocks noChangeArrowheads="1"/>
          </p:cNvSpPr>
          <p:nvPr/>
        </p:nvSpPr>
        <p:spPr bwMode="auto">
          <a:xfrm>
            <a:off x="3045083" y="3555850"/>
            <a:ext cx="296876" cy="33855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5" name="文本框 4"/>
          <p:cNvSpPr txBox="1"/>
          <p:nvPr/>
        </p:nvSpPr>
        <p:spPr>
          <a:xfrm>
            <a:off x="5573789" y="2114175"/>
            <a:ext cx="3505070" cy="2246769"/>
          </a:xfrm>
          <a:prstGeom prst="rect">
            <a:avLst/>
          </a:prstGeom>
          <a:noFill/>
        </p:spPr>
        <p:txBody>
          <a:bodyPr wrap="square" rtlCol="0">
            <a:spAutoFit/>
          </a:bodyPr>
          <a:lstStyle/>
          <a:p>
            <a:r>
              <a:rPr lang="zh-CN" altLang="en-US" sz="2000" dirty="0" smtClean="0"/>
              <a:t>在当前希望树的端节点</a:t>
            </a:r>
            <a:r>
              <a:rPr lang="en-US" altLang="zh-CN" sz="2000" dirty="0" smtClean="0"/>
              <a:t>C</a:t>
            </a:r>
            <a:r>
              <a:rPr lang="zh-CN" altLang="en-US" sz="2000" dirty="0" smtClean="0"/>
              <a:t>扩展两层，节点</a:t>
            </a:r>
            <a:r>
              <a:rPr lang="en-US" altLang="zh-CN" sz="2000" dirty="0" smtClean="0"/>
              <a:t>N</a:t>
            </a:r>
            <a:r>
              <a:rPr lang="zh-CN" altLang="en-US" sz="2000" dirty="0" smtClean="0"/>
              <a:t>的两个子节点是终止节点，</a:t>
            </a:r>
            <a:r>
              <a:rPr lang="en-US" altLang="zh-CN" sz="2000" dirty="0"/>
              <a:t>g</a:t>
            </a:r>
            <a:r>
              <a:rPr lang="zh-CN" altLang="en-US" sz="2000" dirty="0"/>
              <a:t>的</a:t>
            </a:r>
            <a:r>
              <a:rPr lang="zh-CN" altLang="en-US" sz="2000" dirty="0" smtClean="0"/>
              <a:t>值是</a:t>
            </a:r>
            <a:r>
              <a:rPr lang="en-US" altLang="zh-CN" sz="2000" dirty="0" smtClean="0"/>
              <a:t>0</a:t>
            </a:r>
            <a:r>
              <a:rPr lang="zh-CN" altLang="en-US" sz="2000" dirty="0"/>
              <a:t>。</a:t>
            </a:r>
            <a:r>
              <a:rPr lang="zh-CN" altLang="en-US" sz="2000" dirty="0" smtClean="0"/>
              <a:t>此时</a:t>
            </a:r>
            <a:r>
              <a:rPr lang="en-US" altLang="zh-CN" sz="2000" dirty="0" smtClean="0"/>
              <a:t>L</a:t>
            </a:r>
            <a:r>
              <a:rPr lang="zh-CN" altLang="en-US" sz="2000" dirty="0" smtClean="0"/>
              <a:t>可解，进一步可标记</a:t>
            </a:r>
            <a:r>
              <a:rPr lang="en-US" altLang="zh-CN" sz="2000" dirty="0" smtClean="0"/>
              <a:t>B</a:t>
            </a:r>
            <a:r>
              <a:rPr lang="zh-CN" altLang="en-US" sz="2000" dirty="0" smtClean="0"/>
              <a:t>可解。用启发函数计算的</a:t>
            </a:r>
            <a:r>
              <a:rPr lang="en-US" altLang="zh-CN" sz="2000" dirty="0" smtClean="0"/>
              <a:t>g</a:t>
            </a:r>
            <a:r>
              <a:rPr lang="zh-CN" altLang="en-US" sz="2000" dirty="0" smtClean="0"/>
              <a:t>的</a:t>
            </a:r>
            <a:r>
              <a:rPr lang="zh-CN" altLang="en-US" sz="2000" dirty="0" smtClean="0"/>
              <a:t>值。</a:t>
            </a:r>
            <a:endParaRPr lang="en-US" altLang="zh-CN" sz="2000" dirty="0" smtClean="0"/>
          </a:p>
          <a:p>
            <a:endParaRPr lang="en-US" altLang="zh-CN" sz="2000" dirty="0"/>
          </a:p>
          <a:p>
            <a:r>
              <a:rPr lang="zh-CN" altLang="en-US" sz="2000" dirty="0" smtClean="0"/>
              <a:t>由此</a:t>
            </a:r>
            <a:r>
              <a:rPr lang="zh-CN" altLang="en-US" sz="2000" dirty="0" smtClean="0"/>
              <a:t>左子树算</a:t>
            </a:r>
            <a:r>
              <a:rPr lang="zh-CN" altLang="en-US" sz="2000" dirty="0"/>
              <a:t>出</a:t>
            </a:r>
            <a:r>
              <a:rPr lang="en-US" altLang="zh-CN" sz="2000" dirty="0"/>
              <a:t>g(S)=</a:t>
            </a:r>
            <a:r>
              <a:rPr lang="en-US" altLang="zh-CN" sz="2000" dirty="0" smtClean="0"/>
              <a:t>9</a:t>
            </a:r>
            <a:r>
              <a:rPr lang="zh-CN" altLang="en-US" sz="2000" dirty="0" smtClean="0"/>
              <a:t>。</a:t>
            </a:r>
            <a:endParaRPr lang="zh-CN" altLang="en-US" sz="2000" dirty="0"/>
          </a:p>
        </p:txBody>
      </p:sp>
      <p:sp>
        <p:nvSpPr>
          <p:cNvPr id="119" name="Oval 20"/>
          <p:cNvSpPr>
            <a:spLocks noChangeArrowheads="1"/>
          </p:cNvSpPr>
          <p:nvPr/>
        </p:nvSpPr>
        <p:spPr bwMode="auto">
          <a:xfrm flipH="1" flipV="1">
            <a:off x="2119519" y="3459503"/>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28" name="Oval 20"/>
          <p:cNvSpPr>
            <a:spLocks noChangeArrowheads="1"/>
          </p:cNvSpPr>
          <p:nvPr/>
        </p:nvSpPr>
        <p:spPr bwMode="auto">
          <a:xfrm flipH="1" flipV="1">
            <a:off x="4462242" y="3548298"/>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30" name="Freeform 73"/>
          <p:cNvSpPr>
            <a:spLocks/>
          </p:cNvSpPr>
          <p:nvPr/>
        </p:nvSpPr>
        <p:spPr bwMode="auto">
          <a:xfrm>
            <a:off x="4633941" y="3344797"/>
            <a:ext cx="333563" cy="53277"/>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 name="Text Box 54"/>
          <p:cNvSpPr txBox="1">
            <a:spLocks noChangeArrowheads="1"/>
          </p:cNvSpPr>
          <p:nvPr/>
        </p:nvSpPr>
        <p:spPr bwMode="auto">
          <a:xfrm>
            <a:off x="3323777" y="2076251"/>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9</a:t>
            </a:r>
            <a:endParaRPr lang="en-US" altLang="zh-CN" sz="1600" baseline="-25000" dirty="0">
              <a:latin typeface="Tahoma" panose="020B0604030504040204" pitchFamily="34" charset="0"/>
              <a:ea typeface="宋体" panose="02010600030101010101" pitchFamily="2" charset="-122"/>
            </a:endParaRPr>
          </a:p>
        </p:txBody>
      </p:sp>
      <p:sp>
        <p:nvSpPr>
          <p:cNvPr id="41" name="Line 25"/>
          <p:cNvSpPr>
            <a:spLocks noChangeShapeType="1"/>
          </p:cNvSpPr>
          <p:nvPr/>
        </p:nvSpPr>
        <p:spPr bwMode="auto">
          <a:xfrm flipH="1">
            <a:off x="4347474" y="3665907"/>
            <a:ext cx="194566" cy="5442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21"/>
          <p:cNvSpPr>
            <a:spLocks noChangeShapeType="1"/>
          </p:cNvSpPr>
          <p:nvPr/>
        </p:nvSpPr>
        <p:spPr bwMode="auto">
          <a:xfrm>
            <a:off x="4635715" y="3646120"/>
            <a:ext cx="602804" cy="58549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Oval 20"/>
          <p:cNvSpPr>
            <a:spLocks noChangeArrowheads="1"/>
          </p:cNvSpPr>
          <p:nvPr/>
        </p:nvSpPr>
        <p:spPr bwMode="auto">
          <a:xfrm flipH="1" flipV="1">
            <a:off x="4278070" y="4180732"/>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4" name="Oval 20"/>
          <p:cNvSpPr>
            <a:spLocks noChangeArrowheads="1"/>
          </p:cNvSpPr>
          <p:nvPr/>
        </p:nvSpPr>
        <p:spPr bwMode="auto">
          <a:xfrm flipH="1" flipV="1">
            <a:off x="5178372" y="4232966"/>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5" name="Oval 20"/>
          <p:cNvSpPr>
            <a:spLocks noChangeArrowheads="1"/>
          </p:cNvSpPr>
          <p:nvPr/>
        </p:nvSpPr>
        <p:spPr bwMode="auto">
          <a:xfrm flipH="1" flipV="1">
            <a:off x="4069706" y="4808952"/>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6" name="Oval 20"/>
          <p:cNvSpPr>
            <a:spLocks noChangeArrowheads="1"/>
          </p:cNvSpPr>
          <p:nvPr/>
        </p:nvSpPr>
        <p:spPr bwMode="auto">
          <a:xfrm flipH="1" flipV="1">
            <a:off x="4621958" y="4861801"/>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7" name="Oval 20"/>
          <p:cNvSpPr>
            <a:spLocks noChangeArrowheads="1"/>
          </p:cNvSpPr>
          <p:nvPr/>
        </p:nvSpPr>
        <p:spPr bwMode="auto">
          <a:xfrm flipH="1" flipV="1">
            <a:off x="4794017" y="4930328"/>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8" name="Oval 20"/>
          <p:cNvSpPr>
            <a:spLocks noChangeArrowheads="1"/>
          </p:cNvSpPr>
          <p:nvPr/>
        </p:nvSpPr>
        <p:spPr bwMode="auto">
          <a:xfrm flipH="1" flipV="1">
            <a:off x="5611887" y="4942948"/>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49" name="Line 25"/>
          <p:cNvSpPr>
            <a:spLocks noChangeShapeType="1"/>
          </p:cNvSpPr>
          <p:nvPr/>
        </p:nvSpPr>
        <p:spPr bwMode="auto">
          <a:xfrm flipH="1">
            <a:off x="4101794" y="4307056"/>
            <a:ext cx="246346" cy="52620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25"/>
          <p:cNvSpPr>
            <a:spLocks noChangeShapeType="1"/>
          </p:cNvSpPr>
          <p:nvPr/>
        </p:nvSpPr>
        <p:spPr bwMode="auto">
          <a:xfrm flipH="1">
            <a:off x="4892069" y="4343047"/>
            <a:ext cx="351133" cy="59610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21"/>
          <p:cNvSpPr>
            <a:spLocks noChangeShapeType="1"/>
          </p:cNvSpPr>
          <p:nvPr/>
        </p:nvSpPr>
        <p:spPr bwMode="auto">
          <a:xfrm>
            <a:off x="5291758" y="4322462"/>
            <a:ext cx="431308" cy="627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21"/>
          <p:cNvSpPr>
            <a:spLocks noChangeShapeType="1"/>
          </p:cNvSpPr>
          <p:nvPr/>
        </p:nvSpPr>
        <p:spPr bwMode="auto">
          <a:xfrm>
            <a:off x="1580223" y="4213643"/>
            <a:ext cx="288021" cy="627063"/>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Freeform 73"/>
          <p:cNvSpPr>
            <a:spLocks/>
          </p:cNvSpPr>
          <p:nvPr/>
        </p:nvSpPr>
        <p:spPr bwMode="auto">
          <a:xfrm>
            <a:off x="4278070" y="4471922"/>
            <a:ext cx="254994" cy="45719"/>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 name="Freeform 73"/>
          <p:cNvSpPr>
            <a:spLocks/>
          </p:cNvSpPr>
          <p:nvPr/>
        </p:nvSpPr>
        <p:spPr bwMode="auto">
          <a:xfrm>
            <a:off x="5122334" y="4548790"/>
            <a:ext cx="286300" cy="45719"/>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Text Box 31"/>
          <p:cNvSpPr txBox="1">
            <a:spLocks noChangeArrowheads="1"/>
          </p:cNvSpPr>
          <p:nvPr/>
        </p:nvSpPr>
        <p:spPr bwMode="auto">
          <a:xfrm>
            <a:off x="4463225" y="4061411"/>
            <a:ext cx="35618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G</a:t>
            </a:r>
            <a:endParaRPr lang="en-US" altLang="zh-CN" sz="2000" dirty="0">
              <a:latin typeface="Tahoma" panose="020B0604030504040204" pitchFamily="34" charset="0"/>
              <a:ea typeface="宋体" panose="02010600030101010101" pitchFamily="2" charset="-122"/>
            </a:endParaRPr>
          </a:p>
        </p:txBody>
      </p:sp>
      <p:sp>
        <p:nvSpPr>
          <p:cNvPr id="56" name="Text Box 31"/>
          <p:cNvSpPr txBox="1">
            <a:spLocks noChangeArrowheads="1"/>
          </p:cNvSpPr>
          <p:nvPr/>
        </p:nvSpPr>
        <p:spPr bwMode="auto">
          <a:xfrm>
            <a:off x="5310721" y="4081790"/>
            <a:ext cx="357790"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H</a:t>
            </a:r>
            <a:endParaRPr lang="en-US" altLang="zh-CN" sz="2000" dirty="0">
              <a:latin typeface="Tahoma" panose="020B0604030504040204" pitchFamily="34" charset="0"/>
              <a:ea typeface="宋体" panose="02010600030101010101" pitchFamily="2" charset="-122"/>
            </a:endParaRPr>
          </a:p>
        </p:txBody>
      </p:sp>
      <p:sp>
        <p:nvSpPr>
          <p:cNvPr id="58" name="Text Box 54"/>
          <p:cNvSpPr txBox="1">
            <a:spLocks noChangeArrowheads="1"/>
          </p:cNvSpPr>
          <p:nvPr/>
        </p:nvSpPr>
        <p:spPr bwMode="auto">
          <a:xfrm>
            <a:off x="4926200" y="4176131"/>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6</a:t>
            </a:r>
            <a:endParaRPr lang="en-US" altLang="zh-CN" sz="1600" baseline="-25000" dirty="0">
              <a:latin typeface="Tahoma" panose="020B0604030504040204" pitchFamily="34" charset="0"/>
              <a:ea typeface="宋体" panose="02010600030101010101" pitchFamily="2" charset="-122"/>
            </a:endParaRPr>
          </a:p>
        </p:txBody>
      </p:sp>
      <p:sp>
        <p:nvSpPr>
          <p:cNvPr id="59" name="Text Box 54"/>
          <p:cNvSpPr txBox="1">
            <a:spLocks noChangeArrowheads="1"/>
          </p:cNvSpPr>
          <p:nvPr/>
        </p:nvSpPr>
        <p:spPr bwMode="auto">
          <a:xfrm>
            <a:off x="4230138" y="3336459"/>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8</a:t>
            </a:r>
            <a:endParaRPr lang="en-US" altLang="zh-CN" sz="1600" baseline="-25000" dirty="0">
              <a:latin typeface="Tahoma" panose="020B0604030504040204" pitchFamily="34" charset="0"/>
              <a:ea typeface="宋体" panose="02010600030101010101" pitchFamily="2" charset="-122"/>
            </a:endParaRPr>
          </a:p>
        </p:txBody>
      </p:sp>
      <p:sp>
        <p:nvSpPr>
          <p:cNvPr id="60" name="Text Box 54"/>
          <p:cNvSpPr txBox="1">
            <a:spLocks noChangeArrowheads="1"/>
          </p:cNvSpPr>
          <p:nvPr/>
        </p:nvSpPr>
        <p:spPr bwMode="auto">
          <a:xfrm>
            <a:off x="4393609" y="4841697"/>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61" name="Text Box 54"/>
          <p:cNvSpPr txBox="1">
            <a:spLocks noChangeArrowheads="1"/>
          </p:cNvSpPr>
          <p:nvPr/>
        </p:nvSpPr>
        <p:spPr bwMode="auto">
          <a:xfrm>
            <a:off x="4994896" y="4852627"/>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62" name="Text Box 54"/>
          <p:cNvSpPr txBox="1">
            <a:spLocks noChangeArrowheads="1"/>
          </p:cNvSpPr>
          <p:nvPr/>
        </p:nvSpPr>
        <p:spPr bwMode="auto">
          <a:xfrm>
            <a:off x="5556223" y="4845288"/>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63" name="Text Box 54"/>
          <p:cNvSpPr txBox="1">
            <a:spLocks noChangeArrowheads="1"/>
          </p:cNvSpPr>
          <p:nvPr/>
        </p:nvSpPr>
        <p:spPr bwMode="auto">
          <a:xfrm>
            <a:off x="4021570" y="4850468"/>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66" name="Line 25"/>
          <p:cNvSpPr>
            <a:spLocks noChangeShapeType="1"/>
          </p:cNvSpPr>
          <p:nvPr/>
        </p:nvSpPr>
        <p:spPr bwMode="auto">
          <a:xfrm flipH="1">
            <a:off x="1542327" y="3545056"/>
            <a:ext cx="551994" cy="572701"/>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21"/>
          <p:cNvSpPr>
            <a:spLocks noChangeShapeType="1"/>
          </p:cNvSpPr>
          <p:nvPr/>
        </p:nvSpPr>
        <p:spPr bwMode="auto">
          <a:xfrm>
            <a:off x="2234220" y="3570655"/>
            <a:ext cx="250811" cy="54752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25"/>
          <p:cNvSpPr>
            <a:spLocks noChangeShapeType="1"/>
          </p:cNvSpPr>
          <p:nvPr/>
        </p:nvSpPr>
        <p:spPr bwMode="auto">
          <a:xfrm flipH="1">
            <a:off x="1119605" y="4199465"/>
            <a:ext cx="401260" cy="52452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21"/>
          <p:cNvSpPr>
            <a:spLocks noChangeShapeType="1"/>
          </p:cNvSpPr>
          <p:nvPr/>
        </p:nvSpPr>
        <p:spPr bwMode="auto">
          <a:xfrm>
            <a:off x="4427984" y="4306824"/>
            <a:ext cx="306870" cy="5927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auto">
          <a:xfrm>
            <a:off x="2449287" y="4191001"/>
            <a:ext cx="250398" cy="63232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5"/>
          <p:cNvSpPr>
            <a:spLocks noChangeShapeType="1"/>
          </p:cNvSpPr>
          <p:nvPr/>
        </p:nvSpPr>
        <p:spPr bwMode="auto">
          <a:xfrm flipH="1">
            <a:off x="2068285" y="4267948"/>
            <a:ext cx="365551" cy="56531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Oval 20"/>
          <p:cNvSpPr>
            <a:spLocks noChangeArrowheads="1"/>
          </p:cNvSpPr>
          <p:nvPr/>
        </p:nvSpPr>
        <p:spPr bwMode="auto">
          <a:xfrm flipH="1" flipV="1">
            <a:off x="1481201" y="4069642"/>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81" name="Oval 20"/>
          <p:cNvSpPr>
            <a:spLocks noChangeArrowheads="1"/>
          </p:cNvSpPr>
          <p:nvPr/>
        </p:nvSpPr>
        <p:spPr bwMode="auto">
          <a:xfrm flipH="1" flipV="1">
            <a:off x="2351897" y="4126254"/>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87" name="Oval 20"/>
          <p:cNvSpPr>
            <a:spLocks noChangeArrowheads="1"/>
          </p:cNvSpPr>
          <p:nvPr/>
        </p:nvSpPr>
        <p:spPr bwMode="auto">
          <a:xfrm flipH="1" flipV="1">
            <a:off x="2006059" y="4800626"/>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88" name="Oval 20"/>
          <p:cNvSpPr>
            <a:spLocks noChangeArrowheads="1"/>
          </p:cNvSpPr>
          <p:nvPr/>
        </p:nvSpPr>
        <p:spPr bwMode="auto">
          <a:xfrm flipH="1" flipV="1">
            <a:off x="2593963" y="4775619"/>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89" name="Freeform 73"/>
          <p:cNvSpPr>
            <a:spLocks/>
          </p:cNvSpPr>
          <p:nvPr/>
        </p:nvSpPr>
        <p:spPr bwMode="auto">
          <a:xfrm>
            <a:off x="1414124" y="4338784"/>
            <a:ext cx="254994" cy="45719"/>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 name="Freeform 73"/>
          <p:cNvSpPr>
            <a:spLocks/>
          </p:cNvSpPr>
          <p:nvPr/>
        </p:nvSpPr>
        <p:spPr bwMode="auto">
          <a:xfrm>
            <a:off x="2306339" y="4425004"/>
            <a:ext cx="254994" cy="45719"/>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 name="Text Box 54"/>
          <p:cNvSpPr txBox="1">
            <a:spLocks noChangeArrowheads="1"/>
          </p:cNvSpPr>
          <p:nvPr/>
        </p:nvSpPr>
        <p:spPr bwMode="auto">
          <a:xfrm>
            <a:off x="2518691" y="4934771"/>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93" name="Text Box 54"/>
          <p:cNvSpPr txBox="1">
            <a:spLocks noChangeArrowheads="1"/>
          </p:cNvSpPr>
          <p:nvPr/>
        </p:nvSpPr>
        <p:spPr bwMode="auto">
          <a:xfrm>
            <a:off x="1993393" y="4938165"/>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94" name="Text Box 54"/>
          <p:cNvSpPr txBox="1">
            <a:spLocks noChangeArrowheads="1"/>
          </p:cNvSpPr>
          <p:nvPr/>
        </p:nvSpPr>
        <p:spPr bwMode="auto">
          <a:xfrm>
            <a:off x="1654540" y="4935559"/>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0</a:t>
            </a:r>
            <a:endParaRPr lang="en-US" altLang="zh-CN" sz="1600" baseline="-25000" dirty="0">
              <a:latin typeface="Tahoma" panose="020B0604030504040204" pitchFamily="34" charset="0"/>
              <a:ea typeface="宋体" panose="02010600030101010101" pitchFamily="2" charset="-122"/>
            </a:endParaRPr>
          </a:p>
        </p:txBody>
      </p:sp>
      <p:sp>
        <p:nvSpPr>
          <p:cNvPr id="95" name="Text Box 54"/>
          <p:cNvSpPr txBox="1">
            <a:spLocks noChangeArrowheads="1"/>
          </p:cNvSpPr>
          <p:nvPr/>
        </p:nvSpPr>
        <p:spPr bwMode="auto">
          <a:xfrm>
            <a:off x="873453" y="4840706"/>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0</a:t>
            </a:r>
            <a:endParaRPr lang="en-US" altLang="zh-CN" sz="1600" baseline="-25000" dirty="0">
              <a:latin typeface="Tahoma" panose="020B0604030504040204" pitchFamily="34" charset="0"/>
              <a:ea typeface="宋体" panose="02010600030101010101" pitchFamily="2" charset="-122"/>
            </a:endParaRPr>
          </a:p>
        </p:txBody>
      </p:sp>
      <p:sp>
        <p:nvSpPr>
          <p:cNvPr id="96" name="Text Box 54"/>
          <p:cNvSpPr txBox="1">
            <a:spLocks noChangeArrowheads="1"/>
          </p:cNvSpPr>
          <p:nvPr/>
        </p:nvSpPr>
        <p:spPr bwMode="auto">
          <a:xfrm>
            <a:off x="1254041" y="3925423"/>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97" name="Text Box 54"/>
          <p:cNvSpPr txBox="1">
            <a:spLocks noChangeArrowheads="1"/>
          </p:cNvSpPr>
          <p:nvPr/>
        </p:nvSpPr>
        <p:spPr bwMode="auto">
          <a:xfrm>
            <a:off x="2116146" y="4022272"/>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6</a:t>
            </a:r>
            <a:endParaRPr lang="en-US" altLang="zh-CN" sz="1600" baseline="-25000" dirty="0">
              <a:latin typeface="Tahoma" panose="020B0604030504040204" pitchFamily="34" charset="0"/>
              <a:ea typeface="宋体" panose="02010600030101010101" pitchFamily="2" charset="-122"/>
            </a:endParaRPr>
          </a:p>
        </p:txBody>
      </p:sp>
      <p:sp>
        <p:nvSpPr>
          <p:cNvPr id="98" name="Text Box 31"/>
          <p:cNvSpPr txBox="1">
            <a:spLocks noChangeArrowheads="1"/>
          </p:cNvSpPr>
          <p:nvPr/>
        </p:nvSpPr>
        <p:spPr bwMode="auto">
          <a:xfrm>
            <a:off x="1511527" y="3818471"/>
            <a:ext cx="31290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L</a:t>
            </a:r>
            <a:endParaRPr lang="en-US" altLang="zh-CN" sz="2000" dirty="0">
              <a:latin typeface="Tahoma" panose="020B0604030504040204" pitchFamily="34" charset="0"/>
              <a:ea typeface="宋体" panose="02010600030101010101" pitchFamily="2" charset="-122"/>
            </a:endParaRPr>
          </a:p>
        </p:txBody>
      </p:sp>
      <p:sp>
        <p:nvSpPr>
          <p:cNvPr id="99" name="Text Box 31"/>
          <p:cNvSpPr txBox="1">
            <a:spLocks noChangeArrowheads="1"/>
          </p:cNvSpPr>
          <p:nvPr/>
        </p:nvSpPr>
        <p:spPr bwMode="auto">
          <a:xfrm>
            <a:off x="2489596" y="4026968"/>
            <a:ext cx="3818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M</a:t>
            </a:r>
            <a:endParaRPr lang="en-US" altLang="zh-CN" sz="2000" dirty="0">
              <a:latin typeface="Tahoma" panose="020B0604030504040204" pitchFamily="34" charset="0"/>
              <a:ea typeface="宋体" panose="02010600030101010101" pitchFamily="2" charset="-122"/>
            </a:endParaRPr>
          </a:p>
        </p:txBody>
      </p:sp>
      <p:sp>
        <p:nvSpPr>
          <p:cNvPr id="100" name="Oval 8"/>
          <p:cNvSpPr>
            <a:spLocks noChangeArrowheads="1"/>
          </p:cNvSpPr>
          <p:nvPr/>
        </p:nvSpPr>
        <p:spPr bwMode="auto">
          <a:xfrm flipV="1">
            <a:off x="1053461" y="4691326"/>
            <a:ext cx="141891" cy="12278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01" name="Oval 8"/>
          <p:cNvSpPr>
            <a:spLocks noChangeArrowheads="1"/>
          </p:cNvSpPr>
          <p:nvPr/>
        </p:nvSpPr>
        <p:spPr bwMode="auto">
          <a:xfrm flipV="1">
            <a:off x="1759425" y="4768042"/>
            <a:ext cx="141891" cy="12278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04" name="椭圆 103"/>
          <p:cNvSpPr/>
          <p:nvPr/>
        </p:nvSpPr>
        <p:spPr bwMode="auto">
          <a:xfrm>
            <a:off x="1596981" y="2108807"/>
            <a:ext cx="1973533" cy="3155867"/>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Blip>
                <a:blip r:embed="rId2"/>
              </a:buBlip>
              <a:tabLst/>
            </a:pPr>
            <a:endParaRPr kumimoji="1" lang="zh-CN" altLang="en-US" sz="3200" b="0" i="0" u="none" strike="noStrike" cap="none" normalizeH="0" baseline="0" smtClean="0">
              <a:ln>
                <a:noFill/>
              </a:ln>
              <a:solidFill>
                <a:schemeClr val="tx1"/>
              </a:solidFill>
              <a:effectLst/>
              <a:latin typeface="Arial Narrow" pitchFamily="34" charset="0"/>
              <a:ea typeface="华文新魏" pitchFamily="2" charset="-122"/>
            </a:endParaRPr>
          </a:p>
        </p:txBody>
      </p:sp>
      <p:sp>
        <p:nvSpPr>
          <p:cNvPr id="84" name="Line 21"/>
          <p:cNvSpPr>
            <a:spLocks noChangeShapeType="1"/>
          </p:cNvSpPr>
          <p:nvPr/>
        </p:nvSpPr>
        <p:spPr bwMode="auto">
          <a:xfrm>
            <a:off x="3408639" y="3776221"/>
            <a:ext cx="250811" cy="54752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Line 25"/>
          <p:cNvSpPr>
            <a:spLocks noChangeShapeType="1"/>
          </p:cNvSpPr>
          <p:nvPr/>
        </p:nvSpPr>
        <p:spPr bwMode="auto">
          <a:xfrm flipH="1">
            <a:off x="2955108" y="3741738"/>
            <a:ext cx="299823" cy="466857"/>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 name="Line 21"/>
          <p:cNvSpPr>
            <a:spLocks noChangeShapeType="1"/>
          </p:cNvSpPr>
          <p:nvPr/>
        </p:nvSpPr>
        <p:spPr bwMode="auto">
          <a:xfrm>
            <a:off x="3026943" y="4311087"/>
            <a:ext cx="290208" cy="579741"/>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 name="Line 25"/>
          <p:cNvSpPr>
            <a:spLocks noChangeShapeType="1"/>
          </p:cNvSpPr>
          <p:nvPr/>
        </p:nvSpPr>
        <p:spPr bwMode="auto">
          <a:xfrm flipH="1">
            <a:off x="2829860" y="4328580"/>
            <a:ext cx="150145" cy="610178"/>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 name="Oval 20"/>
          <p:cNvSpPr>
            <a:spLocks noChangeArrowheads="1"/>
          </p:cNvSpPr>
          <p:nvPr/>
        </p:nvSpPr>
        <p:spPr bwMode="auto">
          <a:xfrm flipH="1" flipV="1">
            <a:off x="2907180" y="4198474"/>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13" name="Freeform 73"/>
          <p:cNvSpPr>
            <a:spLocks/>
          </p:cNvSpPr>
          <p:nvPr/>
        </p:nvSpPr>
        <p:spPr bwMode="auto">
          <a:xfrm>
            <a:off x="2931976" y="4511130"/>
            <a:ext cx="227960" cy="45719"/>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 name="Text Box 54"/>
          <p:cNvSpPr txBox="1">
            <a:spLocks noChangeArrowheads="1"/>
          </p:cNvSpPr>
          <p:nvPr/>
        </p:nvSpPr>
        <p:spPr bwMode="auto">
          <a:xfrm>
            <a:off x="3200184" y="4986413"/>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0</a:t>
            </a:r>
            <a:endParaRPr lang="en-US" altLang="zh-CN" sz="1600" baseline="-25000" dirty="0">
              <a:latin typeface="Tahoma" panose="020B0604030504040204" pitchFamily="34" charset="0"/>
              <a:ea typeface="宋体" panose="02010600030101010101" pitchFamily="2" charset="-122"/>
            </a:endParaRPr>
          </a:p>
        </p:txBody>
      </p:sp>
      <p:sp>
        <p:nvSpPr>
          <p:cNvPr id="115" name="Text Box 54"/>
          <p:cNvSpPr txBox="1">
            <a:spLocks noChangeArrowheads="1"/>
          </p:cNvSpPr>
          <p:nvPr/>
        </p:nvSpPr>
        <p:spPr bwMode="auto">
          <a:xfrm>
            <a:off x="2744859" y="4097769"/>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116" name="Text Box 31"/>
          <p:cNvSpPr txBox="1">
            <a:spLocks noChangeArrowheads="1"/>
          </p:cNvSpPr>
          <p:nvPr/>
        </p:nvSpPr>
        <p:spPr bwMode="auto">
          <a:xfrm>
            <a:off x="3045956" y="4089419"/>
            <a:ext cx="35618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N</a:t>
            </a:r>
            <a:endParaRPr lang="en-US" altLang="zh-CN" sz="2000" dirty="0">
              <a:latin typeface="Tahoma" panose="020B0604030504040204" pitchFamily="34" charset="0"/>
              <a:ea typeface="宋体" panose="02010600030101010101" pitchFamily="2" charset="-122"/>
            </a:endParaRPr>
          </a:p>
        </p:txBody>
      </p:sp>
      <p:sp>
        <p:nvSpPr>
          <p:cNvPr id="117" name="Oval 8"/>
          <p:cNvSpPr>
            <a:spLocks noChangeArrowheads="1"/>
          </p:cNvSpPr>
          <p:nvPr/>
        </p:nvSpPr>
        <p:spPr bwMode="auto">
          <a:xfrm flipV="1">
            <a:off x="3272679" y="4855873"/>
            <a:ext cx="141891" cy="12278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18" name="Line 21"/>
          <p:cNvSpPr>
            <a:spLocks noChangeShapeType="1"/>
          </p:cNvSpPr>
          <p:nvPr/>
        </p:nvSpPr>
        <p:spPr bwMode="auto">
          <a:xfrm>
            <a:off x="3733018" y="4310648"/>
            <a:ext cx="250398" cy="63232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 name="Line 25"/>
          <p:cNvSpPr>
            <a:spLocks noChangeShapeType="1"/>
          </p:cNvSpPr>
          <p:nvPr/>
        </p:nvSpPr>
        <p:spPr bwMode="auto">
          <a:xfrm flipH="1">
            <a:off x="3515416" y="4376333"/>
            <a:ext cx="169689" cy="55055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 name="Oval 20"/>
          <p:cNvSpPr>
            <a:spLocks noChangeArrowheads="1"/>
          </p:cNvSpPr>
          <p:nvPr/>
        </p:nvSpPr>
        <p:spPr bwMode="auto">
          <a:xfrm flipH="1" flipV="1">
            <a:off x="3486508" y="4899562"/>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22" name="Oval 20"/>
          <p:cNvSpPr>
            <a:spLocks noChangeArrowheads="1"/>
          </p:cNvSpPr>
          <p:nvPr/>
        </p:nvSpPr>
        <p:spPr bwMode="auto">
          <a:xfrm flipH="1" flipV="1">
            <a:off x="3877694" y="4895266"/>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23" name="Freeform 73"/>
          <p:cNvSpPr>
            <a:spLocks/>
          </p:cNvSpPr>
          <p:nvPr/>
        </p:nvSpPr>
        <p:spPr bwMode="auto">
          <a:xfrm>
            <a:off x="3645902" y="4544651"/>
            <a:ext cx="199161" cy="45719"/>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 name="Text Box 54"/>
          <p:cNvSpPr txBox="1">
            <a:spLocks noChangeArrowheads="1"/>
          </p:cNvSpPr>
          <p:nvPr/>
        </p:nvSpPr>
        <p:spPr bwMode="auto">
          <a:xfrm>
            <a:off x="3399877" y="4141919"/>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7</a:t>
            </a:r>
            <a:endParaRPr lang="en-US" altLang="zh-CN" sz="1600" baseline="-25000" dirty="0">
              <a:latin typeface="Tahoma" panose="020B0604030504040204" pitchFamily="34" charset="0"/>
              <a:ea typeface="宋体" panose="02010600030101010101" pitchFamily="2" charset="-122"/>
            </a:endParaRPr>
          </a:p>
        </p:txBody>
      </p:sp>
      <p:sp>
        <p:nvSpPr>
          <p:cNvPr id="125" name="Oval 20"/>
          <p:cNvSpPr>
            <a:spLocks noChangeArrowheads="1"/>
          </p:cNvSpPr>
          <p:nvPr/>
        </p:nvSpPr>
        <p:spPr bwMode="auto">
          <a:xfrm flipH="1" flipV="1">
            <a:off x="3605098" y="4235459"/>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26" name="Oval 8"/>
          <p:cNvSpPr>
            <a:spLocks noChangeArrowheads="1"/>
          </p:cNvSpPr>
          <p:nvPr/>
        </p:nvSpPr>
        <p:spPr bwMode="auto">
          <a:xfrm flipV="1">
            <a:off x="2794253" y="4909857"/>
            <a:ext cx="141891" cy="12278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27" name="Text Box 54"/>
          <p:cNvSpPr txBox="1">
            <a:spLocks noChangeArrowheads="1"/>
          </p:cNvSpPr>
          <p:nvPr/>
        </p:nvSpPr>
        <p:spPr bwMode="auto">
          <a:xfrm>
            <a:off x="2743190" y="4995798"/>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0</a:t>
            </a:r>
            <a:endParaRPr lang="en-US" altLang="zh-CN" sz="1600" baseline="-25000" dirty="0">
              <a:latin typeface="Tahoma" panose="020B0604030504040204" pitchFamily="34" charset="0"/>
              <a:ea typeface="宋体" panose="02010600030101010101" pitchFamily="2" charset="-122"/>
            </a:endParaRPr>
          </a:p>
        </p:txBody>
      </p:sp>
      <p:sp>
        <p:nvSpPr>
          <p:cNvPr id="129" name="Text Box 54"/>
          <p:cNvSpPr txBox="1">
            <a:spLocks noChangeArrowheads="1"/>
          </p:cNvSpPr>
          <p:nvPr/>
        </p:nvSpPr>
        <p:spPr bwMode="auto">
          <a:xfrm>
            <a:off x="3444242" y="4994167"/>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131" name="Text Box 54"/>
          <p:cNvSpPr txBox="1">
            <a:spLocks noChangeArrowheads="1"/>
          </p:cNvSpPr>
          <p:nvPr/>
        </p:nvSpPr>
        <p:spPr bwMode="auto">
          <a:xfrm>
            <a:off x="3805961" y="5014560"/>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132" name="Text Box 31"/>
          <p:cNvSpPr txBox="1">
            <a:spLocks noChangeArrowheads="1"/>
          </p:cNvSpPr>
          <p:nvPr/>
        </p:nvSpPr>
        <p:spPr bwMode="auto">
          <a:xfrm>
            <a:off x="3734790" y="4082575"/>
            <a:ext cx="325730"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P</a:t>
            </a:r>
            <a:endParaRPr lang="en-US" altLang="zh-CN" sz="2000" dirty="0">
              <a:latin typeface="Tahoma" panose="020B0604030504040204" pitchFamily="34" charset="0"/>
              <a:ea typeface="宋体" panose="02010600030101010101" pitchFamily="2" charset="-122"/>
            </a:endParaRPr>
          </a:p>
        </p:txBody>
      </p:sp>
      <p:sp>
        <p:nvSpPr>
          <p:cNvPr id="2" name="文本框 1"/>
          <p:cNvSpPr txBox="1"/>
          <p:nvPr/>
        </p:nvSpPr>
        <p:spPr>
          <a:xfrm>
            <a:off x="1908057" y="5739470"/>
            <a:ext cx="6199076" cy="830997"/>
          </a:xfrm>
          <a:prstGeom prst="rect">
            <a:avLst/>
          </a:prstGeom>
          <a:noFill/>
        </p:spPr>
        <p:txBody>
          <a:bodyPr wrap="square" rtlCol="0">
            <a:spAutoFit/>
          </a:bodyPr>
          <a:lstStyle/>
          <a:p>
            <a:r>
              <a:rPr lang="en-US" altLang="zh-CN" sz="2400" dirty="0" smtClean="0">
                <a:solidFill>
                  <a:srgbClr val="0066FF"/>
                </a:solidFill>
              </a:rPr>
              <a:t>N</a:t>
            </a:r>
            <a:r>
              <a:rPr lang="zh-CN" altLang="en-US" sz="2400" dirty="0" smtClean="0">
                <a:solidFill>
                  <a:srgbClr val="0066FF"/>
                </a:solidFill>
              </a:rPr>
              <a:t>可解</a:t>
            </a:r>
            <a:r>
              <a:rPr lang="en-US" altLang="zh-CN" sz="2400" dirty="0" smtClean="0">
                <a:solidFill>
                  <a:srgbClr val="0066FF"/>
                </a:solidFill>
              </a:rPr>
              <a:t>-&gt;C</a:t>
            </a:r>
            <a:r>
              <a:rPr lang="zh-CN" altLang="en-US" sz="2400" dirty="0">
                <a:solidFill>
                  <a:srgbClr val="0066FF"/>
                </a:solidFill>
              </a:rPr>
              <a:t>可解</a:t>
            </a:r>
            <a:r>
              <a:rPr lang="en-US" altLang="zh-CN" sz="2400" dirty="0" smtClean="0">
                <a:solidFill>
                  <a:srgbClr val="0066FF"/>
                </a:solidFill>
              </a:rPr>
              <a:t>-&gt;A</a:t>
            </a:r>
            <a:r>
              <a:rPr lang="zh-CN" altLang="en-US" sz="2400" dirty="0" smtClean="0">
                <a:solidFill>
                  <a:srgbClr val="0066FF"/>
                </a:solidFill>
              </a:rPr>
              <a:t>可</a:t>
            </a:r>
            <a:r>
              <a:rPr lang="zh-CN" altLang="en-US" sz="2400" dirty="0">
                <a:solidFill>
                  <a:srgbClr val="0066FF"/>
                </a:solidFill>
              </a:rPr>
              <a:t>解</a:t>
            </a:r>
            <a:r>
              <a:rPr lang="en-US" altLang="zh-CN" sz="2400" dirty="0" smtClean="0">
                <a:solidFill>
                  <a:srgbClr val="0066FF"/>
                </a:solidFill>
              </a:rPr>
              <a:t>-&gt;S</a:t>
            </a:r>
            <a:r>
              <a:rPr lang="zh-CN" altLang="en-US" sz="2400" dirty="0" smtClean="0">
                <a:solidFill>
                  <a:srgbClr val="0066FF"/>
                </a:solidFill>
              </a:rPr>
              <a:t>可解</a:t>
            </a:r>
            <a:r>
              <a:rPr lang="en-US" altLang="zh-CN" sz="2400" dirty="0" smtClean="0">
                <a:solidFill>
                  <a:srgbClr val="0066FF"/>
                </a:solidFill>
              </a:rPr>
              <a:t>.</a:t>
            </a:r>
            <a:r>
              <a:rPr lang="zh-CN" altLang="en-US" sz="2400" dirty="0" smtClean="0">
                <a:solidFill>
                  <a:srgbClr val="0066FF"/>
                </a:solidFill>
              </a:rPr>
              <a:t>得到最小代价的结束，即最优解树。</a:t>
            </a:r>
            <a:endParaRPr lang="zh-CN" altLang="en-US" sz="2400" dirty="0">
              <a:solidFill>
                <a:srgbClr val="0066FF"/>
              </a:solidFill>
            </a:endParaRPr>
          </a:p>
        </p:txBody>
      </p:sp>
      <p:sp>
        <p:nvSpPr>
          <p:cNvPr id="133" name="Line 9"/>
          <p:cNvSpPr>
            <a:spLocks noChangeShapeType="1"/>
          </p:cNvSpPr>
          <p:nvPr/>
        </p:nvSpPr>
        <p:spPr bwMode="auto">
          <a:xfrm flipH="1">
            <a:off x="2859966" y="2317367"/>
            <a:ext cx="868748" cy="7508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 name="Line 15"/>
          <p:cNvSpPr>
            <a:spLocks noChangeShapeType="1"/>
          </p:cNvSpPr>
          <p:nvPr/>
        </p:nvSpPr>
        <p:spPr bwMode="auto">
          <a:xfrm flipH="1">
            <a:off x="2250130" y="3044468"/>
            <a:ext cx="578484" cy="4095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 name="Line 16"/>
          <p:cNvSpPr>
            <a:spLocks noChangeShapeType="1"/>
          </p:cNvSpPr>
          <p:nvPr/>
        </p:nvSpPr>
        <p:spPr bwMode="auto">
          <a:xfrm>
            <a:off x="2925200" y="3026044"/>
            <a:ext cx="426702" cy="577732"/>
          </a:xfrm>
          <a:prstGeom prst="line">
            <a:avLst/>
          </a:prstGeom>
          <a:noFill/>
          <a:ln w="19050">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 name="Line 25"/>
          <p:cNvSpPr>
            <a:spLocks noChangeShapeType="1"/>
          </p:cNvSpPr>
          <p:nvPr/>
        </p:nvSpPr>
        <p:spPr bwMode="auto">
          <a:xfrm flipH="1">
            <a:off x="1585016" y="3534885"/>
            <a:ext cx="551994" cy="57270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 name="Line 25"/>
          <p:cNvSpPr>
            <a:spLocks noChangeShapeType="1"/>
          </p:cNvSpPr>
          <p:nvPr/>
        </p:nvSpPr>
        <p:spPr bwMode="auto">
          <a:xfrm flipH="1">
            <a:off x="2964954" y="3728890"/>
            <a:ext cx="310646" cy="4991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 name="Line 25"/>
          <p:cNvSpPr>
            <a:spLocks noChangeShapeType="1"/>
          </p:cNvSpPr>
          <p:nvPr/>
        </p:nvSpPr>
        <p:spPr bwMode="auto">
          <a:xfrm flipH="1">
            <a:off x="1151693" y="4191001"/>
            <a:ext cx="401260" cy="5245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 name="Line 25"/>
          <p:cNvSpPr>
            <a:spLocks noChangeShapeType="1"/>
          </p:cNvSpPr>
          <p:nvPr/>
        </p:nvSpPr>
        <p:spPr bwMode="auto">
          <a:xfrm flipH="1">
            <a:off x="2862765" y="4363042"/>
            <a:ext cx="116035" cy="56349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 name="Line 21"/>
          <p:cNvSpPr>
            <a:spLocks noChangeShapeType="1"/>
          </p:cNvSpPr>
          <p:nvPr/>
        </p:nvSpPr>
        <p:spPr bwMode="auto">
          <a:xfrm>
            <a:off x="1567950" y="4192527"/>
            <a:ext cx="288021" cy="627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 name="Line 21"/>
          <p:cNvSpPr>
            <a:spLocks noChangeShapeType="1"/>
          </p:cNvSpPr>
          <p:nvPr/>
        </p:nvSpPr>
        <p:spPr bwMode="auto">
          <a:xfrm>
            <a:off x="3038536" y="4322462"/>
            <a:ext cx="288021" cy="627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36634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68" grpId="0" animBg="1"/>
      <p:bldP spid="104" grpId="0" animBg="1"/>
      <p:bldP spid="110" grpId="0" animBg="1"/>
      <p:bldP spid="111"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66900" y="1988840"/>
            <a:ext cx="5225380" cy="1646858"/>
          </a:xfrm>
        </p:spPr>
        <p:txBody>
          <a:bodyPr/>
          <a:lstStyle/>
          <a:p>
            <a:r>
              <a:rPr lang="zh-CN" altLang="en-US" sz="8000" smtClean="0"/>
              <a:t>谢   谢</a:t>
            </a:r>
            <a:r>
              <a:rPr lang="zh-CN" altLang="en-US" sz="8000" dirty="0" smtClean="0"/>
              <a:t>！</a:t>
            </a:r>
            <a:endParaRPr lang="zh-CN" altLang="en-US" sz="8000" dirty="0"/>
          </a:p>
        </p:txBody>
      </p:sp>
      <p:sp>
        <p:nvSpPr>
          <p:cNvPr id="5" name="日期占位符 4"/>
          <p:cNvSpPr>
            <a:spLocks noGrp="1"/>
          </p:cNvSpPr>
          <p:nvPr>
            <p:ph type="dt" sz="half" idx="10"/>
          </p:nvPr>
        </p:nvSpPr>
        <p:spPr/>
        <p:txBody>
          <a:bodyPr/>
          <a:lstStyle/>
          <a:p>
            <a:pPr>
              <a:defRPr/>
            </a:pPr>
            <a:fld id="{8A1A5DA8-A8B4-47DA-BE27-35442D6DE797}" type="datetime1">
              <a:rPr lang="zh-CN" altLang="en-US" smtClean="0"/>
              <a:pPr>
                <a:defRPr/>
              </a:pPr>
              <a:t>2017/9/26</a:t>
            </a:fld>
            <a:endParaRPr lang="en-US" altLang="zh-CN"/>
          </a:p>
        </p:txBody>
      </p:sp>
      <p:sp>
        <p:nvSpPr>
          <p:cNvPr id="6" name="灯片编号占位符 5"/>
          <p:cNvSpPr>
            <a:spLocks noGrp="1"/>
          </p:cNvSpPr>
          <p:nvPr>
            <p:ph type="sldNum" sz="quarter" idx="12"/>
          </p:nvPr>
        </p:nvSpPr>
        <p:spPr/>
        <p:txBody>
          <a:bodyPr/>
          <a:lstStyle/>
          <a:p>
            <a:pPr>
              <a:defRPr/>
            </a:pPr>
            <a:fld id="{41FDC009-2623-4535-9AF4-A35A2E958998}" type="slidenum">
              <a:rPr lang="en-US" altLang="zh-CN" smtClean="0"/>
              <a:pPr>
                <a:defRPr/>
              </a:pPr>
              <a:t>105</a:t>
            </a:fld>
            <a:endParaRPr lang="en-US" altLang="zh-CN"/>
          </a:p>
        </p:txBody>
      </p:sp>
    </p:spTree>
    <p:extLst>
      <p:ext uri="{BB962C8B-B14F-4D97-AF65-F5344CB8AC3E}">
        <p14:creationId xmlns:p14="http://schemas.microsoft.com/office/powerpoint/2010/main" val="705929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无信息的搜索策略</a:t>
            </a:r>
          </a:p>
        </p:txBody>
      </p:sp>
      <p:sp>
        <p:nvSpPr>
          <p:cNvPr id="4" name="日期占位符 3"/>
          <p:cNvSpPr>
            <a:spLocks noGrp="1"/>
          </p:cNvSpPr>
          <p:nvPr>
            <p:ph type="dt" sz="quarter" idx="10"/>
          </p:nvPr>
        </p:nvSpPr>
        <p:spPr/>
        <p:txBody>
          <a:bodyPr/>
          <a:lstStyle/>
          <a:p>
            <a:pPr>
              <a:defRPr/>
            </a:pPr>
            <a:fld id="{2D9266C9-626C-49A2-9078-920A9B236860}" type="datetime1">
              <a:rPr lang="zh-CN" altLang="en-US" smtClean="0"/>
              <a:pPr>
                <a:defRPr/>
              </a:pPr>
              <a:t>2017/9/26</a:t>
            </a:fld>
            <a:endParaRPr lang="en-US" altLang="zh-CN"/>
          </a:p>
        </p:txBody>
      </p:sp>
      <p:sp>
        <p:nvSpPr>
          <p:cNvPr id="2458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9B2D1B1-A45C-421B-AFB1-A47F341C34A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a:t>
            </a:fld>
            <a:endParaRPr kumimoji="0" lang="en-US" altLang="zh-CN" sz="1400" smtClean="0">
              <a:latin typeface="Tahoma" panose="020B0604030504040204" pitchFamily="34" charset="0"/>
              <a:ea typeface="宋体" panose="02010600030101010101" pitchFamily="2" charset="-122"/>
            </a:endParaRPr>
          </a:p>
        </p:txBody>
      </p:sp>
      <p:sp>
        <p:nvSpPr>
          <p:cNvPr id="24581" name="Text Box 8"/>
          <p:cNvSpPr>
            <a:spLocks noGrp="1" noChangeArrowheads="1"/>
          </p:cNvSpPr>
          <p:nvPr>
            <p:ph idx="1"/>
          </p:nvPr>
        </p:nvSpPr>
        <p:spPr>
          <a:xfrm>
            <a:off x="107950" y="2060575"/>
            <a:ext cx="8732838" cy="3890963"/>
          </a:xfrm>
          <a:effectLst>
            <a:prstShdw prst="shdw13" dist="53882" dir="13500000">
              <a:schemeClr val="bg2">
                <a:alpha val="50000"/>
              </a:schemeClr>
            </a:prstShdw>
          </a:effectLst>
        </p:spPr>
        <p:txBody>
          <a:bodyPr wrap="none">
            <a:spAutoFit/>
          </a:bodyPr>
          <a:lstStyle/>
          <a:p>
            <a:pPr>
              <a:lnSpc>
                <a:spcPct val="150000"/>
              </a:lnSpc>
              <a:buFont typeface="Arial" panose="020B0604020202020204" pitchFamily="34" charset="0"/>
              <a:buChar char="•"/>
            </a:pPr>
            <a:r>
              <a:rPr lang="zh-CN" altLang="en-US" sz="2400" smtClean="0">
                <a:latin typeface="华文新魏" panose="02010800040101010101" pitchFamily="2" charset="-122"/>
              </a:rPr>
              <a:t>广度优先搜索</a:t>
            </a:r>
            <a:r>
              <a:rPr lang="zh-CN" altLang="en-US" sz="2400" smtClean="0">
                <a:solidFill>
                  <a:srgbClr val="000099"/>
                </a:solidFill>
                <a:ea typeface="黑体" panose="02010609060101010101" pitchFamily="49" charset="-122"/>
              </a:rPr>
              <a:t> </a:t>
            </a:r>
            <a:r>
              <a:rPr lang="en-US" altLang="zh-CN" sz="2400" smtClean="0">
                <a:solidFill>
                  <a:srgbClr val="FF0000"/>
                </a:solidFill>
                <a:latin typeface="Times New Roman" panose="02020603050405020304" pitchFamily="18" charset="0"/>
                <a:ea typeface="黑体" panose="02010609060101010101" pitchFamily="49" charset="-122"/>
              </a:rPr>
              <a:t>(</a:t>
            </a:r>
            <a:r>
              <a:rPr lang="en-US" altLang="zh-CN" sz="2400" smtClean="0">
                <a:solidFill>
                  <a:srgbClr val="FF0000"/>
                </a:solidFill>
                <a:latin typeface="Times New Roman" panose="02020603050405020304" pitchFamily="18" charset="0"/>
              </a:rPr>
              <a:t>Breadth-first search)</a:t>
            </a:r>
            <a:r>
              <a:rPr lang="en-US" altLang="zh-CN" sz="2400" smtClean="0">
                <a:solidFill>
                  <a:srgbClr val="FF0000"/>
                </a:solidFill>
              </a:rPr>
              <a:t> </a:t>
            </a:r>
            <a:endParaRPr lang="zh-CN" altLang="en-US" sz="2400" smtClean="0">
              <a:solidFill>
                <a:srgbClr val="FF0000"/>
              </a:solidFill>
              <a:ea typeface="黑体" panose="02010609060101010101" pitchFamily="49" charset="-122"/>
            </a:endParaRPr>
          </a:p>
          <a:p>
            <a:pPr>
              <a:lnSpc>
                <a:spcPct val="150000"/>
              </a:lnSpc>
              <a:buFont typeface="Arial" panose="020B0604020202020204" pitchFamily="34" charset="0"/>
              <a:buChar char="•"/>
            </a:pPr>
            <a:r>
              <a:rPr lang="zh-CN" altLang="en-US" sz="2400" smtClean="0">
                <a:latin typeface="华文新魏" panose="02010800040101010101" pitchFamily="2" charset="-122"/>
              </a:rPr>
              <a:t>代价一致搜索 </a:t>
            </a:r>
            <a:r>
              <a:rPr lang="en-US" altLang="zh-CN" sz="2400" smtClean="0">
                <a:solidFill>
                  <a:srgbClr val="FF0000"/>
                </a:solidFill>
                <a:latin typeface="Times New Roman" panose="02020603050405020304" pitchFamily="18" charset="0"/>
              </a:rPr>
              <a:t>(Uniform-cost search)</a:t>
            </a:r>
            <a:r>
              <a:rPr lang="en-US" altLang="zh-CN" sz="2400" smtClean="0">
                <a:solidFill>
                  <a:srgbClr val="FF0000"/>
                </a:solidFill>
              </a:rPr>
              <a:t> </a:t>
            </a:r>
            <a:endParaRPr lang="zh-CN" altLang="en-US" sz="2400" smtClean="0">
              <a:solidFill>
                <a:srgbClr val="FF0000"/>
              </a:solidFill>
              <a:ea typeface="黑体" panose="02010609060101010101" pitchFamily="49" charset="-122"/>
            </a:endParaRPr>
          </a:p>
          <a:p>
            <a:pPr>
              <a:lnSpc>
                <a:spcPct val="150000"/>
              </a:lnSpc>
              <a:buFont typeface="Arial" panose="020B0604020202020204" pitchFamily="34" charset="0"/>
              <a:buChar char="•"/>
            </a:pPr>
            <a:r>
              <a:rPr lang="zh-CN" altLang="en-US" sz="2400" smtClean="0">
                <a:latin typeface="华文新魏" panose="02010800040101010101" pitchFamily="2" charset="-122"/>
              </a:rPr>
              <a:t>深度优先搜索</a:t>
            </a:r>
            <a:r>
              <a:rPr lang="zh-CN" altLang="en-US" sz="2400" smtClean="0">
                <a:solidFill>
                  <a:srgbClr val="000099"/>
                </a:solidFill>
                <a:ea typeface="黑体" panose="02010609060101010101" pitchFamily="49" charset="-122"/>
              </a:rPr>
              <a:t> </a:t>
            </a:r>
            <a:r>
              <a:rPr lang="en-US" altLang="zh-CN" sz="2400" smtClean="0">
                <a:solidFill>
                  <a:srgbClr val="FF0000"/>
                </a:solidFill>
                <a:latin typeface="Times New Roman" panose="02020603050405020304" pitchFamily="18" charset="0"/>
              </a:rPr>
              <a:t>(Depth-first search)</a:t>
            </a:r>
            <a:r>
              <a:rPr lang="en-US" altLang="zh-CN" sz="2400" smtClean="0">
                <a:solidFill>
                  <a:srgbClr val="FF0000"/>
                </a:solidFill>
              </a:rPr>
              <a:t> </a:t>
            </a:r>
            <a:endParaRPr lang="zh-CN" altLang="en-US" sz="2400" smtClean="0">
              <a:solidFill>
                <a:srgbClr val="FF0000"/>
              </a:solidFill>
              <a:ea typeface="黑体" panose="02010609060101010101" pitchFamily="49" charset="-122"/>
            </a:endParaRPr>
          </a:p>
          <a:p>
            <a:pPr>
              <a:lnSpc>
                <a:spcPct val="150000"/>
              </a:lnSpc>
              <a:buFont typeface="Arial" panose="020B0604020202020204" pitchFamily="34" charset="0"/>
              <a:buChar char="•"/>
            </a:pPr>
            <a:r>
              <a:rPr lang="zh-CN" altLang="en-US" sz="2400" smtClean="0">
                <a:latin typeface="华文新魏" panose="02010800040101010101" pitchFamily="2" charset="-122"/>
              </a:rPr>
              <a:t>深度有限搜索 </a:t>
            </a:r>
            <a:r>
              <a:rPr lang="en-US" altLang="zh-CN" sz="2400" smtClean="0">
                <a:solidFill>
                  <a:srgbClr val="FF0000"/>
                </a:solidFill>
                <a:latin typeface="Times New Roman" panose="02020603050405020304" pitchFamily="18" charset="0"/>
              </a:rPr>
              <a:t>(Depth-limited search)</a:t>
            </a:r>
            <a:r>
              <a:rPr lang="en-US" altLang="zh-CN" sz="2400" smtClean="0">
                <a:solidFill>
                  <a:srgbClr val="FF0000"/>
                </a:solidFill>
              </a:rPr>
              <a:t> </a:t>
            </a:r>
            <a:endParaRPr lang="zh-CN" altLang="en-US" sz="2400" smtClean="0">
              <a:solidFill>
                <a:srgbClr val="FF0000"/>
              </a:solidFill>
              <a:ea typeface="黑体" panose="02010609060101010101" pitchFamily="49" charset="-122"/>
            </a:endParaRPr>
          </a:p>
          <a:p>
            <a:pPr>
              <a:lnSpc>
                <a:spcPct val="150000"/>
              </a:lnSpc>
              <a:buFont typeface="Arial" panose="020B0604020202020204" pitchFamily="34" charset="0"/>
              <a:buChar char="•"/>
            </a:pPr>
            <a:r>
              <a:rPr lang="zh-CN" altLang="en-US" sz="2400" smtClean="0">
                <a:latin typeface="华文新魏" panose="02010800040101010101" pitchFamily="2" charset="-122"/>
              </a:rPr>
              <a:t>双向搜索</a:t>
            </a:r>
            <a:r>
              <a:rPr lang="zh-CN" altLang="en-US" sz="2400" smtClean="0">
                <a:solidFill>
                  <a:srgbClr val="000099"/>
                </a:solidFill>
                <a:ea typeface="黑体" panose="02010609060101010101" pitchFamily="49" charset="-122"/>
              </a:rPr>
              <a:t> </a:t>
            </a:r>
            <a:r>
              <a:rPr lang="en-US" altLang="zh-CN" sz="2400" smtClean="0">
                <a:solidFill>
                  <a:srgbClr val="FF0000"/>
                </a:solidFill>
                <a:latin typeface="Times New Roman" panose="02020603050405020304" pitchFamily="18" charset="0"/>
              </a:rPr>
              <a:t>(Bidirectional search) </a:t>
            </a:r>
            <a:endParaRPr lang="zh-CN" altLang="en-US" sz="2400" smtClean="0">
              <a:solidFill>
                <a:srgbClr val="FF0000"/>
              </a:solidFill>
              <a:latin typeface="Times New Roman" panose="02020603050405020304" pitchFamily="18" charset="0"/>
              <a:ea typeface="黑体" panose="02010609060101010101" pitchFamily="49" charset="-122"/>
            </a:endParaRPr>
          </a:p>
          <a:p>
            <a:pPr>
              <a:lnSpc>
                <a:spcPct val="150000"/>
              </a:lnSpc>
              <a:buFont typeface="Arial" panose="020B0604020202020204" pitchFamily="34" charset="0"/>
              <a:buChar char="•"/>
            </a:pPr>
            <a:r>
              <a:rPr lang="zh-CN" altLang="en-US" sz="2400" smtClean="0">
                <a:latin typeface="华文新魏" panose="02010800040101010101" pitchFamily="2" charset="-122"/>
              </a:rPr>
              <a:t>迭代深度优先搜索 </a:t>
            </a:r>
            <a:r>
              <a:rPr lang="en-US" altLang="zh-CN" smtClean="0">
                <a:solidFill>
                  <a:srgbClr val="FF0000"/>
                </a:solidFill>
                <a:latin typeface="Times New Roman" panose="02020603050405020304" pitchFamily="18" charset="0"/>
              </a:rPr>
              <a:t>(Iterative deepening depth-first search)</a:t>
            </a:r>
            <a:r>
              <a:rPr lang="en-US" altLang="zh-CN" smtClean="0">
                <a:solidFill>
                  <a:srgbClr val="FF0000"/>
                </a:solidFill>
              </a:rPr>
              <a:t> </a:t>
            </a:r>
            <a:endParaRPr lang="zh-CN" altLang="en-US" smtClean="0">
              <a:solidFill>
                <a:srgbClr val="FF0000"/>
              </a:solidFill>
            </a:endParaRPr>
          </a:p>
        </p:txBody>
      </p:sp>
      <p:sp>
        <p:nvSpPr>
          <p:cNvPr id="24582" name="AutoShape 7"/>
          <p:cNvSpPr>
            <a:spLocks/>
          </p:cNvSpPr>
          <p:nvPr/>
        </p:nvSpPr>
        <p:spPr bwMode="auto">
          <a:xfrm>
            <a:off x="184150" y="2392363"/>
            <a:ext cx="287338" cy="3168650"/>
          </a:xfrm>
          <a:prstGeom prst="leftBrace">
            <a:avLst>
              <a:gd name="adj1" fmla="val 91897"/>
              <a:gd name="adj2" fmla="val 50000"/>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有信息的搜索策略</a:t>
            </a:r>
          </a:p>
        </p:txBody>
      </p:sp>
      <p:sp>
        <p:nvSpPr>
          <p:cNvPr id="4" name="日期占位符 3"/>
          <p:cNvSpPr>
            <a:spLocks noGrp="1"/>
          </p:cNvSpPr>
          <p:nvPr>
            <p:ph type="dt" sz="quarter" idx="10"/>
          </p:nvPr>
        </p:nvSpPr>
        <p:spPr/>
        <p:txBody>
          <a:bodyPr/>
          <a:lstStyle/>
          <a:p>
            <a:pPr>
              <a:defRPr/>
            </a:pPr>
            <a:fld id="{2D9266C9-626C-49A2-9078-920A9B236860}" type="datetime1">
              <a:rPr lang="zh-CN" altLang="en-US" smtClean="0"/>
              <a:pPr>
                <a:defRPr/>
              </a:pPr>
              <a:t>2017/9/26</a:t>
            </a:fld>
            <a:endParaRPr lang="en-US" altLang="zh-CN"/>
          </a:p>
        </p:txBody>
      </p:sp>
      <p:sp>
        <p:nvSpPr>
          <p:cNvPr id="2560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3E2029E-AC68-492A-8CAF-40E59A55C35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a:t>
            </a:fld>
            <a:endParaRPr kumimoji="0" lang="en-US" altLang="zh-CN" sz="1400" smtClean="0">
              <a:latin typeface="Tahoma" panose="020B0604030504040204" pitchFamily="34" charset="0"/>
              <a:ea typeface="宋体" panose="02010600030101010101" pitchFamily="2" charset="-122"/>
            </a:endParaRPr>
          </a:p>
        </p:txBody>
      </p:sp>
      <p:sp>
        <p:nvSpPr>
          <p:cNvPr id="24581" name="Text Box 6"/>
          <p:cNvSpPr txBox="1">
            <a:spLocks noChangeArrowheads="1"/>
          </p:cNvSpPr>
          <p:nvPr/>
        </p:nvSpPr>
        <p:spPr bwMode="auto">
          <a:xfrm>
            <a:off x="684213" y="1989138"/>
            <a:ext cx="8135937" cy="2530475"/>
          </a:xfrm>
          <a:prstGeom prst="rect">
            <a:avLst/>
          </a:prstGeom>
          <a:noFill/>
          <a:ln w="9525">
            <a:noFill/>
            <a:miter lim="800000"/>
            <a:headEnd/>
            <a:tailEnd/>
          </a:ln>
          <a:effectLst>
            <a:prstShdw prst="shdw13" dist="53882" dir="13500000">
              <a:schemeClr val="bg2">
                <a:alpha val="50000"/>
              </a:schemeClr>
            </a:prstShdw>
          </a:effectLst>
        </p:spPr>
        <p:txBody>
          <a:bodyPr>
            <a:spAutoFit/>
          </a:bodyPr>
          <a:lstStyle/>
          <a:p>
            <a:pPr eaLnBrk="1" hangingPunct="1">
              <a:lnSpc>
                <a:spcPct val="150000"/>
              </a:lnSpc>
              <a:spcBef>
                <a:spcPct val="20000"/>
              </a:spcBef>
              <a:buClr>
                <a:schemeClr val="folHlink"/>
              </a:buClr>
              <a:buSzPct val="60000"/>
              <a:buFont typeface="Wingdings" panose="05000000000000000000" pitchFamily="2" charset="2"/>
              <a:buNone/>
              <a:defRPr/>
            </a:pPr>
            <a:r>
              <a:rPr lang="zh-CN" altLang="en-US" sz="2400">
                <a:latin typeface="华文新魏" pitchFamily="2" charset="-122"/>
                <a:ea typeface="+mn-ea"/>
              </a:rPr>
              <a:t>贪婪最佳优先搜索 </a:t>
            </a:r>
            <a:r>
              <a:rPr lang="en-US" altLang="zh-CN" sz="2400">
                <a:solidFill>
                  <a:srgbClr val="FF0000"/>
                </a:solidFill>
                <a:latin typeface="Times New Roman" pitchFamily="18" charset="0"/>
                <a:ea typeface="黑体" pitchFamily="2" charset="-122"/>
              </a:rPr>
              <a:t>(</a:t>
            </a:r>
            <a:r>
              <a:rPr lang="en-US" altLang="zh-CN" sz="2400">
                <a:solidFill>
                  <a:srgbClr val="FF0000"/>
                </a:solidFill>
                <a:latin typeface="Times New Roman" pitchFamily="18" charset="0"/>
              </a:rPr>
              <a:t>Greedy best-first search)</a:t>
            </a:r>
            <a:r>
              <a:rPr lang="en-US" altLang="zh-CN" sz="2400">
                <a:solidFill>
                  <a:srgbClr val="FF0000"/>
                </a:solidFill>
              </a:rPr>
              <a:t> </a:t>
            </a:r>
            <a:endParaRPr lang="zh-CN" altLang="en-US" sz="2400">
              <a:solidFill>
                <a:srgbClr val="FF0000"/>
              </a:solidFill>
              <a:ea typeface="黑体" pitchFamily="2" charset="-122"/>
            </a:endParaRPr>
          </a:p>
          <a:p>
            <a:pPr eaLnBrk="1" hangingPunct="1">
              <a:lnSpc>
                <a:spcPct val="150000"/>
              </a:lnSpc>
              <a:spcBef>
                <a:spcPct val="20000"/>
              </a:spcBef>
              <a:buClr>
                <a:schemeClr val="folHlink"/>
              </a:buClr>
              <a:buSzPct val="60000"/>
              <a:buFont typeface="Wingdings" panose="05000000000000000000" pitchFamily="2" charset="2"/>
              <a:buNone/>
              <a:defRPr/>
            </a:pPr>
            <a:r>
              <a:rPr lang="en-US" altLang="zh-CN" sz="2400">
                <a:latin typeface="华文新魏" pitchFamily="2" charset="-122"/>
                <a:ea typeface="+mn-ea"/>
              </a:rPr>
              <a:t>A*</a:t>
            </a:r>
            <a:r>
              <a:rPr lang="zh-CN" altLang="en-US" sz="2000">
                <a:solidFill>
                  <a:srgbClr val="FF0000"/>
                </a:solidFill>
                <a:latin typeface="华文新魏" pitchFamily="2" charset="-122"/>
                <a:ea typeface="+mn-ea"/>
              </a:rPr>
              <a:t>搜索 </a:t>
            </a:r>
            <a:r>
              <a:rPr lang="en-US" altLang="zh-CN" sz="2000">
                <a:solidFill>
                  <a:srgbClr val="FF0000"/>
                </a:solidFill>
                <a:latin typeface="Times New Roman" pitchFamily="18" charset="0"/>
              </a:rPr>
              <a:t>(A* search: Minimizing the total estimated solution cost</a:t>
            </a:r>
            <a:r>
              <a:rPr lang="en-US" altLang="zh-CN" sz="2000">
                <a:solidFill>
                  <a:srgbClr val="FF0000"/>
                </a:solidFill>
              </a:rPr>
              <a:t> </a:t>
            </a:r>
            <a:r>
              <a:rPr lang="en-US" altLang="zh-CN" sz="2000">
                <a:solidFill>
                  <a:srgbClr val="FF0000"/>
                </a:solidFill>
                <a:latin typeface="Times New Roman" pitchFamily="18" charset="0"/>
              </a:rPr>
              <a:t>)</a:t>
            </a:r>
            <a:r>
              <a:rPr lang="en-US" altLang="zh-CN" sz="2000">
                <a:solidFill>
                  <a:srgbClr val="FF0000"/>
                </a:solidFill>
              </a:rPr>
              <a:t> </a:t>
            </a:r>
            <a:endParaRPr lang="zh-CN" altLang="en-US" sz="2000">
              <a:solidFill>
                <a:srgbClr val="FF0000"/>
              </a:solidFill>
              <a:ea typeface="黑体" pitchFamily="2" charset="-122"/>
            </a:endParaRPr>
          </a:p>
          <a:p>
            <a:pPr eaLnBrk="1" hangingPunct="1">
              <a:lnSpc>
                <a:spcPct val="150000"/>
              </a:lnSpc>
              <a:spcBef>
                <a:spcPct val="20000"/>
              </a:spcBef>
              <a:buClr>
                <a:schemeClr val="folHlink"/>
              </a:buClr>
              <a:buSzPct val="60000"/>
              <a:buFont typeface="Wingdings" panose="05000000000000000000" pitchFamily="2" charset="2"/>
              <a:buNone/>
              <a:defRPr/>
            </a:pPr>
            <a:r>
              <a:rPr lang="zh-CN" altLang="en-US" sz="2400">
                <a:latin typeface="华文新魏" pitchFamily="2" charset="-122"/>
                <a:ea typeface="+mn-ea"/>
              </a:rPr>
              <a:t>递归最佳优先搜索 </a:t>
            </a:r>
            <a:r>
              <a:rPr lang="en-US" altLang="zh-CN" sz="2400">
                <a:solidFill>
                  <a:srgbClr val="FF00FF"/>
                </a:solidFill>
                <a:latin typeface="Times New Roman" pitchFamily="18" charset="0"/>
              </a:rPr>
              <a:t>(R</a:t>
            </a:r>
            <a:r>
              <a:rPr lang="en-US" altLang="en-US" sz="2400">
                <a:solidFill>
                  <a:srgbClr val="FF00FF"/>
                </a:solidFill>
                <a:latin typeface="Times New Roman" pitchFamily="18" charset="0"/>
              </a:rPr>
              <a:t>ecursive best-first search</a:t>
            </a:r>
            <a:r>
              <a:rPr lang="en-US" altLang="zh-CN" sz="2400">
                <a:solidFill>
                  <a:srgbClr val="FF00FF"/>
                </a:solidFill>
                <a:latin typeface="Times New Roman" pitchFamily="18" charset="0"/>
              </a:rPr>
              <a:t>)</a:t>
            </a:r>
            <a:r>
              <a:rPr lang="en-US" altLang="zh-CN" sz="2400">
                <a:solidFill>
                  <a:srgbClr val="FF00FF"/>
                </a:solidFill>
              </a:rPr>
              <a:t> </a:t>
            </a:r>
            <a:endParaRPr lang="zh-CN" altLang="en-US" sz="2400">
              <a:solidFill>
                <a:srgbClr val="FF00FF"/>
              </a:solidFill>
              <a:ea typeface="黑体" pitchFamily="2" charset="-122"/>
            </a:endParaRPr>
          </a:p>
          <a:p>
            <a:pPr eaLnBrk="1" hangingPunct="1">
              <a:lnSpc>
                <a:spcPct val="150000"/>
              </a:lnSpc>
              <a:spcBef>
                <a:spcPct val="20000"/>
              </a:spcBef>
              <a:buClr>
                <a:schemeClr val="folHlink"/>
              </a:buClr>
              <a:buSzPct val="60000"/>
              <a:buFont typeface="Wingdings" panose="05000000000000000000" pitchFamily="2" charset="2"/>
              <a:buChar char="n"/>
              <a:defRPr/>
            </a:pPr>
            <a:endParaRPr lang="zh-CN" altLang="en-US" sz="2400"/>
          </a:p>
        </p:txBody>
      </p:sp>
      <p:sp>
        <p:nvSpPr>
          <p:cNvPr id="25606" name="Text Box 10"/>
          <p:cNvSpPr txBox="1">
            <a:spLocks noChangeArrowheads="1"/>
          </p:cNvSpPr>
          <p:nvPr/>
        </p:nvSpPr>
        <p:spPr bwMode="auto">
          <a:xfrm>
            <a:off x="2411413" y="3644900"/>
            <a:ext cx="5184775" cy="23907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lang="zh-CN" altLang="en-US" sz="1800">
                <a:solidFill>
                  <a:srgbClr val="000099"/>
                </a:solidFill>
                <a:ea typeface="黑体" panose="02010609060101010101" pitchFamily="49" charset="-122"/>
              </a:rPr>
              <a:t>爬山法搜索 </a:t>
            </a:r>
            <a:r>
              <a:rPr lang="en-US" altLang="zh-CN" sz="1800">
                <a:solidFill>
                  <a:srgbClr val="FF00FF"/>
                </a:solidFill>
                <a:latin typeface="Times New Roman" panose="02020603050405020304" pitchFamily="18" charset="0"/>
                <a:ea typeface="黑体" panose="02010609060101010101" pitchFamily="49" charset="-122"/>
              </a:rPr>
              <a:t>(</a:t>
            </a:r>
            <a:r>
              <a:rPr lang="en-US" altLang="zh-CN" sz="1800">
                <a:solidFill>
                  <a:srgbClr val="FF00FF"/>
                </a:solidFill>
                <a:latin typeface="Times New Roman" panose="02020603050405020304" pitchFamily="18" charset="0"/>
              </a:rPr>
              <a:t>Hill-climbing search)</a:t>
            </a:r>
            <a:r>
              <a:rPr lang="en-US" altLang="zh-CN" sz="1800"/>
              <a:t> </a:t>
            </a:r>
            <a:endParaRPr lang="zh-CN" altLang="en-US" sz="1800">
              <a:solidFill>
                <a:srgbClr val="000099"/>
              </a:solidFill>
              <a:ea typeface="黑体" panose="02010609060101010101" pitchFamily="49" charset="-122"/>
            </a:endParaRPr>
          </a:p>
          <a:p>
            <a:pPr eaLnBrk="1" hangingPunct="1">
              <a:lnSpc>
                <a:spcPct val="150000"/>
              </a:lnSpc>
              <a:buFont typeface="Wingdings" panose="05000000000000000000" pitchFamily="2" charset="2"/>
              <a:buNone/>
            </a:pPr>
            <a:r>
              <a:rPr lang="zh-CN" altLang="en-US" sz="1800">
                <a:solidFill>
                  <a:srgbClr val="000099"/>
                </a:solidFill>
                <a:ea typeface="黑体" panose="02010609060101010101" pitchFamily="49" charset="-122"/>
              </a:rPr>
              <a:t>模拟退火搜索 </a:t>
            </a:r>
            <a:r>
              <a:rPr lang="en-US" altLang="zh-CN" sz="1800">
                <a:solidFill>
                  <a:srgbClr val="FF00FF"/>
                </a:solidFill>
                <a:latin typeface="Times New Roman" panose="02020603050405020304" pitchFamily="18" charset="0"/>
              </a:rPr>
              <a:t>(Simulated annealing search)</a:t>
            </a:r>
            <a:r>
              <a:rPr lang="en-US" altLang="zh-CN" sz="1800">
                <a:solidFill>
                  <a:srgbClr val="000099"/>
                </a:solidFill>
              </a:rPr>
              <a:t> </a:t>
            </a:r>
            <a:endParaRPr lang="zh-CN" altLang="en-US" sz="1800">
              <a:solidFill>
                <a:srgbClr val="000099"/>
              </a:solidFill>
              <a:ea typeface="黑体" panose="02010609060101010101" pitchFamily="49" charset="-122"/>
            </a:endParaRPr>
          </a:p>
          <a:p>
            <a:pPr eaLnBrk="1" hangingPunct="1">
              <a:lnSpc>
                <a:spcPct val="150000"/>
              </a:lnSpc>
              <a:buFont typeface="Wingdings" panose="05000000000000000000" pitchFamily="2" charset="2"/>
              <a:buNone/>
            </a:pPr>
            <a:r>
              <a:rPr lang="zh-CN" altLang="en-US" sz="1800">
                <a:solidFill>
                  <a:srgbClr val="000099"/>
                </a:solidFill>
                <a:ea typeface="黑体" panose="02010609060101010101" pitchFamily="49" charset="-122"/>
              </a:rPr>
              <a:t>局部剪枝搜索 </a:t>
            </a:r>
            <a:r>
              <a:rPr lang="en-US" altLang="zh-CN" sz="1800">
                <a:solidFill>
                  <a:srgbClr val="FF00FF"/>
                </a:solidFill>
                <a:latin typeface="Times New Roman" panose="02020603050405020304" pitchFamily="18" charset="0"/>
              </a:rPr>
              <a:t>(Local beam</a:t>
            </a:r>
            <a:r>
              <a:rPr lang="en-US" altLang="en-US" sz="1800">
                <a:solidFill>
                  <a:srgbClr val="FF00FF"/>
                </a:solidFill>
                <a:latin typeface="Times New Roman" panose="02020603050405020304" pitchFamily="18" charset="0"/>
              </a:rPr>
              <a:t> search</a:t>
            </a:r>
            <a:r>
              <a:rPr lang="en-US" altLang="zh-CN" sz="1800">
                <a:solidFill>
                  <a:srgbClr val="FF00FF"/>
                </a:solidFill>
                <a:latin typeface="Times New Roman" panose="02020603050405020304" pitchFamily="18" charset="0"/>
              </a:rPr>
              <a:t>)</a:t>
            </a:r>
            <a:r>
              <a:rPr lang="en-US" altLang="zh-CN" sz="1800">
                <a:solidFill>
                  <a:srgbClr val="FF00FF"/>
                </a:solidFill>
              </a:rPr>
              <a:t> </a:t>
            </a:r>
            <a:endParaRPr lang="zh-CN" altLang="en-US" sz="1800">
              <a:solidFill>
                <a:srgbClr val="FF00FF"/>
              </a:solidFill>
              <a:ea typeface="黑体" panose="02010609060101010101" pitchFamily="49" charset="-122"/>
            </a:endParaRPr>
          </a:p>
          <a:p>
            <a:pPr eaLnBrk="1" hangingPunct="1">
              <a:lnSpc>
                <a:spcPct val="150000"/>
              </a:lnSpc>
              <a:buFont typeface="Wingdings" panose="05000000000000000000" pitchFamily="2" charset="2"/>
              <a:buNone/>
            </a:pPr>
            <a:r>
              <a:rPr lang="zh-CN" altLang="en-US" sz="1800">
                <a:solidFill>
                  <a:srgbClr val="000099"/>
                </a:solidFill>
                <a:ea typeface="黑体" panose="02010609060101010101" pitchFamily="49" charset="-122"/>
              </a:rPr>
              <a:t>遗传算法</a:t>
            </a:r>
            <a:r>
              <a:rPr lang="en-US" altLang="zh-CN" sz="1800" b="1">
                <a:solidFill>
                  <a:srgbClr val="000099"/>
                </a:solidFill>
              </a:rPr>
              <a:t> </a:t>
            </a:r>
            <a:r>
              <a:rPr lang="en-US" altLang="zh-CN" sz="1800">
                <a:solidFill>
                  <a:srgbClr val="FF00FF"/>
                </a:solidFill>
                <a:latin typeface="Times New Roman" panose="02020603050405020304" pitchFamily="18" charset="0"/>
              </a:rPr>
              <a:t>(Genetic algorithm)</a:t>
            </a:r>
            <a:endParaRPr lang="zh-CN" altLang="en-US" sz="1800">
              <a:solidFill>
                <a:srgbClr val="FF00FF"/>
              </a:solidFill>
              <a:latin typeface="Times New Roman" panose="02020603050405020304" pitchFamily="18" charset="0"/>
            </a:endParaRPr>
          </a:p>
          <a:p>
            <a:pPr eaLnBrk="1" hangingPunct="1">
              <a:lnSpc>
                <a:spcPct val="150000"/>
              </a:lnSpc>
              <a:buFont typeface="Wingdings" panose="05000000000000000000" pitchFamily="2" charset="2"/>
              <a:buNone/>
            </a:pPr>
            <a:r>
              <a:rPr lang="zh-CN" altLang="en-US" sz="1800">
                <a:solidFill>
                  <a:schemeClr val="accent1"/>
                </a:solidFill>
                <a:ea typeface="黑体" panose="02010609060101010101" pitchFamily="49" charset="-122"/>
              </a:rPr>
              <a:t>联机搜索</a:t>
            </a:r>
            <a:r>
              <a:rPr lang="zh-CN" altLang="en-US" sz="1800">
                <a:solidFill>
                  <a:srgbClr val="000099"/>
                </a:solidFill>
                <a:ea typeface="黑体" panose="02010609060101010101" pitchFamily="49" charset="-122"/>
              </a:rPr>
              <a:t> </a:t>
            </a:r>
            <a:r>
              <a:rPr lang="en-US" altLang="zh-CN" sz="1800">
                <a:solidFill>
                  <a:srgbClr val="FF00FF"/>
                </a:solidFill>
                <a:latin typeface="Times New Roman" panose="02020603050405020304" pitchFamily="18" charset="0"/>
              </a:rPr>
              <a:t>(Online search) </a:t>
            </a:r>
            <a:endParaRPr lang="zh-CN" altLang="en-US" sz="1800">
              <a:solidFill>
                <a:srgbClr val="FF00FF"/>
              </a:solidFill>
              <a:latin typeface="Times New Roman" panose="02020603050405020304" pitchFamily="18" charset="0"/>
            </a:endParaRPr>
          </a:p>
        </p:txBody>
      </p:sp>
      <p:sp>
        <p:nvSpPr>
          <p:cNvPr id="25607" name="Rectangle 14"/>
          <p:cNvSpPr>
            <a:spLocks noChangeArrowheads="1"/>
          </p:cNvSpPr>
          <p:nvPr/>
        </p:nvSpPr>
        <p:spPr bwMode="auto">
          <a:xfrm rot="5400000">
            <a:off x="6411119" y="4471194"/>
            <a:ext cx="1731962" cy="3683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1800">
                <a:solidFill>
                  <a:srgbClr val="000099"/>
                </a:solidFill>
                <a:latin typeface="Times New Roman" panose="02020603050405020304" pitchFamily="18" charset="0"/>
              </a:rPr>
              <a:t>Heuristic search</a:t>
            </a:r>
            <a:r>
              <a:rPr lang="en-US" altLang="zh-CN" sz="1800"/>
              <a:t> </a:t>
            </a:r>
          </a:p>
        </p:txBody>
      </p:sp>
      <p:sp>
        <p:nvSpPr>
          <p:cNvPr id="25608" name="AutoShape 5"/>
          <p:cNvSpPr>
            <a:spLocks/>
          </p:cNvSpPr>
          <p:nvPr/>
        </p:nvSpPr>
        <p:spPr bwMode="auto">
          <a:xfrm>
            <a:off x="468313" y="2349500"/>
            <a:ext cx="287337" cy="3673475"/>
          </a:xfrm>
          <a:prstGeom prst="leftBrace">
            <a:avLst>
              <a:gd name="adj1" fmla="val 106538"/>
              <a:gd name="adj2" fmla="val 50000"/>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25609" name="AutoShape 8"/>
          <p:cNvSpPr>
            <a:spLocks/>
          </p:cNvSpPr>
          <p:nvPr/>
        </p:nvSpPr>
        <p:spPr bwMode="auto">
          <a:xfrm>
            <a:off x="2195513" y="3860800"/>
            <a:ext cx="287337" cy="2016125"/>
          </a:xfrm>
          <a:prstGeom prst="leftBrace">
            <a:avLst>
              <a:gd name="adj1" fmla="val 58472"/>
              <a:gd name="adj2" fmla="val 50000"/>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25610" name="AutoShape 13"/>
          <p:cNvSpPr>
            <a:spLocks/>
          </p:cNvSpPr>
          <p:nvPr/>
        </p:nvSpPr>
        <p:spPr bwMode="auto">
          <a:xfrm rot="10800000">
            <a:off x="6804025" y="3860800"/>
            <a:ext cx="287338" cy="1511300"/>
          </a:xfrm>
          <a:prstGeom prst="leftBrace">
            <a:avLst>
              <a:gd name="adj1" fmla="val 43830"/>
              <a:gd name="adj2" fmla="val 50000"/>
            </a:avLst>
          </a:prstGeom>
          <a:noFill/>
          <a:ln w="254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25611" name="Rectangle 9"/>
          <p:cNvSpPr>
            <a:spLocks noChangeArrowheads="1"/>
          </p:cNvSpPr>
          <p:nvPr/>
        </p:nvSpPr>
        <p:spPr bwMode="auto">
          <a:xfrm rot="5400000">
            <a:off x="753269" y="4798219"/>
            <a:ext cx="2533650" cy="36988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1800">
                <a:solidFill>
                  <a:schemeClr val="hlink"/>
                </a:solidFill>
                <a:latin typeface="Times New Roman" panose="02020603050405020304" pitchFamily="18" charset="0"/>
              </a:rPr>
              <a:t>Beyond Classical Search</a:t>
            </a:r>
            <a:r>
              <a:rPr lang="en-US" altLang="zh-CN" sz="180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3600" smtClean="0">
                <a:ea typeface="宋体" panose="02010600030101010101" pitchFamily="2" charset="-122"/>
              </a:rPr>
              <a:t>3.2 </a:t>
            </a:r>
            <a:r>
              <a:rPr lang="zh-CN" altLang="en-US" sz="3600" smtClean="0">
                <a:ea typeface="宋体" panose="02010600030101010101" pitchFamily="2" charset="-122"/>
              </a:rPr>
              <a:t>状态空间搜索</a:t>
            </a:r>
          </a:p>
        </p:txBody>
      </p:sp>
      <p:sp>
        <p:nvSpPr>
          <p:cNvPr id="26627" name="Rectangle 3"/>
          <p:cNvSpPr>
            <a:spLocks noGrp="1" noChangeArrowheads="1"/>
          </p:cNvSpPr>
          <p:nvPr>
            <p:ph type="body" idx="1"/>
          </p:nvPr>
        </p:nvSpPr>
        <p:spPr>
          <a:xfrm>
            <a:off x="467544" y="1916113"/>
            <a:ext cx="8676456" cy="4419600"/>
          </a:xfrm>
        </p:spPr>
        <p:txBody>
          <a:bodyPr/>
          <a:lstStyle/>
          <a:p>
            <a:pPr>
              <a:buFont typeface="Wingdings" panose="05000000000000000000" pitchFamily="2" charset="2"/>
              <a:buChar char="q"/>
            </a:pPr>
            <a:r>
              <a:rPr lang="zh-CN" altLang="en-US" sz="2400" dirty="0" smtClean="0">
                <a:latin typeface="华文新魏" panose="02010800040101010101" pitchFamily="2" charset="-122"/>
              </a:rPr>
              <a:t>状态空间表示法：用来表示问题及其搜索过程的一种方法</a:t>
            </a:r>
          </a:p>
          <a:p>
            <a:pPr>
              <a:buFont typeface="Wingdings" panose="05000000000000000000" pitchFamily="2" charset="2"/>
              <a:buChar char="q"/>
            </a:pPr>
            <a:r>
              <a:rPr lang="zh-CN" altLang="en-US" sz="2400" dirty="0" smtClean="0">
                <a:latin typeface="华文新魏" panose="02010800040101010101" pitchFamily="2" charset="-122"/>
              </a:rPr>
              <a:t>状态：状态是描述问题求解过程中任一时刻状况的数据结构.</a:t>
            </a:r>
          </a:p>
        </p:txBody>
      </p:sp>
      <p:grpSp>
        <p:nvGrpSpPr>
          <p:cNvPr id="26628" name="Group 4"/>
          <p:cNvGrpSpPr>
            <a:grpSpLocks/>
          </p:cNvGrpSpPr>
          <p:nvPr/>
        </p:nvGrpSpPr>
        <p:grpSpPr bwMode="auto">
          <a:xfrm>
            <a:off x="1336675" y="3435350"/>
            <a:ext cx="1933575" cy="1928813"/>
            <a:chOff x="-3" y="-3"/>
            <a:chExt cx="1320" cy="1215"/>
          </a:xfrm>
        </p:grpSpPr>
        <p:grpSp>
          <p:nvGrpSpPr>
            <p:cNvPr id="26630" name="Group 5"/>
            <p:cNvGrpSpPr>
              <a:grpSpLocks/>
            </p:cNvGrpSpPr>
            <p:nvPr/>
          </p:nvGrpSpPr>
          <p:grpSpPr bwMode="auto">
            <a:xfrm>
              <a:off x="0" y="0"/>
              <a:ext cx="1314" cy="1209"/>
              <a:chOff x="0" y="0"/>
              <a:chExt cx="1314" cy="1209"/>
            </a:xfrm>
          </p:grpSpPr>
          <p:grpSp>
            <p:nvGrpSpPr>
              <p:cNvPr id="26632" name="Group 6"/>
              <p:cNvGrpSpPr>
                <a:grpSpLocks/>
              </p:cNvGrpSpPr>
              <p:nvPr/>
            </p:nvGrpSpPr>
            <p:grpSpPr bwMode="auto">
              <a:xfrm>
                <a:off x="0" y="0"/>
                <a:ext cx="438" cy="403"/>
                <a:chOff x="0" y="0"/>
                <a:chExt cx="438" cy="403"/>
              </a:xfrm>
            </p:grpSpPr>
            <p:sp>
              <p:nvSpPr>
                <p:cNvPr id="26657" name="Rectangle 7"/>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2</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26658" name="Rectangle 8"/>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26633" name="Group 9"/>
              <p:cNvGrpSpPr>
                <a:grpSpLocks/>
              </p:cNvGrpSpPr>
              <p:nvPr/>
            </p:nvGrpSpPr>
            <p:grpSpPr bwMode="auto">
              <a:xfrm>
                <a:off x="438" y="0"/>
                <a:ext cx="438" cy="403"/>
                <a:chOff x="438" y="0"/>
                <a:chExt cx="438" cy="403"/>
              </a:xfrm>
            </p:grpSpPr>
            <p:sp>
              <p:nvSpPr>
                <p:cNvPr id="26655" name="Rectangle 10"/>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26656" name="Rectangle 11"/>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26634" name="Group 12"/>
              <p:cNvGrpSpPr>
                <a:grpSpLocks/>
              </p:cNvGrpSpPr>
              <p:nvPr/>
            </p:nvGrpSpPr>
            <p:grpSpPr bwMode="auto">
              <a:xfrm>
                <a:off x="876" y="0"/>
                <a:ext cx="438" cy="403"/>
                <a:chOff x="876" y="0"/>
                <a:chExt cx="438" cy="403"/>
              </a:xfrm>
            </p:grpSpPr>
            <p:sp>
              <p:nvSpPr>
                <p:cNvPr id="26653" name="Rectangle 13"/>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26654" name="Rectangle 14"/>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26635" name="Group 15"/>
              <p:cNvGrpSpPr>
                <a:grpSpLocks/>
              </p:cNvGrpSpPr>
              <p:nvPr/>
            </p:nvGrpSpPr>
            <p:grpSpPr bwMode="auto">
              <a:xfrm>
                <a:off x="0" y="403"/>
                <a:ext cx="438" cy="403"/>
                <a:chOff x="0" y="403"/>
                <a:chExt cx="438" cy="403"/>
              </a:xfrm>
            </p:grpSpPr>
            <p:sp>
              <p:nvSpPr>
                <p:cNvPr id="26651" name="Rectangle 16"/>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 </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26652" name="Rectangle 17"/>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26636" name="Group 18"/>
              <p:cNvGrpSpPr>
                <a:grpSpLocks/>
              </p:cNvGrpSpPr>
              <p:nvPr/>
            </p:nvGrpSpPr>
            <p:grpSpPr bwMode="auto">
              <a:xfrm>
                <a:off x="438" y="403"/>
                <a:ext cx="438" cy="403"/>
                <a:chOff x="438" y="403"/>
                <a:chExt cx="438" cy="403"/>
              </a:xfrm>
            </p:grpSpPr>
            <p:sp>
              <p:nvSpPr>
                <p:cNvPr id="26649" name="Rectangle 19"/>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26650" name="Rectangle 20"/>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26637" name="Group 21"/>
              <p:cNvGrpSpPr>
                <a:grpSpLocks/>
              </p:cNvGrpSpPr>
              <p:nvPr/>
            </p:nvGrpSpPr>
            <p:grpSpPr bwMode="auto">
              <a:xfrm>
                <a:off x="876" y="403"/>
                <a:ext cx="438" cy="403"/>
                <a:chOff x="876" y="403"/>
                <a:chExt cx="438" cy="403"/>
              </a:xfrm>
            </p:grpSpPr>
            <p:sp>
              <p:nvSpPr>
                <p:cNvPr id="26647" name="Rectangle 22"/>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1</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26648" name="Rectangle 23"/>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26638" name="Group 24"/>
              <p:cNvGrpSpPr>
                <a:grpSpLocks/>
              </p:cNvGrpSpPr>
              <p:nvPr/>
            </p:nvGrpSpPr>
            <p:grpSpPr bwMode="auto">
              <a:xfrm>
                <a:off x="0" y="806"/>
                <a:ext cx="438" cy="403"/>
                <a:chOff x="0" y="806"/>
                <a:chExt cx="438" cy="403"/>
              </a:xfrm>
            </p:grpSpPr>
            <p:sp>
              <p:nvSpPr>
                <p:cNvPr id="26645" name="Rectangle 25"/>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26646" name="Rectangle 26"/>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26639" name="Group 27"/>
              <p:cNvGrpSpPr>
                <a:grpSpLocks/>
              </p:cNvGrpSpPr>
              <p:nvPr/>
            </p:nvGrpSpPr>
            <p:grpSpPr bwMode="auto">
              <a:xfrm>
                <a:off x="438" y="806"/>
                <a:ext cx="438" cy="403"/>
                <a:chOff x="438" y="806"/>
                <a:chExt cx="438" cy="403"/>
              </a:xfrm>
            </p:grpSpPr>
            <p:sp>
              <p:nvSpPr>
                <p:cNvPr id="26643" name="Rectangle 28"/>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8</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26644" name="Rectangle 29"/>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26640" name="Group 30"/>
              <p:cNvGrpSpPr>
                <a:grpSpLocks/>
              </p:cNvGrpSpPr>
              <p:nvPr/>
            </p:nvGrpSpPr>
            <p:grpSpPr bwMode="auto">
              <a:xfrm>
                <a:off x="876" y="806"/>
                <a:ext cx="438" cy="403"/>
                <a:chOff x="876" y="806"/>
                <a:chExt cx="438" cy="403"/>
              </a:xfrm>
            </p:grpSpPr>
            <p:sp>
              <p:nvSpPr>
                <p:cNvPr id="26641" name="Rectangle 31"/>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26642" name="Rectangle 32"/>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sp>
          <p:nvSpPr>
            <p:cNvPr id="26631" name="Rectangle 33"/>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sp>
        <p:nvSpPr>
          <p:cNvPr id="26629" name="Rectangle 35"/>
          <p:cNvSpPr>
            <a:spLocks noChangeArrowheads="1"/>
          </p:cNvSpPr>
          <p:nvPr/>
        </p:nvSpPr>
        <p:spPr bwMode="auto">
          <a:xfrm>
            <a:off x="3732213" y="4498975"/>
            <a:ext cx="4943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3200">
                <a:latin typeface="MS PMincho" panose="02020600040205080304" pitchFamily="18" charset="-128"/>
                <a:ea typeface="MS PMincho" panose="02020600040205080304" pitchFamily="18" charset="-128"/>
                <a:cs typeface="Times New Roman" panose="02020603050405020304" pitchFamily="18" charset="0"/>
              </a:rPr>
              <a:t>（2, 3</a:t>
            </a:r>
            <a:r>
              <a:rPr lang="en-US" altLang="zh-CN" sz="3200">
                <a:latin typeface="MS PMincho" panose="02020600040205080304" pitchFamily="18" charset="-128"/>
                <a:ea typeface="MS PMincho" panose="02020600040205080304" pitchFamily="18" charset="-128"/>
                <a:cs typeface="Times New Roman" panose="02020603050405020304" pitchFamily="18" charset="0"/>
              </a:rPr>
              <a:t>,7 ,0 , 5, 1, 4, 8, 6）</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z="3600" smtClean="0">
                <a:ea typeface="宋体" panose="02010600030101010101" pitchFamily="2" charset="-122"/>
              </a:rPr>
              <a:t>3.2 </a:t>
            </a:r>
            <a:r>
              <a:rPr lang="zh-CN" altLang="en-US" sz="3600" smtClean="0">
                <a:ea typeface="宋体" panose="02010600030101010101" pitchFamily="2" charset="-122"/>
              </a:rPr>
              <a:t>状态空间搜索</a:t>
            </a:r>
          </a:p>
        </p:txBody>
      </p:sp>
      <p:sp>
        <p:nvSpPr>
          <p:cNvPr id="296963" name="Rectangle 3"/>
          <p:cNvSpPr>
            <a:spLocks noGrp="1" noChangeArrowheads="1"/>
          </p:cNvSpPr>
          <p:nvPr>
            <p:ph type="body" idx="1"/>
          </p:nvPr>
        </p:nvSpPr>
        <p:spPr>
          <a:xfrm>
            <a:off x="468313" y="2011363"/>
            <a:ext cx="8059737" cy="4846637"/>
          </a:xfrm>
        </p:spPr>
        <p:txBody>
          <a:bodyPr/>
          <a:lstStyle/>
          <a:p>
            <a:pPr>
              <a:buFont typeface="Wingdings" panose="05000000000000000000" pitchFamily="2" charset="2"/>
              <a:buChar char="q"/>
              <a:defRPr/>
            </a:pPr>
            <a:r>
              <a:rPr lang="zh-CN" altLang="en-US" sz="2400" dirty="0">
                <a:latin typeface="+mn-ea"/>
              </a:rPr>
              <a:t>状态空间:由问题的全部状态及一切可用算符所构成的集合称为问题的状态空间.一般表示为:</a:t>
            </a:r>
          </a:p>
          <a:p>
            <a:pPr lvl="2">
              <a:buFont typeface="Wingdings" panose="05000000000000000000" pitchFamily="2" charset="2"/>
              <a:buNone/>
              <a:defRPr/>
            </a:pPr>
            <a:r>
              <a:rPr lang="zh-CN" altLang="en-US" sz="2400" dirty="0">
                <a:latin typeface="+mn-ea"/>
              </a:rPr>
              <a:t>   (</a:t>
            </a:r>
            <a:r>
              <a:rPr lang="en-US" altLang="zh-CN" sz="2400" dirty="0">
                <a:latin typeface="+mn-ea"/>
              </a:rPr>
              <a:t>S,  F,  </a:t>
            </a:r>
            <a:r>
              <a:rPr lang="en-US" altLang="zh-CN" sz="2400" dirty="0" smtClean="0">
                <a:latin typeface="+mn-ea"/>
              </a:rPr>
              <a:t>G)</a:t>
            </a:r>
          </a:p>
          <a:p>
            <a:pPr lvl="1">
              <a:buFont typeface="Wingdings" panose="05000000000000000000" pitchFamily="2" charset="2"/>
              <a:buNone/>
              <a:defRPr/>
            </a:pPr>
            <a:r>
              <a:rPr lang="en-US" altLang="zh-CN" sz="2800" dirty="0" smtClean="0">
                <a:latin typeface="+mn-ea"/>
              </a:rPr>
              <a:t>S</a:t>
            </a:r>
            <a:r>
              <a:rPr lang="en-US" altLang="zh-CN" sz="2800" dirty="0">
                <a:latin typeface="+mn-ea"/>
              </a:rPr>
              <a:t>:</a:t>
            </a:r>
            <a:r>
              <a:rPr lang="zh-CN" altLang="zh-CN" sz="2800" dirty="0">
                <a:latin typeface="+mn-ea"/>
              </a:rPr>
              <a:t>问题所有的初始状态集合;</a:t>
            </a:r>
            <a:r>
              <a:rPr lang="zh-CN" altLang="en-US" sz="2800" dirty="0">
                <a:latin typeface="+mn-ea"/>
              </a:rPr>
              <a:t> </a:t>
            </a:r>
            <a:r>
              <a:rPr lang="en-US" altLang="zh-CN" sz="2800" dirty="0">
                <a:latin typeface="+mn-ea"/>
              </a:rPr>
              <a:t>F:</a:t>
            </a:r>
            <a:r>
              <a:rPr lang="zh-CN" altLang="zh-CN" sz="2800" dirty="0">
                <a:latin typeface="+mn-ea"/>
              </a:rPr>
              <a:t>算符集合; </a:t>
            </a:r>
            <a:r>
              <a:rPr lang="en-US" altLang="zh-CN" sz="2800" dirty="0">
                <a:latin typeface="+mn-ea"/>
              </a:rPr>
              <a:t>G:</a:t>
            </a:r>
            <a:r>
              <a:rPr lang="zh-CN" altLang="zh-CN" sz="2800" dirty="0">
                <a:latin typeface="+mn-ea"/>
              </a:rPr>
              <a:t>目标状态集合</a:t>
            </a:r>
            <a:endParaRPr lang="zh-CN" altLang="en-US" sz="2800" dirty="0">
              <a:latin typeface="+mn-ea"/>
            </a:endParaRPr>
          </a:p>
          <a:p>
            <a:pPr>
              <a:buFont typeface="Wingdings" panose="05000000000000000000" pitchFamily="2" charset="2"/>
              <a:buChar char="q"/>
              <a:defRPr/>
            </a:pPr>
            <a:r>
              <a:rPr lang="zh-CN" altLang="en-US" sz="2400" dirty="0">
                <a:latin typeface="+mn-ea"/>
              </a:rPr>
              <a:t>算符:  引起状态中某些分量发生变化, 从而使问题由一个状态变为另一个状态的操作称为算符.</a:t>
            </a:r>
          </a:p>
          <a:p>
            <a:pPr>
              <a:buFont typeface="Wingdings" panose="05000000000000000000" pitchFamily="2" charset="2"/>
              <a:buChar char="q"/>
              <a:defRPr/>
            </a:pPr>
            <a:r>
              <a:rPr lang="zh-CN" altLang="en-US" sz="2400" dirty="0" smtClean="0">
                <a:latin typeface="+mn-ea"/>
              </a:rPr>
              <a:t>状态空间</a:t>
            </a:r>
            <a:r>
              <a:rPr lang="zh-CN" altLang="en-US" sz="2400" dirty="0">
                <a:latin typeface="+mn-ea"/>
              </a:rPr>
              <a:t>图:状态空间的图式表示,称为状态空间图.其中节点表示状态,有向边(弧)表示算符.</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sz="3600" smtClean="0">
                <a:ea typeface="宋体" panose="02010600030101010101" pitchFamily="2" charset="-122"/>
              </a:rPr>
              <a:t>3.2 </a:t>
            </a:r>
            <a:r>
              <a:rPr lang="zh-CN" altLang="en-US" sz="3600" smtClean="0">
                <a:ea typeface="宋体" panose="02010600030101010101" pitchFamily="2" charset="-122"/>
              </a:rPr>
              <a:t>状态空间搜索</a:t>
            </a:r>
          </a:p>
        </p:txBody>
      </p:sp>
      <p:sp>
        <p:nvSpPr>
          <p:cNvPr id="30723" name="Rectangle 3"/>
          <p:cNvSpPr>
            <a:spLocks noGrp="1" noChangeArrowheads="1"/>
          </p:cNvSpPr>
          <p:nvPr>
            <p:ph type="body" idx="1"/>
          </p:nvPr>
        </p:nvSpPr>
        <p:spPr>
          <a:xfrm>
            <a:off x="971550" y="1916113"/>
            <a:ext cx="7772400" cy="4114800"/>
          </a:xfrm>
        </p:spPr>
        <p:txBody>
          <a:bodyPr/>
          <a:lstStyle/>
          <a:p>
            <a:r>
              <a:rPr lang="zh-CN" altLang="en-US" sz="2400" smtClean="0">
                <a:latin typeface="华文新魏" panose="02010800040101010101" pitchFamily="2" charset="-122"/>
              </a:rPr>
              <a:t>路径</a:t>
            </a:r>
          </a:p>
          <a:p>
            <a:pPr lvl="1"/>
            <a:r>
              <a:rPr lang="zh-CN" altLang="en-US" smtClean="0">
                <a:latin typeface="华文新魏" panose="02010800040101010101" pitchFamily="2" charset="-122"/>
              </a:rPr>
              <a:t>状态序列</a:t>
            </a:r>
          </a:p>
          <a:p>
            <a:r>
              <a:rPr lang="zh-CN" altLang="en-US" sz="2400" smtClean="0">
                <a:latin typeface="华文新魏" panose="02010800040101010101" pitchFamily="2" charset="-122"/>
              </a:rPr>
              <a:t>搜索</a:t>
            </a:r>
          </a:p>
          <a:p>
            <a:pPr lvl="1"/>
            <a:r>
              <a:rPr lang="zh-CN" altLang="en-US" smtClean="0">
                <a:latin typeface="华文新魏" panose="02010800040101010101" pitchFamily="2" charset="-122"/>
              </a:rPr>
              <a:t>寻找从初始状态到目标状态的路径;</a:t>
            </a:r>
          </a:p>
          <a:p>
            <a:pPr lvl="1"/>
            <a:endParaRPr lang="zh-CN" altLang="en-US" smtClean="0">
              <a:ea typeface="宋体" panose="02010600030101010101" pitchFamily="2" charset="-122"/>
            </a:endParaRPr>
          </a:p>
        </p:txBody>
      </p:sp>
      <p:sp>
        <p:nvSpPr>
          <p:cNvPr id="30724" name="AutoShape 5"/>
          <p:cNvSpPr>
            <a:spLocks noChangeArrowheads="1"/>
          </p:cNvSpPr>
          <p:nvPr/>
        </p:nvSpPr>
        <p:spPr bwMode="auto">
          <a:xfrm>
            <a:off x="3324225" y="3841750"/>
            <a:ext cx="1281113" cy="2100263"/>
          </a:xfrm>
          <a:prstGeom prst="triangle">
            <a:avLst>
              <a:gd name="adj" fmla="val 50000"/>
            </a:avLst>
          </a:prstGeom>
          <a:solidFill>
            <a:srgbClr val="0000FF"/>
          </a:solidFill>
          <a:ln w="9525">
            <a:solidFill>
              <a:schemeClr val="accent2"/>
            </a:solidFill>
            <a:miter lim="800000"/>
            <a:headEnd/>
            <a:tailEnd/>
          </a:ln>
        </p:spPr>
        <p:txBody>
          <a:bodyPr wrap="none" anchor="ct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30725" name="AutoShape 6"/>
          <p:cNvSpPr>
            <a:spLocks noChangeArrowheads="1"/>
          </p:cNvSpPr>
          <p:nvPr/>
        </p:nvSpPr>
        <p:spPr bwMode="auto">
          <a:xfrm>
            <a:off x="2655888" y="3841750"/>
            <a:ext cx="2619375" cy="2100263"/>
          </a:xfrm>
          <a:prstGeom prst="triangle">
            <a:avLst>
              <a:gd name="adj" fmla="val 5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30726" name="Text Box 7"/>
          <p:cNvSpPr txBox="1">
            <a:spLocks noChangeArrowheads="1"/>
          </p:cNvSpPr>
          <p:nvPr/>
        </p:nvSpPr>
        <p:spPr bwMode="auto">
          <a:xfrm>
            <a:off x="3883025" y="3498850"/>
            <a:ext cx="509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imes New Roman" panose="02020603050405020304" pitchFamily="18" charset="0"/>
              </a:rPr>
              <a:t>S0</a:t>
            </a:r>
          </a:p>
        </p:txBody>
      </p:sp>
      <p:sp>
        <p:nvSpPr>
          <p:cNvPr id="30727" name="Oval 8"/>
          <p:cNvSpPr>
            <a:spLocks noChangeArrowheads="1"/>
          </p:cNvSpPr>
          <p:nvPr/>
        </p:nvSpPr>
        <p:spPr bwMode="auto">
          <a:xfrm>
            <a:off x="3875088" y="5905500"/>
            <a:ext cx="120650" cy="74613"/>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30728" name="Text Box 9"/>
          <p:cNvSpPr txBox="1">
            <a:spLocks noChangeArrowheads="1"/>
          </p:cNvSpPr>
          <p:nvPr/>
        </p:nvSpPr>
        <p:spPr bwMode="auto">
          <a:xfrm>
            <a:off x="3884613" y="5938838"/>
            <a:ext cx="5095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imes New Roman" panose="02020603050405020304" pitchFamily="18" charset="0"/>
              </a:rPr>
              <a:t>Sg</a:t>
            </a:r>
          </a:p>
        </p:txBody>
      </p:sp>
      <p:sp>
        <p:nvSpPr>
          <p:cNvPr id="30729" name="Freeform 10"/>
          <p:cNvSpPr>
            <a:spLocks/>
          </p:cNvSpPr>
          <p:nvPr/>
        </p:nvSpPr>
        <p:spPr bwMode="auto">
          <a:xfrm>
            <a:off x="3508375" y="3841750"/>
            <a:ext cx="852488" cy="2100263"/>
          </a:xfrm>
          <a:custGeom>
            <a:avLst/>
            <a:gdLst>
              <a:gd name="T0" fmla="*/ 2147483646 w 672"/>
              <a:gd name="T1" fmla="*/ 0 h 2688"/>
              <a:gd name="T2" fmla="*/ 2147483646 w 672"/>
              <a:gd name="T3" fmla="*/ 2147483646 h 2688"/>
              <a:gd name="T4" fmla="*/ 2147483646 w 672"/>
              <a:gd name="T5" fmla="*/ 2147483646 h 2688"/>
              <a:gd name="T6" fmla="*/ 2147483646 w 672"/>
              <a:gd name="T7" fmla="*/ 2147483646 h 2688"/>
              <a:gd name="T8" fmla="*/ 2147483646 w 672"/>
              <a:gd name="T9" fmla="*/ 2147483646 h 2688"/>
              <a:gd name="T10" fmla="*/ 0 w 672"/>
              <a:gd name="T11" fmla="*/ 2147483646 h 2688"/>
              <a:gd name="T12" fmla="*/ 2147483646 w 672"/>
              <a:gd name="T13" fmla="*/ 2147483646 h 2688"/>
              <a:gd name="T14" fmla="*/ 2147483646 w 672"/>
              <a:gd name="T15" fmla="*/ 2147483646 h 2688"/>
              <a:gd name="T16" fmla="*/ 0 60000 65536"/>
              <a:gd name="T17" fmla="*/ 0 60000 65536"/>
              <a:gd name="T18" fmla="*/ 0 60000 65536"/>
              <a:gd name="T19" fmla="*/ 0 60000 65536"/>
              <a:gd name="T20" fmla="*/ 0 60000 65536"/>
              <a:gd name="T21" fmla="*/ 0 60000 65536"/>
              <a:gd name="T22" fmla="*/ 0 60000 65536"/>
              <a:gd name="T23" fmla="*/ 0 60000 65536"/>
              <a:gd name="T24" fmla="*/ 0 w 672"/>
              <a:gd name="T25" fmla="*/ 0 h 2688"/>
              <a:gd name="T26" fmla="*/ 672 w 672"/>
              <a:gd name="T27" fmla="*/ 2688 h 26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2" h="2688">
                <a:moveTo>
                  <a:pt x="384" y="0"/>
                </a:moveTo>
                <a:lnTo>
                  <a:pt x="336" y="288"/>
                </a:lnTo>
                <a:lnTo>
                  <a:pt x="432" y="480"/>
                </a:lnTo>
                <a:lnTo>
                  <a:pt x="240" y="864"/>
                </a:lnTo>
                <a:lnTo>
                  <a:pt x="528" y="1200"/>
                </a:lnTo>
                <a:lnTo>
                  <a:pt x="0" y="2112"/>
                </a:lnTo>
                <a:lnTo>
                  <a:pt x="672" y="2400"/>
                </a:lnTo>
                <a:lnTo>
                  <a:pt x="336" y="2688"/>
                </a:lnTo>
              </a:path>
            </a:pathLst>
          </a:custGeom>
          <a:noFill/>
          <a:ln w="952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p:txBody>
          <a:bodyPr/>
          <a:lstStyle/>
          <a:p>
            <a:r>
              <a:rPr lang="en-US" altLang="zh-CN" sz="3600" smtClean="0">
                <a:ea typeface="宋体" panose="02010600030101010101" pitchFamily="2" charset="-122"/>
              </a:rPr>
              <a:t>3.2 </a:t>
            </a:r>
            <a:r>
              <a:rPr lang="zh-CN" altLang="en-US" sz="3600" smtClean="0">
                <a:ea typeface="宋体" panose="02010600030101010101" pitchFamily="2" charset="-122"/>
              </a:rPr>
              <a:t>状态空间搜索</a:t>
            </a:r>
          </a:p>
        </p:txBody>
      </p:sp>
      <p:sp>
        <p:nvSpPr>
          <p:cNvPr id="34819" name="Rectangle 1027"/>
          <p:cNvSpPr>
            <a:spLocks noGrp="1" noChangeArrowheads="1"/>
          </p:cNvSpPr>
          <p:nvPr>
            <p:ph type="body" idx="1"/>
          </p:nvPr>
        </p:nvSpPr>
        <p:spPr>
          <a:xfrm>
            <a:off x="323850" y="1989138"/>
            <a:ext cx="8275638" cy="4608512"/>
          </a:xfrm>
        </p:spPr>
        <p:txBody>
          <a:bodyPr/>
          <a:lstStyle/>
          <a:p>
            <a:r>
              <a:rPr lang="zh-CN" altLang="en-US" sz="2400" smtClean="0">
                <a:latin typeface="华文新魏" panose="02010800040101010101" pitchFamily="2" charset="-122"/>
              </a:rPr>
              <a:t>用状态空间表示,首先必须定义状态的描述形式,把问题的一切状态都表示出来,其次定义算符,完成状态的转换</a:t>
            </a:r>
          </a:p>
          <a:p>
            <a:r>
              <a:rPr lang="zh-CN" altLang="en-US" sz="2400" smtClean="0">
                <a:latin typeface="华文新魏" panose="02010800040101010101" pitchFamily="2" charset="-122"/>
              </a:rPr>
              <a:t>问题的求解过程就是一个把算符不断地作用于状态的过程.如果在使用某个算符后得到的状态就是目标状态,就得到了问题的解.这个解就是从初始状态到目标状态所用算符构成的序列.</a:t>
            </a:r>
          </a:p>
          <a:p>
            <a:r>
              <a:rPr lang="zh-CN" altLang="en-US" sz="2400" smtClean="0">
                <a:latin typeface="华文新魏" panose="02010800040101010101" pitchFamily="2" charset="-122"/>
              </a:rPr>
              <a:t>算符的一次使用,就使问题由一种状态转变为另一种状态.可能有多个算符序列都可使问题从初始状态变到目标状态,这就得到了多个解.</a:t>
            </a:r>
          </a:p>
          <a:p>
            <a:r>
              <a:rPr lang="zh-CN" altLang="en-US" sz="2400" smtClean="0">
                <a:latin typeface="华文新魏" panose="02010800040101010101" pitchFamily="2" charset="-122"/>
              </a:rPr>
              <a:t>对任何一个状态,可使用的算符可能不止一个,这样由一个状态所生成的后继状态可能有多个.如何选择下一步的操作,由搜索策略决定.</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z="3600" smtClean="0">
                <a:ea typeface="宋体" panose="02010600030101010101" pitchFamily="2" charset="-122"/>
              </a:rPr>
              <a:t>状态空间搜索</a:t>
            </a:r>
            <a:r>
              <a:rPr lang="en-US" altLang="zh-CN" sz="3600" smtClean="0">
                <a:ea typeface="宋体" panose="02010600030101010101" pitchFamily="2" charset="-122"/>
              </a:rPr>
              <a:t>-</a:t>
            </a:r>
            <a:r>
              <a:rPr lang="zh-CN" altLang="en-US" sz="3600" smtClean="0">
                <a:ea typeface="宋体" panose="02010600030101010101" pitchFamily="2" charset="-122"/>
              </a:rPr>
              <a:t>搜索控制策略（</a:t>
            </a:r>
            <a:r>
              <a:rPr lang="en-US" altLang="zh-CN" sz="3600" smtClean="0">
                <a:ea typeface="宋体" panose="02010600030101010101" pitchFamily="2" charset="-122"/>
              </a:rPr>
              <a:t>1</a:t>
            </a:r>
            <a:r>
              <a:rPr lang="zh-CN" altLang="en-US" sz="3600" smtClean="0">
                <a:ea typeface="宋体" panose="02010600030101010101" pitchFamily="2" charset="-122"/>
              </a:rPr>
              <a:t>）</a:t>
            </a:r>
          </a:p>
        </p:txBody>
      </p:sp>
      <p:sp>
        <p:nvSpPr>
          <p:cNvPr id="36867" name="Rectangle 3"/>
          <p:cNvSpPr>
            <a:spLocks noGrp="1" noChangeArrowheads="1"/>
          </p:cNvSpPr>
          <p:nvPr>
            <p:ph type="body" idx="1"/>
          </p:nvPr>
        </p:nvSpPr>
        <p:spPr>
          <a:xfrm>
            <a:off x="683568" y="2060848"/>
            <a:ext cx="8129588" cy="4583112"/>
          </a:xfrm>
        </p:spPr>
        <p:txBody>
          <a:bodyPr/>
          <a:lstStyle/>
          <a:p>
            <a:pPr>
              <a:buFont typeface="Wingdings" panose="05000000000000000000" pitchFamily="2" charset="2"/>
              <a:buChar char="q"/>
            </a:pPr>
            <a:r>
              <a:rPr lang="zh-CN" altLang="en-US" dirty="0" smtClean="0">
                <a:latin typeface="华文新魏" panose="02010800040101010101" pitchFamily="2" charset="-122"/>
              </a:rPr>
              <a:t>搜索控制策略</a:t>
            </a:r>
          </a:p>
          <a:p>
            <a:pPr lvl="1"/>
            <a:r>
              <a:rPr lang="zh-CN" altLang="en-US" dirty="0" smtClean="0">
                <a:latin typeface="华文新魏" panose="02010800040101010101" pitchFamily="2" charset="-122"/>
              </a:rPr>
              <a:t>不可撤回的控制策略;</a:t>
            </a:r>
          </a:p>
          <a:p>
            <a:pPr lvl="1"/>
            <a:r>
              <a:rPr lang="zh-CN" altLang="en-US" dirty="0" smtClean="0">
                <a:latin typeface="华文新魏" panose="02010800040101010101" pitchFamily="2" charset="-122"/>
              </a:rPr>
              <a:t>试探性控制策略</a:t>
            </a:r>
          </a:p>
          <a:p>
            <a:pPr lvl="2"/>
            <a:r>
              <a:rPr lang="zh-CN" altLang="en-US" sz="2400" dirty="0" smtClean="0">
                <a:latin typeface="华文新魏" panose="02010800040101010101" pitchFamily="2" charset="-122"/>
              </a:rPr>
              <a:t>回溯型</a:t>
            </a:r>
          </a:p>
          <a:p>
            <a:pPr lvl="2"/>
            <a:r>
              <a:rPr lang="zh-CN" altLang="en-US" sz="2400" dirty="0" smtClean="0">
                <a:latin typeface="华文新魏" panose="02010800040101010101" pitchFamily="2" charset="-122"/>
              </a:rPr>
              <a:t>图搜索</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z="3600" smtClean="0">
                <a:ea typeface="宋体" panose="02010600030101010101" pitchFamily="2" charset="-122"/>
              </a:rPr>
              <a:t>状态空间搜索</a:t>
            </a:r>
            <a:r>
              <a:rPr lang="en-US" altLang="zh-CN" sz="3600" smtClean="0">
                <a:ea typeface="宋体" panose="02010600030101010101" pitchFamily="2" charset="-122"/>
              </a:rPr>
              <a:t>-</a:t>
            </a:r>
            <a:r>
              <a:rPr lang="zh-CN" altLang="en-US" sz="3600" smtClean="0">
                <a:ea typeface="宋体" panose="02010600030101010101" pitchFamily="2" charset="-122"/>
              </a:rPr>
              <a:t>搜索控制策略（2）</a:t>
            </a:r>
          </a:p>
        </p:txBody>
      </p:sp>
      <p:sp>
        <p:nvSpPr>
          <p:cNvPr id="38915" name="Rectangle 3"/>
          <p:cNvSpPr>
            <a:spLocks noGrp="1" noChangeArrowheads="1"/>
          </p:cNvSpPr>
          <p:nvPr>
            <p:ph type="body" idx="1"/>
          </p:nvPr>
        </p:nvSpPr>
        <p:spPr>
          <a:xfrm>
            <a:off x="755650" y="2133600"/>
            <a:ext cx="8129588" cy="4583113"/>
          </a:xfrm>
        </p:spPr>
        <p:txBody>
          <a:bodyPr/>
          <a:lstStyle/>
          <a:p>
            <a:r>
              <a:rPr lang="zh-CN" altLang="en-US" sz="2400" smtClean="0">
                <a:latin typeface="华文新魏" panose="02010800040101010101" pitchFamily="2" charset="-122"/>
              </a:rPr>
              <a:t>不可撤回的控制策略</a:t>
            </a:r>
          </a:p>
          <a:p>
            <a:r>
              <a:rPr lang="zh-CN" altLang="en-US" sz="2400" smtClean="0">
                <a:latin typeface="华文新魏" panose="02010800040101010101" pitchFamily="2" charset="-122"/>
              </a:rPr>
              <a:t>例：八数码问题</a:t>
            </a:r>
          </a:p>
          <a:p>
            <a:r>
              <a:rPr lang="zh-CN" altLang="en-US" sz="2400" smtClean="0">
                <a:latin typeface="华文新魏" panose="02010800040101010101" pitchFamily="2" charset="-122"/>
              </a:rPr>
              <a:t>评价函数:</a:t>
            </a:r>
            <a:r>
              <a:rPr lang="en-US" altLang="zh-CN" sz="2400" smtClean="0">
                <a:latin typeface="华文新魏" panose="02010800040101010101" pitchFamily="2" charset="-122"/>
              </a:rPr>
              <a:t>f：  （</a:t>
            </a:r>
            <a:r>
              <a:rPr lang="zh-CN" altLang="en-US" sz="2400" smtClean="0">
                <a:latin typeface="华文新魏" panose="02010800040101010101" pitchFamily="2" charset="-122"/>
              </a:rPr>
              <a:t>规定: 评价函数非增）</a:t>
            </a:r>
          </a:p>
          <a:p>
            <a:endParaRPr lang="zh-CN" altLang="en-US" sz="2400" smtClean="0">
              <a:latin typeface="华文新魏" panose="02010800040101010101" pitchFamily="2" charset="-122"/>
            </a:endParaRPr>
          </a:p>
        </p:txBody>
      </p:sp>
      <p:grpSp>
        <p:nvGrpSpPr>
          <p:cNvPr id="38916" name="Group 38"/>
          <p:cNvGrpSpPr>
            <a:grpSpLocks/>
          </p:cNvGrpSpPr>
          <p:nvPr/>
        </p:nvGrpSpPr>
        <p:grpSpPr bwMode="auto">
          <a:xfrm>
            <a:off x="1652588" y="3567113"/>
            <a:ext cx="1336675" cy="1338262"/>
            <a:chOff x="-3" y="-3"/>
            <a:chExt cx="1320" cy="1215"/>
          </a:xfrm>
        </p:grpSpPr>
        <p:grpSp>
          <p:nvGrpSpPr>
            <p:cNvPr id="38949" name="Group 39"/>
            <p:cNvGrpSpPr>
              <a:grpSpLocks/>
            </p:cNvGrpSpPr>
            <p:nvPr/>
          </p:nvGrpSpPr>
          <p:grpSpPr bwMode="auto">
            <a:xfrm>
              <a:off x="0" y="0"/>
              <a:ext cx="1314" cy="1209"/>
              <a:chOff x="0" y="0"/>
              <a:chExt cx="1314" cy="1209"/>
            </a:xfrm>
          </p:grpSpPr>
          <p:grpSp>
            <p:nvGrpSpPr>
              <p:cNvPr id="38951" name="Group 40"/>
              <p:cNvGrpSpPr>
                <a:grpSpLocks/>
              </p:cNvGrpSpPr>
              <p:nvPr/>
            </p:nvGrpSpPr>
            <p:grpSpPr bwMode="auto">
              <a:xfrm>
                <a:off x="0" y="0"/>
                <a:ext cx="438" cy="403"/>
                <a:chOff x="0" y="0"/>
                <a:chExt cx="438" cy="403"/>
              </a:xfrm>
            </p:grpSpPr>
            <p:sp>
              <p:nvSpPr>
                <p:cNvPr id="38976" name="Rectangle 41"/>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2</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38977" name="Rectangle 42"/>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52" name="Group 43"/>
              <p:cNvGrpSpPr>
                <a:grpSpLocks/>
              </p:cNvGrpSpPr>
              <p:nvPr/>
            </p:nvGrpSpPr>
            <p:grpSpPr bwMode="auto">
              <a:xfrm>
                <a:off x="438" y="0"/>
                <a:ext cx="438" cy="403"/>
                <a:chOff x="438" y="0"/>
                <a:chExt cx="438" cy="403"/>
              </a:xfrm>
            </p:grpSpPr>
            <p:sp>
              <p:nvSpPr>
                <p:cNvPr id="38974" name="Rectangle 44"/>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8</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38975" name="Rectangle 45"/>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53" name="Group 46"/>
              <p:cNvGrpSpPr>
                <a:grpSpLocks/>
              </p:cNvGrpSpPr>
              <p:nvPr/>
            </p:nvGrpSpPr>
            <p:grpSpPr bwMode="auto">
              <a:xfrm>
                <a:off x="876" y="0"/>
                <a:ext cx="438" cy="403"/>
                <a:chOff x="876" y="0"/>
                <a:chExt cx="438" cy="403"/>
              </a:xfrm>
            </p:grpSpPr>
            <p:sp>
              <p:nvSpPr>
                <p:cNvPr id="38972" name="Rectangle 47"/>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38973" name="Rectangle 48"/>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54" name="Group 49"/>
              <p:cNvGrpSpPr>
                <a:grpSpLocks/>
              </p:cNvGrpSpPr>
              <p:nvPr/>
            </p:nvGrpSpPr>
            <p:grpSpPr bwMode="auto">
              <a:xfrm>
                <a:off x="0" y="403"/>
                <a:ext cx="438" cy="403"/>
                <a:chOff x="0" y="403"/>
                <a:chExt cx="438" cy="403"/>
              </a:xfrm>
            </p:grpSpPr>
            <p:sp>
              <p:nvSpPr>
                <p:cNvPr id="38970" name="Rectangle 50"/>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1</a:t>
                  </a:r>
                </a:p>
              </p:txBody>
            </p:sp>
            <p:sp>
              <p:nvSpPr>
                <p:cNvPr id="38971" name="Rectangle 51"/>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55" name="Group 52"/>
              <p:cNvGrpSpPr>
                <a:grpSpLocks/>
              </p:cNvGrpSpPr>
              <p:nvPr/>
            </p:nvGrpSpPr>
            <p:grpSpPr bwMode="auto">
              <a:xfrm>
                <a:off x="438" y="403"/>
                <a:ext cx="438" cy="403"/>
                <a:chOff x="438" y="403"/>
                <a:chExt cx="438" cy="403"/>
              </a:xfrm>
            </p:grpSpPr>
            <p:sp>
              <p:nvSpPr>
                <p:cNvPr id="38968" name="Rectangle 53"/>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6</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38969" name="Rectangle 54"/>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56" name="Group 55"/>
              <p:cNvGrpSpPr>
                <a:grpSpLocks/>
              </p:cNvGrpSpPr>
              <p:nvPr/>
            </p:nvGrpSpPr>
            <p:grpSpPr bwMode="auto">
              <a:xfrm>
                <a:off x="876" y="403"/>
                <a:ext cx="438" cy="403"/>
                <a:chOff x="876" y="403"/>
                <a:chExt cx="438" cy="403"/>
              </a:xfrm>
            </p:grpSpPr>
            <p:sp>
              <p:nvSpPr>
                <p:cNvPr id="38966" name="Rectangle 56"/>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38967" name="Rectangle 57"/>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57" name="Group 58"/>
              <p:cNvGrpSpPr>
                <a:grpSpLocks/>
              </p:cNvGrpSpPr>
              <p:nvPr/>
            </p:nvGrpSpPr>
            <p:grpSpPr bwMode="auto">
              <a:xfrm>
                <a:off x="0" y="806"/>
                <a:ext cx="438" cy="403"/>
                <a:chOff x="0" y="806"/>
                <a:chExt cx="438" cy="403"/>
              </a:xfrm>
            </p:grpSpPr>
            <p:sp>
              <p:nvSpPr>
                <p:cNvPr id="38964" name="Rectangle 59"/>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38965" name="Rectangle 60"/>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58" name="Group 61"/>
              <p:cNvGrpSpPr>
                <a:grpSpLocks/>
              </p:cNvGrpSpPr>
              <p:nvPr/>
            </p:nvGrpSpPr>
            <p:grpSpPr bwMode="auto">
              <a:xfrm>
                <a:off x="438" y="806"/>
                <a:ext cx="438" cy="403"/>
                <a:chOff x="438" y="806"/>
                <a:chExt cx="438" cy="403"/>
              </a:xfrm>
            </p:grpSpPr>
            <p:sp>
              <p:nvSpPr>
                <p:cNvPr id="38962" name="Rectangle 62"/>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Char char="n"/>
                  </a:pPr>
                  <a:endParaRPr lang="zh-CN" altLang="en-US" sz="1800">
                    <a:latin typeface="Times New Roman" panose="02020603050405020304" pitchFamily="18" charset="0"/>
                  </a:endParaRP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38963" name="Rectangle 63"/>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59" name="Group 64"/>
              <p:cNvGrpSpPr>
                <a:grpSpLocks/>
              </p:cNvGrpSpPr>
              <p:nvPr/>
            </p:nvGrpSpPr>
            <p:grpSpPr bwMode="auto">
              <a:xfrm>
                <a:off x="876" y="806"/>
                <a:ext cx="438" cy="403"/>
                <a:chOff x="876" y="806"/>
                <a:chExt cx="438" cy="403"/>
              </a:xfrm>
            </p:grpSpPr>
            <p:sp>
              <p:nvSpPr>
                <p:cNvPr id="38960" name="Rectangle 65"/>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38961" name="Rectangle 66"/>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sp>
          <p:nvSpPr>
            <p:cNvPr id="38950" name="Rectangle 67"/>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17" name="Group 68"/>
          <p:cNvGrpSpPr>
            <a:grpSpLocks/>
          </p:cNvGrpSpPr>
          <p:nvPr/>
        </p:nvGrpSpPr>
        <p:grpSpPr bwMode="auto">
          <a:xfrm>
            <a:off x="3727450" y="3567113"/>
            <a:ext cx="1336675" cy="1338262"/>
            <a:chOff x="-3" y="-3"/>
            <a:chExt cx="1320" cy="1215"/>
          </a:xfrm>
        </p:grpSpPr>
        <p:grpSp>
          <p:nvGrpSpPr>
            <p:cNvPr id="38920" name="Group 69"/>
            <p:cNvGrpSpPr>
              <a:grpSpLocks/>
            </p:cNvGrpSpPr>
            <p:nvPr/>
          </p:nvGrpSpPr>
          <p:grpSpPr bwMode="auto">
            <a:xfrm>
              <a:off x="0" y="0"/>
              <a:ext cx="1314" cy="1209"/>
              <a:chOff x="0" y="0"/>
              <a:chExt cx="1314" cy="1209"/>
            </a:xfrm>
          </p:grpSpPr>
          <p:grpSp>
            <p:nvGrpSpPr>
              <p:cNvPr id="38922" name="Group 70"/>
              <p:cNvGrpSpPr>
                <a:grpSpLocks/>
              </p:cNvGrpSpPr>
              <p:nvPr/>
            </p:nvGrpSpPr>
            <p:grpSpPr bwMode="auto">
              <a:xfrm>
                <a:off x="0" y="0"/>
                <a:ext cx="438" cy="403"/>
                <a:chOff x="0" y="0"/>
                <a:chExt cx="438" cy="403"/>
              </a:xfrm>
            </p:grpSpPr>
            <p:sp>
              <p:nvSpPr>
                <p:cNvPr id="38947" name="Rectangle 71"/>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1</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38948" name="Rectangle 72"/>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23" name="Group 73"/>
              <p:cNvGrpSpPr>
                <a:grpSpLocks/>
              </p:cNvGrpSpPr>
              <p:nvPr/>
            </p:nvGrpSpPr>
            <p:grpSpPr bwMode="auto">
              <a:xfrm>
                <a:off x="438" y="0"/>
                <a:ext cx="438" cy="403"/>
                <a:chOff x="438" y="0"/>
                <a:chExt cx="438" cy="403"/>
              </a:xfrm>
            </p:grpSpPr>
            <p:sp>
              <p:nvSpPr>
                <p:cNvPr id="38945" name="Rectangle 74"/>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2</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38946" name="Rectangle 75"/>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24" name="Group 76"/>
              <p:cNvGrpSpPr>
                <a:grpSpLocks/>
              </p:cNvGrpSpPr>
              <p:nvPr/>
            </p:nvGrpSpPr>
            <p:grpSpPr bwMode="auto">
              <a:xfrm>
                <a:off x="876" y="0"/>
                <a:ext cx="438" cy="403"/>
                <a:chOff x="876" y="0"/>
                <a:chExt cx="438" cy="403"/>
              </a:xfrm>
            </p:grpSpPr>
            <p:sp>
              <p:nvSpPr>
                <p:cNvPr id="38943" name="Rectangle 77"/>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38944" name="Rectangle 78"/>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25" name="Group 79"/>
              <p:cNvGrpSpPr>
                <a:grpSpLocks/>
              </p:cNvGrpSpPr>
              <p:nvPr/>
            </p:nvGrpSpPr>
            <p:grpSpPr bwMode="auto">
              <a:xfrm>
                <a:off x="0" y="403"/>
                <a:ext cx="438" cy="403"/>
                <a:chOff x="0" y="403"/>
                <a:chExt cx="438" cy="403"/>
              </a:xfrm>
            </p:grpSpPr>
            <p:sp>
              <p:nvSpPr>
                <p:cNvPr id="38941" name="Rectangle 80"/>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8</a:t>
                  </a:r>
                </a:p>
              </p:txBody>
            </p:sp>
            <p:sp>
              <p:nvSpPr>
                <p:cNvPr id="38942" name="Rectangle 81"/>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26" name="Group 82"/>
              <p:cNvGrpSpPr>
                <a:grpSpLocks/>
              </p:cNvGrpSpPr>
              <p:nvPr/>
            </p:nvGrpSpPr>
            <p:grpSpPr bwMode="auto">
              <a:xfrm>
                <a:off x="438" y="403"/>
                <a:ext cx="438" cy="403"/>
                <a:chOff x="438" y="403"/>
                <a:chExt cx="438" cy="403"/>
              </a:xfrm>
            </p:grpSpPr>
            <p:sp>
              <p:nvSpPr>
                <p:cNvPr id="38939" name="Rectangle 83"/>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38940" name="Rectangle 84"/>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27" name="Group 85"/>
              <p:cNvGrpSpPr>
                <a:grpSpLocks/>
              </p:cNvGrpSpPr>
              <p:nvPr/>
            </p:nvGrpSpPr>
            <p:grpSpPr bwMode="auto">
              <a:xfrm>
                <a:off x="876" y="403"/>
                <a:ext cx="438" cy="403"/>
                <a:chOff x="876" y="403"/>
                <a:chExt cx="438" cy="403"/>
              </a:xfrm>
            </p:grpSpPr>
            <p:sp>
              <p:nvSpPr>
                <p:cNvPr id="38937" name="Rectangle 86"/>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38938" name="Rectangle 87"/>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28" name="Group 88"/>
              <p:cNvGrpSpPr>
                <a:grpSpLocks/>
              </p:cNvGrpSpPr>
              <p:nvPr/>
            </p:nvGrpSpPr>
            <p:grpSpPr bwMode="auto">
              <a:xfrm>
                <a:off x="0" y="806"/>
                <a:ext cx="438" cy="403"/>
                <a:chOff x="0" y="806"/>
                <a:chExt cx="438" cy="403"/>
              </a:xfrm>
            </p:grpSpPr>
            <p:sp>
              <p:nvSpPr>
                <p:cNvPr id="38935" name="Rectangle 89"/>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38936" name="Rectangle 90"/>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29" name="Group 91"/>
              <p:cNvGrpSpPr>
                <a:grpSpLocks/>
              </p:cNvGrpSpPr>
              <p:nvPr/>
            </p:nvGrpSpPr>
            <p:grpSpPr bwMode="auto">
              <a:xfrm>
                <a:off x="438" y="806"/>
                <a:ext cx="438" cy="403"/>
                <a:chOff x="438" y="806"/>
                <a:chExt cx="438" cy="403"/>
              </a:xfrm>
            </p:grpSpPr>
            <p:sp>
              <p:nvSpPr>
                <p:cNvPr id="38933" name="Rectangle 92"/>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p:txBody>
            </p:sp>
            <p:sp>
              <p:nvSpPr>
                <p:cNvPr id="38934" name="Rectangle 93"/>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38930" name="Group 94"/>
              <p:cNvGrpSpPr>
                <a:grpSpLocks/>
              </p:cNvGrpSpPr>
              <p:nvPr/>
            </p:nvGrpSpPr>
            <p:grpSpPr bwMode="auto">
              <a:xfrm>
                <a:off x="876" y="806"/>
                <a:ext cx="438" cy="403"/>
                <a:chOff x="876" y="806"/>
                <a:chExt cx="438" cy="403"/>
              </a:xfrm>
            </p:grpSpPr>
            <p:sp>
              <p:nvSpPr>
                <p:cNvPr id="38931" name="Rectangle 95"/>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38932" name="Rectangle 96"/>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sp>
          <p:nvSpPr>
            <p:cNvPr id="38921" name="Rectangle 97"/>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sp>
        <p:nvSpPr>
          <p:cNvPr id="38918" name="Text Box 98"/>
          <p:cNvSpPr txBox="1">
            <a:spLocks noChangeArrowheads="1"/>
          </p:cNvSpPr>
          <p:nvPr/>
        </p:nvSpPr>
        <p:spPr bwMode="auto">
          <a:xfrm>
            <a:off x="3113088" y="3852863"/>
            <a:ext cx="544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ahoma" panose="020B0604030504040204" pitchFamily="34" charset="0"/>
              </a:rPr>
              <a:t>与</a:t>
            </a:r>
          </a:p>
        </p:txBody>
      </p:sp>
      <p:sp>
        <p:nvSpPr>
          <p:cNvPr id="38919" name="Text Box 99"/>
          <p:cNvSpPr txBox="1">
            <a:spLocks noChangeArrowheads="1"/>
          </p:cNvSpPr>
          <p:nvPr/>
        </p:nvSpPr>
        <p:spPr bwMode="auto">
          <a:xfrm>
            <a:off x="5133975" y="3852863"/>
            <a:ext cx="219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ahoma" panose="020B0604030504040204" pitchFamily="34" charset="0"/>
              </a:rPr>
              <a:t>的差异为4</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16013" y="476250"/>
            <a:ext cx="7793037" cy="1143000"/>
          </a:xfrm>
        </p:spPr>
        <p:txBody>
          <a:bodyPr/>
          <a:lstStyle/>
          <a:p>
            <a:r>
              <a:rPr lang="zh-CN" altLang="en-US" sz="3600" smtClean="0">
                <a:ea typeface="宋体" panose="02010600030101010101" pitchFamily="2" charset="-122"/>
              </a:rPr>
              <a:t>状态空间搜索</a:t>
            </a:r>
            <a:r>
              <a:rPr lang="en-US" altLang="zh-CN" sz="3600" smtClean="0">
                <a:ea typeface="宋体" panose="02010600030101010101" pitchFamily="2" charset="-122"/>
              </a:rPr>
              <a:t>-</a:t>
            </a:r>
            <a:r>
              <a:rPr lang="zh-CN" altLang="en-US" sz="3600" smtClean="0">
                <a:ea typeface="宋体" panose="02010600030101010101" pitchFamily="2" charset="-122"/>
              </a:rPr>
              <a:t>搜索控制策略（3）</a:t>
            </a:r>
          </a:p>
        </p:txBody>
      </p:sp>
      <p:sp>
        <p:nvSpPr>
          <p:cNvPr id="40963" name="Rectangle 3"/>
          <p:cNvSpPr>
            <a:spLocks noGrp="1" noChangeArrowheads="1"/>
          </p:cNvSpPr>
          <p:nvPr>
            <p:ph type="body" idx="1"/>
          </p:nvPr>
        </p:nvSpPr>
        <p:spPr>
          <a:xfrm>
            <a:off x="539750" y="1700213"/>
            <a:ext cx="7993063" cy="4546600"/>
          </a:xfrm>
        </p:spPr>
        <p:txBody>
          <a:bodyPr/>
          <a:lstStyle/>
          <a:p>
            <a:r>
              <a:rPr lang="zh-CN" altLang="en-US" sz="2400" smtClean="0">
                <a:latin typeface="华文新魏" panose="02010800040101010101" pitchFamily="2" charset="-122"/>
              </a:rPr>
              <a:t>不可撤回的控制策略</a:t>
            </a:r>
          </a:p>
        </p:txBody>
      </p:sp>
      <p:grpSp>
        <p:nvGrpSpPr>
          <p:cNvPr id="40964" name="Group 66"/>
          <p:cNvGrpSpPr>
            <a:grpSpLocks/>
          </p:cNvGrpSpPr>
          <p:nvPr/>
        </p:nvGrpSpPr>
        <p:grpSpPr bwMode="auto">
          <a:xfrm>
            <a:off x="1476375" y="2057400"/>
            <a:ext cx="1336675" cy="1338263"/>
            <a:chOff x="-3" y="-3"/>
            <a:chExt cx="1320" cy="1215"/>
          </a:xfrm>
        </p:grpSpPr>
        <p:grpSp>
          <p:nvGrpSpPr>
            <p:cNvPr id="41129" name="Group 67"/>
            <p:cNvGrpSpPr>
              <a:grpSpLocks/>
            </p:cNvGrpSpPr>
            <p:nvPr/>
          </p:nvGrpSpPr>
          <p:grpSpPr bwMode="auto">
            <a:xfrm>
              <a:off x="0" y="0"/>
              <a:ext cx="1314" cy="1209"/>
              <a:chOff x="0" y="0"/>
              <a:chExt cx="1314" cy="1209"/>
            </a:xfrm>
          </p:grpSpPr>
          <p:grpSp>
            <p:nvGrpSpPr>
              <p:cNvPr id="41131" name="Group 68"/>
              <p:cNvGrpSpPr>
                <a:grpSpLocks/>
              </p:cNvGrpSpPr>
              <p:nvPr/>
            </p:nvGrpSpPr>
            <p:grpSpPr bwMode="auto">
              <a:xfrm>
                <a:off x="0" y="0"/>
                <a:ext cx="438" cy="403"/>
                <a:chOff x="0" y="0"/>
                <a:chExt cx="438" cy="403"/>
              </a:xfrm>
            </p:grpSpPr>
            <p:sp>
              <p:nvSpPr>
                <p:cNvPr id="41156" name="Rectangle 69"/>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2</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157" name="Rectangle 70"/>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132" name="Group 71"/>
              <p:cNvGrpSpPr>
                <a:grpSpLocks/>
              </p:cNvGrpSpPr>
              <p:nvPr/>
            </p:nvGrpSpPr>
            <p:grpSpPr bwMode="auto">
              <a:xfrm>
                <a:off x="438" y="0"/>
                <a:ext cx="438" cy="403"/>
                <a:chOff x="438" y="0"/>
                <a:chExt cx="438" cy="403"/>
              </a:xfrm>
            </p:grpSpPr>
            <p:sp>
              <p:nvSpPr>
                <p:cNvPr id="41154" name="Rectangle 72"/>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8</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155" name="Rectangle 73"/>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133" name="Group 74"/>
              <p:cNvGrpSpPr>
                <a:grpSpLocks/>
              </p:cNvGrpSpPr>
              <p:nvPr/>
            </p:nvGrpSpPr>
            <p:grpSpPr bwMode="auto">
              <a:xfrm>
                <a:off x="876" y="0"/>
                <a:ext cx="438" cy="403"/>
                <a:chOff x="876" y="0"/>
                <a:chExt cx="438" cy="403"/>
              </a:xfrm>
            </p:grpSpPr>
            <p:sp>
              <p:nvSpPr>
                <p:cNvPr id="41152" name="Rectangle 75"/>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153" name="Rectangle 76"/>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134" name="Group 77"/>
              <p:cNvGrpSpPr>
                <a:grpSpLocks/>
              </p:cNvGrpSpPr>
              <p:nvPr/>
            </p:nvGrpSpPr>
            <p:grpSpPr bwMode="auto">
              <a:xfrm>
                <a:off x="0" y="403"/>
                <a:ext cx="438" cy="403"/>
                <a:chOff x="0" y="403"/>
                <a:chExt cx="438" cy="403"/>
              </a:xfrm>
            </p:grpSpPr>
            <p:sp>
              <p:nvSpPr>
                <p:cNvPr id="41150" name="Rectangle 78"/>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1</a:t>
                  </a:r>
                </a:p>
              </p:txBody>
            </p:sp>
            <p:sp>
              <p:nvSpPr>
                <p:cNvPr id="41151" name="Rectangle 79"/>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135" name="Group 80"/>
              <p:cNvGrpSpPr>
                <a:grpSpLocks/>
              </p:cNvGrpSpPr>
              <p:nvPr/>
            </p:nvGrpSpPr>
            <p:grpSpPr bwMode="auto">
              <a:xfrm>
                <a:off x="438" y="403"/>
                <a:ext cx="438" cy="403"/>
                <a:chOff x="438" y="403"/>
                <a:chExt cx="438" cy="403"/>
              </a:xfrm>
            </p:grpSpPr>
            <p:sp>
              <p:nvSpPr>
                <p:cNvPr id="41148" name="Rectangle 81"/>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6</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149" name="Rectangle 82"/>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136" name="Group 83"/>
              <p:cNvGrpSpPr>
                <a:grpSpLocks/>
              </p:cNvGrpSpPr>
              <p:nvPr/>
            </p:nvGrpSpPr>
            <p:grpSpPr bwMode="auto">
              <a:xfrm>
                <a:off x="876" y="403"/>
                <a:ext cx="438" cy="403"/>
                <a:chOff x="876" y="403"/>
                <a:chExt cx="438" cy="403"/>
              </a:xfrm>
            </p:grpSpPr>
            <p:sp>
              <p:nvSpPr>
                <p:cNvPr id="41146" name="Rectangle 84"/>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147" name="Rectangle 85"/>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137" name="Group 86"/>
              <p:cNvGrpSpPr>
                <a:grpSpLocks/>
              </p:cNvGrpSpPr>
              <p:nvPr/>
            </p:nvGrpSpPr>
            <p:grpSpPr bwMode="auto">
              <a:xfrm>
                <a:off x="0" y="806"/>
                <a:ext cx="438" cy="403"/>
                <a:chOff x="0" y="806"/>
                <a:chExt cx="438" cy="403"/>
              </a:xfrm>
            </p:grpSpPr>
            <p:sp>
              <p:nvSpPr>
                <p:cNvPr id="41144" name="Rectangle 87"/>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145" name="Rectangle 88"/>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138" name="Group 89"/>
              <p:cNvGrpSpPr>
                <a:grpSpLocks/>
              </p:cNvGrpSpPr>
              <p:nvPr/>
            </p:nvGrpSpPr>
            <p:grpSpPr bwMode="auto">
              <a:xfrm>
                <a:off x="438" y="806"/>
                <a:ext cx="438" cy="403"/>
                <a:chOff x="438" y="806"/>
                <a:chExt cx="438" cy="403"/>
              </a:xfrm>
            </p:grpSpPr>
            <p:sp>
              <p:nvSpPr>
                <p:cNvPr id="41142" name="Rectangle 90"/>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endParaRPr lang="zh-CN" altLang="en-US" sz="1800">
                    <a:latin typeface="Times New Roman" panose="02020603050405020304" pitchFamily="18" charset="0"/>
                  </a:endParaRP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143" name="Rectangle 91"/>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139" name="Group 92"/>
              <p:cNvGrpSpPr>
                <a:grpSpLocks/>
              </p:cNvGrpSpPr>
              <p:nvPr/>
            </p:nvGrpSpPr>
            <p:grpSpPr bwMode="auto">
              <a:xfrm>
                <a:off x="876" y="806"/>
                <a:ext cx="438" cy="403"/>
                <a:chOff x="876" y="806"/>
                <a:chExt cx="438" cy="403"/>
              </a:xfrm>
            </p:grpSpPr>
            <p:sp>
              <p:nvSpPr>
                <p:cNvPr id="41140" name="Rectangle 93"/>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141" name="Rectangle 94"/>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sp>
          <p:nvSpPr>
            <p:cNvPr id="41130" name="Rectangle 95"/>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0965" name="Group 96"/>
          <p:cNvGrpSpPr>
            <a:grpSpLocks/>
          </p:cNvGrpSpPr>
          <p:nvPr/>
        </p:nvGrpSpPr>
        <p:grpSpPr bwMode="auto">
          <a:xfrm>
            <a:off x="3376613" y="2057400"/>
            <a:ext cx="1336675" cy="1338263"/>
            <a:chOff x="-3" y="-3"/>
            <a:chExt cx="1320" cy="1215"/>
          </a:xfrm>
        </p:grpSpPr>
        <p:grpSp>
          <p:nvGrpSpPr>
            <p:cNvPr id="41100" name="Group 97"/>
            <p:cNvGrpSpPr>
              <a:grpSpLocks/>
            </p:cNvGrpSpPr>
            <p:nvPr/>
          </p:nvGrpSpPr>
          <p:grpSpPr bwMode="auto">
            <a:xfrm>
              <a:off x="0" y="0"/>
              <a:ext cx="1314" cy="1209"/>
              <a:chOff x="0" y="0"/>
              <a:chExt cx="1314" cy="1209"/>
            </a:xfrm>
          </p:grpSpPr>
          <p:grpSp>
            <p:nvGrpSpPr>
              <p:cNvPr id="41102" name="Group 98"/>
              <p:cNvGrpSpPr>
                <a:grpSpLocks/>
              </p:cNvGrpSpPr>
              <p:nvPr/>
            </p:nvGrpSpPr>
            <p:grpSpPr bwMode="auto">
              <a:xfrm>
                <a:off x="0" y="0"/>
                <a:ext cx="438" cy="403"/>
                <a:chOff x="0" y="0"/>
                <a:chExt cx="438" cy="403"/>
              </a:xfrm>
            </p:grpSpPr>
            <p:sp>
              <p:nvSpPr>
                <p:cNvPr id="41127" name="Rectangle 99"/>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2</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128" name="Rectangle 100"/>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103" name="Group 101"/>
              <p:cNvGrpSpPr>
                <a:grpSpLocks/>
              </p:cNvGrpSpPr>
              <p:nvPr/>
            </p:nvGrpSpPr>
            <p:grpSpPr bwMode="auto">
              <a:xfrm>
                <a:off x="438" y="0"/>
                <a:ext cx="438" cy="403"/>
                <a:chOff x="438" y="0"/>
                <a:chExt cx="438" cy="403"/>
              </a:xfrm>
            </p:grpSpPr>
            <p:sp>
              <p:nvSpPr>
                <p:cNvPr id="41125" name="Rectangle 102"/>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8</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126" name="Rectangle 103"/>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104" name="Group 104"/>
              <p:cNvGrpSpPr>
                <a:grpSpLocks/>
              </p:cNvGrpSpPr>
              <p:nvPr/>
            </p:nvGrpSpPr>
            <p:grpSpPr bwMode="auto">
              <a:xfrm>
                <a:off x="876" y="0"/>
                <a:ext cx="438" cy="403"/>
                <a:chOff x="876" y="0"/>
                <a:chExt cx="438" cy="403"/>
              </a:xfrm>
            </p:grpSpPr>
            <p:sp>
              <p:nvSpPr>
                <p:cNvPr id="41123" name="Rectangle 105"/>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124" name="Rectangle 106"/>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105" name="Group 107"/>
              <p:cNvGrpSpPr>
                <a:grpSpLocks/>
              </p:cNvGrpSpPr>
              <p:nvPr/>
            </p:nvGrpSpPr>
            <p:grpSpPr bwMode="auto">
              <a:xfrm>
                <a:off x="0" y="403"/>
                <a:ext cx="438" cy="403"/>
                <a:chOff x="0" y="403"/>
                <a:chExt cx="438" cy="403"/>
              </a:xfrm>
            </p:grpSpPr>
            <p:sp>
              <p:nvSpPr>
                <p:cNvPr id="41121" name="Rectangle 108"/>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1</a:t>
                  </a:r>
                </a:p>
              </p:txBody>
            </p:sp>
            <p:sp>
              <p:nvSpPr>
                <p:cNvPr id="41122" name="Rectangle 109"/>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106" name="Group 110"/>
              <p:cNvGrpSpPr>
                <a:grpSpLocks/>
              </p:cNvGrpSpPr>
              <p:nvPr/>
            </p:nvGrpSpPr>
            <p:grpSpPr bwMode="auto">
              <a:xfrm>
                <a:off x="438" y="403"/>
                <a:ext cx="438" cy="403"/>
                <a:chOff x="438" y="403"/>
                <a:chExt cx="438" cy="403"/>
              </a:xfrm>
            </p:grpSpPr>
            <p:sp>
              <p:nvSpPr>
                <p:cNvPr id="41119" name="Rectangle 111"/>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endParaRPr lang="zh-CN" altLang="en-US" sz="1800">
                    <a:latin typeface="Times New Roman" panose="02020603050405020304" pitchFamily="18" charset="0"/>
                  </a:endParaRP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120" name="Rectangle 112"/>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107" name="Group 113"/>
              <p:cNvGrpSpPr>
                <a:grpSpLocks/>
              </p:cNvGrpSpPr>
              <p:nvPr/>
            </p:nvGrpSpPr>
            <p:grpSpPr bwMode="auto">
              <a:xfrm>
                <a:off x="876" y="403"/>
                <a:ext cx="438" cy="403"/>
                <a:chOff x="876" y="403"/>
                <a:chExt cx="438" cy="403"/>
              </a:xfrm>
            </p:grpSpPr>
            <p:sp>
              <p:nvSpPr>
                <p:cNvPr id="41117" name="Rectangle 114"/>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118" name="Rectangle 115"/>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108" name="Group 116"/>
              <p:cNvGrpSpPr>
                <a:grpSpLocks/>
              </p:cNvGrpSpPr>
              <p:nvPr/>
            </p:nvGrpSpPr>
            <p:grpSpPr bwMode="auto">
              <a:xfrm>
                <a:off x="0" y="806"/>
                <a:ext cx="438" cy="403"/>
                <a:chOff x="0" y="806"/>
                <a:chExt cx="438" cy="403"/>
              </a:xfrm>
            </p:grpSpPr>
            <p:sp>
              <p:nvSpPr>
                <p:cNvPr id="41115" name="Rectangle 117"/>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116" name="Rectangle 118"/>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109" name="Group 119"/>
              <p:cNvGrpSpPr>
                <a:grpSpLocks/>
              </p:cNvGrpSpPr>
              <p:nvPr/>
            </p:nvGrpSpPr>
            <p:grpSpPr bwMode="auto">
              <a:xfrm>
                <a:off x="438" y="806"/>
                <a:ext cx="438" cy="403"/>
                <a:chOff x="438" y="806"/>
                <a:chExt cx="438" cy="403"/>
              </a:xfrm>
            </p:grpSpPr>
            <p:sp>
              <p:nvSpPr>
                <p:cNvPr id="41113" name="Rectangle 120"/>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114" name="Rectangle 121"/>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110" name="Group 122"/>
              <p:cNvGrpSpPr>
                <a:grpSpLocks/>
              </p:cNvGrpSpPr>
              <p:nvPr/>
            </p:nvGrpSpPr>
            <p:grpSpPr bwMode="auto">
              <a:xfrm>
                <a:off x="876" y="806"/>
                <a:ext cx="438" cy="403"/>
                <a:chOff x="876" y="806"/>
                <a:chExt cx="438" cy="403"/>
              </a:xfrm>
            </p:grpSpPr>
            <p:sp>
              <p:nvSpPr>
                <p:cNvPr id="41111" name="Rectangle 123"/>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112" name="Rectangle 124"/>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sp>
          <p:nvSpPr>
            <p:cNvPr id="41101" name="Rectangle 125"/>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0966" name="Group 126"/>
          <p:cNvGrpSpPr>
            <a:grpSpLocks/>
          </p:cNvGrpSpPr>
          <p:nvPr/>
        </p:nvGrpSpPr>
        <p:grpSpPr bwMode="auto">
          <a:xfrm>
            <a:off x="5275263" y="2057400"/>
            <a:ext cx="1336675" cy="1338263"/>
            <a:chOff x="-3" y="-3"/>
            <a:chExt cx="1320" cy="1215"/>
          </a:xfrm>
        </p:grpSpPr>
        <p:grpSp>
          <p:nvGrpSpPr>
            <p:cNvPr id="41071" name="Group 127"/>
            <p:cNvGrpSpPr>
              <a:grpSpLocks/>
            </p:cNvGrpSpPr>
            <p:nvPr/>
          </p:nvGrpSpPr>
          <p:grpSpPr bwMode="auto">
            <a:xfrm>
              <a:off x="0" y="0"/>
              <a:ext cx="1314" cy="1209"/>
              <a:chOff x="0" y="0"/>
              <a:chExt cx="1314" cy="1209"/>
            </a:xfrm>
          </p:grpSpPr>
          <p:grpSp>
            <p:nvGrpSpPr>
              <p:cNvPr id="41073" name="Group 128"/>
              <p:cNvGrpSpPr>
                <a:grpSpLocks/>
              </p:cNvGrpSpPr>
              <p:nvPr/>
            </p:nvGrpSpPr>
            <p:grpSpPr bwMode="auto">
              <a:xfrm>
                <a:off x="0" y="0"/>
                <a:ext cx="438" cy="403"/>
                <a:chOff x="0" y="0"/>
                <a:chExt cx="438" cy="403"/>
              </a:xfrm>
            </p:grpSpPr>
            <p:sp>
              <p:nvSpPr>
                <p:cNvPr id="41098" name="Rectangle 129"/>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2</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99" name="Rectangle 130"/>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74" name="Group 131"/>
              <p:cNvGrpSpPr>
                <a:grpSpLocks/>
              </p:cNvGrpSpPr>
              <p:nvPr/>
            </p:nvGrpSpPr>
            <p:grpSpPr bwMode="auto">
              <a:xfrm>
                <a:off x="438" y="0"/>
                <a:ext cx="438" cy="403"/>
                <a:chOff x="438" y="0"/>
                <a:chExt cx="438" cy="403"/>
              </a:xfrm>
            </p:grpSpPr>
            <p:sp>
              <p:nvSpPr>
                <p:cNvPr id="41096" name="Rectangle 132"/>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endParaRPr lang="zh-CN" altLang="en-US" sz="1800">
                    <a:latin typeface="Times New Roman" panose="02020603050405020304" pitchFamily="18" charset="0"/>
                  </a:endParaRP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97" name="Rectangle 133"/>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75" name="Group 134"/>
              <p:cNvGrpSpPr>
                <a:grpSpLocks/>
              </p:cNvGrpSpPr>
              <p:nvPr/>
            </p:nvGrpSpPr>
            <p:grpSpPr bwMode="auto">
              <a:xfrm>
                <a:off x="876" y="0"/>
                <a:ext cx="438" cy="403"/>
                <a:chOff x="876" y="0"/>
                <a:chExt cx="438" cy="403"/>
              </a:xfrm>
            </p:grpSpPr>
            <p:sp>
              <p:nvSpPr>
                <p:cNvPr id="41094" name="Rectangle 135"/>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95" name="Rectangle 136"/>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76" name="Group 137"/>
              <p:cNvGrpSpPr>
                <a:grpSpLocks/>
              </p:cNvGrpSpPr>
              <p:nvPr/>
            </p:nvGrpSpPr>
            <p:grpSpPr bwMode="auto">
              <a:xfrm>
                <a:off x="0" y="403"/>
                <a:ext cx="438" cy="403"/>
                <a:chOff x="0" y="403"/>
                <a:chExt cx="438" cy="403"/>
              </a:xfrm>
            </p:grpSpPr>
            <p:sp>
              <p:nvSpPr>
                <p:cNvPr id="41092" name="Rectangle 138"/>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1</a:t>
                  </a:r>
                </a:p>
              </p:txBody>
            </p:sp>
            <p:sp>
              <p:nvSpPr>
                <p:cNvPr id="41093" name="Rectangle 139"/>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77" name="Group 140"/>
              <p:cNvGrpSpPr>
                <a:grpSpLocks/>
              </p:cNvGrpSpPr>
              <p:nvPr/>
            </p:nvGrpSpPr>
            <p:grpSpPr bwMode="auto">
              <a:xfrm>
                <a:off x="438" y="403"/>
                <a:ext cx="438" cy="403"/>
                <a:chOff x="438" y="403"/>
                <a:chExt cx="438" cy="403"/>
              </a:xfrm>
            </p:grpSpPr>
            <p:sp>
              <p:nvSpPr>
                <p:cNvPr id="41090" name="Rectangle 141"/>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8</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91" name="Rectangle 142"/>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78" name="Group 143"/>
              <p:cNvGrpSpPr>
                <a:grpSpLocks/>
              </p:cNvGrpSpPr>
              <p:nvPr/>
            </p:nvGrpSpPr>
            <p:grpSpPr bwMode="auto">
              <a:xfrm>
                <a:off x="876" y="403"/>
                <a:ext cx="438" cy="403"/>
                <a:chOff x="876" y="403"/>
                <a:chExt cx="438" cy="403"/>
              </a:xfrm>
            </p:grpSpPr>
            <p:sp>
              <p:nvSpPr>
                <p:cNvPr id="41088" name="Rectangle 144"/>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89" name="Rectangle 145"/>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79" name="Group 146"/>
              <p:cNvGrpSpPr>
                <a:grpSpLocks/>
              </p:cNvGrpSpPr>
              <p:nvPr/>
            </p:nvGrpSpPr>
            <p:grpSpPr bwMode="auto">
              <a:xfrm>
                <a:off x="0" y="806"/>
                <a:ext cx="438" cy="403"/>
                <a:chOff x="0" y="806"/>
                <a:chExt cx="438" cy="403"/>
              </a:xfrm>
            </p:grpSpPr>
            <p:sp>
              <p:nvSpPr>
                <p:cNvPr id="41086" name="Rectangle 147"/>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87" name="Rectangle 148"/>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80" name="Group 149"/>
              <p:cNvGrpSpPr>
                <a:grpSpLocks/>
              </p:cNvGrpSpPr>
              <p:nvPr/>
            </p:nvGrpSpPr>
            <p:grpSpPr bwMode="auto">
              <a:xfrm>
                <a:off x="438" y="806"/>
                <a:ext cx="438" cy="403"/>
                <a:chOff x="438" y="806"/>
                <a:chExt cx="438" cy="403"/>
              </a:xfrm>
            </p:grpSpPr>
            <p:sp>
              <p:nvSpPr>
                <p:cNvPr id="41084" name="Rectangle 150"/>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85" name="Rectangle 151"/>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81" name="Group 152"/>
              <p:cNvGrpSpPr>
                <a:grpSpLocks/>
              </p:cNvGrpSpPr>
              <p:nvPr/>
            </p:nvGrpSpPr>
            <p:grpSpPr bwMode="auto">
              <a:xfrm>
                <a:off x="876" y="806"/>
                <a:ext cx="438" cy="403"/>
                <a:chOff x="876" y="806"/>
                <a:chExt cx="438" cy="403"/>
              </a:xfrm>
            </p:grpSpPr>
            <p:sp>
              <p:nvSpPr>
                <p:cNvPr id="41082" name="Rectangle 153"/>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83" name="Rectangle 154"/>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sp>
          <p:nvSpPr>
            <p:cNvPr id="41072" name="Rectangle 155"/>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0967" name="Group 156"/>
          <p:cNvGrpSpPr>
            <a:grpSpLocks/>
          </p:cNvGrpSpPr>
          <p:nvPr/>
        </p:nvGrpSpPr>
        <p:grpSpPr bwMode="auto">
          <a:xfrm>
            <a:off x="1476375" y="4248150"/>
            <a:ext cx="1336675" cy="1338263"/>
            <a:chOff x="-3" y="-3"/>
            <a:chExt cx="1320" cy="1215"/>
          </a:xfrm>
        </p:grpSpPr>
        <p:grpSp>
          <p:nvGrpSpPr>
            <p:cNvPr id="41042" name="Group 157"/>
            <p:cNvGrpSpPr>
              <a:grpSpLocks/>
            </p:cNvGrpSpPr>
            <p:nvPr/>
          </p:nvGrpSpPr>
          <p:grpSpPr bwMode="auto">
            <a:xfrm>
              <a:off x="0" y="0"/>
              <a:ext cx="1314" cy="1209"/>
              <a:chOff x="0" y="0"/>
              <a:chExt cx="1314" cy="1209"/>
            </a:xfrm>
          </p:grpSpPr>
          <p:grpSp>
            <p:nvGrpSpPr>
              <p:cNvPr id="41044" name="Group 158"/>
              <p:cNvGrpSpPr>
                <a:grpSpLocks/>
              </p:cNvGrpSpPr>
              <p:nvPr/>
            </p:nvGrpSpPr>
            <p:grpSpPr bwMode="auto">
              <a:xfrm>
                <a:off x="0" y="0"/>
                <a:ext cx="438" cy="403"/>
                <a:chOff x="0" y="0"/>
                <a:chExt cx="438" cy="403"/>
              </a:xfrm>
            </p:grpSpPr>
            <p:sp>
              <p:nvSpPr>
                <p:cNvPr id="41069" name="Rectangle 159"/>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1</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70" name="Rectangle 160"/>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45" name="Group 161"/>
              <p:cNvGrpSpPr>
                <a:grpSpLocks/>
              </p:cNvGrpSpPr>
              <p:nvPr/>
            </p:nvGrpSpPr>
            <p:grpSpPr bwMode="auto">
              <a:xfrm>
                <a:off x="438" y="0"/>
                <a:ext cx="438" cy="403"/>
                <a:chOff x="438" y="0"/>
                <a:chExt cx="438" cy="403"/>
              </a:xfrm>
            </p:grpSpPr>
            <p:sp>
              <p:nvSpPr>
                <p:cNvPr id="41067" name="Rectangle 162"/>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2</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68" name="Rectangle 163"/>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46" name="Group 164"/>
              <p:cNvGrpSpPr>
                <a:grpSpLocks/>
              </p:cNvGrpSpPr>
              <p:nvPr/>
            </p:nvGrpSpPr>
            <p:grpSpPr bwMode="auto">
              <a:xfrm>
                <a:off x="876" y="0"/>
                <a:ext cx="438" cy="403"/>
                <a:chOff x="876" y="0"/>
                <a:chExt cx="438" cy="403"/>
              </a:xfrm>
            </p:grpSpPr>
            <p:sp>
              <p:nvSpPr>
                <p:cNvPr id="41065" name="Rectangle 165"/>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66" name="Rectangle 166"/>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47" name="Group 167"/>
              <p:cNvGrpSpPr>
                <a:grpSpLocks/>
              </p:cNvGrpSpPr>
              <p:nvPr/>
            </p:nvGrpSpPr>
            <p:grpSpPr bwMode="auto">
              <a:xfrm>
                <a:off x="0" y="403"/>
                <a:ext cx="438" cy="403"/>
                <a:chOff x="0" y="403"/>
                <a:chExt cx="438" cy="403"/>
              </a:xfrm>
            </p:grpSpPr>
            <p:sp>
              <p:nvSpPr>
                <p:cNvPr id="41063" name="Rectangle 168"/>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8</a:t>
                  </a:r>
                </a:p>
              </p:txBody>
            </p:sp>
            <p:sp>
              <p:nvSpPr>
                <p:cNvPr id="41064" name="Rectangle 169"/>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48" name="Group 170"/>
              <p:cNvGrpSpPr>
                <a:grpSpLocks/>
              </p:cNvGrpSpPr>
              <p:nvPr/>
            </p:nvGrpSpPr>
            <p:grpSpPr bwMode="auto">
              <a:xfrm>
                <a:off x="438" y="403"/>
                <a:ext cx="438" cy="403"/>
                <a:chOff x="438" y="403"/>
                <a:chExt cx="438" cy="403"/>
              </a:xfrm>
            </p:grpSpPr>
            <p:sp>
              <p:nvSpPr>
                <p:cNvPr id="41061" name="Rectangle 171"/>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endParaRPr lang="zh-CN" altLang="en-US" sz="1800">
                    <a:latin typeface="Times New Roman" panose="02020603050405020304" pitchFamily="18" charset="0"/>
                  </a:endParaRP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62" name="Rectangle 172"/>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49" name="Group 173"/>
              <p:cNvGrpSpPr>
                <a:grpSpLocks/>
              </p:cNvGrpSpPr>
              <p:nvPr/>
            </p:nvGrpSpPr>
            <p:grpSpPr bwMode="auto">
              <a:xfrm>
                <a:off x="876" y="403"/>
                <a:ext cx="438" cy="403"/>
                <a:chOff x="876" y="403"/>
                <a:chExt cx="438" cy="403"/>
              </a:xfrm>
            </p:grpSpPr>
            <p:sp>
              <p:nvSpPr>
                <p:cNvPr id="41059" name="Rectangle 174"/>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60" name="Rectangle 175"/>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50" name="Group 176"/>
              <p:cNvGrpSpPr>
                <a:grpSpLocks/>
              </p:cNvGrpSpPr>
              <p:nvPr/>
            </p:nvGrpSpPr>
            <p:grpSpPr bwMode="auto">
              <a:xfrm>
                <a:off x="0" y="806"/>
                <a:ext cx="438" cy="403"/>
                <a:chOff x="0" y="806"/>
                <a:chExt cx="438" cy="403"/>
              </a:xfrm>
            </p:grpSpPr>
            <p:sp>
              <p:nvSpPr>
                <p:cNvPr id="41057" name="Rectangle 177"/>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58" name="Rectangle 178"/>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51" name="Group 179"/>
              <p:cNvGrpSpPr>
                <a:grpSpLocks/>
              </p:cNvGrpSpPr>
              <p:nvPr/>
            </p:nvGrpSpPr>
            <p:grpSpPr bwMode="auto">
              <a:xfrm>
                <a:off x="438" y="806"/>
                <a:ext cx="438" cy="403"/>
                <a:chOff x="438" y="806"/>
                <a:chExt cx="438" cy="403"/>
              </a:xfrm>
            </p:grpSpPr>
            <p:sp>
              <p:nvSpPr>
                <p:cNvPr id="41055" name="Rectangle 180"/>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56" name="Rectangle 181"/>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52" name="Group 182"/>
              <p:cNvGrpSpPr>
                <a:grpSpLocks/>
              </p:cNvGrpSpPr>
              <p:nvPr/>
            </p:nvGrpSpPr>
            <p:grpSpPr bwMode="auto">
              <a:xfrm>
                <a:off x="876" y="806"/>
                <a:ext cx="438" cy="403"/>
                <a:chOff x="876" y="806"/>
                <a:chExt cx="438" cy="403"/>
              </a:xfrm>
            </p:grpSpPr>
            <p:sp>
              <p:nvSpPr>
                <p:cNvPr id="41053" name="Rectangle 183"/>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54" name="Rectangle 184"/>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sp>
          <p:nvSpPr>
            <p:cNvPr id="41043" name="Rectangle 185"/>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0968" name="Group 186"/>
          <p:cNvGrpSpPr>
            <a:grpSpLocks/>
          </p:cNvGrpSpPr>
          <p:nvPr/>
        </p:nvGrpSpPr>
        <p:grpSpPr bwMode="auto">
          <a:xfrm>
            <a:off x="3348038" y="4221163"/>
            <a:ext cx="1336675" cy="1338262"/>
            <a:chOff x="-3" y="-3"/>
            <a:chExt cx="1320" cy="1215"/>
          </a:xfrm>
        </p:grpSpPr>
        <p:grpSp>
          <p:nvGrpSpPr>
            <p:cNvPr id="41013" name="Group 187"/>
            <p:cNvGrpSpPr>
              <a:grpSpLocks/>
            </p:cNvGrpSpPr>
            <p:nvPr/>
          </p:nvGrpSpPr>
          <p:grpSpPr bwMode="auto">
            <a:xfrm>
              <a:off x="0" y="0"/>
              <a:ext cx="1314" cy="1209"/>
              <a:chOff x="0" y="0"/>
              <a:chExt cx="1314" cy="1209"/>
            </a:xfrm>
          </p:grpSpPr>
          <p:grpSp>
            <p:nvGrpSpPr>
              <p:cNvPr id="41015" name="Group 188"/>
              <p:cNvGrpSpPr>
                <a:grpSpLocks/>
              </p:cNvGrpSpPr>
              <p:nvPr/>
            </p:nvGrpSpPr>
            <p:grpSpPr bwMode="auto">
              <a:xfrm>
                <a:off x="0" y="0"/>
                <a:ext cx="438" cy="403"/>
                <a:chOff x="0" y="0"/>
                <a:chExt cx="438" cy="403"/>
              </a:xfrm>
            </p:grpSpPr>
            <p:sp>
              <p:nvSpPr>
                <p:cNvPr id="41040" name="Rectangle 189"/>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1</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41" name="Rectangle 190"/>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16" name="Group 191"/>
              <p:cNvGrpSpPr>
                <a:grpSpLocks/>
              </p:cNvGrpSpPr>
              <p:nvPr/>
            </p:nvGrpSpPr>
            <p:grpSpPr bwMode="auto">
              <a:xfrm>
                <a:off x="438" y="0"/>
                <a:ext cx="438" cy="403"/>
                <a:chOff x="438" y="0"/>
                <a:chExt cx="438" cy="403"/>
              </a:xfrm>
            </p:grpSpPr>
            <p:sp>
              <p:nvSpPr>
                <p:cNvPr id="41038" name="Rectangle 192"/>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2</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39" name="Rectangle 193"/>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17" name="Group 194"/>
              <p:cNvGrpSpPr>
                <a:grpSpLocks/>
              </p:cNvGrpSpPr>
              <p:nvPr/>
            </p:nvGrpSpPr>
            <p:grpSpPr bwMode="auto">
              <a:xfrm>
                <a:off x="876" y="0"/>
                <a:ext cx="438" cy="403"/>
                <a:chOff x="876" y="0"/>
                <a:chExt cx="438" cy="403"/>
              </a:xfrm>
            </p:grpSpPr>
            <p:sp>
              <p:nvSpPr>
                <p:cNvPr id="41036" name="Rectangle 195"/>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37" name="Rectangle 196"/>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18" name="Group 197"/>
              <p:cNvGrpSpPr>
                <a:grpSpLocks/>
              </p:cNvGrpSpPr>
              <p:nvPr/>
            </p:nvGrpSpPr>
            <p:grpSpPr bwMode="auto">
              <a:xfrm>
                <a:off x="0" y="403"/>
                <a:ext cx="438" cy="403"/>
                <a:chOff x="0" y="403"/>
                <a:chExt cx="438" cy="403"/>
              </a:xfrm>
            </p:grpSpPr>
            <p:sp>
              <p:nvSpPr>
                <p:cNvPr id="41034" name="Rectangle 198"/>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35" name="Rectangle 199"/>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19" name="Group 200"/>
              <p:cNvGrpSpPr>
                <a:grpSpLocks/>
              </p:cNvGrpSpPr>
              <p:nvPr/>
            </p:nvGrpSpPr>
            <p:grpSpPr bwMode="auto">
              <a:xfrm>
                <a:off x="438" y="403"/>
                <a:ext cx="438" cy="403"/>
                <a:chOff x="438" y="403"/>
                <a:chExt cx="438" cy="403"/>
              </a:xfrm>
            </p:grpSpPr>
            <p:sp>
              <p:nvSpPr>
                <p:cNvPr id="41032" name="Rectangle 201"/>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8</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33" name="Rectangle 202"/>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20" name="Group 203"/>
              <p:cNvGrpSpPr>
                <a:grpSpLocks/>
              </p:cNvGrpSpPr>
              <p:nvPr/>
            </p:nvGrpSpPr>
            <p:grpSpPr bwMode="auto">
              <a:xfrm>
                <a:off x="876" y="403"/>
                <a:ext cx="438" cy="403"/>
                <a:chOff x="876" y="403"/>
                <a:chExt cx="438" cy="403"/>
              </a:xfrm>
            </p:grpSpPr>
            <p:sp>
              <p:nvSpPr>
                <p:cNvPr id="41030" name="Rectangle 204"/>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31" name="Rectangle 205"/>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21" name="Group 206"/>
              <p:cNvGrpSpPr>
                <a:grpSpLocks/>
              </p:cNvGrpSpPr>
              <p:nvPr/>
            </p:nvGrpSpPr>
            <p:grpSpPr bwMode="auto">
              <a:xfrm>
                <a:off x="0" y="806"/>
                <a:ext cx="438" cy="403"/>
                <a:chOff x="0" y="806"/>
                <a:chExt cx="438" cy="403"/>
              </a:xfrm>
            </p:grpSpPr>
            <p:sp>
              <p:nvSpPr>
                <p:cNvPr id="41028" name="Rectangle 207"/>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29" name="Rectangle 208"/>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22" name="Group 209"/>
              <p:cNvGrpSpPr>
                <a:grpSpLocks/>
              </p:cNvGrpSpPr>
              <p:nvPr/>
            </p:nvGrpSpPr>
            <p:grpSpPr bwMode="auto">
              <a:xfrm>
                <a:off x="438" y="806"/>
                <a:ext cx="438" cy="403"/>
                <a:chOff x="438" y="806"/>
                <a:chExt cx="438" cy="403"/>
              </a:xfrm>
            </p:grpSpPr>
            <p:sp>
              <p:nvSpPr>
                <p:cNvPr id="41026" name="Rectangle 210"/>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27" name="Rectangle 211"/>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1023" name="Group 212"/>
              <p:cNvGrpSpPr>
                <a:grpSpLocks/>
              </p:cNvGrpSpPr>
              <p:nvPr/>
            </p:nvGrpSpPr>
            <p:grpSpPr bwMode="auto">
              <a:xfrm>
                <a:off x="876" y="806"/>
                <a:ext cx="438" cy="403"/>
                <a:chOff x="876" y="806"/>
                <a:chExt cx="438" cy="403"/>
              </a:xfrm>
            </p:grpSpPr>
            <p:sp>
              <p:nvSpPr>
                <p:cNvPr id="41024" name="Rectangle 213"/>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25" name="Rectangle 214"/>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sp>
          <p:nvSpPr>
            <p:cNvPr id="41014" name="Rectangle 215"/>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0969" name="Group 216"/>
          <p:cNvGrpSpPr>
            <a:grpSpLocks/>
          </p:cNvGrpSpPr>
          <p:nvPr/>
        </p:nvGrpSpPr>
        <p:grpSpPr bwMode="auto">
          <a:xfrm>
            <a:off x="5275263" y="4248150"/>
            <a:ext cx="1336675" cy="1338263"/>
            <a:chOff x="-3" y="-3"/>
            <a:chExt cx="1320" cy="1215"/>
          </a:xfrm>
        </p:grpSpPr>
        <p:grpSp>
          <p:nvGrpSpPr>
            <p:cNvPr id="40984" name="Group 217"/>
            <p:cNvGrpSpPr>
              <a:grpSpLocks/>
            </p:cNvGrpSpPr>
            <p:nvPr/>
          </p:nvGrpSpPr>
          <p:grpSpPr bwMode="auto">
            <a:xfrm>
              <a:off x="0" y="0"/>
              <a:ext cx="1314" cy="1209"/>
              <a:chOff x="0" y="0"/>
              <a:chExt cx="1314" cy="1209"/>
            </a:xfrm>
          </p:grpSpPr>
          <p:grpSp>
            <p:nvGrpSpPr>
              <p:cNvPr id="40986" name="Group 218"/>
              <p:cNvGrpSpPr>
                <a:grpSpLocks/>
              </p:cNvGrpSpPr>
              <p:nvPr/>
            </p:nvGrpSpPr>
            <p:grpSpPr bwMode="auto">
              <a:xfrm>
                <a:off x="0" y="0"/>
                <a:ext cx="438" cy="403"/>
                <a:chOff x="0" y="0"/>
                <a:chExt cx="438" cy="403"/>
              </a:xfrm>
            </p:grpSpPr>
            <p:sp>
              <p:nvSpPr>
                <p:cNvPr id="41011" name="Rectangle 219"/>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endParaRPr lang="zh-CN" altLang="en-US" sz="1800">
                    <a:latin typeface="Times New Roman" panose="02020603050405020304" pitchFamily="18" charset="0"/>
                  </a:endParaRP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12" name="Rectangle 220"/>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0987" name="Group 221"/>
              <p:cNvGrpSpPr>
                <a:grpSpLocks/>
              </p:cNvGrpSpPr>
              <p:nvPr/>
            </p:nvGrpSpPr>
            <p:grpSpPr bwMode="auto">
              <a:xfrm>
                <a:off x="438" y="0"/>
                <a:ext cx="438" cy="403"/>
                <a:chOff x="438" y="0"/>
                <a:chExt cx="438" cy="403"/>
              </a:xfrm>
            </p:grpSpPr>
            <p:sp>
              <p:nvSpPr>
                <p:cNvPr id="41009" name="Rectangle 222"/>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2</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10" name="Rectangle 223"/>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0988" name="Group 224"/>
              <p:cNvGrpSpPr>
                <a:grpSpLocks/>
              </p:cNvGrpSpPr>
              <p:nvPr/>
            </p:nvGrpSpPr>
            <p:grpSpPr bwMode="auto">
              <a:xfrm>
                <a:off x="876" y="0"/>
                <a:ext cx="438" cy="403"/>
                <a:chOff x="876" y="0"/>
                <a:chExt cx="438" cy="403"/>
              </a:xfrm>
            </p:grpSpPr>
            <p:sp>
              <p:nvSpPr>
                <p:cNvPr id="41007" name="Rectangle 225"/>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08" name="Rectangle 226"/>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0989" name="Group 227"/>
              <p:cNvGrpSpPr>
                <a:grpSpLocks/>
              </p:cNvGrpSpPr>
              <p:nvPr/>
            </p:nvGrpSpPr>
            <p:grpSpPr bwMode="auto">
              <a:xfrm>
                <a:off x="0" y="403"/>
                <a:ext cx="438" cy="403"/>
                <a:chOff x="0" y="403"/>
                <a:chExt cx="438" cy="403"/>
              </a:xfrm>
            </p:grpSpPr>
            <p:sp>
              <p:nvSpPr>
                <p:cNvPr id="41005" name="Rectangle 228"/>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1</a:t>
                  </a:r>
                </a:p>
              </p:txBody>
            </p:sp>
            <p:sp>
              <p:nvSpPr>
                <p:cNvPr id="41006" name="Rectangle 229"/>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0990" name="Group 230"/>
              <p:cNvGrpSpPr>
                <a:grpSpLocks/>
              </p:cNvGrpSpPr>
              <p:nvPr/>
            </p:nvGrpSpPr>
            <p:grpSpPr bwMode="auto">
              <a:xfrm>
                <a:off x="438" y="403"/>
                <a:ext cx="438" cy="403"/>
                <a:chOff x="438" y="403"/>
                <a:chExt cx="438" cy="403"/>
              </a:xfrm>
            </p:grpSpPr>
            <p:sp>
              <p:nvSpPr>
                <p:cNvPr id="41003" name="Rectangle 231"/>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solidFill>
                        <a:srgbClr val="FF0000"/>
                      </a:solidFill>
                      <a:latin typeface="Times New Roman" panose="02020603050405020304" pitchFamily="18" charset="0"/>
                    </a:rPr>
                    <a:t>8</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04" name="Rectangle 232"/>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0991" name="Group 233"/>
              <p:cNvGrpSpPr>
                <a:grpSpLocks/>
              </p:cNvGrpSpPr>
              <p:nvPr/>
            </p:nvGrpSpPr>
            <p:grpSpPr bwMode="auto">
              <a:xfrm>
                <a:off x="876" y="403"/>
                <a:ext cx="438" cy="403"/>
                <a:chOff x="876" y="403"/>
                <a:chExt cx="438" cy="403"/>
              </a:xfrm>
            </p:grpSpPr>
            <p:sp>
              <p:nvSpPr>
                <p:cNvPr id="41001" name="Rectangle 234"/>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02" name="Rectangle 235"/>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0992" name="Group 236"/>
              <p:cNvGrpSpPr>
                <a:grpSpLocks/>
              </p:cNvGrpSpPr>
              <p:nvPr/>
            </p:nvGrpSpPr>
            <p:grpSpPr bwMode="auto">
              <a:xfrm>
                <a:off x="0" y="806"/>
                <a:ext cx="438" cy="403"/>
                <a:chOff x="0" y="806"/>
                <a:chExt cx="438" cy="403"/>
              </a:xfrm>
            </p:grpSpPr>
            <p:sp>
              <p:nvSpPr>
                <p:cNvPr id="40999" name="Rectangle 237"/>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1000" name="Rectangle 238"/>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0993" name="Group 239"/>
              <p:cNvGrpSpPr>
                <a:grpSpLocks/>
              </p:cNvGrpSpPr>
              <p:nvPr/>
            </p:nvGrpSpPr>
            <p:grpSpPr bwMode="auto">
              <a:xfrm>
                <a:off x="438" y="806"/>
                <a:ext cx="438" cy="403"/>
                <a:chOff x="438" y="806"/>
                <a:chExt cx="438" cy="403"/>
              </a:xfrm>
            </p:grpSpPr>
            <p:sp>
              <p:nvSpPr>
                <p:cNvPr id="40997" name="Rectangle 240"/>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0998" name="Rectangle 241"/>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0994" name="Group 242"/>
              <p:cNvGrpSpPr>
                <a:grpSpLocks/>
              </p:cNvGrpSpPr>
              <p:nvPr/>
            </p:nvGrpSpPr>
            <p:grpSpPr bwMode="auto">
              <a:xfrm>
                <a:off x="876" y="806"/>
                <a:ext cx="438" cy="403"/>
                <a:chOff x="876" y="806"/>
                <a:chExt cx="438" cy="403"/>
              </a:xfrm>
            </p:grpSpPr>
            <p:sp>
              <p:nvSpPr>
                <p:cNvPr id="40995" name="Rectangle 243"/>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0996" name="Rectangle 244"/>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sp>
          <p:nvSpPr>
            <p:cNvPr id="40985" name="Rectangle 245"/>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sp>
        <p:nvSpPr>
          <p:cNvPr id="40970" name="Text Box 246"/>
          <p:cNvSpPr txBox="1">
            <a:spLocks noChangeArrowheads="1"/>
          </p:cNvSpPr>
          <p:nvPr/>
        </p:nvSpPr>
        <p:spPr bwMode="auto">
          <a:xfrm>
            <a:off x="1758950" y="3429000"/>
            <a:ext cx="1012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f=4</a:t>
            </a:r>
          </a:p>
        </p:txBody>
      </p:sp>
      <p:sp>
        <p:nvSpPr>
          <p:cNvPr id="40971" name="Text Box 247"/>
          <p:cNvSpPr txBox="1">
            <a:spLocks noChangeArrowheads="1"/>
          </p:cNvSpPr>
          <p:nvPr/>
        </p:nvSpPr>
        <p:spPr bwMode="auto">
          <a:xfrm>
            <a:off x="3744913" y="3429000"/>
            <a:ext cx="739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f=3</a:t>
            </a:r>
          </a:p>
        </p:txBody>
      </p:sp>
      <p:sp>
        <p:nvSpPr>
          <p:cNvPr id="40972" name="Text Box 248"/>
          <p:cNvSpPr txBox="1">
            <a:spLocks noChangeArrowheads="1"/>
          </p:cNvSpPr>
          <p:nvPr/>
        </p:nvSpPr>
        <p:spPr bwMode="auto">
          <a:xfrm>
            <a:off x="5627688" y="3429000"/>
            <a:ext cx="738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f=3</a:t>
            </a:r>
          </a:p>
        </p:txBody>
      </p:sp>
      <p:sp>
        <p:nvSpPr>
          <p:cNvPr id="40973" name="Text Box 249"/>
          <p:cNvSpPr txBox="1">
            <a:spLocks noChangeArrowheads="1"/>
          </p:cNvSpPr>
          <p:nvPr/>
        </p:nvSpPr>
        <p:spPr bwMode="auto">
          <a:xfrm>
            <a:off x="1758950" y="5600700"/>
            <a:ext cx="73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f=0</a:t>
            </a:r>
          </a:p>
        </p:txBody>
      </p:sp>
      <p:sp>
        <p:nvSpPr>
          <p:cNvPr id="40974" name="Text Box 250"/>
          <p:cNvSpPr txBox="1">
            <a:spLocks noChangeArrowheads="1"/>
          </p:cNvSpPr>
          <p:nvPr/>
        </p:nvSpPr>
        <p:spPr bwMode="auto">
          <a:xfrm>
            <a:off x="3744913" y="5600700"/>
            <a:ext cx="739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f=1</a:t>
            </a:r>
          </a:p>
        </p:txBody>
      </p:sp>
      <p:sp>
        <p:nvSpPr>
          <p:cNvPr id="40975" name="Text Box 251"/>
          <p:cNvSpPr txBox="1">
            <a:spLocks noChangeArrowheads="1"/>
          </p:cNvSpPr>
          <p:nvPr/>
        </p:nvSpPr>
        <p:spPr bwMode="auto">
          <a:xfrm>
            <a:off x="5627688" y="5600700"/>
            <a:ext cx="738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f=2</a:t>
            </a:r>
          </a:p>
        </p:txBody>
      </p:sp>
      <p:sp>
        <p:nvSpPr>
          <p:cNvPr id="40976" name="Line 252"/>
          <p:cNvSpPr>
            <a:spLocks noChangeShapeType="1"/>
          </p:cNvSpPr>
          <p:nvPr/>
        </p:nvSpPr>
        <p:spPr bwMode="auto">
          <a:xfrm>
            <a:off x="2830513" y="2724150"/>
            <a:ext cx="528637" cy="0"/>
          </a:xfrm>
          <a:prstGeom prst="line">
            <a:avLst/>
          </a:prstGeom>
          <a:noFill/>
          <a:ln w="9525">
            <a:solidFill>
              <a:schemeClr val="tx1"/>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0977" name="Line 253"/>
          <p:cNvSpPr>
            <a:spLocks noChangeShapeType="1"/>
          </p:cNvSpPr>
          <p:nvPr/>
        </p:nvSpPr>
        <p:spPr bwMode="auto">
          <a:xfrm>
            <a:off x="4765675" y="2724150"/>
            <a:ext cx="527050" cy="0"/>
          </a:xfrm>
          <a:prstGeom prst="line">
            <a:avLst/>
          </a:prstGeom>
          <a:noFill/>
          <a:ln w="9525">
            <a:solidFill>
              <a:schemeClr val="tx1"/>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0978" name="Line 254"/>
          <p:cNvSpPr>
            <a:spLocks noChangeShapeType="1"/>
          </p:cNvSpPr>
          <p:nvPr/>
        </p:nvSpPr>
        <p:spPr bwMode="auto">
          <a:xfrm>
            <a:off x="4765675" y="4933950"/>
            <a:ext cx="527050" cy="0"/>
          </a:xfrm>
          <a:prstGeom prst="line">
            <a:avLst/>
          </a:prstGeom>
          <a:noFill/>
          <a:ln w="9525">
            <a:solidFill>
              <a:schemeClr val="tx1"/>
            </a:solidFill>
            <a:miter lim="800000"/>
            <a:headEnd type="triangle"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0979" name="Line 255"/>
          <p:cNvSpPr>
            <a:spLocks noChangeShapeType="1"/>
          </p:cNvSpPr>
          <p:nvPr/>
        </p:nvSpPr>
        <p:spPr bwMode="auto">
          <a:xfrm>
            <a:off x="2830513" y="4933950"/>
            <a:ext cx="528637" cy="0"/>
          </a:xfrm>
          <a:prstGeom prst="line">
            <a:avLst/>
          </a:prstGeom>
          <a:noFill/>
          <a:ln w="9525">
            <a:solidFill>
              <a:schemeClr val="tx1"/>
            </a:solidFill>
            <a:miter lim="800000"/>
            <a:headEnd type="triangle"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0980" name="Line 256"/>
          <p:cNvSpPr>
            <a:spLocks noChangeShapeType="1"/>
          </p:cNvSpPr>
          <p:nvPr/>
        </p:nvSpPr>
        <p:spPr bwMode="auto">
          <a:xfrm>
            <a:off x="6611938" y="2724150"/>
            <a:ext cx="2635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81" name="Line 257"/>
          <p:cNvSpPr>
            <a:spLocks noChangeShapeType="1"/>
          </p:cNvSpPr>
          <p:nvPr/>
        </p:nvSpPr>
        <p:spPr bwMode="auto">
          <a:xfrm>
            <a:off x="6892925" y="2724150"/>
            <a:ext cx="0" cy="21526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82" name="Line 258"/>
          <p:cNvSpPr>
            <a:spLocks noChangeShapeType="1"/>
          </p:cNvSpPr>
          <p:nvPr/>
        </p:nvSpPr>
        <p:spPr bwMode="auto">
          <a:xfrm flipH="1">
            <a:off x="6594475" y="4857750"/>
            <a:ext cx="298450" cy="0"/>
          </a:xfrm>
          <a:prstGeom prst="line">
            <a:avLst/>
          </a:prstGeom>
          <a:noFill/>
          <a:ln w="9525">
            <a:solidFill>
              <a:schemeClr val="tx1"/>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0983" name="Oval 259"/>
          <p:cNvSpPr>
            <a:spLocks noChangeArrowheads="1"/>
          </p:cNvSpPr>
          <p:nvPr/>
        </p:nvSpPr>
        <p:spPr bwMode="auto">
          <a:xfrm>
            <a:off x="4857750" y="2155825"/>
            <a:ext cx="350838" cy="3810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a:latin typeface="Tahoma" panose="020B0604030504040204" pitchFamily="34" charset="0"/>
              </a:rPr>
              <a:t>1</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sz="3600" smtClean="0">
                <a:ea typeface="宋体" panose="02010600030101010101" pitchFamily="2" charset="-122"/>
              </a:rPr>
              <a:t>3.1 </a:t>
            </a:r>
            <a:r>
              <a:rPr lang="zh-CN" altLang="en-US" sz="3600" smtClean="0">
                <a:ea typeface="宋体" panose="02010600030101010101" pitchFamily="2" charset="-122"/>
              </a:rPr>
              <a:t>搜索的概念</a:t>
            </a:r>
          </a:p>
        </p:txBody>
      </p:sp>
      <p:sp>
        <p:nvSpPr>
          <p:cNvPr id="6147" name="Rectangle 3"/>
          <p:cNvSpPr>
            <a:spLocks noGrp="1" noChangeArrowheads="1"/>
          </p:cNvSpPr>
          <p:nvPr>
            <p:ph type="body" idx="1"/>
          </p:nvPr>
        </p:nvSpPr>
        <p:spPr>
          <a:xfrm>
            <a:off x="539750" y="2017713"/>
            <a:ext cx="7920682" cy="3859559"/>
          </a:xfrm>
        </p:spPr>
        <p:txBody>
          <a:bodyPr/>
          <a:lstStyle/>
          <a:p>
            <a:pPr>
              <a:lnSpc>
                <a:spcPct val="90000"/>
              </a:lnSpc>
            </a:pPr>
            <a:r>
              <a:rPr lang="zh-CN" altLang="en-US" dirty="0" smtClean="0">
                <a:latin typeface="华文新魏" panose="02010800040101010101" pitchFamily="2" charset="-122"/>
              </a:rPr>
              <a:t>什么是搜索</a:t>
            </a:r>
          </a:p>
          <a:p>
            <a:pPr lvl="1">
              <a:lnSpc>
                <a:spcPct val="90000"/>
              </a:lnSpc>
              <a:buFont typeface="Wingdings" panose="05000000000000000000" pitchFamily="2" charset="2"/>
              <a:buChar char="§"/>
            </a:pPr>
            <a:r>
              <a:rPr lang="en-US" altLang="zh-CN" dirty="0" smtClean="0">
                <a:latin typeface="华文新魏" panose="02010800040101010101" pitchFamily="2" charset="-122"/>
              </a:rPr>
              <a:t>AI</a:t>
            </a:r>
            <a:r>
              <a:rPr lang="zh-CN" altLang="en-US" dirty="0" smtClean="0">
                <a:latin typeface="华文新魏" panose="02010800040101010101" pitchFamily="2" charset="-122"/>
              </a:rPr>
              <a:t>解决的问题大多是结构不良或非结构化的问题，一般不存在成熟的求解算法，只能靠一步步来寻求解答。如：瞎子爬山。</a:t>
            </a:r>
            <a:endParaRPr lang="en-US" altLang="zh-CN" dirty="0" smtClean="0">
              <a:latin typeface="华文新魏" panose="02010800040101010101" pitchFamily="2" charset="-122"/>
            </a:endParaRPr>
          </a:p>
          <a:p>
            <a:pPr lvl="1">
              <a:lnSpc>
                <a:spcPct val="90000"/>
              </a:lnSpc>
              <a:buFont typeface="Wingdings" panose="05000000000000000000" pitchFamily="2" charset="2"/>
              <a:buChar char="§"/>
            </a:pPr>
            <a:r>
              <a:rPr lang="zh-CN" altLang="en-US" dirty="0" smtClean="0">
                <a:latin typeface="华文新魏" panose="02010800040101010101" pitchFamily="2" charset="-122"/>
              </a:rPr>
              <a:t>对一些结构较好，理论上有算法可依的问题，由于问题本身的复杂性及计算机在时间和空间上的局限，有时也需要通过搜索求解。如：博弈问题。</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a:xfrm>
            <a:off x="1187450" y="333375"/>
            <a:ext cx="7793038" cy="1143000"/>
          </a:xfrm>
        </p:spPr>
        <p:txBody>
          <a:bodyPr/>
          <a:lstStyle/>
          <a:p>
            <a:r>
              <a:rPr lang="zh-CN" altLang="en-US" sz="3600" smtClean="0">
                <a:ea typeface="宋体" panose="02010600030101010101" pitchFamily="2" charset="-122"/>
              </a:rPr>
              <a:t>状态空间搜索</a:t>
            </a:r>
            <a:r>
              <a:rPr lang="en-US" altLang="zh-CN" sz="3600" smtClean="0">
                <a:ea typeface="宋体" panose="02010600030101010101" pitchFamily="2" charset="-122"/>
              </a:rPr>
              <a:t>-</a:t>
            </a:r>
            <a:r>
              <a:rPr lang="zh-CN" altLang="en-US" sz="3600" smtClean="0">
                <a:ea typeface="宋体" panose="02010600030101010101" pitchFamily="2" charset="-122"/>
              </a:rPr>
              <a:t>搜索控制策略（4）</a:t>
            </a:r>
          </a:p>
        </p:txBody>
      </p:sp>
      <p:sp>
        <p:nvSpPr>
          <p:cNvPr id="43011" name="Rectangle 1027"/>
          <p:cNvSpPr>
            <a:spLocks noGrp="1" noChangeArrowheads="1"/>
          </p:cNvSpPr>
          <p:nvPr>
            <p:ph type="body" idx="1"/>
          </p:nvPr>
        </p:nvSpPr>
        <p:spPr>
          <a:xfrm>
            <a:off x="731838" y="1365250"/>
            <a:ext cx="8129587" cy="4870450"/>
          </a:xfrm>
        </p:spPr>
        <p:txBody>
          <a:bodyPr/>
          <a:lstStyle/>
          <a:p>
            <a:r>
              <a:rPr lang="zh-CN" altLang="en-US" sz="2400" smtClean="0">
                <a:latin typeface="华文新魏" panose="02010800040101010101" pitchFamily="2" charset="-122"/>
              </a:rPr>
              <a:t>不可撤回的控制策略</a:t>
            </a:r>
          </a:p>
        </p:txBody>
      </p:sp>
      <p:grpSp>
        <p:nvGrpSpPr>
          <p:cNvPr id="43012" name="Group 1222"/>
          <p:cNvGrpSpPr>
            <a:grpSpLocks/>
          </p:cNvGrpSpPr>
          <p:nvPr/>
        </p:nvGrpSpPr>
        <p:grpSpPr bwMode="auto">
          <a:xfrm>
            <a:off x="1244600" y="2057400"/>
            <a:ext cx="1336675" cy="1338263"/>
            <a:chOff x="-3" y="-3"/>
            <a:chExt cx="1320" cy="1215"/>
          </a:xfrm>
        </p:grpSpPr>
        <p:grpSp>
          <p:nvGrpSpPr>
            <p:cNvPr id="43241" name="Group 1223"/>
            <p:cNvGrpSpPr>
              <a:grpSpLocks/>
            </p:cNvGrpSpPr>
            <p:nvPr/>
          </p:nvGrpSpPr>
          <p:grpSpPr bwMode="auto">
            <a:xfrm>
              <a:off x="0" y="0"/>
              <a:ext cx="1314" cy="1209"/>
              <a:chOff x="0" y="0"/>
              <a:chExt cx="1314" cy="1209"/>
            </a:xfrm>
          </p:grpSpPr>
          <p:grpSp>
            <p:nvGrpSpPr>
              <p:cNvPr id="43243" name="Group 1224"/>
              <p:cNvGrpSpPr>
                <a:grpSpLocks/>
              </p:cNvGrpSpPr>
              <p:nvPr/>
            </p:nvGrpSpPr>
            <p:grpSpPr bwMode="auto">
              <a:xfrm>
                <a:off x="0" y="0"/>
                <a:ext cx="438" cy="403"/>
                <a:chOff x="0" y="0"/>
                <a:chExt cx="438" cy="403"/>
              </a:xfrm>
            </p:grpSpPr>
            <p:sp>
              <p:nvSpPr>
                <p:cNvPr id="43268" name="Rectangle 1225"/>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2</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69" name="Rectangle 1226"/>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244" name="Group 1227"/>
              <p:cNvGrpSpPr>
                <a:grpSpLocks/>
              </p:cNvGrpSpPr>
              <p:nvPr/>
            </p:nvGrpSpPr>
            <p:grpSpPr bwMode="auto">
              <a:xfrm>
                <a:off x="438" y="0"/>
                <a:ext cx="438" cy="403"/>
                <a:chOff x="438" y="0"/>
                <a:chExt cx="438" cy="403"/>
              </a:xfrm>
            </p:grpSpPr>
            <p:sp>
              <p:nvSpPr>
                <p:cNvPr id="43266" name="Rectangle 1228"/>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8</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67" name="Rectangle 1229"/>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245" name="Group 1230"/>
              <p:cNvGrpSpPr>
                <a:grpSpLocks/>
              </p:cNvGrpSpPr>
              <p:nvPr/>
            </p:nvGrpSpPr>
            <p:grpSpPr bwMode="auto">
              <a:xfrm>
                <a:off x="876" y="0"/>
                <a:ext cx="438" cy="403"/>
                <a:chOff x="876" y="0"/>
                <a:chExt cx="438" cy="403"/>
              </a:xfrm>
            </p:grpSpPr>
            <p:sp>
              <p:nvSpPr>
                <p:cNvPr id="43264" name="Rectangle 1231"/>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65" name="Rectangle 1232"/>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246" name="Group 1233"/>
              <p:cNvGrpSpPr>
                <a:grpSpLocks/>
              </p:cNvGrpSpPr>
              <p:nvPr/>
            </p:nvGrpSpPr>
            <p:grpSpPr bwMode="auto">
              <a:xfrm>
                <a:off x="0" y="403"/>
                <a:ext cx="438" cy="403"/>
                <a:chOff x="0" y="403"/>
                <a:chExt cx="438" cy="403"/>
              </a:xfrm>
            </p:grpSpPr>
            <p:sp>
              <p:nvSpPr>
                <p:cNvPr id="43262" name="Rectangle 1234"/>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1</a:t>
                  </a:r>
                </a:p>
              </p:txBody>
            </p:sp>
            <p:sp>
              <p:nvSpPr>
                <p:cNvPr id="43263" name="Rectangle 1235"/>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247" name="Group 1236"/>
              <p:cNvGrpSpPr>
                <a:grpSpLocks/>
              </p:cNvGrpSpPr>
              <p:nvPr/>
            </p:nvGrpSpPr>
            <p:grpSpPr bwMode="auto">
              <a:xfrm>
                <a:off x="438" y="403"/>
                <a:ext cx="438" cy="403"/>
                <a:chOff x="438" y="403"/>
                <a:chExt cx="438" cy="403"/>
              </a:xfrm>
            </p:grpSpPr>
            <p:sp>
              <p:nvSpPr>
                <p:cNvPr id="43260" name="Rectangle 1237"/>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endParaRPr lang="zh-CN" altLang="en-US" sz="1800">
                    <a:latin typeface="Times New Roman" panose="02020603050405020304" pitchFamily="18" charset="0"/>
                  </a:endParaRP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61" name="Rectangle 1238"/>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248" name="Group 1239"/>
              <p:cNvGrpSpPr>
                <a:grpSpLocks/>
              </p:cNvGrpSpPr>
              <p:nvPr/>
            </p:nvGrpSpPr>
            <p:grpSpPr bwMode="auto">
              <a:xfrm>
                <a:off x="876" y="403"/>
                <a:ext cx="438" cy="403"/>
                <a:chOff x="876" y="403"/>
                <a:chExt cx="438" cy="403"/>
              </a:xfrm>
            </p:grpSpPr>
            <p:sp>
              <p:nvSpPr>
                <p:cNvPr id="43258" name="Rectangle 1240"/>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59" name="Rectangle 1241"/>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249" name="Group 1242"/>
              <p:cNvGrpSpPr>
                <a:grpSpLocks/>
              </p:cNvGrpSpPr>
              <p:nvPr/>
            </p:nvGrpSpPr>
            <p:grpSpPr bwMode="auto">
              <a:xfrm>
                <a:off x="0" y="806"/>
                <a:ext cx="438" cy="403"/>
                <a:chOff x="0" y="806"/>
                <a:chExt cx="438" cy="403"/>
              </a:xfrm>
            </p:grpSpPr>
            <p:sp>
              <p:nvSpPr>
                <p:cNvPr id="43256" name="Rectangle 1243"/>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57" name="Rectangle 1244"/>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250" name="Group 1245"/>
              <p:cNvGrpSpPr>
                <a:grpSpLocks/>
              </p:cNvGrpSpPr>
              <p:nvPr/>
            </p:nvGrpSpPr>
            <p:grpSpPr bwMode="auto">
              <a:xfrm>
                <a:off x="438" y="806"/>
                <a:ext cx="438" cy="403"/>
                <a:chOff x="438" y="806"/>
                <a:chExt cx="438" cy="403"/>
              </a:xfrm>
            </p:grpSpPr>
            <p:sp>
              <p:nvSpPr>
                <p:cNvPr id="43254" name="Rectangle 1246"/>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55" name="Rectangle 1247"/>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251" name="Group 1248"/>
              <p:cNvGrpSpPr>
                <a:grpSpLocks/>
              </p:cNvGrpSpPr>
              <p:nvPr/>
            </p:nvGrpSpPr>
            <p:grpSpPr bwMode="auto">
              <a:xfrm>
                <a:off x="876" y="806"/>
                <a:ext cx="438" cy="403"/>
                <a:chOff x="876" y="806"/>
                <a:chExt cx="438" cy="403"/>
              </a:xfrm>
            </p:grpSpPr>
            <p:sp>
              <p:nvSpPr>
                <p:cNvPr id="43252" name="Rectangle 1249"/>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53" name="Rectangle 1250"/>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sp>
          <p:nvSpPr>
            <p:cNvPr id="43242" name="Rectangle 1251"/>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13" name="Group 1252"/>
          <p:cNvGrpSpPr>
            <a:grpSpLocks/>
          </p:cNvGrpSpPr>
          <p:nvPr/>
        </p:nvGrpSpPr>
        <p:grpSpPr bwMode="auto">
          <a:xfrm>
            <a:off x="3143250" y="2057400"/>
            <a:ext cx="1336675" cy="1338263"/>
            <a:chOff x="-3" y="-3"/>
            <a:chExt cx="1320" cy="1215"/>
          </a:xfrm>
        </p:grpSpPr>
        <p:grpSp>
          <p:nvGrpSpPr>
            <p:cNvPr id="43212" name="Group 1253"/>
            <p:cNvGrpSpPr>
              <a:grpSpLocks/>
            </p:cNvGrpSpPr>
            <p:nvPr/>
          </p:nvGrpSpPr>
          <p:grpSpPr bwMode="auto">
            <a:xfrm>
              <a:off x="0" y="0"/>
              <a:ext cx="1314" cy="1209"/>
              <a:chOff x="0" y="0"/>
              <a:chExt cx="1314" cy="1209"/>
            </a:xfrm>
          </p:grpSpPr>
          <p:grpSp>
            <p:nvGrpSpPr>
              <p:cNvPr id="43214" name="Group 1254"/>
              <p:cNvGrpSpPr>
                <a:grpSpLocks/>
              </p:cNvGrpSpPr>
              <p:nvPr/>
            </p:nvGrpSpPr>
            <p:grpSpPr bwMode="auto">
              <a:xfrm>
                <a:off x="0" y="0"/>
                <a:ext cx="438" cy="403"/>
                <a:chOff x="0" y="0"/>
                <a:chExt cx="438" cy="403"/>
              </a:xfrm>
            </p:grpSpPr>
            <p:sp>
              <p:nvSpPr>
                <p:cNvPr id="43239" name="Rectangle 1255"/>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2</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40" name="Rectangle 1256"/>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215" name="Group 1257"/>
              <p:cNvGrpSpPr>
                <a:grpSpLocks/>
              </p:cNvGrpSpPr>
              <p:nvPr/>
            </p:nvGrpSpPr>
            <p:grpSpPr bwMode="auto">
              <a:xfrm>
                <a:off x="438" y="0"/>
                <a:ext cx="438" cy="403"/>
                <a:chOff x="438" y="0"/>
                <a:chExt cx="438" cy="403"/>
              </a:xfrm>
            </p:grpSpPr>
            <p:sp>
              <p:nvSpPr>
                <p:cNvPr id="43237" name="Rectangle 1258"/>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8</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38" name="Rectangle 1259"/>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216" name="Group 1260"/>
              <p:cNvGrpSpPr>
                <a:grpSpLocks/>
              </p:cNvGrpSpPr>
              <p:nvPr/>
            </p:nvGrpSpPr>
            <p:grpSpPr bwMode="auto">
              <a:xfrm>
                <a:off x="876" y="0"/>
                <a:ext cx="438" cy="403"/>
                <a:chOff x="876" y="0"/>
                <a:chExt cx="438" cy="403"/>
              </a:xfrm>
            </p:grpSpPr>
            <p:sp>
              <p:nvSpPr>
                <p:cNvPr id="43235" name="Rectangle 1261"/>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36" name="Rectangle 1262"/>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217" name="Group 1263"/>
              <p:cNvGrpSpPr>
                <a:grpSpLocks/>
              </p:cNvGrpSpPr>
              <p:nvPr/>
            </p:nvGrpSpPr>
            <p:grpSpPr bwMode="auto">
              <a:xfrm>
                <a:off x="0" y="403"/>
                <a:ext cx="438" cy="403"/>
                <a:chOff x="0" y="403"/>
                <a:chExt cx="438" cy="403"/>
              </a:xfrm>
            </p:grpSpPr>
            <p:sp>
              <p:nvSpPr>
                <p:cNvPr id="43233" name="Rectangle 1264"/>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34" name="Rectangle 1265"/>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218" name="Group 1266"/>
              <p:cNvGrpSpPr>
                <a:grpSpLocks/>
              </p:cNvGrpSpPr>
              <p:nvPr/>
            </p:nvGrpSpPr>
            <p:grpSpPr bwMode="auto">
              <a:xfrm>
                <a:off x="438" y="403"/>
                <a:ext cx="438" cy="403"/>
                <a:chOff x="438" y="403"/>
                <a:chExt cx="438" cy="403"/>
              </a:xfrm>
            </p:grpSpPr>
            <p:sp>
              <p:nvSpPr>
                <p:cNvPr id="43231" name="Rectangle 1267"/>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1</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32" name="Rectangle 1268"/>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219" name="Group 1269"/>
              <p:cNvGrpSpPr>
                <a:grpSpLocks/>
              </p:cNvGrpSpPr>
              <p:nvPr/>
            </p:nvGrpSpPr>
            <p:grpSpPr bwMode="auto">
              <a:xfrm>
                <a:off x="876" y="403"/>
                <a:ext cx="438" cy="403"/>
                <a:chOff x="876" y="403"/>
                <a:chExt cx="438" cy="403"/>
              </a:xfrm>
            </p:grpSpPr>
            <p:sp>
              <p:nvSpPr>
                <p:cNvPr id="43229" name="Rectangle 1270"/>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30" name="Rectangle 1271"/>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220" name="Group 1272"/>
              <p:cNvGrpSpPr>
                <a:grpSpLocks/>
              </p:cNvGrpSpPr>
              <p:nvPr/>
            </p:nvGrpSpPr>
            <p:grpSpPr bwMode="auto">
              <a:xfrm>
                <a:off x="0" y="806"/>
                <a:ext cx="438" cy="403"/>
                <a:chOff x="0" y="806"/>
                <a:chExt cx="438" cy="403"/>
              </a:xfrm>
            </p:grpSpPr>
            <p:sp>
              <p:nvSpPr>
                <p:cNvPr id="43227" name="Rectangle 1273"/>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28" name="Rectangle 1274"/>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221" name="Group 1275"/>
              <p:cNvGrpSpPr>
                <a:grpSpLocks/>
              </p:cNvGrpSpPr>
              <p:nvPr/>
            </p:nvGrpSpPr>
            <p:grpSpPr bwMode="auto">
              <a:xfrm>
                <a:off x="438" y="806"/>
                <a:ext cx="438" cy="403"/>
                <a:chOff x="438" y="806"/>
                <a:chExt cx="438" cy="403"/>
              </a:xfrm>
            </p:grpSpPr>
            <p:sp>
              <p:nvSpPr>
                <p:cNvPr id="43225" name="Rectangle 1276"/>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26" name="Rectangle 1277"/>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222" name="Group 1278"/>
              <p:cNvGrpSpPr>
                <a:grpSpLocks/>
              </p:cNvGrpSpPr>
              <p:nvPr/>
            </p:nvGrpSpPr>
            <p:grpSpPr bwMode="auto">
              <a:xfrm>
                <a:off x="876" y="806"/>
                <a:ext cx="438" cy="403"/>
                <a:chOff x="876" y="806"/>
                <a:chExt cx="438" cy="403"/>
              </a:xfrm>
            </p:grpSpPr>
            <p:sp>
              <p:nvSpPr>
                <p:cNvPr id="43223" name="Rectangle 1279"/>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24" name="Rectangle 1280"/>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sp>
          <p:nvSpPr>
            <p:cNvPr id="43213" name="Rectangle 1281"/>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14" name="Group 1282"/>
          <p:cNvGrpSpPr>
            <a:grpSpLocks/>
          </p:cNvGrpSpPr>
          <p:nvPr/>
        </p:nvGrpSpPr>
        <p:grpSpPr bwMode="auto">
          <a:xfrm>
            <a:off x="5041900" y="2057400"/>
            <a:ext cx="1336675" cy="1338263"/>
            <a:chOff x="-3" y="-3"/>
            <a:chExt cx="1320" cy="1215"/>
          </a:xfrm>
        </p:grpSpPr>
        <p:grpSp>
          <p:nvGrpSpPr>
            <p:cNvPr id="43183" name="Group 1283"/>
            <p:cNvGrpSpPr>
              <a:grpSpLocks/>
            </p:cNvGrpSpPr>
            <p:nvPr/>
          </p:nvGrpSpPr>
          <p:grpSpPr bwMode="auto">
            <a:xfrm>
              <a:off x="0" y="0"/>
              <a:ext cx="1314" cy="1209"/>
              <a:chOff x="0" y="0"/>
              <a:chExt cx="1314" cy="1209"/>
            </a:xfrm>
          </p:grpSpPr>
          <p:grpSp>
            <p:nvGrpSpPr>
              <p:cNvPr id="43185" name="Group 1284"/>
              <p:cNvGrpSpPr>
                <a:grpSpLocks/>
              </p:cNvGrpSpPr>
              <p:nvPr/>
            </p:nvGrpSpPr>
            <p:grpSpPr bwMode="auto">
              <a:xfrm>
                <a:off x="0" y="0"/>
                <a:ext cx="438" cy="403"/>
                <a:chOff x="0" y="0"/>
                <a:chExt cx="438" cy="403"/>
              </a:xfrm>
            </p:grpSpPr>
            <p:sp>
              <p:nvSpPr>
                <p:cNvPr id="43210" name="Rectangle 1285"/>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endParaRPr lang="zh-CN" altLang="en-US" sz="1800">
                    <a:latin typeface="Times New Roman" panose="02020603050405020304" pitchFamily="18" charset="0"/>
                  </a:endParaRP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11" name="Rectangle 1286"/>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86" name="Group 1287"/>
              <p:cNvGrpSpPr>
                <a:grpSpLocks/>
              </p:cNvGrpSpPr>
              <p:nvPr/>
            </p:nvGrpSpPr>
            <p:grpSpPr bwMode="auto">
              <a:xfrm>
                <a:off x="438" y="0"/>
                <a:ext cx="438" cy="403"/>
                <a:chOff x="438" y="0"/>
                <a:chExt cx="438" cy="403"/>
              </a:xfrm>
            </p:grpSpPr>
            <p:sp>
              <p:nvSpPr>
                <p:cNvPr id="43208" name="Rectangle 1288"/>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8</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09" name="Rectangle 1289"/>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87" name="Group 1290"/>
              <p:cNvGrpSpPr>
                <a:grpSpLocks/>
              </p:cNvGrpSpPr>
              <p:nvPr/>
            </p:nvGrpSpPr>
            <p:grpSpPr bwMode="auto">
              <a:xfrm>
                <a:off x="876" y="0"/>
                <a:ext cx="438" cy="403"/>
                <a:chOff x="876" y="0"/>
                <a:chExt cx="438" cy="403"/>
              </a:xfrm>
            </p:grpSpPr>
            <p:sp>
              <p:nvSpPr>
                <p:cNvPr id="43206" name="Rectangle 1291"/>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07" name="Rectangle 1292"/>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88" name="Group 1293"/>
              <p:cNvGrpSpPr>
                <a:grpSpLocks/>
              </p:cNvGrpSpPr>
              <p:nvPr/>
            </p:nvGrpSpPr>
            <p:grpSpPr bwMode="auto">
              <a:xfrm>
                <a:off x="0" y="403"/>
                <a:ext cx="438" cy="403"/>
                <a:chOff x="0" y="403"/>
                <a:chExt cx="438" cy="403"/>
              </a:xfrm>
            </p:grpSpPr>
            <p:sp>
              <p:nvSpPr>
                <p:cNvPr id="43204" name="Rectangle 1294"/>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2</a:t>
                  </a:r>
                </a:p>
              </p:txBody>
            </p:sp>
            <p:sp>
              <p:nvSpPr>
                <p:cNvPr id="43205" name="Rectangle 1295"/>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89" name="Group 1296"/>
              <p:cNvGrpSpPr>
                <a:grpSpLocks/>
              </p:cNvGrpSpPr>
              <p:nvPr/>
            </p:nvGrpSpPr>
            <p:grpSpPr bwMode="auto">
              <a:xfrm>
                <a:off x="438" y="403"/>
                <a:ext cx="438" cy="403"/>
                <a:chOff x="438" y="403"/>
                <a:chExt cx="438" cy="403"/>
              </a:xfrm>
            </p:grpSpPr>
            <p:sp>
              <p:nvSpPr>
                <p:cNvPr id="43202" name="Rectangle 1297"/>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1</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03" name="Rectangle 1298"/>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90" name="Group 1299"/>
              <p:cNvGrpSpPr>
                <a:grpSpLocks/>
              </p:cNvGrpSpPr>
              <p:nvPr/>
            </p:nvGrpSpPr>
            <p:grpSpPr bwMode="auto">
              <a:xfrm>
                <a:off x="876" y="403"/>
                <a:ext cx="438" cy="403"/>
                <a:chOff x="876" y="403"/>
                <a:chExt cx="438" cy="403"/>
              </a:xfrm>
            </p:grpSpPr>
            <p:sp>
              <p:nvSpPr>
                <p:cNvPr id="43200" name="Rectangle 1300"/>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201" name="Rectangle 1301"/>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91" name="Group 1302"/>
              <p:cNvGrpSpPr>
                <a:grpSpLocks/>
              </p:cNvGrpSpPr>
              <p:nvPr/>
            </p:nvGrpSpPr>
            <p:grpSpPr bwMode="auto">
              <a:xfrm>
                <a:off x="0" y="806"/>
                <a:ext cx="438" cy="403"/>
                <a:chOff x="0" y="806"/>
                <a:chExt cx="438" cy="403"/>
              </a:xfrm>
            </p:grpSpPr>
            <p:sp>
              <p:nvSpPr>
                <p:cNvPr id="43198" name="Rectangle 1303"/>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99" name="Rectangle 1304"/>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92" name="Group 1305"/>
              <p:cNvGrpSpPr>
                <a:grpSpLocks/>
              </p:cNvGrpSpPr>
              <p:nvPr/>
            </p:nvGrpSpPr>
            <p:grpSpPr bwMode="auto">
              <a:xfrm>
                <a:off x="438" y="806"/>
                <a:ext cx="438" cy="403"/>
                <a:chOff x="438" y="806"/>
                <a:chExt cx="438" cy="403"/>
              </a:xfrm>
            </p:grpSpPr>
            <p:sp>
              <p:nvSpPr>
                <p:cNvPr id="43196" name="Rectangle 1306"/>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97" name="Rectangle 1307"/>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93" name="Group 1308"/>
              <p:cNvGrpSpPr>
                <a:grpSpLocks/>
              </p:cNvGrpSpPr>
              <p:nvPr/>
            </p:nvGrpSpPr>
            <p:grpSpPr bwMode="auto">
              <a:xfrm>
                <a:off x="876" y="806"/>
                <a:ext cx="438" cy="403"/>
                <a:chOff x="876" y="806"/>
                <a:chExt cx="438" cy="403"/>
              </a:xfrm>
            </p:grpSpPr>
            <p:sp>
              <p:nvSpPr>
                <p:cNvPr id="43194" name="Rectangle 1309"/>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95" name="Rectangle 1310"/>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sp>
          <p:nvSpPr>
            <p:cNvPr id="43184" name="Rectangle 1311"/>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15" name="Group 1312"/>
          <p:cNvGrpSpPr>
            <a:grpSpLocks/>
          </p:cNvGrpSpPr>
          <p:nvPr/>
        </p:nvGrpSpPr>
        <p:grpSpPr bwMode="auto">
          <a:xfrm>
            <a:off x="5019675" y="4144963"/>
            <a:ext cx="1335088" cy="1338262"/>
            <a:chOff x="-3" y="-3"/>
            <a:chExt cx="1320" cy="1215"/>
          </a:xfrm>
        </p:grpSpPr>
        <p:grpSp>
          <p:nvGrpSpPr>
            <p:cNvPr id="43154" name="Group 1313"/>
            <p:cNvGrpSpPr>
              <a:grpSpLocks/>
            </p:cNvGrpSpPr>
            <p:nvPr/>
          </p:nvGrpSpPr>
          <p:grpSpPr bwMode="auto">
            <a:xfrm>
              <a:off x="0" y="0"/>
              <a:ext cx="1314" cy="1209"/>
              <a:chOff x="0" y="0"/>
              <a:chExt cx="1314" cy="1209"/>
            </a:xfrm>
          </p:grpSpPr>
          <p:grpSp>
            <p:nvGrpSpPr>
              <p:cNvPr id="43156" name="Group 1314"/>
              <p:cNvGrpSpPr>
                <a:grpSpLocks/>
              </p:cNvGrpSpPr>
              <p:nvPr/>
            </p:nvGrpSpPr>
            <p:grpSpPr bwMode="auto">
              <a:xfrm>
                <a:off x="0" y="0"/>
                <a:ext cx="438" cy="403"/>
                <a:chOff x="0" y="0"/>
                <a:chExt cx="438" cy="403"/>
              </a:xfrm>
            </p:grpSpPr>
            <p:sp>
              <p:nvSpPr>
                <p:cNvPr id="43181" name="Rectangle 1315"/>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8</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82" name="Rectangle 1316"/>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57" name="Group 1317"/>
              <p:cNvGrpSpPr>
                <a:grpSpLocks/>
              </p:cNvGrpSpPr>
              <p:nvPr/>
            </p:nvGrpSpPr>
            <p:grpSpPr bwMode="auto">
              <a:xfrm>
                <a:off x="438" y="0"/>
                <a:ext cx="438" cy="403"/>
                <a:chOff x="438" y="0"/>
                <a:chExt cx="438" cy="403"/>
              </a:xfrm>
            </p:grpSpPr>
            <p:sp>
              <p:nvSpPr>
                <p:cNvPr id="43179" name="Rectangle 1318"/>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1</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80" name="Rectangle 1319"/>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58" name="Group 1320"/>
              <p:cNvGrpSpPr>
                <a:grpSpLocks/>
              </p:cNvGrpSpPr>
              <p:nvPr/>
            </p:nvGrpSpPr>
            <p:grpSpPr bwMode="auto">
              <a:xfrm>
                <a:off x="876" y="0"/>
                <a:ext cx="438" cy="403"/>
                <a:chOff x="876" y="0"/>
                <a:chExt cx="438" cy="403"/>
              </a:xfrm>
            </p:grpSpPr>
            <p:sp>
              <p:nvSpPr>
                <p:cNvPr id="43177" name="Rectangle 1321"/>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78" name="Rectangle 1322"/>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59" name="Group 1323"/>
              <p:cNvGrpSpPr>
                <a:grpSpLocks/>
              </p:cNvGrpSpPr>
              <p:nvPr/>
            </p:nvGrpSpPr>
            <p:grpSpPr bwMode="auto">
              <a:xfrm>
                <a:off x="0" y="403"/>
                <a:ext cx="438" cy="403"/>
                <a:chOff x="0" y="403"/>
                <a:chExt cx="438" cy="403"/>
              </a:xfrm>
            </p:grpSpPr>
            <p:sp>
              <p:nvSpPr>
                <p:cNvPr id="43175" name="Rectangle 1324"/>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76" name="Rectangle 1325"/>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60" name="Group 1326"/>
              <p:cNvGrpSpPr>
                <a:grpSpLocks/>
              </p:cNvGrpSpPr>
              <p:nvPr/>
            </p:nvGrpSpPr>
            <p:grpSpPr bwMode="auto">
              <a:xfrm>
                <a:off x="438" y="403"/>
                <a:ext cx="438" cy="403"/>
                <a:chOff x="438" y="403"/>
                <a:chExt cx="438" cy="403"/>
              </a:xfrm>
            </p:grpSpPr>
            <p:sp>
              <p:nvSpPr>
                <p:cNvPr id="43173" name="Rectangle 1327"/>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2</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74" name="Rectangle 1328"/>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61" name="Group 1329"/>
              <p:cNvGrpSpPr>
                <a:grpSpLocks/>
              </p:cNvGrpSpPr>
              <p:nvPr/>
            </p:nvGrpSpPr>
            <p:grpSpPr bwMode="auto">
              <a:xfrm>
                <a:off x="876" y="403"/>
                <a:ext cx="438" cy="403"/>
                <a:chOff x="876" y="403"/>
                <a:chExt cx="438" cy="403"/>
              </a:xfrm>
            </p:grpSpPr>
            <p:sp>
              <p:nvSpPr>
                <p:cNvPr id="43171" name="Rectangle 1330"/>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72" name="Rectangle 1331"/>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62" name="Group 1332"/>
              <p:cNvGrpSpPr>
                <a:grpSpLocks/>
              </p:cNvGrpSpPr>
              <p:nvPr/>
            </p:nvGrpSpPr>
            <p:grpSpPr bwMode="auto">
              <a:xfrm>
                <a:off x="0" y="806"/>
                <a:ext cx="438" cy="403"/>
                <a:chOff x="0" y="806"/>
                <a:chExt cx="438" cy="403"/>
              </a:xfrm>
            </p:grpSpPr>
            <p:sp>
              <p:nvSpPr>
                <p:cNvPr id="43169" name="Rectangle 1333"/>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70" name="Rectangle 1334"/>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63" name="Group 1335"/>
              <p:cNvGrpSpPr>
                <a:grpSpLocks/>
              </p:cNvGrpSpPr>
              <p:nvPr/>
            </p:nvGrpSpPr>
            <p:grpSpPr bwMode="auto">
              <a:xfrm>
                <a:off x="438" y="806"/>
                <a:ext cx="438" cy="403"/>
                <a:chOff x="438" y="806"/>
                <a:chExt cx="438" cy="403"/>
              </a:xfrm>
            </p:grpSpPr>
            <p:sp>
              <p:nvSpPr>
                <p:cNvPr id="43167" name="Rectangle 1336"/>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68" name="Rectangle 1337"/>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64" name="Group 1338"/>
              <p:cNvGrpSpPr>
                <a:grpSpLocks/>
              </p:cNvGrpSpPr>
              <p:nvPr/>
            </p:nvGrpSpPr>
            <p:grpSpPr bwMode="auto">
              <a:xfrm>
                <a:off x="876" y="806"/>
                <a:ext cx="438" cy="403"/>
                <a:chOff x="876" y="806"/>
                <a:chExt cx="438" cy="403"/>
              </a:xfrm>
            </p:grpSpPr>
            <p:sp>
              <p:nvSpPr>
                <p:cNvPr id="43165" name="Rectangle 1339"/>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66" name="Rectangle 1340"/>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sp>
          <p:nvSpPr>
            <p:cNvPr id="43155" name="Rectangle 1341"/>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16" name="Group 1342"/>
          <p:cNvGrpSpPr>
            <a:grpSpLocks/>
          </p:cNvGrpSpPr>
          <p:nvPr/>
        </p:nvGrpSpPr>
        <p:grpSpPr bwMode="auto">
          <a:xfrm>
            <a:off x="6918325" y="4144963"/>
            <a:ext cx="1336675" cy="1338262"/>
            <a:chOff x="-3" y="-3"/>
            <a:chExt cx="1320" cy="1215"/>
          </a:xfrm>
        </p:grpSpPr>
        <p:grpSp>
          <p:nvGrpSpPr>
            <p:cNvPr id="43125" name="Group 1343"/>
            <p:cNvGrpSpPr>
              <a:grpSpLocks/>
            </p:cNvGrpSpPr>
            <p:nvPr/>
          </p:nvGrpSpPr>
          <p:grpSpPr bwMode="auto">
            <a:xfrm>
              <a:off x="0" y="0"/>
              <a:ext cx="1314" cy="1209"/>
              <a:chOff x="0" y="0"/>
              <a:chExt cx="1314" cy="1209"/>
            </a:xfrm>
          </p:grpSpPr>
          <p:grpSp>
            <p:nvGrpSpPr>
              <p:cNvPr id="43127" name="Group 1344"/>
              <p:cNvGrpSpPr>
                <a:grpSpLocks/>
              </p:cNvGrpSpPr>
              <p:nvPr/>
            </p:nvGrpSpPr>
            <p:grpSpPr bwMode="auto">
              <a:xfrm>
                <a:off x="0" y="0"/>
                <a:ext cx="438" cy="403"/>
                <a:chOff x="0" y="0"/>
                <a:chExt cx="438" cy="403"/>
              </a:xfrm>
            </p:grpSpPr>
            <p:sp>
              <p:nvSpPr>
                <p:cNvPr id="43152" name="Rectangle 1345"/>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8</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53" name="Rectangle 1346"/>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28" name="Group 1347"/>
              <p:cNvGrpSpPr>
                <a:grpSpLocks/>
              </p:cNvGrpSpPr>
              <p:nvPr/>
            </p:nvGrpSpPr>
            <p:grpSpPr bwMode="auto">
              <a:xfrm>
                <a:off x="438" y="0"/>
                <a:ext cx="438" cy="403"/>
                <a:chOff x="438" y="0"/>
                <a:chExt cx="438" cy="403"/>
              </a:xfrm>
            </p:grpSpPr>
            <p:sp>
              <p:nvSpPr>
                <p:cNvPr id="43150" name="Rectangle 1348"/>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1</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51" name="Rectangle 1349"/>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29" name="Group 1350"/>
              <p:cNvGrpSpPr>
                <a:grpSpLocks/>
              </p:cNvGrpSpPr>
              <p:nvPr/>
            </p:nvGrpSpPr>
            <p:grpSpPr bwMode="auto">
              <a:xfrm>
                <a:off x="876" y="0"/>
                <a:ext cx="438" cy="403"/>
                <a:chOff x="876" y="0"/>
                <a:chExt cx="438" cy="403"/>
              </a:xfrm>
            </p:grpSpPr>
            <p:sp>
              <p:nvSpPr>
                <p:cNvPr id="43148" name="Rectangle 1351"/>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49" name="Rectangle 1352"/>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30" name="Group 1353"/>
              <p:cNvGrpSpPr>
                <a:grpSpLocks/>
              </p:cNvGrpSpPr>
              <p:nvPr/>
            </p:nvGrpSpPr>
            <p:grpSpPr bwMode="auto">
              <a:xfrm>
                <a:off x="0" y="403"/>
                <a:ext cx="438" cy="403"/>
                <a:chOff x="0" y="403"/>
                <a:chExt cx="438" cy="403"/>
              </a:xfrm>
            </p:grpSpPr>
            <p:sp>
              <p:nvSpPr>
                <p:cNvPr id="43146" name="Rectangle 1354"/>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2</a:t>
                  </a:r>
                </a:p>
              </p:txBody>
            </p:sp>
            <p:sp>
              <p:nvSpPr>
                <p:cNvPr id="43147" name="Rectangle 1355"/>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31" name="Group 1356"/>
              <p:cNvGrpSpPr>
                <a:grpSpLocks/>
              </p:cNvGrpSpPr>
              <p:nvPr/>
            </p:nvGrpSpPr>
            <p:grpSpPr bwMode="auto">
              <a:xfrm>
                <a:off x="438" y="403"/>
                <a:ext cx="438" cy="403"/>
                <a:chOff x="438" y="403"/>
                <a:chExt cx="438" cy="403"/>
              </a:xfrm>
            </p:grpSpPr>
            <p:sp>
              <p:nvSpPr>
                <p:cNvPr id="43144" name="Rectangle 1357"/>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endParaRPr lang="zh-CN" altLang="en-US" sz="1800">
                    <a:latin typeface="Times New Roman" panose="02020603050405020304" pitchFamily="18" charset="0"/>
                  </a:endParaRP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45" name="Rectangle 1358"/>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32" name="Group 1359"/>
              <p:cNvGrpSpPr>
                <a:grpSpLocks/>
              </p:cNvGrpSpPr>
              <p:nvPr/>
            </p:nvGrpSpPr>
            <p:grpSpPr bwMode="auto">
              <a:xfrm>
                <a:off x="876" y="403"/>
                <a:ext cx="438" cy="403"/>
                <a:chOff x="876" y="403"/>
                <a:chExt cx="438" cy="403"/>
              </a:xfrm>
            </p:grpSpPr>
            <p:sp>
              <p:nvSpPr>
                <p:cNvPr id="43142" name="Rectangle 1360"/>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43" name="Rectangle 1361"/>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33" name="Group 1362"/>
              <p:cNvGrpSpPr>
                <a:grpSpLocks/>
              </p:cNvGrpSpPr>
              <p:nvPr/>
            </p:nvGrpSpPr>
            <p:grpSpPr bwMode="auto">
              <a:xfrm>
                <a:off x="0" y="806"/>
                <a:ext cx="438" cy="403"/>
                <a:chOff x="0" y="806"/>
                <a:chExt cx="438" cy="403"/>
              </a:xfrm>
            </p:grpSpPr>
            <p:sp>
              <p:nvSpPr>
                <p:cNvPr id="43140" name="Rectangle 1363"/>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41" name="Rectangle 1364"/>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34" name="Group 1365"/>
              <p:cNvGrpSpPr>
                <a:grpSpLocks/>
              </p:cNvGrpSpPr>
              <p:nvPr/>
            </p:nvGrpSpPr>
            <p:grpSpPr bwMode="auto">
              <a:xfrm>
                <a:off x="438" y="806"/>
                <a:ext cx="438" cy="403"/>
                <a:chOff x="438" y="806"/>
                <a:chExt cx="438" cy="403"/>
              </a:xfrm>
            </p:grpSpPr>
            <p:sp>
              <p:nvSpPr>
                <p:cNvPr id="43138" name="Rectangle 1366"/>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39" name="Rectangle 1367"/>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35" name="Group 1368"/>
              <p:cNvGrpSpPr>
                <a:grpSpLocks/>
              </p:cNvGrpSpPr>
              <p:nvPr/>
            </p:nvGrpSpPr>
            <p:grpSpPr bwMode="auto">
              <a:xfrm>
                <a:off x="876" y="806"/>
                <a:ext cx="438" cy="403"/>
                <a:chOff x="876" y="806"/>
                <a:chExt cx="438" cy="403"/>
              </a:xfrm>
            </p:grpSpPr>
            <p:sp>
              <p:nvSpPr>
                <p:cNvPr id="43136" name="Rectangle 1369"/>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37" name="Rectangle 1370"/>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sp>
          <p:nvSpPr>
            <p:cNvPr id="43126" name="Rectangle 1371"/>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17" name="Group 1372"/>
          <p:cNvGrpSpPr>
            <a:grpSpLocks/>
          </p:cNvGrpSpPr>
          <p:nvPr/>
        </p:nvGrpSpPr>
        <p:grpSpPr bwMode="auto">
          <a:xfrm>
            <a:off x="6931025" y="2055813"/>
            <a:ext cx="1336675" cy="1338262"/>
            <a:chOff x="-3" y="-3"/>
            <a:chExt cx="1320" cy="1215"/>
          </a:xfrm>
        </p:grpSpPr>
        <p:grpSp>
          <p:nvGrpSpPr>
            <p:cNvPr id="43096" name="Group 1373"/>
            <p:cNvGrpSpPr>
              <a:grpSpLocks/>
            </p:cNvGrpSpPr>
            <p:nvPr/>
          </p:nvGrpSpPr>
          <p:grpSpPr bwMode="auto">
            <a:xfrm>
              <a:off x="0" y="0"/>
              <a:ext cx="1314" cy="1209"/>
              <a:chOff x="0" y="0"/>
              <a:chExt cx="1314" cy="1209"/>
            </a:xfrm>
          </p:grpSpPr>
          <p:grpSp>
            <p:nvGrpSpPr>
              <p:cNvPr id="43098" name="Group 1374"/>
              <p:cNvGrpSpPr>
                <a:grpSpLocks/>
              </p:cNvGrpSpPr>
              <p:nvPr/>
            </p:nvGrpSpPr>
            <p:grpSpPr bwMode="auto">
              <a:xfrm>
                <a:off x="0" y="0"/>
                <a:ext cx="438" cy="403"/>
                <a:chOff x="0" y="0"/>
                <a:chExt cx="438" cy="403"/>
              </a:xfrm>
            </p:grpSpPr>
            <p:sp>
              <p:nvSpPr>
                <p:cNvPr id="43123" name="Rectangle 1375"/>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8</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24" name="Rectangle 1376"/>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99" name="Group 1377"/>
              <p:cNvGrpSpPr>
                <a:grpSpLocks/>
              </p:cNvGrpSpPr>
              <p:nvPr/>
            </p:nvGrpSpPr>
            <p:grpSpPr bwMode="auto">
              <a:xfrm>
                <a:off x="438" y="0"/>
                <a:ext cx="438" cy="403"/>
                <a:chOff x="438" y="0"/>
                <a:chExt cx="438" cy="403"/>
              </a:xfrm>
            </p:grpSpPr>
            <p:sp>
              <p:nvSpPr>
                <p:cNvPr id="43121" name="Rectangle 1378"/>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endParaRPr lang="zh-CN" altLang="en-US" sz="1800">
                    <a:latin typeface="Times New Roman" panose="02020603050405020304" pitchFamily="18" charset="0"/>
                  </a:endParaRP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22" name="Rectangle 1379"/>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00" name="Group 1380"/>
              <p:cNvGrpSpPr>
                <a:grpSpLocks/>
              </p:cNvGrpSpPr>
              <p:nvPr/>
            </p:nvGrpSpPr>
            <p:grpSpPr bwMode="auto">
              <a:xfrm>
                <a:off x="876" y="0"/>
                <a:ext cx="438" cy="403"/>
                <a:chOff x="876" y="0"/>
                <a:chExt cx="438" cy="403"/>
              </a:xfrm>
            </p:grpSpPr>
            <p:sp>
              <p:nvSpPr>
                <p:cNvPr id="43119" name="Rectangle 1381"/>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20" name="Rectangle 1382"/>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01" name="Group 1383"/>
              <p:cNvGrpSpPr>
                <a:grpSpLocks/>
              </p:cNvGrpSpPr>
              <p:nvPr/>
            </p:nvGrpSpPr>
            <p:grpSpPr bwMode="auto">
              <a:xfrm>
                <a:off x="0" y="403"/>
                <a:ext cx="438" cy="403"/>
                <a:chOff x="0" y="403"/>
                <a:chExt cx="438" cy="403"/>
              </a:xfrm>
            </p:grpSpPr>
            <p:sp>
              <p:nvSpPr>
                <p:cNvPr id="43117" name="Rectangle 1384"/>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2</a:t>
                  </a:r>
                </a:p>
              </p:txBody>
            </p:sp>
            <p:sp>
              <p:nvSpPr>
                <p:cNvPr id="43118" name="Rectangle 1385"/>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02" name="Group 1386"/>
              <p:cNvGrpSpPr>
                <a:grpSpLocks/>
              </p:cNvGrpSpPr>
              <p:nvPr/>
            </p:nvGrpSpPr>
            <p:grpSpPr bwMode="auto">
              <a:xfrm>
                <a:off x="438" y="403"/>
                <a:ext cx="438" cy="403"/>
                <a:chOff x="438" y="403"/>
                <a:chExt cx="438" cy="403"/>
              </a:xfrm>
            </p:grpSpPr>
            <p:sp>
              <p:nvSpPr>
                <p:cNvPr id="43115" name="Rectangle 1387"/>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1</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16" name="Rectangle 1388"/>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03" name="Group 1389"/>
              <p:cNvGrpSpPr>
                <a:grpSpLocks/>
              </p:cNvGrpSpPr>
              <p:nvPr/>
            </p:nvGrpSpPr>
            <p:grpSpPr bwMode="auto">
              <a:xfrm>
                <a:off x="876" y="403"/>
                <a:ext cx="438" cy="403"/>
                <a:chOff x="876" y="403"/>
                <a:chExt cx="438" cy="403"/>
              </a:xfrm>
            </p:grpSpPr>
            <p:sp>
              <p:nvSpPr>
                <p:cNvPr id="43113" name="Rectangle 1390"/>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14" name="Rectangle 1391"/>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04" name="Group 1392"/>
              <p:cNvGrpSpPr>
                <a:grpSpLocks/>
              </p:cNvGrpSpPr>
              <p:nvPr/>
            </p:nvGrpSpPr>
            <p:grpSpPr bwMode="auto">
              <a:xfrm>
                <a:off x="0" y="806"/>
                <a:ext cx="438" cy="403"/>
                <a:chOff x="0" y="806"/>
                <a:chExt cx="438" cy="403"/>
              </a:xfrm>
            </p:grpSpPr>
            <p:sp>
              <p:nvSpPr>
                <p:cNvPr id="43111" name="Rectangle 1393"/>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12" name="Rectangle 1394"/>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05" name="Group 1395"/>
              <p:cNvGrpSpPr>
                <a:grpSpLocks/>
              </p:cNvGrpSpPr>
              <p:nvPr/>
            </p:nvGrpSpPr>
            <p:grpSpPr bwMode="auto">
              <a:xfrm>
                <a:off x="438" y="806"/>
                <a:ext cx="438" cy="403"/>
                <a:chOff x="438" y="806"/>
                <a:chExt cx="438" cy="403"/>
              </a:xfrm>
            </p:grpSpPr>
            <p:sp>
              <p:nvSpPr>
                <p:cNvPr id="43109" name="Rectangle 1396"/>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10" name="Rectangle 1397"/>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106" name="Group 1398"/>
              <p:cNvGrpSpPr>
                <a:grpSpLocks/>
              </p:cNvGrpSpPr>
              <p:nvPr/>
            </p:nvGrpSpPr>
            <p:grpSpPr bwMode="auto">
              <a:xfrm>
                <a:off x="876" y="806"/>
                <a:ext cx="438" cy="403"/>
                <a:chOff x="876" y="806"/>
                <a:chExt cx="438" cy="403"/>
              </a:xfrm>
            </p:grpSpPr>
            <p:sp>
              <p:nvSpPr>
                <p:cNvPr id="43107" name="Rectangle 1399"/>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108" name="Rectangle 1400"/>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sp>
          <p:nvSpPr>
            <p:cNvPr id="43097" name="Rectangle 1401"/>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sp>
        <p:nvSpPr>
          <p:cNvPr id="43018" name="Text Box 1402"/>
          <p:cNvSpPr txBox="1">
            <a:spLocks noChangeArrowheads="1"/>
          </p:cNvSpPr>
          <p:nvPr/>
        </p:nvSpPr>
        <p:spPr bwMode="auto">
          <a:xfrm>
            <a:off x="1525588" y="3429000"/>
            <a:ext cx="738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f=3</a:t>
            </a:r>
          </a:p>
        </p:txBody>
      </p:sp>
      <p:sp>
        <p:nvSpPr>
          <p:cNvPr id="43019" name="Text Box 1403"/>
          <p:cNvSpPr txBox="1">
            <a:spLocks noChangeArrowheads="1"/>
          </p:cNvSpPr>
          <p:nvPr/>
        </p:nvSpPr>
        <p:spPr bwMode="auto">
          <a:xfrm>
            <a:off x="3513138" y="3429000"/>
            <a:ext cx="738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f=3</a:t>
            </a:r>
          </a:p>
        </p:txBody>
      </p:sp>
      <p:sp>
        <p:nvSpPr>
          <p:cNvPr id="43020" name="Text Box 1404"/>
          <p:cNvSpPr txBox="1">
            <a:spLocks noChangeArrowheads="1"/>
          </p:cNvSpPr>
          <p:nvPr/>
        </p:nvSpPr>
        <p:spPr bwMode="auto">
          <a:xfrm>
            <a:off x="5394325" y="3429000"/>
            <a:ext cx="73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f=3</a:t>
            </a:r>
          </a:p>
        </p:txBody>
      </p:sp>
      <p:sp>
        <p:nvSpPr>
          <p:cNvPr id="43021" name="Text Box 1405"/>
          <p:cNvSpPr txBox="1">
            <a:spLocks noChangeArrowheads="1"/>
          </p:cNvSpPr>
          <p:nvPr/>
        </p:nvSpPr>
        <p:spPr bwMode="auto">
          <a:xfrm>
            <a:off x="5300663" y="5497513"/>
            <a:ext cx="738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f=3</a:t>
            </a:r>
          </a:p>
        </p:txBody>
      </p:sp>
      <p:sp>
        <p:nvSpPr>
          <p:cNvPr id="43022" name="Text Box 1406"/>
          <p:cNvSpPr txBox="1">
            <a:spLocks noChangeArrowheads="1"/>
          </p:cNvSpPr>
          <p:nvPr/>
        </p:nvSpPr>
        <p:spPr bwMode="auto">
          <a:xfrm>
            <a:off x="7286625" y="5497513"/>
            <a:ext cx="739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f=3</a:t>
            </a:r>
          </a:p>
        </p:txBody>
      </p:sp>
      <p:sp>
        <p:nvSpPr>
          <p:cNvPr id="43023" name="Text Box 1407"/>
          <p:cNvSpPr txBox="1">
            <a:spLocks noChangeArrowheads="1"/>
          </p:cNvSpPr>
          <p:nvPr/>
        </p:nvSpPr>
        <p:spPr bwMode="auto">
          <a:xfrm>
            <a:off x="7283450" y="3408363"/>
            <a:ext cx="738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f=3</a:t>
            </a:r>
          </a:p>
        </p:txBody>
      </p:sp>
      <p:sp>
        <p:nvSpPr>
          <p:cNvPr id="43024" name="Line 1408"/>
          <p:cNvSpPr>
            <a:spLocks noChangeShapeType="1"/>
          </p:cNvSpPr>
          <p:nvPr/>
        </p:nvSpPr>
        <p:spPr bwMode="auto">
          <a:xfrm>
            <a:off x="2598738" y="2724150"/>
            <a:ext cx="527050" cy="0"/>
          </a:xfrm>
          <a:prstGeom prst="line">
            <a:avLst/>
          </a:prstGeom>
          <a:noFill/>
          <a:ln w="9525">
            <a:solidFill>
              <a:schemeClr val="tx1"/>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3025" name="Line 1409"/>
          <p:cNvSpPr>
            <a:spLocks noChangeShapeType="1"/>
          </p:cNvSpPr>
          <p:nvPr/>
        </p:nvSpPr>
        <p:spPr bwMode="auto">
          <a:xfrm>
            <a:off x="4532313" y="2724150"/>
            <a:ext cx="527050" cy="0"/>
          </a:xfrm>
          <a:prstGeom prst="line">
            <a:avLst/>
          </a:prstGeom>
          <a:noFill/>
          <a:ln w="9525">
            <a:solidFill>
              <a:schemeClr val="tx1"/>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3026" name="Line 1410"/>
          <p:cNvSpPr>
            <a:spLocks noChangeShapeType="1"/>
          </p:cNvSpPr>
          <p:nvPr/>
        </p:nvSpPr>
        <p:spPr bwMode="auto">
          <a:xfrm>
            <a:off x="6372225" y="4830763"/>
            <a:ext cx="528638" cy="0"/>
          </a:xfrm>
          <a:prstGeom prst="line">
            <a:avLst/>
          </a:prstGeom>
          <a:noFill/>
          <a:ln w="9525">
            <a:solidFill>
              <a:schemeClr val="tx1"/>
            </a:solidFill>
            <a:miter lim="800000"/>
            <a:headEnd type="triangle"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3027" name="Line 1411"/>
          <p:cNvSpPr>
            <a:spLocks noChangeShapeType="1"/>
          </p:cNvSpPr>
          <p:nvPr/>
        </p:nvSpPr>
        <p:spPr bwMode="auto">
          <a:xfrm>
            <a:off x="8280400" y="2724150"/>
            <a:ext cx="2635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28" name="Line 1412"/>
          <p:cNvSpPr>
            <a:spLocks noChangeShapeType="1"/>
          </p:cNvSpPr>
          <p:nvPr/>
        </p:nvSpPr>
        <p:spPr bwMode="auto">
          <a:xfrm>
            <a:off x="8545513" y="2724150"/>
            <a:ext cx="0" cy="21526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29" name="Line 1413"/>
          <p:cNvSpPr>
            <a:spLocks noChangeShapeType="1"/>
          </p:cNvSpPr>
          <p:nvPr/>
        </p:nvSpPr>
        <p:spPr bwMode="auto">
          <a:xfrm flipH="1">
            <a:off x="8215313" y="4857750"/>
            <a:ext cx="298450" cy="0"/>
          </a:xfrm>
          <a:prstGeom prst="line">
            <a:avLst/>
          </a:prstGeom>
          <a:noFill/>
          <a:ln w="9525">
            <a:solidFill>
              <a:schemeClr val="tx1"/>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3030" name="Line 1414"/>
          <p:cNvSpPr>
            <a:spLocks noChangeShapeType="1"/>
          </p:cNvSpPr>
          <p:nvPr/>
        </p:nvSpPr>
        <p:spPr bwMode="auto">
          <a:xfrm>
            <a:off x="6372225" y="2708275"/>
            <a:ext cx="555625" cy="0"/>
          </a:xfrm>
          <a:prstGeom prst="line">
            <a:avLst/>
          </a:prstGeom>
          <a:noFill/>
          <a:ln w="9525">
            <a:solidFill>
              <a:schemeClr val="tx1"/>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nvGrpSpPr>
          <p:cNvPr id="43031" name="Group 1415"/>
          <p:cNvGrpSpPr>
            <a:grpSpLocks/>
          </p:cNvGrpSpPr>
          <p:nvPr/>
        </p:nvGrpSpPr>
        <p:grpSpPr bwMode="auto">
          <a:xfrm>
            <a:off x="3128963" y="4140200"/>
            <a:ext cx="1336675" cy="1338263"/>
            <a:chOff x="-3" y="-3"/>
            <a:chExt cx="1320" cy="1215"/>
          </a:xfrm>
        </p:grpSpPr>
        <p:grpSp>
          <p:nvGrpSpPr>
            <p:cNvPr id="43067" name="Group 1416"/>
            <p:cNvGrpSpPr>
              <a:grpSpLocks/>
            </p:cNvGrpSpPr>
            <p:nvPr/>
          </p:nvGrpSpPr>
          <p:grpSpPr bwMode="auto">
            <a:xfrm>
              <a:off x="0" y="0"/>
              <a:ext cx="1314" cy="1209"/>
              <a:chOff x="0" y="0"/>
              <a:chExt cx="1314" cy="1209"/>
            </a:xfrm>
          </p:grpSpPr>
          <p:grpSp>
            <p:nvGrpSpPr>
              <p:cNvPr id="43069" name="Group 1417"/>
              <p:cNvGrpSpPr>
                <a:grpSpLocks/>
              </p:cNvGrpSpPr>
              <p:nvPr/>
            </p:nvGrpSpPr>
            <p:grpSpPr bwMode="auto">
              <a:xfrm>
                <a:off x="0" y="0"/>
                <a:ext cx="438" cy="403"/>
                <a:chOff x="0" y="0"/>
                <a:chExt cx="438" cy="403"/>
              </a:xfrm>
            </p:grpSpPr>
            <p:sp>
              <p:nvSpPr>
                <p:cNvPr id="43094" name="Rectangle 1418"/>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endParaRPr lang="zh-CN" altLang="en-US" sz="1800">
                    <a:latin typeface="Times New Roman" panose="02020603050405020304" pitchFamily="18" charset="0"/>
                  </a:endParaRP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095" name="Rectangle 1419"/>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70" name="Group 1420"/>
              <p:cNvGrpSpPr>
                <a:grpSpLocks/>
              </p:cNvGrpSpPr>
              <p:nvPr/>
            </p:nvGrpSpPr>
            <p:grpSpPr bwMode="auto">
              <a:xfrm>
                <a:off x="438" y="0"/>
                <a:ext cx="438" cy="403"/>
                <a:chOff x="438" y="0"/>
                <a:chExt cx="438" cy="403"/>
              </a:xfrm>
            </p:grpSpPr>
            <p:sp>
              <p:nvSpPr>
                <p:cNvPr id="43092" name="Rectangle 1421"/>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1</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093" name="Rectangle 1422"/>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71" name="Group 1423"/>
              <p:cNvGrpSpPr>
                <a:grpSpLocks/>
              </p:cNvGrpSpPr>
              <p:nvPr/>
            </p:nvGrpSpPr>
            <p:grpSpPr bwMode="auto">
              <a:xfrm>
                <a:off x="876" y="0"/>
                <a:ext cx="438" cy="403"/>
                <a:chOff x="876" y="0"/>
                <a:chExt cx="438" cy="403"/>
              </a:xfrm>
            </p:grpSpPr>
            <p:sp>
              <p:nvSpPr>
                <p:cNvPr id="43090" name="Rectangle 1424"/>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091" name="Rectangle 1425"/>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72" name="Group 1426"/>
              <p:cNvGrpSpPr>
                <a:grpSpLocks/>
              </p:cNvGrpSpPr>
              <p:nvPr/>
            </p:nvGrpSpPr>
            <p:grpSpPr bwMode="auto">
              <a:xfrm>
                <a:off x="0" y="403"/>
                <a:ext cx="438" cy="403"/>
                <a:chOff x="0" y="403"/>
                <a:chExt cx="438" cy="403"/>
              </a:xfrm>
            </p:grpSpPr>
            <p:sp>
              <p:nvSpPr>
                <p:cNvPr id="43088" name="Rectangle 1427"/>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8</a:t>
                  </a:r>
                </a:p>
              </p:txBody>
            </p:sp>
            <p:sp>
              <p:nvSpPr>
                <p:cNvPr id="43089" name="Rectangle 1428"/>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73" name="Group 1429"/>
              <p:cNvGrpSpPr>
                <a:grpSpLocks/>
              </p:cNvGrpSpPr>
              <p:nvPr/>
            </p:nvGrpSpPr>
            <p:grpSpPr bwMode="auto">
              <a:xfrm>
                <a:off x="438" y="403"/>
                <a:ext cx="438" cy="403"/>
                <a:chOff x="438" y="403"/>
                <a:chExt cx="438" cy="403"/>
              </a:xfrm>
            </p:grpSpPr>
            <p:sp>
              <p:nvSpPr>
                <p:cNvPr id="43086" name="Rectangle 1430"/>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2</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087" name="Rectangle 1431"/>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74" name="Group 1432"/>
              <p:cNvGrpSpPr>
                <a:grpSpLocks/>
              </p:cNvGrpSpPr>
              <p:nvPr/>
            </p:nvGrpSpPr>
            <p:grpSpPr bwMode="auto">
              <a:xfrm>
                <a:off x="876" y="403"/>
                <a:ext cx="438" cy="403"/>
                <a:chOff x="876" y="403"/>
                <a:chExt cx="438" cy="403"/>
              </a:xfrm>
            </p:grpSpPr>
            <p:sp>
              <p:nvSpPr>
                <p:cNvPr id="43084" name="Rectangle 1433"/>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085" name="Rectangle 1434"/>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75" name="Group 1435"/>
              <p:cNvGrpSpPr>
                <a:grpSpLocks/>
              </p:cNvGrpSpPr>
              <p:nvPr/>
            </p:nvGrpSpPr>
            <p:grpSpPr bwMode="auto">
              <a:xfrm>
                <a:off x="0" y="806"/>
                <a:ext cx="438" cy="403"/>
                <a:chOff x="0" y="806"/>
                <a:chExt cx="438" cy="403"/>
              </a:xfrm>
            </p:grpSpPr>
            <p:sp>
              <p:nvSpPr>
                <p:cNvPr id="43082" name="Rectangle 1436"/>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083" name="Rectangle 1437"/>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76" name="Group 1438"/>
              <p:cNvGrpSpPr>
                <a:grpSpLocks/>
              </p:cNvGrpSpPr>
              <p:nvPr/>
            </p:nvGrpSpPr>
            <p:grpSpPr bwMode="auto">
              <a:xfrm>
                <a:off x="438" y="806"/>
                <a:ext cx="438" cy="403"/>
                <a:chOff x="438" y="806"/>
                <a:chExt cx="438" cy="403"/>
              </a:xfrm>
            </p:grpSpPr>
            <p:sp>
              <p:nvSpPr>
                <p:cNvPr id="43080" name="Rectangle 1439"/>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081" name="Rectangle 1440"/>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77" name="Group 1441"/>
              <p:cNvGrpSpPr>
                <a:grpSpLocks/>
              </p:cNvGrpSpPr>
              <p:nvPr/>
            </p:nvGrpSpPr>
            <p:grpSpPr bwMode="auto">
              <a:xfrm>
                <a:off x="876" y="806"/>
                <a:ext cx="438" cy="403"/>
                <a:chOff x="876" y="806"/>
                <a:chExt cx="438" cy="403"/>
              </a:xfrm>
            </p:grpSpPr>
            <p:sp>
              <p:nvSpPr>
                <p:cNvPr id="43078" name="Rectangle 1442"/>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079" name="Rectangle 1443"/>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sp>
          <p:nvSpPr>
            <p:cNvPr id="43068" name="Rectangle 1444"/>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sp>
        <p:nvSpPr>
          <p:cNvPr id="43032" name="Text Box 1445"/>
          <p:cNvSpPr txBox="1">
            <a:spLocks noChangeArrowheads="1"/>
          </p:cNvSpPr>
          <p:nvPr/>
        </p:nvSpPr>
        <p:spPr bwMode="auto">
          <a:xfrm>
            <a:off x="3409950" y="5492750"/>
            <a:ext cx="73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f=2</a:t>
            </a:r>
          </a:p>
        </p:txBody>
      </p:sp>
      <p:sp>
        <p:nvSpPr>
          <p:cNvPr id="43033" name="Line 1446"/>
          <p:cNvSpPr>
            <a:spLocks noChangeShapeType="1"/>
          </p:cNvSpPr>
          <p:nvPr/>
        </p:nvSpPr>
        <p:spPr bwMode="auto">
          <a:xfrm>
            <a:off x="4483100" y="4826000"/>
            <a:ext cx="527050" cy="0"/>
          </a:xfrm>
          <a:prstGeom prst="line">
            <a:avLst/>
          </a:prstGeom>
          <a:noFill/>
          <a:ln w="9525">
            <a:solidFill>
              <a:schemeClr val="tx1"/>
            </a:solidFill>
            <a:miter lim="800000"/>
            <a:headEnd type="triangle"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grpSp>
        <p:nvGrpSpPr>
          <p:cNvPr id="43034" name="Group 1447"/>
          <p:cNvGrpSpPr>
            <a:grpSpLocks/>
          </p:cNvGrpSpPr>
          <p:nvPr/>
        </p:nvGrpSpPr>
        <p:grpSpPr bwMode="auto">
          <a:xfrm>
            <a:off x="1238250" y="4135438"/>
            <a:ext cx="1336675" cy="1338262"/>
            <a:chOff x="-3" y="-3"/>
            <a:chExt cx="1320" cy="1215"/>
          </a:xfrm>
        </p:grpSpPr>
        <p:grpSp>
          <p:nvGrpSpPr>
            <p:cNvPr id="43038" name="Group 1448"/>
            <p:cNvGrpSpPr>
              <a:grpSpLocks/>
            </p:cNvGrpSpPr>
            <p:nvPr/>
          </p:nvGrpSpPr>
          <p:grpSpPr bwMode="auto">
            <a:xfrm>
              <a:off x="0" y="0"/>
              <a:ext cx="1314" cy="1209"/>
              <a:chOff x="0" y="0"/>
              <a:chExt cx="1314" cy="1209"/>
            </a:xfrm>
          </p:grpSpPr>
          <p:grpSp>
            <p:nvGrpSpPr>
              <p:cNvPr id="43040" name="Group 1449"/>
              <p:cNvGrpSpPr>
                <a:grpSpLocks/>
              </p:cNvGrpSpPr>
              <p:nvPr/>
            </p:nvGrpSpPr>
            <p:grpSpPr bwMode="auto">
              <a:xfrm>
                <a:off x="0" y="0"/>
                <a:ext cx="438" cy="403"/>
                <a:chOff x="0" y="0"/>
                <a:chExt cx="438" cy="403"/>
              </a:xfrm>
            </p:grpSpPr>
            <p:sp>
              <p:nvSpPr>
                <p:cNvPr id="43065" name="Rectangle 1450"/>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1</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066" name="Rectangle 1451"/>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41" name="Group 1452"/>
              <p:cNvGrpSpPr>
                <a:grpSpLocks/>
              </p:cNvGrpSpPr>
              <p:nvPr/>
            </p:nvGrpSpPr>
            <p:grpSpPr bwMode="auto">
              <a:xfrm>
                <a:off x="438" y="0"/>
                <a:ext cx="438" cy="403"/>
                <a:chOff x="438" y="0"/>
                <a:chExt cx="438" cy="403"/>
              </a:xfrm>
            </p:grpSpPr>
            <p:sp>
              <p:nvSpPr>
                <p:cNvPr id="43063" name="Rectangle 1453"/>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endParaRPr lang="zh-CN" altLang="en-US" sz="1800">
                    <a:latin typeface="Times New Roman" panose="02020603050405020304" pitchFamily="18" charset="0"/>
                  </a:endParaRP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064" name="Rectangle 1454"/>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42" name="Group 1455"/>
              <p:cNvGrpSpPr>
                <a:grpSpLocks/>
              </p:cNvGrpSpPr>
              <p:nvPr/>
            </p:nvGrpSpPr>
            <p:grpSpPr bwMode="auto">
              <a:xfrm>
                <a:off x="876" y="0"/>
                <a:ext cx="438" cy="403"/>
                <a:chOff x="876" y="0"/>
                <a:chExt cx="438" cy="403"/>
              </a:xfrm>
            </p:grpSpPr>
            <p:sp>
              <p:nvSpPr>
                <p:cNvPr id="43061" name="Rectangle 1456"/>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062" name="Rectangle 1457"/>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43" name="Group 1458"/>
              <p:cNvGrpSpPr>
                <a:grpSpLocks/>
              </p:cNvGrpSpPr>
              <p:nvPr/>
            </p:nvGrpSpPr>
            <p:grpSpPr bwMode="auto">
              <a:xfrm>
                <a:off x="0" y="403"/>
                <a:ext cx="438" cy="403"/>
                <a:chOff x="0" y="403"/>
                <a:chExt cx="438" cy="403"/>
              </a:xfrm>
            </p:grpSpPr>
            <p:sp>
              <p:nvSpPr>
                <p:cNvPr id="43059" name="Rectangle 1459"/>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8</a:t>
                  </a:r>
                </a:p>
              </p:txBody>
            </p:sp>
            <p:sp>
              <p:nvSpPr>
                <p:cNvPr id="43060" name="Rectangle 1460"/>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44" name="Group 1461"/>
              <p:cNvGrpSpPr>
                <a:grpSpLocks/>
              </p:cNvGrpSpPr>
              <p:nvPr/>
            </p:nvGrpSpPr>
            <p:grpSpPr bwMode="auto">
              <a:xfrm>
                <a:off x="438" y="403"/>
                <a:ext cx="438" cy="403"/>
                <a:chOff x="438" y="403"/>
                <a:chExt cx="438" cy="403"/>
              </a:xfrm>
            </p:grpSpPr>
            <p:sp>
              <p:nvSpPr>
                <p:cNvPr id="43057" name="Rectangle 1462"/>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2</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058" name="Rectangle 1463"/>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45" name="Group 1464"/>
              <p:cNvGrpSpPr>
                <a:grpSpLocks/>
              </p:cNvGrpSpPr>
              <p:nvPr/>
            </p:nvGrpSpPr>
            <p:grpSpPr bwMode="auto">
              <a:xfrm>
                <a:off x="876" y="403"/>
                <a:ext cx="438" cy="403"/>
                <a:chOff x="876" y="403"/>
                <a:chExt cx="438" cy="403"/>
              </a:xfrm>
            </p:grpSpPr>
            <p:sp>
              <p:nvSpPr>
                <p:cNvPr id="43055" name="Rectangle 1465"/>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056" name="Rectangle 1466"/>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46" name="Group 1467"/>
              <p:cNvGrpSpPr>
                <a:grpSpLocks/>
              </p:cNvGrpSpPr>
              <p:nvPr/>
            </p:nvGrpSpPr>
            <p:grpSpPr bwMode="auto">
              <a:xfrm>
                <a:off x="0" y="806"/>
                <a:ext cx="438" cy="403"/>
                <a:chOff x="0" y="806"/>
                <a:chExt cx="438" cy="403"/>
              </a:xfrm>
            </p:grpSpPr>
            <p:sp>
              <p:nvSpPr>
                <p:cNvPr id="43053" name="Rectangle 1468"/>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054" name="Rectangle 1469"/>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47" name="Group 1470"/>
              <p:cNvGrpSpPr>
                <a:grpSpLocks/>
              </p:cNvGrpSpPr>
              <p:nvPr/>
            </p:nvGrpSpPr>
            <p:grpSpPr bwMode="auto">
              <a:xfrm>
                <a:off x="438" y="806"/>
                <a:ext cx="438" cy="403"/>
                <a:chOff x="438" y="806"/>
                <a:chExt cx="438" cy="403"/>
              </a:xfrm>
            </p:grpSpPr>
            <p:sp>
              <p:nvSpPr>
                <p:cNvPr id="43051" name="Rectangle 1471"/>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052" name="Rectangle 1472"/>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3048" name="Group 1473"/>
              <p:cNvGrpSpPr>
                <a:grpSpLocks/>
              </p:cNvGrpSpPr>
              <p:nvPr/>
            </p:nvGrpSpPr>
            <p:grpSpPr bwMode="auto">
              <a:xfrm>
                <a:off x="876" y="806"/>
                <a:ext cx="438" cy="403"/>
                <a:chOff x="876" y="806"/>
                <a:chExt cx="438" cy="403"/>
              </a:xfrm>
            </p:grpSpPr>
            <p:sp>
              <p:nvSpPr>
                <p:cNvPr id="43049" name="Rectangle 1474"/>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3050" name="Rectangle 1475"/>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sp>
          <p:nvSpPr>
            <p:cNvPr id="43039" name="Rectangle 1476"/>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sp>
        <p:nvSpPr>
          <p:cNvPr id="43035" name="Text Box 1477"/>
          <p:cNvSpPr txBox="1">
            <a:spLocks noChangeArrowheads="1"/>
          </p:cNvSpPr>
          <p:nvPr/>
        </p:nvSpPr>
        <p:spPr bwMode="auto">
          <a:xfrm>
            <a:off x="1519238" y="5487988"/>
            <a:ext cx="738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f=1</a:t>
            </a:r>
          </a:p>
        </p:txBody>
      </p:sp>
      <p:sp>
        <p:nvSpPr>
          <p:cNvPr id="43036" name="Line 1478"/>
          <p:cNvSpPr>
            <a:spLocks noChangeShapeType="1"/>
          </p:cNvSpPr>
          <p:nvPr/>
        </p:nvSpPr>
        <p:spPr bwMode="auto">
          <a:xfrm>
            <a:off x="2592388" y="4821238"/>
            <a:ext cx="527050" cy="0"/>
          </a:xfrm>
          <a:prstGeom prst="line">
            <a:avLst/>
          </a:prstGeom>
          <a:noFill/>
          <a:ln w="9525">
            <a:solidFill>
              <a:schemeClr val="tx1"/>
            </a:solidFill>
            <a:miter lim="800000"/>
            <a:headEnd type="triangle"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3037" name="Oval 1479"/>
          <p:cNvSpPr>
            <a:spLocks noChangeArrowheads="1"/>
          </p:cNvSpPr>
          <p:nvPr/>
        </p:nvSpPr>
        <p:spPr bwMode="auto">
          <a:xfrm>
            <a:off x="2674938" y="2120900"/>
            <a:ext cx="349250" cy="3810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a:latin typeface="Tahoma" panose="020B0604030504040204" pitchFamily="34" charset="0"/>
              </a:rPr>
              <a:t>2</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00113" y="188913"/>
            <a:ext cx="7793037" cy="1143000"/>
          </a:xfrm>
        </p:spPr>
        <p:txBody>
          <a:bodyPr/>
          <a:lstStyle/>
          <a:p>
            <a:r>
              <a:rPr lang="zh-CN" altLang="en-US" sz="3600" smtClean="0">
                <a:ea typeface="宋体" panose="02010600030101010101" pitchFamily="2" charset="-122"/>
              </a:rPr>
              <a:t>搜索控制策略（5）</a:t>
            </a:r>
          </a:p>
        </p:txBody>
      </p:sp>
      <p:sp>
        <p:nvSpPr>
          <p:cNvPr id="45059" name="Rectangle 3"/>
          <p:cNvSpPr>
            <a:spLocks noGrp="1" noChangeArrowheads="1"/>
          </p:cNvSpPr>
          <p:nvPr>
            <p:ph type="body" idx="1"/>
          </p:nvPr>
        </p:nvSpPr>
        <p:spPr>
          <a:xfrm>
            <a:off x="860425" y="1341438"/>
            <a:ext cx="8129588" cy="4583112"/>
          </a:xfrm>
        </p:spPr>
        <p:txBody>
          <a:bodyPr/>
          <a:lstStyle/>
          <a:p>
            <a:r>
              <a:rPr lang="zh-CN" altLang="en-US" sz="2400" smtClean="0">
                <a:latin typeface="华文新魏" panose="02010800040101010101" pitchFamily="2" charset="-122"/>
              </a:rPr>
              <a:t>不可撤回的控制策略</a:t>
            </a:r>
          </a:p>
        </p:txBody>
      </p:sp>
      <p:sp>
        <p:nvSpPr>
          <p:cNvPr id="45060" name="Text Box 262"/>
          <p:cNvSpPr txBox="1">
            <a:spLocks noChangeArrowheads="1"/>
          </p:cNvSpPr>
          <p:nvPr/>
        </p:nvSpPr>
        <p:spPr bwMode="auto">
          <a:xfrm>
            <a:off x="2127250" y="2019300"/>
            <a:ext cx="401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ahoma" panose="020B0604030504040204" pitchFamily="34" charset="0"/>
              </a:rPr>
              <a:t>可能无解</a:t>
            </a:r>
          </a:p>
        </p:txBody>
      </p:sp>
      <p:grpSp>
        <p:nvGrpSpPr>
          <p:cNvPr id="45061" name="Group 263"/>
          <p:cNvGrpSpPr>
            <a:grpSpLocks/>
          </p:cNvGrpSpPr>
          <p:nvPr/>
        </p:nvGrpSpPr>
        <p:grpSpPr bwMode="auto">
          <a:xfrm>
            <a:off x="2181225" y="2895600"/>
            <a:ext cx="1335088" cy="1338263"/>
            <a:chOff x="-3" y="-3"/>
            <a:chExt cx="1320" cy="1215"/>
          </a:xfrm>
        </p:grpSpPr>
        <p:grpSp>
          <p:nvGrpSpPr>
            <p:cNvPr id="45092" name="Group 264"/>
            <p:cNvGrpSpPr>
              <a:grpSpLocks/>
            </p:cNvGrpSpPr>
            <p:nvPr/>
          </p:nvGrpSpPr>
          <p:grpSpPr bwMode="auto">
            <a:xfrm>
              <a:off x="0" y="0"/>
              <a:ext cx="1314" cy="1209"/>
              <a:chOff x="0" y="0"/>
              <a:chExt cx="1314" cy="1209"/>
            </a:xfrm>
          </p:grpSpPr>
          <p:grpSp>
            <p:nvGrpSpPr>
              <p:cNvPr id="45094" name="Group 265"/>
              <p:cNvGrpSpPr>
                <a:grpSpLocks/>
              </p:cNvGrpSpPr>
              <p:nvPr/>
            </p:nvGrpSpPr>
            <p:grpSpPr bwMode="auto">
              <a:xfrm>
                <a:off x="0" y="0"/>
                <a:ext cx="438" cy="403"/>
                <a:chOff x="0" y="0"/>
                <a:chExt cx="438" cy="403"/>
              </a:xfrm>
            </p:grpSpPr>
            <p:sp>
              <p:nvSpPr>
                <p:cNvPr id="45119" name="Rectangle 266"/>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1</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5120" name="Rectangle 267"/>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5095" name="Group 268"/>
              <p:cNvGrpSpPr>
                <a:grpSpLocks/>
              </p:cNvGrpSpPr>
              <p:nvPr/>
            </p:nvGrpSpPr>
            <p:grpSpPr bwMode="auto">
              <a:xfrm>
                <a:off x="438" y="0"/>
                <a:ext cx="438" cy="403"/>
                <a:chOff x="438" y="0"/>
                <a:chExt cx="438" cy="403"/>
              </a:xfrm>
            </p:grpSpPr>
            <p:sp>
              <p:nvSpPr>
                <p:cNvPr id="45117" name="Rectangle 269"/>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2</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5118" name="Rectangle 270"/>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5096" name="Group 271"/>
              <p:cNvGrpSpPr>
                <a:grpSpLocks/>
              </p:cNvGrpSpPr>
              <p:nvPr/>
            </p:nvGrpSpPr>
            <p:grpSpPr bwMode="auto">
              <a:xfrm>
                <a:off x="876" y="0"/>
                <a:ext cx="438" cy="403"/>
                <a:chOff x="876" y="0"/>
                <a:chExt cx="438" cy="403"/>
              </a:xfrm>
            </p:grpSpPr>
            <p:sp>
              <p:nvSpPr>
                <p:cNvPr id="45115" name="Rectangle 272"/>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5116" name="Rectangle 273"/>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5097" name="Group 274"/>
              <p:cNvGrpSpPr>
                <a:grpSpLocks/>
              </p:cNvGrpSpPr>
              <p:nvPr/>
            </p:nvGrpSpPr>
            <p:grpSpPr bwMode="auto">
              <a:xfrm>
                <a:off x="0" y="403"/>
                <a:ext cx="438" cy="403"/>
                <a:chOff x="0" y="403"/>
                <a:chExt cx="438" cy="403"/>
              </a:xfrm>
            </p:grpSpPr>
            <p:sp>
              <p:nvSpPr>
                <p:cNvPr id="45113" name="Rectangle 275"/>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5114" name="Rectangle 276"/>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5098" name="Group 277"/>
              <p:cNvGrpSpPr>
                <a:grpSpLocks/>
              </p:cNvGrpSpPr>
              <p:nvPr/>
            </p:nvGrpSpPr>
            <p:grpSpPr bwMode="auto">
              <a:xfrm>
                <a:off x="438" y="403"/>
                <a:ext cx="438" cy="403"/>
                <a:chOff x="438" y="403"/>
                <a:chExt cx="438" cy="403"/>
              </a:xfrm>
            </p:grpSpPr>
            <p:sp>
              <p:nvSpPr>
                <p:cNvPr id="45111" name="Rectangle 278"/>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8</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5112" name="Rectangle 279"/>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5099" name="Group 280"/>
              <p:cNvGrpSpPr>
                <a:grpSpLocks/>
              </p:cNvGrpSpPr>
              <p:nvPr/>
            </p:nvGrpSpPr>
            <p:grpSpPr bwMode="auto">
              <a:xfrm>
                <a:off x="876" y="403"/>
                <a:ext cx="438" cy="403"/>
                <a:chOff x="876" y="403"/>
                <a:chExt cx="438" cy="403"/>
              </a:xfrm>
            </p:grpSpPr>
            <p:sp>
              <p:nvSpPr>
                <p:cNvPr id="45109" name="Rectangle 281"/>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5110" name="Rectangle 282"/>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5100" name="Group 283"/>
              <p:cNvGrpSpPr>
                <a:grpSpLocks/>
              </p:cNvGrpSpPr>
              <p:nvPr/>
            </p:nvGrpSpPr>
            <p:grpSpPr bwMode="auto">
              <a:xfrm>
                <a:off x="0" y="806"/>
                <a:ext cx="438" cy="403"/>
                <a:chOff x="0" y="806"/>
                <a:chExt cx="438" cy="403"/>
              </a:xfrm>
            </p:grpSpPr>
            <p:sp>
              <p:nvSpPr>
                <p:cNvPr id="45107" name="Rectangle 284"/>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5108" name="Rectangle 285"/>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5101" name="Group 286"/>
              <p:cNvGrpSpPr>
                <a:grpSpLocks/>
              </p:cNvGrpSpPr>
              <p:nvPr/>
            </p:nvGrpSpPr>
            <p:grpSpPr bwMode="auto">
              <a:xfrm>
                <a:off x="438" y="806"/>
                <a:ext cx="438" cy="403"/>
                <a:chOff x="438" y="806"/>
                <a:chExt cx="438" cy="403"/>
              </a:xfrm>
            </p:grpSpPr>
            <p:sp>
              <p:nvSpPr>
                <p:cNvPr id="45105" name="Rectangle 287"/>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5106" name="Rectangle 288"/>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5102" name="Group 289"/>
              <p:cNvGrpSpPr>
                <a:grpSpLocks/>
              </p:cNvGrpSpPr>
              <p:nvPr/>
            </p:nvGrpSpPr>
            <p:grpSpPr bwMode="auto">
              <a:xfrm>
                <a:off x="876" y="806"/>
                <a:ext cx="438" cy="403"/>
                <a:chOff x="876" y="806"/>
                <a:chExt cx="438" cy="403"/>
              </a:xfrm>
            </p:grpSpPr>
            <p:sp>
              <p:nvSpPr>
                <p:cNvPr id="45103" name="Rectangle 290"/>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5104" name="Rectangle 291"/>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sp>
          <p:nvSpPr>
            <p:cNvPr id="45093" name="Rectangle 292"/>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sz="3200"/>
            </a:p>
          </p:txBody>
        </p:sp>
      </p:grpSp>
      <p:grpSp>
        <p:nvGrpSpPr>
          <p:cNvPr id="45062" name="Group 295"/>
          <p:cNvGrpSpPr>
            <a:grpSpLocks/>
          </p:cNvGrpSpPr>
          <p:nvPr/>
        </p:nvGrpSpPr>
        <p:grpSpPr bwMode="auto">
          <a:xfrm>
            <a:off x="4083050" y="2898775"/>
            <a:ext cx="442913" cy="444500"/>
            <a:chOff x="0" y="0"/>
            <a:chExt cx="438" cy="403"/>
          </a:xfrm>
        </p:grpSpPr>
        <p:sp>
          <p:nvSpPr>
            <p:cNvPr id="45090" name="Rectangle 296"/>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1</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45091" name="Rectangle 297"/>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45063" name="Group 298"/>
          <p:cNvGrpSpPr>
            <a:grpSpLocks/>
          </p:cNvGrpSpPr>
          <p:nvPr/>
        </p:nvGrpSpPr>
        <p:grpSpPr bwMode="auto">
          <a:xfrm>
            <a:off x="4525963" y="2898775"/>
            <a:ext cx="442912" cy="444500"/>
            <a:chOff x="438" y="0"/>
            <a:chExt cx="438" cy="403"/>
          </a:xfrm>
        </p:grpSpPr>
        <p:sp>
          <p:nvSpPr>
            <p:cNvPr id="45088" name="Rectangle 299"/>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2</a:t>
              </a:r>
            </a:p>
            <a:p>
              <a:pPr algn="just" eaLnBrk="1" hangingPunct="1">
                <a:buFont typeface="Wingdings" panose="05000000000000000000" pitchFamily="2" charset="2"/>
                <a:buNone/>
              </a:pPr>
              <a:endParaRPr lang="zh-CN" altLang="en-US" sz="1800">
                <a:latin typeface="Times New Roman" panose="02020603050405020304" pitchFamily="18" charset="0"/>
              </a:endParaRPr>
            </a:p>
          </p:txBody>
        </p:sp>
        <p:sp>
          <p:nvSpPr>
            <p:cNvPr id="45089" name="Rectangle 300"/>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45064" name="Group 301"/>
          <p:cNvGrpSpPr>
            <a:grpSpLocks/>
          </p:cNvGrpSpPr>
          <p:nvPr/>
        </p:nvGrpSpPr>
        <p:grpSpPr bwMode="auto">
          <a:xfrm>
            <a:off x="4968875" y="2898775"/>
            <a:ext cx="444500" cy="444500"/>
            <a:chOff x="876" y="0"/>
            <a:chExt cx="438" cy="403"/>
          </a:xfrm>
        </p:grpSpPr>
        <p:sp>
          <p:nvSpPr>
            <p:cNvPr id="45086" name="Rectangle 302"/>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3</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45087" name="Rectangle 303"/>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45065" name="Group 304"/>
          <p:cNvGrpSpPr>
            <a:grpSpLocks/>
          </p:cNvGrpSpPr>
          <p:nvPr/>
        </p:nvGrpSpPr>
        <p:grpSpPr bwMode="auto">
          <a:xfrm>
            <a:off x="4083050" y="3343275"/>
            <a:ext cx="442913" cy="442913"/>
            <a:chOff x="0" y="403"/>
            <a:chExt cx="438" cy="403"/>
          </a:xfrm>
        </p:grpSpPr>
        <p:sp>
          <p:nvSpPr>
            <p:cNvPr id="45084" name="Rectangle 305"/>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45085" name="Rectangle 306"/>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45066" name="Group 307"/>
          <p:cNvGrpSpPr>
            <a:grpSpLocks/>
          </p:cNvGrpSpPr>
          <p:nvPr/>
        </p:nvGrpSpPr>
        <p:grpSpPr bwMode="auto">
          <a:xfrm>
            <a:off x="4525963" y="3343275"/>
            <a:ext cx="442912" cy="442913"/>
            <a:chOff x="438" y="403"/>
            <a:chExt cx="438" cy="403"/>
          </a:xfrm>
        </p:grpSpPr>
        <p:sp>
          <p:nvSpPr>
            <p:cNvPr id="45082" name="Rectangle 308"/>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8</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45083" name="Rectangle 309"/>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45067" name="Group 310"/>
          <p:cNvGrpSpPr>
            <a:grpSpLocks/>
          </p:cNvGrpSpPr>
          <p:nvPr/>
        </p:nvGrpSpPr>
        <p:grpSpPr bwMode="auto">
          <a:xfrm>
            <a:off x="4968875" y="3343275"/>
            <a:ext cx="444500" cy="442913"/>
            <a:chOff x="876" y="403"/>
            <a:chExt cx="438" cy="403"/>
          </a:xfrm>
        </p:grpSpPr>
        <p:sp>
          <p:nvSpPr>
            <p:cNvPr id="45080" name="Rectangle 311"/>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4</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45081" name="Rectangle 312"/>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45068" name="Group 313"/>
          <p:cNvGrpSpPr>
            <a:grpSpLocks/>
          </p:cNvGrpSpPr>
          <p:nvPr/>
        </p:nvGrpSpPr>
        <p:grpSpPr bwMode="auto">
          <a:xfrm>
            <a:off x="4083050" y="3786188"/>
            <a:ext cx="442913" cy="444500"/>
            <a:chOff x="0" y="806"/>
            <a:chExt cx="438" cy="403"/>
          </a:xfrm>
        </p:grpSpPr>
        <p:sp>
          <p:nvSpPr>
            <p:cNvPr id="45078" name="Rectangle 314"/>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7</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45079" name="Rectangle 315"/>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45069" name="Group 316"/>
          <p:cNvGrpSpPr>
            <a:grpSpLocks/>
          </p:cNvGrpSpPr>
          <p:nvPr/>
        </p:nvGrpSpPr>
        <p:grpSpPr bwMode="auto">
          <a:xfrm>
            <a:off x="4525963" y="3786188"/>
            <a:ext cx="442912" cy="444500"/>
            <a:chOff x="438" y="806"/>
            <a:chExt cx="438" cy="403"/>
          </a:xfrm>
        </p:grpSpPr>
        <p:sp>
          <p:nvSpPr>
            <p:cNvPr id="45076" name="Rectangle 317"/>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6</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45077" name="Rectangle 318"/>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grpSp>
        <p:nvGrpSpPr>
          <p:cNvPr id="45070" name="Group 319"/>
          <p:cNvGrpSpPr>
            <a:grpSpLocks/>
          </p:cNvGrpSpPr>
          <p:nvPr/>
        </p:nvGrpSpPr>
        <p:grpSpPr bwMode="auto">
          <a:xfrm>
            <a:off x="4968875" y="3786188"/>
            <a:ext cx="444500" cy="444500"/>
            <a:chOff x="876" y="806"/>
            <a:chExt cx="438" cy="403"/>
          </a:xfrm>
        </p:grpSpPr>
        <p:sp>
          <p:nvSpPr>
            <p:cNvPr id="45074" name="Rectangle 320"/>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1800">
                  <a:latin typeface="Times New Roman" panose="02020603050405020304" pitchFamily="18" charset="0"/>
                </a:rPr>
                <a:t>5</a:t>
              </a:r>
            </a:p>
            <a:p>
              <a:pPr algn="just" eaLnBrk="1" hangingPunct="1">
                <a:buFont typeface="Wingdings" panose="05000000000000000000" pitchFamily="2" charset="2"/>
                <a:buChar char="n"/>
              </a:pPr>
              <a:endParaRPr lang="zh-CN" altLang="en-US" sz="1800">
                <a:latin typeface="Times New Roman" panose="02020603050405020304" pitchFamily="18" charset="0"/>
              </a:endParaRPr>
            </a:p>
          </p:txBody>
        </p:sp>
        <p:sp>
          <p:nvSpPr>
            <p:cNvPr id="45075" name="Rectangle 321"/>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grpSp>
      <p:sp>
        <p:nvSpPr>
          <p:cNvPr id="45071" name="Rectangle 322"/>
          <p:cNvSpPr>
            <a:spLocks noChangeArrowheads="1"/>
          </p:cNvSpPr>
          <p:nvPr/>
        </p:nvSpPr>
        <p:spPr bwMode="auto">
          <a:xfrm>
            <a:off x="4079875" y="2895600"/>
            <a:ext cx="1336675" cy="1338263"/>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45072" name="Text Box 323"/>
          <p:cNvSpPr txBox="1">
            <a:spLocks noChangeArrowheads="1"/>
          </p:cNvSpPr>
          <p:nvPr/>
        </p:nvSpPr>
        <p:spPr bwMode="auto">
          <a:xfrm>
            <a:off x="4360863" y="4572000"/>
            <a:ext cx="1363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ahoma" panose="020B0604030504040204" pitchFamily="34" charset="0"/>
              </a:rPr>
              <a:t>目标</a:t>
            </a:r>
          </a:p>
        </p:txBody>
      </p:sp>
      <p:sp>
        <p:nvSpPr>
          <p:cNvPr id="45073" name="Text Box 324"/>
          <p:cNvSpPr txBox="1">
            <a:spLocks noChangeArrowheads="1"/>
          </p:cNvSpPr>
          <p:nvPr/>
        </p:nvSpPr>
        <p:spPr bwMode="auto">
          <a:xfrm>
            <a:off x="2619375" y="4572000"/>
            <a:ext cx="739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f=2</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50"/>
          <p:cNvSpPr>
            <a:spLocks noGrp="1" noChangeArrowheads="1"/>
          </p:cNvSpPr>
          <p:nvPr>
            <p:ph type="title"/>
          </p:nvPr>
        </p:nvSpPr>
        <p:spPr>
          <a:xfrm>
            <a:off x="1116013" y="333375"/>
            <a:ext cx="7793037" cy="1143000"/>
          </a:xfrm>
        </p:spPr>
        <p:txBody>
          <a:bodyPr/>
          <a:lstStyle/>
          <a:p>
            <a:r>
              <a:rPr lang="zh-CN" altLang="en-US" sz="3600" smtClean="0">
                <a:ea typeface="宋体" panose="02010600030101010101" pitchFamily="2" charset="-122"/>
              </a:rPr>
              <a:t>状态空间搜索</a:t>
            </a:r>
            <a:r>
              <a:rPr lang="en-US" altLang="zh-CN" sz="3600" smtClean="0">
                <a:ea typeface="宋体" panose="02010600030101010101" pitchFamily="2" charset="-122"/>
              </a:rPr>
              <a:t>-</a:t>
            </a:r>
            <a:r>
              <a:rPr lang="zh-CN" altLang="en-US" sz="3600" smtClean="0">
                <a:ea typeface="宋体" panose="02010600030101010101" pitchFamily="2" charset="-122"/>
              </a:rPr>
              <a:t>搜索控制策略（6）</a:t>
            </a:r>
          </a:p>
        </p:txBody>
      </p:sp>
      <p:sp>
        <p:nvSpPr>
          <p:cNvPr id="47107" name="Rectangle 2051"/>
          <p:cNvSpPr>
            <a:spLocks noGrp="1" noChangeArrowheads="1"/>
          </p:cNvSpPr>
          <p:nvPr>
            <p:ph type="body" idx="1"/>
          </p:nvPr>
        </p:nvSpPr>
        <p:spPr>
          <a:xfrm>
            <a:off x="1012825" y="1341438"/>
            <a:ext cx="8131175" cy="4583112"/>
          </a:xfrm>
        </p:spPr>
        <p:txBody>
          <a:bodyPr/>
          <a:lstStyle/>
          <a:p>
            <a:r>
              <a:rPr lang="zh-CN" altLang="en-US" sz="2400" smtClean="0">
                <a:latin typeface="华文新魏" panose="02010800040101010101" pitchFamily="2" charset="-122"/>
              </a:rPr>
              <a:t>回溯策略</a:t>
            </a:r>
          </a:p>
          <a:p>
            <a:r>
              <a:rPr lang="zh-CN" altLang="en-US" sz="2400" smtClean="0">
                <a:latin typeface="华文新魏" panose="02010800040101010101" pitchFamily="2" charset="-122"/>
              </a:rPr>
              <a:t>例：四皇后问题</a:t>
            </a:r>
          </a:p>
        </p:txBody>
      </p:sp>
      <p:graphicFrame>
        <p:nvGraphicFramePr>
          <p:cNvPr id="47108" name="Object 2"/>
          <p:cNvGraphicFramePr>
            <a:graphicFrameLocks noChangeAspect="1"/>
          </p:cNvGraphicFramePr>
          <p:nvPr/>
        </p:nvGraphicFramePr>
        <p:xfrm>
          <a:off x="1257300" y="2660650"/>
          <a:ext cx="4940300" cy="3000375"/>
        </p:xfrm>
        <a:graphic>
          <a:graphicData uri="http://schemas.openxmlformats.org/presentationml/2006/ole">
            <mc:AlternateContent xmlns:mc="http://schemas.openxmlformats.org/markup-compatibility/2006">
              <mc:Choice xmlns:v="urn:schemas-microsoft-com:vml" Requires="v">
                <p:oleObj spid="_x0000_s47134" name="Document" r:id="rId4" imgW="6940944" imgH="4217847" progId="Word.Document.8">
                  <p:embed/>
                </p:oleObj>
              </mc:Choice>
              <mc:Fallback>
                <p:oleObj name="Document" r:id="rId4" imgW="6940944" imgH="4217847"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0" y="2660650"/>
                        <a:ext cx="4940300" cy="300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1482725" y="874713"/>
            <a:ext cx="466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4"/>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5"/>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4"/>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6"/>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 )</a:t>
            </a:r>
          </a:p>
        </p:txBody>
      </p:sp>
      <p:graphicFrame>
        <p:nvGraphicFramePr>
          <p:cNvPr id="49155" name="对象 1"/>
          <p:cNvGraphicFramePr>
            <a:graphicFrameLocks noChangeAspect="1"/>
          </p:cNvGraphicFramePr>
          <p:nvPr/>
        </p:nvGraphicFramePr>
        <p:xfrm>
          <a:off x="4956175" y="300038"/>
          <a:ext cx="2874963" cy="2595562"/>
        </p:xfrm>
        <a:graphic>
          <a:graphicData uri="http://schemas.openxmlformats.org/presentationml/2006/ole">
            <mc:AlternateContent xmlns:mc="http://schemas.openxmlformats.org/markup-compatibility/2006">
              <mc:Choice xmlns:v="urn:schemas-microsoft-com:vml" Requires="v">
                <p:oleObj spid="_x0000_s49181" name="Document" r:id="rId7" imgW="7093595" imgH="4624122" progId="Word.Document.8">
                  <p:embed/>
                </p:oleObj>
              </mc:Choice>
              <mc:Fallback>
                <p:oleObj name="Document" r:id="rId7" imgW="7093595" imgH="4624122" progId="Word.Document.8">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6175" y="300038"/>
                        <a:ext cx="2874963" cy="259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1482725" y="874713"/>
            <a:ext cx="466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4"/>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5"/>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4"/>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6"/>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 )</a:t>
            </a:r>
          </a:p>
        </p:txBody>
      </p:sp>
      <p:sp>
        <p:nvSpPr>
          <p:cNvPr id="51203" name="Text Box 4"/>
          <p:cNvSpPr txBox="1">
            <a:spLocks noChangeArrowheads="1"/>
          </p:cNvSpPr>
          <p:nvPr/>
        </p:nvSpPr>
        <p:spPr bwMode="auto">
          <a:xfrm>
            <a:off x="5105400" y="3032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4"/>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5"/>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4"/>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6"/>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51204" name="Text Box 5"/>
          <p:cNvSpPr txBox="1">
            <a:spLocks noChangeArrowheads="1"/>
          </p:cNvSpPr>
          <p:nvPr/>
        </p:nvSpPr>
        <p:spPr bwMode="auto">
          <a:xfrm>
            <a:off x="215900" y="1751013"/>
            <a:ext cx="979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4"/>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5"/>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4"/>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6"/>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solidFill>
                  <a:schemeClr val="tx2"/>
                </a:solidFill>
                <a:latin typeface="Times New Roman" panose="02020603050405020304" pitchFamily="18" charset="0"/>
              </a:rPr>
              <a:t>((1,1))</a:t>
            </a:r>
            <a:endParaRPr lang="zh-CN" altLang="en-US" sz="2400">
              <a:latin typeface="Times New Roman" panose="02020603050405020304" pitchFamily="18" charset="0"/>
            </a:endParaRPr>
          </a:p>
        </p:txBody>
      </p:sp>
      <p:sp>
        <p:nvSpPr>
          <p:cNvPr id="51205" name="Line 6"/>
          <p:cNvSpPr>
            <a:spLocks noChangeShapeType="1"/>
          </p:cNvSpPr>
          <p:nvPr/>
        </p:nvSpPr>
        <p:spPr bwMode="auto">
          <a:xfrm flipH="1">
            <a:off x="838200" y="1295400"/>
            <a:ext cx="685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06" name="对象 1"/>
          <p:cNvGraphicFramePr>
            <a:graphicFrameLocks noChangeAspect="1"/>
          </p:cNvGraphicFramePr>
          <p:nvPr/>
        </p:nvGraphicFramePr>
        <p:xfrm>
          <a:off x="4956175" y="300038"/>
          <a:ext cx="2874963" cy="2595562"/>
        </p:xfrm>
        <a:graphic>
          <a:graphicData uri="http://schemas.openxmlformats.org/presentationml/2006/ole">
            <mc:AlternateContent xmlns:mc="http://schemas.openxmlformats.org/markup-compatibility/2006">
              <mc:Choice xmlns:v="urn:schemas-microsoft-com:vml" Requires="v">
                <p:oleObj spid="_x0000_s51232" name="Document" r:id="rId7" imgW="7093595" imgH="4624122" progId="Word.Document.8">
                  <p:embed/>
                </p:oleObj>
              </mc:Choice>
              <mc:Fallback>
                <p:oleObj name="Document" r:id="rId7" imgW="7093595" imgH="4624122" progId="Word.Document.8">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6175" y="300038"/>
                        <a:ext cx="2874963" cy="259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noChangeAspect="1"/>
          </p:cNvGraphicFramePr>
          <p:nvPr/>
        </p:nvGraphicFramePr>
        <p:xfrm>
          <a:off x="4956175" y="300038"/>
          <a:ext cx="2874963" cy="2595562"/>
        </p:xfrm>
        <a:graphic>
          <a:graphicData uri="http://schemas.openxmlformats.org/presentationml/2006/ole">
            <mc:AlternateContent xmlns:mc="http://schemas.openxmlformats.org/markup-compatibility/2006">
              <mc:Choice xmlns:v="urn:schemas-microsoft-com:vml" Requires="v">
                <p:oleObj spid="_x0000_s53309" name="Document" r:id="rId4" imgW="0" imgH="0" progId="Word.Document.8">
                  <p:embed/>
                </p:oleObj>
              </mc:Choice>
              <mc:Fallback>
                <p:oleObj name="Document" r:id="rId4" imgW="0" imgH="0" progId="Word.Document.8">
                  <p:embed/>
                  <p:pic>
                    <p:nvPicPr>
                      <p:cNvPr id="0" name="Object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956175" y="300038"/>
                        <a:ext cx="2874963" cy="259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1" name="Text Box 3"/>
          <p:cNvSpPr txBox="1">
            <a:spLocks noChangeArrowheads="1"/>
          </p:cNvSpPr>
          <p:nvPr/>
        </p:nvSpPr>
        <p:spPr bwMode="auto">
          <a:xfrm>
            <a:off x="1482725" y="874713"/>
            <a:ext cx="466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 )</a:t>
            </a:r>
          </a:p>
        </p:txBody>
      </p:sp>
      <p:sp>
        <p:nvSpPr>
          <p:cNvPr id="53252" name="Text Box 4"/>
          <p:cNvSpPr txBox="1">
            <a:spLocks noChangeArrowheads="1"/>
          </p:cNvSpPr>
          <p:nvPr/>
        </p:nvSpPr>
        <p:spPr bwMode="auto">
          <a:xfrm>
            <a:off x="5105400" y="3032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53253" name="Text Box 5"/>
          <p:cNvSpPr txBox="1">
            <a:spLocks noChangeArrowheads="1"/>
          </p:cNvSpPr>
          <p:nvPr/>
        </p:nvSpPr>
        <p:spPr bwMode="auto">
          <a:xfrm>
            <a:off x="6324600" y="8366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53254" name="Text Box 6"/>
          <p:cNvSpPr txBox="1">
            <a:spLocks noChangeArrowheads="1"/>
          </p:cNvSpPr>
          <p:nvPr/>
        </p:nvSpPr>
        <p:spPr bwMode="auto">
          <a:xfrm>
            <a:off x="215900" y="1751013"/>
            <a:ext cx="979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a:t>
            </a:r>
          </a:p>
        </p:txBody>
      </p:sp>
      <p:sp>
        <p:nvSpPr>
          <p:cNvPr id="53255" name="Line 7"/>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6" name="Text Box 8"/>
          <p:cNvSpPr txBox="1">
            <a:spLocks noChangeArrowheads="1"/>
          </p:cNvSpPr>
          <p:nvPr/>
        </p:nvSpPr>
        <p:spPr bwMode="auto">
          <a:xfrm>
            <a:off x="0" y="29702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solidFill>
                  <a:schemeClr val="tx2"/>
                </a:solidFill>
                <a:latin typeface="Times New Roman" panose="02020603050405020304" pitchFamily="18" charset="0"/>
              </a:rPr>
              <a:t>((1,1) (2,3))</a:t>
            </a:r>
            <a:endParaRPr lang="zh-CN" altLang="en-US" sz="2400">
              <a:latin typeface="Times New Roman" panose="02020603050405020304" pitchFamily="18" charset="0"/>
            </a:endParaRPr>
          </a:p>
        </p:txBody>
      </p:sp>
      <p:sp>
        <p:nvSpPr>
          <p:cNvPr id="53257" name="Line 9"/>
          <p:cNvSpPr>
            <a:spLocks noChangeShapeType="1"/>
          </p:cNvSpPr>
          <p:nvPr/>
        </p:nvSpPr>
        <p:spPr bwMode="auto">
          <a:xfrm>
            <a:off x="609600" y="22860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3258" name="对象 1"/>
          <p:cNvGraphicFramePr>
            <a:graphicFrameLocks noChangeAspect="1"/>
          </p:cNvGraphicFramePr>
          <p:nvPr/>
        </p:nvGraphicFramePr>
        <p:xfrm>
          <a:off x="5003800" y="303213"/>
          <a:ext cx="2874963" cy="2595562"/>
        </p:xfrm>
        <a:graphic>
          <a:graphicData uri="http://schemas.openxmlformats.org/presentationml/2006/ole">
            <mc:AlternateContent xmlns:mc="http://schemas.openxmlformats.org/markup-compatibility/2006">
              <mc:Choice xmlns:v="urn:schemas-microsoft-com:vml" Requires="v">
                <p:oleObj spid="_x0000_s53310" name="Document" r:id="rId8" imgW="7093595" imgH="4624122" progId="Word.Document.8">
                  <p:embed/>
                </p:oleObj>
              </mc:Choice>
              <mc:Fallback>
                <p:oleObj name="Document" r:id="rId8" imgW="7093595" imgH="4624122" progId="Word.Document.8">
                  <p:embed/>
                  <p:pic>
                    <p:nvPicPr>
                      <p:cNvPr id="0" name="对象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0" y="303213"/>
                        <a:ext cx="2874963" cy="259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2"/>
          <p:cNvGraphicFramePr>
            <a:graphicFrameLocks noChangeAspect="1"/>
          </p:cNvGraphicFramePr>
          <p:nvPr/>
        </p:nvGraphicFramePr>
        <p:xfrm>
          <a:off x="4956175" y="300038"/>
          <a:ext cx="2874963" cy="2595562"/>
        </p:xfrm>
        <a:graphic>
          <a:graphicData uri="http://schemas.openxmlformats.org/presentationml/2006/ole">
            <mc:AlternateContent xmlns:mc="http://schemas.openxmlformats.org/markup-compatibility/2006">
              <mc:Choice xmlns:v="urn:schemas-microsoft-com:vml" Requires="v">
                <p:oleObj spid="_x0000_s55331" name="Document" r:id="rId4" imgW="7093595" imgH="4624122" progId="Word.Document.8">
                  <p:embed/>
                </p:oleObj>
              </mc:Choice>
              <mc:Fallback>
                <p:oleObj name="Document" r:id="rId4" imgW="7093595" imgH="462412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175" y="300038"/>
                        <a:ext cx="2874963" cy="259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299" name="Text Box 3"/>
          <p:cNvSpPr txBox="1">
            <a:spLocks noChangeArrowheads="1"/>
          </p:cNvSpPr>
          <p:nvPr/>
        </p:nvSpPr>
        <p:spPr bwMode="auto">
          <a:xfrm>
            <a:off x="1482725" y="874713"/>
            <a:ext cx="466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 )</a:t>
            </a:r>
          </a:p>
        </p:txBody>
      </p:sp>
      <p:sp>
        <p:nvSpPr>
          <p:cNvPr id="55300" name="Text Box 4"/>
          <p:cNvSpPr txBox="1">
            <a:spLocks noChangeArrowheads="1"/>
          </p:cNvSpPr>
          <p:nvPr/>
        </p:nvSpPr>
        <p:spPr bwMode="auto">
          <a:xfrm>
            <a:off x="5105400" y="3032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55301" name="Text Box 5"/>
          <p:cNvSpPr txBox="1">
            <a:spLocks noChangeArrowheads="1"/>
          </p:cNvSpPr>
          <p:nvPr/>
        </p:nvSpPr>
        <p:spPr bwMode="auto">
          <a:xfrm>
            <a:off x="215900" y="1751013"/>
            <a:ext cx="979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a:t>
            </a:r>
          </a:p>
        </p:txBody>
      </p:sp>
      <p:sp>
        <p:nvSpPr>
          <p:cNvPr id="55302" name="Line 6"/>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3" name="Text Box 7"/>
          <p:cNvSpPr txBox="1">
            <a:spLocks noChangeArrowheads="1"/>
          </p:cNvSpPr>
          <p:nvPr/>
        </p:nvSpPr>
        <p:spPr bwMode="auto">
          <a:xfrm>
            <a:off x="0" y="29702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(2,3))</a:t>
            </a:r>
          </a:p>
        </p:txBody>
      </p:sp>
      <p:sp>
        <p:nvSpPr>
          <p:cNvPr id="55304" name="Line 8"/>
          <p:cNvSpPr>
            <a:spLocks noChangeShapeType="1"/>
          </p:cNvSpPr>
          <p:nvPr/>
        </p:nvSpPr>
        <p:spPr bwMode="auto">
          <a:xfrm>
            <a:off x="609600" y="22860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5" name="Line 9"/>
          <p:cNvSpPr>
            <a:spLocks noChangeShapeType="1"/>
          </p:cNvSpPr>
          <p:nvPr/>
        </p:nvSpPr>
        <p:spPr bwMode="auto">
          <a:xfrm flipV="1">
            <a:off x="838200" y="2209800"/>
            <a:ext cx="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p:cNvGraphicFramePr>
            <a:graphicFrameLocks noChangeAspect="1"/>
          </p:cNvGraphicFramePr>
          <p:nvPr/>
        </p:nvGraphicFramePr>
        <p:xfrm>
          <a:off x="4956175" y="300038"/>
          <a:ext cx="2874963" cy="2595562"/>
        </p:xfrm>
        <a:graphic>
          <a:graphicData uri="http://schemas.openxmlformats.org/presentationml/2006/ole">
            <mc:AlternateContent xmlns:mc="http://schemas.openxmlformats.org/markup-compatibility/2006">
              <mc:Choice xmlns:v="urn:schemas-microsoft-com:vml" Requires="v">
                <p:oleObj spid="_x0000_s57382" name="Document" r:id="rId4" imgW="7093595" imgH="4624122" progId="Word.Document.8">
                  <p:embed/>
                </p:oleObj>
              </mc:Choice>
              <mc:Fallback>
                <p:oleObj name="Document" r:id="rId4" imgW="7093595" imgH="462412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175" y="300038"/>
                        <a:ext cx="2874963" cy="259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47" name="Text Box 3"/>
          <p:cNvSpPr txBox="1">
            <a:spLocks noChangeArrowheads="1"/>
          </p:cNvSpPr>
          <p:nvPr/>
        </p:nvSpPr>
        <p:spPr bwMode="auto">
          <a:xfrm>
            <a:off x="1482725" y="874713"/>
            <a:ext cx="466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 )</a:t>
            </a:r>
          </a:p>
        </p:txBody>
      </p:sp>
      <p:sp>
        <p:nvSpPr>
          <p:cNvPr id="57348" name="Text Box 4"/>
          <p:cNvSpPr txBox="1">
            <a:spLocks noChangeArrowheads="1"/>
          </p:cNvSpPr>
          <p:nvPr/>
        </p:nvSpPr>
        <p:spPr bwMode="auto">
          <a:xfrm>
            <a:off x="5105400" y="3032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57349" name="Text Box 5"/>
          <p:cNvSpPr txBox="1">
            <a:spLocks noChangeArrowheads="1"/>
          </p:cNvSpPr>
          <p:nvPr/>
        </p:nvSpPr>
        <p:spPr bwMode="auto">
          <a:xfrm>
            <a:off x="6934200" y="8366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57350" name="Text Box 6"/>
          <p:cNvSpPr txBox="1">
            <a:spLocks noChangeArrowheads="1"/>
          </p:cNvSpPr>
          <p:nvPr/>
        </p:nvSpPr>
        <p:spPr bwMode="auto">
          <a:xfrm>
            <a:off x="215900" y="1751013"/>
            <a:ext cx="979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a:t>
            </a:r>
          </a:p>
        </p:txBody>
      </p:sp>
      <p:sp>
        <p:nvSpPr>
          <p:cNvPr id="57351" name="Line 7"/>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2" name="Text Box 8"/>
          <p:cNvSpPr txBox="1">
            <a:spLocks noChangeArrowheads="1"/>
          </p:cNvSpPr>
          <p:nvPr/>
        </p:nvSpPr>
        <p:spPr bwMode="auto">
          <a:xfrm>
            <a:off x="0" y="29702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(2,3))</a:t>
            </a:r>
          </a:p>
        </p:txBody>
      </p:sp>
      <p:sp>
        <p:nvSpPr>
          <p:cNvPr id="57353" name="Line 9"/>
          <p:cNvSpPr>
            <a:spLocks noChangeShapeType="1"/>
          </p:cNvSpPr>
          <p:nvPr/>
        </p:nvSpPr>
        <p:spPr bwMode="auto">
          <a:xfrm>
            <a:off x="609600" y="22860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4" name="Line 10"/>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5" name="Text Box 11"/>
          <p:cNvSpPr txBox="1">
            <a:spLocks noChangeArrowheads="1"/>
          </p:cNvSpPr>
          <p:nvPr/>
        </p:nvSpPr>
        <p:spPr bwMode="auto">
          <a:xfrm>
            <a:off x="1981200" y="30464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solidFill>
                  <a:schemeClr val="tx2"/>
                </a:solidFill>
                <a:latin typeface="Times New Roman" panose="02020603050405020304" pitchFamily="18" charset="0"/>
              </a:rPr>
              <a:t>((1,1) (2,4))</a:t>
            </a:r>
            <a:endParaRPr lang="zh-CN" altLang="en-US" sz="2400">
              <a:latin typeface="Times New Roman" panose="02020603050405020304" pitchFamily="18" charset="0"/>
            </a:endParaRPr>
          </a:p>
        </p:txBody>
      </p:sp>
      <p:sp>
        <p:nvSpPr>
          <p:cNvPr id="57356" name="Line 12"/>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
          <p:cNvGraphicFramePr>
            <a:graphicFrameLocks noChangeAspect="1"/>
          </p:cNvGraphicFramePr>
          <p:nvPr/>
        </p:nvGraphicFramePr>
        <p:xfrm>
          <a:off x="4956175" y="300038"/>
          <a:ext cx="2874963" cy="2595562"/>
        </p:xfrm>
        <a:graphic>
          <a:graphicData uri="http://schemas.openxmlformats.org/presentationml/2006/ole">
            <mc:AlternateContent xmlns:mc="http://schemas.openxmlformats.org/markup-compatibility/2006">
              <mc:Choice xmlns:v="urn:schemas-microsoft-com:vml" Requires="v">
                <p:oleObj spid="_x0000_s59433" name="Document" r:id="rId4" imgW="7093595" imgH="4624122" progId="Word.Document.8">
                  <p:embed/>
                </p:oleObj>
              </mc:Choice>
              <mc:Fallback>
                <p:oleObj name="Document" r:id="rId4" imgW="7093595" imgH="462412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175" y="300038"/>
                        <a:ext cx="2874963" cy="259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5" name="Text Box 3"/>
          <p:cNvSpPr txBox="1">
            <a:spLocks noChangeArrowheads="1"/>
          </p:cNvSpPr>
          <p:nvPr/>
        </p:nvSpPr>
        <p:spPr bwMode="auto">
          <a:xfrm>
            <a:off x="1482725" y="874713"/>
            <a:ext cx="466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 )</a:t>
            </a:r>
          </a:p>
        </p:txBody>
      </p:sp>
      <p:sp>
        <p:nvSpPr>
          <p:cNvPr id="59396" name="Text Box 4"/>
          <p:cNvSpPr txBox="1">
            <a:spLocks noChangeArrowheads="1"/>
          </p:cNvSpPr>
          <p:nvPr/>
        </p:nvSpPr>
        <p:spPr bwMode="auto">
          <a:xfrm>
            <a:off x="5105400" y="3032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59397" name="Text Box 5"/>
          <p:cNvSpPr txBox="1">
            <a:spLocks noChangeArrowheads="1"/>
          </p:cNvSpPr>
          <p:nvPr/>
        </p:nvSpPr>
        <p:spPr bwMode="auto">
          <a:xfrm>
            <a:off x="6934200" y="8366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59398" name="Text Box 6"/>
          <p:cNvSpPr txBox="1">
            <a:spLocks noChangeArrowheads="1"/>
          </p:cNvSpPr>
          <p:nvPr/>
        </p:nvSpPr>
        <p:spPr bwMode="auto">
          <a:xfrm>
            <a:off x="215900" y="1751013"/>
            <a:ext cx="979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a:t>
            </a:r>
          </a:p>
        </p:txBody>
      </p:sp>
      <p:sp>
        <p:nvSpPr>
          <p:cNvPr id="59399" name="Line 7"/>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0" name="Text Box 8"/>
          <p:cNvSpPr txBox="1">
            <a:spLocks noChangeArrowheads="1"/>
          </p:cNvSpPr>
          <p:nvPr/>
        </p:nvSpPr>
        <p:spPr bwMode="auto">
          <a:xfrm>
            <a:off x="0" y="29702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(2,3))</a:t>
            </a:r>
          </a:p>
        </p:txBody>
      </p:sp>
      <p:sp>
        <p:nvSpPr>
          <p:cNvPr id="59401" name="Line 9"/>
          <p:cNvSpPr>
            <a:spLocks noChangeShapeType="1"/>
          </p:cNvSpPr>
          <p:nvPr/>
        </p:nvSpPr>
        <p:spPr bwMode="auto">
          <a:xfrm>
            <a:off x="609600" y="22860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2" name="Line 10"/>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3" name="Text Box 11"/>
          <p:cNvSpPr txBox="1">
            <a:spLocks noChangeArrowheads="1"/>
          </p:cNvSpPr>
          <p:nvPr/>
        </p:nvSpPr>
        <p:spPr bwMode="auto">
          <a:xfrm>
            <a:off x="1981200" y="30464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(2,4))</a:t>
            </a:r>
          </a:p>
        </p:txBody>
      </p:sp>
      <p:sp>
        <p:nvSpPr>
          <p:cNvPr id="59404" name="Line 12"/>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5" name="Text Box 13"/>
          <p:cNvSpPr txBox="1">
            <a:spLocks noChangeArrowheads="1"/>
          </p:cNvSpPr>
          <p:nvPr/>
        </p:nvSpPr>
        <p:spPr bwMode="auto">
          <a:xfrm>
            <a:off x="5715000" y="13700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59406" name="Text Box 14"/>
          <p:cNvSpPr txBox="1">
            <a:spLocks noChangeArrowheads="1"/>
          </p:cNvSpPr>
          <p:nvPr/>
        </p:nvSpPr>
        <p:spPr bwMode="auto">
          <a:xfrm>
            <a:off x="76200" y="4189413"/>
            <a:ext cx="23129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solidFill>
                  <a:schemeClr val="tx2"/>
                </a:solidFill>
                <a:latin typeface="Times New Roman" panose="02020603050405020304" pitchFamily="18" charset="0"/>
              </a:rPr>
              <a:t>((1,1) (2,4) (3.2))</a:t>
            </a:r>
            <a:endParaRPr lang="zh-CN" altLang="en-US" sz="2400">
              <a:latin typeface="Times New Roman" panose="02020603050405020304" pitchFamily="18" charset="0"/>
            </a:endParaRPr>
          </a:p>
        </p:txBody>
      </p:sp>
      <p:sp>
        <p:nvSpPr>
          <p:cNvPr id="59407" name="Line 15"/>
          <p:cNvSpPr>
            <a:spLocks noChangeShapeType="1"/>
          </p:cNvSpPr>
          <p:nvPr/>
        </p:nvSpPr>
        <p:spPr bwMode="auto">
          <a:xfrm flipH="1">
            <a:off x="1143000" y="3581400"/>
            <a:ext cx="1295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noChangeAspect="1"/>
          </p:cNvGraphicFramePr>
          <p:nvPr/>
        </p:nvGraphicFramePr>
        <p:xfrm>
          <a:off x="4956175" y="300038"/>
          <a:ext cx="2874963" cy="2595562"/>
        </p:xfrm>
        <a:graphic>
          <a:graphicData uri="http://schemas.openxmlformats.org/presentationml/2006/ole">
            <mc:AlternateContent xmlns:mc="http://schemas.openxmlformats.org/markup-compatibility/2006">
              <mc:Choice xmlns:v="urn:schemas-microsoft-com:vml" Requires="v">
                <p:oleObj spid="_x0000_s61481" name="Document" r:id="rId4" imgW="7093595" imgH="4624122" progId="Word.Document.8">
                  <p:embed/>
                </p:oleObj>
              </mc:Choice>
              <mc:Fallback>
                <p:oleObj name="Document" r:id="rId4" imgW="7093595" imgH="462412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175" y="300038"/>
                        <a:ext cx="2874963" cy="259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3" name="Text Box 3"/>
          <p:cNvSpPr txBox="1">
            <a:spLocks noChangeArrowheads="1"/>
          </p:cNvSpPr>
          <p:nvPr/>
        </p:nvSpPr>
        <p:spPr bwMode="auto">
          <a:xfrm>
            <a:off x="1482725" y="874713"/>
            <a:ext cx="466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 )</a:t>
            </a:r>
          </a:p>
        </p:txBody>
      </p:sp>
      <p:sp>
        <p:nvSpPr>
          <p:cNvPr id="61444" name="Text Box 4"/>
          <p:cNvSpPr txBox="1">
            <a:spLocks noChangeArrowheads="1"/>
          </p:cNvSpPr>
          <p:nvPr/>
        </p:nvSpPr>
        <p:spPr bwMode="auto">
          <a:xfrm>
            <a:off x="5105400" y="3032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61445" name="Text Box 5"/>
          <p:cNvSpPr txBox="1">
            <a:spLocks noChangeArrowheads="1"/>
          </p:cNvSpPr>
          <p:nvPr/>
        </p:nvSpPr>
        <p:spPr bwMode="auto">
          <a:xfrm>
            <a:off x="6934200" y="8366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61446" name="Text Box 6"/>
          <p:cNvSpPr txBox="1">
            <a:spLocks noChangeArrowheads="1"/>
          </p:cNvSpPr>
          <p:nvPr/>
        </p:nvSpPr>
        <p:spPr bwMode="auto">
          <a:xfrm>
            <a:off x="215900" y="1751013"/>
            <a:ext cx="979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a:t>
            </a:r>
          </a:p>
        </p:txBody>
      </p:sp>
      <p:sp>
        <p:nvSpPr>
          <p:cNvPr id="61447" name="Line 7"/>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8" name="Text Box 8"/>
          <p:cNvSpPr txBox="1">
            <a:spLocks noChangeArrowheads="1"/>
          </p:cNvSpPr>
          <p:nvPr/>
        </p:nvSpPr>
        <p:spPr bwMode="auto">
          <a:xfrm>
            <a:off x="0" y="29702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(2,3))</a:t>
            </a:r>
          </a:p>
        </p:txBody>
      </p:sp>
      <p:sp>
        <p:nvSpPr>
          <p:cNvPr id="61449" name="Line 9"/>
          <p:cNvSpPr>
            <a:spLocks noChangeShapeType="1"/>
          </p:cNvSpPr>
          <p:nvPr/>
        </p:nvSpPr>
        <p:spPr bwMode="auto">
          <a:xfrm>
            <a:off x="609600" y="22860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Line 10"/>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1" name="Text Box 11"/>
          <p:cNvSpPr txBox="1">
            <a:spLocks noChangeArrowheads="1"/>
          </p:cNvSpPr>
          <p:nvPr/>
        </p:nvSpPr>
        <p:spPr bwMode="auto">
          <a:xfrm>
            <a:off x="1981200" y="30464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(2,4))</a:t>
            </a:r>
          </a:p>
        </p:txBody>
      </p:sp>
      <p:sp>
        <p:nvSpPr>
          <p:cNvPr id="61452" name="Line 12"/>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Text Box 13"/>
          <p:cNvSpPr txBox="1">
            <a:spLocks noChangeArrowheads="1"/>
          </p:cNvSpPr>
          <p:nvPr/>
        </p:nvSpPr>
        <p:spPr bwMode="auto">
          <a:xfrm>
            <a:off x="76200" y="4189413"/>
            <a:ext cx="23129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(2,4) (3.2))</a:t>
            </a:r>
          </a:p>
        </p:txBody>
      </p:sp>
      <p:sp>
        <p:nvSpPr>
          <p:cNvPr id="61454" name="Line 14"/>
          <p:cNvSpPr>
            <a:spLocks noChangeShapeType="1"/>
          </p:cNvSpPr>
          <p:nvPr/>
        </p:nvSpPr>
        <p:spPr bwMode="auto">
          <a:xfrm flipH="1">
            <a:off x="1143000" y="3581400"/>
            <a:ext cx="1295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Line 15"/>
          <p:cNvSpPr>
            <a:spLocks noChangeShapeType="1"/>
          </p:cNvSpPr>
          <p:nvPr/>
        </p:nvSpPr>
        <p:spPr bwMode="auto">
          <a:xfrm flipV="1">
            <a:off x="1752600" y="3657600"/>
            <a:ext cx="9906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3600" smtClean="0">
                <a:ea typeface="宋体" panose="02010600030101010101" pitchFamily="2" charset="-122"/>
              </a:rPr>
              <a:t>3.1 </a:t>
            </a:r>
            <a:r>
              <a:rPr lang="zh-CN" altLang="en-US" sz="3600" smtClean="0">
                <a:ea typeface="宋体" panose="02010600030101010101" pitchFamily="2" charset="-122"/>
              </a:rPr>
              <a:t>搜索的概念</a:t>
            </a:r>
          </a:p>
        </p:txBody>
      </p:sp>
      <p:sp>
        <p:nvSpPr>
          <p:cNvPr id="8195" name="Rectangle 3"/>
          <p:cNvSpPr>
            <a:spLocks noGrp="1" noChangeArrowheads="1"/>
          </p:cNvSpPr>
          <p:nvPr>
            <p:ph type="body" idx="1"/>
          </p:nvPr>
        </p:nvSpPr>
        <p:spPr>
          <a:xfrm>
            <a:off x="303213" y="1916113"/>
            <a:ext cx="8640762" cy="4748212"/>
          </a:xfrm>
        </p:spPr>
        <p:txBody>
          <a:bodyPr/>
          <a:lstStyle/>
          <a:p>
            <a:pPr>
              <a:lnSpc>
                <a:spcPct val="90000"/>
              </a:lnSpc>
            </a:pPr>
            <a:r>
              <a:rPr lang="zh-CN" altLang="en-US" smtClean="0">
                <a:latin typeface="华文新魏" panose="02010800040101010101" pitchFamily="2" charset="-122"/>
              </a:rPr>
              <a:t>搜索的基本问题</a:t>
            </a:r>
          </a:p>
          <a:p>
            <a:pPr lvl="1">
              <a:lnSpc>
                <a:spcPct val="90000"/>
              </a:lnSpc>
              <a:buFont typeface="Wingdings" panose="05000000000000000000" pitchFamily="2" charset="2"/>
              <a:buChar char="§"/>
            </a:pPr>
            <a:r>
              <a:rPr lang="zh-CN" altLang="en-US" smtClean="0">
                <a:latin typeface="华文新魏" panose="02010800040101010101" pitchFamily="2" charset="-122"/>
              </a:rPr>
              <a:t>搜索什么</a:t>
            </a:r>
            <a:r>
              <a:rPr lang="en-US" altLang="zh-CN" smtClean="0">
                <a:latin typeface="华文新魏" panose="02010800040101010101" pitchFamily="2" charset="-122"/>
              </a:rPr>
              <a:t>——</a:t>
            </a:r>
            <a:r>
              <a:rPr lang="zh-CN" altLang="en-US" smtClean="0">
                <a:latin typeface="华文新魏" panose="02010800040101010101" pitchFamily="2" charset="-122"/>
              </a:rPr>
              <a:t>指目标。</a:t>
            </a:r>
            <a:endParaRPr lang="en-US" altLang="zh-CN" smtClean="0">
              <a:latin typeface="华文新魏" panose="02010800040101010101" pitchFamily="2" charset="-122"/>
            </a:endParaRPr>
          </a:p>
          <a:p>
            <a:pPr lvl="1">
              <a:lnSpc>
                <a:spcPct val="90000"/>
              </a:lnSpc>
              <a:buFont typeface="Wingdings" panose="05000000000000000000" pitchFamily="2" charset="2"/>
              <a:buChar char="§"/>
            </a:pPr>
            <a:r>
              <a:rPr lang="zh-CN" altLang="en-US" smtClean="0">
                <a:latin typeface="华文新魏" panose="02010800040101010101" pitchFamily="2" charset="-122"/>
              </a:rPr>
              <a:t>在哪搜索</a:t>
            </a:r>
            <a:r>
              <a:rPr lang="en-US" altLang="zh-CN" smtClean="0">
                <a:latin typeface="华文新魏" panose="02010800040101010101" pitchFamily="2" charset="-122"/>
              </a:rPr>
              <a:t>——</a:t>
            </a:r>
            <a:r>
              <a:rPr lang="zh-CN" altLang="en-US" smtClean="0">
                <a:latin typeface="华文新魏" panose="02010800040101010101" pitchFamily="2" charset="-122"/>
              </a:rPr>
              <a:t>搜索空间。</a:t>
            </a:r>
            <a:endParaRPr lang="en-US" altLang="zh-CN" smtClean="0">
              <a:latin typeface="华文新魏" panose="02010800040101010101" pitchFamily="2" charset="-122"/>
            </a:endParaRPr>
          </a:p>
          <a:p>
            <a:pPr lvl="2">
              <a:lnSpc>
                <a:spcPct val="90000"/>
              </a:lnSpc>
              <a:buFont typeface="Wingdings" panose="05000000000000000000" pitchFamily="2" charset="2"/>
              <a:buChar char="§"/>
            </a:pPr>
            <a:r>
              <a:rPr lang="zh-CN" altLang="en-US" smtClean="0">
                <a:latin typeface="华文新魏" panose="02010800040101010101" pitchFamily="2" charset="-122"/>
              </a:rPr>
              <a:t>第一阶段是状态空间的生成</a:t>
            </a:r>
            <a:endParaRPr lang="en-US" altLang="zh-CN" smtClean="0">
              <a:latin typeface="华文新魏" panose="02010800040101010101" pitchFamily="2" charset="-122"/>
            </a:endParaRPr>
          </a:p>
          <a:p>
            <a:pPr lvl="2">
              <a:lnSpc>
                <a:spcPct val="90000"/>
              </a:lnSpc>
              <a:buFont typeface="Wingdings" panose="05000000000000000000" pitchFamily="2" charset="2"/>
              <a:buChar char="§"/>
            </a:pPr>
            <a:r>
              <a:rPr lang="zh-CN" altLang="en-US" smtClean="0">
                <a:latin typeface="华文新魏" panose="02010800040101010101" pitchFamily="2" charset="-122"/>
              </a:rPr>
              <a:t>第一阶段是在该状态空间中对所求问题的状态进行搜索。</a:t>
            </a:r>
            <a:endParaRPr lang="en-US" altLang="zh-CN" smtClean="0">
              <a:latin typeface="华文新魏" panose="02010800040101010101" pitchFamily="2" charset="-122"/>
            </a:endParaRPr>
          </a:p>
          <a:p>
            <a:pPr lvl="1">
              <a:lnSpc>
                <a:spcPct val="90000"/>
              </a:lnSpc>
              <a:buFont typeface="Wingdings" panose="05000000000000000000" pitchFamily="2" charset="2"/>
              <a:buChar char="§"/>
            </a:pPr>
            <a:r>
              <a:rPr lang="zh-CN" altLang="en-US" smtClean="0">
                <a:latin typeface="华文新魏" panose="02010800040101010101" pitchFamily="2" charset="-122"/>
              </a:rPr>
              <a:t>搜索策略的核心问题是如何在一个比较大的问题状态空间中，只通过搜索比较小的范围找到问题的解。存在组合爆炸问题。</a:t>
            </a:r>
            <a:endParaRPr lang="en-US" altLang="zh-CN" smtClean="0">
              <a:latin typeface="华文新魏" panose="02010800040101010101" pitchFamily="2" charset="-122"/>
            </a:endParaRPr>
          </a:p>
          <a:p>
            <a:pPr lvl="1">
              <a:lnSpc>
                <a:spcPct val="90000"/>
              </a:lnSpc>
              <a:buFont typeface="Wingdings" panose="05000000000000000000" pitchFamily="2" charset="2"/>
              <a:buChar char="§"/>
            </a:pPr>
            <a:r>
              <a:rPr lang="zh-CN" altLang="en-US" smtClean="0">
                <a:latin typeface="华文新魏" panose="02010800040101010101" pitchFamily="2" charset="-122"/>
              </a:rPr>
              <a:t>需考虑的问题：问题有解时，能否一定能找到解；当搜索到解时，找到的是否最佳解；搜索过程是否能终止运行或是否陷入一个死循环；搜索的时间和空间复杂性或搜索的效率如何。</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nvGraphicFramePr>
        <p:xfrm>
          <a:off x="4956175" y="300038"/>
          <a:ext cx="2874963" cy="2595562"/>
        </p:xfrm>
        <a:graphic>
          <a:graphicData uri="http://schemas.openxmlformats.org/presentationml/2006/ole">
            <mc:AlternateContent xmlns:mc="http://schemas.openxmlformats.org/markup-compatibility/2006">
              <mc:Choice xmlns:v="urn:schemas-microsoft-com:vml" Requires="v">
                <p:oleObj spid="_x0000_s63529" name="Document" r:id="rId4" imgW="7093595" imgH="4624122" progId="Word.Document.8">
                  <p:embed/>
                </p:oleObj>
              </mc:Choice>
              <mc:Fallback>
                <p:oleObj name="Document" r:id="rId4" imgW="7093595" imgH="462412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175" y="300038"/>
                        <a:ext cx="2874963" cy="259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1" name="Text Box 3"/>
          <p:cNvSpPr txBox="1">
            <a:spLocks noChangeArrowheads="1"/>
          </p:cNvSpPr>
          <p:nvPr/>
        </p:nvSpPr>
        <p:spPr bwMode="auto">
          <a:xfrm>
            <a:off x="1482725" y="874713"/>
            <a:ext cx="466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 )</a:t>
            </a:r>
          </a:p>
        </p:txBody>
      </p:sp>
      <p:sp>
        <p:nvSpPr>
          <p:cNvPr id="63492" name="Text Box 4"/>
          <p:cNvSpPr txBox="1">
            <a:spLocks noChangeArrowheads="1"/>
          </p:cNvSpPr>
          <p:nvPr/>
        </p:nvSpPr>
        <p:spPr bwMode="auto">
          <a:xfrm>
            <a:off x="5105400" y="3032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63493" name="Text Box 5"/>
          <p:cNvSpPr txBox="1">
            <a:spLocks noChangeArrowheads="1"/>
          </p:cNvSpPr>
          <p:nvPr/>
        </p:nvSpPr>
        <p:spPr bwMode="auto">
          <a:xfrm>
            <a:off x="215900" y="1751013"/>
            <a:ext cx="979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a:t>
            </a:r>
          </a:p>
        </p:txBody>
      </p:sp>
      <p:sp>
        <p:nvSpPr>
          <p:cNvPr id="63494" name="Line 6"/>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5" name="Text Box 7"/>
          <p:cNvSpPr txBox="1">
            <a:spLocks noChangeArrowheads="1"/>
          </p:cNvSpPr>
          <p:nvPr/>
        </p:nvSpPr>
        <p:spPr bwMode="auto">
          <a:xfrm>
            <a:off x="0" y="29702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(2,3))</a:t>
            </a:r>
          </a:p>
        </p:txBody>
      </p:sp>
      <p:sp>
        <p:nvSpPr>
          <p:cNvPr id="63496" name="Line 8"/>
          <p:cNvSpPr>
            <a:spLocks noChangeShapeType="1"/>
          </p:cNvSpPr>
          <p:nvPr/>
        </p:nvSpPr>
        <p:spPr bwMode="auto">
          <a:xfrm>
            <a:off x="609600" y="22860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7" name="Line 9"/>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8" name="Text Box 10"/>
          <p:cNvSpPr txBox="1">
            <a:spLocks noChangeArrowheads="1"/>
          </p:cNvSpPr>
          <p:nvPr/>
        </p:nvSpPr>
        <p:spPr bwMode="auto">
          <a:xfrm>
            <a:off x="1981200" y="30464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(2,4))</a:t>
            </a:r>
          </a:p>
        </p:txBody>
      </p:sp>
      <p:sp>
        <p:nvSpPr>
          <p:cNvPr id="63499" name="Line 11"/>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0" name="Text Box 12"/>
          <p:cNvSpPr txBox="1">
            <a:spLocks noChangeArrowheads="1"/>
          </p:cNvSpPr>
          <p:nvPr/>
        </p:nvSpPr>
        <p:spPr bwMode="auto">
          <a:xfrm>
            <a:off x="76200" y="4189413"/>
            <a:ext cx="23129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(2,4) (3.2))</a:t>
            </a:r>
          </a:p>
        </p:txBody>
      </p:sp>
      <p:sp>
        <p:nvSpPr>
          <p:cNvPr id="63501" name="Line 13"/>
          <p:cNvSpPr>
            <a:spLocks noChangeShapeType="1"/>
          </p:cNvSpPr>
          <p:nvPr/>
        </p:nvSpPr>
        <p:spPr bwMode="auto">
          <a:xfrm flipH="1">
            <a:off x="1143000" y="3581400"/>
            <a:ext cx="1295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2" name="Line 14"/>
          <p:cNvSpPr>
            <a:spLocks noChangeShapeType="1"/>
          </p:cNvSpPr>
          <p:nvPr/>
        </p:nvSpPr>
        <p:spPr bwMode="auto">
          <a:xfrm flipV="1">
            <a:off x="1752600" y="3657600"/>
            <a:ext cx="990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3" name="Line 15"/>
          <p:cNvSpPr>
            <a:spLocks noChangeShapeType="1"/>
          </p:cNvSpPr>
          <p:nvPr/>
        </p:nvSpPr>
        <p:spPr bwMode="auto">
          <a:xfrm flipH="1" flipV="1">
            <a:off x="1295400" y="2133600"/>
            <a:ext cx="12192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2"/>
          <p:cNvGraphicFramePr>
            <a:graphicFrameLocks noChangeAspect="1"/>
          </p:cNvGraphicFramePr>
          <p:nvPr/>
        </p:nvGraphicFramePr>
        <p:xfrm>
          <a:off x="4956175" y="300038"/>
          <a:ext cx="2874963" cy="2595562"/>
        </p:xfrm>
        <a:graphic>
          <a:graphicData uri="http://schemas.openxmlformats.org/presentationml/2006/ole">
            <mc:AlternateContent xmlns:mc="http://schemas.openxmlformats.org/markup-compatibility/2006">
              <mc:Choice xmlns:v="urn:schemas-microsoft-com:vml" Requires="v">
                <p:oleObj spid="_x0000_s65577" name="Document" r:id="rId4" imgW="0" imgH="0" progId="Word.Document.8">
                  <p:embed/>
                </p:oleObj>
              </mc:Choice>
              <mc:Fallback>
                <p:oleObj name="Document" r:id="rId4" imgW="0" imgH="0" progId="Word.Document.8">
                  <p:embed/>
                  <p:pic>
                    <p:nvPicPr>
                      <p:cNvPr id="0" name="Object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956175" y="300038"/>
                        <a:ext cx="2874963" cy="259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39" name="Text Box 3"/>
          <p:cNvSpPr txBox="1">
            <a:spLocks noChangeArrowheads="1"/>
          </p:cNvSpPr>
          <p:nvPr/>
        </p:nvSpPr>
        <p:spPr bwMode="auto">
          <a:xfrm>
            <a:off x="1482725" y="874713"/>
            <a:ext cx="466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 )</a:t>
            </a:r>
          </a:p>
        </p:txBody>
      </p:sp>
      <p:sp>
        <p:nvSpPr>
          <p:cNvPr id="65540" name="Text Box 4"/>
          <p:cNvSpPr txBox="1">
            <a:spLocks noChangeArrowheads="1"/>
          </p:cNvSpPr>
          <p:nvPr/>
        </p:nvSpPr>
        <p:spPr bwMode="auto">
          <a:xfrm>
            <a:off x="215900" y="1751013"/>
            <a:ext cx="979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a:t>
            </a:r>
          </a:p>
        </p:txBody>
      </p:sp>
      <p:sp>
        <p:nvSpPr>
          <p:cNvPr id="65541" name="Line 5"/>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2" name="Text Box 6"/>
          <p:cNvSpPr txBox="1">
            <a:spLocks noChangeArrowheads="1"/>
          </p:cNvSpPr>
          <p:nvPr/>
        </p:nvSpPr>
        <p:spPr bwMode="auto">
          <a:xfrm>
            <a:off x="0" y="29702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(2,3))</a:t>
            </a:r>
          </a:p>
        </p:txBody>
      </p:sp>
      <p:sp>
        <p:nvSpPr>
          <p:cNvPr id="65543" name="Line 7"/>
          <p:cNvSpPr>
            <a:spLocks noChangeShapeType="1"/>
          </p:cNvSpPr>
          <p:nvPr/>
        </p:nvSpPr>
        <p:spPr bwMode="auto">
          <a:xfrm>
            <a:off x="609600" y="22860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4" name="Line 8"/>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5" name="Text Box 9"/>
          <p:cNvSpPr txBox="1">
            <a:spLocks noChangeArrowheads="1"/>
          </p:cNvSpPr>
          <p:nvPr/>
        </p:nvSpPr>
        <p:spPr bwMode="auto">
          <a:xfrm>
            <a:off x="1981200" y="30464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(2,4))</a:t>
            </a:r>
          </a:p>
        </p:txBody>
      </p:sp>
      <p:sp>
        <p:nvSpPr>
          <p:cNvPr id="65546" name="Line 10"/>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7" name="Text Box 11"/>
          <p:cNvSpPr txBox="1">
            <a:spLocks noChangeArrowheads="1"/>
          </p:cNvSpPr>
          <p:nvPr/>
        </p:nvSpPr>
        <p:spPr bwMode="auto">
          <a:xfrm>
            <a:off x="76200" y="4189413"/>
            <a:ext cx="23129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(2,4) (3.2))</a:t>
            </a:r>
          </a:p>
        </p:txBody>
      </p:sp>
      <p:sp>
        <p:nvSpPr>
          <p:cNvPr id="65548" name="Line 12"/>
          <p:cNvSpPr>
            <a:spLocks noChangeShapeType="1"/>
          </p:cNvSpPr>
          <p:nvPr/>
        </p:nvSpPr>
        <p:spPr bwMode="auto">
          <a:xfrm flipH="1">
            <a:off x="1143000" y="3581400"/>
            <a:ext cx="1295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9" name="Line 13"/>
          <p:cNvSpPr>
            <a:spLocks noChangeShapeType="1"/>
          </p:cNvSpPr>
          <p:nvPr/>
        </p:nvSpPr>
        <p:spPr bwMode="auto">
          <a:xfrm flipV="1">
            <a:off x="1752600" y="3657600"/>
            <a:ext cx="990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0" name="Line 14"/>
          <p:cNvSpPr>
            <a:spLocks noChangeShapeType="1"/>
          </p:cNvSpPr>
          <p:nvPr/>
        </p:nvSpPr>
        <p:spPr bwMode="auto">
          <a:xfrm flipH="1" flipV="1">
            <a:off x="1295400" y="2133600"/>
            <a:ext cx="1219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1" name="Line 15"/>
          <p:cNvSpPr>
            <a:spLocks noChangeShapeType="1"/>
          </p:cNvSpPr>
          <p:nvPr/>
        </p:nvSpPr>
        <p:spPr bwMode="auto">
          <a:xfrm flipV="1">
            <a:off x="1143000" y="1447800"/>
            <a:ext cx="457200" cy="304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ChangeAspect="1"/>
          </p:cNvGraphicFramePr>
          <p:nvPr/>
        </p:nvGraphicFramePr>
        <p:xfrm>
          <a:off x="4956175" y="300038"/>
          <a:ext cx="2874963" cy="2595562"/>
        </p:xfrm>
        <a:graphic>
          <a:graphicData uri="http://schemas.openxmlformats.org/presentationml/2006/ole">
            <mc:AlternateContent xmlns:mc="http://schemas.openxmlformats.org/markup-compatibility/2006">
              <mc:Choice xmlns:v="urn:schemas-microsoft-com:vml" Requires="v">
                <p:oleObj spid="_x0000_s67628" name="Document" r:id="rId4" imgW="7093595" imgH="4624122" progId="Word.Document.8">
                  <p:embed/>
                </p:oleObj>
              </mc:Choice>
              <mc:Fallback>
                <p:oleObj name="Document" r:id="rId4" imgW="7093595" imgH="462412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175" y="300038"/>
                        <a:ext cx="2874963" cy="259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87" name="Text Box 3"/>
          <p:cNvSpPr txBox="1">
            <a:spLocks noChangeArrowheads="1"/>
          </p:cNvSpPr>
          <p:nvPr/>
        </p:nvSpPr>
        <p:spPr bwMode="auto">
          <a:xfrm>
            <a:off x="1482725" y="874713"/>
            <a:ext cx="466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 )</a:t>
            </a:r>
          </a:p>
        </p:txBody>
      </p:sp>
      <p:sp>
        <p:nvSpPr>
          <p:cNvPr id="67588" name="Text Box 4"/>
          <p:cNvSpPr txBox="1">
            <a:spLocks noChangeArrowheads="1"/>
          </p:cNvSpPr>
          <p:nvPr/>
        </p:nvSpPr>
        <p:spPr bwMode="auto">
          <a:xfrm>
            <a:off x="215900" y="1751013"/>
            <a:ext cx="979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a:t>
            </a:r>
          </a:p>
        </p:txBody>
      </p:sp>
      <p:sp>
        <p:nvSpPr>
          <p:cNvPr id="67589" name="Line 5"/>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0" name="Text Box 6"/>
          <p:cNvSpPr txBox="1">
            <a:spLocks noChangeArrowheads="1"/>
          </p:cNvSpPr>
          <p:nvPr/>
        </p:nvSpPr>
        <p:spPr bwMode="auto">
          <a:xfrm>
            <a:off x="0" y="29702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(2,3))</a:t>
            </a:r>
          </a:p>
        </p:txBody>
      </p:sp>
      <p:sp>
        <p:nvSpPr>
          <p:cNvPr id="67591" name="Line 7"/>
          <p:cNvSpPr>
            <a:spLocks noChangeShapeType="1"/>
          </p:cNvSpPr>
          <p:nvPr/>
        </p:nvSpPr>
        <p:spPr bwMode="auto">
          <a:xfrm>
            <a:off x="609600" y="22860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2" name="Line 8"/>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3" name="Text Box 9"/>
          <p:cNvSpPr txBox="1">
            <a:spLocks noChangeArrowheads="1"/>
          </p:cNvSpPr>
          <p:nvPr/>
        </p:nvSpPr>
        <p:spPr bwMode="auto">
          <a:xfrm>
            <a:off x="1981200" y="30464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(2,4))</a:t>
            </a:r>
          </a:p>
        </p:txBody>
      </p:sp>
      <p:sp>
        <p:nvSpPr>
          <p:cNvPr id="67594" name="Line 10"/>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5" name="Text Box 11"/>
          <p:cNvSpPr txBox="1">
            <a:spLocks noChangeArrowheads="1"/>
          </p:cNvSpPr>
          <p:nvPr/>
        </p:nvSpPr>
        <p:spPr bwMode="auto">
          <a:xfrm>
            <a:off x="76200" y="4189413"/>
            <a:ext cx="23129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(2,4) (3.2))</a:t>
            </a:r>
          </a:p>
        </p:txBody>
      </p:sp>
      <p:sp>
        <p:nvSpPr>
          <p:cNvPr id="67596" name="Line 12"/>
          <p:cNvSpPr>
            <a:spLocks noChangeShapeType="1"/>
          </p:cNvSpPr>
          <p:nvPr/>
        </p:nvSpPr>
        <p:spPr bwMode="auto">
          <a:xfrm flipH="1">
            <a:off x="1143000" y="3581400"/>
            <a:ext cx="1295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7" name="Line 13"/>
          <p:cNvSpPr>
            <a:spLocks noChangeShapeType="1"/>
          </p:cNvSpPr>
          <p:nvPr/>
        </p:nvSpPr>
        <p:spPr bwMode="auto">
          <a:xfrm flipV="1">
            <a:off x="1752600" y="3657600"/>
            <a:ext cx="990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8" name="Line 14"/>
          <p:cNvSpPr>
            <a:spLocks noChangeShapeType="1"/>
          </p:cNvSpPr>
          <p:nvPr/>
        </p:nvSpPr>
        <p:spPr bwMode="auto">
          <a:xfrm flipH="1" flipV="1">
            <a:off x="1295400" y="2133600"/>
            <a:ext cx="1219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9" name="Line 15"/>
          <p:cNvSpPr>
            <a:spLocks noChangeShapeType="1"/>
          </p:cNvSpPr>
          <p:nvPr/>
        </p:nvSpPr>
        <p:spPr bwMode="auto">
          <a:xfrm flipV="1">
            <a:off x="1143000" y="1447800"/>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0" name="Text Box 16"/>
          <p:cNvSpPr txBox="1">
            <a:spLocks noChangeArrowheads="1"/>
          </p:cNvSpPr>
          <p:nvPr/>
        </p:nvSpPr>
        <p:spPr bwMode="auto">
          <a:xfrm>
            <a:off x="5715000" y="3032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67601" name="Text Box 17"/>
          <p:cNvSpPr txBox="1">
            <a:spLocks noChangeArrowheads="1"/>
          </p:cNvSpPr>
          <p:nvPr/>
        </p:nvSpPr>
        <p:spPr bwMode="auto">
          <a:xfrm>
            <a:off x="3276600" y="1827213"/>
            <a:ext cx="979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solidFill>
                  <a:schemeClr val="tx2"/>
                </a:solidFill>
                <a:latin typeface="Times New Roman" panose="02020603050405020304" pitchFamily="18" charset="0"/>
              </a:rPr>
              <a:t>((1,2))</a:t>
            </a:r>
            <a:endParaRPr lang="zh-CN" altLang="en-US" sz="2400">
              <a:latin typeface="Times New Roman" panose="02020603050405020304" pitchFamily="18" charset="0"/>
            </a:endParaRPr>
          </a:p>
        </p:txBody>
      </p:sp>
      <p:sp>
        <p:nvSpPr>
          <p:cNvPr id="67602" name="Line 18"/>
          <p:cNvSpPr>
            <a:spLocks noChangeShapeType="1"/>
          </p:cNvSpPr>
          <p:nvPr/>
        </p:nvSpPr>
        <p:spPr bwMode="auto">
          <a:xfrm>
            <a:off x="1981200" y="1371600"/>
            <a:ext cx="1447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p:cNvGraphicFramePr>
            <a:graphicFrameLocks noChangeAspect="1"/>
          </p:cNvGraphicFramePr>
          <p:nvPr/>
        </p:nvGraphicFramePr>
        <p:xfrm>
          <a:off x="4956175" y="300038"/>
          <a:ext cx="2874963" cy="2595562"/>
        </p:xfrm>
        <a:graphic>
          <a:graphicData uri="http://schemas.openxmlformats.org/presentationml/2006/ole">
            <mc:AlternateContent xmlns:mc="http://schemas.openxmlformats.org/markup-compatibility/2006">
              <mc:Choice xmlns:v="urn:schemas-microsoft-com:vml" Requires="v">
                <p:oleObj spid="_x0000_s69705" name="Document" r:id="rId4" imgW="0" imgH="0" progId="Word.Document.8">
                  <p:embed/>
                </p:oleObj>
              </mc:Choice>
              <mc:Fallback>
                <p:oleObj name="Document" r:id="rId4" imgW="0" imgH="0" progId="Word.Document.8">
                  <p:embed/>
                  <p:pic>
                    <p:nvPicPr>
                      <p:cNvPr id="0" name="Object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956175" y="300038"/>
                        <a:ext cx="2874963" cy="259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5" name="Text Box 3"/>
          <p:cNvSpPr txBox="1">
            <a:spLocks noChangeArrowheads="1"/>
          </p:cNvSpPr>
          <p:nvPr/>
        </p:nvSpPr>
        <p:spPr bwMode="auto">
          <a:xfrm>
            <a:off x="1482725" y="874713"/>
            <a:ext cx="466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 )</a:t>
            </a:r>
          </a:p>
        </p:txBody>
      </p:sp>
      <p:sp>
        <p:nvSpPr>
          <p:cNvPr id="69636" name="Text Box 4"/>
          <p:cNvSpPr txBox="1">
            <a:spLocks noChangeArrowheads="1"/>
          </p:cNvSpPr>
          <p:nvPr/>
        </p:nvSpPr>
        <p:spPr bwMode="auto">
          <a:xfrm>
            <a:off x="215900" y="1751013"/>
            <a:ext cx="979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a:t>
            </a:r>
          </a:p>
        </p:txBody>
      </p:sp>
      <p:sp>
        <p:nvSpPr>
          <p:cNvPr id="69637" name="Line 5"/>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38" name="Text Box 6"/>
          <p:cNvSpPr txBox="1">
            <a:spLocks noChangeArrowheads="1"/>
          </p:cNvSpPr>
          <p:nvPr/>
        </p:nvSpPr>
        <p:spPr bwMode="auto">
          <a:xfrm>
            <a:off x="0" y="29702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(2,3))</a:t>
            </a:r>
          </a:p>
        </p:txBody>
      </p:sp>
      <p:sp>
        <p:nvSpPr>
          <p:cNvPr id="69639" name="Line 7"/>
          <p:cNvSpPr>
            <a:spLocks noChangeShapeType="1"/>
          </p:cNvSpPr>
          <p:nvPr/>
        </p:nvSpPr>
        <p:spPr bwMode="auto">
          <a:xfrm>
            <a:off x="609600" y="22860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0" name="Line 8"/>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1" name="Text Box 9"/>
          <p:cNvSpPr txBox="1">
            <a:spLocks noChangeArrowheads="1"/>
          </p:cNvSpPr>
          <p:nvPr/>
        </p:nvSpPr>
        <p:spPr bwMode="auto">
          <a:xfrm>
            <a:off x="1981200" y="30464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(2,4))</a:t>
            </a:r>
          </a:p>
        </p:txBody>
      </p:sp>
      <p:sp>
        <p:nvSpPr>
          <p:cNvPr id="69642" name="Line 10"/>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3" name="Text Box 11"/>
          <p:cNvSpPr txBox="1">
            <a:spLocks noChangeArrowheads="1"/>
          </p:cNvSpPr>
          <p:nvPr/>
        </p:nvSpPr>
        <p:spPr bwMode="auto">
          <a:xfrm>
            <a:off x="76200" y="4189413"/>
            <a:ext cx="23129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(2,4) (3.2))</a:t>
            </a:r>
          </a:p>
        </p:txBody>
      </p:sp>
      <p:sp>
        <p:nvSpPr>
          <p:cNvPr id="69644" name="Line 12"/>
          <p:cNvSpPr>
            <a:spLocks noChangeShapeType="1"/>
          </p:cNvSpPr>
          <p:nvPr/>
        </p:nvSpPr>
        <p:spPr bwMode="auto">
          <a:xfrm flipH="1">
            <a:off x="1143000" y="3581400"/>
            <a:ext cx="1295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5" name="Line 13"/>
          <p:cNvSpPr>
            <a:spLocks noChangeShapeType="1"/>
          </p:cNvSpPr>
          <p:nvPr/>
        </p:nvSpPr>
        <p:spPr bwMode="auto">
          <a:xfrm flipV="1">
            <a:off x="1752600" y="3657600"/>
            <a:ext cx="990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6" name="Line 14"/>
          <p:cNvSpPr>
            <a:spLocks noChangeShapeType="1"/>
          </p:cNvSpPr>
          <p:nvPr/>
        </p:nvSpPr>
        <p:spPr bwMode="auto">
          <a:xfrm flipH="1" flipV="1">
            <a:off x="1295400" y="2133600"/>
            <a:ext cx="1219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7" name="Line 15"/>
          <p:cNvSpPr>
            <a:spLocks noChangeShapeType="1"/>
          </p:cNvSpPr>
          <p:nvPr/>
        </p:nvSpPr>
        <p:spPr bwMode="auto">
          <a:xfrm flipV="1">
            <a:off x="1143000" y="1447800"/>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8" name="Text Box 16"/>
          <p:cNvSpPr txBox="1">
            <a:spLocks noChangeArrowheads="1"/>
          </p:cNvSpPr>
          <p:nvPr/>
        </p:nvSpPr>
        <p:spPr bwMode="auto">
          <a:xfrm>
            <a:off x="5715000" y="3032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69649" name="Text Box 17"/>
          <p:cNvSpPr txBox="1">
            <a:spLocks noChangeArrowheads="1"/>
          </p:cNvSpPr>
          <p:nvPr/>
        </p:nvSpPr>
        <p:spPr bwMode="auto">
          <a:xfrm>
            <a:off x="3276600" y="1827213"/>
            <a:ext cx="979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((1,2))</a:t>
            </a:r>
          </a:p>
        </p:txBody>
      </p:sp>
      <p:sp>
        <p:nvSpPr>
          <p:cNvPr id="69650" name="Line 18"/>
          <p:cNvSpPr>
            <a:spLocks noChangeShapeType="1"/>
          </p:cNvSpPr>
          <p:nvPr/>
        </p:nvSpPr>
        <p:spPr bwMode="auto">
          <a:xfrm>
            <a:off x="1981200" y="1371600"/>
            <a:ext cx="1447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1" name="Text Box 19"/>
          <p:cNvSpPr txBox="1">
            <a:spLocks noChangeArrowheads="1"/>
          </p:cNvSpPr>
          <p:nvPr/>
        </p:nvSpPr>
        <p:spPr bwMode="auto">
          <a:xfrm>
            <a:off x="6934200" y="8366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69652" name="Text Box 20"/>
          <p:cNvSpPr txBox="1">
            <a:spLocks noChangeArrowheads="1"/>
          </p:cNvSpPr>
          <p:nvPr/>
        </p:nvSpPr>
        <p:spPr bwMode="auto">
          <a:xfrm>
            <a:off x="4114800" y="31988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solidFill>
                  <a:schemeClr val="tx2"/>
                </a:solidFill>
                <a:latin typeface="Times New Roman" panose="02020603050405020304" pitchFamily="18" charset="0"/>
              </a:rPr>
              <a:t>((1,2) (2,4))</a:t>
            </a:r>
            <a:endParaRPr lang="zh-CN" altLang="en-US" sz="2400">
              <a:latin typeface="Times New Roman" panose="02020603050405020304" pitchFamily="18" charset="0"/>
            </a:endParaRPr>
          </a:p>
        </p:txBody>
      </p:sp>
      <p:sp>
        <p:nvSpPr>
          <p:cNvPr id="69653" name="Line 21"/>
          <p:cNvSpPr>
            <a:spLocks noChangeShapeType="1"/>
          </p:cNvSpPr>
          <p:nvPr/>
        </p:nvSpPr>
        <p:spPr bwMode="auto">
          <a:xfrm>
            <a:off x="3962400" y="2362200"/>
            <a:ext cx="990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9654" name="对象 1"/>
          <p:cNvGraphicFramePr>
            <a:graphicFrameLocks noChangeAspect="1"/>
          </p:cNvGraphicFramePr>
          <p:nvPr/>
        </p:nvGraphicFramePr>
        <p:xfrm>
          <a:off x="5076825" y="303213"/>
          <a:ext cx="2874963" cy="2595562"/>
        </p:xfrm>
        <a:graphic>
          <a:graphicData uri="http://schemas.openxmlformats.org/presentationml/2006/ole">
            <mc:AlternateContent xmlns:mc="http://schemas.openxmlformats.org/markup-compatibility/2006">
              <mc:Choice xmlns:v="urn:schemas-microsoft-com:vml" Requires="v">
                <p:oleObj spid="_x0000_s69706" name="Document" r:id="rId8" imgW="7093595" imgH="4624122" progId="Word.Document.8">
                  <p:embed/>
                </p:oleObj>
              </mc:Choice>
              <mc:Fallback>
                <p:oleObj name="Document" r:id="rId8" imgW="7093595" imgH="4624122" progId="Word.Document.8">
                  <p:embed/>
                  <p:pic>
                    <p:nvPicPr>
                      <p:cNvPr id="0" name="对象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6825" y="303213"/>
                        <a:ext cx="2874963" cy="259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2" name="Object 2"/>
          <p:cNvGraphicFramePr>
            <a:graphicFrameLocks noChangeAspect="1"/>
          </p:cNvGraphicFramePr>
          <p:nvPr/>
        </p:nvGraphicFramePr>
        <p:xfrm>
          <a:off x="4956175" y="300038"/>
          <a:ext cx="2874963" cy="2595562"/>
        </p:xfrm>
        <a:graphic>
          <a:graphicData uri="http://schemas.openxmlformats.org/presentationml/2006/ole">
            <mc:AlternateContent xmlns:mc="http://schemas.openxmlformats.org/markup-compatibility/2006">
              <mc:Choice xmlns:v="urn:schemas-microsoft-com:vml" Requires="v">
                <p:oleObj spid="_x0000_s71756" name="Document" r:id="rId4" imgW="0" imgH="0" progId="Word.Document.8">
                  <p:embed/>
                </p:oleObj>
              </mc:Choice>
              <mc:Fallback>
                <p:oleObj name="Document" r:id="rId4" imgW="0" imgH="0" progId="Word.Document.8">
                  <p:embed/>
                  <p:pic>
                    <p:nvPicPr>
                      <p:cNvPr id="0" name="Object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956175" y="300038"/>
                        <a:ext cx="2874963" cy="259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3" name="Text Box 3"/>
          <p:cNvSpPr txBox="1">
            <a:spLocks noChangeArrowheads="1"/>
          </p:cNvSpPr>
          <p:nvPr/>
        </p:nvSpPr>
        <p:spPr bwMode="auto">
          <a:xfrm>
            <a:off x="1482725" y="874713"/>
            <a:ext cx="466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 )</a:t>
            </a:r>
          </a:p>
        </p:txBody>
      </p:sp>
      <p:sp>
        <p:nvSpPr>
          <p:cNvPr id="71684" name="Text Box 4"/>
          <p:cNvSpPr txBox="1">
            <a:spLocks noChangeArrowheads="1"/>
          </p:cNvSpPr>
          <p:nvPr/>
        </p:nvSpPr>
        <p:spPr bwMode="auto">
          <a:xfrm>
            <a:off x="215900" y="1751013"/>
            <a:ext cx="979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a:t>
            </a:r>
          </a:p>
        </p:txBody>
      </p:sp>
      <p:sp>
        <p:nvSpPr>
          <p:cNvPr id="71685" name="Line 5"/>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6" name="Text Box 6"/>
          <p:cNvSpPr txBox="1">
            <a:spLocks noChangeArrowheads="1"/>
          </p:cNvSpPr>
          <p:nvPr/>
        </p:nvSpPr>
        <p:spPr bwMode="auto">
          <a:xfrm>
            <a:off x="0" y="29702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(2,3))</a:t>
            </a:r>
          </a:p>
        </p:txBody>
      </p:sp>
      <p:sp>
        <p:nvSpPr>
          <p:cNvPr id="71687" name="Line 7"/>
          <p:cNvSpPr>
            <a:spLocks noChangeShapeType="1"/>
          </p:cNvSpPr>
          <p:nvPr/>
        </p:nvSpPr>
        <p:spPr bwMode="auto">
          <a:xfrm>
            <a:off x="609600" y="22860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8" name="Line 8"/>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9" name="Text Box 9"/>
          <p:cNvSpPr txBox="1">
            <a:spLocks noChangeArrowheads="1"/>
          </p:cNvSpPr>
          <p:nvPr/>
        </p:nvSpPr>
        <p:spPr bwMode="auto">
          <a:xfrm>
            <a:off x="1981200" y="30464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(2,4))</a:t>
            </a:r>
          </a:p>
        </p:txBody>
      </p:sp>
      <p:sp>
        <p:nvSpPr>
          <p:cNvPr id="71690" name="Line 10"/>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1" name="Text Box 11"/>
          <p:cNvSpPr txBox="1">
            <a:spLocks noChangeArrowheads="1"/>
          </p:cNvSpPr>
          <p:nvPr/>
        </p:nvSpPr>
        <p:spPr bwMode="auto">
          <a:xfrm>
            <a:off x="76200" y="4189413"/>
            <a:ext cx="23129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(2,4) (3.2))</a:t>
            </a:r>
          </a:p>
        </p:txBody>
      </p:sp>
      <p:sp>
        <p:nvSpPr>
          <p:cNvPr id="71692" name="Line 12"/>
          <p:cNvSpPr>
            <a:spLocks noChangeShapeType="1"/>
          </p:cNvSpPr>
          <p:nvPr/>
        </p:nvSpPr>
        <p:spPr bwMode="auto">
          <a:xfrm flipH="1">
            <a:off x="1143000" y="3581400"/>
            <a:ext cx="1295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3" name="Line 13"/>
          <p:cNvSpPr>
            <a:spLocks noChangeShapeType="1"/>
          </p:cNvSpPr>
          <p:nvPr/>
        </p:nvSpPr>
        <p:spPr bwMode="auto">
          <a:xfrm flipV="1">
            <a:off x="1752600" y="3657600"/>
            <a:ext cx="990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4" name="Line 14"/>
          <p:cNvSpPr>
            <a:spLocks noChangeShapeType="1"/>
          </p:cNvSpPr>
          <p:nvPr/>
        </p:nvSpPr>
        <p:spPr bwMode="auto">
          <a:xfrm flipH="1" flipV="1">
            <a:off x="1295400" y="2133600"/>
            <a:ext cx="1219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5" name="Line 15"/>
          <p:cNvSpPr>
            <a:spLocks noChangeShapeType="1"/>
          </p:cNvSpPr>
          <p:nvPr/>
        </p:nvSpPr>
        <p:spPr bwMode="auto">
          <a:xfrm flipV="1">
            <a:off x="1143000" y="1447800"/>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6" name="Text Box 16"/>
          <p:cNvSpPr txBox="1">
            <a:spLocks noChangeArrowheads="1"/>
          </p:cNvSpPr>
          <p:nvPr/>
        </p:nvSpPr>
        <p:spPr bwMode="auto">
          <a:xfrm>
            <a:off x="5715000" y="3032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71697" name="Text Box 17"/>
          <p:cNvSpPr txBox="1">
            <a:spLocks noChangeArrowheads="1"/>
          </p:cNvSpPr>
          <p:nvPr/>
        </p:nvSpPr>
        <p:spPr bwMode="auto">
          <a:xfrm>
            <a:off x="3276600" y="1827213"/>
            <a:ext cx="979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((1,2))</a:t>
            </a:r>
          </a:p>
        </p:txBody>
      </p:sp>
      <p:sp>
        <p:nvSpPr>
          <p:cNvPr id="71698" name="Line 18"/>
          <p:cNvSpPr>
            <a:spLocks noChangeShapeType="1"/>
          </p:cNvSpPr>
          <p:nvPr/>
        </p:nvSpPr>
        <p:spPr bwMode="auto">
          <a:xfrm>
            <a:off x="1981200" y="1371600"/>
            <a:ext cx="1447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9" name="Text Box 19"/>
          <p:cNvSpPr txBox="1">
            <a:spLocks noChangeArrowheads="1"/>
          </p:cNvSpPr>
          <p:nvPr/>
        </p:nvSpPr>
        <p:spPr bwMode="auto">
          <a:xfrm>
            <a:off x="6934200" y="8366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71700" name="Text Box 20"/>
          <p:cNvSpPr txBox="1">
            <a:spLocks noChangeArrowheads="1"/>
          </p:cNvSpPr>
          <p:nvPr/>
        </p:nvSpPr>
        <p:spPr bwMode="auto">
          <a:xfrm>
            <a:off x="4114800" y="3198813"/>
            <a:ext cx="1646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((1,2) (2,4))</a:t>
            </a:r>
          </a:p>
        </p:txBody>
      </p:sp>
      <p:sp>
        <p:nvSpPr>
          <p:cNvPr id="71701" name="Line 21"/>
          <p:cNvSpPr>
            <a:spLocks noChangeShapeType="1"/>
          </p:cNvSpPr>
          <p:nvPr/>
        </p:nvSpPr>
        <p:spPr bwMode="auto">
          <a:xfrm>
            <a:off x="3962400" y="2362200"/>
            <a:ext cx="990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2" name="Text Box 22"/>
          <p:cNvSpPr txBox="1">
            <a:spLocks noChangeArrowheads="1"/>
          </p:cNvSpPr>
          <p:nvPr/>
        </p:nvSpPr>
        <p:spPr bwMode="auto">
          <a:xfrm>
            <a:off x="5105400" y="1370013"/>
            <a:ext cx="441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71703" name="Text Box 23"/>
          <p:cNvSpPr txBox="1">
            <a:spLocks noChangeArrowheads="1"/>
          </p:cNvSpPr>
          <p:nvPr/>
        </p:nvSpPr>
        <p:spPr bwMode="auto">
          <a:xfrm>
            <a:off x="3784600" y="4265613"/>
            <a:ext cx="2314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solidFill>
                  <a:schemeClr val="tx2"/>
                </a:solidFill>
                <a:latin typeface="Times New Roman" panose="02020603050405020304" pitchFamily="18" charset="0"/>
              </a:rPr>
              <a:t>((1,2) (2,4) (3,1))</a:t>
            </a:r>
            <a:endParaRPr lang="zh-CN" altLang="en-US" sz="2400">
              <a:latin typeface="Times New Roman" panose="02020603050405020304" pitchFamily="18" charset="0"/>
            </a:endParaRPr>
          </a:p>
        </p:txBody>
      </p:sp>
      <p:sp>
        <p:nvSpPr>
          <p:cNvPr id="71704" name="Line 24"/>
          <p:cNvSpPr>
            <a:spLocks noChangeShapeType="1"/>
          </p:cNvSpPr>
          <p:nvPr/>
        </p:nvSpPr>
        <p:spPr bwMode="auto">
          <a:xfrm>
            <a:off x="4953000" y="3733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1705" name="对象 1"/>
          <p:cNvGraphicFramePr>
            <a:graphicFrameLocks noChangeAspect="1"/>
          </p:cNvGraphicFramePr>
          <p:nvPr/>
        </p:nvGraphicFramePr>
        <p:xfrm>
          <a:off x="4953000" y="303213"/>
          <a:ext cx="2874963" cy="2744787"/>
        </p:xfrm>
        <a:graphic>
          <a:graphicData uri="http://schemas.openxmlformats.org/presentationml/2006/ole">
            <mc:AlternateContent xmlns:mc="http://schemas.openxmlformats.org/markup-compatibility/2006">
              <mc:Choice xmlns:v="urn:schemas-microsoft-com:vml" Requires="v">
                <p:oleObj spid="_x0000_s71757" name="Document" r:id="rId8" imgW="7093595" imgH="4624122" progId="Word.Document.8">
                  <p:embed/>
                </p:oleObj>
              </mc:Choice>
              <mc:Fallback>
                <p:oleObj name="Document" r:id="rId8" imgW="7093595" imgH="4624122" progId="Word.Document.8">
                  <p:embed/>
                  <p:pic>
                    <p:nvPicPr>
                      <p:cNvPr id="0" name="对象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303213"/>
                        <a:ext cx="2874963"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2"/>
          <p:cNvGrpSpPr>
            <a:grpSpLocks/>
          </p:cNvGrpSpPr>
          <p:nvPr/>
        </p:nvGrpSpPr>
        <p:grpSpPr bwMode="auto">
          <a:xfrm>
            <a:off x="4956175" y="300038"/>
            <a:ext cx="2874963" cy="2595562"/>
            <a:chOff x="3122" y="189"/>
            <a:chExt cx="1811" cy="1635"/>
          </a:xfrm>
        </p:grpSpPr>
        <p:graphicFrame>
          <p:nvGraphicFramePr>
            <p:cNvPr id="73754" name="Object 2"/>
            <p:cNvGraphicFramePr>
              <a:graphicFrameLocks noChangeAspect="1"/>
            </p:cNvGraphicFramePr>
            <p:nvPr/>
          </p:nvGraphicFramePr>
          <p:xfrm>
            <a:off x="3122" y="189"/>
            <a:ext cx="1811" cy="1635"/>
          </p:xfrm>
          <a:graphic>
            <a:graphicData uri="http://schemas.openxmlformats.org/presentationml/2006/ole">
              <mc:AlternateContent xmlns:mc="http://schemas.openxmlformats.org/markup-compatibility/2006">
                <mc:Choice xmlns:v="urn:schemas-microsoft-com:vml" Requires="v">
                  <p:oleObj spid="_x0000_s73809" name="Document" r:id="rId4" imgW="0" imgH="0" progId="Word.Document.8">
                    <p:embed/>
                  </p:oleObj>
                </mc:Choice>
                <mc:Fallback>
                  <p:oleObj name="Document" r:id="rId4" imgW="0" imgH="0" progId="Word.Document.8">
                    <p:embed/>
                    <p:pic>
                      <p:nvPicPr>
                        <p:cNvPr id="0" name="Object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122" y="189"/>
                          <a:ext cx="1811" cy="1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55" name="Text Box 4"/>
            <p:cNvSpPr txBox="1">
              <a:spLocks noChangeArrowheads="1"/>
            </p:cNvSpPr>
            <p:nvPr/>
          </p:nvSpPr>
          <p:spPr bwMode="auto">
            <a:xfrm>
              <a:off x="3600" y="191"/>
              <a:ext cx="27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73756" name="Text Box 5"/>
            <p:cNvSpPr txBox="1">
              <a:spLocks noChangeArrowheads="1"/>
            </p:cNvSpPr>
            <p:nvPr/>
          </p:nvSpPr>
          <p:spPr bwMode="auto">
            <a:xfrm>
              <a:off x="4368" y="527"/>
              <a:ext cx="27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73757" name="Text Box 6"/>
            <p:cNvSpPr txBox="1">
              <a:spLocks noChangeArrowheads="1"/>
            </p:cNvSpPr>
            <p:nvPr/>
          </p:nvSpPr>
          <p:spPr bwMode="auto">
            <a:xfrm>
              <a:off x="3216" y="863"/>
              <a:ext cx="27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sp>
          <p:nvSpPr>
            <p:cNvPr id="73758" name="Text Box 7"/>
            <p:cNvSpPr txBox="1">
              <a:spLocks noChangeArrowheads="1"/>
            </p:cNvSpPr>
            <p:nvPr/>
          </p:nvSpPr>
          <p:spPr bwMode="auto">
            <a:xfrm>
              <a:off x="3984" y="1199"/>
              <a:ext cx="27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rgbClr val="FF0000"/>
                  </a:solidFill>
                  <a:latin typeface="Arial Black" panose="020B0A04020102020204" pitchFamily="34" charset="0"/>
                </a:rPr>
                <a:t>Q</a:t>
              </a:r>
              <a:endParaRPr lang="en-US" altLang="zh-CN" sz="2400">
                <a:latin typeface="Times New Roman" panose="02020603050405020304" pitchFamily="18" charset="0"/>
              </a:endParaRPr>
            </a:p>
          </p:txBody>
        </p:sp>
      </p:grpSp>
      <p:grpSp>
        <p:nvGrpSpPr>
          <p:cNvPr id="73731" name="Group 8"/>
          <p:cNvGrpSpPr>
            <a:grpSpLocks/>
          </p:cNvGrpSpPr>
          <p:nvPr/>
        </p:nvGrpSpPr>
        <p:grpSpPr bwMode="auto">
          <a:xfrm>
            <a:off x="0" y="874713"/>
            <a:ext cx="6459538" cy="5072062"/>
            <a:chOff x="0" y="551"/>
            <a:chExt cx="4069" cy="3195"/>
          </a:xfrm>
        </p:grpSpPr>
        <p:sp>
          <p:nvSpPr>
            <p:cNvPr id="73733" name="Text Box 9"/>
            <p:cNvSpPr txBox="1">
              <a:spLocks noChangeArrowheads="1"/>
            </p:cNvSpPr>
            <p:nvPr/>
          </p:nvSpPr>
          <p:spPr bwMode="auto">
            <a:xfrm>
              <a:off x="934" y="551"/>
              <a:ext cx="2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 )</a:t>
              </a:r>
            </a:p>
          </p:txBody>
        </p:sp>
        <p:sp>
          <p:nvSpPr>
            <p:cNvPr id="73734" name="Text Box 10"/>
            <p:cNvSpPr txBox="1">
              <a:spLocks noChangeArrowheads="1"/>
            </p:cNvSpPr>
            <p:nvPr/>
          </p:nvSpPr>
          <p:spPr bwMode="auto">
            <a:xfrm>
              <a:off x="136" y="1103"/>
              <a:ext cx="61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a:t>
              </a:r>
            </a:p>
          </p:txBody>
        </p:sp>
        <p:sp>
          <p:nvSpPr>
            <p:cNvPr id="73735" name="Line 11"/>
            <p:cNvSpPr>
              <a:spLocks noChangeShapeType="1"/>
            </p:cNvSpPr>
            <p:nvPr/>
          </p:nvSpPr>
          <p:spPr bwMode="auto">
            <a:xfrm flipH="1">
              <a:off x="480" y="816"/>
              <a:ext cx="48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6" name="Text Box 12"/>
            <p:cNvSpPr txBox="1">
              <a:spLocks noChangeArrowheads="1"/>
            </p:cNvSpPr>
            <p:nvPr/>
          </p:nvSpPr>
          <p:spPr bwMode="auto">
            <a:xfrm>
              <a:off x="0" y="1871"/>
              <a:ext cx="103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(2,3))</a:t>
              </a:r>
            </a:p>
          </p:txBody>
        </p:sp>
        <p:sp>
          <p:nvSpPr>
            <p:cNvPr id="73737" name="Line 13"/>
            <p:cNvSpPr>
              <a:spLocks noChangeShapeType="1"/>
            </p:cNvSpPr>
            <p:nvPr/>
          </p:nvSpPr>
          <p:spPr bwMode="auto">
            <a:xfrm>
              <a:off x="384" y="1440"/>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8" name="Line 14"/>
            <p:cNvSpPr>
              <a:spLocks noChangeShapeType="1"/>
            </p:cNvSpPr>
            <p:nvPr/>
          </p:nvSpPr>
          <p:spPr bwMode="auto">
            <a:xfrm flipV="1">
              <a:off x="528" y="139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9" name="Text Box 15"/>
            <p:cNvSpPr txBox="1">
              <a:spLocks noChangeArrowheads="1"/>
            </p:cNvSpPr>
            <p:nvPr/>
          </p:nvSpPr>
          <p:spPr bwMode="auto">
            <a:xfrm>
              <a:off x="1248" y="1919"/>
              <a:ext cx="103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(2,4))</a:t>
              </a:r>
            </a:p>
          </p:txBody>
        </p:sp>
        <p:sp>
          <p:nvSpPr>
            <p:cNvPr id="73740" name="Line 16"/>
            <p:cNvSpPr>
              <a:spLocks noChangeShapeType="1"/>
            </p:cNvSpPr>
            <p:nvPr/>
          </p:nvSpPr>
          <p:spPr bwMode="auto">
            <a:xfrm>
              <a:off x="672" y="1392"/>
              <a:ext cx="816"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1" name="Text Box 17"/>
            <p:cNvSpPr txBox="1">
              <a:spLocks noChangeArrowheads="1"/>
            </p:cNvSpPr>
            <p:nvPr/>
          </p:nvSpPr>
          <p:spPr bwMode="auto">
            <a:xfrm>
              <a:off x="48" y="2639"/>
              <a:ext cx="14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((1,1) (2,4) (3.2))</a:t>
              </a:r>
            </a:p>
          </p:txBody>
        </p:sp>
        <p:sp>
          <p:nvSpPr>
            <p:cNvPr id="73742" name="Line 18"/>
            <p:cNvSpPr>
              <a:spLocks noChangeShapeType="1"/>
            </p:cNvSpPr>
            <p:nvPr/>
          </p:nvSpPr>
          <p:spPr bwMode="auto">
            <a:xfrm flipH="1">
              <a:off x="720" y="2256"/>
              <a:ext cx="81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3" name="Line 19"/>
            <p:cNvSpPr>
              <a:spLocks noChangeShapeType="1"/>
            </p:cNvSpPr>
            <p:nvPr/>
          </p:nvSpPr>
          <p:spPr bwMode="auto">
            <a:xfrm flipV="1">
              <a:off x="1104" y="2304"/>
              <a:ext cx="62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4" name="Line 20"/>
            <p:cNvSpPr>
              <a:spLocks noChangeShapeType="1"/>
            </p:cNvSpPr>
            <p:nvPr/>
          </p:nvSpPr>
          <p:spPr bwMode="auto">
            <a:xfrm flipH="1" flipV="1">
              <a:off x="816" y="1344"/>
              <a:ext cx="76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5" name="Line 21"/>
            <p:cNvSpPr>
              <a:spLocks noChangeShapeType="1"/>
            </p:cNvSpPr>
            <p:nvPr/>
          </p:nvSpPr>
          <p:spPr bwMode="auto">
            <a:xfrm flipV="1">
              <a:off x="720" y="912"/>
              <a:ext cx="28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6" name="Text Box 22"/>
            <p:cNvSpPr txBox="1">
              <a:spLocks noChangeArrowheads="1"/>
            </p:cNvSpPr>
            <p:nvPr/>
          </p:nvSpPr>
          <p:spPr bwMode="auto">
            <a:xfrm>
              <a:off x="2064" y="1151"/>
              <a:ext cx="61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((1,2))</a:t>
              </a:r>
            </a:p>
          </p:txBody>
        </p:sp>
        <p:sp>
          <p:nvSpPr>
            <p:cNvPr id="73747" name="Line 23"/>
            <p:cNvSpPr>
              <a:spLocks noChangeShapeType="1"/>
            </p:cNvSpPr>
            <p:nvPr/>
          </p:nvSpPr>
          <p:spPr bwMode="auto">
            <a:xfrm>
              <a:off x="1248" y="864"/>
              <a:ext cx="91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8" name="Text Box 24"/>
            <p:cNvSpPr txBox="1">
              <a:spLocks noChangeArrowheads="1"/>
            </p:cNvSpPr>
            <p:nvPr/>
          </p:nvSpPr>
          <p:spPr bwMode="auto">
            <a:xfrm>
              <a:off x="2592" y="2015"/>
              <a:ext cx="103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((1,2) (2,4))</a:t>
              </a:r>
            </a:p>
          </p:txBody>
        </p:sp>
        <p:sp>
          <p:nvSpPr>
            <p:cNvPr id="73749" name="Line 25"/>
            <p:cNvSpPr>
              <a:spLocks noChangeShapeType="1"/>
            </p:cNvSpPr>
            <p:nvPr/>
          </p:nvSpPr>
          <p:spPr bwMode="auto">
            <a:xfrm>
              <a:off x="2496" y="1488"/>
              <a:ext cx="624"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0" name="Text Box 26"/>
            <p:cNvSpPr txBox="1">
              <a:spLocks noChangeArrowheads="1"/>
            </p:cNvSpPr>
            <p:nvPr/>
          </p:nvSpPr>
          <p:spPr bwMode="auto">
            <a:xfrm>
              <a:off x="2384" y="2687"/>
              <a:ext cx="14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((1,2) (2,4) (3,1))</a:t>
              </a:r>
            </a:p>
          </p:txBody>
        </p:sp>
        <p:sp>
          <p:nvSpPr>
            <p:cNvPr id="73751" name="Line 27"/>
            <p:cNvSpPr>
              <a:spLocks noChangeShapeType="1"/>
            </p:cNvSpPr>
            <p:nvPr/>
          </p:nvSpPr>
          <p:spPr bwMode="auto">
            <a:xfrm>
              <a:off x="3120" y="2352"/>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2" name="Text Box 28"/>
            <p:cNvSpPr txBox="1">
              <a:spLocks noChangeArrowheads="1"/>
            </p:cNvSpPr>
            <p:nvPr/>
          </p:nvSpPr>
          <p:spPr bwMode="auto">
            <a:xfrm>
              <a:off x="2192" y="3455"/>
              <a:ext cx="187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5"/>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6"/>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5"/>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7"/>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solidFill>
                    <a:schemeClr val="tx2"/>
                  </a:solidFill>
                  <a:latin typeface="Times New Roman" panose="02020603050405020304" pitchFamily="18" charset="0"/>
                </a:rPr>
                <a:t>((1,2) (2,4) (3,1) (4,3))</a:t>
              </a:r>
              <a:endParaRPr lang="zh-CN" altLang="en-US" sz="2400">
                <a:latin typeface="Times New Roman" panose="02020603050405020304" pitchFamily="18" charset="0"/>
              </a:endParaRPr>
            </a:p>
          </p:txBody>
        </p:sp>
        <p:sp>
          <p:nvSpPr>
            <p:cNvPr id="73753" name="Line 29"/>
            <p:cNvSpPr>
              <a:spLocks noChangeShapeType="1"/>
            </p:cNvSpPr>
            <p:nvPr/>
          </p:nvSpPr>
          <p:spPr bwMode="auto">
            <a:xfrm>
              <a:off x="3120" y="307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73732" name="对象 1"/>
          <p:cNvGraphicFramePr>
            <a:graphicFrameLocks noChangeAspect="1"/>
          </p:cNvGraphicFramePr>
          <p:nvPr/>
        </p:nvGraphicFramePr>
        <p:xfrm>
          <a:off x="4970463" y="303213"/>
          <a:ext cx="2874962" cy="2595562"/>
        </p:xfrm>
        <a:graphic>
          <a:graphicData uri="http://schemas.openxmlformats.org/presentationml/2006/ole">
            <mc:AlternateContent xmlns:mc="http://schemas.openxmlformats.org/markup-compatibility/2006">
              <mc:Choice xmlns:v="urn:schemas-microsoft-com:vml" Requires="v">
                <p:oleObj spid="_x0000_s73810" name="Document" r:id="rId8" imgW="7093595" imgH="4624122" progId="Word.Document.8">
                  <p:embed/>
                </p:oleObj>
              </mc:Choice>
              <mc:Fallback>
                <p:oleObj name="Document" r:id="rId8" imgW="7093595" imgH="4624122" progId="Word.Document.8">
                  <p:embed/>
                  <p:pic>
                    <p:nvPicPr>
                      <p:cNvPr id="0" name="对象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0463" y="303213"/>
                        <a:ext cx="2874962" cy="259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3"/>
          <p:cNvSpPr>
            <a:spLocks noGrp="1"/>
          </p:cNvSpPr>
          <p:nvPr>
            <p:ph type="dt" sz="quarter" idx="10"/>
          </p:nvPr>
        </p:nvSpPr>
        <p:spPr/>
        <p:txBody>
          <a:bodyPr/>
          <a:lstStyle/>
          <a:p>
            <a:pPr>
              <a:defRPr/>
            </a:pPr>
            <a:fld id="{F9BC8536-17A9-4E78-ADF7-60C07F60E56F}" type="datetime1">
              <a:rPr lang="zh-CN" altLang="en-US"/>
              <a:pPr>
                <a:defRPr/>
              </a:pPr>
              <a:t>2017/9/26</a:t>
            </a:fld>
            <a:endParaRPr lang="en-US" altLang="zh-CN"/>
          </a:p>
        </p:txBody>
      </p:sp>
      <p:sp>
        <p:nvSpPr>
          <p:cNvPr id="757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0DBDD7B-DAF5-4FE6-BB7D-961937A86D6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36</a:t>
            </a:fld>
            <a:endParaRPr kumimoji="0" lang="en-US" altLang="zh-CN" sz="1400" smtClean="0">
              <a:latin typeface="Tahoma" panose="020B0604030504040204" pitchFamily="34" charset="0"/>
              <a:ea typeface="宋体" panose="02010600030101010101" pitchFamily="2" charset="-122"/>
            </a:endParaRPr>
          </a:p>
        </p:txBody>
      </p:sp>
      <p:sp>
        <p:nvSpPr>
          <p:cNvPr id="75780" name="Rectangle 2"/>
          <p:cNvSpPr>
            <a:spLocks noGrp="1" noChangeArrowheads="1"/>
          </p:cNvSpPr>
          <p:nvPr>
            <p:ph type="title"/>
          </p:nvPr>
        </p:nvSpPr>
        <p:spPr>
          <a:xfrm>
            <a:off x="914400" y="838200"/>
            <a:ext cx="7772400" cy="838200"/>
          </a:xfrm>
        </p:spPr>
        <p:txBody>
          <a:bodyPr/>
          <a:lstStyle/>
          <a:p>
            <a:pPr eaLnBrk="1" hangingPunct="1"/>
            <a:r>
              <a:rPr lang="zh-CN" altLang="en-US" sz="4000" smtClean="0"/>
              <a:t>图搜索策略</a:t>
            </a:r>
            <a:r>
              <a:rPr lang="zh-CN" altLang="en-US" sz="3600" smtClean="0">
                <a:sym typeface="Symbol" panose="05050102010706020507" pitchFamily="18" charset="2"/>
              </a:rPr>
              <a:t></a:t>
            </a:r>
            <a:r>
              <a:rPr lang="zh-CN" altLang="en-US" sz="3200" smtClean="0">
                <a:ea typeface="华文新魏" panose="02010800040101010101" pitchFamily="2" charset="-122"/>
              </a:rPr>
              <a:t>一些基本概念</a:t>
            </a:r>
          </a:p>
        </p:txBody>
      </p:sp>
      <p:sp>
        <p:nvSpPr>
          <p:cNvPr id="75781" name="Rectangle 3"/>
          <p:cNvSpPr>
            <a:spLocks noGrp="1" noChangeArrowheads="1"/>
          </p:cNvSpPr>
          <p:nvPr>
            <p:ph type="body" idx="1"/>
          </p:nvPr>
        </p:nvSpPr>
        <p:spPr>
          <a:xfrm>
            <a:off x="1066800" y="1828800"/>
            <a:ext cx="7772400" cy="4876800"/>
          </a:xfrm>
        </p:spPr>
        <p:txBody>
          <a:bodyPr/>
          <a:lstStyle/>
          <a:p>
            <a:pPr eaLnBrk="1" hangingPunct="1"/>
            <a:r>
              <a:rPr lang="zh-CN" altLang="en-US" smtClean="0"/>
              <a:t>节点深度：</a:t>
            </a:r>
          </a:p>
          <a:p>
            <a:pPr eaLnBrk="1" hangingPunct="1">
              <a:buFont typeface="Wingdings" panose="05000000000000000000" pitchFamily="2" charset="2"/>
              <a:buNone/>
            </a:pPr>
            <a:r>
              <a:rPr lang="zh-CN" altLang="en-US" smtClean="0"/>
              <a:t>	根节点深度</a:t>
            </a:r>
            <a:r>
              <a:rPr lang="en-US" altLang="zh-CN" smtClean="0"/>
              <a:t>=0</a:t>
            </a:r>
          </a:p>
          <a:p>
            <a:pPr eaLnBrk="1" hangingPunct="1">
              <a:buFont typeface="Wingdings" panose="05000000000000000000" pitchFamily="2" charset="2"/>
              <a:buNone/>
            </a:pPr>
            <a:r>
              <a:rPr lang="en-US" altLang="zh-CN" smtClean="0"/>
              <a:t>	</a:t>
            </a:r>
            <a:r>
              <a:rPr lang="zh-CN" altLang="en-US" smtClean="0"/>
              <a:t>其它节点深度</a:t>
            </a:r>
            <a:r>
              <a:rPr lang="en-US" altLang="zh-CN" smtClean="0"/>
              <a:t>=</a:t>
            </a:r>
            <a:r>
              <a:rPr lang="zh-CN" altLang="en-US" smtClean="0"/>
              <a:t>父节点深度</a:t>
            </a:r>
            <a:r>
              <a:rPr lang="en-US" altLang="zh-CN" smtClean="0"/>
              <a:t>+1</a:t>
            </a:r>
          </a:p>
        </p:txBody>
      </p:sp>
      <p:sp>
        <p:nvSpPr>
          <p:cNvPr id="75782" name="Oval 4"/>
          <p:cNvSpPr>
            <a:spLocks noChangeArrowheads="1"/>
          </p:cNvSpPr>
          <p:nvPr/>
        </p:nvSpPr>
        <p:spPr bwMode="auto">
          <a:xfrm>
            <a:off x="4038600" y="3581400"/>
            <a:ext cx="152400" cy="152400"/>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75783" name="Oval 5"/>
          <p:cNvSpPr>
            <a:spLocks noChangeArrowheads="1"/>
          </p:cNvSpPr>
          <p:nvPr/>
        </p:nvSpPr>
        <p:spPr bwMode="auto">
          <a:xfrm>
            <a:off x="3276600" y="4267200"/>
            <a:ext cx="152400" cy="152400"/>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75784" name="Oval 6"/>
          <p:cNvSpPr>
            <a:spLocks noChangeArrowheads="1"/>
          </p:cNvSpPr>
          <p:nvPr/>
        </p:nvSpPr>
        <p:spPr bwMode="auto">
          <a:xfrm>
            <a:off x="4876800" y="4267200"/>
            <a:ext cx="152400" cy="152400"/>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75785" name="Oval 7"/>
          <p:cNvSpPr>
            <a:spLocks noChangeArrowheads="1"/>
          </p:cNvSpPr>
          <p:nvPr/>
        </p:nvSpPr>
        <p:spPr bwMode="auto">
          <a:xfrm>
            <a:off x="2971800" y="5181600"/>
            <a:ext cx="152400" cy="152400"/>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75786" name="Oval 8"/>
          <p:cNvSpPr>
            <a:spLocks noChangeArrowheads="1"/>
          </p:cNvSpPr>
          <p:nvPr/>
        </p:nvSpPr>
        <p:spPr bwMode="auto">
          <a:xfrm>
            <a:off x="5257800" y="5181600"/>
            <a:ext cx="152400" cy="152400"/>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75787" name="Oval 9"/>
          <p:cNvSpPr>
            <a:spLocks noChangeArrowheads="1"/>
          </p:cNvSpPr>
          <p:nvPr/>
        </p:nvSpPr>
        <p:spPr bwMode="auto">
          <a:xfrm>
            <a:off x="3657600" y="5181600"/>
            <a:ext cx="152400" cy="152400"/>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75788" name="Oval 10"/>
          <p:cNvSpPr>
            <a:spLocks noChangeArrowheads="1"/>
          </p:cNvSpPr>
          <p:nvPr/>
        </p:nvSpPr>
        <p:spPr bwMode="auto">
          <a:xfrm>
            <a:off x="6019800" y="5181600"/>
            <a:ext cx="152400" cy="152400"/>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75789" name="Oval 11"/>
          <p:cNvSpPr>
            <a:spLocks noChangeArrowheads="1"/>
          </p:cNvSpPr>
          <p:nvPr/>
        </p:nvSpPr>
        <p:spPr bwMode="auto">
          <a:xfrm>
            <a:off x="2057400" y="5181600"/>
            <a:ext cx="152400" cy="152400"/>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75790" name="Oval 12"/>
          <p:cNvSpPr>
            <a:spLocks noChangeArrowheads="1"/>
          </p:cNvSpPr>
          <p:nvPr/>
        </p:nvSpPr>
        <p:spPr bwMode="auto">
          <a:xfrm>
            <a:off x="4495800" y="5181600"/>
            <a:ext cx="152400" cy="152400"/>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75791" name="Line 13"/>
          <p:cNvSpPr>
            <a:spLocks noChangeShapeType="1"/>
          </p:cNvSpPr>
          <p:nvPr/>
        </p:nvSpPr>
        <p:spPr bwMode="auto">
          <a:xfrm flipH="1">
            <a:off x="3352800" y="3810000"/>
            <a:ext cx="762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2" name="Line 14"/>
          <p:cNvSpPr>
            <a:spLocks noChangeShapeType="1"/>
          </p:cNvSpPr>
          <p:nvPr/>
        </p:nvSpPr>
        <p:spPr bwMode="auto">
          <a:xfrm>
            <a:off x="4114800" y="38100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3" name="Line 15"/>
          <p:cNvSpPr>
            <a:spLocks noChangeShapeType="1"/>
          </p:cNvSpPr>
          <p:nvPr/>
        </p:nvSpPr>
        <p:spPr bwMode="auto">
          <a:xfrm flipH="1">
            <a:off x="2133600" y="4495800"/>
            <a:ext cx="1219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4" name="Line 16"/>
          <p:cNvSpPr>
            <a:spLocks noChangeShapeType="1"/>
          </p:cNvSpPr>
          <p:nvPr/>
        </p:nvSpPr>
        <p:spPr bwMode="auto">
          <a:xfrm flipH="1">
            <a:off x="3048000" y="449580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5" name="Line 17"/>
          <p:cNvSpPr>
            <a:spLocks noChangeShapeType="1"/>
          </p:cNvSpPr>
          <p:nvPr/>
        </p:nvSpPr>
        <p:spPr bwMode="auto">
          <a:xfrm>
            <a:off x="3352800" y="44196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6" name="Line 18"/>
          <p:cNvSpPr>
            <a:spLocks noChangeShapeType="1"/>
          </p:cNvSpPr>
          <p:nvPr/>
        </p:nvSpPr>
        <p:spPr bwMode="auto">
          <a:xfrm flipH="1">
            <a:off x="4572000" y="44196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7" name="Line 19"/>
          <p:cNvSpPr>
            <a:spLocks noChangeShapeType="1"/>
          </p:cNvSpPr>
          <p:nvPr/>
        </p:nvSpPr>
        <p:spPr bwMode="auto">
          <a:xfrm>
            <a:off x="4953000" y="44196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8" name="Line 20"/>
          <p:cNvSpPr>
            <a:spLocks noChangeShapeType="1"/>
          </p:cNvSpPr>
          <p:nvPr/>
        </p:nvSpPr>
        <p:spPr bwMode="auto">
          <a:xfrm>
            <a:off x="5029200" y="44196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9" name="Oval 21"/>
          <p:cNvSpPr>
            <a:spLocks noChangeArrowheads="1"/>
          </p:cNvSpPr>
          <p:nvPr/>
        </p:nvSpPr>
        <p:spPr bwMode="auto">
          <a:xfrm>
            <a:off x="2743200" y="6096000"/>
            <a:ext cx="152400" cy="152400"/>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75800" name="Oval 22"/>
          <p:cNvSpPr>
            <a:spLocks noChangeArrowheads="1"/>
          </p:cNvSpPr>
          <p:nvPr/>
        </p:nvSpPr>
        <p:spPr bwMode="auto">
          <a:xfrm>
            <a:off x="3352800" y="6096000"/>
            <a:ext cx="152400" cy="152400"/>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75801" name="Line 23"/>
          <p:cNvSpPr>
            <a:spLocks noChangeShapeType="1"/>
          </p:cNvSpPr>
          <p:nvPr/>
        </p:nvSpPr>
        <p:spPr bwMode="auto">
          <a:xfrm flipH="1">
            <a:off x="2819400" y="53340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2" name="Line 24"/>
          <p:cNvSpPr>
            <a:spLocks noChangeShapeType="1"/>
          </p:cNvSpPr>
          <p:nvPr/>
        </p:nvSpPr>
        <p:spPr bwMode="auto">
          <a:xfrm>
            <a:off x="3048000" y="53340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3" name="Text Box 25"/>
          <p:cNvSpPr txBox="1">
            <a:spLocks noChangeArrowheads="1"/>
          </p:cNvSpPr>
          <p:nvPr/>
        </p:nvSpPr>
        <p:spPr bwMode="auto">
          <a:xfrm>
            <a:off x="7086600" y="3429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0</a:t>
            </a:r>
          </a:p>
        </p:txBody>
      </p:sp>
      <p:sp>
        <p:nvSpPr>
          <p:cNvPr id="75804" name="Text Box 26"/>
          <p:cNvSpPr txBox="1">
            <a:spLocks noChangeArrowheads="1"/>
          </p:cNvSpPr>
          <p:nvPr/>
        </p:nvSpPr>
        <p:spPr bwMode="auto">
          <a:xfrm>
            <a:off x="708660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1</a:t>
            </a:r>
          </a:p>
        </p:txBody>
      </p:sp>
      <p:sp>
        <p:nvSpPr>
          <p:cNvPr id="75805" name="Text Box 27"/>
          <p:cNvSpPr txBox="1">
            <a:spLocks noChangeArrowheads="1"/>
          </p:cNvSpPr>
          <p:nvPr/>
        </p:nvSpPr>
        <p:spPr bwMode="auto">
          <a:xfrm>
            <a:off x="7086600" y="487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2</a:t>
            </a:r>
          </a:p>
        </p:txBody>
      </p:sp>
      <p:sp>
        <p:nvSpPr>
          <p:cNvPr id="75806" name="Text Box 28"/>
          <p:cNvSpPr txBox="1">
            <a:spLocks noChangeArrowheads="1"/>
          </p:cNvSpPr>
          <p:nvPr/>
        </p:nvSpPr>
        <p:spPr bwMode="auto">
          <a:xfrm>
            <a:off x="7086600" y="5867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3</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92FFD11-28E2-4A28-A285-54CA5BDC93A6}" type="datetime1">
              <a:rPr lang="zh-CN" altLang="en-US"/>
              <a:pPr>
                <a:defRPr/>
              </a:pPr>
              <a:t>2017/9/26</a:t>
            </a:fld>
            <a:endParaRPr lang="en-US" altLang="zh-CN"/>
          </a:p>
        </p:txBody>
      </p:sp>
      <p:sp>
        <p:nvSpPr>
          <p:cNvPr id="768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B752350-DA75-46D9-AE82-A5435CC3BFD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37</a:t>
            </a:fld>
            <a:endParaRPr kumimoji="0" lang="en-US" altLang="zh-CN" sz="1400" smtClean="0">
              <a:latin typeface="Tahoma" panose="020B0604030504040204" pitchFamily="34" charset="0"/>
              <a:ea typeface="宋体" panose="02010600030101010101" pitchFamily="2" charset="-122"/>
            </a:endParaRPr>
          </a:p>
        </p:txBody>
      </p:sp>
      <p:sp>
        <p:nvSpPr>
          <p:cNvPr id="76804" name="Rectangle 1026"/>
          <p:cNvSpPr>
            <a:spLocks noGrp="1" noChangeArrowheads="1"/>
          </p:cNvSpPr>
          <p:nvPr>
            <p:ph type="title"/>
          </p:nvPr>
        </p:nvSpPr>
        <p:spPr/>
        <p:txBody>
          <a:bodyPr/>
          <a:lstStyle/>
          <a:p>
            <a:pPr eaLnBrk="1" hangingPunct="1"/>
            <a:r>
              <a:rPr lang="zh-CN" altLang="en-US" sz="4000" smtClean="0"/>
              <a:t>图搜索策略</a:t>
            </a:r>
            <a:r>
              <a:rPr lang="zh-CN" altLang="en-US" sz="3600" smtClean="0">
                <a:sym typeface="Symbol" panose="05050102010706020507" pitchFamily="18" charset="2"/>
              </a:rPr>
              <a:t></a:t>
            </a:r>
            <a:r>
              <a:rPr lang="zh-CN" altLang="en-US" sz="3200" smtClean="0">
                <a:ea typeface="华文新魏" panose="02010800040101010101" pitchFamily="2" charset="-122"/>
              </a:rPr>
              <a:t>一些基本概念</a:t>
            </a:r>
          </a:p>
        </p:txBody>
      </p:sp>
      <p:sp>
        <p:nvSpPr>
          <p:cNvPr id="87043" name="Rectangle 1027"/>
          <p:cNvSpPr>
            <a:spLocks noGrp="1" noChangeArrowheads="1"/>
          </p:cNvSpPr>
          <p:nvPr>
            <p:ph type="body" idx="1"/>
          </p:nvPr>
        </p:nvSpPr>
        <p:spPr>
          <a:xfrm>
            <a:off x="685800" y="1981200"/>
            <a:ext cx="8153400" cy="4114800"/>
          </a:xfrm>
        </p:spPr>
        <p:txBody>
          <a:bodyPr/>
          <a:lstStyle/>
          <a:p>
            <a:pPr eaLnBrk="1" hangingPunct="1"/>
            <a:r>
              <a:rPr lang="zh-CN" altLang="en-US" smtClean="0"/>
              <a:t>路径</a:t>
            </a:r>
          </a:p>
          <a:p>
            <a:pPr eaLnBrk="1" hangingPunct="1">
              <a:buFont typeface="Wingdings" panose="05000000000000000000" pitchFamily="2" charset="2"/>
              <a:buNone/>
            </a:pPr>
            <a:r>
              <a:rPr lang="zh-CN" altLang="en-US" smtClean="0"/>
              <a:t>	设一节点序列为</a:t>
            </a:r>
            <a:r>
              <a:rPr lang="en-US" altLang="zh-CN" smtClean="0"/>
              <a:t>(n</a:t>
            </a:r>
            <a:r>
              <a:rPr lang="en-US" altLang="zh-CN" baseline="-25000" smtClean="0"/>
              <a:t>0</a:t>
            </a:r>
            <a:r>
              <a:rPr lang="en-US" altLang="zh-CN" smtClean="0"/>
              <a:t>, n</a:t>
            </a:r>
            <a:r>
              <a:rPr lang="en-US" altLang="zh-CN" baseline="-25000" smtClean="0"/>
              <a:t>1</a:t>
            </a:r>
            <a:r>
              <a:rPr lang="en-US" altLang="zh-CN" smtClean="0"/>
              <a:t>,…,n</a:t>
            </a:r>
            <a:r>
              <a:rPr lang="en-US" altLang="zh-CN" baseline="-25000" smtClean="0"/>
              <a:t>k</a:t>
            </a:r>
            <a:r>
              <a:rPr lang="en-US" altLang="zh-CN" smtClean="0"/>
              <a:t>)</a:t>
            </a:r>
            <a:r>
              <a:rPr lang="zh-CN" altLang="en-US" smtClean="0"/>
              <a:t>，对于</a:t>
            </a:r>
            <a:r>
              <a:rPr lang="en-US" altLang="zh-CN" smtClean="0"/>
              <a:t>i=1,…,k</a:t>
            </a:r>
            <a:r>
              <a:rPr lang="zh-CN" altLang="en-US" smtClean="0"/>
              <a:t>，若节点</a:t>
            </a:r>
            <a:r>
              <a:rPr lang="en-US" altLang="zh-CN" smtClean="0"/>
              <a:t>n</a:t>
            </a:r>
            <a:r>
              <a:rPr lang="en-US" altLang="zh-CN" baseline="-25000" smtClean="0"/>
              <a:t>i-1</a:t>
            </a:r>
            <a:r>
              <a:rPr lang="zh-CN" altLang="en-US" smtClean="0"/>
              <a:t>具有一个后继节点</a:t>
            </a:r>
            <a:r>
              <a:rPr lang="en-US" altLang="zh-CN" smtClean="0"/>
              <a:t>n</a:t>
            </a:r>
            <a:r>
              <a:rPr lang="en-US" altLang="zh-CN" baseline="-25000" smtClean="0"/>
              <a:t>i</a:t>
            </a:r>
            <a:r>
              <a:rPr lang="zh-CN" altLang="en-US" smtClean="0"/>
              <a:t>，则该序列称为从</a:t>
            </a:r>
            <a:r>
              <a:rPr lang="en-US" altLang="zh-CN" smtClean="0"/>
              <a:t>n</a:t>
            </a:r>
            <a:r>
              <a:rPr lang="en-US" altLang="zh-CN" baseline="-25000" smtClean="0"/>
              <a:t>0</a:t>
            </a:r>
            <a:r>
              <a:rPr lang="zh-CN" altLang="en-US" smtClean="0"/>
              <a:t>到</a:t>
            </a:r>
            <a:r>
              <a:rPr lang="en-US" altLang="zh-CN" smtClean="0"/>
              <a:t>n</a:t>
            </a:r>
            <a:r>
              <a:rPr lang="en-US" altLang="zh-CN" baseline="-25000" smtClean="0"/>
              <a:t>k</a:t>
            </a:r>
            <a:r>
              <a:rPr lang="zh-CN" altLang="en-US" smtClean="0"/>
              <a:t>的路径。</a:t>
            </a:r>
          </a:p>
          <a:p>
            <a:pPr eaLnBrk="1" hangingPunct="1"/>
            <a:r>
              <a:rPr lang="zh-CN" altLang="en-US" smtClean="0"/>
              <a:t>路径的耗散值</a:t>
            </a:r>
          </a:p>
          <a:p>
            <a:pPr eaLnBrk="1" hangingPunct="1">
              <a:buFont typeface="Wingdings" panose="05000000000000000000" pitchFamily="2" charset="2"/>
              <a:buNone/>
            </a:pPr>
            <a:r>
              <a:rPr lang="zh-CN" altLang="en-US" smtClean="0"/>
              <a:t>	一条路径的耗散值等于连接这条路径各节点间所有耗散值的总和。用</a:t>
            </a:r>
            <a:r>
              <a:rPr lang="en-US" altLang="zh-CN" smtClean="0"/>
              <a:t>C(n</a:t>
            </a:r>
            <a:r>
              <a:rPr lang="en-US" altLang="zh-CN" baseline="-25000" smtClean="0"/>
              <a:t>i</a:t>
            </a:r>
            <a:r>
              <a:rPr lang="en-US" altLang="zh-CN" smtClean="0"/>
              <a:t>, n</a:t>
            </a:r>
            <a:r>
              <a:rPr lang="en-US" altLang="zh-CN" baseline="-25000" smtClean="0"/>
              <a:t>j</a:t>
            </a:r>
            <a:r>
              <a:rPr lang="en-US" altLang="zh-CN" smtClean="0"/>
              <a:t>)</a:t>
            </a:r>
            <a:r>
              <a:rPr lang="zh-CN" altLang="zh-CN" smtClean="0"/>
              <a:t>表示从</a:t>
            </a:r>
            <a:r>
              <a:rPr lang="en-US" altLang="zh-CN" smtClean="0"/>
              <a:t>n</a:t>
            </a:r>
            <a:r>
              <a:rPr lang="en-US" altLang="zh-CN" baseline="-25000" smtClean="0"/>
              <a:t>i</a:t>
            </a:r>
            <a:r>
              <a:rPr lang="zh-CN" altLang="en-US" smtClean="0"/>
              <a:t>到</a:t>
            </a:r>
            <a:r>
              <a:rPr lang="en-US" altLang="zh-CN" smtClean="0"/>
              <a:t>n</a:t>
            </a:r>
            <a:r>
              <a:rPr lang="en-US" altLang="zh-CN" baseline="-25000" smtClean="0"/>
              <a:t>j</a:t>
            </a:r>
            <a:r>
              <a:rPr lang="zh-CN" altLang="en-US" smtClean="0"/>
              <a:t>的路径的耗散值。</a:t>
            </a:r>
            <a:endParaRPr lang="zh-CN" altLang="en-US" baseline="-25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0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9C10270-1ECC-48EC-82E6-B8F675F24629}" type="datetime1">
              <a:rPr lang="zh-CN" altLang="en-US"/>
              <a:pPr>
                <a:defRPr/>
              </a:pPr>
              <a:t>2017/9/26</a:t>
            </a:fld>
            <a:endParaRPr lang="en-US" altLang="zh-CN"/>
          </a:p>
        </p:txBody>
      </p:sp>
      <p:sp>
        <p:nvSpPr>
          <p:cNvPr id="778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3CCE626-2856-4A1B-8FC9-5D4533B561C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38</a:t>
            </a:fld>
            <a:endParaRPr kumimoji="0" lang="en-US" altLang="zh-CN" sz="1400" smtClean="0">
              <a:latin typeface="Tahoma" panose="020B0604030504040204" pitchFamily="34" charset="0"/>
              <a:ea typeface="宋体" panose="02010600030101010101" pitchFamily="2" charset="-122"/>
            </a:endParaRPr>
          </a:p>
        </p:txBody>
      </p:sp>
      <p:sp>
        <p:nvSpPr>
          <p:cNvPr id="77828" name="Rectangle 1026"/>
          <p:cNvSpPr>
            <a:spLocks noGrp="1" noChangeArrowheads="1"/>
          </p:cNvSpPr>
          <p:nvPr>
            <p:ph type="title"/>
          </p:nvPr>
        </p:nvSpPr>
        <p:spPr/>
        <p:txBody>
          <a:bodyPr/>
          <a:lstStyle/>
          <a:p>
            <a:pPr eaLnBrk="1" hangingPunct="1"/>
            <a:r>
              <a:rPr lang="zh-CN" altLang="en-US" sz="4000" smtClean="0"/>
              <a:t>图搜索策略</a:t>
            </a:r>
            <a:r>
              <a:rPr lang="zh-CN" altLang="en-US" sz="3600" smtClean="0">
                <a:sym typeface="Symbol" panose="05050102010706020507" pitchFamily="18" charset="2"/>
              </a:rPr>
              <a:t></a:t>
            </a:r>
            <a:r>
              <a:rPr lang="zh-CN" altLang="en-US" sz="3200" smtClean="0">
                <a:ea typeface="华文新魏" panose="02010800040101010101" pitchFamily="2" charset="-122"/>
              </a:rPr>
              <a:t>一些基本概念</a:t>
            </a:r>
          </a:p>
        </p:txBody>
      </p:sp>
      <p:sp>
        <p:nvSpPr>
          <p:cNvPr id="88067" name="Rectangle 1027"/>
          <p:cNvSpPr>
            <a:spLocks noGrp="1" noChangeArrowheads="1"/>
          </p:cNvSpPr>
          <p:nvPr>
            <p:ph type="body" idx="1"/>
          </p:nvPr>
        </p:nvSpPr>
        <p:spPr>
          <a:xfrm>
            <a:off x="755576" y="2017713"/>
            <a:ext cx="8199512" cy="4114800"/>
          </a:xfrm>
        </p:spPr>
        <p:txBody>
          <a:bodyPr/>
          <a:lstStyle/>
          <a:p>
            <a:pPr eaLnBrk="1" hangingPunct="1"/>
            <a:r>
              <a:rPr lang="zh-CN" altLang="en-US" dirty="0" smtClean="0"/>
              <a:t>扩展一个节点</a:t>
            </a:r>
          </a:p>
          <a:p>
            <a:pPr eaLnBrk="1" hangingPunct="1">
              <a:buFont typeface="Wingdings" panose="05000000000000000000" pitchFamily="2" charset="2"/>
              <a:buNone/>
            </a:pPr>
            <a:r>
              <a:rPr lang="zh-CN" altLang="en-US" dirty="0" smtClean="0"/>
              <a:t>	生成出该节点的所有后继节点，并给出它们之间的耗散值。这一过程称为“扩展一个节点”。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CD0C3C9-0623-4EE8-85B9-4F9D01F9D057}" type="datetime1">
              <a:rPr lang="zh-CN" altLang="en-US"/>
              <a:pPr>
                <a:defRPr/>
              </a:pPr>
              <a:t>2017/9/26</a:t>
            </a:fld>
            <a:endParaRPr lang="en-US" altLang="zh-CN"/>
          </a:p>
        </p:txBody>
      </p:sp>
      <p:sp>
        <p:nvSpPr>
          <p:cNvPr id="788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CDC62A1-AC90-4880-971F-560AE329E7E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39</a:t>
            </a:fld>
            <a:endParaRPr kumimoji="0" lang="en-US" altLang="zh-CN" sz="1400" smtClean="0">
              <a:latin typeface="Tahoma" panose="020B0604030504040204" pitchFamily="34" charset="0"/>
              <a:ea typeface="宋体" panose="02010600030101010101" pitchFamily="2" charset="-122"/>
            </a:endParaRPr>
          </a:p>
        </p:txBody>
      </p:sp>
      <p:sp>
        <p:nvSpPr>
          <p:cNvPr id="78852" name="Rectangle 2050"/>
          <p:cNvSpPr>
            <a:spLocks noGrp="1" noChangeArrowheads="1"/>
          </p:cNvSpPr>
          <p:nvPr>
            <p:ph type="title"/>
          </p:nvPr>
        </p:nvSpPr>
        <p:spPr>
          <a:xfrm>
            <a:off x="893763" y="701675"/>
            <a:ext cx="7793037" cy="1143000"/>
          </a:xfrm>
        </p:spPr>
        <p:txBody>
          <a:bodyPr/>
          <a:lstStyle/>
          <a:p>
            <a:pPr eaLnBrk="1" hangingPunct="1"/>
            <a:r>
              <a:rPr lang="zh-CN" altLang="en-US" sz="4000" smtClean="0"/>
              <a:t>图搜索策略</a:t>
            </a:r>
            <a:r>
              <a:rPr lang="zh-CN" altLang="en-US" sz="3600" smtClean="0">
                <a:sym typeface="Symbol" panose="05050102010706020507" pitchFamily="18" charset="2"/>
              </a:rPr>
              <a:t></a:t>
            </a:r>
            <a:r>
              <a:rPr lang="zh-CN" altLang="en-US" sz="3200" smtClean="0">
                <a:ea typeface="华文新魏" panose="02010800040101010101" pitchFamily="2" charset="-122"/>
              </a:rPr>
              <a:t>搜索</a:t>
            </a:r>
          </a:p>
        </p:txBody>
      </p:sp>
      <p:sp>
        <p:nvSpPr>
          <p:cNvPr id="78853" name="Rectangle 2051"/>
          <p:cNvSpPr>
            <a:spLocks noGrp="1" noChangeArrowheads="1"/>
          </p:cNvSpPr>
          <p:nvPr>
            <p:ph type="body" idx="1"/>
          </p:nvPr>
        </p:nvSpPr>
        <p:spPr>
          <a:xfrm>
            <a:off x="179388" y="2017713"/>
            <a:ext cx="8775700" cy="4579937"/>
          </a:xfrm>
        </p:spPr>
        <p:txBody>
          <a:bodyPr/>
          <a:lstStyle/>
          <a:p>
            <a:pPr eaLnBrk="1" hangingPunct="1">
              <a:lnSpc>
                <a:spcPct val="90000"/>
              </a:lnSpc>
            </a:pPr>
            <a:r>
              <a:rPr lang="zh-CN" altLang="en-US" smtClean="0"/>
              <a:t>状态空间具有树状结构的问题用图搜索。网络结构的状态空间图需化成树状结构才能应用这些搜索策略。</a:t>
            </a:r>
          </a:p>
          <a:p>
            <a:pPr eaLnBrk="1" hangingPunct="1">
              <a:lnSpc>
                <a:spcPct val="90000"/>
              </a:lnSpc>
            </a:pPr>
            <a:r>
              <a:rPr lang="zh-CN" altLang="en-US" smtClean="0">
                <a:solidFill>
                  <a:srgbClr val="000000"/>
                </a:solidFill>
              </a:rPr>
              <a:t>在图的表示方法中，每一个</a:t>
            </a:r>
            <a:r>
              <a:rPr lang="zh-CN" altLang="en-US" smtClean="0">
                <a:solidFill>
                  <a:schemeClr val="folHlink"/>
                </a:solidFill>
              </a:rPr>
              <a:t>节点</a:t>
            </a:r>
            <a:r>
              <a:rPr lang="zh-CN" altLang="en-US" smtClean="0">
                <a:solidFill>
                  <a:srgbClr val="000000"/>
                </a:solidFill>
              </a:rPr>
              <a:t>对应一个</a:t>
            </a:r>
            <a:r>
              <a:rPr lang="zh-CN" altLang="en-US" smtClean="0">
                <a:solidFill>
                  <a:schemeClr val="tx2"/>
                </a:solidFill>
              </a:rPr>
              <a:t>状态</a:t>
            </a:r>
            <a:r>
              <a:rPr lang="zh-CN" altLang="en-US" smtClean="0">
                <a:solidFill>
                  <a:srgbClr val="000000"/>
                </a:solidFill>
              </a:rPr>
              <a:t>，每条</a:t>
            </a:r>
            <a:r>
              <a:rPr lang="zh-CN" altLang="en-US" smtClean="0">
                <a:solidFill>
                  <a:schemeClr val="folHlink"/>
                </a:solidFill>
              </a:rPr>
              <a:t>连线</a:t>
            </a:r>
            <a:r>
              <a:rPr lang="zh-CN" altLang="en-US" smtClean="0">
                <a:solidFill>
                  <a:srgbClr val="000000"/>
                </a:solidFill>
              </a:rPr>
              <a:t>对应一个</a:t>
            </a:r>
            <a:r>
              <a:rPr lang="zh-CN" altLang="en-US" smtClean="0">
                <a:solidFill>
                  <a:schemeClr val="tx2"/>
                </a:solidFill>
              </a:rPr>
              <a:t>操作符</a:t>
            </a:r>
            <a:r>
              <a:rPr lang="zh-CN" altLang="en-US" smtClean="0">
                <a:solidFill>
                  <a:srgbClr val="000000"/>
                </a:solidFill>
              </a:rPr>
              <a:t>，在产生式系统中分别用</a:t>
            </a:r>
            <a:r>
              <a:rPr lang="zh-CN" altLang="en-US" smtClean="0">
                <a:solidFill>
                  <a:schemeClr val="folHlink"/>
                </a:solidFill>
              </a:rPr>
              <a:t>数据库</a:t>
            </a:r>
            <a:r>
              <a:rPr lang="zh-CN" altLang="en-US" smtClean="0">
                <a:solidFill>
                  <a:srgbClr val="000000"/>
                </a:solidFill>
              </a:rPr>
              <a:t>和</a:t>
            </a:r>
            <a:r>
              <a:rPr lang="zh-CN" altLang="en-US" smtClean="0">
                <a:solidFill>
                  <a:schemeClr val="tx2"/>
                </a:solidFill>
              </a:rPr>
              <a:t>规则</a:t>
            </a:r>
            <a:r>
              <a:rPr lang="zh-CN" altLang="en-US" smtClean="0">
                <a:solidFill>
                  <a:srgbClr val="000000"/>
                </a:solidFill>
              </a:rPr>
              <a:t>来标记。从图的初始节点开始至目标节点终止，分别代表初始数据库和满足终止条件的数据库。求得把一个数据库变换为另一数据库的规则序列问题就等价于求解图中的一条路径。</a:t>
            </a:r>
            <a:endParaRPr lang="zh-CN"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z="3600" smtClean="0">
                <a:ea typeface="宋体" panose="02010600030101010101" pitchFamily="2" charset="-122"/>
              </a:rPr>
              <a:t>3.1 </a:t>
            </a:r>
            <a:r>
              <a:rPr lang="zh-CN" altLang="en-US" sz="3600" smtClean="0">
                <a:ea typeface="宋体" panose="02010600030101010101" pitchFamily="2" charset="-122"/>
              </a:rPr>
              <a:t>搜索的概念</a:t>
            </a:r>
          </a:p>
        </p:txBody>
      </p:sp>
      <p:sp>
        <p:nvSpPr>
          <p:cNvPr id="10243" name="Rectangle 3"/>
          <p:cNvSpPr>
            <a:spLocks noGrp="1" noChangeArrowheads="1"/>
          </p:cNvSpPr>
          <p:nvPr>
            <p:ph type="body" idx="1"/>
          </p:nvPr>
        </p:nvSpPr>
        <p:spPr>
          <a:xfrm>
            <a:off x="395288" y="2017713"/>
            <a:ext cx="8640762" cy="4506912"/>
          </a:xfrm>
        </p:spPr>
        <p:txBody>
          <a:bodyPr/>
          <a:lstStyle/>
          <a:p>
            <a:pPr>
              <a:lnSpc>
                <a:spcPct val="90000"/>
              </a:lnSpc>
            </a:pPr>
            <a:r>
              <a:rPr lang="zh-CN" altLang="en-US" smtClean="0">
                <a:latin typeface="华文新魏" panose="02010800040101010101" pitchFamily="2" charset="-122"/>
              </a:rPr>
              <a:t>问题求解</a:t>
            </a:r>
          </a:p>
          <a:p>
            <a:pPr lvl="1">
              <a:lnSpc>
                <a:spcPct val="90000"/>
              </a:lnSpc>
              <a:buFont typeface="Wingdings" panose="05000000000000000000" pitchFamily="2" charset="2"/>
              <a:buChar char="§"/>
            </a:pPr>
            <a:r>
              <a:rPr lang="en-US" altLang="zh-CN" smtClean="0">
                <a:latin typeface="华文新魏" panose="02010800040101010101" pitchFamily="2" charset="-122"/>
              </a:rPr>
              <a:t>AI</a:t>
            </a:r>
            <a:r>
              <a:rPr lang="zh-CN" altLang="zh-CN" smtClean="0">
                <a:latin typeface="华文新魏" panose="02010800040101010101" pitchFamily="2" charset="-122"/>
              </a:rPr>
              <a:t>中每个研究领域都有其各自的特点和规律,但就求解</a:t>
            </a:r>
            <a:r>
              <a:rPr lang="zh-CN" altLang="en-US" smtClean="0">
                <a:latin typeface="华文新魏" panose="02010800040101010101" pitchFamily="2" charset="-122"/>
              </a:rPr>
              <a:t>问题</a:t>
            </a:r>
            <a:r>
              <a:rPr lang="zh-CN" altLang="zh-CN" smtClean="0">
                <a:latin typeface="华文新魏" panose="02010800040101010101" pitchFamily="2" charset="-122"/>
              </a:rPr>
              <a:t>的过程看,都可抽象为一个问题求解过程</a:t>
            </a:r>
            <a:r>
              <a:rPr lang="zh-CN" altLang="en-US" smtClean="0">
                <a:latin typeface="华文新魏" panose="02010800040101010101" pitchFamily="2" charset="-122"/>
              </a:rPr>
              <a:t>。</a:t>
            </a:r>
          </a:p>
          <a:p>
            <a:pPr lvl="1">
              <a:lnSpc>
                <a:spcPct val="90000"/>
              </a:lnSpc>
              <a:buFont typeface="Wingdings" panose="05000000000000000000" pitchFamily="2" charset="2"/>
              <a:buChar char="§"/>
            </a:pPr>
            <a:r>
              <a:rPr lang="zh-CN" altLang="en-US" smtClean="0">
                <a:latin typeface="华文新魏" panose="02010800040101010101" pitchFamily="2" charset="-122"/>
              </a:rPr>
              <a:t>问题求解过程实际上是一个搜索,广义地说,它包含了全部计算机科学。</a:t>
            </a:r>
          </a:p>
          <a:p>
            <a:pPr lvl="1">
              <a:lnSpc>
                <a:spcPct val="90000"/>
              </a:lnSpc>
              <a:buFont typeface="Wingdings" panose="05000000000000000000" pitchFamily="2" charset="2"/>
              <a:buChar char="§"/>
            </a:pPr>
            <a:r>
              <a:rPr lang="zh-CN" altLang="en-US" smtClean="0">
                <a:latin typeface="华文新魏" panose="02010800040101010101" pitchFamily="2" charset="-122"/>
              </a:rPr>
              <a:t>任何问题求解技术都包括两个重要的方面</a:t>
            </a:r>
            <a:r>
              <a:rPr lang="zh-CN" altLang="en-US" b="1" smtClean="0">
                <a:latin typeface="华文新魏" panose="02010800040101010101" pitchFamily="2" charset="-122"/>
              </a:rPr>
              <a:t>:表示和搜索</a:t>
            </a:r>
          </a:p>
          <a:p>
            <a:pPr lvl="1">
              <a:lnSpc>
                <a:spcPct val="90000"/>
              </a:lnSpc>
              <a:buFont typeface="Wingdings" panose="05000000000000000000" pitchFamily="2" charset="2"/>
              <a:buChar char="§"/>
            </a:pPr>
            <a:r>
              <a:rPr lang="zh-CN" altLang="en-US" smtClean="0">
                <a:latin typeface="华文新魏" panose="02010800040101010101" pitchFamily="2" charset="-122"/>
              </a:rPr>
              <a:t>表示是基本的,搜索必须要在表示的基础上进行。表示关系到搜索的效率。</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30FEBE2-268F-4E15-BDB4-E2DD314EF7DC}" type="datetime1">
              <a:rPr lang="zh-CN" altLang="en-US"/>
              <a:pPr>
                <a:defRPr/>
              </a:pPr>
              <a:t>2017/9/26</a:t>
            </a:fld>
            <a:endParaRPr lang="en-US" altLang="zh-CN"/>
          </a:p>
        </p:txBody>
      </p:sp>
      <p:sp>
        <p:nvSpPr>
          <p:cNvPr id="798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1ECC9A-7D71-4257-B7E9-77BCC779092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40</a:t>
            </a:fld>
            <a:endParaRPr kumimoji="0" lang="en-US" altLang="zh-CN" sz="1400" smtClean="0">
              <a:latin typeface="Tahoma" panose="020B0604030504040204" pitchFamily="34" charset="0"/>
              <a:ea typeface="宋体" panose="02010600030101010101" pitchFamily="2" charset="-122"/>
            </a:endParaRPr>
          </a:p>
        </p:txBody>
      </p:sp>
      <p:sp>
        <p:nvSpPr>
          <p:cNvPr id="79876" name="Rectangle 2"/>
          <p:cNvSpPr>
            <a:spLocks noGrp="1" noChangeArrowheads="1"/>
          </p:cNvSpPr>
          <p:nvPr>
            <p:ph type="title"/>
          </p:nvPr>
        </p:nvSpPr>
        <p:spPr>
          <a:xfrm>
            <a:off x="914400" y="990600"/>
            <a:ext cx="7772400" cy="762000"/>
          </a:xfrm>
        </p:spPr>
        <p:txBody>
          <a:bodyPr/>
          <a:lstStyle/>
          <a:p>
            <a:pPr eaLnBrk="1" hangingPunct="1"/>
            <a:r>
              <a:rPr lang="zh-CN" altLang="en-US" sz="4000" smtClean="0"/>
              <a:t>图搜索策略</a:t>
            </a:r>
            <a:r>
              <a:rPr lang="zh-CN" altLang="en-US" sz="3600" smtClean="0">
                <a:sym typeface="Symbol" panose="05050102010706020507" pitchFamily="18" charset="2"/>
              </a:rPr>
              <a:t></a:t>
            </a:r>
            <a:r>
              <a:rPr lang="zh-CN" altLang="en-US" sz="3600" smtClean="0">
                <a:ea typeface="华文新魏" panose="02010800040101010101" pitchFamily="2" charset="-122"/>
              </a:rPr>
              <a:t>一般的图搜索算法</a:t>
            </a:r>
          </a:p>
        </p:txBody>
      </p:sp>
      <p:sp>
        <p:nvSpPr>
          <p:cNvPr id="79877" name="Rectangle 3"/>
          <p:cNvSpPr>
            <a:spLocks noGrp="1" noChangeArrowheads="1"/>
          </p:cNvSpPr>
          <p:nvPr>
            <p:ph type="body" idx="1"/>
          </p:nvPr>
        </p:nvSpPr>
        <p:spPr>
          <a:xfrm>
            <a:off x="827584" y="2132856"/>
            <a:ext cx="7772400" cy="4343400"/>
          </a:xfrm>
        </p:spPr>
        <p:txBody>
          <a:bodyPr/>
          <a:lstStyle/>
          <a:p>
            <a:pPr eaLnBrk="1" hangingPunct="1">
              <a:buFont typeface="Wingdings" panose="05000000000000000000" pitchFamily="2" charset="2"/>
              <a:buNone/>
            </a:pPr>
            <a:r>
              <a:rPr lang="en-US" altLang="zh-CN" dirty="0" smtClean="0"/>
              <a:t>1, G=G0 (G0=s), OPEN=(s);</a:t>
            </a:r>
          </a:p>
          <a:p>
            <a:pPr eaLnBrk="1" hangingPunct="1">
              <a:buFont typeface="Wingdings" panose="05000000000000000000" pitchFamily="2" charset="2"/>
              <a:buNone/>
            </a:pPr>
            <a:r>
              <a:rPr lang="en-US" altLang="zh-CN" dirty="0" smtClean="0"/>
              <a:t>2, CLOSED=( );</a:t>
            </a:r>
          </a:p>
          <a:p>
            <a:pPr eaLnBrk="1" hangingPunct="1">
              <a:buFont typeface="Wingdings" panose="05000000000000000000" pitchFamily="2" charset="2"/>
              <a:buNone/>
            </a:pPr>
            <a:r>
              <a:rPr lang="en-US" altLang="zh-CN" dirty="0" smtClean="0"/>
              <a:t>3, LOOP: IF OPEN=( )  EXIT(FAIL);</a:t>
            </a:r>
          </a:p>
          <a:p>
            <a:pPr eaLnBrk="1" hangingPunct="1">
              <a:buFont typeface="Wingdings" panose="05000000000000000000" pitchFamily="2" charset="2"/>
              <a:buNone/>
            </a:pPr>
            <a:r>
              <a:rPr lang="en-US" altLang="zh-CN" dirty="0" smtClean="0"/>
              <a:t>4, n=FIRST(OPEN), REMOVE(n, OPEN),</a:t>
            </a:r>
          </a:p>
          <a:p>
            <a:pPr eaLnBrk="1" hangingPunct="1">
              <a:buFont typeface="Wingdings" panose="05000000000000000000" pitchFamily="2" charset="2"/>
              <a:buNone/>
            </a:pPr>
            <a:r>
              <a:rPr lang="en-US" altLang="zh-CN" dirty="0" smtClean="0"/>
              <a:t>	ADD(n, CLOSED);</a:t>
            </a:r>
          </a:p>
          <a:p>
            <a:pPr eaLnBrk="1" hangingPunct="1">
              <a:buFont typeface="Wingdings" panose="05000000000000000000" pitchFamily="2" charset="2"/>
              <a:buNone/>
            </a:pPr>
            <a:r>
              <a:rPr lang="en-US" altLang="zh-CN" dirty="0" smtClean="0"/>
              <a:t>5, IF GOAL(n)  EXIT(SUCCESS);</a:t>
            </a:r>
          </a:p>
          <a:p>
            <a:pPr eaLnBrk="1" hangingPunct="1">
              <a:buFont typeface="Wingdings" panose="05000000000000000000" pitchFamily="2" charset="2"/>
              <a:buNone/>
            </a:pPr>
            <a:r>
              <a:rPr lang="en-US" altLang="zh-CN" dirty="0" smtClean="0"/>
              <a:t>6, EXPAND(n)→{mi}, G=ADD(mi, 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6889F80-F3EC-4A31-B5C9-DDAED3972E5D}" type="datetime1">
              <a:rPr lang="zh-CN" altLang="en-US"/>
              <a:pPr>
                <a:defRPr/>
              </a:pPr>
              <a:t>2017/9/26</a:t>
            </a:fld>
            <a:endParaRPr lang="en-US" altLang="zh-CN"/>
          </a:p>
        </p:txBody>
      </p:sp>
      <p:sp>
        <p:nvSpPr>
          <p:cNvPr id="808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711577C-BD57-4F4C-BA61-4797639576F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41</a:t>
            </a:fld>
            <a:endParaRPr kumimoji="0" lang="en-US" altLang="zh-CN" sz="1400" smtClean="0">
              <a:latin typeface="Tahoma" panose="020B0604030504040204" pitchFamily="34" charset="0"/>
              <a:ea typeface="宋体" panose="02010600030101010101" pitchFamily="2" charset="-122"/>
            </a:endParaRPr>
          </a:p>
        </p:txBody>
      </p:sp>
      <p:sp>
        <p:nvSpPr>
          <p:cNvPr id="80900" name="Rectangle 2"/>
          <p:cNvSpPr>
            <a:spLocks noGrp="1" noChangeArrowheads="1"/>
          </p:cNvSpPr>
          <p:nvPr>
            <p:ph type="title"/>
          </p:nvPr>
        </p:nvSpPr>
        <p:spPr>
          <a:xfrm>
            <a:off x="914400" y="609600"/>
            <a:ext cx="7772400" cy="1066800"/>
          </a:xfrm>
        </p:spPr>
        <p:txBody>
          <a:bodyPr/>
          <a:lstStyle/>
          <a:p>
            <a:pPr eaLnBrk="1" hangingPunct="1"/>
            <a:r>
              <a:rPr lang="en-US" altLang="zh-CN" sz="4000" smtClean="0"/>
              <a:t> </a:t>
            </a:r>
            <a:r>
              <a:rPr lang="zh-CN" altLang="en-US" sz="4000" smtClean="0"/>
              <a:t>图搜索策略</a:t>
            </a:r>
            <a:r>
              <a:rPr lang="zh-CN" altLang="en-US" sz="3600" smtClean="0">
                <a:sym typeface="Symbol" panose="05050102010706020507" pitchFamily="18" charset="2"/>
              </a:rPr>
              <a:t></a:t>
            </a:r>
            <a:r>
              <a:rPr lang="zh-CN" altLang="en-US" sz="3600" smtClean="0">
                <a:ea typeface="华文新魏" panose="02010800040101010101" pitchFamily="2" charset="-122"/>
              </a:rPr>
              <a:t>一般的图搜索算法</a:t>
            </a:r>
          </a:p>
        </p:txBody>
      </p:sp>
      <p:sp>
        <p:nvSpPr>
          <p:cNvPr id="80901" name="Rectangle 3"/>
          <p:cNvSpPr>
            <a:spLocks noGrp="1" noChangeArrowheads="1"/>
          </p:cNvSpPr>
          <p:nvPr>
            <p:ph type="body" idx="1"/>
          </p:nvPr>
        </p:nvSpPr>
        <p:spPr>
          <a:xfrm>
            <a:off x="838200" y="2209800"/>
            <a:ext cx="7772400" cy="3657600"/>
          </a:xfrm>
        </p:spPr>
        <p:txBody>
          <a:bodyPr/>
          <a:lstStyle/>
          <a:p>
            <a:pPr eaLnBrk="1" hangingPunct="1">
              <a:buFont typeface="Wingdings" panose="05000000000000000000" pitchFamily="2" charset="2"/>
              <a:buNone/>
            </a:pPr>
            <a:r>
              <a:rPr lang="en-US" altLang="zh-CN" dirty="0" smtClean="0"/>
              <a:t>7, </a:t>
            </a:r>
            <a:r>
              <a:rPr lang="zh-CN" altLang="en-US" dirty="0" smtClean="0"/>
              <a:t>标记和修改指针：</a:t>
            </a:r>
          </a:p>
          <a:p>
            <a:pPr eaLnBrk="1" hangingPunct="1">
              <a:buFont typeface="Wingdings" panose="05000000000000000000" pitchFamily="2" charset="2"/>
              <a:buNone/>
            </a:pPr>
            <a:r>
              <a:rPr lang="zh-CN" altLang="en-US" dirty="0" smtClean="0"/>
              <a:t>	</a:t>
            </a:r>
            <a:r>
              <a:rPr lang="en-US" altLang="zh-CN" dirty="0" smtClean="0"/>
              <a:t>ADD(</a:t>
            </a:r>
            <a:r>
              <a:rPr lang="en-US" altLang="zh-CN" dirty="0" err="1" smtClean="0"/>
              <a:t>mj</a:t>
            </a:r>
            <a:r>
              <a:rPr lang="en-US" altLang="zh-CN" dirty="0" smtClean="0"/>
              <a:t>, OPEN), </a:t>
            </a:r>
            <a:r>
              <a:rPr lang="zh-CN" altLang="zh-CN" dirty="0" smtClean="0"/>
              <a:t>并标记</a:t>
            </a:r>
            <a:r>
              <a:rPr lang="en-US" altLang="zh-CN" dirty="0" err="1" smtClean="0"/>
              <a:t>mj</a:t>
            </a:r>
            <a:r>
              <a:rPr lang="zh-CN" altLang="zh-CN" dirty="0" smtClean="0"/>
              <a:t>到</a:t>
            </a:r>
            <a:r>
              <a:rPr lang="en-US" altLang="zh-CN" dirty="0" smtClean="0"/>
              <a:t>n</a:t>
            </a:r>
            <a:r>
              <a:rPr lang="zh-CN" altLang="zh-CN" dirty="0" smtClean="0"/>
              <a:t>的指针；</a:t>
            </a:r>
          </a:p>
          <a:p>
            <a:pPr eaLnBrk="1" hangingPunct="1">
              <a:buFont typeface="Wingdings" panose="05000000000000000000" pitchFamily="2" charset="2"/>
              <a:buNone/>
            </a:pPr>
            <a:r>
              <a:rPr lang="zh-CN" altLang="zh-CN" dirty="0" smtClean="0"/>
              <a:t>	</a:t>
            </a:r>
          </a:p>
          <a:p>
            <a:pPr eaLnBrk="1" hangingPunct="1">
              <a:buFont typeface="Wingdings" panose="05000000000000000000" pitchFamily="2" charset="2"/>
              <a:buNone/>
            </a:pPr>
            <a:r>
              <a:rPr lang="zh-CN" altLang="zh-CN" dirty="0" smtClean="0"/>
              <a:t>8</a:t>
            </a:r>
            <a:r>
              <a:rPr lang="en-US" altLang="zh-CN" dirty="0" smtClean="0"/>
              <a:t>, </a:t>
            </a:r>
            <a:r>
              <a:rPr lang="zh-CN" altLang="en-US" dirty="0" smtClean="0"/>
              <a:t>对</a:t>
            </a:r>
            <a:r>
              <a:rPr lang="en-US" altLang="zh-CN" dirty="0" smtClean="0"/>
              <a:t>OPEN</a:t>
            </a:r>
            <a:r>
              <a:rPr lang="zh-CN" altLang="en-US" dirty="0" smtClean="0"/>
              <a:t>中的节点按</a:t>
            </a:r>
            <a:r>
              <a:rPr lang="zh-CN" altLang="en-US" dirty="0" smtClean="0">
                <a:solidFill>
                  <a:schemeClr val="tx2"/>
                </a:solidFill>
              </a:rPr>
              <a:t>某种原则</a:t>
            </a:r>
            <a:r>
              <a:rPr lang="zh-CN" altLang="en-US" dirty="0" smtClean="0"/>
              <a:t>重新排序；</a:t>
            </a:r>
          </a:p>
          <a:p>
            <a:pPr eaLnBrk="1" hangingPunct="1">
              <a:buFont typeface="Wingdings" panose="05000000000000000000" pitchFamily="2" charset="2"/>
              <a:buNone/>
            </a:pPr>
            <a:r>
              <a:rPr lang="en-US" altLang="zh-CN" dirty="0" smtClean="0"/>
              <a:t>9, GO LOOP</a:t>
            </a:r>
            <a:r>
              <a:rPr lang="zh-CN" altLang="en-US" dirty="0" smtClean="0"/>
              <a:t>；</a:t>
            </a:r>
            <a:endParaRPr lang="en-US" altLang="zh-CN" dirty="0" smtClean="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r>
              <a:rPr lang="en-US" altLang="zh-CN" dirty="0" smtClean="0"/>
              <a:t>G: </a:t>
            </a:r>
            <a:r>
              <a:rPr lang="zh-CN" altLang="en-US" dirty="0" smtClean="0"/>
              <a:t>搜索图</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日期占位符 1"/>
          <p:cNvSpPr>
            <a:spLocks noGrp="1"/>
          </p:cNvSpPr>
          <p:nvPr>
            <p:ph type="dt" sz="quarter" idx="10"/>
          </p:nvPr>
        </p:nvSpPr>
        <p:spPr/>
        <p:txBody>
          <a:bodyPr/>
          <a:lstStyle/>
          <a:p>
            <a:pPr>
              <a:defRPr/>
            </a:pPr>
            <a:fld id="{FE4DC23A-30BC-4C8C-B25F-F721CBC8C719}" type="datetime1">
              <a:rPr lang="zh-CN" altLang="en-US"/>
              <a:pPr>
                <a:defRPr/>
              </a:pPr>
              <a:t>2017/9/26</a:t>
            </a:fld>
            <a:endParaRPr lang="en-US" altLang="zh-CN"/>
          </a:p>
        </p:txBody>
      </p:sp>
      <p:sp>
        <p:nvSpPr>
          <p:cNvPr id="819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615F099-9ECF-4050-86C9-43ED80AED7D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42</a:t>
            </a:fld>
            <a:endParaRPr kumimoji="0" lang="en-US" altLang="zh-CN" sz="1400" smtClean="0">
              <a:latin typeface="Tahoma" panose="020B0604030504040204" pitchFamily="34" charset="0"/>
              <a:ea typeface="宋体" panose="02010600030101010101" pitchFamily="2" charset="-122"/>
            </a:endParaRPr>
          </a:p>
        </p:txBody>
      </p:sp>
      <p:sp>
        <p:nvSpPr>
          <p:cNvPr id="81924" name="Oval 1026"/>
          <p:cNvSpPr>
            <a:spLocks noChangeArrowheads="1"/>
          </p:cNvSpPr>
          <p:nvPr/>
        </p:nvSpPr>
        <p:spPr bwMode="auto">
          <a:xfrm>
            <a:off x="4495800" y="762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25" name="Oval 1027"/>
          <p:cNvSpPr>
            <a:spLocks noChangeArrowheads="1"/>
          </p:cNvSpPr>
          <p:nvPr/>
        </p:nvSpPr>
        <p:spPr bwMode="auto">
          <a:xfrm>
            <a:off x="3276600" y="1524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26" name="Oval 1028"/>
          <p:cNvSpPr>
            <a:spLocks noChangeArrowheads="1"/>
          </p:cNvSpPr>
          <p:nvPr/>
        </p:nvSpPr>
        <p:spPr bwMode="auto">
          <a:xfrm>
            <a:off x="5715000" y="1524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27" name="Oval 1029"/>
          <p:cNvSpPr>
            <a:spLocks noChangeArrowheads="1"/>
          </p:cNvSpPr>
          <p:nvPr/>
        </p:nvSpPr>
        <p:spPr bwMode="auto">
          <a:xfrm>
            <a:off x="3276600" y="2438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28" name="Oval 1030"/>
          <p:cNvSpPr>
            <a:spLocks noChangeArrowheads="1"/>
          </p:cNvSpPr>
          <p:nvPr/>
        </p:nvSpPr>
        <p:spPr bwMode="auto">
          <a:xfrm>
            <a:off x="4495800" y="22860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29" name="Oval 1031"/>
          <p:cNvSpPr>
            <a:spLocks noChangeArrowheads="1"/>
          </p:cNvSpPr>
          <p:nvPr/>
        </p:nvSpPr>
        <p:spPr bwMode="auto">
          <a:xfrm>
            <a:off x="5715000" y="2438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30" name="Oval 1032"/>
          <p:cNvSpPr>
            <a:spLocks noChangeArrowheads="1"/>
          </p:cNvSpPr>
          <p:nvPr/>
        </p:nvSpPr>
        <p:spPr bwMode="auto">
          <a:xfrm>
            <a:off x="7239000" y="20574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31" name="Oval 1033"/>
          <p:cNvSpPr>
            <a:spLocks noChangeArrowheads="1"/>
          </p:cNvSpPr>
          <p:nvPr/>
        </p:nvSpPr>
        <p:spPr bwMode="auto">
          <a:xfrm>
            <a:off x="7239000" y="30480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32" name="Line 1034"/>
          <p:cNvSpPr>
            <a:spLocks noChangeShapeType="1"/>
          </p:cNvSpPr>
          <p:nvPr/>
        </p:nvSpPr>
        <p:spPr bwMode="auto">
          <a:xfrm flipH="1">
            <a:off x="3429000" y="914400"/>
            <a:ext cx="1066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3" name="Line 1035"/>
          <p:cNvSpPr>
            <a:spLocks noChangeShapeType="1"/>
          </p:cNvSpPr>
          <p:nvPr/>
        </p:nvSpPr>
        <p:spPr bwMode="auto">
          <a:xfrm>
            <a:off x="4572000" y="914400"/>
            <a:ext cx="1143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4" name="Line 1036"/>
          <p:cNvSpPr>
            <a:spLocks noChangeShapeType="1"/>
          </p:cNvSpPr>
          <p:nvPr/>
        </p:nvSpPr>
        <p:spPr bwMode="auto">
          <a:xfrm>
            <a:off x="3352800" y="16764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5" name="Line 1037"/>
          <p:cNvSpPr>
            <a:spLocks noChangeShapeType="1"/>
          </p:cNvSpPr>
          <p:nvPr/>
        </p:nvSpPr>
        <p:spPr bwMode="auto">
          <a:xfrm>
            <a:off x="5791200" y="16764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6" name="Line 1038"/>
          <p:cNvSpPr>
            <a:spLocks noChangeShapeType="1"/>
          </p:cNvSpPr>
          <p:nvPr/>
        </p:nvSpPr>
        <p:spPr bwMode="auto">
          <a:xfrm>
            <a:off x="4572000" y="91440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7" name="Oval 1039"/>
          <p:cNvSpPr>
            <a:spLocks noChangeArrowheads="1"/>
          </p:cNvSpPr>
          <p:nvPr/>
        </p:nvSpPr>
        <p:spPr bwMode="auto">
          <a:xfrm>
            <a:off x="2133600" y="18288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38" name="Oval 1040"/>
          <p:cNvSpPr>
            <a:spLocks noChangeArrowheads="1"/>
          </p:cNvSpPr>
          <p:nvPr/>
        </p:nvSpPr>
        <p:spPr bwMode="auto">
          <a:xfrm>
            <a:off x="2057400" y="29718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39" name="Line 1041"/>
          <p:cNvSpPr>
            <a:spLocks noChangeShapeType="1"/>
          </p:cNvSpPr>
          <p:nvPr/>
        </p:nvSpPr>
        <p:spPr bwMode="auto">
          <a:xfrm flipV="1">
            <a:off x="2286000" y="1600200"/>
            <a:ext cx="990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0" name="Line 1042"/>
          <p:cNvSpPr>
            <a:spLocks noChangeShapeType="1"/>
          </p:cNvSpPr>
          <p:nvPr/>
        </p:nvSpPr>
        <p:spPr bwMode="auto">
          <a:xfrm flipH="1" flipV="1">
            <a:off x="5867400" y="1600200"/>
            <a:ext cx="13716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1" name="Line 1043"/>
          <p:cNvSpPr>
            <a:spLocks noChangeShapeType="1"/>
          </p:cNvSpPr>
          <p:nvPr/>
        </p:nvSpPr>
        <p:spPr bwMode="auto">
          <a:xfrm flipH="1" flipV="1">
            <a:off x="5791200" y="2514600"/>
            <a:ext cx="1447800" cy="609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2" name="Line 1044"/>
          <p:cNvSpPr>
            <a:spLocks noChangeShapeType="1"/>
          </p:cNvSpPr>
          <p:nvPr/>
        </p:nvSpPr>
        <p:spPr bwMode="auto">
          <a:xfrm flipV="1">
            <a:off x="2209800" y="2590800"/>
            <a:ext cx="1066800" cy="457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3" name="Oval 1045"/>
          <p:cNvSpPr>
            <a:spLocks noChangeArrowheads="1"/>
          </p:cNvSpPr>
          <p:nvPr/>
        </p:nvSpPr>
        <p:spPr bwMode="auto">
          <a:xfrm>
            <a:off x="3200400" y="3505200"/>
            <a:ext cx="152400" cy="152400"/>
          </a:xfrm>
          <a:prstGeom prst="ellipse">
            <a:avLst/>
          </a:prstGeom>
          <a:solidFill>
            <a:schemeClr val="tx1"/>
          </a:solidFill>
          <a:ln w="9525">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44" name="Oval 1046"/>
          <p:cNvSpPr>
            <a:spLocks noChangeArrowheads="1"/>
          </p:cNvSpPr>
          <p:nvPr/>
        </p:nvSpPr>
        <p:spPr bwMode="auto">
          <a:xfrm>
            <a:off x="3124200" y="45720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45" name="Oval 1047"/>
          <p:cNvSpPr>
            <a:spLocks noChangeArrowheads="1"/>
          </p:cNvSpPr>
          <p:nvPr/>
        </p:nvSpPr>
        <p:spPr bwMode="auto">
          <a:xfrm>
            <a:off x="2133600" y="41148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46" name="Oval 1048"/>
          <p:cNvSpPr>
            <a:spLocks noChangeArrowheads="1"/>
          </p:cNvSpPr>
          <p:nvPr/>
        </p:nvSpPr>
        <p:spPr bwMode="auto">
          <a:xfrm>
            <a:off x="4419600" y="35052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47" name="Oval 1049"/>
          <p:cNvSpPr>
            <a:spLocks noChangeArrowheads="1"/>
          </p:cNvSpPr>
          <p:nvPr/>
        </p:nvSpPr>
        <p:spPr bwMode="auto">
          <a:xfrm>
            <a:off x="5638800" y="3581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48" name="Oval 1050"/>
          <p:cNvSpPr>
            <a:spLocks noChangeArrowheads="1"/>
          </p:cNvSpPr>
          <p:nvPr/>
        </p:nvSpPr>
        <p:spPr bwMode="auto">
          <a:xfrm>
            <a:off x="7162800" y="42672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49" name="Oval 1051"/>
          <p:cNvSpPr>
            <a:spLocks noChangeArrowheads="1"/>
          </p:cNvSpPr>
          <p:nvPr/>
        </p:nvSpPr>
        <p:spPr bwMode="auto">
          <a:xfrm>
            <a:off x="5334000" y="46482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1950" name="Line 1052"/>
          <p:cNvSpPr>
            <a:spLocks noChangeShapeType="1"/>
          </p:cNvSpPr>
          <p:nvPr/>
        </p:nvSpPr>
        <p:spPr bwMode="auto">
          <a:xfrm flipH="1">
            <a:off x="3276600" y="2590800"/>
            <a:ext cx="76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1" name="Line 1053"/>
          <p:cNvSpPr>
            <a:spLocks noChangeShapeType="1"/>
          </p:cNvSpPr>
          <p:nvPr/>
        </p:nvSpPr>
        <p:spPr bwMode="auto">
          <a:xfrm flipV="1">
            <a:off x="2286000" y="3657600"/>
            <a:ext cx="9144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2" name="Line 1054"/>
          <p:cNvSpPr>
            <a:spLocks noChangeShapeType="1"/>
          </p:cNvSpPr>
          <p:nvPr/>
        </p:nvSpPr>
        <p:spPr bwMode="auto">
          <a:xfrm flipH="1">
            <a:off x="3200400" y="3657600"/>
            <a:ext cx="76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3" name="Line 1055"/>
          <p:cNvSpPr>
            <a:spLocks noChangeShapeType="1"/>
          </p:cNvSpPr>
          <p:nvPr/>
        </p:nvSpPr>
        <p:spPr bwMode="auto">
          <a:xfrm flipV="1">
            <a:off x="3200400" y="3657600"/>
            <a:ext cx="1295400" cy="914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4" name="Line 1056"/>
          <p:cNvSpPr>
            <a:spLocks noChangeShapeType="1"/>
          </p:cNvSpPr>
          <p:nvPr/>
        </p:nvSpPr>
        <p:spPr bwMode="auto">
          <a:xfrm>
            <a:off x="4495800" y="3657600"/>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5" name="Line 1057"/>
          <p:cNvSpPr>
            <a:spLocks noChangeShapeType="1"/>
          </p:cNvSpPr>
          <p:nvPr/>
        </p:nvSpPr>
        <p:spPr bwMode="auto">
          <a:xfrm>
            <a:off x="4572000" y="3657600"/>
            <a:ext cx="1143000" cy="76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6" name="Line 1058"/>
          <p:cNvSpPr>
            <a:spLocks noChangeShapeType="1"/>
          </p:cNvSpPr>
          <p:nvPr/>
        </p:nvSpPr>
        <p:spPr bwMode="auto">
          <a:xfrm flipH="1">
            <a:off x="5715000" y="2590800"/>
            <a:ext cx="762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7" name="Line 1059"/>
          <p:cNvSpPr>
            <a:spLocks noChangeShapeType="1"/>
          </p:cNvSpPr>
          <p:nvPr/>
        </p:nvSpPr>
        <p:spPr bwMode="auto">
          <a:xfrm>
            <a:off x="5791200" y="3733800"/>
            <a:ext cx="1371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8" name="Line 1060"/>
          <p:cNvSpPr>
            <a:spLocks noChangeShapeType="1"/>
          </p:cNvSpPr>
          <p:nvPr/>
        </p:nvSpPr>
        <p:spPr bwMode="auto">
          <a:xfrm flipH="1">
            <a:off x="4495800" y="2438400"/>
            <a:ext cx="76200" cy="1066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9" name="Line 1061"/>
          <p:cNvSpPr>
            <a:spLocks noChangeShapeType="1"/>
          </p:cNvSpPr>
          <p:nvPr/>
        </p:nvSpPr>
        <p:spPr bwMode="auto">
          <a:xfrm flipV="1">
            <a:off x="3429000" y="9144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0" name="Line 1062"/>
          <p:cNvSpPr>
            <a:spLocks noChangeShapeType="1"/>
          </p:cNvSpPr>
          <p:nvPr/>
        </p:nvSpPr>
        <p:spPr bwMode="auto">
          <a:xfrm flipV="1">
            <a:off x="2362200" y="1524000"/>
            <a:ext cx="609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1" name="Line 1063"/>
          <p:cNvSpPr>
            <a:spLocks noChangeShapeType="1"/>
          </p:cNvSpPr>
          <p:nvPr/>
        </p:nvSpPr>
        <p:spPr bwMode="auto">
          <a:xfrm flipV="1">
            <a:off x="3581400" y="1752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2" name="Line 1064"/>
          <p:cNvSpPr>
            <a:spLocks noChangeShapeType="1"/>
          </p:cNvSpPr>
          <p:nvPr/>
        </p:nvSpPr>
        <p:spPr bwMode="auto">
          <a:xfrm flipV="1">
            <a:off x="3429000" y="2743200"/>
            <a:ext cx="76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3" name="Line 1065"/>
          <p:cNvSpPr>
            <a:spLocks noChangeShapeType="1"/>
          </p:cNvSpPr>
          <p:nvPr/>
        </p:nvSpPr>
        <p:spPr bwMode="auto">
          <a:xfrm flipH="1" flipV="1">
            <a:off x="4953000" y="914400"/>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4" name="Line 1066"/>
          <p:cNvSpPr>
            <a:spLocks noChangeShapeType="1"/>
          </p:cNvSpPr>
          <p:nvPr/>
        </p:nvSpPr>
        <p:spPr bwMode="auto">
          <a:xfrm flipH="1" flipV="1">
            <a:off x="4724400" y="1295400"/>
            <a:ext cx="76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5" name="Line 1067"/>
          <p:cNvSpPr>
            <a:spLocks noChangeShapeType="1"/>
          </p:cNvSpPr>
          <p:nvPr/>
        </p:nvSpPr>
        <p:spPr bwMode="auto">
          <a:xfrm flipH="1" flipV="1">
            <a:off x="6400800" y="1600200"/>
            <a:ext cx="685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6" name="Line 1068"/>
          <p:cNvSpPr>
            <a:spLocks noChangeShapeType="1"/>
          </p:cNvSpPr>
          <p:nvPr/>
        </p:nvSpPr>
        <p:spPr bwMode="auto">
          <a:xfrm flipH="1" flipV="1">
            <a:off x="6324600" y="25908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7" name="Line 1069"/>
          <p:cNvSpPr>
            <a:spLocks noChangeShapeType="1"/>
          </p:cNvSpPr>
          <p:nvPr/>
        </p:nvSpPr>
        <p:spPr bwMode="auto">
          <a:xfrm flipH="1" flipV="1">
            <a:off x="6096000" y="3657600"/>
            <a:ext cx="990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8" name="Line 1070"/>
          <p:cNvSpPr>
            <a:spLocks noChangeShapeType="1"/>
          </p:cNvSpPr>
          <p:nvPr/>
        </p:nvSpPr>
        <p:spPr bwMode="auto">
          <a:xfrm flipV="1">
            <a:off x="5943600" y="1828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9" name="Line 1071"/>
          <p:cNvSpPr>
            <a:spLocks noChangeShapeType="1"/>
          </p:cNvSpPr>
          <p:nvPr/>
        </p:nvSpPr>
        <p:spPr bwMode="auto">
          <a:xfrm flipV="1">
            <a:off x="5867400" y="2895600"/>
            <a:ext cx="76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0" name="Line 1072"/>
          <p:cNvSpPr>
            <a:spLocks noChangeShapeType="1"/>
          </p:cNvSpPr>
          <p:nvPr/>
        </p:nvSpPr>
        <p:spPr bwMode="auto">
          <a:xfrm>
            <a:off x="4800600" y="34290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1" name="Line 1073"/>
          <p:cNvSpPr>
            <a:spLocks noChangeShapeType="1"/>
          </p:cNvSpPr>
          <p:nvPr/>
        </p:nvSpPr>
        <p:spPr bwMode="auto">
          <a:xfrm flipH="1" flipV="1">
            <a:off x="4876800" y="3810000"/>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2" name="Line 1075"/>
          <p:cNvSpPr>
            <a:spLocks noChangeShapeType="1"/>
          </p:cNvSpPr>
          <p:nvPr/>
        </p:nvSpPr>
        <p:spPr bwMode="auto">
          <a:xfrm flipV="1">
            <a:off x="2362200" y="2514600"/>
            <a:ext cx="609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3" name="Text Box 1076"/>
          <p:cNvSpPr txBox="1">
            <a:spLocks noChangeArrowheads="1"/>
          </p:cNvSpPr>
          <p:nvPr/>
        </p:nvSpPr>
        <p:spPr bwMode="auto">
          <a:xfrm>
            <a:off x="4343400" y="381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t>S</a:t>
            </a:r>
            <a:r>
              <a:rPr lang="en-US" altLang="zh-CN" sz="2400" baseline="-25000"/>
              <a:t>0</a:t>
            </a:r>
          </a:p>
        </p:txBody>
      </p:sp>
      <p:sp>
        <p:nvSpPr>
          <p:cNvPr id="81974" name="Text Box 1077"/>
          <p:cNvSpPr txBox="1">
            <a:spLocks noChangeArrowheads="1"/>
          </p:cNvSpPr>
          <p:nvPr/>
        </p:nvSpPr>
        <p:spPr bwMode="auto">
          <a:xfrm>
            <a:off x="4784725" y="22098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b="1"/>
              <a:t>1</a:t>
            </a:r>
          </a:p>
        </p:txBody>
      </p:sp>
      <p:sp>
        <p:nvSpPr>
          <p:cNvPr id="81975" name="Text Box 1078"/>
          <p:cNvSpPr txBox="1">
            <a:spLocks noChangeArrowheads="1"/>
          </p:cNvSpPr>
          <p:nvPr/>
        </p:nvSpPr>
        <p:spPr bwMode="auto">
          <a:xfrm>
            <a:off x="4114800" y="33528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b="1"/>
              <a:t>2</a:t>
            </a:r>
          </a:p>
        </p:txBody>
      </p:sp>
      <p:sp>
        <p:nvSpPr>
          <p:cNvPr id="81976" name="Text Box 1079"/>
          <p:cNvSpPr txBox="1">
            <a:spLocks noChangeArrowheads="1"/>
          </p:cNvSpPr>
          <p:nvPr/>
        </p:nvSpPr>
        <p:spPr bwMode="auto">
          <a:xfrm>
            <a:off x="5486400" y="37338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b="1"/>
              <a:t>3</a:t>
            </a:r>
          </a:p>
        </p:txBody>
      </p:sp>
      <p:sp>
        <p:nvSpPr>
          <p:cNvPr id="81977" name="Text Box 1080"/>
          <p:cNvSpPr txBox="1">
            <a:spLocks noChangeArrowheads="1"/>
          </p:cNvSpPr>
          <p:nvPr/>
        </p:nvSpPr>
        <p:spPr bwMode="auto">
          <a:xfrm>
            <a:off x="2971800" y="47244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b="1"/>
              <a:t>4</a:t>
            </a:r>
          </a:p>
        </p:txBody>
      </p:sp>
      <p:sp>
        <p:nvSpPr>
          <p:cNvPr id="81978" name="Text Box 1081"/>
          <p:cNvSpPr txBox="1">
            <a:spLocks noChangeArrowheads="1"/>
          </p:cNvSpPr>
          <p:nvPr/>
        </p:nvSpPr>
        <p:spPr bwMode="auto">
          <a:xfrm>
            <a:off x="5181600" y="47244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b="1"/>
              <a:t>5</a:t>
            </a:r>
          </a:p>
        </p:txBody>
      </p:sp>
      <p:sp>
        <p:nvSpPr>
          <p:cNvPr id="81979" name="Text Box 1082"/>
          <p:cNvSpPr txBox="1">
            <a:spLocks noChangeArrowheads="1"/>
          </p:cNvSpPr>
          <p:nvPr/>
        </p:nvSpPr>
        <p:spPr bwMode="auto">
          <a:xfrm>
            <a:off x="3505200" y="32766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b="1"/>
              <a:t>6</a:t>
            </a:r>
          </a:p>
        </p:txBody>
      </p:sp>
      <p:sp>
        <p:nvSpPr>
          <p:cNvPr id="81980" name="Text Box 1083"/>
          <p:cNvSpPr txBox="1">
            <a:spLocks noChangeArrowheads="1"/>
          </p:cNvSpPr>
          <p:nvPr/>
        </p:nvSpPr>
        <p:spPr bwMode="auto">
          <a:xfrm>
            <a:off x="2819400" y="5638800"/>
            <a:ext cx="495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3200"/>
              <a:t>扩展节点</a:t>
            </a:r>
            <a:r>
              <a:rPr lang="en-US" altLang="zh-CN" sz="3200"/>
              <a:t>1</a:t>
            </a:r>
            <a:r>
              <a:rPr lang="zh-CN" altLang="en-US" sz="3200"/>
              <a:t>以前的搜索图</a:t>
            </a:r>
          </a:p>
        </p:txBody>
      </p:sp>
      <p:sp>
        <p:nvSpPr>
          <p:cNvPr id="81981" name="Line 1084"/>
          <p:cNvSpPr>
            <a:spLocks noChangeShapeType="1"/>
          </p:cNvSpPr>
          <p:nvPr/>
        </p:nvSpPr>
        <p:spPr bwMode="auto">
          <a:xfrm flipV="1">
            <a:off x="2362200" y="365760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82" name="Line 1085"/>
          <p:cNvSpPr>
            <a:spLocks noChangeShapeType="1"/>
          </p:cNvSpPr>
          <p:nvPr/>
        </p:nvSpPr>
        <p:spPr bwMode="auto">
          <a:xfrm flipV="1">
            <a:off x="3124200" y="3962400"/>
            <a:ext cx="76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日期占位符 1"/>
          <p:cNvSpPr>
            <a:spLocks noGrp="1"/>
          </p:cNvSpPr>
          <p:nvPr>
            <p:ph type="dt" sz="quarter" idx="10"/>
          </p:nvPr>
        </p:nvSpPr>
        <p:spPr/>
        <p:txBody>
          <a:bodyPr/>
          <a:lstStyle/>
          <a:p>
            <a:pPr>
              <a:defRPr/>
            </a:pPr>
            <a:fld id="{5D43C4CF-79CB-4E40-8B6B-63ACC71A3998}" type="datetime1">
              <a:rPr lang="zh-CN" altLang="en-US"/>
              <a:pPr>
                <a:defRPr/>
              </a:pPr>
              <a:t>2017/9/26</a:t>
            </a:fld>
            <a:endParaRPr lang="en-US" altLang="zh-CN"/>
          </a:p>
        </p:txBody>
      </p:sp>
      <p:sp>
        <p:nvSpPr>
          <p:cNvPr id="8294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978439E-B080-4993-A4BD-BB33F8AD204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43</a:t>
            </a:fld>
            <a:endParaRPr kumimoji="0" lang="en-US" altLang="zh-CN" sz="1400" smtClean="0">
              <a:latin typeface="Tahoma" panose="020B0604030504040204" pitchFamily="34" charset="0"/>
              <a:ea typeface="宋体" panose="02010600030101010101" pitchFamily="2" charset="-122"/>
            </a:endParaRPr>
          </a:p>
        </p:txBody>
      </p:sp>
      <p:sp>
        <p:nvSpPr>
          <p:cNvPr id="82948" name="Oval 1026"/>
          <p:cNvSpPr>
            <a:spLocks noChangeArrowheads="1"/>
          </p:cNvSpPr>
          <p:nvPr/>
        </p:nvSpPr>
        <p:spPr bwMode="auto">
          <a:xfrm>
            <a:off x="4495800" y="762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49" name="Oval 1027"/>
          <p:cNvSpPr>
            <a:spLocks noChangeArrowheads="1"/>
          </p:cNvSpPr>
          <p:nvPr/>
        </p:nvSpPr>
        <p:spPr bwMode="auto">
          <a:xfrm>
            <a:off x="3276600" y="1524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50" name="Oval 1028"/>
          <p:cNvSpPr>
            <a:spLocks noChangeArrowheads="1"/>
          </p:cNvSpPr>
          <p:nvPr/>
        </p:nvSpPr>
        <p:spPr bwMode="auto">
          <a:xfrm>
            <a:off x="5715000" y="1524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51" name="Oval 1029"/>
          <p:cNvSpPr>
            <a:spLocks noChangeArrowheads="1"/>
          </p:cNvSpPr>
          <p:nvPr/>
        </p:nvSpPr>
        <p:spPr bwMode="auto">
          <a:xfrm>
            <a:off x="3276600" y="2438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52" name="Oval 1030"/>
          <p:cNvSpPr>
            <a:spLocks noChangeArrowheads="1"/>
          </p:cNvSpPr>
          <p:nvPr/>
        </p:nvSpPr>
        <p:spPr bwMode="auto">
          <a:xfrm>
            <a:off x="4495800" y="2286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53" name="Oval 1031"/>
          <p:cNvSpPr>
            <a:spLocks noChangeArrowheads="1"/>
          </p:cNvSpPr>
          <p:nvPr/>
        </p:nvSpPr>
        <p:spPr bwMode="auto">
          <a:xfrm>
            <a:off x="5715000" y="2438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54" name="Oval 1032"/>
          <p:cNvSpPr>
            <a:spLocks noChangeArrowheads="1"/>
          </p:cNvSpPr>
          <p:nvPr/>
        </p:nvSpPr>
        <p:spPr bwMode="auto">
          <a:xfrm>
            <a:off x="7239000" y="20574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55" name="Oval 1033"/>
          <p:cNvSpPr>
            <a:spLocks noChangeArrowheads="1"/>
          </p:cNvSpPr>
          <p:nvPr/>
        </p:nvSpPr>
        <p:spPr bwMode="auto">
          <a:xfrm>
            <a:off x="7239000" y="30480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56" name="Line 1034"/>
          <p:cNvSpPr>
            <a:spLocks noChangeShapeType="1"/>
          </p:cNvSpPr>
          <p:nvPr/>
        </p:nvSpPr>
        <p:spPr bwMode="auto">
          <a:xfrm flipH="1">
            <a:off x="3429000" y="914400"/>
            <a:ext cx="1066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7" name="Line 1035"/>
          <p:cNvSpPr>
            <a:spLocks noChangeShapeType="1"/>
          </p:cNvSpPr>
          <p:nvPr/>
        </p:nvSpPr>
        <p:spPr bwMode="auto">
          <a:xfrm>
            <a:off x="4572000" y="914400"/>
            <a:ext cx="1143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8" name="Line 1036"/>
          <p:cNvSpPr>
            <a:spLocks noChangeShapeType="1"/>
          </p:cNvSpPr>
          <p:nvPr/>
        </p:nvSpPr>
        <p:spPr bwMode="auto">
          <a:xfrm>
            <a:off x="3352800" y="16764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9" name="Line 1037"/>
          <p:cNvSpPr>
            <a:spLocks noChangeShapeType="1"/>
          </p:cNvSpPr>
          <p:nvPr/>
        </p:nvSpPr>
        <p:spPr bwMode="auto">
          <a:xfrm>
            <a:off x="5791200" y="16764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0" name="Line 1038"/>
          <p:cNvSpPr>
            <a:spLocks noChangeShapeType="1"/>
          </p:cNvSpPr>
          <p:nvPr/>
        </p:nvSpPr>
        <p:spPr bwMode="auto">
          <a:xfrm>
            <a:off x="4572000" y="91440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1" name="Oval 1039"/>
          <p:cNvSpPr>
            <a:spLocks noChangeArrowheads="1"/>
          </p:cNvSpPr>
          <p:nvPr/>
        </p:nvSpPr>
        <p:spPr bwMode="auto">
          <a:xfrm>
            <a:off x="2133600" y="18288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62" name="Oval 1040"/>
          <p:cNvSpPr>
            <a:spLocks noChangeArrowheads="1"/>
          </p:cNvSpPr>
          <p:nvPr/>
        </p:nvSpPr>
        <p:spPr bwMode="auto">
          <a:xfrm>
            <a:off x="2057400" y="29718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63" name="Line 1041"/>
          <p:cNvSpPr>
            <a:spLocks noChangeShapeType="1"/>
          </p:cNvSpPr>
          <p:nvPr/>
        </p:nvSpPr>
        <p:spPr bwMode="auto">
          <a:xfrm flipV="1">
            <a:off x="2286000" y="1600200"/>
            <a:ext cx="99060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4" name="Line 1042"/>
          <p:cNvSpPr>
            <a:spLocks noChangeShapeType="1"/>
          </p:cNvSpPr>
          <p:nvPr/>
        </p:nvSpPr>
        <p:spPr bwMode="auto">
          <a:xfrm flipH="1" flipV="1">
            <a:off x="5867400" y="1600200"/>
            <a:ext cx="13716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5" name="Line 1043"/>
          <p:cNvSpPr>
            <a:spLocks noChangeShapeType="1"/>
          </p:cNvSpPr>
          <p:nvPr/>
        </p:nvSpPr>
        <p:spPr bwMode="auto">
          <a:xfrm flipH="1" flipV="1">
            <a:off x="5791200" y="2514600"/>
            <a:ext cx="1447800" cy="609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6" name="Line 1044"/>
          <p:cNvSpPr>
            <a:spLocks noChangeShapeType="1"/>
          </p:cNvSpPr>
          <p:nvPr/>
        </p:nvSpPr>
        <p:spPr bwMode="auto">
          <a:xfrm flipV="1">
            <a:off x="2209800" y="2590800"/>
            <a:ext cx="1066800" cy="457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7" name="Oval 1045"/>
          <p:cNvSpPr>
            <a:spLocks noChangeArrowheads="1"/>
          </p:cNvSpPr>
          <p:nvPr/>
        </p:nvSpPr>
        <p:spPr bwMode="auto">
          <a:xfrm>
            <a:off x="3200400" y="3505200"/>
            <a:ext cx="152400" cy="152400"/>
          </a:xfrm>
          <a:prstGeom prst="ellipse">
            <a:avLst/>
          </a:prstGeom>
          <a:solidFill>
            <a:schemeClr val="tx1"/>
          </a:solidFill>
          <a:ln w="9525">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68" name="Oval 1046"/>
          <p:cNvSpPr>
            <a:spLocks noChangeArrowheads="1"/>
          </p:cNvSpPr>
          <p:nvPr/>
        </p:nvSpPr>
        <p:spPr bwMode="auto">
          <a:xfrm>
            <a:off x="3124200" y="4572000"/>
            <a:ext cx="152400" cy="152400"/>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69" name="Oval 1047"/>
          <p:cNvSpPr>
            <a:spLocks noChangeArrowheads="1"/>
          </p:cNvSpPr>
          <p:nvPr/>
        </p:nvSpPr>
        <p:spPr bwMode="auto">
          <a:xfrm>
            <a:off x="2133600" y="41148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70" name="Oval 1048"/>
          <p:cNvSpPr>
            <a:spLocks noChangeArrowheads="1"/>
          </p:cNvSpPr>
          <p:nvPr/>
        </p:nvSpPr>
        <p:spPr bwMode="auto">
          <a:xfrm>
            <a:off x="4419600" y="35052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71" name="Oval 1049"/>
          <p:cNvSpPr>
            <a:spLocks noChangeArrowheads="1"/>
          </p:cNvSpPr>
          <p:nvPr/>
        </p:nvSpPr>
        <p:spPr bwMode="auto">
          <a:xfrm>
            <a:off x="5638800" y="3581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72" name="Oval 1050"/>
          <p:cNvSpPr>
            <a:spLocks noChangeArrowheads="1"/>
          </p:cNvSpPr>
          <p:nvPr/>
        </p:nvSpPr>
        <p:spPr bwMode="auto">
          <a:xfrm>
            <a:off x="7162800" y="42672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73" name="Oval 1051"/>
          <p:cNvSpPr>
            <a:spLocks noChangeArrowheads="1"/>
          </p:cNvSpPr>
          <p:nvPr/>
        </p:nvSpPr>
        <p:spPr bwMode="auto">
          <a:xfrm>
            <a:off x="5334000" y="46482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82974" name="Line 1052"/>
          <p:cNvSpPr>
            <a:spLocks noChangeShapeType="1"/>
          </p:cNvSpPr>
          <p:nvPr/>
        </p:nvSpPr>
        <p:spPr bwMode="auto">
          <a:xfrm flipH="1">
            <a:off x="3276600" y="2590800"/>
            <a:ext cx="76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5" name="Line 1053"/>
          <p:cNvSpPr>
            <a:spLocks noChangeShapeType="1"/>
          </p:cNvSpPr>
          <p:nvPr/>
        </p:nvSpPr>
        <p:spPr bwMode="auto">
          <a:xfrm flipV="1">
            <a:off x="2286000" y="3657600"/>
            <a:ext cx="9144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6" name="Line 1054"/>
          <p:cNvSpPr>
            <a:spLocks noChangeShapeType="1"/>
          </p:cNvSpPr>
          <p:nvPr/>
        </p:nvSpPr>
        <p:spPr bwMode="auto">
          <a:xfrm flipH="1">
            <a:off x="3200400" y="3657600"/>
            <a:ext cx="76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7" name="Line 1055"/>
          <p:cNvSpPr>
            <a:spLocks noChangeShapeType="1"/>
          </p:cNvSpPr>
          <p:nvPr/>
        </p:nvSpPr>
        <p:spPr bwMode="auto">
          <a:xfrm flipV="1">
            <a:off x="3200400" y="3657600"/>
            <a:ext cx="1295400" cy="914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8" name="Line 1056"/>
          <p:cNvSpPr>
            <a:spLocks noChangeShapeType="1"/>
          </p:cNvSpPr>
          <p:nvPr/>
        </p:nvSpPr>
        <p:spPr bwMode="auto">
          <a:xfrm>
            <a:off x="4495800" y="3657600"/>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9" name="Line 1057"/>
          <p:cNvSpPr>
            <a:spLocks noChangeShapeType="1"/>
          </p:cNvSpPr>
          <p:nvPr/>
        </p:nvSpPr>
        <p:spPr bwMode="auto">
          <a:xfrm>
            <a:off x="4495800" y="3581400"/>
            <a:ext cx="1143000" cy="76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0" name="Line 1058"/>
          <p:cNvSpPr>
            <a:spLocks noChangeShapeType="1"/>
          </p:cNvSpPr>
          <p:nvPr/>
        </p:nvSpPr>
        <p:spPr bwMode="auto">
          <a:xfrm flipH="1">
            <a:off x="5715000" y="2590800"/>
            <a:ext cx="762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1" name="Line 1059"/>
          <p:cNvSpPr>
            <a:spLocks noChangeShapeType="1"/>
          </p:cNvSpPr>
          <p:nvPr/>
        </p:nvSpPr>
        <p:spPr bwMode="auto">
          <a:xfrm>
            <a:off x="5791200" y="3733800"/>
            <a:ext cx="13716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2" name="Line 1060"/>
          <p:cNvSpPr>
            <a:spLocks noChangeShapeType="1"/>
          </p:cNvSpPr>
          <p:nvPr/>
        </p:nvSpPr>
        <p:spPr bwMode="auto">
          <a:xfrm flipH="1">
            <a:off x="4495800" y="2438400"/>
            <a:ext cx="762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3" name="Line 1061"/>
          <p:cNvSpPr>
            <a:spLocks noChangeShapeType="1"/>
          </p:cNvSpPr>
          <p:nvPr/>
        </p:nvSpPr>
        <p:spPr bwMode="auto">
          <a:xfrm flipV="1">
            <a:off x="3429000" y="9144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4" name="Line 1062"/>
          <p:cNvSpPr>
            <a:spLocks noChangeShapeType="1"/>
          </p:cNvSpPr>
          <p:nvPr/>
        </p:nvSpPr>
        <p:spPr bwMode="auto">
          <a:xfrm flipV="1">
            <a:off x="2362200" y="1524000"/>
            <a:ext cx="609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5" name="Line 1063"/>
          <p:cNvSpPr>
            <a:spLocks noChangeShapeType="1"/>
          </p:cNvSpPr>
          <p:nvPr/>
        </p:nvSpPr>
        <p:spPr bwMode="auto">
          <a:xfrm flipV="1">
            <a:off x="3581400" y="1752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6" name="Line 1064"/>
          <p:cNvSpPr>
            <a:spLocks noChangeShapeType="1"/>
          </p:cNvSpPr>
          <p:nvPr/>
        </p:nvSpPr>
        <p:spPr bwMode="auto">
          <a:xfrm flipV="1">
            <a:off x="3429000" y="2743200"/>
            <a:ext cx="76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7" name="Line 1065"/>
          <p:cNvSpPr>
            <a:spLocks noChangeShapeType="1"/>
          </p:cNvSpPr>
          <p:nvPr/>
        </p:nvSpPr>
        <p:spPr bwMode="auto">
          <a:xfrm flipH="1" flipV="1">
            <a:off x="4953000" y="914400"/>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8" name="Line 1066"/>
          <p:cNvSpPr>
            <a:spLocks noChangeShapeType="1"/>
          </p:cNvSpPr>
          <p:nvPr/>
        </p:nvSpPr>
        <p:spPr bwMode="auto">
          <a:xfrm flipH="1" flipV="1">
            <a:off x="4724400" y="1295400"/>
            <a:ext cx="76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9" name="Line 1067"/>
          <p:cNvSpPr>
            <a:spLocks noChangeShapeType="1"/>
          </p:cNvSpPr>
          <p:nvPr/>
        </p:nvSpPr>
        <p:spPr bwMode="auto">
          <a:xfrm flipH="1" flipV="1">
            <a:off x="6400800" y="1600200"/>
            <a:ext cx="685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0" name="Line 1068"/>
          <p:cNvSpPr>
            <a:spLocks noChangeShapeType="1"/>
          </p:cNvSpPr>
          <p:nvPr/>
        </p:nvSpPr>
        <p:spPr bwMode="auto">
          <a:xfrm flipH="1" flipV="1">
            <a:off x="6324600" y="25908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1" name="Line 1069"/>
          <p:cNvSpPr>
            <a:spLocks noChangeShapeType="1"/>
          </p:cNvSpPr>
          <p:nvPr/>
        </p:nvSpPr>
        <p:spPr bwMode="auto">
          <a:xfrm flipH="1" flipV="1">
            <a:off x="6096000" y="3657600"/>
            <a:ext cx="990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2" name="Line 1070"/>
          <p:cNvSpPr>
            <a:spLocks noChangeShapeType="1"/>
          </p:cNvSpPr>
          <p:nvPr/>
        </p:nvSpPr>
        <p:spPr bwMode="auto">
          <a:xfrm flipV="1">
            <a:off x="5943600" y="1828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3" name="Line 1071"/>
          <p:cNvSpPr>
            <a:spLocks noChangeShapeType="1"/>
          </p:cNvSpPr>
          <p:nvPr/>
        </p:nvSpPr>
        <p:spPr bwMode="auto">
          <a:xfrm flipV="1">
            <a:off x="5867400" y="2895600"/>
            <a:ext cx="76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4" name="Line 1073"/>
          <p:cNvSpPr>
            <a:spLocks noChangeShapeType="1"/>
          </p:cNvSpPr>
          <p:nvPr/>
        </p:nvSpPr>
        <p:spPr bwMode="auto">
          <a:xfrm flipH="1" flipV="1">
            <a:off x="4876800" y="3810000"/>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5" name="Line 1074"/>
          <p:cNvSpPr>
            <a:spLocks noChangeShapeType="1"/>
          </p:cNvSpPr>
          <p:nvPr/>
        </p:nvSpPr>
        <p:spPr bwMode="auto">
          <a:xfrm flipV="1">
            <a:off x="3505200" y="3810000"/>
            <a:ext cx="609600" cy="4572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6" name="Line 1075"/>
          <p:cNvSpPr>
            <a:spLocks noChangeShapeType="1"/>
          </p:cNvSpPr>
          <p:nvPr/>
        </p:nvSpPr>
        <p:spPr bwMode="auto">
          <a:xfrm flipV="1">
            <a:off x="2362200" y="2514600"/>
            <a:ext cx="609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7" name="Line 1079"/>
          <p:cNvSpPr>
            <a:spLocks noChangeShapeType="1"/>
          </p:cNvSpPr>
          <p:nvPr/>
        </p:nvSpPr>
        <p:spPr bwMode="auto">
          <a:xfrm flipV="1">
            <a:off x="2438400" y="3657600"/>
            <a:ext cx="457200" cy="228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8" name="Text Box 1080"/>
          <p:cNvSpPr txBox="1">
            <a:spLocks noChangeArrowheads="1"/>
          </p:cNvSpPr>
          <p:nvPr/>
        </p:nvSpPr>
        <p:spPr bwMode="auto">
          <a:xfrm>
            <a:off x="4784725" y="22098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b="1"/>
              <a:t>1</a:t>
            </a:r>
          </a:p>
        </p:txBody>
      </p:sp>
      <p:sp>
        <p:nvSpPr>
          <p:cNvPr id="82999" name="Text Box 1081"/>
          <p:cNvSpPr txBox="1">
            <a:spLocks noChangeArrowheads="1"/>
          </p:cNvSpPr>
          <p:nvPr/>
        </p:nvSpPr>
        <p:spPr bwMode="auto">
          <a:xfrm>
            <a:off x="4114800" y="33528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b="1"/>
              <a:t>2</a:t>
            </a:r>
          </a:p>
        </p:txBody>
      </p:sp>
      <p:sp>
        <p:nvSpPr>
          <p:cNvPr id="83000" name="Text Box 1082"/>
          <p:cNvSpPr txBox="1">
            <a:spLocks noChangeArrowheads="1"/>
          </p:cNvSpPr>
          <p:nvPr/>
        </p:nvSpPr>
        <p:spPr bwMode="auto">
          <a:xfrm>
            <a:off x="5486400" y="37338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b="1"/>
              <a:t>3</a:t>
            </a:r>
          </a:p>
        </p:txBody>
      </p:sp>
      <p:sp>
        <p:nvSpPr>
          <p:cNvPr id="83001" name="Text Box 1083"/>
          <p:cNvSpPr txBox="1">
            <a:spLocks noChangeArrowheads="1"/>
          </p:cNvSpPr>
          <p:nvPr/>
        </p:nvSpPr>
        <p:spPr bwMode="auto">
          <a:xfrm>
            <a:off x="2971800" y="47244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b="1"/>
              <a:t>4</a:t>
            </a:r>
          </a:p>
        </p:txBody>
      </p:sp>
      <p:sp>
        <p:nvSpPr>
          <p:cNvPr id="83002" name="Text Box 1084"/>
          <p:cNvSpPr txBox="1">
            <a:spLocks noChangeArrowheads="1"/>
          </p:cNvSpPr>
          <p:nvPr/>
        </p:nvSpPr>
        <p:spPr bwMode="auto">
          <a:xfrm>
            <a:off x="5181600" y="47244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b="1"/>
              <a:t>5</a:t>
            </a:r>
          </a:p>
        </p:txBody>
      </p:sp>
      <p:sp>
        <p:nvSpPr>
          <p:cNvPr id="83003" name="Text Box 1085"/>
          <p:cNvSpPr txBox="1">
            <a:spLocks noChangeArrowheads="1"/>
          </p:cNvSpPr>
          <p:nvPr/>
        </p:nvSpPr>
        <p:spPr bwMode="auto">
          <a:xfrm>
            <a:off x="3505200" y="32766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b="1"/>
              <a:t>6</a:t>
            </a:r>
          </a:p>
        </p:txBody>
      </p:sp>
      <p:sp>
        <p:nvSpPr>
          <p:cNvPr id="83004" name="Text Box 1086"/>
          <p:cNvSpPr txBox="1">
            <a:spLocks noChangeArrowheads="1"/>
          </p:cNvSpPr>
          <p:nvPr/>
        </p:nvSpPr>
        <p:spPr bwMode="auto">
          <a:xfrm>
            <a:off x="2590800" y="5486400"/>
            <a:ext cx="502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3200"/>
              <a:t>扩展节点</a:t>
            </a:r>
            <a:r>
              <a:rPr lang="en-US" altLang="zh-CN" sz="3200"/>
              <a:t>1</a:t>
            </a:r>
            <a:r>
              <a:rPr lang="zh-CN" altLang="en-US" sz="3200"/>
              <a:t>后的搜索图</a:t>
            </a:r>
          </a:p>
        </p:txBody>
      </p:sp>
      <p:sp>
        <p:nvSpPr>
          <p:cNvPr id="83005" name="Line 1087"/>
          <p:cNvSpPr>
            <a:spLocks noChangeShapeType="1"/>
          </p:cNvSpPr>
          <p:nvPr/>
        </p:nvSpPr>
        <p:spPr bwMode="auto">
          <a:xfrm flipV="1">
            <a:off x="4419600" y="25908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85D59C5-7577-4BA2-B78E-AD7E17177A92}" type="datetime1">
              <a:rPr lang="zh-CN" altLang="en-US"/>
              <a:pPr>
                <a:defRPr/>
              </a:pPr>
              <a:t>2017/9/26</a:t>
            </a:fld>
            <a:endParaRPr lang="en-US" altLang="zh-CN"/>
          </a:p>
        </p:txBody>
      </p:sp>
      <p:sp>
        <p:nvSpPr>
          <p:cNvPr id="839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2AEE6D1-048D-4F2F-BD05-4A32DD83CF7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44</a:t>
            </a:fld>
            <a:endParaRPr kumimoji="0" lang="en-US" altLang="zh-CN" sz="1400" smtClean="0">
              <a:latin typeface="Tahoma" panose="020B0604030504040204" pitchFamily="34" charset="0"/>
              <a:ea typeface="宋体" panose="02010600030101010101" pitchFamily="2" charset="-122"/>
            </a:endParaRPr>
          </a:p>
        </p:txBody>
      </p:sp>
      <p:sp>
        <p:nvSpPr>
          <p:cNvPr id="83972" name="Rectangle 1026"/>
          <p:cNvSpPr>
            <a:spLocks noGrp="1" noChangeArrowheads="1"/>
          </p:cNvSpPr>
          <p:nvPr>
            <p:ph type="title"/>
          </p:nvPr>
        </p:nvSpPr>
        <p:spPr/>
        <p:txBody>
          <a:bodyPr/>
          <a:lstStyle/>
          <a:p>
            <a:pPr eaLnBrk="1" hangingPunct="1"/>
            <a:r>
              <a:rPr lang="en-US" altLang="zh-CN" sz="4000" smtClean="0"/>
              <a:t>3.2.2 </a:t>
            </a:r>
            <a:r>
              <a:rPr lang="zh-CN" altLang="en-US" sz="4000" smtClean="0"/>
              <a:t>盲目搜索</a:t>
            </a:r>
            <a:r>
              <a:rPr lang="en-US" altLang="zh-CN" sz="3200" smtClean="0"/>
              <a:t>—</a:t>
            </a:r>
            <a:r>
              <a:rPr lang="zh-CN" altLang="en-US" sz="3200" smtClean="0">
                <a:ea typeface="华文新魏" panose="02010800040101010101" pitchFamily="2" charset="-122"/>
              </a:rPr>
              <a:t>宽度优先搜索</a:t>
            </a:r>
          </a:p>
        </p:txBody>
      </p:sp>
      <p:sp>
        <p:nvSpPr>
          <p:cNvPr id="83973" name="Rectangle 1027"/>
          <p:cNvSpPr>
            <a:spLocks noGrp="1" noChangeArrowheads="1"/>
          </p:cNvSpPr>
          <p:nvPr>
            <p:ph type="body" idx="1"/>
          </p:nvPr>
        </p:nvSpPr>
        <p:spPr>
          <a:xfrm>
            <a:off x="755576" y="2017713"/>
            <a:ext cx="7848872" cy="4114800"/>
          </a:xfrm>
        </p:spPr>
        <p:txBody>
          <a:bodyPr/>
          <a:lstStyle/>
          <a:p>
            <a:pPr eaLnBrk="1" hangingPunct="1"/>
            <a:r>
              <a:rPr lang="zh-CN" altLang="en-US" dirty="0" smtClean="0">
                <a:solidFill>
                  <a:srgbClr val="000000"/>
                </a:solidFill>
              </a:rPr>
              <a:t>如果搜索是以接近起始节点的程度依次扩展节点的，那么这种搜索就叫做宽度优先搜索。这种搜索是逐层进行的，在对下一层的任意节点进行搜索之前，必须搜索完本层的所有节点。“先产生的节点先扩展”</a:t>
            </a:r>
            <a:endParaRPr lang="zh-CN" altLang="en-US" dirty="0" smtClean="0"/>
          </a:p>
          <a:p>
            <a:pPr eaLnBrk="1" hangingPunct="1">
              <a:buFont typeface="Wingdings" panose="05000000000000000000" pitchFamily="2" charset="2"/>
              <a:buNone/>
            </a:pP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4FB7F9C-7513-48EB-9F62-A3DC7379C891}" type="datetime1">
              <a:rPr lang="zh-CN" altLang="en-US"/>
              <a:pPr>
                <a:defRPr/>
              </a:pPr>
              <a:t>2017/9/26</a:t>
            </a:fld>
            <a:endParaRPr lang="en-US" altLang="zh-CN"/>
          </a:p>
        </p:txBody>
      </p:sp>
      <p:sp>
        <p:nvSpPr>
          <p:cNvPr id="849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2D7F85F-779B-47F8-B8FF-115315EB6FE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45</a:t>
            </a:fld>
            <a:endParaRPr kumimoji="0" lang="en-US" altLang="zh-CN" sz="1400" smtClean="0">
              <a:latin typeface="Tahoma" panose="020B0604030504040204" pitchFamily="34" charset="0"/>
              <a:ea typeface="宋体" panose="02010600030101010101" pitchFamily="2" charset="-122"/>
            </a:endParaRPr>
          </a:p>
        </p:txBody>
      </p:sp>
      <p:sp>
        <p:nvSpPr>
          <p:cNvPr id="84996" name="Rectangle 2050"/>
          <p:cNvSpPr>
            <a:spLocks noGrp="1" noChangeArrowheads="1"/>
          </p:cNvSpPr>
          <p:nvPr>
            <p:ph type="title"/>
          </p:nvPr>
        </p:nvSpPr>
        <p:spPr/>
        <p:txBody>
          <a:bodyPr/>
          <a:lstStyle/>
          <a:p>
            <a:pPr eaLnBrk="1" hangingPunct="1"/>
            <a:r>
              <a:rPr lang="en-US" altLang="zh-CN" sz="4000" smtClean="0"/>
              <a:t>3.2.2 </a:t>
            </a:r>
            <a:r>
              <a:rPr lang="zh-CN" altLang="en-US" sz="4000" smtClean="0"/>
              <a:t>盲目搜索</a:t>
            </a:r>
            <a:r>
              <a:rPr lang="en-US" altLang="zh-CN" sz="3200" smtClean="0"/>
              <a:t>—</a:t>
            </a:r>
            <a:r>
              <a:rPr lang="zh-CN" altLang="en-US" sz="3200" smtClean="0">
                <a:ea typeface="华文新魏" panose="02010800040101010101" pitchFamily="2" charset="-122"/>
              </a:rPr>
              <a:t>宽度优先搜索</a:t>
            </a:r>
          </a:p>
        </p:txBody>
      </p:sp>
      <p:sp>
        <p:nvSpPr>
          <p:cNvPr id="84997" name="Rectangle 2051"/>
          <p:cNvSpPr>
            <a:spLocks noGrp="1" noChangeArrowheads="1"/>
          </p:cNvSpPr>
          <p:nvPr>
            <p:ph type="body" idx="1"/>
          </p:nvPr>
        </p:nvSpPr>
        <p:spPr>
          <a:xfrm>
            <a:off x="914400" y="1905000"/>
            <a:ext cx="7772400" cy="3810000"/>
          </a:xfrm>
        </p:spPr>
        <p:txBody>
          <a:bodyPr/>
          <a:lstStyle/>
          <a:p>
            <a:pPr eaLnBrk="1" hangingPunct="1"/>
            <a:r>
              <a:rPr lang="zh-CN" altLang="en-US" sz="3200" smtClean="0"/>
              <a:t>算法中要用一个</a:t>
            </a:r>
            <a:r>
              <a:rPr lang="en-US" altLang="zh-CN" sz="3200" smtClean="0"/>
              <a:t>OPEN</a:t>
            </a:r>
            <a:r>
              <a:rPr lang="zh-CN" altLang="en-US" sz="3200" smtClean="0"/>
              <a:t>表和一个</a:t>
            </a:r>
            <a:r>
              <a:rPr lang="en-US" altLang="zh-CN" sz="3200" smtClean="0"/>
              <a:t>CLOSED</a:t>
            </a:r>
            <a:r>
              <a:rPr lang="zh-CN" altLang="en-US" sz="3200" smtClean="0"/>
              <a:t>表。</a:t>
            </a:r>
          </a:p>
          <a:p>
            <a:pPr eaLnBrk="1" hangingPunct="1"/>
            <a:r>
              <a:rPr lang="en-US" altLang="zh-CN" sz="3200" smtClean="0"/>
              <a:t>OPEN</a:t>
            </a:r>
            <a:r>
              <a:rPr lang="zh-CN" altLang="en-US" sz="3200" smtClean="0"/>
              <a:t>表中登录被产生的节点，此表中的节点都是等待扩展的。由于先产生的节点优先扩展，所以该</a:t>
            </a:r>
            <a:r>
              <a:rPr lang="en-US" altLang="zh-CN" sz="3200" smtClean="0"/>
              <a:t>OPEN</a:t>
            </a:r>
            <a:r>
              <a:rPr lang="zh-CN" altLang="en-US" sz="3200" smtClean="0"/>
              <a:t>表是一个先进先出的顺序表。</a:t>
            </a:r>
          </a:p>
          <a:p>
            <a:pPr eaLnBrk="1" hangingPunct="1"/>
            <a:r>
              <a:rPr lang="en-US" altLang="zh-CN" sz="3200" smtClean="0"/>
              <a:t>CLOSED</a:t>
            </a:r>
            <a:r>
              <a:rPr lang="zh-CN" altLang="en-US" sz="3200" smtClean="0"/>
              <a:t>表登录已被扩展的节点</a:t>
            </a:r>
            <a:r>
              <a:rPr lang="en-US" altLang="zh-CN" sz="3200" smtClean="0"/>
              <a:t>(</a:t>
            </a:r>
            <a:r>
              <a:rPr lang="zh-CN" altLang="en-US" sz="3200" smtClean="0"/>
              <a:t>中间节点或叶节点</a:t>
            </a:r>
            <a:r>
              <a:rPr lang="en-US" altLang="zh-CN" sz="3200" smtClean="0"/>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日期占位符 3"/>
          <p:cNvSpPr>
            <a:spLocks noGrp="1"/>
          </p:cNvSpPr>
          <p:nvPr>
            <p:ph type="dt" sz="quarter" idx="10"/>
          </p:nvPr>
        </p:nvSpPr>
        <p:spPr/>
        <p:txBody>
          <a:bodyPr/>
          <a:lstStyle/>
          <a:p>
            <a:pPr>
              <a:defRPr/>
            </a:pPr>
            <a:fld id="{C4AB8D80-7895-40D6-88AE-5A1013D518D6}" type="datetime1">
              <a:rPr lang="zh-CN" altLang="en-US"/>
              <a:pPr>
                <a:defRPr/>
              </a:pPr>
              <a:t>2017/9/26</a:t>
            </a:fld>
            <a:endParaRPr lang="en-US" altLang="zh-CN"/>
          </a:p>
        </p:txBody>
      </p:sp>
      <p:sp>
        <p:nvSpPr>
          <p:cNvPr id="860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07549D7-EB32-4F40-8785-FE2573E7081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46</a:t>
            </a:fld>
            <a:endParaRPr kumimoji="0" lang="en-US" altLang="zh-CN" sz="1400" smtClean="0">
              <a:latin typeface="Tahoma" panose="020B0604030504040204" pitchFamily="34" charset="0"/>
              <a:ea typeface="宋体" panose="02010600030101010101" pitchFamily="2" charset="-122"/>
            </a:endParaRPr>
          </a:p>
        </p:txBody>
      </p:sp>
      <p:sp>
        <p:nvSpPr>
          <p:cNvPr id="86020" name="Rectangle 1026"/>
          <p:cNvSpPr>
            <a:spLocks noGrp="1" noChangeArrowheads="1"/>
          </p:cNvSpPr>
          <p:nvPr>
            <p:ph type="title"/>
          </p:nvPr>
        </p:nvSpPr>
        <p:spPr/>
        <p:txBody>
          <a:bodyPr/>
          <a:lstStyle/>
          <a:p>
            <a:pPr eaLnBrk="1" hangingPunct="1"/>
            <a:r>
              <a:rPr lang="en-US" altLang="zh-CN" sz="4000" smtClean="0"/>
              <a:t> 3.2.2 </a:t>
            </a:r>
            <a:r>
              <a:rPr lang="zh-CN" altLang="en-US" sz="4000" smtClean="0"/>
              <a:t>盲目搜索</a:t>
            </a:r>
            <a:r>
              <a:rPr lang="en-US" altLang="zh-CN" sz="3200" smtClean="0"/>
              <a:t>—</a:t>
            </a:r>
            <a:r>
              <a:rPr lang="zh-CN" altLang="en-US" sz="3200" smtClean="0">
                <a:ea typeface="华文新魏" panose="02010800040101010101" pitchFamily="2" charset="-122"/>
              </a:rPr>
              <a:t>宽度优先搜索</a:t>
            </a:r>
          </a:p>
        </p:txBody>
      </p:sp>
      <p:graphicFrame>
        <p:nvGraphicFramePr>
          <p:cNvPr id="186451" name="Group 1107"/>
          <p:cNvGraphicFramePr>
            <a:graphicFrameLocks noGrp="1"/>
          </p:cNvGraphicFramePr>
          <p:nvPr/>
        </p:nvGraphicFramePr>
        <p:xfrm>
          <a:off x="990600" y="3352800"/>
          <a:ext cx="3048000" cy="2197101"/>
        </p:xfrm>
        <a:graphic>
          <a:graphicData uri="http://schemas.openxmlformats.org/drawingml/2006/table">
            <a:tbl>
              <a:tblPr/>
              <a:tblGrid>
                <a:gridCol w="1447800">
                  <a:extLst>
                    <a:ext uri="{9D8B030D-6E8A-4147-A177-3AD203B41FA5}">
                      <a16:colId xmlns:a16="http://schemas.microsoft.com/office/drawing/2014/main" xmlns="" val="20000"/>
                    </a:ext>
                  </a:extLst>
                </a:gridCol>
                <a:gridCol w="1600200">
                  <a:extLst>
                    <a:ext uri="{9D8B030D-6E8A-4147-A177-3AD203B41FA5}">
                      <a16:colId xmlns:a16="http://schemas.microsoft.com/office/drawing/2014/main" xmlns=""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华文新魏" pitchFamily="2" charset="-122"/>
                        </a:rPr>
                        <a:t>状态结构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华文新魏" pitchFamily="2" charset="-122"/>
                        </a:rPr>
                        <a:t>返回指针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794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tx1"/>
                        </a:solidFill>
                        <a:effectLst/>
                        <a:latin typeface="Arial Narrow" pitchFamily="34" charset="0"/>
                        <a:ea typeface="华文新魏"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tx1"/>
                        </a:solidFill>
                        <a:effectLst/>
                        <a:latin typeface="Arial Narrow"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81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tx1"/>
                        </a:solidFill>
                        <a:effectLst/>
                        <a:latin typeface="Arial Narrow" pitchFamily="34" charset="0"/>
                        <a:ea typeface="华文新魏"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tx1"/>
                        </a:solidFill>
                        <a:effectLst/>
                        <a:latin typeface="Arial Narrow"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794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tx1"/>
                        </a:solidFill>
                        <a:effectLst/>
                        <a:latin typeface="Arial Narrow" pitchFamily="34" charset="0"/>
                        <a:ea typeface="华文新魏"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tx1"/>
                        </a:solidFill>
                        <a:effectLst/>
                        <a:latin typeface="Arial Narrow"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86038" name="Text Box 1045"/>
          <p:cNvSpPr txBox="1">
            <a:spLocks noChangeArrowheads="1"/>
          </p:cNvSpPr>
          <p:nvPr/>
        </p:nvSpPr>
        <p:spPr bwMode="auto">
          <a:xfrm>
            <a:off x="1524000" y="2514600"/>
            <a:ext cx="213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OPEN</a:t>
            </a:r>
            <a:r>
              <a:rPr lang="zh-CN" altLang="en-US" sz="3200"/>
              <a:t>表</a:t>
            </a:r>
          </a:p>
        </p:txBody>
      </p:sp>
      <p:sp>
        <p:nvSpPr>
          <p:cNvPr id="86039" name="Text Box 1046"/>
          <p:cNvSpPr txBox="1">
            <a:spLocks noChangeArrowheads="1"/>
          </p:cNvSpPr>
          <p:nvPr/>
        </p:nvSpPr>
        <p:spPr bwMode="auto">
          <a:xfrm>
            <a:off x="304800" y="3352800"/>
            <a:ext cx="53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t>取出</a:t>
            </a:r>
          </a:p>
        </p:txBody>
      </p:sp>
      <p:sp>
        <p:nvSpPr>
          <p:cNvPr id="86040" name="Text Box 1047"/>
          <p:cNvSpPr txBox="1">
            <a:spLocks noChangeArrowheads="1"/>
          </p:cNvSpPr>
          <p:nvPr/>
        </p:nvSpPr>
        <p:spPr bwMode="auto">
          <a:xfrm>
            <a:off x="304800" y="4648200"/>
            <a:ext cx="60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t>写入</a:t>
            </a:r>
          </a:p>
        </p:txBody>
      </p:sp>
      <p:sp>
        <p:nvSpPr>
          <p:cNvPr id="86041" name="Line 1048"/>
          <p:cNvSpPr>
            <a:spLocks noChangeShapeType="1"/>
          </p:cNvSpPr>
          <p:nvPr/>
        </p:nvSpPr>
        <p:spPr bwMode="auto">
          <a:xfrm flipV="1">
            <a:off x="762000" y="4800600"/>
            <a:ext cx="0" cy="457200"/>
          </a:xfrm>
          <a:prstGeom prst="line">
            <a:avLst/>
          </a:prstGeom>
          <a:noFill/>
          <a:ln w="9525">
            <a:solidFill>
              <a:srgbClr val="96969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42" name="Line 1049"/>
          <p:cNvSpPr>
            <a:spLocks noChangeShapeType="1"/>
          </p:cNvSpPr>
          <p:nvPr/>
        </p:nvSpPr>
        <p:spPr bwMode="auto">
          <a:xfrm flipV="1">
            <a:off x="762000" y="3429000"/>
            <a:ext cx="0" cy="609600"/>
          </a:xfrm>
          <a:prstGeom prst="line">
            <a:avLst/>
          </a:prstGeom>
          <a:noFill/>
          <a:ln w="9525">
            <a:solidFill>
              <a:srgbClr val="96969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6444" name="Group 1100"/>
          <p:cNvGraphicFramePr>
            <a:graphicFrameLocks noGrp="1"/>
          </p:cNvGraphicFramePr>
          <p:nvPr/>
        </p:nvGraphicFramePr>
        <p:xfrm>
          <a:off x="4572000" y="3429000"/>
          <a:ext cx="3962400" cy="2133600"/>
        </p:xfrm>
        <a:graphic>
          <a:graphicData uri="http://schemas.openxmlformats.org/drawingml/2006/table">
            <a:tbl>
              <a:tblPr/>
              <a:tblGrid>
                <a:gridCol w="9144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tblGrid>
              <a:tr h="533400">
                <a:tc>
                  <a:txBody>
                    <a:bodyPr/>
                    <a:lstStyle>
                      <a:lvl1pPr eaLnBrk="0" hangingPunct="0">
                        <a:defRPr kumimoji="1" sz="2400">
                          <a:solidFill>
                            <a:schemeClr val="tx1"/>
                          </a:solidFill>
                          <a:latin typeface="Arial Narrow" pitchFamily="34" charset="0"/>
                          <a:ea typeface="华文新魏" pitchFamily="2" charset="-122"/>
                        </a:defRPr>
                      </a:lvl1pPr>
                      <a:lvl2pPr marL="742950" indent="-285750" eaLnBrk="0" hangingPunct="0">
                        <a:buClr>
                          <a:schemeClr val="hlink"/>
                        </a:buClr>
                        <a:buSzPct val="55000"/>
                        <a:defRPr kumimoji="1" sz="2000">
                          <a:solidFill>
                            <a:schemeClr val="tx1"/>
                          </a:solidFill>
                          <a:latin typeface="Arial Narrow" pitchFamily="34" charset="0"/>
                          <a:ea typeface="华文新魏" pitchFamily="2" charset="-122"/>
                        </a:defRPr>
                      </a:lvl2pPr>
                      <a:lvl3pPr marL="1143000" indent="-228600" eaLnBrk="0" hangingPunct="0">
                        <a:buSzPct val="50000"/>
                        <a:defRPr kumimoji="1">
                          <a:solidFill>
                            <a:schemeClr val="tx1"/>
                          </a:solidFill>
                          <a:latin typeface="Arial Narrow" pitchFamily="34" charset="0"/>
                          <a:ea typeface="华文新魏" pitchFamily="2" charset="-122"/>
                        </a:defRPr>
                      </a:lvl3pPr>
                      <a:lvl4pPr marL="1600200" indent="-228600" eaLnBrk="0" hangingPunct="0">
                        <a:buClr>
                          <a:schemeClr val="accent2"/>
                        </a:buClr>
                        <a:buSzPct val="55000"/>
                        <a:defRPr kumimoji="1" sz="1600">
                          <a:solidFill>
                            <a:schemeClr val="tx1"/>
                          </a:solidFill>
                          <a:latin typeface="Tahoma" pitchFamily="34" charset="0"/>
                          <a:ea typeface="华文新魏" pitchFamily="2" charset="-122"/>
                        </a:defRPr>
                      </a:lvl4pPr>
                      <a:lvl5pPr marL="2057400" indent="-228600" eaLnBrk="0" hangingPunct="0">
                        <a:buClr>
                          <a:schemeClr val="accent1"/>
                        </a:buClr>
                        <a:buSzPct val="50000"/>
                        <a:defRPr kumimoji="1" sz="1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华文新魏" pitchFamily="2" charset="-122"/>
                        </a:rPr>
                        <a:t>编号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400">
                          <a:solidFill>
                            <a:schemeClr val="tx1"/>
                          </a:solidFill>
                          <a:latin typeface="Arial Narrow" pitchFamily="34" charset="0"/>
                          <a:ea typeface="华文新魏" pitchFamily="2" charset="-122"/>
                        </a:defRPr>
                      </a:lvl1pPr>
                      <a:lvl2pPr marL="742950" indent="-285750" eaLnBrk="0" hangingPunct="0">
                        <a:buClr>
                          <a:schemeClr val="hlink"/>
                        </a:buClr>
                        <a:buSzPct val="55000"/>
                        <a:defRPr kumimoji="1" sz="2000">
                          <a:solidFill>
                            <a:schemeClr val="tx1"/>
                          </a:solidFill>
                          <a:latin typeface="Arial Narrow" pitchFamily="34" charset="0"/>
                          <a:ea typeface="华文新魏" pitchFamily="2" charset="-122"/>
                        </a:defRPr>
                      </a:lvl2pPr>
                      <a:lvl3pPr marL="1143000" indent="-228600" eaLnBrk="0" hangingPunct="0">
                        <a:buSzPct val="50000"/>
                        <a:defRPr kumimoji="1">
                          <a:solidFill>
                            <a:schemeClr val="tx1"/>
                          </a:solidFill>
                          <a:latin typeface="Arial Narrow" pitchFamily="34" charset="0"/>
                          <a:ea typeface="华文新魏" pitchFamily="2" charset="-122"/>
                        </a:defRPr>
                      </a:lvl3pPr>
                      <a:lvl4pPr marL="1600200" indent="-228600" eaLnBrk="0" hangingPunct="0">
                        <a:buClr>
                          <a:schemeClr val="accent2"/>
                        </a:buClr>
                        <a:buSzPct val="55000"/>
                        <a:defRPr kumimoji="1" sz="1600">
                          <a:solidFill>
                            <a:schemeClr val="tx1"/>
                          </a:solidFill>
                          <a:latin typeface="Tahoma" pitchFamily="34" charset="0"/>
                          <a:ea typeface="华文新魏" pitchFamily="2" charset="-122"/>
                        </a:defRPr>
                      </a:lvl4pPr>
                      <a:lvl5pPr marL="2057400" indent="-228600" eaLnBrk="0" hangingPunct="0">
                        <a:buClr>
                          <a:schemeClr val="accent1"/>
                        </a:buClr>
                        <a:buSzPct val="50000"/>
                        <a:defRPr kumimoji="1" sz="1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华文新魏" pitchFamily="2" charset="-122"/>
                        </a:rPr>
                        <a:t>状态结构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400">
                          <a:solidFill>
                            <a:schemeClr val="tx1"/>
                          </a:solidFill>
                          <a:latin typeface="Arial Narrow" pitchFamily="34" charset="0"/>
                          <a:ea typeface="华文新魏" pitchFamily="2" charset="-122"/>
                        </a:defRPr>
                      </a:lvl1pPr>
                      <a:lvl2pPr marL="742950" indent="-285750" eaLnBrk="0" hangingPunct="0">
                        <a:buClr>
                          <a:schemeClr val="hlink"/>
                        </a:buClr>
                        <a:buSzPct val="55000"/>
                        <a:defRPr kumimoji="1" sz="2000">
                          <a:solidFill>
                            <a:schemeClr val="tx1"/>
                          </a:solidFill>
                          <a:latin typeface="Arial Narrow" pitchFamily="34" charset="0"/>
                          <a:ea typeface="华文新魏" pitchFamily="2" charset="-122"/>
                        </a:defRPr>
                      </a:lvl2pPr>
                      <a:lvl3pPr marL="1143000" indent="-228600" eaLnBrk="0" hangingPunct="0">
                        <a:buSzPct val="50000"/>
                        <a:defRPr kumimoji="1">
                          <a:solidFill>
                            <a:schemeClr val="tx1"/>
                          </a:solidFill>
                          <a:latin typeface="Arial Narrow" pitchFamily="34" charset="0"/>
                          <a:ea typeface="华文新魏" pitchFamily="2" charset="-122"/>
                        </a:defRPr>
                      </a:lvl3pPr>
                      <a:lvl4pPr marL="1600200" indent="-228600" eaLnBrk="0" hangingPunct="0">
                        <a:buClr>
                          <a:schemeClr val="accent2"/>
                        </a:buClr>
                        <a:buSzPct val="55000"/>
                        <a:defRPr kumimoji="1" sz="1600">
                          <a:solidFill>
                            <a:schemeClr val="tx1"/>
                          </a:solidFill>
                          <a:latin typeface="Tahoma" pitchFamily="34" charset="0"/>
                          <a:ea typeface="华文新魏" pitchFamily="2" charset="-122"/>
                        </a:defRPr>
                      </a:lvl4pPr>
                      <a:lvl5pPr marL="2057400" indent="-228600" eaLnBrk="0" hangingPunct="0">
                        <a:buClr>
                          <a:schemeClr val="accent1"/>
                        </a:buClr>
                        <a:buSzPct val="50000"/>
                        <a:defRPr kumimoji="1" sz="1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华文新魏" pitchFamily="2" charset="-122"/>
                        </a:rPr>
                        <a:t>返回指针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33400">
                <a:tc>
                  <a:txBody>
                    <a:bodyPr/>
                    <a:lstStyle>
                      <a:lvl1pPr eaLnBrk="0" hangingPunct="0">
                        <a:defRPr kumimoji="1" sz="2400">
                          <a:solidFill>
                            <a:schemeClr val="tx1"/>
                          </a:solidFill>
                          <a:latin typeface="Arial Narrow" pitchFamily="34" charset="0"/>
                          <a:ea typeface="华文新魏" pitchFamily="2" charset="-122"/>
                        </a:defRPr>
                      </a:lvl1pPr>
                      <a:lvl2pPr marL="742950" indent="-285750" eaLnBrk="0" hangingPunct="0">
                        <a:buClr>
                          <a:schemeClr val="hlink"/>
                        </a:buClr>
                        <a:buSzPct val="55000"/>
                        <a:defRPr kumimoji="1" sz="2000">
                          <a:solidFill>
                            <a:schemeClr val="tx1"/>
                          </a:solidFill>
                          <a:latin typeface="Arial Narrow" pitchFamily="34" charset="0"/>
                          <a:ea typeface="华文新魏" pitchFamily="2" charset="-122"/>
                        </a:defRPr>
                      </a:lvl2pPr>
                      <a:lvl3pPr marL="1143000" indent="-228600" eaLnBrk="0" hangingPunct="0">
                        <a:buSzPct val="50000"/>
                        <a:defRPr kumimoji="1">
                          <a:solidFill>
                            <a:schemeClr val="tx1"/>
                          </a:solidFill>
                          <a:latin typeface="Arial Narrow" pitchFamily="34" charset="0"/>
                          <a:ea typeface="华文新魏" pitchFamily="2" charset="-122"/>
                        </a:defRPr>
                      </a:lvl3pPr>
                      <a:lvl4pPr marL="1600200" indent="-228600" eaLnBrk="0" hangingPunct="0">
                        <a:buClr>
                          <a:schemeClr val="accent2"/>
                        </a:buClr>
                        <a:buSzPct val="55000"/>
                        <a:defRPr kumimoji="1" sz="1600">
                          <a:solidFill>
                            <a:schemeClr val="tx1"/>
                          </a:solidFill>
                          <a:latin typeface="Tahoma" pitchFamily="34" charset="0"/>
                          <a:ea typeface="华文新魏" pitchFamily="2" charset="-122"/>
                        </a:defRPr>
                      </a:lvl4pPr>
                      <a:lvl5pPr marL="2057400" indent="-228600" eaLnBrk="0" hangingPunct="0">
                        <a:buClr>
                          <a:schemeClr val="accent1"/>
                        </a:buClr>
                        <a:buSzPct val="50000"/>
                        <a:defRPr kumimoji="1" sz="1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Arial Narrow" pitchFamily="34" charset="0"/>
                          <a:ea typeface="华文新魏"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400">
                          <a:solidFill>
                            <a:schemeClr val="tx1"/>
                          </a:solidFill>
                          <a:latin typeface="Arial Narrow" pitchFamily="34" charset="0"/>
                          <a:ea typeface="华文新魏" pitchFamily="2" charset="-122"/>
                        </a:defRPr>
                      </a:lvl1pPr>
                      <a:lvl2pPr marL="742950" indent="-285750" eaLnBrk="0" hangingPunct="0">
                        <a:buClr>
                          <a:schemeClr val="hlink"/>
                        </a:buClr>
                        <a:buSzPct val="55000"/>
                        <a:defRPr kumimoji="1" sz="2000">
                          <a:solidFill>
                            <a:schemeClr val="tx1"/>
                          </a:solidFill>
                          <a:latin typeface="Arial Narrow" pitchFamily="34" charset="0"/>
                          <a:ea typeface="华文新魏" pitchFamily="2" charset="-122"/>
                        </a:defRPr>
                      </a:lvl2pPr>
                      <a:lvl3pPr marL="1143000" indent="-228600" eaLnBrk="0" hangingPunct="0">
                        <a:buSzPct val="50000"/>
                        <a:defRPr kumimoji="1">
                          <a:solidFill>
                            <a:schemeClr val="tx1"/>
                          </a:solidFill>
                          <a:latin typeface="Arial Narrow" pitchFamily="34" charset="0"/>
                          <a:ea typeface="华文新魏" pitchFamily="2" charset="-122"/>
                        </a:defRPr>
                      </a:lvl3pPr>
                      <a:lvl4pPr marL="1600200" indent="-228600" eaLnBrk="0" hangingPunct="0">
                        <a:buClr>
                          <a:schemeClr val="accent2"/>
                        </a:buClr>
                        <a:buSzPct val="55000"/>
                        <a:defRPr kumimoji="1" sz="1600">
                          <a:solidFill>
                            <a:schemeClr val="tx1"/>
                          </a:solidFill>
                          <a:latin typeface="Tahoma" pitchFamily="34" charset="0"/>
                          <a:ea typeface="华文新魏" pitchFamily="2" charset="-122"/>
                        </a:defRPr>
                      </a:lvl4pPr>
                      <a:lvl5pPr marL="2057400" indent="-228600" eaLnBrk="0" hangingPunct="0">
                        <a:buClr>
                          <a:schemeClr val="accent1"/>
                        </a:buClr>
                        <a:buSzPct val="50000"/>
                        <a:defRPr kumimoji="1" sz="1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tx1"/>
                        </a:solidFill>
                        <a:effectLst/>
                        <a:latin typeface="Arial Narrow"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400">
                          <a:solidFill>
                            <a:schemeClr val="tx1"/>
                          </a:solidFill>
                          <a:latin typeface="Arial Narrow" pitchFamily="34" charset="0"/>
                          <a:ea typeface="华文新魏" pitchFamily="2" charset="-122"/>
                        </a:defRPr>
                      </a:lvl1pPr>
                      <a:lvl2pPr marL="742950" indent="-285750" eaLnBrk="0" hangingPunct="0">
                        <a:buClr>
                          <a:schemeClr val="hlink"/>
                        </a:buClr>
                        <a:buSzPct val="55000"/>
                        <a:defRPr kumimoji="1" sz="2000">
                          <a:solidFill>
                            <a:schemeClr val="tx1"/>
                          </a:solidFill>
                          <a:latin typeface="Arial Narrow" pitchFamily="34" charset="0"/>
                          <a:ea typeface="华文新魏" pitchFamily="2" charset="-122"/>
                        </a:defRPr>
                      </a:lvl2pPr>
                      <a:lvl3pPr marL="1143000" indent="-228600" eaLnBrk="0" hangingPunct="0">
                        <a:buSzPct val="50000"/>
                        <a:defRPr kumimoji="1">
                          <a:solidFill>
                            <a:schemeClr val="tx1"/>
                          </a:solidFill>
                          <a:latin typeface="Arial Narrow" pitchFamily="34" charset="0"/>
                          <a:ea typeface="华文新魏" pitchFamily="2" charset="-122"/>
                        </a:defRPr>
                      </a:lvl3pPr>
                      <a:lvl4pPr marL="1600200" indent="-228600" eaLnBrk="0" hangingPunct="0">
                        <a:buClr>
                          <a:schemeClr val="accent2"/>
                        </a:buClr>
                        <a:buSzPct val="55000"/>
                        <a:defRPr kumimoji="1" sz="1600">
                          <a:solidFill>
                            <a:schemeClr val="tx1"/>
                          </a:solidFill>
                          <a:latin typeface="Tahoma" pitchFamily="34" charset="0"/>
                          <a:ea typeface="华文新魏" pitchFamily="2" charset="-122"/>
                        </a:defRPr>
                      </a:lvl4pPr>
                      <a:lvl5pPr marL="2057400" indent="-228600" eaLnBrk="0" hangingPunct="0">
                        <a:buClr>
                          <a:schemeClr val="accent1"/>
                        </a:buClr>
                        <a:buSzPct val="50000"/>
                        <a:defRPr kumimoji="1" sz="1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tx1"/>
                        </a:solidFill>
                        <a:effectLst/>
                        <a:latin typeface="Arial Narrow"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33400">
                <a:tc>
                  <a:txBody>
                    <a:bodyPr/>
                    <a:lstStyle>
                      <a:lvl1pPr eaLnBrk="0" hangingPunct="0">
                        <a:defRPr kumimoji="1" sz="2400">
                          <a:solidFill>
                            <a:schemeClr val="tx1"/>
                          </a:solidFill>
                          <a:latin typeface="Arial Narrow" pitchFamily="34" charset="0"/>
                          <a:ea typeface="华文新魏" pitchFamily="2" charset="-122"/>
                        </a:defRPr>
                      </a:lvl1pPr>
                      <a:lvl2pPr marL="742950" indent="-285750" eaLnBrk="0" hangingPunct="0">
                        <a:buClr>
                          <a:schemeClr val="hlink"/>
                        </a:buClr>
                        <a:buSzPct val="55000"/>
                        <a:defRPr kumimoji="1" sz="2000">
                          <a:solidFill>
                            <a:schemeClr val="tx1"/>
                          </a:solidFill>
                          <a:latin typeface="Arial Narrow" pitchFamily="34" charset="0"/>
                          <a:ea typeface="华文新魏" pitchFamily="2" charset="-122"/>
                        </a:defRPr>
                      </a:lvl2pPr>
                      <a:lvl3pPr marL="1143000" indent="-228600" eaLnBrk="0" hangingPunct="0">
                        <a:buSzPct val="50000"/>
                        <a:defRPr kumimoji="1">
                          <a:solidFill>
                            <a:schemeClr val="tx1"/>
                          </a:solidFill>
                          <a:latin typeface="Arial Narrow" pitchFamily="34" charset="0"/>
                          <a:ea typeface="华文新魏" pitchFamily="2" charset="-122"/>
                        </a:defRPr>
                      </a:lvl3pPr>
                      <a:lvl4pPr marL="1600200" indent="-228600" eaLnBrk="0" hangingPunct="0">
                        <a:buClr>
                          <a:schemeClr val="accent2"/>
                        </a:buClr>
                        <a:buSzPct val="55000"/>
                        <a:defRPr kumimoji="1" sz="1600">
                          <a:solidFill>
                            <a:schemeClr val="tx1"/>
                          </a:solidFill>
                          <a:latin typeface="Tahoma" pitchFamily="34" charset="0"/>
                          <a:ea typeface="华文新魏" pitchFamily="2" charset="-122"/>
                        </a:defRPr>
                      </a:lvl4pPr>
                      <a:lvl5pPr marL="2057400" indent="-228600" eaLnBrk="0" hangingPunct="0">
                        <a:buClr>
                          <a:schemeClr val="accent1"/>
                        </a:buClr>
                        <a:buSzPct val="50000"/>
                        <a:defRPr kumimoji="1" sz="1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Arial Narrow" pitchFamily="34" charset="0"/>
                          <a:ea typeface="华文新魏"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400">
                          <a:solidFill>
                            <a:schemeClr val="tx1"/>
                          </a:solidFill>
                          <a:latin typeface="Arial Narrow" pitchFamily="34" charset="0"/>
                          <a:ea typeface="华文新魏" pitchFamily="2" charset="-122"/>
                        </a:defRPr>
                      </a:lvl1pPr>
                      <a:lvl2pPr marL="742950" indent="-285750" eaLnBrk="0" hangingPunct="0">
                        <a:buClr>
                          <a:schemeClr val="hlink"/>
                        </a:buClr>
                        <a:buSzPct val="55000"/>
                        <a:defRPr kumimoji="1" sz="2000">
                          <a:solidFill>
                            <a:schemeClr val="tx1"/>
                          </a:solidFill>
                          <a:latin typeface="Arial Narrow" pitchFamily="34" charset="0"/>
                          <a:ea typeface="华文新魏" pitchFamily="2" charset="-122"/>
                        </a:defRPr>
                      </a:lvl2pPr>
                      <a:lvl3pPr marL="1143000" indent="-228600" eaLnBrk="0" hangingPunct="0">
                        <a:buSzPct val="50000"/>
                        <a:defRPr kumimoji="1">
                          <a:solidFill>
                            <a:schemeClr val="tx1"/>
                          </a:solidFill>
                          <a:latin typeface="Arial Narrow" pitchFamily="34" charset="0"/>
                          <a:ea typeface="华文新魏" pitchFamily="2" charset="-122"/>
                        </a:defRPr>
                      </a:lvl3pPr>
                      <a:lvl4pPr marL="1600200" indent="-228600" eaLnBrk="0" hangingPunct="0">
                        <a:buClr>
                          <a:schemeClr val="accent2"/>
                        </a:buClr>
                        <a:buSzPct val="55000"/>
                        <a:defRPr kumimoji="1" sz="1600">
                          <a:solidFill>
                            <a:schemeClr val="tx1"/>
                          </a:solidFill>
                          <a:latin typeface="Tahoma" pitchFamily="34" charset="0"/>
                          <a:ea typeface="华文新魏" pitchFamily="2" charset="-122"/>
                        </a:defRPr>
                      </a:lvl4pPr>
                      <a:lvl5pPr marL="2057400" indent="-228600" eaLnBrk="0" hangingPunct="0">
                        <a:buClr>
                          <a:schemeClr val="accent1"/>
                        </a:buClr>
                        <a:buSzPct val="50000"/>
                        <a:defRPr kumimoji="1" sz="1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tx1"/>
                        </a:solidFill>
                        <a:effectLst/>
                        <a:latin typeface="Arial Narrow"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400">
                          <a:solidFill>
                            <a:schemeClr val="tx1"/>
                          </a:solidFill>
                          <a:latin typeface="Arial Narrow" pitchFamily="34" charset="0"/>
                          <a:ea typeface="华文新魏" pitchFamily="2" charset="-122"/>
                        </a:defRPr>
                      </a:lvl1pPr>
                      <a:lvl2pPr marL="742950" indent="-285750" eaLnBrk="0" hangingPunct="0">
                        <a:buClr>
                          <a:schemeClr val="hlink"/>
                        </a:buClr>
                        <a:buSzPct val="55000"/>
                        <a:defRPr kumimoji="1" sz="2000">
                          <a:solidFill>
                            <a:schemeClr val="tx1"/>
                          </a:solidFill>
                          <a:latin typeface="Arial Narrow" pitchFamily="34" charset="0"/>
                          <a:ea typeface="华文新魏" pitchFamily="2" charset="-122"/>
                        </a:defRPr>
                      </a:lvl2pPr>
                      <a:lvl3pPr marL="1143000" indent="-228600" eaLnBrk="0" hangingPunct="0">
                        <a:buSzPct val="50000"/>
                        <a:defRPr kumimoji="1">
                          <a:solidFill>
                            <a:schemeClr val="tx1"/>
                          </a:solidFill>
                          <a:latin typeface="Arial Narrow" pitchFamily="34" charset="0"/>
                          <a:ea typeface="华文新魏" pitchFamily="2" charset="-122"/>
                        </a:defRPr>
                      </a:lvl3pPr>
                      <a:lvl4pPr marL="1600200" indent="-228600" eaLnBrk="0" hangingPunct="0">
                        <a:buClr>
                          <a:schemeClr val="accent2"/>
                        </a:buClr>
                        <a:buSzPct val="55000"/>
                        <a:defRPr kumimoji="1" sz="1600">
                          <a:solidFill>
                            <a:schemeClr val="tx1"/>
                          </a:solidFill>
                          <a:latin typeface="Tahoma" pitchFamily="34" charset="0"/>
                          <a:ea typeface="华文新魏" pitchFamily="2" charset="-122"/>
                        </a:defRPr>
                      </a:lvl4pPr>
                      <a:lvl5pPr marL="2057400" indent="-228600" eaLnBrk="0" hangingPunct="0">
                        <a:buClr>
                          <a:schemeClr val="accent1"/>
                        </a:buClr>
                        <a:buSzPct val="50000"/>
                        <a:defRPr kumimoji="1" sz="1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tx1"/>
                        </a:solidFill>
                        <a:effectLst/>
                        <a:latin typeface="Arial Narrow"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33400">
                <a:tc>
                  <a:txBody>
                    <a:bodyPr/>
                    <a:lstStyle>
                      <a:lvl1pPr eaLnBrk="0" hangingPunct="0">
                        <a:defRPr kumimoji="1" sz="2400">
                          <a:solidFill>
                            <a:schemeClr val="tx1"/>
                          </a:solidFill>
                          <a:latin typeface="Arial Narrow" pitchFamily="34" charset="0"/>
                          <a:ea typeface="华文新魏" pitchFamily="2" charset="-122"/>
                        </a:defRPr>
                      </a:lvl1pPr>
                      <a:lvl2pPr marL="742950" indent="-285750" eaLnBrk="0" hangingPunct="0">
                        <a:buClr>
                          <a:schemeClr val="hlink"/>
                        </a:buClr>
                        <a:buSzPct val="55000"/>
                        <a:defRPr kumimoji="1" sz="2000">
                          <a:solidFill>
                            <a:schemeClr val="tx1"/>
                          </a:solidFill>
                          <a:latin typeface="Arial Narrow" pitchFamily="34" charset="0"/>
                          <a:ea typeface="华文新魏" pitchFamily="2" charset="-122"/>
                        </a:defRPr>
                      </a:lvl2pPr>
                      <a:lvl3pPr marL="1143000" indent="-228600" eaLnBrk="0" hangingPunct="0">
                        <a:buSzPct val="50000"/>
                        <a:defRPr kumimoji="1">
                          <a:solidFill>
                            <a:schemeClr val="tx1"/>
                          </a:solidFill>
                          <a:latin typeface="Arial Narrow" pitchFamily="34" charset="0"/>
                          <a:ea typeface="华文新魏" pitchFamily="2" charset="-122"/>
                        </a:defRPr>
                      </a:lvl3pPr>
                      <a:lvl4pPr marL="1600200" indent="-228600" eaLnBrk="0" hangingPunct="0">
                        <a:buClr>
                          <a:schemeClr val="accent2"/>
                        </a:buClr>
                        <a:buSzPct val="55000"/>
                        <a:defRPr kumimoji="1" sz="1600">
                          <a:solidFill>
                            <a:schemeClr val="tx1"/>
                          </a:solidFill>
                          <a:latin typeface="Tahoma" pitchFamily="34" charset="0"/>
                          <a:ea typeface="华文新魏" pitchFamily="2" charset="-122"/>
                        </a:defRPr>
                      </a:lvl4pPr>
                      <a:lvl5pPr marL="2057400" indent="-228600" eaLnBrk="0" hangingPunct="0">
                        <a:buClr>
                          <a:schemeClr val="accent1"/>
                        </a:buClr>
                        <a:buSzPct val="50000"/>
                        <a:defRPr kumimoji="1" sz="1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tx1"/>
                        </a:solidFill>
                        <a:effectLst/>
                        <a:latin typeface="Arial Narrow" pitchFamily="34" charset="0"/>
                        <a:ea typeface="华文新魏"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400">
                          <a:solidFill>
                            <a:schemeClr val="tx1"/>
                          </a:solidFill>
                          <a:latin typeface="Arial Narrow" pitchFamily="34" charset="0"/>
                          <a:ea typeface="华文新魏" pitchFamily="2" charset="-122"/>
                        </a:defRPr>
                      </a:lvl1pPr>
                      <a:lvl2pPr marL="742950" indent="-285750" eaLnBrk="0" hangingPunct="0">
                        <a:buClr>
                          <a:schemeClr val="hlink"/>
                        </a:buClr>
                        <a:buSzPct val="55000"/>
                        <a:defRPr kumimoji="1" sz="2000">
                          <a:solidFill>
                            <a:schemeClr val="tx1"/>
                          </a:solidFill>
                          <a:latin typeface="Arial Narrow" pitchFamily="34" charset="0"/>
                          <a:ea typeface="华文新魏" pitchFamily="2" charset="-122"/>
                        </a:defRPr>
                      </a:lvl2pPr>
                      <a:lvl3pPr marL="1143000" indent="-228600" eaLnBrk="0" hangingPunct="0">
                        <a:buSzPct val="50000"/>
                        <a:defRPr kumimoji="1">
                          <a:solidFill>
                            <a:schemeClr val="tx1"/>
                          </a:solidFill>
                          <a:latin typeface="Arial Narrow" pitchFamily="34" charset="0"/>
                          <a:ea typeface="华文新魏" pitchFamily="2" charset="-122"/>
                        </a:defRPr>
                      </a:lvl3pPr>
                      <a:lvl4pPr marL="1600200" indent="-228600" eaLnBrk="0" hangingPunct="0">
                        <a:buClr>
                          <a:schemeClr val="accent2"/>
                        </a:buClr>
                        <a:buSzPct val="55000"/>
                        <a:defRPr kumimoji="1" sz="1600">
                          <a:solidFill>
                            <a:schemeClr val="tx1"/>
                          </a:solidFill>
                          <a:latin typeface="Tahoma" pitchFamily="34" charset="0"/>
                          <a:ea typeface="华文新魏" pitchFamily="2" charset="-122"/>
                        </a:defRPr>
                      </a:lvl4pPr>
                      <a:lvl5pPr marL="2057400" indent="-228600" eaLnBrk="0" hangingPunct="0">
                        <a:buClr>
                          <a:schemeClr val="accent1"/>
                        </a:buClr>
                        <a:buSzPct val="50000"/>
                        <a:defRPr kumimoji="1" sz="1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tx1"/>
                        </a:solidFill>
                        <a:effectLst/>
                        <a:latin typeface="Arial Narrow"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400">
                          <a:solidFill>
                            <a:schemeClr val="tx1"/>
                          </a:solidFill>
                          <a:latin typeface="Arial Narrow" pitchFamily="34" charset="0"/>
                          <a:ea typeface="华文新魏" pitchFamily="2" charset="-122"/>
                        </a:defRPr>
                      </a:lvl1pPr>
                      <a:lvl2pPr marL="742950" indent="-285750" eaLnBrk="0" hangingPunct="0">
                        <a:buClr>
                          <a:schemeClr val="hlink"/>
                        </a:buClr>
                        <a:buSzPct val="55000"/>
                        <a:defRPr kumimoji="1" sz="2000">
                          <a:solidFill>
                            <a:schemeClr val="tx1"/>
                          </a:solidFill>
                          <a:latin typeface="Arial Narrow" pitchFamily="34" charset="0"/>
                          <a:ea typeface="华文新魏" pitchFamily="2" charset="-122"/>
                        </a:defRPr>
                      </a:lvl2pPr>
                      <a:lvl3pPr marL="1143000" indent="-228600" eaLnBrk="0" hangingPunct="0">
                        <a:buSzPct val="50000"/>
                        <a:defRPr kumimoji="1">
                          <a:solidFill>
                            <a:schemeClr val="tx1"/>
                          </a:solidFill>
                          <a:latin typeface="Arial Narrow" pitchFamily="34" charset="0"/>
                          <a:ea typeface="华文新魏" pitchFamily="2" charset="-122"/>
                        </a:defRPr>
                      </a:lvl3pPr>
                      <a:lvl4pPr marL="1600200" indent="-228600" eaLnBrk="0" hangingPunct="0">
                        <a:buClr>
                          <a:schemeClr val="accent2"/>
                        </a:buClr>
                        <a:buSzPct val="55000"/>
                        <a:defRPr kumimoji="1" sz="1600">
                          <a:solidFill>
                            <a:schemeClr val="tx1"/>
                          </a:solidFill>
                          <a:latin typeface="Tahoma" pitchFamily="34" charset="0"/>
                          <a:ea typeface="华文新魏" pitchFamily="2" charset="-122"/>
                        </a:defRPr>
                      </a:lvl4pPr>
                      <a:lvl5pPr marL="2057400" indent="-228600" eaLnBrk="0" hangingPunct="0">
                        <a:buClr>
                          <a:schemeClr val="accent1"/>
                        </a:buClr>
                        <a:buSzPct val="50000"/>
                        <a:defRPr kumimoji="1" sz="1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tx1"/>
                        </a:solidFill>
                        <a:effectLst/>
                        <a:latin typeface="Arial Narrow"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86066" name="Text Box 1096"/>
          <p:cNvSpPr txBox="1">
            <a:spLocks noChangeArrowheads="1"/>
          </p:cNvSpPr>
          <p:nvPr/>
        </p:nvSpPr>
        <p:spPr bwMode="auto">
          <a:xfrm>
            <a:off x="5638800" y="2438400"/>
            <a:ext cx="2209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CLOSED</a:t>
            </a:r>
            <a:r>
              <a:rPr lang="zh-CN" altLang="en-US" sz="3200"/>
              <a:t>表</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quarter" idx="10"/>
          </p:nvPr>
        </p:nvSpPr>
        <p:spPr/>
        <p:txBody>
          <a:bodyPr/>
          <a:lstStyle/>
          <a:p>
            <a:pPr>
              <a:defRPr/>
            </a:pPr>
            <a:fld id="{F342D4BC-8B87-4EEC-99E0-9462B81D845B}" type="datetime1">
              <a:rPr lang="zh-CN" altLang="en-US"/>
              <a:pPr>
                <a:defRPr/>
              </a:pPr>
              <a:t>2017/9/26</a:t>
            </a:fld>
            <a:endParaRPr lang="en-US" altLang="zh-CN"/>
          </a:p>
        </p:txBody>
      </p:sp>
      <p:sp>
        <p:nvSpPr>
          <p:cNvPr id="8704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F266EB2-B583-486B-9F61-21C644D6E59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47</a:t>
            </a:fld>
            <a:endParaRPr kumimoji="0" lang="en-US" altLang="zh-CN" sz="1400" smtClean="0">
              <a:latin typeface="Tahoma" panose="020B0604030504040204" pitchFamily="34" charset="0"/>
              <a:ea typeface="宋体" panose="02010600030101010101" pitchFamily="2" charset="-122"/>
            </a:endParaRPr>
          </a:p>
        </p:txBody>
      </p:sp>
      <p:sp>
        <p:nvSpPr>
          <p:cNvPr id="87044" name="Rectangle 2"/>
          <p:cNvSpPr>
            <a:spLocks noChangeArrowheads="1"/>
          </p:cNvSpPr>
          <p:nvPr/>
        </p:nvSpPr>
        <p:spPr bwMode="auto">
          <a:xfrm>
            <a:off x="838200" y="8382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200">
                <a:solidFill>
                  <a:schemeClr val="tx2"/>
                </a:solidFill>
                <a:latin typeface="Tahoma" panose="020B0604030504040204" pitchFamily="34" charset="0"/>
              </a:rPr>
              <a:t>3.2.2</a:t>
            </a:r>
            <a:r>
              <a:rPr lang="en-US" altLang="zh-CN" sz="4000"/>
              <a:t> </a:t>
            </a:r>
            <a:r>
              <a:rPr lang="zh-CN" altLang="en-US" sz="4000">
                <a:solidFill>
                  <a:schemeClr val="tx2"/>
                </a:solidFill>
                <a:latin typeface="Tahoma" panose="020B0604030504040204" pitchFamily="34" charset="0"/>
                <a:ea typeface="华文彩云" panose="02010800040101010101" pitchFamily="2" charset="-122"/>
              </a:rPr>
              <a:t>盲目搜索</a:t>
            </a:r>
            <a:r>
              <a:rPr lang="en-US" altLang="zh-CN" sz="4400">
                <a:solidFill>
                  <a:schemeClr val="tx2"/>
                </a:solidFill>
                <a:latin typeface="Tahoma" panose="020B0604030504040204" pitchFamily="34" charset="0"/>
                <a:ea typeface="华文彩云" panose="02010800040101010101" pitchFamily="2" charset="-122"/>
              </a:rPr>
              <a:t>—</a:t>
            </a:r>
            <a:r>
              <a:rPr lang="zh-CN" altLang="en-US" sz="3200">
                <a:solidFill>
                  <a:schemeClr val="tx2"/>
                </a:solidFill>
                <a:latin typeface="Tahoma" panose="020B0604030504040204" pitchFamily="34" charset="0"/>
              </a:rPr>
              <a:t>宽度优先搜索算法</a:t>
            </a:r>
          </a:p>
        </p:txBody>
      </p:sp>
      <p:sp>
        <p:nvSpPr>
          <p:cNvPr id="87045" name="Rectangle 3"/>
          <p:cNvSpPr>
            <a:spLocks noChangeArrowheads="1"/>
          </p:cNvSpPr>
          <p:nvPr/>
        </p:nvSpPr>
        <p:spPr bwMode="auto">
          <a:xfrm>
            <a:off x="838200" y="1981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a:t>1, G=G0(G0=s), OPEN=(s), CLOSED=( );</a:t>
            </a:r>
          </a:p>
          <a:p>
            <a:pPr eaLnBrk="1" hangingPunct="1">
              <a:buFont typeface="Wingdings" panose="05000000000000000000" pitchFamily="2" charset="2"/>
              <a:buNone/>
            </a:pPr>
            <a:r>
              <a:rPr lang="en-US" altLang="zh-CN" sz="2400" b="1"/>
              <a:t>2, LOOP: IF OPEN=( )  EXIT (FAIL);</a:t>
            </a:r>
          </a:p>
          <a:p>
            <a:pPr eaLnBrk="1" hangingPunct="1">
              <a:buFont typeface="Wingdings" panose="05000000000000000000" pitchFamily="2" charset="2"/>
              <a:buNone/>
            </a:pPr>
            <a:r>
              <a:rPr lang="en-US" altLang="zh-CN" sz="2400" b="1"/>
              <a:t>3, n=FIRST(OPEN);</a:t>
            </a:r>
          </a:p>
          <a:p>
            <a:pPr eaLnBrk="1" hangingPunct="1">
              <a:buFont typeface="Wingdings" panose="05000000000000000000" pitchFamily="2" charset="2"/>
              <a:buNone/>
            </a:pPr>
            <a:r>
              <a:rPr lang="en-US" altLang="zh-CN" sz="2400" b="1"/>
              <a:t>4, IF GOAL(n)  EXIT (SUCCESS);</a:t>
            </a:r>
          </a:p>
          <a:p>
            <a:pPr eaLnBrk="1" hangingPunct="1">
              <a:buFont typeface="Wingdings" panose="05000000000000000000" pitchFamily="2" charset="2"/>
              <a:buNone/>
            </a:pPr>
            <a:r>
              <a:rPr lang="en-US" altLang="zh-CN" sz="2400" b="1"/>
              <a:t>5, REMOVE(</a:t>
            </a:r>
            <a:r>
              <a:rPr lang="en-US" altLang="zh-CN" sz="2400" b="1">
                <a:solidFill>
                  <a:srgbClr val="FF0000"/>
                </a:solidFill>
              </a:rPr>
              <a:t>n</a:t>
            </a:r>
            <a:r>
              <a:rPr lang="en-US" altLang="zh-CN" sz="2400" b="1"/>
              <a:t>, OPEN), ADD(n, CLOSED);</a:t>
            </a:r>
          </a:p>
          <a:p>
            <a:pPr eaLnBrk="1" hangingPunct="1">
              <a:buFont typeface="Wingdings" panose="05000000000000000000" pitchFamily="2" charset="2"/>
              <a:buNone/>
            </a:pPr>
            <a:r>
              <a:rPr lang="en-US" altLang="zh-CN" sz="2400" b="1"/>
              <a:t>6, EXPAND(n) →{mi}, G=ADD(mi, G);</a:t>
            </a:r>
          </a:p>
          <a:p>
            <a:pPr eaLnBrk="1" hangingPunct="1">
              <a:buFont typeface="Wingdings" panose="05000000000000000000" pitchFamily="2" charset="2"/>
              <a:buNone/>
            </a:pPr>
            <a:r>
              <a:rPr lang="en-US" altLang="zh-CN" sz="2400" b="1">
                <a:solidFill>
                  <a:schemeClr val="tx2"/>
                </a:solidFill>
              </a:rPr>
              <a:t>7, IF </a:t>
            </a:r>
            <a:r>
              <a:rPr lang="zh-CN" altLang="en-US" sz="2400" b="1">
                <a:solidFill>
                  <a:schemeClr val="tx2"/>
                </a:solidFill>
              </a:rPr>
              <a:t>目标在</a:t>
            </a:r>
            <a:r>
              <a:rPr lang="en-US" altLang="zh-CN" sz="2400" b="1">
                <a:solidFill>
                  <a:schemeClr val="tx2"/>
                </a:solidFill>
              </a:rPr>
              <a:t>{mi}</a:t>
            </a:r>
            <a:r>
              <a:rPr lang="zh-CN" altLang="en-US" sz="2400" b="1">
                <a:solidFill>
                  <a:schemeClr val="tx2"/>
                </a:solidFill>
              </a:rPr>
              <a:t>中 </a:t>
            </a:r>
            <a:r>
              <a:rPr lang="en-US" altLang="zh-CN" sz="2400" b="1">
                <a:solidFill>
                  <a:schemeClr val="tx2"/>
                </a:solidFill>
              </a:rPr>
              <a:t>THEN EXIT(SUCCESS);</a:t>
            </a:r>
            <a:endParaRPr lang="en-US" altLang="zh-CN" sz="2400" b="1"/>
          </a:p>
          <a:p>
            <a:pPr eaLnBrk="1" hangingPunct="1">
              <a:buFont typeface="Wingdings" panose="05000000000000000000" pitchFamily="2" charset="2"/>
              <a:buNone/>
            </a:pPr>
            <a:r>
              <a:rPr lang="en-US" altLang="zh-CN" sz="2400" b="1"/>
              <a:t>8, </a:t>
            </a:r>
            <a:r>
              <a:rPr lang="en-US" altLang="zh-CN" sz="2400" b="1">
                <a:solidFill>
                  <a:srgbClr val="FF0000"/>
                </a:solidFill>
              </a:rPr>
              <a:t>ADD(mj, OPEN),</a:t>
            </a:r>
            <a:r>
              <a:rPr lang="en-US" altLang="zh-CN" sz="2400" b="1"/>
              <a:t> </a:t>
            </a:r>
            <a:r>
              <a:rPr lang="zh-CN" altLang="en-US" sz="2400" b="1"/>
              <a:t>并标记</a:t>
            </a:r>
            <a:r>
              <a:rPr lang="en-US" altLang="zh-CN" sz="2400" b="1"/>
              <a:t>mj</a:t>
            </a:r>
            <a:r>
              <a:rPr lang="zh-CN" altLang="zh-CN" sz="2400" b="1"/>
              <a:t>到</a:t>
            </a:r>
            <a:r>
              <a:rPr lang="en-US" altLang="zh-CN" sz="2400" b="1"/>
              <a:t>n</a:t>
            </a:r>
            <a:r>
              <a:rPr lang="zh-CN" altLang="zh-CN" sz="2400" b="1"/>
              <a:t>的指针</a:t>
            </a:r>
            <a:r>
              <a:rPr lang="en-US" altLang="zh-CN" sz="2400" b="1"/>
              <a:t>;</a:t>
            </a:r>
          </a:p>
          <a:p>
            <a:pPr eaLnBrk="1" hangingPunct="1">
              <a:buFont typeface="Wingdings" panose="05000000000000000000" pitchFamily="2" charset="2"/>
              <a:buNone/>
            </a:pPr>
            <a:r>
              <a:rPr lang="en-US" altLang="zh-CN" sz="2400" b="1"/>
              <a:t>9, GO LOOP;</a:t>
            </a:r>
          </a:p>
        </p:txBody>
      </p:sp>
      <p:sp>
        <p:nvSpPr>
          <p:cNvPr id="87046" name="圆角矩形标注 1"/>
          <p:cNvSpPr>
            <a:spLocks noChangeArrowheads="1"/>
          </p:cNvSpPr>
          <p:nvPr/>
        </p:nvSpPr>
        <p:spPr bwMode="auto">
          <a:xfrm>
            <a:off x="5076825" y="2708275"/>
            <a:ext cx="2735263" cy="433388"/>
          </a:xfrm>
          <a:prstGeom prst="wedgeRoundRectCallout">
            <a:avLst>
              <a:gd name="adj1" fmla="val -148657"/>
              <a:gd name="adj2" fmla="val 221856"/>
              <a:gd name="adj3" fmla="val 16667"/>
            </a:avLst>
          </a:prstGeom>
          <a:noFill/>
          <a:ln w="9525" algn="ctr">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solidFill>
                  <a:srgbClr val="FF0000"/>
                </a:solidFill>
              </a:rPr>
              <a:t>The first node of OPEN</a:t>
            </a:r>
            <a:endParaRPr lang="zh-CN" altLang="en-US" sz="2000">
              <a:solidFill>
                <a:srgbClr val="FF0000"/>
              </a:solidFill>
            </a:endParaRPr>
          </a:p>
        </p:txBody>
      </p:sp>
      <p:sp>
        <p:nvSpPr>
          <p:cNvPr id="87047" name="圆角矩形标注 6"/>
          <p:cNvSpPr>
            <a:spLocks noChangeArrowheads="1"/>
          </p:cNvSpPr>
          <p:nvPr/>
        </p:nvSpPr>
        <p:spPr bwMode="auto">
          <a:xfrm>
            <a:off x="5435600" y="3294063"/>
            <a:ext cx="2160588" cy="431800"/>
          </a:xfrm>
          <a:prstGeom prst="wedgeRoundRectCallout">
            <a:avLst>
              <a:gd name="adj1" fmla="val -82389"/>
              <a:gd name="adj2" fmla="val 182019"/>
              <a:gd name="adj3" fmla="val 16667"/>
            </a:avLst>
          </a:prstGeom>
          <a:noFill/>
          <a:ln w="9525" algn="ctr">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solidFill>
                  <a:srgbClr val="FF0000"/>
                </a:solidFill>
              </a:rPr>
              <a:t>All </a:t>
            </a:r>
            <a:r>
              <a:rPr lang="en-US" altLang="zh-CN" sz="2000"/>
              <a:t>succeeds of n</a:t>
            </a:r>
            <a:endParaRPr lang="zh-CN" altLang="en-US" sz="2000">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3"/>
          <p:cNvSpPr>
            <a:spLocks noGrp="1"/>
          </p:cNvSpPr>
          <p:nvPr>
            <p:ph type="dt" sz="quarter" idx="10"/>
          </p:nvPr>
        </p:nvSpPr>
        <p:spPr/>
        <p:txBody>
          <a:bodyPr/>
          <a:lstStyle/>
          <a:p>
            <a:pPr>
              <a:defRPr/>
            </a:pPr>
            <a:fld id="{56746F90-5025-42EB-B100-2D3286CF9085}" type="datetime1">
              <a:rPr lang="zh-CN" altLang="en-US"/>
              <a:pPr>
                <a:defRPr/>
              </a:pPr>
              <a:t>2017/9/26</a:t>
            </a:fld>
            <a:endParaRPr lang="en-US" altLang="zh-CN"/>
          </a:p>
        </p:txBody>
      </p:sp>
      <p:sp>
        <p:nvSpPr>
          <p:cNvPr id="880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8CA2C3A-983A-4373-BE7C-43A7B5573E2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48</a:t>
            </a:fld>
            <a:endParaRPr kumimoji="0" lang="en-US" altLang="zh-CN" sz="1400" smtClean="0">
              <a:latin typeface="Tahoma" panose="020B0604030504040204" pitchFamily="34" charset="0"/>
              <a:ea typeface="宋体" panose="02010600030101010101" pitchFamily="2" charset="-122"/>
            </a:endParaRPr>
          </a:p>
        </p:txBody>
      </p:sp>
      <p:sp>
        <p:nvSpPr>
          <p:cNvPr id="88068" name="Rectangle 2050"/>
          <p:cNvSpPr>
            <a:spLocks noGrp="1" noChangeArrowheads="1"/>
          </p:cNvSpPr>
          <p:nvPr>
            <p:ph type="title"/>
          </p:nvPr>
        </p:nvSpPr>
        <p:spPr>
          <a:xfrm>
            <a:off x="922338" y="706438"/>
            <a:ext cx="7793037" cy="1143000"/>
          </a:xfrm>
        </p:spPr>
        <p:txBody>
          <a:bodyPr/>
          <a:lstStyle/>
          <a:p>
            <a:pPr eaLnBrk="1" hangingPunct="1"/>
            <a:r>
              <a:rPr lang="en-US" altLang="zh-CN" sz="3600" smtClean="0"/>
              <a:t>3.2.2 </a:t>
            </a:r>
            <a:r>
              <a:rPr lang="zh-CN" altLang="en-US" sz="3600" smtClean="0"/>
              <a:t>盲目搜索</a:t>
            </a:r>
            <a:r>
              <a:rPr lang="en-US" altLang="zh-CN" smtClean="0"/>
              <a:t>—</a:t>
            </a:r>
            <a:r>
              <a:rPr lang="zh-CN" altLang="en-US" sz="3200" smtClean="0">
                <a:ea typeface="华文新魏" panose="02010800040101010101" pitchFamily="2" charset="-122"/>
              </a:rPr>
              <a:t>宽度优先搜索算法</a:t>
            </a:r>
          </a:p>
        </p:txBody>
      </p:sp>
      <p:sp>
        <p:nvSpPr>
          <p:cNvPr id="88069" name="Oval 2052"/>
          <p:cNvSpPr>
            <a:spLocks noChangeArrowheads="1"/>
          </p:cNvSpPr>
          <p:nvPr/>
        </p:nvSpPr>
        <p:spPr bwMode="auto">
          <a:xfrm>
            <a:off x="3352800" y="21336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S</a:t>
            </a:r>
          </a:p>
        </p:txBody>
      </p:sp>
      <p:sp>
        <p:nvSpPr>
          <p:cNvPr id="88070" name="Oval 2053"/>
          <p:cNvSpPr>
            <a:spLocks noChangeArrowheads="1"/>
          </p:cNvSpPr>
          <p:nvPr/>
        </p:nvSpPr>
        <p:spPr bwMode="auto">
          <a:xfrm>
            <a:off x="2438400" y="31242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L</a:t>
            </a:r>
          </a:p>
        </p:txBody>
      </p:sp>
      <p:sp>
        <p:nvSpPr>
          <p:cNvPr id="88071" name="Oval 2054"/>
          <p:cNvSpPr>
            <a:spLocks noChangeArrowheads="1"/>
          </p:cNvSpPr>
          <p:nvPr/>
        </p:nvSpPr>
        <p:spPr bwMode="auto">
          <a:xfrm>
            <a:off x="4648200" y="32004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O</a:t>
            </a:r>
          </a:p>
        </p:txBody>
      </p:sp>
      <p:sp>
        <p:nvSpPr>
          <p:cNvPr id="88072" name="Oval 2055"/>
          <p:cNvSpPr>
            <a:spLocks noChangeArrowheads="1"/>
          </p:cNvSpPr>
          <p:nvPr/>
        </p:nvSpPr>
        <p:spPr bwMode="auto">
          <a:xfrm>
            <a:off x="1600200" y="40386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M</a:t>
            </a:r>
          </a:p>
        </p:txBody>
      </p:sp>
      <p:sp>
        <p:nvSpPr>
          <p:cNvPr id="88073" name="Oval 2056"/>
          <p:cNvSpPr>
            <a:spLocks noChangeArrowheads="1"/>
          </p:cNvSpPr>
          <p:nvPr/>
        </p:nvSpPr>
        <p:spPr bwMode="auto">
          <a:xfrm>
            <a:off x="2971800" y="40386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F</a:t>
            </a:r>
          </a:p>
        </p:txBody>
      </p:sp>
      <p:sp>
        <p:nvSpPr>
          <p:cNvPr id="88074" name="Oval 2057"/>
          <p:cNvSpPr>
            <a:spLocks noChangeArrowheads="1"/>
          </p:cNvSpPr>
          <p:nvPr/>
        </p:nvSpPr>
        <p:spPr bwMode="auto">
          <a:xfrm>
            <a:off x="4038600" y="40386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P</a:t>
            </a:r>
          </a:p>
        </p:txBody>
      </p:sp>
      <p:sp>
        <p:nvSpPr>
          <p:cNvPr id="88075" name="Oval 2058"/>
          <p:cNvSpPr>
            <a:spLocks noChangeArrowheads="1"/>
          </p:cNvSpPr>
          <p:nvPr/>
        </p:nvSpPr>
        <p:spPr bwMode="auto">
          <a:xfrm>
            <a:off x="5334000" y="40386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Q</a:t>
            </a:r>
          </a:p>
        </p:txBody>
      </p:sp>
      <p:sp>
        <p:nvSpPr>
          <p:cNvPr id="88076" name="Oval 2059"/>
          <p:cNvSpPr>
            <a:spLocks noChangeArrowheads="1"/>
          </p:cNvSpPr>
          <p:nvPr/>
        </p:nvSpPr>
        <p:spPr bwMode="auto">
          <a:xfrm>
            <a:off x="1600200" y="51054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N</a:t>
            </a:r>
          </a:p>
        </p:txBody>
      </p:sp>
      <p:sp>
        <p:nvSpPr>
          <p:cNvPr id="88077" name="Oval 2060"/>
          <p:cNvSpPr>
            <a:spLocks noChangeArrowheads="1"/>
          </p:cNvSpPr>
          <p:nvPr/>
        </p:nvSpPr>
        <p:spPr bwMode="auto">
          <a:xfrm>
            <a:off x="1676400" y="60960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F</a:t>
            </a:r>
          </a:p>
        </p:txBody>
      </p:sp>
      <p:sp>
        <p:nvSpPr>
          <p:cNvPr id="88078" name="Oval 2061"/>
          <p:cNvSpPr>
            <a:spLocks noChangeArrowheads="1"/>
          </p:cNvSpPr>
          <p:nvPr/>
        </p:nvSpPr>
        <p:spPr bwMode="auto">
          <a:xfrm>
            <a:off x="4038600" y="51054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F</a:t>
            </a:r>
          </a:p>
        </p:txBody>
      </p:sp>
      <p:sp>
        <p:nvSpPr>
          <p:cNvPr id="88079" name="Oval 2062"/>
          <p:cNvSpPr>
            <a:spLocks noChangeArrowheads="1"/>
          </p:cNvSpPr>
          <p:nvPr/>
        </p:nvSpPr>
        <p:spPr bwMode="auto">
          <a:xfrm>
            <a:off x="5410200" y="51816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F</a:t>
            </a:r>
          </a:p>
        </p:txBody>
      </p:sp>
      <p:sp>
        <p:nvSpPr>
          <p:cNvPr id="88080" name="Line 2063"/>
          <p:cNvSpPr>
            <a:spLocks noChangeShapeType="1"/>
          </p:cNvSpPr>
          <p:nvPr/>
        </p:nvSpPr>
        <p:spPr bwMode="auto">
          <a:xfrm flipH="1">
            <a:off x="2819400" y="2667000"/>
            <a:ext cx="685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1" name="Line 2064"/>
          <p:cNvSpPr>
            <a:spLocks noChangeShapeType="1"/>
          </p:cNvSpPr>
          <p:nvPr/>
        </p:nvSpPr>
        <p:spPr bwMode="auto">
          <a:xfrm>
            <a:off x="3810000" y="2590800"/>
            <a:ext cx="914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2" name="Line 2065"/>
          <p:cNvSpPr>
            <a:spLocks noChangeShapeType="1"/>
          </p:cNvSpPr>
          <p:nvPr/>
        </p:nvSpPr>
        <p:spPr bwMode="auto">
          <a:xfrm flipH="1">
            <a:off x="2057400" y="36576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3" name="Line 2066"/>
          <p:cNvSpPr>
            <a:spLocks noChangeShapeType="1"/>
          </p:cNvSpPr>
          <p:nvPr/>
        </p:nvSpPr>
        <p:spPr bwMode="auto">
          <a:xfrm>
            <a:off x="2819400" y="36576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4" name="Line 2067"/>
          <p:cNvSpPr>
            <a:spLocks noChangeShapeType="1"/>
          </p:cNvSpPr>
          <p:nvPr/>
        </p:nvSpPr>
        <p:spPr bwMode="auto">
          <a:xfrm flipH="1">
            <a:off x="4419600" y="37338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5" name="Line 2068"/>
          <p:cNvSpPr>
            <a:spLocks noChangeShapeType="1"/>
          </p:cNvSpPr>
          <p:nvPr/>
        </p:nvSpPr>
        <p:spPr bwMode="auto">
          <a:xfrm>
            <a:off x="5105400" y="3657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6" name="Line 2069"/>
          <p:cNvSpPr>
            <a:spLocks noChangeShapeType="1"/>
          </p:cNvSpPr>
          <p:nvPr/>
        </p:nvSpPr>
        <p:spPr bwMode="auto">
          <a:xfrm>
            <a:off x="1828800" y="45720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7" name="Line 2070"/>
          <p:cNvSpPr>
            <a:spLocks noChangeShapeType="1"/>
          </p:cNvSpPr>
          <p:nvPr/>
        </p:nvSpPr>
        <p:spPr bwMode="auto">
          <a:xfrm>
            <a:off x="1828800" y="5638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8" name="Line 2071"/>
          <p:cNvSpPr>
            <a:spLocks noChangeShapeType="1"/>
          </p:cNvSpPr>
          <p:nvPr/>
        </p:nvSpPr>
        <p:spPr bwMode="auto">
          <a:xfrm>
            <a:off x="4267200" y="45720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9" name="Line 2072"/>
          <p:cNvSpPr>
            <a:spLocks noChangeShapeType="1"/>
          </p:cNvSpPr>
          <p:nvPr/>
        </p:nvSpPr>
        <p:spPr bwMode="auto">
          <a:xfrm>
            <a:off x="5638800" y="45720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7417" name="Line 2073"/>
          <p:cNvSpPr>
            <a:spLocks noChangeShapeType="1"/>
          </p:cNvSpPr>
          <p:nvPr/>
        </p:nvSpPr>
        <p:spPr bwMode="auto">
          <a:xfrm>
            <a:off x="2590800" y="2286000"/>
            <a:ext cx="762000" cy="76200"/>
          </a:xfrm>
          <a:prstGeom prst="line">
            <a:avLst/>
          </a:prstGeom>
          <a:noFill/>
          <a:ln w="9525">
            <a:solidFill>
              <a:schemeClr val="hlink"/>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7418" name="Freeform 2074"/>
          <p:cNvSpPr>
            <a:spLocks/>
          </p:cNvSpPr>
          <p:nvPr/>
        </p:nvSpPr>
        <p:spPr bwMode="auto">
          <a:xfrm>
            <a:off x="1727200" y="2438400"/>
            <a:ext cx="2946400" cy="990600"/>
          </a:xfrm>
          <a:custGeom>
            <a:avLst/>
            <a:gdLst>
              <a:gd name="T0" fmla="*/ 2147483646 w 1856"/>
              <a:gd name="T1" fmla="*/ 0 h 624"/>
              <a:gd name="T2" fmla="*/ 2147483646 w 1856"/>
              <a:gd name="T3" fmla="*/ 2147483646 h 624"/>
              <a:gd name="T4" fmla="*/ 2147483646 w 1856"/>
              <a:gd name="T5" fmla="*/ 2147483646 h 624"/>
              <a:gd name="T6" fmla="*/ 2147483646 w 1856"/>
              <a:gd name="T7" fmla="*/ 2147483646 h 624"/>
              <a:gd name="T8" fmla="*/ 2147483646 w 1856"/>
              <a:gd name="T9" fmla="*/ 2147483646 h 624"/>
              <a:gd name="T10" fmla="*/ 2147483646 w 1856"/>
              <a:gd name="T11" fmla="*/ 2147483646 h 624"/>
              <a:gd name="T12" fmla="*/ 0 60000 65536"/>
              <a:gd name="T13" fmla="*/ 0 60000 65536"/>
              <a:gd name="T14" fmla="*/ 0 60000 65536"/>
              <a:gd name="T15" fmla="*/ 0 60000 65536"/>
              <a:gd name="T16" fmla="*/ 0 60000 65536"/>
              <a:gd name="T17" fmla="*/ 0 60000 65536"/>
              <a:gd name="T18" fmla="*/ 0 w 1856"/>
              <a:gd name="T19" fmla="*/ 0 h 624"/>
              <a:gd name="T20" fmla="*/ 1856 w 1856"/>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1856" h="624">
                <a:moveTo>
                  <a:pt x="1408" y="0"/>
                </a:moveTo>
                <a:cubicBezTo>
                  <a:pt x="1632" y="0"/>
                  <a:pt x="1856" y="0"/>
                  <a:pt x="1840" y="48"/>
                </a:cubicBezTo>
                <a:cubicBezTo>
                  <a:pt x="1824" y="96"/>
                  <a:pt x="1560" y="240"/>
                  <a:pt x="1312" y="288"/>
                </a:cubicBezTo>
                <a:cubicBezTo>
                  <a:pt x="1064" y="336"/>
                  <a:pt x="568" y="288"/>
                  <a:pt x="352" y="336"/>
                </a:cubicBezTo>
                <a:cubicBezTo>
                  <a:pt x="136" y="384"/>
                  <a:pt x="0" y="528"/>
                  <a:pt x="16" y="576"/>
                </a:cubicBezTo>
                <a:cubicBezTo>
                  <a:pt x="32" y="624"/>
                  <a:pt x="376" y="616"/>
                  <a:pt x="448" y="624"/>
                </a:cubicBezTo>
              </a:path>
            </a:pathLst>
          </a:custGeom>
          <a:noFill/>
          <a:ln w="9525" cap="flat" cmpd="sng">
            <a:solidFill>
              <a:schemeClr val="hlink"/>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7421" name="Freeform 2077"/>
          <p:cNvSpPr>
            <a:spLocks/>
          </p:cNvSpPr>
          <p:nvPr/>
        </p:nvSpPr>
        <p:spPr bwMode="auto">
          <a:xfrm>
            <a:off x="2971800" y="3429000"/>
            <a:ext cx="1676400" cy="1588"/>
          </a:xfrm>
          <a:custGeom>
            <a:avLst/>
            <a:gdLst>
              <a:gd name="T0" fmla="*/ 0 w 1056"/>
              <a:gd name="T1" fmla="*/ 0 h 1"/>
              <a:gd name="T2" fmla="*/ 2147483646 w 1056"/>
              <a:gd name="T3" fmla="*/ 0 h 1"/>
              <a:gd name="T4" fmla="*/ 0 60000 65536"/>
              <a:gd name="T5" fmla="*/ 0 60000 65536"/>
              <a:gd name="T6" fmla="*/ 0 w 1056"/>
              <a:gd name="T7" fmla="*/ 0 h 1"/>
              <a:gd name="T8" fmla="*/ 1056 w 1056"/>
              <a:gd name="T9" fmla="*/ 1 h 1"/>
            </a:gdLst>
            <a:ahLst/>
            <a:cxnLst>
              <a:cxn ang="T4">
                <a:pos x="T0" y="T1"/>
              </a:cxn>
              <a:cxn ang="T5">
                <a:pos x="T2" y="T3"/>
              </a:cxn>
            </a:cxnLst>
            <a:rect l="T6" t="T7" r="T8" b="T9"/>
            <a:pathLst>
              <a:path w="1056" h="1">
                <a:moveTo>
                  <a:pt x="0" y="0"/>
                </a:moveTo>
                <a:cubicBezTo>
                  <a:pt x="0" y="0"/>
                  <a:pt x="528" y="0"/>
                  <a:pt x="1056" y="0"/>
                </a:cubicBezTo>
              </a:path>
            </a:pathLst>
          </a:custGeom>
          <a:noFill/>
          <a:ln w="9525" cap="flat" cmpd="sng">
            <a:solidFill>
              <a:schemeClr val="hlink"/>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7422" name="Freeform 2078"/>
          <p:cNvSpPr>
            <a:spLocks/>
          </p:cNvSpPr>
          <p:nvPr/>
        </p:nvSpPr>
        <p:spPr bwMode="auto">
          <a:xfrm>
            <a:off x="1003300" y="3429000"/>
            <a:ext cx="4940300" cy="838200"/>
          </a:xfrm>
          <a:custGeom>
            <a:avLst/>
            <a:gdLst>
              <a:gd name="T0" fmla="*/ 2147483646 w 3112"/>
              <a:gd name="T1" fmla="*/ 0 h 528"/>
              <a:gd name="T2" fmla="*/ 2147483646 w 3112"/>
              <a:gd name="T3" fmla="*/ 2147483646 h 528"/>
              <a:gd name="T4" fmla="*/ 2147483646 w 3112"/>
              <a:gd name="T5" fmla="*/ 2147483646 h 528"/>
              <a:gd name="T6" fmla="*/ 2147483646 w 3112"/>
              <a:gd name="T7" fmla="*/ 2147483646 h 528"/>
              <a:gd name="T8" fmla="*/ 2147483646 w 3112"/>
              <a:gd name="T9" fmla="*/ 2147483646 h 528"/>
              <a:gd name="T10" fmla="*/ 0 60000 65536"/>
              <a:gd name="T11" fmla="*/ 0 60000 65536"/>
              <a:gd name="T12" fmla="*/ 0 60000 65536"/>
              <a:gd name="T13" fmla="*/ 0 60000 65536"/>
              <a:gd name="T14" fmla="*/ 0 60000 65536"/>
              <a:gd name="T15" fmla="*/ 0 w 3112"/>
              <a:gd name="T16" fmla="*/ 0 h 528"/>
              <a:gd name="T17" fmla="*/ 3112 w 3112"/>
              <a:gd name="T18" fmla="*/ 528 h 528"/>
            </a:gdLst>
            <a:ahLst/>
            <a:cxnLst>
              <a:cxn ang="T10">
                <a:pos x="T0" y="T1"/>
              </a:cxn>
              <a:cxn ang="T11">
                <a:pos x="T2" y="T3"/>
              </a:cxn>
              <a:cxn ang="T12">
                <a:pos x="T4" y="T5"/>
              </a:cxn>
              <a:cxn ang="T13">
                <a:pos x="T6" y="T7"/>
              </a:cxn>
              <a:cxn ang="T14">
                <a:pos x="T8" y="T9"/>
              </a:cxn>
            </a:cxnLst>
            <a:rect l="T15" t="T16" r="T17" b="T18"/>
            <a:pathLst>
              <a:path w="3112" h="528">
                <a:moveTo>
                  <a:pt x="2632" y="0"/>
                </a:moveTo>
                <a:cubicBezTo>
                  <a:pt x="2872" y="0"/>
                  <a:pt x="3112" y="0"/>
                  <a:pt x="2968" y="48"/>
                </a:cubicBezTo>
                <a:cubicBezTo>
                  <a:pt x="2824" y="96"/>
                  <a:pt x="2224" y="240"/>
                  <a:pt x="1768" y="288"/>
                </a:cubicBezTo>
                <a:cubicBezTo>
                  <a:pt x="1312" y="336"/>
                  <a:pt x="464" y="296"/>
                  <a:pt x="232" y="336"/>
                </a:cubicBezTo>
                <a:cubicBezTo>
                  <a:pt x="0" y="376"/>
                  <a:pt x="188" y="452"/>
                  <a:pt x="376" y="528"/>
                </a:cubicBezTo>
              </a:path>
            </a:pathLst>
          </a:custGeom>
          <a:noFill/>
          <a:ln w="9525" cap="flat" cmpd="sng">
            <a:solidFill>
              <a:schemeClr val="hlink"/>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7423" name="Freeform 2079"/>
          <p:cNvSpPr>
            <a:spLocks/>
          </p:cNvSpPr>
          <p:nvPr/>
        </p:nvSpPr>
        <p:spPr bwMode="auto">
          <a:xfrm>
            <a:off x="2133600" y="4267200"/>
            <a:ext cx="838200" cy="1588"/>
          </a:xfrm>
          <a:custGeom>
            <a:avLst/>
            <a:gdLst>
              <a:gd name="T0" fmla="*/ 0 w 528"/>
              <a:gd name="T1" fmla="*/ 0 h 1"/>
              <a:gd name="T2" fmla="*/ 2147483646 w 528"/>
              <a:gd name="T3" fmla="*/ 0 h 1"/>
              <a:gd name="T4" fmla="*/ 2147483646 w 528"/>
              <a:gd name="T5" fmla="*/ 0 h 1"/>
              <a:gd name="T6" fmla="*/ 0 60000 65536"/>
              <a:gd name="T7" fmla="*/ 0 60000 65536"/>
              <a:gd name="T8" fmla="*/ 0 60000 65536"/>
              <a:gd name="T9" fmla="*/ 0 w 528"/>
              <a:gd name="T10" fmla="*/ 0 h 1"/>
              <a:gd name="T11" fmla="*/ 528 w 528"/>
              <a:gd name="T12" fmla="*/ 1 h 1"/>
            </a:gdLst>
            <a:ahLst/>
            <a:cxnLst>
              <a:cxn ang="T6">
                <a:pos x="T0" y="T1"/>
              </a:cxn>
              <a:cxn ang="T7">
                <a:pos x="T2" y="T3"/>
              </a:cxn>
              <a:cxn ang="T8">
                <a:pos x="T4" y="T5"/>
              </a:cxn>
            </a:cxnLst>
            <a:rect l="T9" t="T10" r="T11" b="T12"/>
            <a:pathLst>
              <a:path w="528" h="1">
                <a:moveTo>
                  <a:pt x="0" y="0"/>
                </a:moveTo>
                <a:cubicBezTo>
                  <a:pt x="76" y="0"/>
                  <a:pt x="152" y="0"/>
                  <a:pt x="240" y="0"/>
                </a:cubicBezTo>
                <a:cubicBezTo>
                  <a:pt x="328" y="0"/>
                  <a:pt x="480" y="0"/>
                  <a:pt x="528" y="0"/>
                </a:cubicBezTo>
              </a:path>
            </a:pathLst>
          </a:custGeom>
          <a:noFill/>
          <a:ln w="9525" cap="flat" cmpd="sng">
            <a:solidFill>
              <a:schemeClr val="hlink"/>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7424" name="Line 2080"/>
          <p:cNvSpPr>
            <a:spLocks noChangeShapeType="1"/>
          </p:cNvSpPr>
          <p:nvPr/>
        </p:nvSpPr>
        <p:spPr bwMode="auto">
          <a:xfrm>
            <a:off x="3505200" y="4343400"/>
            <a:ext cx="381000" cy="0"/>
          </a:xfrm>
          <a:prstGeom prst="line">
            <a:avLst/>
          </a:prstGeom>
          <a:noFill/>
          <a:ln w="9525">
            <a:solidFill>
              <a:schemeClr val="hlink"/>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96" name="Text Box 2081"/>
          <p:cNvSpPr txBox="1">
            <a:spLocks noChangeArrowheads="1"/>
          </p:cNvSpPr>
          <p:nvPr/>
        </p:nvSpPr>
        <p:spPr bwMode="auto">
          <a:xfrm>
            <a:off x="2895600" y="6096000"/>
            <a:ext cx="266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SLOMFPQNFF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8741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18741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187421"/>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187422"/>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187423"/>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187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17" grpId="0" animBg="1"/>
      <p:bldP spid="187418" grpId="0" animBg="1"/>
      <p:bldP spid="187421" grpId="0" animBg="1"/>
      <p:bldP spid="187422" grpId="0" animBg="1"/>
      <p:bldP spid="187423" grpId="0" animBg="1"/>
      <p:bldP spid="18742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日期占位符 1"/>
          <p:cNvSpPr>
            <a:spLocks noGrp="1"/>
          </p:cNvSpPr>
          <p:nvPr>
            <p:ph type="dt" sz="quarter" idx="10"/>
          </p:nvPr>
        </p:nvSpPr>
        <p:spPr/>
        <p:txBody>
          <a:bodyPr/>
          <a:lstStyle/>
          <a:p>
            <a:pPr>
              <a:defRPr/>
            </a:pPr>
            <a:fld id="{A966BB0D-587D-4159-9686-D4B7B4C9B8B0}" type="datetime1">
              <a:rPr lang="zh-CN" altLang="en-US"/>
              <a:pPr>
                <a:defRPr/>
              </a:pPr>
              <a:t>2017/9/26</a:t>
            </a:fld>
            <a:endParaRPr lang="en-US" altLang="zh-CN"/>
          </a:p>
        </p:txBody>
      </p:sp>
      <p:sp>
        <p:nvSpPr>
          <p:cNvPr id="8909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74AF916-57A6-4C1B-BA16-5439F828555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49</a:t>
            </a:fld>
            <a:endParaRPr kumimoji="0" lang="en-US" altLang="zh-CN" sz="1400" smtClean="0">
              <a:latin typeface="Tahoma" panose="020B0604030504040204" pitchFamily="34" charset="0"/>
              <a:ea typeface="宋体" panose="02010600030101010101" pitchFamily="2" charset="-122"/>
            </a:endParaRPr>
          </a:p>
        </p:txBody>
      </p:sp>
      <p:sp>
        <p:nvSpPr>
          <p:cNvPr id="82946" name="Text Box 2"/>
          <p:cNvSpPr txBox="1">
            <a:spLocks noChangeArrowheads="1"/>
          </p:cNvSpPr>
          <p:nvPr/>
        </p:nvSpPr>
        <p:spPr bwMode="auto">
          <a:xfrm>
            <a:off x="4378325" y="381000"/>
            <a:ext cx="803275" cy="8350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grpSp>
        <p:nvGrpSpPr>
          <p:cNvPr id="2" name="Group 3"/>
          <p:cNvGrpSpPr>
            <a:grpSpLocks/>
          </p:cNvGrpSpPr>
          <p:nvPr/>
        </p:nvGrpSpPr>
        <p:grpSpPr bwMode="auto">
          <a:xfrm>
            <a:off x="2971800" y="1219200"/>
            <a:ext cx="3851275" cy="1368425"/>
            <a:chOff x="1872" y="768"/>
            <a:chExt cx="2426" cy="862"/>
          </a:xfrm>
        </p:grpSpPr>
        <p:sp>
          <p:nvSpPr>
            <p:cNvPr id="89136" name="Text Box 4"/>
            <p:cNvSpPr txBox="1">
              <a:spLocks noChangeArrowheads="1"/>
            </p:cNvSpPr>
            <p:nvPr/>
          </p:nvSpPr>
          <p:spPr bwMode="auto">
            <a:xfrm>
              <a:off x="2784" y="1104"/>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89137" name="Text Box 5"/>
            <p:cNvSpPr txBox="1">
              <a:spLocks noChangeArrowheads="1"/>
            </p:cNvSpPr>
            <p:nvPr/>
          </p:nvSpPr>
          <p:spPr bwMode="auto">
            <a:xfrm>
              <a:off x="1872" y="1104"/>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89138" name="Text Box 6"/>
            <p:cNvSpPr txBox="1">
              <a:spLocks noChangeArrowheads="1"/>
            </p:cNvSpPr>
            <p:nvPr/>
          </p:nvSpPr>
          <p:spPr bwMode="auto">
            <a:xfrm>
              <a:off x="3792" y="1104"/>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89139" name="Line 7"/>
            <p:cNvSpPr>
              <a:spLocks noChangeShapeType="1"/>
            </p:cNvSpPr>
            <p:nvPr/>
          </p:nvSpPr>
          <p:spPr bwMode="auto">
            <a:xfrm flipV="1">
              <a:off x="2112" y="768"/>
              <a:ext cx="86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40" name="Line 8"/>
            <p:cNvSpPr>
              <a:spLocks noChangeShapeType="1"/>
            </p:cNvSpPr>
            <p:nvPr/>
          </p:nvSpPr>
          <p:spPr bwMode="auto">
            <a:xfrm flipH="1" flipV="1">
              <a:off x="2976" y="76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41" name="Line 9"/>
            <p:cNvSpPr>
              <a:spLocks noChangeShapeType="1"/>
            </p:cNvSpPr>
            <p:nvPr/>
          </p:nvSpPr>
          <p:spPr bwMode="auto">
            <a:xfrm flipH="1" flipV="1">
              <a:off x="3072" y="768"/>
              <a:ext cx="96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0"/>
          <p:cNvGrpSpPr>
            <a:grpSpLocks/>
          </p:cNvGrpSpPr>
          <p:nvPr/>
        </p:nvGrpSpPr>
        <p:grpSpPr bwMode="auto">
          <a:xfrm>
            <a:off x="1828800" y="2590800"/>
            <a:ext cx="3394075" cy="1292225"/>
            <a:chOff x="1152" y="1632"/>
            <a:chExt cx="2138" cy="814"/>
          </a:xfrm>
        </p:grpSpPr>
        <p:sp>
          <p:nvSpPr>
            <p:cNvPr id="89130" name="Text Box 11"/>
            <p:cNvSpPr txBox="1">
              <a:spLocks noChangeArrowheads="1"/>
            </p:cNvSpPr>
            <p:nvPr/>
          </p:nvSpPr>
          <p:spPr bwMode="auto">
            <a:xfrm>
              <a:off x="2784" y="1920"/>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89131" name="Text Box 12"/>
            <p:cNvSpPr txBox="1">
              <a:spLocks noChangeArrowheads="1"/>
            </p:cNvSpPr>
            <p:nvPr/>
          </p:nvSpPr>
          <p:spPr bwMode="auto">
            <a:xfrm>
              <a:off x="1152" y="187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7        5</a:t>
              </a:r>
            </a:p>
          </p:txBody>
        </p:sp>
        <p:sp>
          <p:nvSpPr>
            <p:cNvPr id="89132" name="Text Box 13"/>
            <p:cNvSpPr txBox="1">
              <a:spLocks noChangeArrowheads="1"/>
            </p:cNvSpPr>
            <p:nvPr/>
          </p:nvSpPr>
          <p:spPr bwMode="auto">
            <a:xfrm>
              <a:off x="1968" y="187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89133" name="Line 14"/>
            <p:cNvSpPr>
              <a:spLocks noChangeShapeType="1"/>
            </p:cNvSpPr>
            <p:nvPr/>
          </p:nvSpPr>
          <p:spPr bwMode="auto">
            <a:xfrm flipV="1">
              <a:off x="1392" y="1632"/>
              <a:ext cx="67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4" name="Line 15"/>
            <p:cNvSpPr>
              <a:spLocks noChangeShapeType="1"/>
            </p:cNvSpPr>
            <p:nvPr/>
          </p:nvSpPr>
          <p:spPr bwMode="auto">
            <a:xfrm flipH="1" flipV="1">
              <a:off x="2112" y="1632"/>
              <a:ext cx="9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5" name="Line 16"/>
            <p:cNvSpPr>
              <a:spLocks noChangeShapeType="1"/>
            </p:cNvSpPr>
            <p:nvPr/>
          </p:nvSpPr>
          <p:spPr bwMode="auto">
            <a:xfrm flipH="1" flipV="1">
              <a:off x="2160" y="1632"/>
              <a:ext cx="86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7"/>
          <p:cNvGrpSpPr>
            <a:grpSpLocks/>
          </p:cNvGrpSpPr>
          <p:nvPr/>
        </p:nvGrpSpPr>
        <p:grpSpPr bwMode="auto">
          <a:xfrm>
            <a:off x="568325" y="3810000"/>
            <a:ext cx="1870075" cy="1368425"/>
            <a:chOff x="358" y="2400"/>
            <a:chExt cx="1178" cy="862"/>
          </a:xfrm>
        </p:grpSpPr>
        <p:sp>
          <p:nvSpPr>
            <p:cNvPr id="89126" name="Text Box 18"/>
            <p:cNvSpPr txBox="1">
              <a:spLocks noChangeArrowheads="1"/>
            </p:cNvSpPr>
            <p:nvPr/>
          </p:nvSpPr>
          <p:spPr bwMode="auto">
            <a:xfrm>
              <a:off x="1030"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7   5</a:t>
              </a:r>
            </a:p>
          </p:txBody>
        </p:sp>
        <p:sp>
          <p:nvSpPr>
            <p:cNvPr id="89127" name="Text Box 19"/>
            <p:cNvSpPr txBox="1">
              <a:spLocks noChangeArrowheads="1"/>
            </p:cNvSpPr>
            <p:nvPr/>
          </p:nvSpPr>
          <p:spPr bwMode="auto">
            <a:xfrm>
              <a:off x="358"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7   5</a:t>
              </a:r>
            </a:p>
          </p:txBody>
        </p:sp>
        <p:sp>
          <p:nvSpPr>
            <p:cNvPr id="89128" name="Line 20"/>
            <p:cNvSpPr>
              <a:spLocks noChangeShapeType="1"/>
            </p:cNvSpPr>
            <p:nvPr/>
          </p:nvSpPr>
          <p:spPr bwMode="auto">
            <a:xfrm flipV="1">
              <a:off x="624" y="2400"/>
              <a:ext cx="72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9" name="Line 21"/>
            <p:cNvSpPr>
              <a:spLocks noChangeShapeType="1"/>
            </p:cNvSpPr>
            <p:nvPr/>
          </p:nvSpPr>
          <p:spPr bwMode="auto">
            <a:xfrm flipV="1">
              <a:off x="1296" y="2400"/>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2"/>
          <p:cNvGrpSpPr>
            <a:grpSpLocks/>
          </p:cNvGrpSpPr>
          <p:nvPr/>
        </p:nvGrpSpPr>
        <p:grpSpPr bwMode="auto">
          <a:xfrm>
            <a:off x="2701925" y="3810000"/>
            <a:ext cx="1870075" cy="1368425"/>
            <a:chOff x="1702" y="2400"/>
            <a:chExt cx="1178" cy="862"/>
          </a:xfrm>
        </p:grpSpPr>
        <p:sp>
          <p:nvSpPr>
            <p:cNvPr id="89122" name="Text Box 23"/>
            <p:cNvSpPr txBox="1">
              <a:spLocks noChangeArrowheads="1"/>
            </p:cNvSpPr>
            <p:nvPr/>
          </p:nvSpPr>
          <p:spPr bwMode="auto">
            <a:xfrm>
              <a:off x="2374"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6   5</a:t>
              </a:r>
            </a:p>
          </p:txBody>
        </p:sp>
        <p:sp>
          <p:nvSpPr>
            <p:cNvPr id="89123" name="Text Box 24"/>
            <p:cNvSpPr txBox="1">
              <a:spLocks noChangeArrowheads="1"/>
            </p:cNvSpPr>
            <p:nvPr/>
          </p:nvSpPr>
          <p:spPr bwMode="auto">
            <a:xfrm>
              <a:off x="1702"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89124" name="Line 25"/>
            <p:cNvSpPr>
              <a:spLocks noChangeShapeType="1"/>
            </p:cNvSpPr>
            <p:nvPr/>
          </p:nvSpPr>
          <p:spPr bwMode="auto">
            <a:xfrm flipV="1">
              <a:off x="1968" y="2400"/>
              <a:ext cx="24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5" name="Line 26"/>
            <p:cNvSpPr>
              <a:spLocks noChangeShapeType="1"/>
            </p:cNvSpPr>
            <p:nvPr/>
          </p:nvSpPr>
          <p:spPr bwMode="auto">
            <a:xfrm flipH="1" flipV="1">
              <a:off x="2256" y="2400"/>
              <a:ext cx="38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27"/>
          <p:cNvGrpSpPr>
            <a:grpSpLocks/>
          </p:cNvGrpSpPr>
          <p:nvPr/>
        </p:nvGrpSpPr>
        <p:grpSpPr bwMode="auto">
          <a:xfrm>
            <a:off x="4759325" y="3886200"/>
            <a:ext cx="1870075" cy="1292225"/>
            <a:chOff x="2998" y="2448"/>
            <a:chExt cx="1178" cy="814"/>
          </a:xfrm>
        </p:grpSpPr>
        <p:sp>
          <p:nvSpPr>
            <p:cNvPr id="89118" name="Text Box 28"/>
            <p:cNvSpPr txBox="1">
              <a:spLocks noChangeArrowheads="1"/>
            </p:cNvSpPr>
            <p:nvPr/>
          </p:nvSpPr>
          <p:spPr bwMode="auto">
            <a:xfrm>
              <a:off x="2998"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1   4   3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89119" name="Text Box 29"/>
            <p:cNvSpPr txBox="1">
              <a:spLocks noChangeArrowheads="1"/>
            </p:cNvSpPr>
            <p:nvPr/>
          </p:nvSpPr>
          <p:spPr bwMode="auto">
            <a:xfrm>
              <a:off x="3670"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1   4   5</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a:t>
              </a:r>
            </a:p>
          </p:txBody>
        </p:sp>
        <p:sp>
          <p:nvSpPr>
            <p:cNvPr id="89120" name="Line 30"/>
            <p:cNvSpPr>
              <a:spLocks noChangeShapeType="1"/>
            </p:cNvSpPr>
            <p:nvPr/>
          </p:nvSpPr>
          <p:spPr bwMode="auto">
            <a:xfrm flipH="1" flipV="1">
              <a:off x="3024" y="2448"/>
              <a:ext cx="24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1" name="Line 31"/>
            <p:cNvSpPr>
              <a:spLocks noChangeShapeType="1"/>
            </p:cNvSpPr>
            <p:nvPr/>
          </p:nvSpPr>
          <p:spPr bwMode="auto">
            <a:xfrm flipH="1" flipV="1">
              <a:off x="3072" y="2448"/>
              <a:ext cx="86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32"/>
          <p:cNvGrpSpPr>
            <a:grpSpLocks/>
          </p:cNvGrpSpPr>
          <p:nvPr/>
        </p:nvGrpSpPr>
        <p:grpSpPr bwMode="auto">
          <a:xfrm>
            <a:off x="6324600" y="3810000"/>
            <a:ext cx="2387600" cy="1368425"/>
            <a:chOff x="3984" y="2400"/>
            <a:chExt cx="1504" cy="862"/>
          </a:xfrm>
        </p:grpSpPr>
        <p:sp>
          <p:nvSpPr>
            <p:cNvPr id="89114" name="Text Box 33"/>
            <p:cNvSpPr txBox="1">
              <a:spLocks noChangeArrowheads="1"/>
            </p:cNvSpPr>
            <p:nvPr/>
          </p:nvSpPr>
          <p:spPr bwMode="auto">
            <a:xfrm>
              <a:off x="4342"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6   5</a:t>
              </a:r>
            </a:p>
          </p:txBody>
        </p:sp>
        <p:sp>
          <p:nvSpPr>
            <p:cNvPr id="89115" name="Text Box 34"/>
            <p:cNvSpPr txBox="1">
              <a:spLocks noChangeArrowheads="1"/>
            </p:cNvSpPr>
            <p:nvPr/>
          </p:nvSpPr>
          <p:spPr bwMode="auto">
            <a:xfrm>
              <a:off x="5014" y="2736"/>
              <a:ext cx="474"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89116" name="Line 35"/>
            <p:cNvSpPr>
              <a:spLocks noChangeShapeType="1"/>
            </p:cNvSpPr>
            <p:nvPr/>
          </p:nvSpPr>
          <p:spPr bwMode="auto">
            <a:xfrm flipH="1" flipV="1">
              <a:off x="3984" y="2400"/>
              <a:ext cx="57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7" name="Line 36"/>
            <p:cNvSpPr>
              <a:spLocks noChangeShapeType="1"/>
            </p:cNvSpPr>
            <p:nvPr/>
          </p:nvSpPr>
          <p:spPr bwMode="auto">
            <a:xfrm flipH="1" flipV="1">
              <a:off x="4080" y="2400"/>
              <a:ext cx="115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981" name="Oval 37"/>
          <p:cNvSpPr>
            <a:spLocks noChangeArrowheads="1"/>
          </p:cNvSpPr>
          <p:nvPr/>
        </p:nvSpPr>
        <p:spPr bwMode="auto">
          <a:xfrm>
            <a:off x="5181600" y="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82982" name="Oval 38"/>
          <p:cNvSpPr>
            <a:spLocks noChangeArrowheads="1"/>
          </p:cNvSpPr>
          <p:nvPr/>
        </p:nvSpPr>
        <p:spPr bwMode="auto">
          <a:xfrm>
            <a:off x="2971800" y="12954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sp>
        <p:nvSpPr>
          <p:cNvPr id="82983" name="Oval 39"/>
          <p:cNvSpPr>
            <a:spLocks noChangeArrowheads="1"/>
          </p:cNvSpPr>
          <p:nvPr/>
        </p:nvSpPr>
        <p:spPr bwMode="auto">
          <a:xfrm>
            <a:off x="1752600" y="25146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5</a:t>
            </a:r>
            <a:endParaRPr lang="en-US" altLang="zh-CN" sz="2400">
              <a:latin typeface="Times New Roman" panose="02020603050405020304" pitchFamily="18" charset="0"/>
              <a:ea typeface="宋体" panose="02010600030101010101" pitchFamily="2" charset="-122"/>
            </a:endParaRPr>
          </a:p>
        </p:txBody>
      </p:sp>
      <p:sp>
        <p:nvSpPr>
          <p:cNvPr id="82984" name="Oval 40"/>
          <p:cNvSpPr>
            <a:spLocks noChangeArrowheads="1"/>
          </p:cNvSpPr>
          <p:nvPr/>
        </p:nvSpPr>
        <p:spPr bwMode="auto">
          <a:xfrm>
            <a:off x="3505200" y="26670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6</a:t>
            </a:r>
            <a:endParaRPr lang="en-US" altLang="zh-CN" sz="2400">
              <a:latin typeface="Times New Roman" panose="02020603050405020304" pitchFamily="18" charset="0"/>
              <a:ea typeface="宋体" panose="02010600030101010101" pitchFamily="2" charset="-122"/>
            </a:endParaRPr>
          </a:p>
        </p:txBody>
      </p:sp>
      <p:sp>
        <p:nvSpPr>
          <p:cNvPr id="82985" name="Oval 41"/>
          <p:cNvSpPr>
            <a:spLocks noChangeArrowheads="1"/>
          </p:cNvSpPr>
          <p:nvPr/>
        </p:nvSpPr>
        <p:spPr bwMode="auto">
          <a:xfrm>
            <a:off x="4724400" y="26670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7</a:t>
            </a:r>
            <a:endParaRPr lang="en-US" altLang="zh-CN" sz="2400">
              <a:latin typeface="Times New Roman" panose="02020603050405020304" pitchFamily="18" charset="0"/>
              <a:ea typeface="宋体" panose="02010600030101010101" pitchFamily="2" charset="-122"/>
            </a:endParaRPr>
          </a:p>
        </p:txBody>
      </p:sp>
      <p:sp>
        <p:nvSpPr>
          <p:cNvPr id="82986" name="Oval 42"/>
          <p:cNvSpPr>
            <a:spLocks noChangeArrowheads="1"/>
          </p:cNvSpPr>
          <p:nvPr/>
        </p:nvSpPr>
        <p:spPr bwMode="auto">
          <a:xfrm>
            <a:off x="4800600" y="13716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grpSp>
        <p:nvGrpSpPr>
          <p:cNvPr id="8" name="Group 43"/>
          <p:cNvGrpSpPr>
            <a:grpSpLocks/>
          </p:cNvGrpSpPr>
          <p:nvPr/>
        </p:nvGrpSpPr>
        <p:grpSpPr bwMode="auto">
          <a:xfrm>
            <a:off x="4876800" y="2590800"/>
            <a:ext cx="1870075" cy="1216025"/>
            <a:chOff x="3072" y="1632"/>
            <a:chExt cx="1178" cy="766"/>
          </a:xfrm>
        </p:grpSpPr>
        <p:sp>
          <p:nvSpPr>
            <p:cNvPr id="89112" name="Text Box 44"/>
            <p:cNvSpPr txBox="1">
              <a:spLocks noChangeArrowheads="1"/>
            </p:cNvSpPr>
            <p:nvPr/>
          </p:nvSpPr>
          <p:spPr bwMode="auto">
            <a:xfrm>
              <a:off x="3744" y="187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89113" name="Line 45"/>
            <p:cNvSpPr>
              <a:spLocks noChangeShapeType="1"/>
            </p:cNvSpPr>
            <p:nvPr/>
          </p:nvSpPr>
          <p:spPr bwMode="auto">
            <a:xfrm flipH="1" flipV="1">
              <a:off x="3072" y="1632"/>
              <a:ext cx="91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990" name="AutoShape 46"/>
          <p:cNvSpPr>
            <a:spLocks noChangeArrowheads="1"/>
          </p:cNvSpPr>
          <p:nvPr/>
        </p:nvSpPr>
        <p:spPr bwMode="auto">
          <a:xfrm>
            <a:off x="8077200" y="5867400"/>
            <a:ext cx="838200" cy="457200"/>
          </a:xfrm>
          <a:prstGeom prst="wedgeRectCallout">
            <a:avLst>
              <a:gd name="adj1" fmla="val -23676"/>
              <a:gd name="adj2" fmla="val -198611"/>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FF0000"/>
                </a:solidFill>
                <a:latin typeface="Times New Roman" panose="02020603050405020304" pitchFamily="18" charset="0"/>
                <a:ea typeface="宋体" panose="02010600030101010101" pitchFamily="2" charset="-122"/>
              </a:rPr>
              <a:t>目标</a:t>
            </a:r>
          </a:p>
        </p:txBody>
      </p:sp>
      <p:sp>
        <p:nvSpPr>
          <p:cNvPr id="82991" name="Oval 47"/>
          <p:cNvSpPr>
            <a:spLocks noChangeArrowheads="1"/>
          </p:cNvSpPr>
          <p:nvPr/>
        </p:nvSpPr>
        <p:spPr bwMode="auto">
          <a:xfrm>
            <a:off x="6172200" y="25908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8</a:t>
            </a:r>
            <a:endParaRPr lang="en-US" altLang="zh-CN" sz="2400">
              <a:latin typeface="Times New Roman" panose="02020603050405020304" pitchFamily="18" charset="0"/>
              <a:ea typeface="宋体" panose="02010600030101010101" pitchFamily="2" charset="-122"/>
            </a:endParaRPr>
          </a:p>
        </p:txBody>
      </p:sp>
      <p:grpSp>
        <p:nvGrpSpPr>
          <p:cNvPr id="9" name="Group 48"/>
          <p:cNvGrpSpPr>
            <a:grpSpLocks/>
          </p:cNvGrpSpPr>
          <p:nvPr/>
        </p:nvGrpSpPr>
        <p:grpSpPr bwMode="auto">
          <a:xfrm>
            <a:off x="6477000" y="2590800"/>
            <a:ext cx="1717675" cy="1216025"/>
            <a:chOff x="4080" y="1632"/>
            <a:chExt cx="1082" cy="766"/>
          </a:xfrm>
        </p:grpSpPr>
        <p:sp>
          <p:nvSpPr>
            <p:cNvPr id="89110" name="Text Box 49"/>
            <p:cNvSpPr txBox="1">
              <a:spLocks noChangeArrowheads="1"/>
            </p:cNvSpPr>
            <p:nvPr/>
          </p:nvSpPr>
          <p:spPr bwMode="auto">
            <a:xfrm>
              <a:off x="4656" y="187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2   3   4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1   8   </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89111" name="Line 50"/>
            <p:cNvSpPr>
              <a:spLocks noChangeShapeType="1"/>
            </p:cNvSpPr>
            <p:nvPr/>
          </p:nvSpPr>
          <p:spPr bwMode="auto">
            <a:xfrm flipH="1" flipV="1">
              <a:off x="4080" y="1632"/>
              <a:ext cx="81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995" name="Oval 51"/>
          <p:cNvSpPr>
            <a:spLocks noChangeArrowheads="1"/>
          </p:cNvSpPr>
          <p:nvPr/>
        </p:nvSpPr>
        <p:spPr bwMode="auto">
          <a:xfrm>
            <a:off x="6324600" y="13716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4</a:t>
            </a:r>
            <a:endParaRPr lang="en-US" altLang="zh-CN"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9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298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299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298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298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298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8299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82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nimBg="1" autoUpdateAnimBg="0"/>
      <p:bldP spid="82981" grpId="0" animBg="1" autoUpdateAnimBg="0"/>
      <p:bldP spid="82982" grpId="0" animBg="1" autoUpdateAnimBg="0"/>
      <p:bldP spid="82983" grpId="0" animBg="1" autoUpdateAnimBg="0"/>
      <p:bldP spid="82984" grpId="0" animBg="1" autoUpdateAnimBg="0"/>
      <p:bldP spid="82985" grpId="0" animBg="1" autoUpdateAnimBg="0"/>
      <p:bldP spid="82986" grpId="0" animBg="1" autoUpdateAnimBg="0"/>
      <p:bldP spid="82990" grpId="0" animBg="1" autoUpdateAnimBg="0"/>
      <p:bldP spid="82991" grpId="0" animBg="1" autoUpdateAnimBg="0"/>
      <p:bldP spid="8299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z="3600" smtClean="0">
                <a:ea typeface="宋体" panose="02010600030101010101" pitchFamily="2" charset="-122"/>
              </a:rPr>
              <a:t>3.1 </a:t>
            </a:r>
            <a:r>
              <a:rPr lang="zh-CN" altLang="en-US" sz="3600" smtClean="0">
                <a:ea typeface="宋体" panose="02010600030101010101" pitchFamily="2" charset="-122"/>
              </a:rPr>
              <a:t>搜索的概念</a:t>
            </a:r>
          </a:p>
        </p:txBody>
      </p:sp>
      <p:sp>
        <p:nvSpPr>
          <p:cNvPr id="12291" name="Rectangle 3"/>
          <p:cNvSpPr>
            <a:spLocks noGrp="1" noChangeArrowheads="1"/>
          </p:cNvSpPr>
          <p:nvPr>
            <p:ph type="body" idx="1"/>
          </p:nvPr>
        </p:nvSpPr>
        <p:spPr>
          <a:xfrm>
            <a:off x="539750" y="1989138"/>
            <a:ext cx="8424863" cy="4535487"/>
          </a:xfrm>
        </p:spPr>
        <p:txBody>
          <a:bodyPr/>
          <a:lstStyle/>
          <a:p>
            <a:pPr>
              <a:buFont typeface="Wingdings" panose="05000000000000000000" pitchFamily="2" charset="2"/>
              <a:buChar char="q"/>
            </a:pPr>
            <a:r>
              <a:rPr lang="zh-CN" altLang="en-US" sz="2400" smtClean="0">
                <a:latin typeface="华文新魏" panose="02010800040101010101" pitchFamily="2" charset="-122"/>
              </a:rPr>
              <a:t>1974年，</a:t>
            </a:r>
            <a:r>
              <a:rPr lang="en-US" altLang="zh-CN" sz="2400" smtClean="0">
                <a:latin typeface="华文新魏" panose="02010800040101010101" pitchFamily="2" charset="-122"/>
              </a:rPr>
              <a:t>Nilsson</a:t>
            </a:r>
            <a:r>
              <a:rPr lang="zh-CN" altLang="en-US" sz="2400" smtClean="0">
                <a:latin typeface="华文新魏" panose="02010800040101010101" pitchFamily="2" charset="-122"/>
              </a:rPr>
              <a:t>归纳出的</a:t>
            </a:r>
            <a:r>
              <a:rPr lang="en-US" altLang="zh-CN" sz="2400" smtClean="0">
                <a:latin typeface="华文新魏" panose="02010800040101010101" pitchFamily="2" charset="-122"/>
              </a:rPr>
              <a:t>AI</a:t>
            </a:r>
            <a:r>
              <a:rPr lang="zh-CN" altLang="zh-CN" sz="2400" smtClean="0">
                <a:latin typeface="华文新魏" panose="02010800040101010101" pitchFamily="2" charset="-122"/>
              </a:rPr>
              <a:t>研究的基本</a:t>
            </a:r>
            <a:r>
              <a:rPr lang="zh-CN" altLang="en-US" sz="2400" smtClean="0">
                <a:latin typeface="华文新魏" panose="02010800040101010101" pitchFamily="2" charset="-122"/>
              </a:rPr>
              <a:t>问题</a:t>
            </a:r>
          </a:p>
          <a:p>
            <a:pPr lvl="1"/>
            <a:r>
              <a:rPr lang="zh-CN" altLang="en-US" smtClean="0">
                <a:latin typeface="华文新魏" panose="02010800040101010101" pitchFamily="2" charset="-122"/>
              </a:rPr>
              <a:t>知识的模型化和表示</a:t>
            </a:r>
          </a:p>
          <a:p>
            <a:pPr lvl="1"/>
            <a:r>
              <a:rPr lang="zh-CN" altLang="en-US" smtClean="0">
                <a:latin typeface="华文新魏" panose="02010800040101010101" pitchFamily="2" charset="-122"/>
              </a:rPr>
              <a:t>常识性推理、演绎和问题解决</a:t>
            </a:r>
          </a:p>
          <a:p>
            <a:pPr lvl="1"/>
            <a:r>
              <a:rPr lang="zh-CN" altLang="en-US" smtClean="0">
                <a:solidFill>
                  <a:srgbClr val="FF0000"/>
                </a:solidFill>
                <a:latin typeface="华文新魏" panose="02010800040101010101" pitchFamily="2" charset="-122"/>
              </a:rPr>
              <a:t>启发式搜索</a:t>
            </a:r>
          </a:p>
          <a:p>
            <a:pPr lvl="1"/>
            <a:r>
              <a:rPr lang="zh-CN" altLang="en-US" smtClean="0">
                <a:latin typeface="华文新魏" panose="02010800040101010101" pitchFamily="2" charset="-122"/>
              </a:rPr>
              <a:t>人工智能系统和语言</a:t>
            </a:r>
          </a:p>
          <a:p>
            <a:pPr>
              <a:buFont typeface="Wingdings" panose="05000000000000000000" pitchFamily="2" charset="2"/>
              <a:buChar char="q"/>
            </a:pPr>
            <a:r>
              <a:rPr lang="zh-CN" altLang="en-US" sz="2400" smtClean="0">
                <a:latin typeface="华文新魏" panose="02010800040101010101" pitchFamily="2" charset="-122"/>
              </a:rPr>
              <a:t>搜索是人工智能中的一个基本问题,是推理不可分割的一部分,直接关系到智能系统的性能和运行效率</a:t>
            </a:r>
          </a:p>
          <a:p>
            <a:pPr>
              <a:buFont typeface="Wingdings" panose="05000000000000000000" pitchFamily="2" charset="2"/>
              <a:buChar char="q"/>
            </a:pPr>
            <a:r>
              <a:rPr lang="en-US" altLang="zh-CN" sz="2400" smtClean="0">
                <a:latin typeface="华文新魏" panose="02010800040101010101" pitchFamily="2" charset="-122"/>
              </a:rPr>
              <a:t>AI</a:t>
            </a:r>
            <a:r>
              <a:rPr lang="zh-CN" altLang="en-US" sz="2400" smtClean="0">
                <a:latin typeface="华文新魏" panose="02010800040101010101" pitchFamily="2" charset="-122"/>
              </a:rPr>
              <a:t>为什么要研究</a:t>
            </a:r>
            <a:r>
              <a:rPr lang="en-US" altLang="zh-CN" sz="2400" smtClean="0">
                <a:latin typeface="华文新魏" panose="02010800040101010101" pitchFamily="2" charset="-122"/>
              </a:rPr>
              <a:t>search?</a:t>
            </a:r>
          </a:p>
          <a:p>
            <a:pPr lvl="1"/>
            <a:r>
              <a:rPr lang="zh-CN" altLang="en-US" smtClean="0">
                <a:latin typeface="华文新魏" panose="02010800040101010101" pitchFamily="2" charset="-122"/>
              </a:rPr>
              <a:t>问题没有直接的解法;</a:t>
            </a:r>
          </a:p>
          <a:p>
            <a:pPr lvl="1"/>
            <a:r>
              <a:rPr lang="zh-CN" altLang="en-US" smtClean="0">
                <a:latin typeface="华文新魏" panose="02010800040101010101" pitchFamily="2" charset="-122"/>
              </a:rPr>
              <a:t>需要探索地求解;</a:t>
            </a:r>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quarter" idx="10"/>
          </p:nvPr>
        </p:nvSpPr>
        <p:spPr/>
        <p:txBody>
          <a:bodyPr/>
          <a:lstStyle/>
          <a:p>
            <a:pPr>
              <a:defRPr/>
            </a:pPr>
            <a:fld id="{FD22B1CF-E4EC-49DA-8063-89510412A87A}" type="datetime1">
              <a:rPr lang="zh-CN" altLang="en-US"/>
              <a:pPr>
                <a:defRPr/>
              </a:pPr>
              <a:t>2017/9/26</a:t>
            </a:fld>
            <a:endParaRPr lang="en-US" altLang="zh-CN"/>
          </a:p>
        </p:txBody>
      </p:sp>
      <p:sp>
        <p:nvSpPr>
          <p:cNvPr id="901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0EAA815-B1FC-4540-AD39-CE37E803B7D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50</a:t>
            </a:fld>
            <a:endParaRPr kumimoji="0" lang="en-US" altLang="zh-CN" sz="1400" smtClean="0">
              <a:latin typeface="Tahoma" panose="020B0604030504040204" pitchFamily="34" charset="0"/>
              <a:ea typeface="宋体" panose="02010600030101010101" pitchFamily="2" charset="-122"/>
            </a:endParaRPr>
          </a:p>
        </p:txBody>
      </p:sp>
      <p:sp>
        <p:nvSpPr>
          <p:cNvPr id="90116" name="Rectangle 2"/>
          <p:cNvSpPr>
            <a:spLocks noGrp="1" noChangeArrowheads="1"/>
          </p:cNvSpPr>
          <p:nvPr>
            <p:ph type="title"/>
          </p:nvPr>
        </p:nvSpPr>
        <p:spPr/>
        <p:txBody>
          <a:bodyPr/>
          <a:lstStyle/>
          <a:p>
            <a:pPr eaLnBrk="1" hangingPunct="1"/>
            <a:r>
              <a:rPr lang="en-US" altLang="zh-CN" sz="4000" smtClean="0"/>
              <a:t>3.2.2 </a:t>
            </a:r>
            <a:r>
              <a:rPr lang="zh-CN" altLang="en-US" sz="4000" smtClean="0"/>
              <a:t>盲目搜索</a:t>
            </a:r>
            <a:r>
              <a:rPr lang="zh-CN" altLang="en-US" sz="3200" smtClean="0">
                <a:sym typeface="Symbol" panose="05050102010706020507" pitchFamily="18" charset="2"/>
              </a:rPr>
              <a:t></a:t>
            </a:r>
            <a:r>
              <a:rPr lang="zh-CN" altLang="en-US" sz="3200" smtClean="0">
                <a:ea typeface="华文新魏" panose="02010800040101010101" pitchFamily="2" charset="-122"/>
                <a:sym typeface="Symbol" panose="05050102010706020507" pitchFamily="18" charset="2"/>
              </a:rPr>
              <a:t>举</a:t>
            </a:r>
            <a:r>
              <a:rPr lang="zh-CN" altLang="en-US" sz="3200" smtClean="0">
                <a:ea typeface="华文新魏" panose="02010800040101010101" pitchFamily="2" charset="-122"/>
              </a:rPr>
              <a:t>例</a:t>
            </a:r>
          </a:p>
        </p:txBody>
      </p:sp>
      <p:sp>
        <p:nvSpPr>
          <p:cNvPr id="90117" name="Rectangle 3"/>
          <p:cNvSpPr>
            <a:spLocks noGrp="1" noChangeArrowheads="1"/>
          </p:cNvSpPr>
          <p:nvPr>
            <p:ph type="body" idx="1"/>
          </p:nvPr>
        </p:nvSpPr>
        <p:spPr>
          <a:xfrm>
            <a:off x="762000" y="1828800"/>
            <a:ext cx="7772400" cy="2590800"/>
          </a:xfrm>
        </p:spPr>
        <p:txBody>
          <a:bodyPr/>
          <a:lstStyle/>
          <a:p>
            <a:pPr eaLnBrk="1" hangingPunct="1">
              <a:buFont typeface="Wingdings" panose="05000000000000000000" pitchFamily="2" charset="2"/>
              <a:buNone/>
            </a:pPr>
            <a:r>
              <a:rPr lang="en-US" altLang="zh-CN" smtClean="0"/>
              <a:t>   </a:t>
            </a:r>
            <a:r>
              <a:rPr lang="zh-CN" altLang="en-US" sz="3200" smtClean="0"/>
              <a:t>设有三块积木及其初始状态和目标状态，所施加的操作是积木的移动</a:t>
            </a:r>
            <a:r>
              <a:rPr lang="en-US" altLang="zh-CN" sz="3200" smtClean="0"/>
              <a:t>O(x,y)</a:t>
            </a:r>
            <a:r>
              <a:rPr lang="zh-CN" altLang="en-US" sz="3200" smtClean="0"/>
              <a:t>，表示积木</a:t>
            </a:r>
            <a:r>
              <a:rPr lang="en-US" altLang="zh-CN" sz="3200" smtClean="0"/>
              <a:t>x</a:t>
            </a:r>
            <a:r>
              <a:rPr lang="zh-CN" altLang="en-US" sz="3200" smtClean="0"/>
              <a:t>移到</a:t>
            </a:r>
            <a:r>
              <a:rPr lang="en-US" altLang="zh-CN" sz="3200" smtClean="0"/>
              <a:t>y</a:t>
            </a:r>
            <a:r>
              <a:rPr lang="zh-CN" altLang="en-US" sz="3200" smtClean="0"/>
              <a:t>，</a:t>
            </a:r>
            <a:r>
              <a:rPr lang="en-US" altLang="zh-CN" sz="3200" smtClean="0"/>
              <a:t>y</a:t>
            </a:r>
            <a:r>
              <a:rPr lang="zh-CN" altLang="en-US" sz="3200" smtClean="0"/>
              <a:t>可以是桌子，也可以是另一块积木。 </a:t>
            </a:r>
            <a:r>
              <a:rPr lang="en-US" altLang="zh-CN" sz="3200" smtClean="0"/>
              <a:t>O(x,y)</a:t>
            </a:r>
            <a:r>
              <a:rPr lang="zh-CN" altLang="en-US" sz="3200" smtClean="0"/>
              <a:t>发生的条件是</a:t>
            </a:r>
            <a:r>
              <a:rPr lang="en-US" altLang="zh-CN" sz="3200" smtClean="0"/>
              <a:t>x,y</a:t>
            </a:r>
            <a:r>
              <a:rPr lang="zh-CN" altLang="en-US" sz="3200" smtClean="0"/>
              <a:t>的顶上是空的。</a:t>
            </a:r>
          </a:p>
        </p:txBody>
      </p:sp>
      <p:sp>
        <p:nvSpPr>
          <p:cNvPr id="90118" name="Line 4"/>
          <p:cNvSpPr>
            <a:spLocks noChangeShapeType="1"/>
          </p:cNvSpPr>
          <p:nvPr/>
        </p:nvSpPr>
        <p:spPr bwMode="auto">
          <a:xfrm>
            <a:off x="1219200" y="6324600"/>
            <a:ext cx="2362200" cy="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19" name="Line 5"/>
          <p:cNvSpPr>
            <a:spLocks noChangeShapeType="1"/>
          </p:cNvSpPr>
          <p:nvPr/>
        </p:nvSpPr>
        <p:spPr bwMode="auto">
          <a:xfrm>
            <a:off x="4419600" y="6324600"/>
            <a:ext cx="2971800" cy="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0" name="Rectangle 6"/>
          <p:cNvSpPr>
            <a:spLocks noChangeArrowheads="1"/>
          </p:cNvSpPr>
          <p:nvPr/>
        </p:nvSpPr>
        <p:spPr bwMode="auto">
          <a:xfrm>
            <a:off x="1447800" y="5562600"/>
            <a:ext cx="457200" cy="762000"/>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1</a:t>
            </a:r>
          </a:p>
          <a:p>
            <a:pPr algn="ctr" eaLnBrk="1" hangingPunct="1">
              <a:buFont typeface="Wingdings" panose="05000000000000000000" pitchFamily="2" charset="2"/>
              <a:buNone/>
            </a:pPr>
            <a:r>
              <a:rPr lang="en-US" altLang="zh-CN" sz="2400"/>
              <a:t>2</a:t>
            </a:r>
          </a:p>
        </p:txBody>
      </p:sp>
      <p:sp>
        <p:nvSpPr>
          <p:cNvPr id="90121" name="Rectangle 7"/>
          <p:cNvSpPr>
            <a:spLocks noChangeArrowheads="1"/>
          </p:cNvSpPr>
          <p:nvPr/>
        </p:nvSpPr>
        <p:spPr bwMode="auto">
          <a:xfrm>
            <a:off x="2438400" y="5943600"/>
            <a:ext cx="381000" cy="381000"/>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3</a:t>
            </a:r>
          </a:p>
        </p:txBody>
      </p:sp>
      <p:sp>
        <p:nvSpPr>
          <p:cNvPr id="90122" name="Line 8"/>
          <p:cNvSpPr>
            <a:spLocks noChangeShapeType="1"/>
          </p:cNvSpPr>
          <p:nvPr/>
        </p:nvSpPr>
        <p:spPr bwMode="auto">
          <a:xfrm>
            <a:off x="1447800" y="5943600"/>
            <a:ext cx="457200" cy="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3" name="Rectangle 9"/>
          <p:cNvSpPr>
            <a:spLocks noChangeArrowheads="1"/>
          </p:cNvSpPr>
          <p:nvPr/>
        </p:nvSpPr>
        <p:spPr bwMode="auto">
          <a:xfrm>
            <a:off x="5638800" y="5181600"/>
            <a:ext cx="457200" cy="1143000"/>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1</a:t>
            </a:r>
          </a:p>
          <a:p>
            <a:pPr algn="ctr" eaLnBrk="1" hangingPunct="1">
              <a:buFont typeface="Wingdings" panose="05000000000000000000" pitchFamily="2" charset="2"/>
              <a:buNone/>
            </a:pPr>
            <a:r>
              <a:rPr lang="en-US" altLang="zh-CN" sz="2400"/>
              <a:t>2</a:t>
            </a:r>
          </a:p>
          <a:p>
            <a:pPr algn="ctr" eaLnBrk="1" hangingPunct="1">
              <a:buFont typeface="Wingdings" panose="05000000000000000000" pitchFamily="2" charset="2"/>
              <a:buNone/>
            </a:pPr>
            <a:r>
              <a:rPr lang="en-US" altLang="zh-CN" sz="2400"/>
              <a:t>3</a:t>
            </a:r>
          </a:p>
        </p:txBody>
      </p:sp>
      <p:sp>
        <p:nvSpPr>
          <p:cNvPr id="90124" name="Line 10"/>
          <p:cNvSpPr>
            <a:spLocks noChangeShapeType="1"/>
          </p:cNvSpPr>
          <p:nvPr/>
        </p:nvSpPr>
        <p:spPr bwMode="auto">
          <a:xfrm>
            <a:off x="5638800" y="5486400"/>
            <a:ext cx="457200" cy="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5" name="Line 11"/>
          <p:cNvSpPr>
            <a:spLocks noChangeShapeType="1"/>
          </p:cNvSpPr>
          <p:nvPr/>
        </p:nvSpPr>
        <p:spPr bwMode="auto">
          <a:xfrm>
            <a:off x="5638800" y="5943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日期占位符 3"/>
          <p:cNvSpPr>
            <a:spLocks noGrp="1"/>
          </p:cNvSpPr>
          <p:nvPr>
            <p:ph type="dt" sz="quarter" idx="10"/>
          </p:nvPr>
        </p:nvSpPr>
        <p:spPr/>
        <p:txBody>
          <a:bodyPr/>
          <a:lstStyle/>
          <a:p>
            <a:pPr>
              <a:defRPr/>
            </a:pPr>
            <a:fld id="{19ABF048-58A0-4657-A39A-8601907C9A68}" type="datetime1">
              <a:rPr lang="zh-CN" altLang="en-US"/>
              <a:pPr>
                <a:defRPr/>
              </a:pPr>
              <a:t>2017/9/26</a:t>
            </a:fld>
            <a:endParaRPr lang="en-US" altLang="zh-CN"/>
          </a:p>
        </p:txBody>
      </p:sp>
      <p:sp>
        <p:nvSpPr>
          <p:cNvPr id="911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93014B9-A636-4DDB-91AA-A5D2A841F4F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51</a:t>
            </a:fld>
            <a:endParaRPr kumimoji="0" lang="en-US" altLang="zh-CN" sz="1400" smtClean="0">
              <a:latin typeface="Tahoma" panose="020B0604030504040204" pitchFamily="34" charset="0"/>
              <a:ea typeface="宋体" panose="02010600030101010101" pitchFamily="2" charset="-122"/>
            </a:endParaRPr>
          </a:p>
        </p:txBody>
      </p:sp>
      <p:sp>
        <p:nvSpPr>
          <p:cNvPr id="91140" name="Rectangle 2"/>
          <p:cNvSpPr>
            <a:spLocks noGrp="1" noChangeArrowheads="1"/>
          </p:cNvSpPr>
          <p:nvPr>
            <p:ph type="title"/>
          </p:nvPr>
        </p:nvSpPr>
        <p:spPr/>
        <p:txBody>
          <a:bodyPr/>
          <a:lstStyle/>
          <a:p>
            <a:pPr eaLnBrk="1" hangingPunct="1"/>
            <a:r>
              <a:rPr lang="en-US" altLang="zh-CN" sz="4000" smtClean="0"/>
              <a:t>3.2.2 </a:t>
            </a:r>
            <a:r>
              <a:rPr lang="zh-CN" altLang="en-US" sz="4000" smtClean="0"/>
              <a:t>盲目搜索</a:t>
            </a:r>
            <a:r>
              <a:rPr lang="zh-CN" altLang="en-US" sz="3200" smtClean="0">
                <a:sym typeface="Symbol" panose="05050102010706020507" pitchFamily="18" charset="2"/>
              </a:rPr>
              <a:t></a:t>
            </a:r>
            <a:r>
              <a:rPr lang="zh-CN" altLang="en-US" sz="3200" smtClean="0">
                <a:ea typeface="华文新魏" panose="02010800040101010101" pitchFamily="2" charset="-122"/>
                <a:sym typeface="Symbol" panose="05050102010706020507" pitchFamily="18" charset="2"/>
              </a:rPr>
              <a:t>举</a:t>
            </a:r>
            <a:r>
              <a:rPr lang="zh-CN" altLang="en-US" sz="3200" smtClean="0">
                <a:ea typeface="华文新魏" panose="02010800040101010101" pitchFamily="2" charset="-122"/>
              </a:rPr>
              <a:t>例</a:t>
            </a:r>
          </a:p>
        </p:txBody>
      </p:sp>
      <p:sp>
        <p:nvSpPr>
          <p:cNvPr id="190468" name="Text Box 4"/>
          <p:cNvSpPr txBox="1">
            <a:spLocks noChangeArrowheads="1"/>
          </p:cNvSpPr>
          <p:nvPr/>
        </p:nvSpPr>
        <p:spPr bwMode="auto">
          <a:xfrm>
            <a:off x="3124200" y="20574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dirty="0"/>
              <a:t>S</a:t>
            </a:r>
            <a:r>
              <a:rPr lang="en-US" altLang="zh-CN" baseline="-25000" dirty="0"/>
              <a:t>0</a:t>
            </a:r>
          </a:p>
        </p:txBody>
      </p:sp>
      <p:sp>
        <p:nvSpPr>
          <p:cNvPr id="190469" name="Line 5"/>
          <p:cNvSpPr>
            <a:spLocks noChangeShapeType="1"/>
          </p:cNvSpPr>
          <p:nvPr/>
        </p:nvSpPr>
        <p:spPr bwMode="auto">
          <a:xfrm flipH="1">
            <a:off x="2209800" y="2503375"/>
            <a:ext cx="114300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70" name="Line 6"/>
          <p:cNvSpPr>
            <a:spLocks noChangeShapeType="1"/>
          </p:cNvSpPr>
          <p:nvPr/>
        </p:nvSpPr>
        <p:spPr bwMode="auto">
          <a:xfrm>
            <a:off x="3352800" y="2667000"/>
            <a:ext cx="685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71" name="Line 7"/>
          <p:cNvSpPr>
            <a:spLocks noChangeShapeType="1"/>
          </p:cNvSpPr>
          <p:nvPr/>
        </p:nvSpPr>
        <p:spPr bwMode="auto">
          <a:xfrm>
            <a:off x="3581400" y="2581957"/>
            <a:ext cx="2057400" cy="6096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72" name="Line 8"/>
          <p:cNvSpPr>
            <a:spLocks noChangeShapeType="1"/>
          </p:cNvSpPr>
          <p:nvPr/>
        </p:nvSpPr>
        <p:spPr bwMode="auto">
          <a:xfrm flipH="1">
            <a:off x="1169988" y="3414712"/>
            <a:ext cx="731836" cy="471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73" name="Line 9"/>
          <p:cNvSpPr>
            <a:spLocks noChangeShapeType="1"/>
          </p:cNvSpPr>
          <p:nvPr/>
        </p:nvSpPr>
        <p:spPr bwMode="auto">
          <a:xfrm>
            <a:off x="2133600" y="3576750"/>
            <a:ext cx="149224" cy="47454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74" name="Line 10"/>
          <p:cNvSpPr>
            <a:spLocks noChangeShapeType="1"/>
          </p:cNvSpPr>
          <p:nvPr/>
        </p:nvSpPr>
        <p:spPr bwMode="auto">
          <a:xfrm>
            <a:off x="2359024" y="3574824"/>
            <a:ext cx="811214" cy="476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75" name="Line 11"/>
          <p:cNvSpPr>
            <a:spLocks noChangeShapeType="1"/>
          </p:cNvSpPr>
          <p:nvPr/>
        </p:nvSpPr>
        <p:spPr bwMode="auto">
          <a:xfrm>
            <a:off x="2590800" y="3426618"/>
            <a:ext cx="1600200" cy="688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76" name="Line 12"/>
          <p:cNvSpPr>
            <a:spLocks noChangeShapeType="1"/>
          </p:cNvSpPr>
          <p:nvPr/>
        </p:nvSpPr>
        <p:spPr bwMode="auto">
          <a:xfrm>
            <a:off x="4498976" y="3789362"/>
            <a:ext cx="1112836" cy="325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77" name="Line 13"/>
          <p:cNvSpPr>
            <a:spLocks noChangeShapeType="1"/>
          </p:cNvSpPr>
          <p:nvPr/>
        </p:nvSpPr>
        <p:spPr bwMode="auto">
          <a:xfrm>
            <a:off x="1066800" y="4766469"/>
            <a:ext cx="152400" cy="587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78" name="Line 14"/>
          <p:cNvSpPr>
            <a:spLocks noChangeShapeType="1"/>
          </p:cNvSpPr>
          <p:nvPr/>
        </p:nvSpPr>
        <p:spPr bwMode="auto">
          <a:xfrm>
            <a:off x="2286000" y="4902200"/>
            <a:ext cx="381000" cy="3984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79" name="Text Box 15"/>
          <p:cNvSpPr txBox="1">
            <a:spLocks noChangeArrowheads="1"/>
          </p:cNvSpPr>
          <p:nvPr/>
        </p:nvSpPr>
        <p:spPr bwMode="auto">
          <a:xfrm>
            <a:off x="3733800" y="1905000"/>
            <a:ext cx="533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1</a:t>
            </a:r>
          </a:p>
          <a:p>
            <a:pPr eaLnBrk="1" hangingPunct="1">
              <a:spcBef>
                <a:spcPct val="50000"/>
              </a:spcBef>
              <a:buFont typeface="Wingdings" panose="05000000000000000000" pitchFamily="2" charset="2"/>
              <a:buNone/>
            </a:pPr>
            <a:r>
              <a:rPr lang="en-US" altLang="zh-CN" sz="2000" b="1"/>
              <a:t>2 3</a:t>
            </a:r>
          </a:p>
        </p:txBody>
      </p:sp>
      <p:sp>
        <p:nvSpPr>
          <p:cNvPr id="190480" name="Text Box 16"/>
          <p:cNvSpPr txBox="1">
            <a:spLocks noChangeArrowheads="1"/>
          </p:cNvSpPr>
          <p:nvPr/>
        </p:nvSpPr>
        <p:spPr bwMode="auto">
          <a:xfrm>
            <a:off x="5715000" y="2667000"/>
            <a:ext cx="533400" cy="132080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3</a:t>
            </a:r>
          </a:p>
          <a:p>
            <a:pPr eaLnBrk="1" hangingPunct="1">
              <a:spcBef>
                <a:spcPct val="50000"/>
              </a:spcBef>
              <a:buFont typeface="Wingdings" panose="05000000000000000000" pitchFamily="2" charset="2"/>
              <a:buNone/>
            </a:pPr>
            <a:r>
              <a:rPr lang="en-US" altLang="zh-CN" sz="2000" b="1"/>
              <a:t>1 </a:t>
            </a:r>
          </a:p>
          <a:p>
            <a:pPr eaLnBrk="1" hangingPunct="1">
              <a:spcBef>
                <a:spcPct val="50000"/>
              </a:spcBef>
              <a:buFont typeface="Wingdings" panose="05000000000000000000" pitchFamily="2" charset="2"/>
              <a:buNone/>
            </a:pPr>
            <a:r>
              <a:rPr lang="en-US" altLang="zh-CN" sz="2000" b="1"/>
              <a:t>2</a:t>
            </a:r>
          </a:p>
        </p:txBody>
      </p:sp>
      <p:sp>
        <p:nvSpPr>
          <p:cNvPr id="190481" name="Text Box 17"/>
          <p:cNvSpPr txBox="1">
            <a:spLocks noChangeArrowheads="1"/>
          </p:cNvSpPr>
          <p:nvPr/>
        </p:nvSpPr>
        <p:spPr bwMode="auto">
          <a:xfrm>
            <a:off x="4114800" y="2895600"/>
            <a:ext cx="533400" cy="863600"/>
          </a:xfrm>
          <a:prstGeom prst="rect">
            <a:avLst/>
          </a:prstGeom>
          <a:noFill/>
          <a:ln w="9525">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   1</a:t>
            </a:r>
          </a:p>
          <a:p>
            <a:pPr eaLnBrk="1" hangingPunct="1">
              <a:spcBef>
                <a:spcPct val="50000"/>
              </a:spcBef>
              <a:buFont typeface="Wingdings" panose="05000000000000000000" pitchFamily="2" charset="2"/>
              <a:buNone/>
            </a:pPr>
            <a:r>
              <a:rPr lang="en-US" altLang="zh-CN" sz="2000" b="1"/>
              <a:t>2 3</a:t>
            </a:r>
          </a:p>
        </p:txBody>
      </p:sp>
      <p:sp>
        <p:nvSpPr>
          <p:cNvPr id="190482" name="Text Box 18"/>
          <p:cNvSpPr txBox="1">
            <a:spLocks noChangeArrowheads="1"/>
          </p:cNvSpPr>
          <p:nvPr/>
        </p:nvSpPr>
        <p:spPr bwMode="auto">
          <a:xfrm>
            <a:off x="1908175" y="3141663"/>
            <a:ext cx="655638" cy="406400"/>
          </a:xfrm>
          <a:prstGeom prst="rect">
            <a:avLst/>
          </a:prstGeom>
          <a:noFill/>
          <a:ln w="9525">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dirty="0"/>
              <a:t>1 2 3</a:t>
            </a:r>
          </a:p>
        </p:txBody>
      </p:sp>
      <p:sp>
        <p:nvSpPr>
          <p:cNvPr id="190483" name="Text Box 19"/>
          <p:cNvSpPr txBox="1">
            <a:spLocks noChangeArrowheads="1"/>
          </p:cNvSpPr>
          <p:nvPr/>
        </p:nvSpPr>
        <p:spPr bwMode="auto">
          <a:xfrm>
            <a:off x="838200" y="3886200"/>
            <a:ext cx="533400" cy="863600"/>
          </a:xfrm>
          <a:prstGeom prst="rect">
            <a:avLst/>
          </a:prstGeom>
          <a:noFill/>
          <a:ln w="9525">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2</a:t>
            </a:r>
          </a:p>
          <a:p>
            <a:pPr eaLnBrk="1" hangingPunct="1">
              <a:spcBef>
                <a:spcPct val="50000"/>
              </a:spcBef>
              <a:buFont typeface="Wingdings" panose="05000000000000000000" pitchFamily="2" charset="2"/>
              <a:buNone/>
            </a:pPr>
            <a:r>
              <a:rPr lang="en-US" altLang="zh-CN" sz="2000" b="1"/>
              <a:t>1 3</a:t>
            </a:r>
          </a:p>
        </p:txBody>
      </p:sp>
      <p:sp>
        <p:nvSpPr>
          <p:cNvPr id="190484" name="Text Box 20"/>
          <p:cNvSpPr txBox="1">
            <a:spLocks noChangeArrowheads="1"/>
          </p:cNvSpPr>
          <p:nvPr/>
        </p:nvSpPr>
        <p:spPr bwMode="auto">
          <a:xfrm>
            <a:off x="1981200" y="4038600"/>
            <a:ext cx="609600" cy="863600"/>
          </a:xfrm>
          <a:prstGeom prst="rect">
            <a:avLst/>
          </a:prstGeom>
          <a:noFill/>
          <a:ln w="9525">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   2</a:t>
            </a:r>
          </a:p>
          <a:p>
            <a:pPr eaLnBrk="1" hangingPunct="1">
              <a:spcBef>
                <a:spcPct val="50000"/>
              </a:spcBef>
              <a:buFont typeface="Wingdings" panose="05000000000000000000" pitchFamily="2" charset="2"/>
              <a:buNone/>
            </a:pPr>
            <a:r>
              <a:rPr lang="en-US" altLang="zh-CN" sz="2000" b="1"/>
              <a:t>1 3</a:t>
            </a:r>
          </a:p>
        </p:txBody>
      </p:sp>
      <p:sp>
        <p:nvSpPr>
          <p:cNvPr id="190485" name="Text Box 21"/>
          <p:cNvSpPr txBox="1">
            <a:spLocks noChangeArrowheads="1"/>
          </p:cNvSpPr>
          <p:nvPr/>
        </p:nvSpPr>
        <p:spPr bwMode="auto">
          <a:xfrm>
            <a:off x="2971800" y="4038600"/>
            <a:ext cx="808038" cy="863600"/>
          </a:xfrm>
          <a:prstGeom prst="rect">
            <a:avLst/>
          </a:prstGeom>
          <a:noFill/>
          <a:ln w="9525">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   3</a:t>
            </a:r>
          </a:p>
          <a:p>
            <a:pPr eaLnBrk="1" hangingPunct="1">
              <a:spcBef>
                <a:spcPct val="50000"/>
              </a:spcBef>
              <a:buFont typeface="Wingdings" panose="05000000000000000000" pitchFamily="2" charset="2"/>
              <a:buNone/>
            </a:pPr>
            <a:r>
              <a:rPr lang="en-US" altLang="zh-CN" sz="2000" b="1"/>
              <a:t>1  2</a:t>
            </a:r>
          </a:p>
        </p:txBody>
      </p:sp>
      <p:sp>
        <p:nvSpPr>
          <p:cNvPr id="190486" name="Text Box 22"/>
          <p:cNvSpPr txBox="1">
            <a:spLocks noChangeArrowheads="1"/>
          </p:cNvSpPr>
          <p:nvPr/>
        </p:nvSpPr>
        <p:spPr bwMode="auto">
          <a:xfrm>
            <a:off x="4068762" y="4124325"/>
            <a:ext cx="741363" cy="863600"/>
          </a:xfrm>
          <a:prstGeom prst="rect">
            <a:avLst/>
          </a:prstGeom>
          <a:noFill/>
          <a:ln w="9525">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3</a:t>
            </a:r>
          </a:p>
          <a:p>
            <a:pPr eaLnBrk="1" hangingPunct="1">
              <a:spcBef>
                <a:spcPct val="50000"/>
              </a:spcBef>
              <a:buFont typeface="Wingdings" panose="05000000000000000000" pitchFamily="2" charset="2"/>
              <a:buNone/>
            </a:pPr>
            <a:r>
              <a:rPr lang="en-US" altLang="zh-CN" sz="2000" b="1"/>
              <a:t>1  2</a:t>
            </a:r>
          </a:p>
        </p:txBody>
      </p:sp>
      <p:sp>
        <p:nvSpPr>
          <p:cNvPr id="190490" name="Text Box 26"/>
          <p:cNvSpPr txBox="1">
            <a:spLocks noChangeArrowheads="1"/>
          </p:cNvSpPr>
          <p:nvPr/>
        </p:nvSpPr>
        <p:spPr bwMode="auto">
          <a:xfrm>
            <a:off x="1219200" y="2743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dirty="0"/>
              <a:t>S</a:t>
            </a:r>
            <a:r>
              <a:rPr lang="en-US" altLang="zh-CN" baseline="-25000" dirty="0"/>
              <a:t>1</a:t>
            </a:r>
          </a:p>
        </p:txBody>
      </p:sp>
      <p:sp>
        <p:nvSpPr>
          <p:cNvPr id="190491" name="Text Box 27"/>
          <p:cNvSpPr txBox="1">
            <a:spLocks noChangeArrowheads="1"/>
          </p:cNvSpPr>
          <p:nvPr/>
        </p:nvSpPr>
        <p:spPr bwMode="auto">
          <a:xfrm>
            <a:off x="3581400" y="3124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dirty="0"/>
              <a:t>S</a:t>
            </a:r>
            <a:r>
              <a:rPr lang="en-US" altLang="zh-CN" baseline="-25000" dirty="0"/>
              <a:t>2</a:t>
            </a:r>
          </a:p>
        </p:txBody>
      </p:sp>
      <p:sp>
        <p:nvSpPr>
          <p:cNvPr id="190492" name="Text Box 28"/>
          <p:cNvSpPr txBox="1">
            <a:spLocks noChangeArrowheads="1"/>
          </p:cNvSpPr>
          <p:nvPr/>
        </p:nvSpPr>
        <p:spPr bwMode="auto">
          <a:xfrm>
            <a:off x="5029200" y="3124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a:t>S</a:t>
            </a:r>
            <a:r>
              <a:rPr lang="en-US" altLang="zh-CN" baseline="-25000"/>
              <a:t>3</a:t>
            </a:r>
          </a:p>
        </p:txBody>
      </p:sp>
      <p:sp>
        <p:nvSpPr>
          <p:cNvPr id="190493" name="Text Box 29"/>
          <p:cNvSpPr txBox="1">
            <a:spLocks noChangeArrowheads="1"/>
          </p:cNvSpPr>
          <p:nvPr/>
        </p:nvSpPr>
        <p:spPr bwMode="auto">
          <a:xfrm>
            <a:off x="179388" y="40767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dirty="0"/>
              <a:t>S</a:t>
            </a:r>
            <a:r>
              <a:rPr lang="en-US" altLang="zh-CN" baseline="-25000" dirty="0"/>
              <a:t>4</a:t>
            </a:r>
          </a:p>
        </p:txBody>
      </p:sp>
      <p:sp>
        <p:nvSpPr>
          <p:cNvPr id="190494" name="Text Box 30"/>
          <p:cNvSpPr txBox="1">
            <a:spLocks noChangeArrowheads="1"/>
          </p:cNvSpPr>
          <p:nvPr/>
        </p:nvSpPr>
        <p:spPr bwMode="auto">
          <a:xfrm>
            <a:off x="1600200" y="4267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dirty="0"/>
              <a:t>S</a:t>
            </a:r>
            <a:r>
              <a:rPr lang="en-US" altLang="zh-CN" baseline="-25000" dirty="0"/>
              <a:t>5</a:t>
            </a:r>
          </a:p>
        </p:txBody>
      </p:sp>
      <p:sp>
        <p:nvSpPr>
          <p:cNvPr id="190495" name="Text Box 31"/>
          <p:cNvSpPr txBox="1">
            <a:spLocks noChangeArrowheads="1"/>
          </p:cNvSpPr>
          <p:nvPr/>
        </p:nvSpPr>
        <p:spPr bwMode="auto">
          <a:xfrm>
            <a:off x="2514600" y="4343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dirty="0"/>
              <a:t>S</a:t>
            </a:r>
            <a:r>
              <a:rPr lang="en-US" altLang="zh-CN" baseline="-25000" dirty="0"/>
              <a:t>6</a:t>
            </a:r>
          </a:p>
        </p:txBody>
      </p:sp>
      <p:sp>
        <p:nvSpPr>
          <p:cNvPr id="190496" name="Text Box 32"/>
          <p:cNvSpPr txBox="1">
            <a:spLocks noChangeArrowheads="1"/>
          </p:cNvSpPr>
          <p:nvPr/>
        </p:nvSpPr>
        <p:spPr bwMode="auto">
          <a:xfrm>
            <a:off x="3581400" y="41910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dirty="0"/>
              <a:t>S</a:t>
            </a:r>
            <a:r>
              <a:rPr lang="en-US" altLang="zh-CN" baseline="-25000" dirty="0"/>
              <a:t>7</a:t>
            </a:r>
          </a:p>
        </p:txBody>
      </p:sp>
      <p:sp>
        <p:nvSpPr>
          <p:cNvPr id="190497" name="Text Box 33"/>
          <p:cNvSpPr txBox="1">
            <a:spLocks noChangeArrowheads="1"/>
          </p:cNvSpPr>
          <p:nvPr/>
        </p:nvSpPr>
        <p:spPr bwMode="auto">
          <a:xfrm>
            <a:off x="4800600" y="41910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dirty="0"/>
              <a:t>S</a:t>
            </a:r>
            <a:r>
              <a:rPr lang="en-US" altLang="zh-CN" baseline="-25000" dirty="0"/>
              <a:t>8</a:t>
            </a:r>
          </a:p>
        </p:txBody>
      </p:sp>
      <p:sp>
        <p:nvSpPr>
          <p:cNvPr id="190498" name="Text Box 34"/>
          <p:cNvSpPr txBox="1">
            <a:spLocks noChangeArrowheads="1"/>
          </p:cNvSpPr>
          <p:nvPr/>
        </p:nvSpPr>
        <p:spPr bwMode="auto">
          <a:xfrm>
            <a:off x="5257800" y="4114800"/>
            <a:ext cx="533400" cy="132080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2</a:t>
            </a:r>
          </a:p>
          <a:p>
            <a:pPr eaLnBrk="1" hangingPunct="1">
              <a:spcBef>
                <a:spcPct val="50000"/>
              </a:spcBef>
              <a:buFont typeface="Wingdings" panose="05000000000000000000" pitchFamily="2" charset="2"/>
              <a:buNone/>
            </a:pPr>
            <a:r>
              <a:rPr lang="en-US" altLang="zh-CN" sz="2000" b="1"/>
              <a:t>1 </a:t>
            </a:r>
          </a:p>
          <a:p>
            <a:pPr eaLnBrk="1" hangingPunct="1">
              <a:spcBef>
                <a:spcPct val="50000"/>
              </a:spcBef>
              <a:buFont typeface="Wingdings" panose="05000000000000000000" pitchFamily="2" charset="2"/>
              <a:buNone/>
            </a:pPr>
            <a:r>
              <a:rPr lang="en-US" altLang="zh-CN" sz="2000" b="1"/>
              <a:t>3</a:t>
            </a:r>
          </a:p>
        </p:txBody>
      </p:sp>
      <p:sp>
        <p:nvSpPr>
          <p:cNvPr id="190499" name="Text Box 35"/>
          <p:cNvSpPr txBox="1">
            <a:spLocks noChangeArrowheads="1"/>
          </p:cNvSpPr>
          <p:nvPr/>
        </p:nvSpPr>
        <p:spPr bwMode="auto">
          <a:xfrm>
            <a:off x="1143000" y="5334000"/>
            <a:ext cx="533400" cy="132080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3</a:t>
            </a:r>
          </a:p>
          <a:p>
            <a:pPr eaLnBrk="1" hangingPunct="1">
              <a:spcBef>
                <a:spcPct val="50000"/>
              </a:spcBef>
              <a:buFont typeface="Wingdings" panose="05000000000000000000" pitchFamily="2" charset="2"/>
              <a:buNone/>
            </a:pPr>
            <a:r>
              <a:rPr lang="en-US" altLang="zh-CN" sz="2000" b="1"/>
              <a:t>2</a:t>
            </a:r>
          </a:p>
          <a:p>
            <a:pPr eaLnBrk="1" hangingPunct="1">
              <a:spcBef>
                <a:spcPct val="50000"/>
              </a:spcBef>
              <a:buFont typeface="Wingdings" panose="05000000000000000000" pitchFamily="2" charset="2"/>
              <a:buNone/>
            </a:pPr>
            <a:r>
              <a:rPr lang="en-US" altLang="zh-CN" sz="2000" b="1"/>
              <a:t>1</a:t>
            </a:r>
          </a:p>
        </p:txBody>
      </p:sp>
      <p:sp>
        <p:nvSpPr>
          <p:cNvPr id="190500" name="Text Box 36"/>
          <p:cNvSpPr txBox="1">
            <a:spLocks noChangeArrowheads="1"/>
          </p:cNvSpPr>
          <p:nvPr/>
        </p:nvSpPr>
        <p:spPr bwMode="auto">
          <a:xfrm>
            <a:off x="2411413" y="5300663"/>
            <a:ext cx="533400" cy="1320800"/>
          </a:xfrm>
          <a:prstGeom prst="rect">
            <a:avLst/>
          </a:prstGeom>
          <a:noFill/>
          <a:ln w="9525">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1</a:t>
            </a:r>
          </a:p>
          <a:p>
            <a:pPr eaLnBrk="1" hangingPunct="1">
              <a:spcBef>
                <a:spcPct val="50000"/>
              </a:spcBef>
              <a:buFont typeface="Wingdings" panose="05000000000000000000" pitchFamily="2" charset="2"/>
              <a:buNone/>
            </a:pPr>
            <a:r>
              <a:rPr lang="en-US" altLang="zh-CN" sz="2000" b="1"/>
              <a:t>2</a:t>
            </a:r>
          </a:p>
          <a:p>
            <a:pPr eaLnBrk="1" hangingPunct="1">
              <a:spcBef>
                <a:spcPct val="50000"/>
              </a:spcBef>
              <a:buFont typeface="Wingdings" panose="05000000000000000000" pitchFamily="2" charset="2"/>
              <a:buNone/>
            </a:pPr>
            <a:r>
              <a:rPr lang="en-US" altLang="zh-CN" sz="2000" b="1"/>
              <a:t>3</a:t>
            </a:r>
          </a:p>
        </p:txBody>
      </p:sp>
      <p:sp>
        <p:nvSpPr>
          <p:cNvPr id="190502" name="Text Box 38"/>
          <p:cNvSpPr txBox="1">
            <a:spLocks noChangeArrowheads="1"/>
          </p:cNvSpPr>
          <p:nvPr/>
        </p:nvSpPr>
        <p:spPr bwMode="auto">
          <a:xfrm>
            <a:off x="457200" y="5486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dirty="0"/>
              <a:t>S</a:t>
            </a:r>
            <a:r>
              <a:rPr lang="en-US" altLang="zh-CN" baseline="-25000" dirty="0"/>
              <a:t>9</a:t>
            </a:r>
          </a:p>
        </p:txBody>
      </p:sp>
      <p:sp>
        <p:nvSpPr>
          <p:cNvPr id="190503" name="Text Box 39"/>
          <p:cNvSpPr txBox="1">
            <a:spLocks noChangeArrowheads="1"/>
          </p:cNvSpPr>
          <p:nvPr/>
        </p:nvSpPr>
        <p:spPr bwMode="auto">
          <a:xfrm>
            <a:off x="1908175" y="5516563"/>
            <a:ext cx="60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dirty="0"/>
              <a:t>S</a:t>
            </a:r>
            <a:r>
              <a:rPr lang="en-US" altLang="zh-CN" baseline="-25000" dirty="0"/>
              <a:t>10</a:t>
            </a:r>
          </a:p>
        </p:txBody>
      </p:sp>
      <p:sp>
        <p:nvSpPr>
          <p:cNvPr id="91173" name="Text Box 40"/>
          <p:cNvSpPr txBox="1">
            <a:spLocks noChangeArrowheads="1"/>
          </p:cNvSpPr>
          <p:nvPr/>
        </p:nvSpPr>
        <p:spPr bwMode="auto">
          <a:xfrm>
            <a:off x="4191000" y="5867400"/>
            <a:ext cx="373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dirty="0"/>
              <a:t>S</a:t>
            </a:r>
            <a:r>
              <a:rPr lang="en-US" altLang="zh-CN" baseline="-25000" dirty="0"/>
              <a:t>3</a:t>
            </a:r>
            <a:r>
              <a:rPr lang="en-US" altLang="zh-CN" sz="3200" dirty="0"/>
              <a:t>, </a:t>
            </a:r>
            <a:r>
              <a:rPr lang="en-US" altLang="zh-CN" dirty="0"/>
              <a:t>S</a:t>
            </a:r>
            <a:r>
              <a:rPr lang="en-US" altLang="zh-CN" baseline="-25000" dirty="0"/>
              <a:t>8</a:t>
            </a:r>
            <a:r>
              <a:rPr lang="en-US" altLang="zh-CN" sz="3200" dirty="0"/>
              <a:t>, </a:t>
            </a:r>
            <a:r>
              <a:rPr lang="en-US" altLang="zh-CN" dirty="0"/>
              <a:t>S</a:t>
            </a:r>
            <a:r>
              <a:rPr lang="en-US" altLang="zh-CN" baseline="-25000" dirty="0"/>
              <a:t>9</a:t>
            </a:r>
            <a:r>
              <a:rPr lang="zh-CN" altLang="en-US" dirty="0"/>
              <a:t>无法再扩展</a:t>
            </a:r>
            <a:endParaRPr lang="zh-CN" altLang="en-US" sz="3200" dirty="0"/>
          </a:p>
        </p:txBody>
      </p:sp>
      <p:sp>
        <p:nvSpPr>
          <p:cNvPr id="190505" name="Rectangle 41"/>
          <p:cNvSpPr>
            <a:spLocks noChangeArrowheads="1"/>
          </p:cNvSpPr>
          <p:nvPr/>
        </p:nvSpPr>
        <p:spPr bwMode="auto">
          <a:xfrm>
            <a:off x="3708400" y="1916113"/>
            <a:ext cx="503238" cy="792162"/>
          </a:xfrm>
          <a:prstGeom prst="rect">
            <a:avLst/>
          </a:prstGeom>
          <a:noFill/>
          <a:ln w="9525">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05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04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04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048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0482">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048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049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047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04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049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047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0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049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047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04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049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047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048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049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047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048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049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90475"/>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9048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90496"/>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9047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049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90497"/>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0477"/>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9049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90502"/>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90478"/>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9050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9050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1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p:bldP spid="190469" grpId="0" animBg="1"/>
      <p:bldP spid="190470" grpId="0" animBg="1"/>
      <p:bldP spid="190471" grpId="0" animBg="1"/>
      <p:bldP spid="190472" grpId="0" animBg="1"/>
      <p:bldP spid="190473" grpId="0" animBg="1"/>
      <p:bldP spid="190474" grpId="0" animBg="1"/>
      <p:bldP spid="190475" grpId="0" animBg="1"/>
      <p:bldP spid="190476" grpId="0" animBg="1"/>
      <p:bldP spid="190477" grpId="0" animBg="1"/>
      <p:bldP spid="190478" grpId="0" animBg="1"/>
      <p:bldP spid="190479" grpId="0"/>
      <p:bldP spid="190480" grpId="0" animBg="1"/>
      <p:bldP spid="190481" grpId="0" animBg="1"/>
      <p:bldP spid="190482" grpId="0" uiExpand="1" build="allAtOnce" animBg="1"/>
      <p:bldP spid="190483" grpId="0" animBg="1"/>
      <p:bldP spid="190484" grpId="0" animBg="1"/>
      <p:bldP spid="190485" grpId="0" animBg="1"/>
      <p:bldP spid="190486" grpId="0" animBg="1"/>
      <p:bldP spid="190490" grpId="0"/>
      <p:bldP spid="190491" grpId="0"/>
      <p:bldP spid="190492" grpId="0"/>
      <p:bldP spid="190493" grpId="0"/>
      <p:bldP spid="190494" grpId="0"/>
      <p:bldP spid="190495" grpId="0"/>
      <p:bldP spid="190496" grpId="0"/>
      <p:bldP spid="190497" grpId="0"/>
      <p:bldP spid="190498" grpId="0" animBg="1"/>
      <p:bldP spid="190499" grpId="0" animBg="1"/>
      <p:bldP spid="190500" grpId="0" animBg="1"/>
      <p:bldP spid="190502" grpId="0"/>
      <p:bldP spid="190503" grpId="0"/>
      <p:bldP spid="91173" grpId="0"/>
      <p:bldP spid="190505"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1690437-2C29-41E3-8C68-03FA0A9B2601}" type="datetime1">
              <a:rPr lang="zh-CN" altLang="en-US"/>
              <a:pPr>
                <a:defRPr/>
              </a:pPr>
              <a:t>2017/9/26</a:t>
            </a:fld>
            <a:endParaRPr lang="en-US" altLang="zh-CN"/>
          </a:p>
        </p:txBody>
      </p:sp>
      <p:sp>
        <p:nvSpPr>
          <p:cNvPr id="921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85344CA-8183-40BE-93E3-A668A72B7CE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52</a:t>
            </a:fld>
            <a:endParaRPr kumimoji="0" lang="en-US" altLang="zh-CN" sz="1400" smtClean="0">
              <a:latin typeface="Tahoma" panose="020B0604030504040204" pitchFamily="34" charset="0"/>
              <a:ea typeface="宋体" panose="02010600030101010101" pitchFamily="2" charset="-122"/>
            </a:endParaRPr>
          </a:p>
        </p:txBody>
      </p:sp>
      <p:sp>
        <p:nvSpPr>
          <p:cNvPr id="92164" name="Rectangle 2"/>
          <p:cNvSpPr>
            <a:spLocks noGrp="1" noChangeArrowheads="1"/>
          </p:cNvSpPr>
          <p:nvPr>
            <p:ph type="title"/>
          </p:nvPr>
        </p:nvSpPr>
        <p:spPr/>
        <p:txBody>
          <a:bodyPr/>
          <a:lstStyle/>
          <a:p>
            <a:pPr eaLnBrk="1" hangingPunct="1"/>
            <a:r>
              <a:rPr lang="en-US" altLang="zh-CN" sz="4000" smtClean="0"/>
              <a:t> 3.2.2 </a:t>
            </a:r>
            <a:r>
              <a:rPr lang="zh-CN" altLang="en-US" sz="4000" smtClean="0"/>
              <a:t>盲目搜索</a:t>
            </a:r>
            <a:r>
              <a:rPr lang="en-US" altLang="zh-CN" smtClean="0"/>
              <a:t>—</a:t>
            </a:r>
            <a:r>
              <a:rPr lang="zh-CN" altLang="en-US" sz="3200" smtClean="0">
                <a:ea typeface="华文新魏" panose="02010800040101010101" pitchFamily="2" charset="-122"/>
              </a:rPr>
              <a:t>宽度优先搜索性质</a:t>
            </a:r>
          </a:p>
        </p:txBody>
      </p:sp>
      <p:sp>
        <p:nvSpPr>
          <p:cNvPr id="83971" name="Rectangle 3"/>
          <p:cNvSpPr>
            <a:spLocks noGrp="1" noChangeArrowheads="1"/>
          </p:cNvSpPr>
          <p:nvPr>
            <p:ph type="body" idx="1"/>
          </p:nvPr>
        </p:nvSpPr>
        <p:spPr/>
        <p:txBody>
          <a:bodyPr/>
          <a:lstStyle/>
          <a:p>
            <a:pPr eaLnBrk="1" hangingPunct="1"/>
            <a:r>
              <a:rPr lang="zh-CN" altLang="en-US" smtClean="0"/>
              <a:t>当问题有解时，一定能找到解</a:t>
            </a:r>
          </a:p>
          <a:p>
            <a:pPr eaLnBrk="1" hangingPunct="1"/>
            <a:r>
              <a:rPr lang="zh-CN" altLang="en-US" smtClean="0"/>
              <a:t>当问题为单位耗散值，且问题有解时，一定能找到最优解</a:t>
            </a:r>
          </a:p>
          <a:p>
            <a:pPr eaLnBrk="1" hangingPunct="1"/>
            <a:r>
              <a:rPr lang="zh-CN" altLang="en-US" smtClean="0"/>
              <a:t>方法与问题无关，具有通用性</a:t>
            </a:r>
          </a:p>
          <a:p>
            <a:pPr eaLnBrk="1" hangingPunct="1"/>
            <a:r>
              <a:rPr lang="zh-CN" altLang="en-US" smtClean="0"/>
              <a:t>效率较低</a:t>
            </a:r>
          </a:p>
          <a:p>
            <a:pPr eaLnBrk="1" hangingPunct="1"/>
            <a:r>
              <a:rPr lang="zh-CN" altLang="en-US" smtClean="0"/>
              <a:t>属于图搜索方法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3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39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936B30A-8994-40FC-B70B-2EB4E97144F9}" type="datetime1">
              <a:rPr lang="zh-CN" altLang="en-US"/>
              <a:pPr>
                <a:defRPr/>
              </a:pPr>
              <a:t>2017/9/26</a:t>
            </a:fld>
            <a:endParaRPr lang="en-US" altLang="zh-CN"/>
          </a:p>
        </p:txBody>
      </p:sp>
      <p:sp>
        <p:nvSpPr>
          <p:cNvPr id="931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62DF7A5-35A7-4B22-B9D8-8C5A359A53A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53</a:t>
            </a:fld>
            <a:endParaRPr kumimoji="0" lang="en-US" altLang="zh-CN" sz="1400" smtClean="0">
              <a:latin typeface="Tahoma" panose="020B0604030504040204" pitchFamily="34" charset="0"/>
              <a:ea typeface="宋体" panose="02010600030101010101" pitchFamily="2" charset="-122"/>
            </a:endParaRPr>
          </a:p>
        </p:txBody>
      </p:sp>
      <p:sp>
        <p:nvSpPr>
          <p:cNvPr id="93188" name="Rectangle 2"/>
          <p:cNvSpPr>
            <a:spLocks noGrp="1" noChangeArrowheads="1"/>
          </p:cNvSpPr>
          <p:nvPr>
            <p:ph type="title"/>
          </p:nvPr>
        </p:nvSpPr>
        <p:spPr/>
        <p:txBody>
          <a:bodyPr/>
          <a:lstStyle/>
          <a:p>
            <a:pPr eaLnBrk="1" hangingPunct="1"/>
            <a:r>
              <a:rPr lang="en-US" altLang="zh-CN" sz="4000" smtClean="0"/>
              <a:t>3.2.2 </a:t>
            </a:r>
            <a:r>
              <a:rPr lang="zh-CN" altLang="en-US" sz="4000" smtClean="0"/>
              <a:t>盲目搜索</a:t>
            </a:r>
            <a:r>
              <a:rPr lang="en-US" altLang="zh-CN" smtClean="0"/>
              <a:t>—</a:t>
            </a:r>
            <a:r>
              <a:rPr lang="zh-CN" altLang="en-US" sz="3200" smtClean="0">
                <a:ea typeface="华文新魏" panose="02010800040101010101" pitchFamily="2" charset="-122"/>
              </a:rPr>
              <a:t>深度优先搜索</a:t>
            </a:r>
          </a:p>
        </p:txBody>
      </p:sp>
      <p:sp>
        <p:nvSpPr>
          <p:cNvPr id="93189" name="Rectangle 3"/>
          <p:cNvSpPr>
            <a:spLocks noGrp="1" noChangeArrowheads="1"/>
          </p:cNvSpPr>
          <p:nvPr>
            <p:ph type="body" idx="1"/>
          </p:nvPr>
        </p:nvSpPr>
        <p:spPr>
          <a:xfrm>
            <a:off x="1219200" y="2286000"/>
            <a:ext cx="6894513" cy="4114800"/>
          </a:xfrm>
        </p:spPr>
        <p:txBody>
          <a:bodyPr/>
          <a:lstStyle/>
          <a:p>
            <a:pPr eaLnBrk="1" hangingPunct="1"/>
            <a:r>
              <a:rPr lang="zh-CN" altLang="en-US" smtClean="0">
                <a:solidFill>
                  <a:srgbClr val="000000"/>
                </a:solidFill>
              </a:rPr>
              <a:t>在深度优先搜索中，首先扩展最新产生的</a:t>
            </a:r>
            <a:r>
              <a:rPr lang="en-US" altLang="zh-CN" smtClean="0">
                <a:solidFill>
                  <a:srgbClr val="000000"/>
                </a:solidFill>
              </a:rPr>
              <a:t>(</a:t>
            </a:r>
            <a:r>
              <a:rPr lang="zh-CN" altLang="en-US" smtClean="0">
                <a:solidFill>
                  <a:srgbClr val="000000"/>
                </a:solidFill>
              </a:rPr>
              <a:t>最深的</a:t>
            </a:r>
            <a:r>
              <a:rPr lang="en-US" altLang="zh-CN" smtClean="0">
                <a:solidFill>
                  <a:srgbClr val="000000"/>
                </a:solidFill>
              </a:rPr>
              <a:t>)</a:t>
            </a:r>
            <a:r>
              <a:rPr lang="zh-CN" altLang="en-US" smtClean="0">
                <a:solidFill>
                  <a:srgbClr val="000000"/>
                </a:solidFill>
              </a:rPr>
              <a:t>节点，深度 相等的节点可以任意排列。“最晚产生的节点最先扩展”</a:t>
            </a:r>
            <a:endParaRPr lang="zh-CN" altLang="en-US" smtClean="0"/>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CC96FF6-6B78-4CCB-B7CE-FD2A0FEDB5D1}" type="datetime1">
              <a:rPr lang="zh-CN" altLang="en-US"/>
              <a:pPr>
                <a:defRPr/>
              </a:pPr>
              <a:t>2017/9/26</a:t>
            </a:fld>
            <a:endParaRPr lang="en-US" altLang="zh-CN"/>
          </a:p>
        </p:txBody>
      </p:sp>
      <p:sp>
        <p:nvSpPr>
          <p:cNvPr id="942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98EA6B0-4AE7-4A36-B3F2-D2490EF0AB3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54</a:t>
            </a:fld>
            <a:endParaRPr kumimoji="0" lang="en-US" altLang="zh-CN" sz="1400" smtClean="0">
              <a:latin typeface="Tahoma" panose="020B0604030504040204" pitchFamily="34" charset="0"/>
              <a:ea typeface="宋体" panose="02010600030101010101" pitchFamily="2" charset="-122"/>
            </a:endParaRPr>
          </a:p>
        </p:txBody>
      </p:sp>
      <p:sp>
        <p:nvSpPr>
          <p:cNvPr id="94212" name="Rectangle 2"/>
          <p:cNvSpPr>
            <a:spLocks noGrp="1" noChangeArrowheads="1"/>
          </p:cNvSpPr>
          <p:nvPr>
            <p:ph type="title"/>
          </p:nvPr>
        </p:nvSpPr>
        <p:spPr>
          <a:xfrm>
            <a:off x="914400" y="838200"/>
            <a:ext cx="7772400" cy="838200"/>
          </a:xfrm>
        </p:spPr>
        <p:txBody>
          <a:bodyPr/>
          <a:lstStyle/>
          <a:p>
            <a:pPr eaLnBrk="1" hangingPunct="1"/>
            <a:r>
              <a:rPr lang="en-US" altLang="zh-CN" sz="4000" smtClean="0"/>
              <a:t>3.2.2 </a:t>
            </a:r>
            <a:r>
              <a:rPr lang="zh-CN" altLang="en-US" sz="4000" smtClean="0"/>
              <a:t>盲目搜索</a:t>
            </a:r>
            <a:r>
              <a:rPr lang="en-US" altLang="zh-CN" smtClean="0"/>
              <a:t>—</a:t>
            </a:r>
            <a:r>
              <a:rPr lang="zh-CN" altLang="en-US" sz="3200" smtClean="0">
                <a:ea typeface="华文新魏" panose="02010800040101010101" pitchFamily="2" charset="-122"/>
              </a:rPr>
              <a:t>深度优先搜索算法</a:t>
            </a:r>
          </a:p>
        </p:txBody>
      </p:sp>
      <p:sp>
        <p:nvSpPr>
          <p:cNvPr id="94213" name="Rectangle 3"/>
          <p:cNvSpPr>
            <a:spLocks noGrp="1" noChangeArrowheads="1"/>
          </p:cNvSpPr>
          <p:nvPr>
            <p:ph type="body" idx="1"/>
          </p:nvPr>
        </p:nvSpPr>
        <p:spPr>
          <a:xfrm>
            <a:off x="762000" y="1905000"/>
            <a:ext cx="8077200" cy="4648200"/>
          </a:xfrm>
        </p:spPr>
        <p:txBody>
          <a:bodyPr/>
          <a:lstStyle/>
          <a:p>
            <a:pPr eaLnBrk="1" hangingPunct="1">
              <a:buFont typeface="Wingdings" panose="05000000000000000000" pitchFamily="2" charset="2"/>
              <a:buNone/>
            </a:pPr>
            <a:r>
              <a:rPr lang="en-US" altLang="zh-CN" sz="2400" b="1" smtClean="0"/>
              <a:t>1, G=G0(G0=s), OPEN=(s), CLOSED=( );</a:t>
            </a:r>
          </a:p>
          <a:p>
            <a:pPr eaLnBrk="1" hangingPunct="1">
              <a:buFont typeface="Wingdings" panose="05000000000000000000" pitchFamily="2" charset="2"/>
              <a:buNone/>
            </a:pPr>
            <a:r>
              <a:rPr lang="en-US" altLang="zh-CN" sz="2400" b="1" smtClean="0"/>
              <a:t>2, LOOP: IF OPEN=( ) EXIT (FAIL);</a:t>
            </a:r>
          </a:p>
          <a:p>
            <a:pPr eaLnBrk="1" hangingPunct="1">
              <a:buFont typeface="Wingdings" panose="05000000000000000000" pitchFamily="2" charset="2"/>
              <a:buNone/>
            </a:pPr>
            <a:r>
              <a:rPr lang="en-US" altLang="zh-CN" sz="2400" b="1" smtClean="0"/>
              <a:t>3, n=FIRST(OPEN);</a:t>
            </a:r>
          </a:p>
          <a:p>
            <a:pPr eaLnBrk="1" hangingPunct="1">
              <a:buFont typeface="Wingdings" panose="05000000000000000000" pitchFamily="2" charset="2"/>
              <a:buNone/>
            </a:pPr>
            <a:r>
              <a:rPr lang="en-US" altLang="zh-CN" sz="2400" b="1" smtClean="0"/>
              <a:t>4, IF GOAL(n) EXIT (SUCCESS);</a:t>
            </a:r>
          </a:p>
          <a:p>
            <a:pPr eaLnBrk="1" hangingPunct="1">
              <a:buFont typeface="Wingdings" panose="05000000000000000000" pitchFamily="2" charset="2"/>
              <a:buNone/>
            </a:pPr>
            <a:r>
              <a:rPr lang="en-US" altLang="zh-CN" sz="2400" b="1" smtClean="0"/>
              <a:t>5, REMOVE(n, OPEN), ADD(n, CLOSED);</a:t>
            </a:r>
          </a:p>
          <a:p>
            <a:pPr eaLnBrk="1" hangingPunct="1">
              <a:buFont typeface="Wingdings" panose="05000000000000000000" pitchFamily="2" charset="2"/>
              <a:buNone/>
            </a:pPr>
            <a:r>
              <a:rPr lang="en-US" altLang="zh-CN" sz="2400" b="1" smtClean="0">
                <a:solidFill>
                  <a:schemeClr val="tx2"/>
                </a:solidFill>
              </a:rPr>
              <a:t>6, IF DEPTH(n)≥Dm GO LOOP;</a:t>
            </a:r>
            <a:endParaRPr lang="en-US" altLang="zh-CN" sz="2400" b="1" smtClean="0"/>
          </a:p>
          <a:p>
            <a:pPr eaLnBrk="1" hangingPunct="1">
              <a:buFont typeface="Wingdings" panose="05000000000000000000" pitchFamily="2" charset="2"/>
              <a:buNone/>
            </a:pPr>
            <a:r>
              <a:rPr lang="en-US" altLang="zh-CN" sz="2400" b="1" smtClean="0"/>
              <a:t>7, EXPAND(n) →{mi}, G=ADD(mi, G);</a:t>
            </a:r>
          </a:p>
          <a:p>
            <a:pPr eaLnBrk="1" hangingPunct="1">
              <a:buFont typeface="Wingdings" panose="05000000000000000000" pitchFamily="2" charset="2"/>
              <a:buNone/>
            </a:pPr>
            <a:r>
              <a:rPr lang="en-US" altLang="zh-CN" sz="2400" b="1" smtClean="0">
                <a:solidFill>
                  <a:schemeClr val="tx2"/>
                </a:solidFill>
              </a:rPr>
              <a:t>8, IF </a:t>
            </a:r>
            <a:r>
              <a:rPr lang="zh-CN" altLang="en-US" sz="2400" b="1" smtClean="0">
                <a:solidFill>
                  <a:schemeClr val="tx2"/>
                </a:solidFill>
              </a:rPr>
              <a:t>目标在</a:t>
            </a:r>
            <a:r>
              <a:rPr lang="en-US" altLang="zh-CN" sz="2400" b="1" smtClean="0">
                <a:solidFill>
                  <a:schemeClr val="tx2"/>
                </a:solidFill>
              </a:rPr>
              <a:t>{mi}</a:t>
            </a:r>
            <a:r>
              <a:rPr lang="zh-CN" altLang="en-US" sz="2400" b="1" smtClean="0">
                <a:solidFill>
                  <a:schemeClr val="tx2"/>
                </a:solidFill>
              </a:rPr>
              <a:t>中 </a:t>
            </a:r>
            <a:r>
              <a:rPr lang="en-US" altLang="zh-CN" sz="2400" b="1" smtClean="0">
                <a:solidFill>
                  <a:schemeClr val="tx2"/>
                </a:solidFill>
              </a:rPr>
              <a:t>THEN EXIT(SUCCESS);</a:t>
            </a:r>
            <a:endParaRPr lang="en-US" altLang="zh-CN" sz="2400" b="1" smtClean="0"/>
          </a:p>
          <a:p>
            <a:pPr eaLnBrk="1" hangingPunct="1">
              <a:buFont typeface="Wingdings" panose="05000000000000000000" pitchFamily="2" charset="2"/>
              <a:buNone/>
            </a:pPr>
            <a:r>
              <a:rPr lang="en-US" altLang="zh-CN" sz="2400" b="1" smtClean="0"/>
              <a:t>9, ADD(mj, OPEN), </a:t>
            </a:r>
            <a:r>
              <a:rPr lang="zh-CN" altLang="en-US" sz="2400" b="1" smtClean="0"/>
              <a:t>并标记</a:t>
            </a:r>
            <a:r>
              <a:rPr lang="en-US" altLang="zh-CN" sz="2400" b="1" smtClean="0"/>
              <a:t>mj</a:t>
            </a:r>
            <a:r>
              <a:rPr lang="zh-CN" altLang="zh-CN" sz="2400" b="1" smtClean="0"/>
              <a:t>到</a:t>
            </a:r>
            <a:r>
              <a:rPr lang="en-US" altLang="zh-CN" sz="2400" b="1" smtClean="0"/>
              <a:t>n</a:t>
            </a:r>
            <a:r>
              <a:rPr lang="zh-CN" altLang="zh-CN" sz="2400" b="1" smtClean="0"/>
              <a:t>的指针</a:t>
            </a:r>
            <a:r>
              <a:rPr lang="en-US" altLang="zh-CN" sz="2400" b="1" smtClean="0"/>
              <a:t>;</a:t>
            </a:r>
          </a:p>
          <a:p>
            <a:pPr eaLnBrk="1" hangingPunct="1">
              <a:buFont typeface="Wingdings" panose="05000000000000000000" pitchFamily="2" charset="2"/>
              <a:buNone/>
            </a:pPr>
            <a:r>
              <a:rPr lang="en-US" altLang="zh-CN" sz="2400" b="1" smtClean="0"/>
              <a:t>10, GO LOOP;</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3"/>
          <p:cNvSpPr>
            <a:spLocks noGrp="1"/>
          </p:cNvSpPr>
          <p:nvPr>
            <p:ph type="dt" sz="quarter" idx="10"/>
          </p:nvPr>
        </p:nvSpPr>
        <p:spPr/>
        <p:txBody>
          <a:bodyPr/>
          <a:lstStyle/>
          <a:p>
            <a:pPr>
              <a:defRPr/>
            </a:pPr>
            <a:fld id="{F39F5211-9F59-4D69-8F9A-42C757AC5789}" type="datetime1">
              <a:rPr lang="zh-CN" altLang="en-US"/>
              <a:pPr>
                <a:defRPr/>
              </a:pPr>
              <a:t>2017/9/26</a:t>
            </a:fld>
            <a:endParaRPr lang="en-US" altLang="zh-CN"/>
          </a:p>
        </p:txBody>
      </p:sp>
      <p:sp>
        <p:nvSpPr>
          <p:cNvPr id="952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431515D-551B-43B2-BFCA-CD68EE05447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55</a:t>
            </a:fld>
            <a:endParaRPr kumimoji="0" lang="en-US" altLang="zh-CN" sz="1400" smtClean="0">
              <a:latin typeface="Tahoma" panose="020B0604030504040204" pitchFamily="34" charset="0"/>
              <a:ea typeface="宋体" panose="02010600030101010101" pitchFamily="2" charset="-122"/>
            </a:endParaRPr>
          </a:p>
        </p:txBody>
      </p:sp>
      <p:sp>
        <p:nvSpPr>
          <p:cNvPr id="95236" name="Rectangle 2050"/>
          <p:cNvSpPr>
            <a:spLocks noGrp="1" noChangeArrowheads="1"/>
          </p:cNvSpPr>
          <p:nvPr>
            <p:ph type="title"/>
          </p:nvPr>
        </p:nvSpPr>
        <p:spPr/>
        <p:txBody>
          <a:bodyPr/>
          <a:lstStyle/>
          <a:p>
            <a:pPr eaLnBrk="1" hangingPunct="1"/>
            <a:r>
              <a:rPr lang="en-US" altLang="zh-CN" sz="4000" smtClean="0"/>
              <a:t>3.2.2 </a:t>
            </a:r>
            <a:r>
              <a:rPr lang="zh-CN" altLang="en-US" sz="4000" smtClean="0"/>
              <a:t>盲目搜索</a:t>
            </a:r>
            <a:r>
              <a:rPr lang="en-US" altLang="zh-CN" smtClean="0"/>
              <a:t>—</a:t>
            </a:r>
            <a:r>
              <a:rPr lang="zh-CN" altLang="en-US" sz="3200" smtClean="0">
                <a:ea typeface="华文新魏" panose="02010800040101010101" pitchFamily="2" charset="-122"/>
              </a:rPr>
              <a:t>深度优先搜索算法</a:t>
            </a:r>
          </a:p>
        </p:txBody>
      </p:sp>
      <p:sp>
        <p:nvSpPr>
          <p:cNvPr id="95237" name="Oval 2052"/>
          <p:cNvSpPr>
            <a:spLocks noChangeArrowheads="1"/>
          </p:cNvSpPr>
          <p:nvPr/>
        </p:nvSpPr>
        <p:spPr bwMode="auto">
          <a:xfrm>
            <a:off x="3352800" y="21336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S</a:t>
            </a:r>
          </a:p>
        </p:txBody>
      </p:sp>
      <p:sp>
        <p:nvSpPr>
          <p:cNvPr id="95238" name="Oval 2053"/>
          <p:cNvSpPr>
            <a:spLocks noChangeArrowheads="1"/>
          </p:cNvSpPr>
          <p:nvPr/>
        </p:nvSpPr>
        <p:spPr bwMode="auto">
          <a:xfrm>
            <a:off x="2438400" y="31242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L</a:t>
            </a:r>
          </a:p>
        </p:txBody>
      </p:sp>
      <p:sp>
        <p:nvSpPr>
          <p:cNvPr id="95239" name="Oval 2054"/>
          <p:cNvSpPr>
            <a:spLocks noChangeArrowheads="1"/>
          </p:cNvSpPr>
          <p:nvPr/>
        </p:nvSpPr>
        <p:spPr bwMode="auto">
          <a:xfrm>
            <a:off x="4648200" y="32004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O</a:t>
            </a:r>
          </a:p>
        </p:txBody>
      </p:sp>
      <p:sp>
        <p:nvSpPr>
          <p:cNvPr id="95240" name="Oval 2055"/>
          <p:cNvSpPr>
            <a:spLocks noChangeArrowheads="1"/>
          </p:cNvSpPr>
          <p:nvPr/>
        </p:nvSpPr>
        <p:spPr bwMode="auto">
          <a:xfrm>
            <a:off x="1600200" y="40386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M</a:t>
            </a:r>
          </a:p>
        </p:txBody>
      </p:sp>
      <p:sp>
        <p:nvSpPr>
          <p:cNvPr id="95241" name="Oval 2056"/>
          <p:cNvSpPr>
            <a:spLocks noChangeArrowheads="1"/>
          </p:cNvSpPr>
          <p:nvPr/>
        </p:nvSpPr>
        <p:spPr bwMode="auto">
          <a:xfrm>
            <a:off x="2971800" y="40386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F</a:t>
            </a:r>
          </a:p>
        </p:txBody>
      </p:sp>
      <p:sp>
        <p:nvSpPr>
          <p:cNvPr id="95242" name="Oval 2057"/>
          <p:cNvSpPr>
            <a:spLocks noChangeArrowheads="1"/>
          </p:cNvSpPr>
          <p:nvPr/>
        </p:nvSpPr>
        <p:spPr bwMode="auto">
          <a:xfrm>
            <a:off x="4038600" y="40386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P</a:t>
            </a:r>
          </a:p>
        </p:txBody>
      </p:sp>
      <p:sp>
        <p:nvSpPr>
          <p:cNvPr id="95243" name="Oval 2058"/>
          <p:cNvSpPr>
            <a:spLocks noChangeArrowheads="1"/>
          </p:cNvSpPr>
          <p:nvPr/>
        </p:nvSpPr>
        <p:spPr bwMode="auto">
          <a:xfrm>
            <a:off x="5334000" y="40386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Q</a:t>
            </a:r>
          </a:p>
        </p:txBody>
      </p:sp>
      <p:sp>
        <p:nvSpPr>
          <p:cNvPr id="95244" name="Oval 2059"/>
          <p:cNvSpPr>
            <a:spLocks noChangeArrowheads="1"/>
          </p:cNvSpPr>
          <p:nvPr/>
        </p:nvSpPr>
        <p:spPr bwMode="auto">
          <a:xfrm>
            <a:off x="1600200" y="51054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N</a:t>
            </a:r>
          </a:p>
        </p:txBody>
      </p:sp>
      <p:sp>
        <p:nvSpPr>
          <p:cNvPr id="95245" name="Oval 2060"/>
          <p:cNvSpPr>
            <a:spLocks noChangeArrowheads="1"/>
          </p:cNvSpPr>
          <p:nvPr/>
        </p:nvSpPr>
        <p:spPr bwMode="auto">
          <a:xfrm>
            <a:off x="1676400" y="60960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F</a:t>
            </a:r>
          </a:p>
        </p:txBody>
      </p:sp>
      <p:sp>
        <p:nvSpPr>
          <p:cNvPr id="95246" name="Oval 2061"/>
          <p:cNvSpPr>
            <a:spLocks noChangeArrowheads="1"/>
          </p:cNvSpPr>
          <p:nvPr/>
        </p:nvSpPr>
        <p:spPr bwMode="auto">
          <a:xfrm>
            <a:off x="4038600" y="51054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F</a:t>
            </a:r>
          </a:p>
        </p:txBody>
      </p:sp>
      <p:sp>
        <p:nvSpPr>
          <p:cNvPr id="95247" name="Oval 2062"/>
          <p:cNvSpPr>
            <a:spLocks noChangeArrowheads="1"/>
          </p:cNvSpPr>
          <p:nvPr/>
        </p:nvSpPr>
        <p:spPr bwMode="auto">
          <a:xfrm>
            <a:off x="5410200" y="51816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3200"/>
              <a:t>F</a:t>
            </a:r>
          </a:p>
        </p:txBody>
      </p:sp>
      <p:sp>
        <p:nvSpPr>
          <p:cNvPr id="95248" name="Line 2063"/>
          <p:cNvSpPr>
            <a:spLocks noChangeShapeType="1"/>
          </p:cNvSpPr>
          <p:nvPr/>
        </p:nvSpPr>
        <p:spPr bwMode="auto">
          <a:xfrm flipH="1">
            <a:off x="2819400" y="2667000"/>
            <a:ext cx="685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49" name="Line 2064"/>
          <p:cNvSpPr>
            <a:spLocks noChangeShapeType="1"/>
          </p:cNvSpPr>
          <p:nvPr/>
        </p:nvSpPr>
        <p:spPr bwMode="auto">
          <a:xfrm>
            <a:off x="3810000" y="2590800"/>
            <a:ext cx="914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50" name="Line 2065"/>
          <p:cNvSpPr>
            <a:spLocks noChangeShapeType="1"/>
          </p:cNvSpPr>
          <p:nvPr/>
        </p:nvSpPr>
        <p:spPr bwMode="auto">
          <a:xfrm flipH="1">
            <a:off x="2057400" y="36576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51" name="Line 2066"/>
          <p:cNvSpPr>
            <a:spLocks noChangeShapeType="1"/>
          </p:cNvSpPr>
          <p:nvPr/>
        </p:nvSpPr>
        <p:spPr bwMode="auto">
          <a:xfrm>
            <a:off x="2819400" y="36576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52" name="Line 2067"/>
          <p:cNvSpPr>
            <a:spLocks noChangeShapeType="1"/>
          </p:cNvSpPr>
          <p:nvPr/>
        </p:nvSpPr>
        <p:spPr bwMode="auto">
          <a:xfrm flipH="1">
            <a:off x="4419600" y="37338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53" name="Line 2068"/>
          <p:cNvSpPr>
            <a:spLocks noChangeShapeType="1"/>
          </p:cNvSpPr>
          <p:nvPr/>
        </p:nvSpPr>
        <p:spPr bwMode="auto">
          <a:xfrm>
            <a:off x="5105400" y="3657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54" name="Line 2069"/>
          <p:cNvSpPr>
            <a:spLocks noChangeShapeType="1"/>
          </p:cNvSpPr>
          <p:nvPr/>
        </p:nvSpPr>
        <p:spPr bwMode="auto">
          <a:xfrm>
            <a:off x="1828800" y="45720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55" name="Line 2070"/>
          <p:cNvSpPr>
            <a:spLocks noChangeShapeType="1"/>
          </p:cNvSpPr>
          <p:nvPr/>
        </p:nvSpPr>
        <p:spPr bwMode="auto">
          <a:xfrm>
            <a:off x="1828800" y="5638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56" name="Line 2071"/>
          <p:cNvSpPr>
            <a:spLocks noChangeShapeType="1"/>
          </p:cNvSpPr>
          <p:nvPr/>
        </p:nvSpPr>
        <p:spPr bwMode="auto">
          <a:xfrm>
            <a:off x="4267200" y="45720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57" name="Line 2072"/>
          <p:cNvSpPr>
            <a:spLocks noChangeShapeType="1"/>
          </p:cNvSpPr>
          <p:nvPr/>
        </p:nvSpPr>
        <p:spPr bwMode="auto">
          <a:xfrm>
            <a:off x="5638800" y="45720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8448" name="Line 2080"/>
          <p:cNvSpPr>
            <a:spLocks noChangeShapeType="1"/>
          </p:cNvSpPr>
          <p:nvPr/>
        </p:nvSpPr>
        <p:spPr bwMode="auto">
          <a:xfrm>
            <a:off x="3657600" y="1676400"/>
            <a:ext cx="0" cy="457200"/>
          </a:xfrm>
          <a:prstGeom prst="line">
            <a:avLst/>
          </a:prstGeom>
          <a:noFill/>
          <a:ln w="9525">
            <a:solidFill>
              <a:schemeClr val="hlink"/>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8450" name="Freeform 2082"/>
          <p:cNvSpPr>
            <a:spLocks/>
          </p:cNvSpPr>
          <p:nvPr/>
        </p:nvSpPr>
        <p:spPr bwMode="auto">
          <a:xfrm>
            <a:off x="2971800" y="2667000"/>
            <a:ext cx="685800" cy="685800"/>
          </a:xfrm>
          <a:custGeom>
            <a:avLst/>
            <a:gdLst>
              <a:gd name="T0" fmla="*/ 2147483646 w 432"/>
              <a:gd name="T1" fmla="*/ 0 h 432"/>
              <a:gd name="T2" fmla="*/ 2147483646 w 432"/>
              <a:gd name="T3" fmla="*/ 2147483646 h 432"/>
              <a:gd name="T4" fmla="*/ 0 w 432"/>
              <a:gd name="T5" fmla="*/ 2147483646 h 432"/>
              <a:gd name="T6" fmla="*/ 0 60000 65536"/>
              <a:gd name="T7" fmla="*/ 0 60000 65536"/>
              <a:gd name="T8" fmla="*/ 0 60000 65536"/>
              <a:gd name="T9" fmla="*/ 0 w 432"/>
              <a:gd name="T10" fmla="*/ 0 h 432"/>
              <a:gd name="T11" fmla="*/ 432 w 432"/>
              <a:gd name="T12" fmla="*/ 432 h 432"/>
            </a:gdLst>
            <a:ahLst/>
            <a:cxnLst>
              <a:cxn ang="T6">
                <a:pos x="T0" y="T1"/>
              </a:cxn>
              <a:cxn ang="T7">
                <a:pos x="T2" y="T3"/>
              </a:cxn>
              <a:cxn ang="T8">
                <a:pos x="T4" y="T5"/>
              </a:cxn>
            </a:cxnLst>
            <a:rect l="T9" t="T10" r="T11" b="T12"/>
            <a:pathLst>
              <a:path w="432" h="432">
                <a:moveTo>
                  <a:pt x="432" y="0"/>
                </a:moveTo>
                <a:cubicBezTo>
                  <a:pt x="396" y="132"/>
                  <a:pt x="360" y="264"/>
                  <a:pt x="288" y="336"/>
                </a:cubicBezTo>
                <a:cubicBezTo>
                  <a:pt x="216" y="408"/>
                  <a:pt x="108" y="420"/>
                  <a:pt x="0" y="432"/>
                </a:cubicBezTo>
              </a:path>
            </a:pathLst>
          </a:custGeom>
          <a:noFill/>
          <a:ln w="9525" cap="flat" cmpd="sng">
            <a:solidFill>
              <a:schemeClr val="hlink"/>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8452" name="Freeform 2084"/>
          <p:cNvSpPr>
            <a:spLocks/>
          </p:cNvSpPr>
          <p:nvPr/>
        </p:nvSpPr>
        <p:spPr bwMode="auto">
          <a:xfrm>
            <a:off x="1752600" y="3314700"/>
            <a:ext cx="685800" cy="723900"/>
          </a:xfrm>
          <a:custGeom>
            <a:avLst/>
            <a:gdLst>
              <a:gd name="T0" fmla="*/ 2147483646 w 432"/>
              <a:gd name="T1" fmla="*/ 2147483646 h 456"/>
              <a:gd name="T2" fmla="*/ 2147483646 w 432"/>
              <a:gd name="T3" fmla="*/ 2147483646 h 456"/>
              <a:gd name="T4" fmla="*/ 0 w 432"/>
              <a:gd name="T5" fmla="*/ 2147483646 h 456"/>
              <a:gd name="T6" fmla="*/ 0 60000 65536"/>
              <a:gd name="T7" fmla="*/ 0 60000 65536"/>
              <a:gd name="T8" fmla="*/ 0 60000 65536"/>
              <a:gd name="T9" fmla="*/ 0 w 432"/>
              <a:gd name="T10" fmla="*/ 0 h 456"/>
              <a:gd name="T11" fmla="*/ 432 w 432"/>
              <a:gd name="T12" fmla="*/ 456 h 456"/>
            </a:gdLst>
            <a:ahLst/>
            <a:cxnLst>
              <a:cxn ang="T6">
                <a:pos x="T0" y="T1"/>
              </a:cxn>
              <a:cxn ang="T7">
                <a:pos x="T2" y="T3"/>
              </a:cxn>
              <a:cxn ang="T8">
                <a:pos x="T4" y="T5"/>
              </a:cxn>
            </a:cxnLst>
            <a:rect l="T9" t="T10" r="T11" b="T12"/>
            <a:pathLst>
              <a:path w="432" h="456">
                <a:moveTo>
                  <a:pt x="432" y="24"/>
                </a:moveTo>
                <a:cubicBezTo>
                  <a:pt x="324" y="12"/>
                  <a:pt x="216" y="0"/>
                  <a:pt x="144" y="72"/>
                </a:cubicBezTo>
                <a:cubicBezTo>
                  <a:pt x="72" y="144"/>
                  <a:pt x="36" y="300"/>
                  <a:pt x="0" y="456"/>
                </a:cubicBezTo>
              </a:path>
            </a:pathLst>
          </a:custGeom>
          <a:noFill/>
          <a:ln w="9525" cap="flat" cmpd="sng">
            <a:solidFill>
              <a:schemeClr val="hlink"/>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8453" name="Freeform 2085"/>
          <p:cNvSpPr>
            <a:spLocks/>
          </p:cNvSpPr>
          <p:nvPr/>
        </p:nvSpPr>
        <p:spPr bwMode="auto">
          <a:xfrm>
            <a:off x="2057400" y="4419600"/>
            <a:ext cx="228600" cy="762000"/>
          </a:xfrm>
          <a:custGeom>
            <a:avLst/>
            <a:gdLst>
              <a:gd name="T0" fmla="*/ 0 w 144"/>
              <a:gd name="T1" fmla="*/ 0 h 480"/>
              <a:gd name="T2" fmla="*/ 2147483646 w 144"/>
              <a:gd name="T3" fmla="*/ 2147483646 h 480"/>
              <a:gd name="T4" fmla="*/ 0 w 144"/>
              <a:gd name="T5" fmla="*/ 2147483646 h 480"/>
              <a:gd name="T6" fmla="*/ 0 60000 65536"/>
              <a:gd name="T7" fmla="*/ 0 60000 65536"/>
              <a:gd name="T8" fmla="*/ 0 60000 65536"/>
              <a:gd name="T9" fmla="*/ 0 w 144"/>
              <a:gd name="T10" fmla="*/ 0 h 480"/>
              <a:gd name="T11" fmla="*/ 144 w 144"/>
              <a:gd name="T12" fmla="*/ 480 h 480"/>
            </a:gdLst>
            <a:ahLst/>
            <a:cxnLst>
              <a:cxn ang="T6">
                <a:pos x="T0" y="T1"/>
              </a:cxn>
              <a:cxn ang="T7">
                <a:pos x="T2" y="T3"/>
              </a:cxn>
              <a:cxn ang="T8">
                <a:pos x="T4" y="T5"/>
              </a:cxn>
            </a:cxnLst>
            <a:rect l="T9" t="T10" r="T11" b="T12"/>
            <a:pathLst>
              <a:path w="144" h="480">
                <a:moveTo>
                  <a:pt x="0" y="0"/>
                </a:moveTo>
                <a:cubicBezTo>
                  <a:pt x="72" y="104"/>
                  <a:pt x="144" y="208"/>
                  <a:pt x="144" y="288"/>
                </a:cubicBezTo>
                <a:cubicBezTo>
                  <a:pt x="144" y="368"/>
                  <a:pt x="72" y="424"/>
                  <a:pt x="0" y="480"/>
                </a:cubicBezTo>
              </a:path>
            </a:pathLst>
          </a:custGeom>
          <a:noFill/>
          <a:ln w="9525" cap="flat" cmpd="sng">
            <a:solidFill>
              <a:schemeClr val="hlink"/>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8454" name="Freeform 2086"/>
          <p:cNvSpPr>
            <a:spLocks/>
          </p:cNvSpPr>
          <p:nvPr/>
        </p:nvSpPr>
        <p:spPr bwMode="auto">
          <a:xfrm>
            <a:off x="1511300" y="5562600"/>
            <a:ext cx="241300" cy="685800"/>
          </a:xfrm>
          <a:custGeom>
            <a:avLst/>
            <a:gdLst>
              <a:gd name="T0" fmla="*/ 2147483646 w 152"/>
              <a:gd name="T1" fmla="*/ 0 h 432"/>
              <a:gd name="T2" fmla="*/ 2147483646 w 152"/>
              <a:gd name="T3" fmla="*/ 2147483646 h 432"/>
              <a:gd name="T4" fmla="*/ 2147483646 w 152"/>
              <a:gd name="T5" fmla="*/ 2147483646 h 432"/>
              <a:gd name="T6" fmla="*/ 0 60000 65536"/>
              <a:gd name="T7" fmla="*/ 0 60000 65536"/>
              <a:gd name="T8" fmla="*/ 0 60000 65536"/>
              <a:gd name="T9" fmla="*/ 0 w 152"/>
              <a:gd name="T10" fmla="*/ 0 h 432"/>
              <a:gd name="T11" fmla="*/ 152 w 152"/>
              <a:gd name="T12" fmla="*/ 432 h 432"/>
            </a:gdLst>
            <a:ahLst/>
            <a:cxnLst>
              <a:cxn ang="T6">
                <a:pos x="T0" y="T1"/>
              </a:cxn>
              <a:cxn ang="T7">
                <a:pos x="T2" y="T3"/>
              </a:cxn>
              <a:cxn ang="T8">
                <a:pos x="T4" y="T5"/>
              </a:cxn>
            </a:cxnLst>
            <a:rect l="T9" t="T10" r="T11" b="T12"/>
            <a:pathLst>
              <a:path w="152" h="432">
                <a:moveTo>
                  <a:pt x="104" y="0"/>
                </a:moveTo>
                <a:cubicBezTo>
                  <a:pt x="52" y="36"/>
                  <a:pt x="0" y="72"/>
                  <a:pt x="8" y="144"/>
                </a:cubicBezTo>
                <a:cubicBezTo>
                  <a:pt x="16" y="216"/>
                  <a:pt x="84" y="324"/>
                  <a:pt x="152" y="432"/>
                </a:cubicBezTo>
              </a:path>
            </a:pathLst>
          </a:custGeom>
          <a:noFill/>
          <a:ln w="9525" cap="flat" cmpd="sng">
            <a:solidFill>
              <a:schemeClr val="hlink"/>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8455" name="Line 2087"/>
          <p:cNvSpPr>
            <a:spLocks noChangeShapeType="1"/>
          </p:cNvSpPr>
          <p:nvPr/>
        </p:nvSpPr>
        <p:spPr bwMode="auto">
          <a:xfrm>
            <a:off x="2133600" y="6477000"/>
            <a:ext cx="381000" cy="1524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64" name="Text Box 2088"/>
          <p:cNvSpPr txBox="1">
            <a:spLocks noChangeArrowheads="1"/>
          </p:cNvSpPr>
          <p:nvPr/>
        </p:nvSpPr>
        <p:spPr bwMode="auto">
          <a:xfrm>
            <a:off x="6629400" y="2286000"/>
            <a:ext cx="9144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b="1"/>
              <a:t>LOS</a:t>
            </a:r>
          </a:p>
          <a:p>
            <a:pPr eaLnBrk="1" hangingPunct="1">
              <a:spcBef>
                <a:spcPct val="50000"/>
              </a:spcBef>
              <a:buFont typeface="Wingdings" panose="05000000000000000000" pitchFamily="2" charset="2"/>
              <a:buNone/>
            </a:pPr>
            <a:r>
              <a:rPr lang="en-US" altLang="zh-CN" sz="2400" b="1"/>
              <a:t>MFOS</a:t>
            </a:r>
          </a:p>
          <a:p>
            <a:pPr eaLnBrk="1" hangingPunct="1">
              <a:spcBef>
                <a:spcPct val="50000"/>
              </a:spcBef>
              <a:buFont typeface="Wingdings" panose="05000000000000000000" pitchFamily="2" charset="2"/>
              <a:buNone/>
            </a:pPr>
            <a:r>
              <a:rPr lang="en-US" altLang="zh-CN" sz="2400" b="1"/>
              <a:t>NFOS</a:t>
            </a:r>
          </a:p>
          <a:p>
            <a:pPr eaLnBrk="1" hangingPunct="1">
              <a:spcBef>
                <a:spcPct val="50000"/>
              </a:spcBef>
              <a:buFont typeface="Wingdings" panose="05000000000000000000" pitchFamily="2" charset="2"/>
              <a:buNone/>
            </a:pPr>
            <a:r>
              <a:rPr lang="en-US" altLang="zh-CN" sz="2400" b="1"/>
              <a:t>FFOS</a:t>
            </a:r>
          </a:p>
        </p:txBody>
      </p:sp>
      <p:sp>
        <p:nvSpPr>
          <p:cNvPr id="95265" name="Text Box 2089"/>
          <p:cNvSpPr txBox="1">
            <a:spLocks noChangeArrowheads="1"/>
          </p:cNvSpPr>
          <p:nvPr/>
        </p:nvSpPr>
        <p:spPr bwMode="auto">
          <a:xfrm>
            <a:off x="7924800" y="2362200"/>
            <a:ext cx="762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b="1"/>
              <a:t>S</a:t>
            </a:r>
          </a:p>
          <a:p>
            <a:pPr eaLnBrk="1" hangingPunct="1">
              <a:spcBef>
                <a:spcPct val="50000"/>
              </a:spcBef>
              <a:buFont typeface="Wingdings" panose="05000000000000000000" pitchFamily="2" charset="2"/>
              <a:buNone/>
            </a:pPr>
            <a:r>
              <a:rPr lang="en-US" altLang="zh-CN" sz="2400" b="1"/>
              <a:t>L</a:t>
            </a:r>
          </a:p>
          <a:p>
            <a:pPr eaLnBrk="1" hangingPunct="1">
              <a:spcBef>
                <a:spcPct val="50000"/>
              </a:spcBef>
              <a:buFont typeface="Wingdings" panose="05000000000000000000" pitchFamily="2" charset="2"/>
              <a:buNone/>
            </a:pPr>
            <a:r>
              <a:rPr lang="en-US" altLang="zh-CN" sz="2400" b="1"/>
              <a:t>M</a:t>
            </a:r>
          </a:p>
          <a:p>
            <a:pPr eaLnBrk="1" hangingPunct="1">
              <a:spcBef>
                <a:spcPct val="50000"/>
              </a:spcBef>
              <a:buFont typeface="Wingdings" panose="05000000000000000000" pitchFamily="2" charset="2"/>
              <a:buNone/>
            </a:pPr>
            <a:r>
              <a:rPr lang="en-US" altLang="zh-CN" sz="2400" b="1"/>
              <a:t>N</a:t>
            </a:r>
          </a:p>
          <a:p>
            <a:pPr eaLnBrk="1" hangingPunct="1">
              <a:spcBef>
                <a:spcPct val="50000"/>
              </a:spcBef>
              <a:buFont typeface="Wingdings" panose="05000000000000000000" pitchFamily="2" charset="2"/>
              <a:buNone/>
            </a:pPr>
            <a:r>
              <a:rPr lang="en-US" altLang="zh-CN" sz="2400" b="1"/>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8844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188450"/>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88452"/>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88453"/>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88454"/>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188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48" grpId="0" animBg="1"/>
      <p:bldP spid="188450" grpId="0" animBg="1"/>
      <p:bldP spid="188452" grpId="0" animBg="1"/>
      <p:bldP spid="188453" grpId="0" animBg="1"/>
      <p:bldP spid="188454" grpId="0" animBg="1"/>
      <p:bldP spid="18845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日期占位符 1"/>
          <p:cNvSpPr>
            <a:spLocks noGrp="1"/>
          </p:cNvSpPr>
          <p:nvPr>
            <p:ph type="dt" sz="quarter" idx="10"/>
          </p:nvPr>
        </p:nvSpPr>
        <p:spPr/>
        <p:txBody>
          <a:bodyPr/>
          <a:lstStyle/>
          <a:p>
            <a:pPr>
              <a:defRPr/>
            </a:pPr>
            <a:fld id="{300BB109-E138-4D0E-9C53-A70CE0A60ACB}" type="datetime1">
              <a:rPr lang="zh-CN" altLang="en-US"/>
              <a:pPr>
                <a:defRPr/>
              </a:pPr>
              <a:t>2017/9/26</a:t>
            </a:fld>
            <a:endParaRPr lang="en-US" altLang="zh-CN"/>
          </a:p>
        </p:txBody>
      </p:sp>
      <p:sp>
        <p:nvSpPr>
          <p:cNvPr id="9625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ABEACF-ABE3-469D-A1DE-0C070F9610D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56</a:t>
            </a:fld>
            <a:endParaRPr kumimoji="0" lang="en-US" altLang="zh-CN" sz="1400" smtClean="0">
              <a:latin typeface="Tahoma" panose="020B0604030504040204" pitchFamily="34" charset="0"/>
              <a:ea typeface="宋体" panose="02010600030101010101" pitchFamily="2" charset="-122"/>
            </a:endParaRPr>
          </a:p>
        </p:txBody>
      </p:sp>
      <p:sp>
        <p:nvSpPr>
          <p:cNvPr id="79874" name="Text Box 1026"/>
          <p:cNvSpPr txBox="1">
            <a:spLocks noChangeArrowheads="1"/>
          </p:cNvSpPr>
          <p:nvPr/>
        </p:nvSpPr>
        <p:spPr bwMode="auto">
          <a:xfrm>
            <a:off x="4378325" y="381000"/>
            <a:ext cx="803275" cy="8350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grpSp>
        <p:nvGrpSpPr>
          <p:cNvPr id="2" name="Group 1027"/>
          <p:cNvGrpSpPr>
            <a:grpSpLocks/>
          </p:cNvGrpSpPr>
          <p:nvPr/>
        </p:nvGrpSpPr>
        <p:grpSpPr bwMode="auto">
          <a:xfrm>
            <a:off x="2971800" y="1219200"/>
            <a:ext cx="3851275" cy="1368425"/>
            <a:chOff x="1872" y="768"/>
            <a:chExt cx="2426" cy="862"/>
          </a:xfrm>
        </p:grpSpPr>
        <p:sp>
          <p:nvSpPr>
            <p:cNvPr id="96324" name="Text Box 1028"/>
            <p:cNvSpPr txBox="1">
              <a:spLocks noChangeArrowheads="1"/>
            </p:cNvSpPr>
            <p:nvPr/>
          </p:nvSpPr>
          <p:spPr bwMode="auto">
            <a:xfrm>
              <a:off x="2784" y="1104"/>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96325" name="Text Box 1029"/>
            <p:cNvSpPr txBox="1">
              <a:spLocks noChangeArrowheads="1"/>
            </p:cNvSpPr>
            <p:nvPr/>
          </p:nvSpPr>
          <p:spPr bwMode="auto">
            <a:xfrm>
              <a:off x="1872" y="1104"/>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96326" name="Text Box 1030"/>
            <p:cNvSpPr txBox="1">
              <a:spLocks noChangeArrowheads="1"/>
            </p:cNvSpPr>
            <p:nvPr/>
          </p:nvSpPr>
          <p:spPr bwMode="auto">
            <a:xfrm>
              <a:off x="3792" y="1104"/>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96327" name="Line 1031"/>
            <p:cNvSpPr>
              <a:spLocks noChangeShapeType="1"/>
            </p:cNvSpPr>
            <p:nvPr/>
          </p:nvSpPr>
          <p:spPr bwMode="auto">
            <a:xfrm flipV="1">
              <a:off x="2112" y="768"/>
              <a:ext cx="86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8" name="Line 1032"/>
            <p:cNvSpPr>
              <a:spLocks noChangeShapeType="1"/>
            </p:cNvSpPr>
            <p:nvPr/>
          </p:nvSpPr>
          <p:spPr bwMode="auto">
            <a:xfrm flipH="1" flipV="1">
              <a:off x="2976" y="76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9" name="Line 1033"/>
            <p:cNvSpPr>
              <a:spLocks noChangeShapeType="1"/>
            </p:cNvSpPr>
            <p:nvPr/>
          </p:nvSpPr>
          <p:spPr bwMode="auto">
            <a:xfrm flipH="1" flipV="1">
              <a:off x="3072" y="768"/>
              <a:ext cx="96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034"/>
          <p:cNvGrpSpPr>
            <a:grpSpLocks/>
          </p:cNvGrpSpPr>
          <p:nvPr/>
        </p:nvGrpSpPr>
        <p:grpSpPr bwMode="auto">
          <a:xfrm>
            <a:off x="1828800" y="2590800"/>
            <a:ext cx="3394075" cy="1292225"/>
            <a:chOff x="1152" y="1632"/>
            <a:chExt cx="2138" cy="814"/>
          </a:xfrm>
        </p:grpSpPr>
        <p:sp>
          <p:nvSpPr>
            <p:cNvPr id="96318" name="Text Box 1035"/>
            <p:cNvSpPr txBox="1">
              <a:spLocks noChangeArrowheads="1"/>
            </p:cNvSpPr>
            <p:nvPr/>
          </p:nvSpPr>
          <p:spPr bwMode="auto">
            <a:xfrm>
              <a:off x="2784" y="1920"/>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96319" name="Text Box 1036"/>
            <p:cNvSpPr txBox="1">
              <a:spLocks noChangeArrowheads="1"/>
            </p:cNvSpPr>
            <p:nvPr/>
          </p:nvSpPr>
          <p:spPr bwMode="auto">
            <a:xfrm>
              <a:off x="1152" y="187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7        5</a:t>
              </a:r>
            </a:p>
          </p:txBody>
        </p:sp>
        <p:sp>
          <p:nvSpPr>
            <p:cNvPr id="96320" name="Text Box 1037"/>
            <p:cNvSpPr txBox="1">
              <a:spLocks noChangeArrowheads="1"/>
            </p:cNvSpPr>
            <p:nvPr/>
          </p:nvSpPr>
          <p:spPr bwMode="auto">
            <a:xfrm>
              <a:off x="1968" y="187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96321" name="Line 1038"/>
            <p:cNvSpPr>
              <a:spLocks noChangeShapeType="1"/>
            </p:cNvSpPr>
            <p:nvPr/>
          </p:nvSpPr>
          <p:spPr bwMode="auto">
            <a:xfrm flipV="1">
              <a:off x="1392" y="1632"/>
              <a:ext cx="67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2" name="Line 1039"/>
            <p:cNvSpPr>
              <a:spLocks noChangeShapeType="1"/>
            </p:cNvSpPr>
            <p:nvPr/>
          </p:nvSpPr>
          <p:spPr bwMode="auto">
            <a:xfrm flipH="1" flipV="1">
              <a:off x="2112" y="1632"/>
              <a:ext cx="9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3" name="Line 1040"/>
            <p:cNvSpPr>
              <a:spLocks noChangeShapeType="1"/>
            </p:cNvSpPr>
            <p:nvPr/>
          </p:nvSpPr>
          <p:spPr bwMode="auto">
            <a:xfrm flipH="1" flipV="1">
              <a:off x="2160" y="1632"/>
              <a:ext cx="86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041"/>
          <p:cNvGrpSpPr>
            <a:grpSpLocks/>
          </p:cNvGrpSpPr>
          <p:nvPr/>
        </p:nvGrpSpPr>
        <p:grpSpPr bwMode="auto">
          <a:xfrm>
            <a:off x="568325" y="3810000"/>
            <a:ext cx="1870075" cy="1368425"/>
            <a:chOff x="358" y="2400"/>
            <a:chExt cx="1178" cy="862"/>
          </a:xfrm>
        </p:grpSpPr>
        <p:sp>
          <p:nvSpPr>
            <p:cNvPr id="96314" name="Text Box 1042"/>
            <p:cNvSpPr txBox="1">
              <a:spLocks noChangeArrowheads="1"/>
            </p:cNvSpPr>
            <p:nvPr/>
          </p:nvSpPr>
          <p:spPr bwMode="auto">
            <a:xfrm>
              <a:off x="1030"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7   5</a:t>
              </a:r>
            </a:p>
          </p:txBody>
        </p:sp>
        <p:sp>
          <p:nvSpPr>
            <p:cNvPr id="96315" name="Text Box 1043"/>
            <p:cNvSpPr txBox="1">
              <a:spLocks noChangeArrowheads="1"/>
            </p:cNvSpPr>
            <p:nvPr/>
          </p:nvSpPr>
          <p:spPr bwMode="auto">
            <a:xfrm>
              <a:off x="358"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7   5</a:t>
              </a:r>
            </a:p>
          </p:txBody>
        </p:sp>
        <p:sp>
          <p:nvSpPr>
            <p:cNvPr id="96316" name="Line 1044"/>
            <p:cNvSpPr>
              <a:spLocks noChangeShapeType="1"/>
            </p:cNvSpPr>
            <p:nvPr/>
          </p:nvSpPr>
          <p:spPr bwMode="auto">
            <a:xfrm flipV="1">
              <a:off x="624" y="2400"/>
              <a:ext cx="72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17" name="Line 1045"/>
            <p:cNvSpPr>
              <a:spLocks noChangeShapeType="1"/>
            </p:cNvSpPr>
            <p:nvPr/>
          </p:nvSpPr>
          <p:spPr bwMode="auto">
            <a:xfrm flipV="1">
              <a:off x="1296" y="2400"/>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1046"/>
          <p:cNvGrpSpPr>
            <a:grpSpLocks/>
          </p:cNvGrpSpPr>
          <p:nvPr/>
        </p:nvGrpSpPr>
        <p:grpSpPr bwMode="auto">
          <a:xfrm>
            <a:off x="2701925" y="3810000"/>
            <a:ext cx="1870075" cy="1368425"/>
            <a:chOff x="1702" y="2400"/>
            <a:chExt cx="1178" cy="862"/>
          </a:xfrm>
        </p:grpSpPr>
        <p:sp>
          <p:nvSpPr>
            <p:cNvPr id="96310" name="Text Box 1047"/>
            <p:cNvSpPr txBox="1">
              <a:spLocks noChangeArrowheads="1"/>
            </p:cNvSpPr>
            <p:nvPr/>
          </p:nvSpPr>
          <p:spPr bwMode="auto">
            <a:xfrm>
              <a:off x="2374"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6   5</a:t>
              </a:r>
            </a:p>
          </p:txBody>
        </p:sp>
        <p:sp>
          <p:nvSpPr>
            <p:cNvPr id="96311" name="Text Box 1048"/>
            <p:cNvSpPr txBox="1">
              <a:spLocks noChangeArrowheads="1"/>
            </p:cNvSpPr>
            <p:nvPr/>
          </p:nvSpPr>
          <p:spPr bwMode="auto">
            <a:xfrm>
              <a:off x="1702"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96312" name="Line 1049"/>
            <p:cNvSpPr>
              <a:spLocks noChangeShapeType="1"/>
            </p:cNvSpPr>
            <p:nvPr/>
          </p:nvSpPr>
          <p:spPr bwMode="auto">
            <a:xfrm flipV="1">
              <a:off x="1968" y="2400"/>
              <a:ext cx="24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13" name="Line 1050"/>
            <p:cNvSpPr>
              <a:spLocks noChangeShapeType="1"/>
            </p:cNvSpPr>
            <p:nvPr/>
          </p:nvSpPr>
          <p:spPr bwMode="auto">
            <a:xfrm flipH="1" flipV="1">
              <a:off x="2256" y="2400"/>
              <a:ext cx="38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1051"/>
          <p:cNvGrpSpPr>
            <a:grpSpLocks/>
          </p:cNvGrpSpPr>
          <p:nvPr/>
        </p:nvGrpSpPr>
        <p:grpSpPr bwMode="auto">
          <a:xfrm>
            <a:off x="4759325" y="3886200"/>
            <a:ext cx="1870075" cy="1292225"/>
            <a:chOff x="2998" y="2448"/>
            <a:chExt cx="1178" cy="814"/>
          </a:xfrm>
        </p:grpSpPr>
        <p:sp>
          <p:nvSpPr>
            <p:cNvPr id="96306" name="Text Box 1052"/>
            <p:cNvSpPr txBox="1">
              <a:spLocks noChangeArrowheads="1"/>
            </p:cNvSpPr>
            <p:nvPr/>
          </p:nvSpPr>
          <p:spPr bwMode="auto">
            <a:xfrm>
              <a:off x="2998"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1   4   3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96307" name="Text Box 1053"/>
            <p:cNvSpPr txBox="1">
              <a:spLocks noChangeArrowheads="1"/>
            </p:cNvSpPr>
            <p:nvPr/>
          </p:nvSpPr>
          <p:spPr bwMode="auto">
            <a:xfrm>
              <a:off x="3670"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1   4   5</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a:t>
              </a:r>
            </a:p>
          </p:txBody>
        </p:sp>
        <p:sp>
          <p:nvSpPr>
            <p:cNvPr id="96308" name="Line 1054"/>
            <p:cNvSpPr>
              <a:spLocks noChangeShapeType="1"/>
            </p:cNvSpPr>
            <p:nvPr/>
          </p:nvSpPr>
          <p:spPr bwMode="auto">
            <a:xfrm flipH="1" flipV="1">
              <a:off x="3024" y="2448"/>
              <a:ext cx="24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09" name="Line 1055"/>
            <p:cNvSpPr>
              <a:spLocks noChangeShapeType="1"/>
            </p:cNvSpPr>
            <p:nvPr/>
          </p:nvSpPr>
          <p:spPr bwMode="auto">
            <a:xfrm flipH="1" flipV="1">
              <a:off x="3072" y="2448"/>
              <a:ext cx="86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1056"/>
          <p:cNvGrpSpPr>
            <a:grpSpLocks/>
          </p:cNvGrpSpPr>
          <p:nvPr/>
        </p:nvGrpSpPr>
        <p:grpSpPr bwMode="auto">
          <a:xfrm>
            <a:off x="6324600" y="3810000"/>
            <a:ext cx="2387600" cy="1368425"/>
            <a:chOff x="3984" y="2400"/>
            <a:chExt cx="1504" cy="862"/>
          </a:xfrm>
        </p:grpSpPr>
        <p:sp>
          <p:nvSpPr>
            <p:cNvPr id="96302" name="Text Box 1057"/>
            <p:cNvSpPr txBox="1">
              <a:spLocks noChangeArrowheads="1"/>
            </p:cNvSpPr>
            <p:nvPr/>
          </p:nvSpPr>
          <p:spPr bwMode="auto">
            <a:xfrm>
              <a:off x="4342"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6   5</a:t>
              </a:r>
            </a:p>
          </p:txBody>
        </p:sp>
        <p:sp>
          <p:nvSpPr>
            <p:cNvPr id="96303" name="Text Box 1058"/>
            <p:cNvSpPr txBox="1">
              <a:spLocks noChangeArrowheads="1"/>
            </p:cNvSpPr>
            <p:nvPr/>
          </p:nvSpPr>
          <p:spPr bwMode="auto">
            <a:xfrm>
              <a:off x="5014" y="2736"/>
              <a:ext cx="474"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96304" name="Line 1059"/>
            <p:cNvSpPr>
              <a:spLocks noChangeShapeType="1"/>
            </p:cNvSpPr>
            <p:nvPr/>
          </p:nvSpPr>
          <p:spPr bwMode="auto">
            <a:xfrm flipH="1" flipV="1">
              <a:off x="3984" y="2400"/>
              <a:ext cx="57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05" name="Line 1060"/>
            <p:cNvSpPr>
              <a:spLocks noChangeShapeType="1"/>
            </p:cNvSpPr>
            <p:nvPr/>
          </p:nvSpPr>
          <p:spPr bwMode="auto">
            <a:xfrm flipH="1" flipV="1">
              <a:off x="4080" y="2400"/>
              <a:ext cx="115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1061"/>
          <p:cNvGrpSpPr>
            <a:grpSpLocks/>
          </p:cNvGrpSpPr>
          <p:nvPr/>
        </p:nvGrpSpPr>
        <p:grpSpPr bwMode="auto">
          <a:xfrm>
            <a:off x="609600" y="5181600"/>
            <a:ext cx="803275" cy="1292225"/>
            <a:chOff x="384" y="3264"/>
            <a:chExt cx="506" cy="814"/>
          </a:xfrm>
        </p:grpSpPr>
        <p:sp>
          <p:nvSpPr>
            <p:cNvPr id="96300" name="Text Box 1062"/>
            <p:cNvSpPr txBox="1">
              <a:spLocks noChangeArrowheads="1"/>
            </p:cNvSpPr>
            <p:nvPr/>
          </p:nvSpPr>
          <p:spPr bwMode="auto">
            <a:xfrm>
              <a:off x="384" y="355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1   7   5</a:t>
              </a:r>
            </a:p>
          </p:txBody>
        </p:sp>
        <p:sp>
          <p:nvSpPr>
            <p:cNvPr id="96301" name="Line 1063"/>
            <p:cNvSpPr>
              <a:spLocks noChangeShapeType="1"/>
            </p:cNvSpPr>
            <p:nvPr/>
          </p:nvSpPr>
          <p:spPr bwMode="auto">
            <a:xfrm flipV="1">
              <a:off x="672" y="3264"/>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1064"/>
          <p:cNvGrpSpPr>
            <a:grpSpLocks/>
          </p:cNvGrpSpPr>
          <p:nvPr/>
        </p:nvGrpSpPr>
        <p:grpSpPr bwMode="auto">
          <a:xfrm>
            <a:off x="1676400" y="5181600"/>
            <a:ext cx="803275" cy="1292225"/>
            <a:chOff x="1056" y="3264"/>
            <a:chExt cx="506" cy="814"/>
          </a:xfrm>
        </p:grpSpPr>
        <p:sp>
          <p:nvSpPr>
            <p:cNvPr id="96298" name="Text Box 1065"/>
            <p:cNvSpPr txBox="1">
              <a:spLocks noChangeArrowheads="1"/>
            </p:cNvSpPr>
            <p:nvPr/>
          </p:nvSpPr>
          <p:spPr bwMode="auto">
            <a:xfrm>
              <a:off x="1056" y="355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1   6</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7   5   4</a:t>
              </a:r>
            </a:p>
          </p:txBody>
        </p:sp>
        <p:sp>
          <p:nvSpPr>
            <p:cNvPr id="96299" name="Line 1066"/>
            <p:cNvSpPr>
              <a:spLocks noChangeShapeType="1"/>
            </p:cNvSpPr>
            <p:nvPr/>
          </p:nvSpPr>
          <p:spPr bwMode="auto">
            <a:xfrm flipV="1">
              <a:off x="1344" y="3264"/>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1067"/>
          <p:cNvGrpSpPr>
            <a:grpSpLocks/>
          </p:cNvGrpSpPr>
          <p:nvPr/>
        </p:nvGrpSpPr>
        <p:grpSpPr bwMode="auto">
          <a:xfrm>
            <a:off x="2819400" y="5181600"/>
            <a:ext cx="803275" cy="1292225"/>
            <a:chOff x="1776" y="3264"/>
            <a:chExt cx="506" cy="814"/>
          </a:xfrm>
        </p:grpSpPr>
        <p:sp>
          <p:nvSpPr>
            <p:cNvPr id="96296" name="Text Box 1068"/>
            <p:cNvSpPr txBox="1">
              <a:spLocks noChangeArrowheads="1"/>
            </p:cNvSpPr>
            <p:nvPr/>
          </p:nvSpPr>
          <p:spPr bwMode="auto">
            <a:xfrm>
              <a:off x="1776" y="355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96297" name="Line 1069"/>
            <p:cNvSpPr>
              <a:spLocks noChangeShapeType="1"/>
            </p:cNvSpPr>
            <p:nvPr/>
          </p:nvSpPr>
          <p:spPr bwMode="auto">
            <a:xfrm flipV="1">
              <a:off x="2016" y="3264"/>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1070"/>
          <p:cNvGrpSpPr>
            <a:grpSpLocks/>
          </p:cNvGrpSpPr>
          <p:nvPr/>
        </p:nvGrpSpPr>
        <p:grpSpPr bwMode="auto">
          <a:xfrm>
            <a:off x="3962400" y="5181600"/>
            <a:ext cx="803275" cy="1292225"/>
            <a:chOff x="2496" y="3264"/>
            <a:chExt cx="506" cy="814"/>
          </a:xfrm>
        </p:grpSpPr>
        <p:sp>
          <p:nvSpPr>
            <p:cNvPr id="96294" name="Text Box 1071"/>
            <p:cNvSpPr txBox="1">
              <a:spLocks noChangeArrowheads="1"/>
            </p:cNvSpPr>
            <p:nvPr/>
          </p:nvSpPr>
          <p:spPr bwMode="auto">
            <a:xfrm>
              <a:off x="2496" y="355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6        5</a:t>
              </a:r>
            </a:p>
          </p:txBody>
        </p:sp>
        <p:sp>
          <p:nvSpPr>
            <p:cNvPr id="96295" name="Line 1072"/>
            <p:cNvSpPr>
              <a:spLocks noChangeShapeType="1"/>
            </p:cNvSpPr>
            <p:nvPr/>
          </p:nvSpPr>
          <p:spPr bwMode="auto">
            <a:xfrm flipH="1" flipV="1">
              <a:off x="2592" y="3264"/>
              <a:ext cx="19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1073"/>
          <p:cNvGrpSpPr>
            <a:grpSpLocks/>
          </p:cNvGrpSpPr>
          <p:nvPr/>
        </p:nvGrpSpPr>
        <p:grpSpPr bwMode="auto">
          <a:xfrm>
            <a:off x="5029200" y="5181600"/>
            <a:ext cx="803275" cy="1292225"/>
            <a:chOff x="3168" y="3264"/>
            <a:chExt cx="506" cy="814"/>
          </a:xfrm>
        </p:grpSpPr>
        <p:sp>
          <p:nvSpPr>
            <p:cNvPr id="96292" name="Text Box 1074"/>
            <p:cNvSpPr txBox="1">
              <a:spLocks noChangeArrowheads="1"/>
            </p:cNvSpPr>
            <p:nvPr/>
          </p:nvSpPr>
          <p:spPr bwMode="auto">
            <a:xfrm>
              <a:off x="3168" y="355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1   4   3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96293" name="Line 1075"/>
            <p:cNvSpPr>
              <a:spLocks noChangeShapeType="1"/>
            </p:cNvSpPr>
            <p:nvPr/>
          </p:nvSpPr>
          <p:spPr bwMode="auto">
            <a:xfrm flipH="1" flipV="1">
              <a:off x="3264" y="3264"/>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1076"/>
          <p:cNvGrpSpPr>
            <a:grpSpLocks/>
          </p:cNvGrpSpPr>
          <p:nvPr/>
        </p:nvGrpSpPr>
        <p:grpSpPr bwMode="auto">
          <a:xfrm>
            <a:off x="6172200" y="5181600"/>
            <a:ext cx="803275" cy="1292225"/>
            <a:chOff x="3888" y="3264"/>
            <a:chExt cx="506" cy="814"/>
          </a:xfrm>
        </p:grpSpPr>
        <p:sp>
          <p:nvSpPr>
            <p:cNvPr id="96290" name="Text Box 1077"/>
            <p:cNvSpPr txBox="1">
              <a:spLocks noChangeArrowheads="1"/>
            </p:cNvSpPr>
            <p:nvPr/>
          </p:nvSpPr>
          <p:spPr bwMode="auto">
            <a:xfrm>
              <a:off x="3888" y="355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1   4   5</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a:t>
              </a:r>
            </a:p>
          </p:txBody>
        </p:sp>
        <p:sp>
          <p:nvSpPr>
            <p:cNvPr id="96291" name="Line 1078"/>
            <p:cNvSpPr>
              <a:spLocks noChangeShapeType="1"/>
            </p:cNvSpPr>
            <p:nvPr/>
          </p:nvSpPr>
          <p:spPr bwMode="auto">
            <a:xfrm flipH="1" flipV="1">
              <a:off x="3936" y="3264"/>
              <a:ext cx="19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9927" name="Oval 1079"/>
          <p:cNvSpPr>
            <a:spLocks noChangeArrowheads="1"/>
          </p:cNvSpPr>
          <p:nvPr/>
        </p:nvSpPr>
        <p:spPr bwMode="auto">
          <a:xfrm>
            <a:off x="5181600" y="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79928" name="Oval 1080"/>
          <p:cNvSpPr>
            <a:spLocks noChangeArrowheads="1"/>
          </p:cNvSpPr>
          <p:nvPr/>
        </p:nvSpPr>
        <p:spPr bwMode="auto">
          <a:xfrm>
            <a:off x="2971800" y="12954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sp>
        <p:nvSpPr>
          <p:cNvPr id="79929" name="Oval 1081"/>
          <p:cNvSpPr>
            <a:spLocks noChangeArrowheads="1"/>
          </p:cNvSpPr>
          <p:nvPr/>
        </p:nvSpPr>
        <p:spPr bwMode="auto">
          <a:xfrm>
            <a:off x="1752600" y="25146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79930" name="Oval 1082"/>
          <p:cNvSpPr>
            <a:spLocks noChangeArrowheads="1"/>
          </p:cNvSpPr>
          <p:nvPr/>
        </p:nvSpPr>
        <p:spPr bwMode="auto">
          <a:xfrm>
            <a:off x="533400" y="38862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4</a:t>
            </a:r>
            <a:endParaRPr lang="en-US" altLang="zh-CN" sz="2400">
              <a:latin typeface="Times New Roman" panose="02020603050405020304" pitchFamily="18" charset="0"/>
              <a:ea typeface="宋体" panose="02010600030101010101" pitchFamily="2" charset="-122"/>
            </a:endParaRPr>
          </a:p>
        </p:txBody>
      </p:sp>
      <p:sp>
        <p:nvSpPr>
          <p:cNvPr id="79931" name="Oval 1083"/>
          <p:cNvSpPr>
            <a:spLocks noChangeArrowheads="1"/>
          </p:cNvSpPr>
          <p:nvPr/>
        </p:nvSpPr>
        <p:spPr bwMode="auto">
          <a:xfrm>
            <a:off x="2133600" y="39624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5</a:t>
            </a:r>
            <a:endParaRPr lang="en-US" altLang="zh-CN" sz="2400">
              <a:latin typeface="Times New Roman" panose="02020603050405020304" pitchFamily="18" charset="0"/>
              <a:ea typeface="宋体" panose="02010600030101010101" pitchFamily="2" charset="-122"/>
            </a:endParaRPr>
          </a:p>
        </p:txBody>
      </p:sp>
      <p:sp>
        <p:nvSpPr>
          <p:cNvPr id="79932" name="Oval 1084"/>
          <p:cNvSpPr>
            <a:spLocks noChangeArrowheads="1"/>
          </p:cNvSpPr>
          <p:nvPr/>
        </p:nvSpPr>
        <p:spPr bwMode="auto">
          <a:xfrm>
            <a:off x="3505200" y="26670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6</a:t>
            </a:r>
            <a:endParaRPr lang="en-US" altLang="zh-CN" sz="2400">
              <a:latin typeface="Times New Roman" panose="02020603050405020304" pitchFamily="18" charset="0"/>
              <a:ea typeface="宋体" panose="02010600030101010101" pitchFamily="2" charset="-122"/>
            </a:endParaRPr>
          </a:p>
        </p:txBody>
      </p:sp>
      <p:sp>
        <p:nvSpPr>
          <p:cNvPr id="79933" name="Oval 1085"/>
          <p:cNvSpPr>
            <a:spLocks noChangeArrowheads="1"/>
          </p:cNvSpPr>
          <p:nvPr/>
        </p:nvSpPr>
        <p:spPr bwMode="auto">
          <a:xfrm>
            <a:off x="3276600" y="39624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7</a:t>
            </a:r>
            <a:endParaRPr lang="en-US" altLang="zh-CN" sz="2400">
              <a:latin typeface="Times New Roman" panose="02020603050405020304" pitchFamily="18" charset="0"/>
              <a:ea typeface="宋体" panose="02010600030101010101" pitchFamily="2" charset="-122"/>
            </a:endParaRPr>
          </a:p>
        </p:txBody>
      </p:sp>
      <p:sp>
        <p:nvSpPr>
          <p:cNvPr id="79934" name="Oval 1086"/>
          <p:cNvSpPr>
            <a:spLocks noChangeArrowheads="1"/>
          </p:cNvSpPr>
          <p:nvPr/>
        </p:nvSpPr>
        <p:spPr bwMode="auto">
          <a:xfrm>
            <a:off x="4114800" y="39624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8</a:t>
            </a:r>
            <a:endParaRPr lang="en-US" altLang="zh-CN" sz="2400">
              <a:latin typeface="Times New Roman" panose="02020603050405020304" pitchFamily="18" charset="0"/>
              <a:ea typeface="宋体" panose="02010600030101010101" pitchFamily="2" charset="-122"/>
            </a:endParaRPr>
          </a:p>
        </p:txBody>
      </p:sp>
      <p:sp>
        <p:nvSpPr>
          <p:cNvPr id="79935" name="Oval 1087"/>
          <p:cNvSpPr>
            <a:spLocks noChangeArrowheads="1"/>
          </p:cNvSpPr>
          <p:nvPr/>
        </p:nvSpPr>
        <p:spPr bwMode="auto">
          <a:xfrm>
            <a:off x="4724400" y="26670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9</a:t>
            </a:r>
            <a:endParaRPr lang="en-US" altLang="zh-CN" sz="2400">
              <a:latin typeface="Times New Roman" panose="02020603050405020304" pitchFamily="18" charset="0"/>
              <a:ea typeface="宋体" panose="02010600030101010101" pitchFamily="2" charset="-122"/>
            </a:endParaRPr>
          </a:p>
        </p:txBody>
      </p:sp>
      <p:sp>
        <p:nvSpPr>
          <p:cNvPr id="79936" name="Oval 1088"/>
          <p:cNvSpPr>
            <a:spLocks noChangeArrowheads="1"/>
          </p:cNvSpPr>
          <p:nvPr/>
        </p:nvSpPr>
        <p:spPr bwMode="auto">
          <a:xfrm>
            <a:off x="5105400" y="39624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a</a:t>
            </a:r>
            <a:endParaRPr lang="en-US" altLang="zh-CN" sz="2400">
              <a:latin typeface="Times New Roman" panose="02020603050405020304" pitchFamily="18" charset="0"/>
              <a:ea typeface="宋体" panose="02010600030101010101" pitchFamily="2" charset="-122"/>
            </a:endParaRPr>
          </a:p>
        </p:txBody>
      </p:sp>
      <p:sp>
        <p:nvSpPr>
          <p:cNvPr id="79937" name="Oval 1089"/>
          <p:cNvSpPr>
            <a:spLocks noChangeArrowheads="1"/>
          </p:cNvSpPr>
          <p:nvPr/>
        </p:nvSpPr>
        <p:spPr bwMode="auto">
          <a:xfrm>
            <a:off x="6096000" y="39624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b</a:t>
            </a:r>
            <a:endParaRPr lang="en-US" altLang="zh-CN" sz="2400">
              <a:latin typeface="Times New Roman" panose="02020603050405020304" pitchFamily="18" charset="0"/>
              <a:ea typeface="宋体" panose="02010600030101010101" pitchFamily="2" charset="-122"/>
            </a:endParaRPr>
          </a:p>
        </p:txBody>
      </p:sp>
      <p:sp>
        <p:nvSpPr>
          <p:cNvPr id="79938" name="Oval 1090"/>
          <p:cNvSpPr>
            <a:spLocks noChangeArrowheads="1"/>
          </p:cNvSpPr>
          <p:nvPr/>
        </p:nvSpPr>
        <p:spPr bwMode="auto">
          <a:xfrm>
            <a:off x="4800600" y="13716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c</a:t>
            </a:r>
            <a:endParaRPr lang="en-US" altLang="zh-CN" sz="2400">
              <a:latin typeface="Times New Roman" panose="02020603050405020304" pitchFamily="18" charset="0"/>
              <a:ea typeface="宋体" panose="02010600030101010101" pitchFamily="2" charset="-122"/>
            </a:endParaRPr>
          </a:p>
        </p:txBody>
      </p:sp>
      <p:sp>
        <p:nvSpPr>
          <p:cNvPr id="79939" name="Oval 1091"/>
          <p:cNvSpPr>
            <a:spLocks noChangeArrowheads="1"/>
          </p:cNvSpPr>
          <p:nvPr/>
        </p:nvSpPr>
        <p:spPr bwMode="auto">
          <a:xfrm>
            <a:off x="6629400" y="2667000"/>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latin typeface="Times New Roman" panose="02020603050405020304" pitchFamily="18" charset="0"/>
                <a:ea typeface="宋体" panose="02010600030101010101" pitchFamily="2" charset="-122"/>
              </a:rPr>
              <a:t>d</a:t>
            </a:r>
            <a:endParaRPr lang="en-US" altLang="zh-CN" sz="2400">
              <a:latin typeface="Times New Roman" panose="02020603050405020304" pitchFamily="18" charset="0"/>
              <a:ea typeface="宋体" panose="02010600030101010101" pitchFamily="2" charset="-122"/>
            </a:endParaRPr>
          </a:p>
        </p:txBody>
      </p:sp>
      <p:grpSp>
        <p:nvGrpSpPr>
          <p:cNvPr id="14" name="Group 1092"/>
          <p:cNvGrpSpPr>
            <a:grpSpLocks/>
          </p:cNvGrpSpPr>
          <p:nvPr/>
        </p:nvGrpSpPr>
        <p:grpSpPr bwMode="auto">
          <a:xfrm>
            <a:off x="4876800" y="2590800"/>
            <a:ext cx="1870075" cy="1216025"/>
            <a:chOff x="3072" y="1632"/>
            <a:chExt cx="1178" cy="766"/>
          </a:xfrm>
        </p:grpSpPr>
        <p:sp>
          <p:nvSpPr>
            <p:cNvPr id="96288" name="Text Box 1093"/>
            <p:cNvSpPr txBox="1">
              <a:spLocks noChangeArrowheads="1"/>
            </p:cNvSpPr>
            <p:nvPr/>
          </p:nvSpPr>
          <p:spPr bwMode="auto">
            <a:xfrm>
              <a:off x="3744" y="187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96289" name="Line 1094"/>
            <p:cNvSpPr>
              <a:spLocks noChangeShapeType="1"/>
            </p:cNvSpPr>
            <p:nvPr/>
          </p:nvSpPr>
          <p:spPr bwMode="auto">
            <a:xfrm flipH="1" flipV="1">
              <a:off x="3072" y="1632"/>
              <a:ext cx="91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9943" name="AutoShape 1095"/>
          <p:cNvSpPr>
            <a:spLocks noChangeArrowheads="1"/>
          </p:cNvSpPr>
          <p:nvPr/>
        </p:nvSpPr>
        <p:spPr bwMode="auto">
          <a:xfrm>
            <a:off x="8077200" y="5867400"/>
            <a:ext cx="838200" cy="457200"/>
          </a:xfrm>
          <a:prstGeom prst="wedgeRectCallout">
            <a:avLst>
              <a:gd name="adj1" fmla="val -23676"/>
              <a:gd name="adj2" fmla="val -198611"/>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FF0000"/>
                </a:solidFill>
                <a:latin typeface="Times New Roman" panose="02020603050405020304" pitchFamily="18" charset="0"/>
                <a:ea typeface="宋体" panose="02010600030101010101" pitchFamily="2" charset="-122"/>
              </a:rPr>
              <a:t>目标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9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9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92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993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993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993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993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993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1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7993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79936"/>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1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7993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13"/>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79938"/>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499"/>
                                          </p:stCondLst>
                                        </p:cTn>
                                        <p:tgtEl>
                                          <p:spTgt spid="14"/>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79939"/>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499"/>
                                          </p:stCondLst>
                                        </p:cTn>
                                        <p:tgtEl>
                                          <p:spTgt spid="7"/>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799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nimBg="1" autoUpdateAnimBg="0"/>
      <p:bldP spid="79927" grpId="0" animBg="1" autoUpdateAnimBg="0"/>
      <p:bldP spid="79928" grpId="0" animBg="1" autoUpdateAnimBg="0"/>
      <p:bldP spid="79929" grpId="0" animBg="1" autoUpdateAnimBg="0"/>
      <p:bldP spid="79930" grpId="0" animBg="1" autoUpdateAnimBg="0"/>
      <p:bldP spid="79931" grpId="0" animBg="1" autoUpdateAnimBg="0"/>
      <p:bldP spid="79932" grpId="0" animBg="1" autoUpdateAnimBg="0"/>
      <p:bldP spid="79933" grpId="0" animBg="1" autoUpdateAnimBg="0"/>
      <p:bldP spid="79934" grpId="0" animBg="1" autoUpdateAnimBg="0"/>
      <p:bldP spid="79935" grpId="0" animBg="1" autoUpdateAnimBg="0"/>
      <p:bldP spid="79936" grpId="0" animBg="1" autoUpdateAnimBg="0"/>
      <p:bldP spid="79937" grpId="0" animBg="1" autoUpdateAnimBg="0"/>
      <p:bldP spid="79938" grpId="0" animBg="1" autoUpdateAnimBg="0"/>
      <p:bldP spid="79939" grpId="0" animBg="1" autoUpdateAnimBg="0"/>
      <p:bldP spid="79943"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9F6C426-58A5-4946-9122-373E48429D41}" type="datetime1">
              <a:rPr lang="zh-CN" altLang="en-US"/>
              <a:pPr>
                <a:defRPr/>
              </a:pPr>
              <a:t>2017/9/26</a:t>
            </a:fld>
            <a:endParaRPr lang="en-US" altLang="zh-CN"/>
          </a:p>
        </p:txBody>
      </p:sp>
      <p:sp>
        <p:nvSpPr>
          <p:cNvPr id="972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3B5CC5A-2F2D-4983-96E3-C87C032B3CA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57</a:t>
            </a:fld>
            <a:endParaRPr kumimoji="0" lang="en-US" altLang="zh-CN" sz="1400" smtClean="0">
              <a:latin typeface="Tahoma" panose="020B0604030504040204" pitchFamily="34" charset="0"/>
              <a:ea typeface="宋体" panose="02010600030101010101" pitchFamily="2" charset="-122"/>
            </a:endParaRPr>
          </a:p>
        </p:txBody>
      </p:sp>
      <p:sp>
        <p:nvSpPr>
          <p:cNvPr id="97284" name="Rectangle 2"/>
          <p:cNvSpPr>
            <a:spLocks noGrp="1" noChangeArrowheads="1"/>
          </p:cNvSpPr>
          <p:nvPr>
            <p:ph type="title"/>
          </p:nvPr>
        </p:nvSpPr>
        <p:spPr/>
        <p:txBody>
          <a:bodyPr/>
          <a:lstStyle/>
          <a:p>
            <a:pPr eaLnBrk="1" hangingPunct="1"/>
            <a:r>
              <a:rPr lang="en-US" altLang="zh-CN" sz="4000" smtClean="0"/>
              <a:t>3.2.2 </a:t>
            </a:r>
            <a:r>
              <a:rPr lang="zh-CN" altLang="en-US" sz="4000" smtClean="0"/>
              <a:t>盲目搜索</a:t>
            </a:r>
            <a:r>
              <a:rPr lang="en-US" altLang="zh-CN" smtClean="0"/>
              <a:t>—</a:t>
            </a:r>
            <a:r>
              <a:rPr lang="zh-CN" altLang="en-US" sz="3200" smtClean="0">
                <a:ea typeface="华文新魏" panose="02010800040101010101" pitchFamily="2" charset="-122"/>
              </a:rPr>
              <a:t>深度优先搜索性质</a:t>
            </a:r>
          </a:p>
        </p:txBody>
      </p:sp>
      <p:sp>
        <p:nvSpPr>
          <p:cNvPr id="80899" name="Rectangle 3"/>
          <p:cNvSpPr>
            <a:spLocks noGrp="1" noChangeArrowheads="1"/>
          </p:cNvSpPr>
          <p:nvPr>
            <p:ph type="body" idx="1"/>
          </p:nvPr>
        </p:nvSpPr>
        <p:spPr/>
        <p:txBody>
          <a:bodyPr/>
          <a:lstStyle/>
          <a:p>
            <a:pPr eaLnBrk="1" hangingPunct="1"/>
            <a:r>
              <a:rPr lang="zh-CN" altLang="en-US" sz="2400" smtClean="0"/>
              <a:t>一般不能保证找到最优解</a:t>
            </a:r>
          </a:p>
          <a:p>
            <a:pPr eaLnBrk="1" hangingPunct="1"/>
            <a:r>
              <a:rPr lang="zh-CN" altLang="en-US" sz="2400" smtClean="0"/>
              <a:t>当深度限制不合理时，可能找不到解，可以将算法改为可变深度限制</a:t>
            </a:r>
          </a:p>
          <a:p>
            <a:pPr eaLnBrk="1" hangingPunct="1"/>
            <a:r>
              <a:rPr lang="zh-CN" altLang="en-US" sz="2400" smtClean="0"/>
              <a:t>最坏情况时，搜索空间等同于穷举</a:t>
            </a:r>
          </a:p>
          <a:p>
            <a:pPr eaLnBrk="1" hangingPunct="1"/>
            <a:r>
              <a:rPr lang="zh-CN" altLang="en-US" sz="2400" smtClean="0"/>
              <a:t>与回溯法的差别：图搜索</a:t>
            </a:r>
          </a:p>
          <a:p>
            <a:pPr eaLnBrk="1" hangingPunct="1"/>
            <a:r>
              <a:rPr lang="zh-CN" altLang="en-US" sz="2400" smtClean="0"/>
              <a:t>是一个通用的与问题无关的方法</a:t>
            </a:r>
            <a:endParaRPr lang="en-US" altLang="zh-CN" sz="2400" smtClean="0"/>
          </a:p>
          <a:p>
            <a:pPr eaLnBrk="1" hangingPunct="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0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08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08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0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B8C88C7-6874-420D-80CA-5450C1D58E75}" type="datetime1">
              <a:rPr lang="zh-CN" altLang="en-US"/>
              <a:pPr>
                <a:defRPr/>
              </a:pPr>
              <a:t>2017/9/26</a:t>
            </a:fld>
            <a:endParaRPr lang="en-US" altLang="zh-CN"/>
          </a:p>
        </p:txBody>
      </p:sp>
      <p:sp>
        <p:nvSpPr>
          <p:cNvPr id="983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CCE864D-DC5B-4EA5-9B38-F90EE69A9F6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58</a:t>
            </a:fld>
            <a:endParaRPr kumimoji="0" lang="en-US" altLang="zh-CN" sz="1400" smtClean="0">
              <a:latin typeface="Tahoma" panose="020B0604030504040204" pitchFamily="34" charset="0"/>
              <a:ea typeface="宋体" panose="02010600030101010101" pitchFamily="2" charset="-122"/>
            </a:endParaRPr>
          </a:p>
        </p:txBody>
      </p:sp>
      <p:sp>
        <p:nvSpPr>
          <p:cNvPr id="98308" name="Rectangle 2"/>
          <p:cNvSpPr>
            <a:spLocks noGrp="1" noChangeArrowheads="1"/>
          </p:cNvSpPr>
          <p:nvPr>
            <p:ph type="title"/>
          </p:nvPr>
        </p:nvSpPr>
        <p:spPr/>
        <p:txBody>
          <a:bodyPr/>
          <a:lstStyle/>
          <a:p>
            <a:pPr eaLnBrk="1" hangingPunct="1"/>
            <a:r>
              <a:rPr lang="en-US" altLang="zh-CN" sz="4000" smtClean="0"/>
              <a:t>3.2.2 </a:t>
            </a:r>
            <a:r>
              <a:rPr lang="zh-CN" altLang="en-US" sz="4000" smtClean="0"/>
              <a:t>盲目搜索</a:t>
            </a:r>
            <a:r>
              <a:rPr lang="en-US" altLang="zh-CN" smtClean="0"/>
              <a:t>—</a:t>
            </a:r>
            <a:r>
              <a:rPr lang="zh-CN" altLang="en-US" sz="3200" smtClean="0">
                <a:ea typeface="华文新魏" panose="02010800040101010101" pitchFamily="2" charset="-122"/>
              </a:rPr>
              <a:t>代价树搜索</a:t>
            </a:r>
          </a:p>
        </p:txBody>
      </p:sp>
      <p:sp>
        <p:nvSpPr>
          <p:cNvPr id="98309" name="Rectangle 3"/>
          <p:cNvSpPr>
            <a:spLocks noGrp="1" noChangeArrowheads="1"/>
          </p:cNvSpPr>
          <p:nvPr>
            <p:ph type="body" idx="1"/>
          </p:nvPr>
        </p:nvSpPr>
        <p:spPr>
          <a:xfrm>
            <a:off x="611560" y="1916832"/>
            <a:ext cx="7772400" cy="4114800"/>
          </a:xfrm>
        </p:spPr>
        <p:txBody>
          <a:bodyPr/>
          <a:lstStyle/>
          <a:p>
            <a:pPr eaLnBrk="1" hangingPunct="1"/>
            <a:endParaRPr lang="en-US" altLang="zh-CN" dirty="0" smtClean="0"/>
          </a:p>
          <a:p>
            <a:pPr eaLnBrk="1" hangingPunct="1"/>
            <a:r>
              <a:rPr lang="zh-CN" altLang="en-US" dirty="0" smtClean="0">
                <a:solidFill>
                  <a:srgbClr val="000000"/>
                </a:solidFill>
              </a:rPr>
              <a:t>宽度优先搜索可被推广用来解决寻找从起始节点到目标节点具有最小代价路径问题，这种推广了的宽度优先搜索算法叫做</a:t>
            </a:r>
            <a:r>
              <a:rPr lang="zh-CN" altLang="en-US" b="1" dirty="0" smtClean="0">
                <a:solidFill>
                  <a:srgbClr val="000000"/>
                </a:solidFill>
              </a:rPr>
              <a:t>代价树搜索算法</a:t>
            </a:r>
            <a:r>
              <a:rPr lang="zh-CN" altLang="en-US" dirty="0" smtClean="0">
                <a:solidFill>
                  <a:srgbClr val="000000"/>
                </a:solidFill>
              </a:rPr>
              <a:t>。</a:t>
            </a:r>
            <a:r>
              <a:rPr lang="zh-CN" altLang="en-US" dirty="0" smtClean="0">
                <a:solidFill>
                  <a:schemeClr val="tx2"/>
                </a:solidFill>
              </a:rPr>
              <a:t>如果所有单步耗散都相等的话，这种算法就和广度优先搜索算法是一样的。</a:t>
            </a:r>
          </a:p>
          <a:p>
            <a:pPr eaLnBrk="1" hangingPunct="1"/>
            <a:endParaRPr lang="en-US" altLang="zh-CN" dirty="0" smtClean="0">
              <a:solidFill>
                <a:schemeClr val="tx2"/>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F234726-33B9-45B6-AF99-ED8A2D5DEA0F}" type="datetime1">
              <a:rPr lang="zh-CN" altLang="en-US"/>
              <a:pPr>
                <a:defRPr/>
              </a:pPr>
              <a:t>2017/9/26</a:t>
            </a:fld>
            <a:endParaRPr lang="en-US" altLang="zh-CN"/>
          </a:p>
        </p:txBody>
      </p:sp>
      <p:sp>
        <p:nvSpPr>
          <p:cNvPr id="993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636F98C-8904-4173-AAB9-D8E6695E856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59</a:t>
            </a:fld>
            <a:endParaRPr kumimoji="0" lang="en-US" altLang="zh-CN" sz="1400" smtClean="0">
              <a:latin typeface="Tahoma" panose="020B0604030504040204" pitchFamily="34" charset="0"/>
              <a:ea typeface="宋体" panose="02010600030101010101" pitchFamily="2" charset="-122"/>
            </a:endParaRPr>
          </a:p>
        </p:txBody>
      </p:sp>
      <p:sp>
        <p:nvSpPr>
          <p:cNvPr id="99332" name="Rectangle 2"/>
          <p:cNvSpPr>
            <a:spLocks noGrp="1" noChangeArrowheads="1"/>
          </p:cNvSpPr>
          <p:nvPr>
            <p:ph type="title"/>
          </p:nvPr>
        </p:nvSpPr>
        <p:spPr/>
        <p:txBody>
          <a:bodyPr/>
          <a:lstStyle/>
          <a:p>
            <a:pPr eaLnBrk="1" hangingPunct="1"/>
            <a:r>
              <a:rPr lang="en-US" altLang="zh-CN" sz="4000" smtClean="0"/>
              <a:t>3.2.2 </a:t>
            </a:r>
            <a:r>
              <a:rPr lang="zh-CN" altLang="en-US" sz="4000" smtClean="0"/>
              <a:t>盲目搜索</a:t>
            </a:r>
            <a:r>
              <a:rPr lang="en-US" altLang="zh-CN" smtClean="0"/>
              <a:t>—</a:t>
            </a:r>
            <a:r>
              <a:rPr lang="zh-CN" altLang="en-US" sz="3200" smtClean="0">
                <a:ea typeface="华文新魏" panose="02010800040101010101" pitchFamily="2" charset="-122"/>
              </a:rPr>
              <a:t>代价树搜索算法</a:t>
            </a:r>
          </a:p>
        </p:txBody>
      </p:sp>
      <p:sp>
        <p:nvSpPr>
          <p:cNvPr id="9933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400" b="1" smtClean="0"/>
              <a:t>1, G=G0(G0=s), OPEN=(s), CLOSED=( ),g(s)=0;</a:t>
            </a:r>
          </a:p>
          <a:p>
            <a:pPr eaLnBrk="1" hangingPunct="1">
              <a:buFont typeface="Wingdings" panose="05000000000000000000" pitchFamily="2" charset="2"/>
              <a:buNone/>
            </a:pPr>
            <a:r>
              <a:rPr lang="en-US" altLang="zh-CN" sz="2400" b="1" smtClean="0"/>
              <a:t>2, LOOP: IF OPEN=( )  EXIT (FAIL);</a:t>
            </a:r>
          </a:p>
          <a:p>
            <a:pPr eaLnBrk="1" hangingPunct="1">
              <a:buFont typeface="Wingdings" panose="05000000000000000000" pitchFamily="2" charset="2"/>
              <a:buNone/>
            </a:pPr>
            <a:r>
              <a:rPr lang="en-US" altLang="zh-CN" sz="2400" b="1" smtClean="0"/>
              <a:t>3, i=MIN(g(I));</a:t>
            </a:r>
          </a:p>
          <a:p>
            <a:pPr eaLnBrk="1" hangingPunct="1">
              <a:buFont typeface="Wingdings" panose="05000000000000000000" pitchFamily="2" charset="2"/>
              <a:buNone/>
            </a:pPr>
            <a:r>
              <a:rPr lang="en-US" altLang="zh-CN" sz="2400" b="1" smtClean="0"/>
              <a:t>4, IF GOAL(i ) EXIT (SUCCESS);</a:t>
            </a:r>
          </a:p>
          <a:p>
            <a:pPr eaLnBrk="1" hangingPunct="1">
              <a:buFont typeface="Wingdings" panose="05000000000000000000" pitchFamily="2" charset="2"/>
              <a:buNone/>
            </a:pPr>
            <a:r>
              <a:rPr lang="en-US" altLang="zh-CN" sz="2400" b="1" smtClean="0"/>
              <a:t>5, REMOVE(i, OPEN), ADD(i, CLOSED);</a:t>
            </a:r>
          </a:p>
          <a:p>
            <a:pPr eaLnBrk="1" hangingPunct="1">
              <a:buFont typeface="Wingdings" panose="05000000000000000000" pitchFamily="2" charset="2"/>
              <a:buNone/>
            </a:pPr>
            <a:r>
              <a:rPr lang="en-US" altLang="zh-CN" sz="2400" b="1" smtClean="0"/>
              <a:t>6, EXPAND(i) →{j}, </a:t>
            </a:r>
            <a:r>
              <a:rPr lang="zh-CN" altLang="en-US" sz="2400" b="1" smtClean="0"/>
              <a:t>计算</a:t>
            </a:r>
            <a:r>
              <a:rPr lang="en-US" altLang="zh-CN" sz="2400" b="1" smtClean="0"/>
              <a:t>g(j)=g(I)+c(I,j);G=ADD({j}, G);</a:t>
            </a:r>
          </a:p>
          <a:p>
            <a:pPr eaLnBrk="1" hangingPunct="1">
              <a:buFont typeface="Wingdings" panose="05000000000000000000" pitchFamily="2" charset="2"/>
              <a:buNone/>
            </a:pPr>
            <a:r>
              <a:rPr lang="en-US" altLang="zh-CN" sz="2400" b="1" smtClean="0">
                <a:solidFill>
                  <a:schemeClr val="tx2"/>
                </a:solidFill>
              </a:rPr>
              <a:t>7, IF </a:t>
            </a:r>
            <a:r>
              <a:rPr lang="zh-CN" altLang="en-US" sz="2400" b="1" smtClean="0">
                <a:solidFill>
                  <a:schemeClr val="tx2"/>
                </a:solidFill>
              </a:rPr>
              <a:t>目标在</a:t>
            </a:r>
            <a:r>
              <a:rPr lang="en-US" altLang="zh-CN" sz="2400" b="1" smtClean="0">
                <a:solidFill>
                  <a:schemeClr val="tx2"/>
                </a:solidFill>
              </a:rPr>
              <a:t>{i}</a:t>
            </a:r>
            <a:r>
              <a:rPr lang="zh-CN" altLang="en-US" sz="2400" b="1" smtClean="0">
                <a:solidFill>
                  <a:schemeClr val="tx2"/>
                </a:solidFill>
              </a:rPr>
              <a:t>中 </a:t>
            </a:r>
            <a:r>
              <a:rPr lang="en-US" altLang="zh-CN" sz="2400" b="1" smtClean="0">
                <a:solidFill>
                  <a:schemeClr val="tx2"/>
                </a:solidFill>
              </a:rPr>
              <a:t>THEN EXIT(SUCCESS);</a:t>
            </a:r>
            <a:endParaRPr lang="en-US" altLang="zh-CN" sz="2400" b="1" smtClean="0"/>
          </a:p>
          <a:p>
            <a:pPr eaLnBrk="1" hangingPunct="1">
              <a:buFont typeface="Wingdings" panose="05000000000000000000" pitchFamily="2" charset="2"/>
              <a:buNone/>
            </a:pPr>
            <a:r>
              <a:rPr lang="en-US" altLang="zh-CN" sz="2400" b="1" smtClean="0"/>
              <a:t>8, </a:t>
            </a:r>
            <a:r>
              <a:rPr lang="en-US" altLang="zh-CN" sz="2400" b="1" smtClean="0">
                <a:solidFill>
                  <a:srgbClr val="FF0000"/>
                </a:solidFill>
              </a:rPr>
              <a:t>ADD(OPEN, j),</a:t>
            </a:r>
            <a:r>
              <a:rPr lang="en-US" altLang="zh-CN" sz="2400" b="1" smtClean="0"/>
              <a:t> </a:t>
            </a:r>
            <a:r>
              <a:rPr lang="zh-CN" altLang="en-US" sz="2400" b="1" smtClean="0"/>
              <a:t>并提供回到节点</a:t>
            </a:r>
            <a:r>
              <a:rPr lang="en-US" altLang="zh-CN" sz="2400" b="1" smtClean="0"/>
              <a:t>i</a:t>
            </a:r>
            <a:r>
              <a:rPr lang="zh-CN" altLang="zh-CN" sz="2400" b="1" smtClean="0"/>
              <a:t>的指针</a:t>
            </a:r>
            <a:r>
              <a:rPr lang="en-US" altLang="zh-CN" sz="2400" b="1" smtClean="0"/>
              <a:t>;</a:t>
            </a:r>
          </a:p>
          <a:p>
            <a:pPr eaLnBrk="1" hangingPunct="1">
              <a:buFont typeface="Wingdings" panose="05000000000000000000" pitchFamily="2" charset="2"/>
              <a:buNone/>
            </a:pPr>
            <a:r>
              <a:rPr lang="en-US" altLang="zh-CN" sz="2400" b="1" smtClean="0"/>
              <a:t>9, GO LOOP;</a:t>
            </a:r>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z="3600" smtClean="0">
                <a:ea typeface="宋体" panose="02010600030101010101" pitchFamily="2" charset="-122"/>
              </a:rPr>
              <a:t>3.1 </a:t>
            </a:r>
            <a:r>
              <a:rPr lang="zh-CN" altLang="en-US" sz="3600" smtClean="0">
                <a:ea typeface="宋体" panose="02010600030101010101" pitchFamily="2" charset="-122"/>
              </a:rPr>
              <a:t>搜索的概念</a:t>
            </a:r>
          </a:p>
        </p:txBody>
      </p:sp>
      <p:sp>
        <p:nvSpPr>
          <p:cNvPr id="14339" name="Rectangle 3"/>
          <p:cNvSpPr>
            <a:spLocks noGrp="1" noChangeArrowheads="1"/>
          </p:cNvSpPr>
          <p:nvPr>
            <p:ph type="body" idx="1"/>
          </p:nvPr>
        </p:nvSpPr>
        <p:spPr>
          <a:xfrm>
            <a:off x="468313" y="2017713"/>
            <a:ext cx="8486775" cy="4114800"/>
          </a:xfrm>
        </p:spPr>
        <p:txBody>
          <a:bodyPr/>
          <a:lstStyle/>
          <a:p>
            <a:pPr>
              <a:lnSpc>
                <a:spcPct val="90000"/>
              </a:lnSpc>
            </a:pPr>
            <a:r>
              <a:rPr lang="zh-CN" altLang="en-US" smtClean="0">
                <a:latin typeface="华文新魏" panose="02010800040101010101" pitchFamily="2" charset="-122"/>
              </a:rPr>
              <a:t>什么是搜索</a:t>
            </a:r>
          </a:p>
          <a:p>
            <a:pPr lvl="1">
              <a:lnSpc>
                <a:spcPct val="90000"/>
              </a:lnSpc>
              <a:buFont typeface="Wingdings" panose="05000000000000000000" pitchFamily="2" charset="2"/>
              <a:buChar char="§"/>
            </a:pPr>
            <a:r>
              <a:rPr lang="zh-CN" altLang="en-US" sz="2800" smtClean="0">
                <a:latin typeface="华文新魏" panose="02010800040101010101" pitchFamily="2" charset="-122"/>
              </a:rPr>
              <a:t>根据问题的实际情况不断寻找可利用的知识,构造出一条代价较少的推理路线,使问题得到圆满解决的过程称为搜索</a:t>
            </a:r>
          </a:p>
          <a:p>
            <a:pPr lvl="1">
              <a:lnSpc>
                <a:spcPct val="90000"/>
              </a:lnSpc>
              <a:buFont typeface="Wingdings" panose="05000000000000000000" pitchFamily="2" charset="2"/>
              <a:buNone/>
            </a:pPr>
            <a:r>
              <a:rPr lang="zh-CN" altLang="en-US" sz="2800" smtClean="0">
                <a:latin typeface="华文新魏" panose="02010800040101010101" pitchFamily="2" charset="-122"/>
              </a:rPr>
              <a:t>   包括两个方面：</a:t>
            </a:r>
          </a:p>
          <a:p>
            <a:pPr lvl="1">
              <a:lnSpc>
                <a:spcPct val="90000"/>
              </a:lnSpc>
              <a:buFont typeface="Wingdings" panose="05000000000000000000" pitchFamily="2" charset="2"/>
              <a:buNone/>
            </a:pPr>
            <a:r>
              <a:rPr lang="zh-CN" altLang="en-US" sz="2800" smtClean="0">
                <a:latin typeface="华文新魏" panose="02010800040101010101" pitchFamily="2" charset="-122"/>
              </a:rPr>
              <a:t>      --- 找到从初始事实到问题最终答案的一条推理路径</a:t>
            </a:r>
          </a:p>
          <a:p>
            <a:pPr lvl="1">
              <a:lnSpc>
                <a:spcPct val="90000"/>
              </a:lnSpc>
              <a:buFont typeface="Wingdings" panose="05000000000000000000" pitchFamily="2" charset="2"/>
              <a:buNone/>
            </a:pPr>
            <a:r>
              <a:rPr lang="zh-CN" altLang="en-US" sz="2800" smtClean="0">
                <a:latin typeface="华文新魏" panose="02010800040101010101" pitchFamily="2" charset="-122"/>
              </a:rPr>
              <a:t>      --- 找到的这条路径在时间和空间上复杂度最小</a:t>
            </a:r>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3"/>
          <p:cNvSpPr>
            <a:spLocks noGrp="1"/>
          </p:cNvSpPr>
          <p:nvPr>
            <p:ph type="dt" sz="quarter" idx="10"/>
          </p:nvPr>
        </p:nvSpPr>
        <p:spPr/>
        <p:txBody>
          <a:bodyPr/>
          <a:lstStyle/>
          <a:p>
            <a:pPr>
              <a:defRPr/>
            </a:pPr>
            <a:fld id="{E596CE2C-92F0-4838-B33E-106F95992CF6}" type="datetime1">
              <a:rPr lang="zh-CN" altLang="en-US"/>
              <a:pPr>
                <a:defRPr/>
              </a:pPr>
              <a:t>2017/9/26</a:t>
            </a:fld>
            <a:endParaRPr lang="en-US" altLang="zh-CN"/>
          </a:p>
        </p:txBody>
      </p:sp>
      <p:sp>
        <p:nvSpPr>
          <p:cNvPr id="1003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E5AC23A-FFC5-4F97-8F09-CF863210D35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60</a:t>
            </a:fld>
            <a:endParaRPr kumimoji="0" lang="en-US" altLang="zh-CN" sz="1400" smtClean="0">
              <a:latin typeface="Tahoma" panose="020B0604030504040204" pitchFamily="34" charset="0"/>
              <a:ea typeface="宋体" panose="02010600030101010101" pitchFamily="2" charset="-122"/>
            </a:endParaRPr>
          </a:p>
        </p:txBody>
      </p:sp>
      <p:sp>
        <p:nvSpPr>
          <p:cNvPr id="100356" name="Rectangle 2"/>
          <p:cNvSpPr>
            <a:spLocks noGrp="1" noChangeArrowheads="1"/>
          </p:cNvSpPr>
          <p:nvPr>
            <p:ph type="title"/>
          </p:nvPr>
        </p:nvSpPr>
        <p:spPr/>
        <p:txBody>
          <a:bodyPr/>
          <a:lstStyle/>
          <a:p>
            <a:pPr eaLnBrk="1" hangingPunct="1"/>
            <a:r>
              <a:rPr lang="en-US" altLang="zh-CN" sz="4000" smtClean="0"/>
              <a:t>3.2.2 </a:t>
            </a:r>
            <a:r>
              <a:rPr lang="zh-CN" altLang="en-US" sz="4000" smtClean="0"/>
              <a:t>盲目搜索</a:t>
            </a:r>
            <a:r>
              <a:rPr lang="en-US" altLang="zh-CN" smtClean="0"/>
              <a:t>—</a:t>
            </a:r>
            <a:r>
              <a:rPr lang="zh-CN" altLang="en-US" sz="3200" smtClean="0">
                <a:ea typeface="华文新魏" panose="02010800040101010101" pitchFamily="2" charset="-122"/>
              </a:rPr>
              <a:t>代价树搜索举例</a:t>
            </a:r>
          </a:p>
        </p:txBody>
      </p:sp>
      <p:sp>
        <p:nvSpPr>
          <p:cNvPr id="100357" name="Rectangle 3"/>
          <p:cNvSpPr>
            <a:spLocks noGrp="1" noChangeArrowheads="1"/>
          </p:cNvSpPr>
          <p:nvPr>
            <p:ph type="body" idx="1"/>
          </p:nvPr>
        </p:nvSpPr>
        <p:spPr>
          <a:xfrm>
            <a:off x="827088" y="1844675"/>
            <a:ext cx="7772400" cy="2173288"/>
          </a:xfrm>
        </p:spPr>
        <p:txBody>
          <a:bodyPr/>
          <a:lstStyle/>
          <a:p>
            <a:pPr eaLnBrk="1" hangingPunct="1">
              <a:lnSpc>
                <a:spcPct val="90000"/>
              </a:lnSpc>
            </a:pPr>
            <a:r>
              <a:rPr lang="zh-CN" altLang="en-US" smtClean="0"/>
              <a:t>途中所示旅游线路，图中每一个结点代表一个城市，边上的数字（权）代表两个城市的距离（是一种代价）。现在的问题是找一条从</a:t>
            </a:r>
            <a:r>
              <a:rPr lang="en-US" altLang="zh-CN" smtClean="0"/>
              <a:t>So</a:t>
            </a:r>
            <a:r>
              <a:rPr lang="zh-CN" altLang="en-US" smtClean="0"/>
              <a:t>到</a:t>
            </a:r>
            <a:r>
              <a:rPr lang="en-US" altLang="zh-CN" smtClean="0"/>
              <a:t>F</a:t>
            </a:r>
            <a:r>
              <a:rPr lang="zh-CN" altLang="en-US" smtClean="0"/>
              <a:t>的代价最小的路。图中每一扩展边旁边的数字代表结点代价。</a:t>
            </a:r>
          </a:p>
        </p:txBody>
      </p:sp>
      <p:sp>
        <p:nvSpPr>
          <p:cNvPr id="100358" name="Text Box 20"/>
          <p:cNvSpPr txBox="1">
            <a:spLocks noChangeArrowheads="1"/>
          </p:cNvSpPr>
          <p:nvPr/>
        </p:nvSpPr>
        <p:spPr bwMode="auto">
          <a:xfrm>
            <a:off x="1692275" y="4868863"/>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S</a:t>
            </a:r>
            <a:r>
              <a:rPr lang="en-US" altLang="zh-CN" sz="2000" b="1" baseline="-25000">
                <a:solidFill>
                  <a:schemeClr val="folHlink"/>
                </a:solidFill>
              </a:rPr>
              <a:t>0</a:t>
            </a:r>
          </a:p>
        </p:txBody>
      </p:sp>
      <p:grpSp>
        <p:nvGrpSpPr>
          <p:cNvPr id="100359" name="Group 57"/>
          <p:cNvGrpSpPr>
            <a:grpSpLocks/>
          </p:cNvGrpSpPr>
          <p:nvPr/>
        </p:nvGrpSpPr>
        <p:grpSpPr bwMode="auto">
          <a:xfrm>
            <a:off x="2339975" y="4076700"/>
            <a:ext cx="2590800" cy="2073275"/>
            <a:chOff x="528" y="2832"/>
            <a:chExt cx="1632" cy="1306"/>
          </a:xfrm>
        </p:grpSpPr>
        <p:sp>
          <p:nvSpPr>
            <p:cNvPr id="100360" name="Text Box 19"/>
            <p:cNvSpPr txBox="1">
              <a:spLocks noChangeArrowheads="1"/>
            </p:cNvSpPr>
            <p:nvPr/>
          </p:nvSpPr>
          <p:spPr bwMode="auto">
            <a:xfrm>
              <a:off x="1728" y="283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F</a:t>
              </a:r>
            </a:p>
          </p:txBody>
        </p:sp>
        <p:sp>
          <p:nvSpPr>
            <p:cNvPr id="100361" name="Text Box 23"/>
            <p:cNvSpPr txBox="1">
              <a:spLocks noChangeArrowheads="1"/>
            </p:cNvSpPr>
            <p:nvPr/>
          </p:nvSpPr>
          <p:spPr bwMode="auto">
            <a:xfrm>
              <a:off x="1776" y="331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2</a:t>
              </a:r>
            </a:p>
          </p:txBody>
        </p:sp>
        <p:grpSp>
          <p:nvGrpSpPr>
            <p:cNvPr id="100362" name="Group 56"/>
            <p:cNvGrpSpPr>
              <a:grpSpLocks/>
            </p:cNvGrpSpPr>
            <p:nvPr/>
          </p:nvGrpSpPr>
          <p:grpSpPr bwMode="auto">
            <a:xfrm>
              <a:off x="528" y="2832"/>
              <a:ext cx="1536" cy="1306"/>
              <a:chOff x="528" y="2832"/>
              <a:chExt cx="1536" cy="1306"/>
            </a:xfrm>
          </p:grpSpPr>
          <p:sp>
            <p:nvSpPr>
              <p:cNvPr id="100363" name="Oval 4"/>
              <p:cNvSpPr>
                <a:spLocks noChangeArrowheads="1"/>
              </p:cNvSpPr>
              <p:nvPr/>
            </p:nvSpPr>
            <p:spPr bwMode="auto">
              <a:xfrm>
                <a:off x="528" y="345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0364" name="Oval 6"/>
              <p:cNvSpPr>
                <a:spLocks noChangeArrowheads="1"/>
              </p:cNvSpPr>
              <p:nvPr/>
            </p:nvSpPr>
            <p:spPr bwMode="auto">
              <a:xfrm>
                <a:off x="1104" y="3840"/>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0365" name="Oval 7"/>
              <p:cNvSpPr>
                <a:spLocks noChangeArrowheads="1"/>
              </p:cNvSpPr>
              <p:nvPr/>
            </p:nvSpPr>
            <p:spPr bwMode="auto">
              <a:xfrm>
                <a:off x="1824" y="302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0366" name="Oval 8"/>
              <p:cNvSpPr>
                <a:spLocks noChangeArrowheads="1"/>
              </p:cNvSpPr>
              <p:nvPr/>
            </p:nvSpPr>
            <p:spPr bwMode="auto">
              <a:xfrm>
                <a:off x="1776" y="3840"/>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0367" name="Oval 9"/>
              <p:cNvSpPr>
                <a:spLocks noChangeArrowheads="1"/>
              </p:cNvSpPr>
              <p:nvPr/>
            </p:nvSpPr>
            <p:spPr bwMode="auto">
              <a:xfrm>
                <a:off x="1104" y="302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0368" name="Line 10"/>
              <p:cNvSpPr>
                <a:spLocks noChangeShapeType="1"/>
              </p:cNvSpPr>
              <p:nvPr/>
            </p:nvSpPr>
            <p:spPr bwMode="auto">
              <a:xfrm>
                <a:off x="1152" y="3072"/>
                <a:ext cx="6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9" name="Line 11"/>
              <p:cNvSpPr>
                <a:spLocks noChangeShapeType="1"/>
              </p:cNvSpPr>
              <p:nvPr/>
            </p:nvSpPr>
            <p:spPr bwMode="auto">
              <a:xfrm>
                <a:off x="1152" y="3840"/>
                <a:ext cx="6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0" name="Line 12"/>
              <p:cNvSpPr>
                <a:spLocks noChangeShapeType="1"/>
              </p:cNvSpPr>
              <p:nvPr/>
            </p:nvSpPr>
            <p:spPr bwMode="auto">
              <a:xfrm>
                <a:off x="1824" y="3072"/>
                <a:ext cx="0" cy="7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1" name="Line 13"/>
              <p:cNvSpPr>
                <a:spLocks noChangeShapeType="1"/>
              </p:cNvSpPr>
              <p:nvPr/>
            </p:nvSpPr>
            <p:spPr bwMode="auto">
              <a:xfrm>
                <a:off x="1152" y="3072"/>
                <a:ext cx="0" cy="8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2" name="Line 14"/>
              <p:cNvSpPr>
                <a:spLocks noChangeShapeType="1"/>
              </p:cNvSpPr>
              <p:nvPr/>
            </p:nvSpPr>
            <p:spPr bwMode="auto">
              <a:xfrm flipV="1">
                <a:off x="576" y="3072"/>
                <a:ext cx="576"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3" name="Line 15"/>
              <p:cNvSpPr>
                <a:spLocks noChangeShapeType="1"/>
              </p:cNvSpPr>
              <p:nvPr/>
            </p:nvSpPr>
            <p:spPr bwMode="auto">
              <a:xfrm>
                <a:off x="576" y="3504"/>
                <a:ext cx="576" cy="3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4" name="Text Box 16"/>
              <p:cNvSpPr txBox="1">
                <a:spLocks noChangeArrowheads="1"/>
              </p:cNvSpPr>
              <p:nvPr/>
            </p:nvSpPr>
            <p:spPr bwMode="auto">
              <a:xfrm>
                <a:off x="1056" y="283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A</a:t>
                </a:r>
              </a:p>
            </p:txBody>
          </p:sp>
          <p:sp>
            <p:nvSpPr>
              <p:cNvPr id="100375" name="Text Box 17"/>
              <p:cNvSpPr txBox="1">
                <a:spLocks noChangeArrowheads="1"/>
              </p:cNvSpPr>
              <p:nvPr/>
            </p:nvSpPr>
            <p:spPr bwMode="auto">
              <a:xfrm>
                <a:off x="1008" y="38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B</a:t>
                </a:r>
              </a:p>
            </p:txBody>
          </p:sp>
          <p:sp>
            <p:nvSpPr>
              <p:cNvPr id="100376" name="Text Box 18"/>
              <p:cNvSpPr txBox="1">
                <a:spLocks noChangeArrowheads="1"/>
              </p:cNvSpPr>
              <p:nvPr/>
            </p:nvSpPr>
            <p:spPr bwMode="auto">
              <a:xfrm>
                <a:off x="1680" y="38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C</a:t>
                </a:r>
              </a:p>
            </p:txBody>
          </p:sp>
          <p:sp>
            <p:nvSpPr>
              <p:cNvPr id="100377" name="Text Box 21"/>
              <p:cNvSpPr txBox="1">
                <a:spLocks noChangeArrowheads="1"/>
              </p:cNvSpPr>
              <p:nvPr/>
            </p:nvSpPr>
            <p:spPr bwMode="auto">
              <a:xfrm>
                <a:off x="612" y="3067"/>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3</a:t>
                </a:r>
              </a:p>
            </p:txBody>
          </p:sp>
          <p:sp>
            <p:nvSpPr>
              <p:cNvPr id="100378" name="Text Box 22"/>
              <p:cNvSpPr txBox="1">
                <a:spLocks noChangeArrowheads="1"/>
              </p:cNvSpPr>
              <p:nvPr/>
            </p:nvSpPr>
            <p:spPr bwMode="auto">
              <a:xfrm>
                <a:off x="1296" y="283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3</a:t>
                </a:r>
              </a:p>
            </p:txBody>
          </p:sp>
          <p:sp>
            <p:nvSpPr>
              <p:cNvPr id="100379" name="Text Box 24"/>
              <p:cNvSpPr txBox="1">
                <a:spLocks noChangeArrowheads="1"/>
              </p:cNvSpPr>
              <p:nvPr/>
            </p:nvSpPr>
            <p:spPr bwMode="auto">
              <a:xfrm>
                <a:off x="1152" y="336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2</a:t>
                </a:r>
              </a:p>
            </p:txBody>
          </p:sp>
          <p:sp>
            <p:nvSpPr>
              <p:cNvPr id="100380" name="Text Box 25"/>
              <p:cNvSpPr txBox="1">
                <a:spLocks noChangeArrowheads="1"/>
              </p:cNvSpPr>
              <p:nvPr/>
            </p:nvSpPr>
            <p:spPr bwMode="auto">
              <a:xfrm>
                <a:off x="576" y="360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4</a:t>
                </a:r>
              </a:p>
            </p:txBody>
          </p:sp>
          <p:sp>
            <p:nvSpPr>
              <p:cNvPr id="100381" name="Text Box 26"/>
              <p:cNvSpPr txBox="1">
                <a:spLocks noChangeArrowheads="1"/>
              </p:cNvSpPr>
              <p:nvPr/>
            </p:nvSpPr>
            <p:spPr bwMode="auto">
              <a:xfrm>
                <a:off x="1296" y="384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1</a:t>
                </a:r>
              </a:p>
            </p:txBody>
          </p:sp>
        </p:gr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1"/>
          <p:cNvSpPr>
            <a:spLocks noGrp="1"/>
          </p:cNvSpPr>
          <p:nvPr>
            <p:ph type="dt" sz="quarter" idx="10"/>
          </p:nvPr>
        </p:nvSpPr>
        <p:spPr/>
        <p:txBody>
          <a:bodyPr/>
          <a:lstStyle/>
          <a:p>
            <a:pPr>
              <a:defRPr/>
            </a:pPr>
            <a:fld id="{FE9E89D3-F41B-450F-9A6C-2E23FDE79F77}" type="datetime1">
              <a:rPr lang="zh-CN" altLang="en-US"/>
              <a:pPr>
                <a:defRPr/>
              </a:pPr>
              <a:t>2017/9/26</a:t>
            </a:fld>
            <a:endParaRPr lang="en-US" altLang="zh-CN"/>
          </a:p>
        </p:txBody>
      </p:sp>
      <p:sp>
        <p:nvSpPr>
          <p:cNvPr id="10137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46143D1-62A2-42EC-81E5-4756EB13951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61</a:t>
            </a:fld>
            <a:endParaRPr kumimoji="0" lang="en-US" altLang="zh-CN" sz="1400" smtClean="0">
              <a:latin typeface="Tahoma" panose="020B0604030504040204" pitchFamily="34" charset="0"/>
              <a:ea typeface="宋体" panose="02010600030101010101" pitchFamily="2" charset="-122"/>
            </a:endParaRPr>
          </a:p>
        </p:txBody>
      </p:sp>
      <p:grpSp>
        <p:nvGrpSpPr>
          <p:cNvPr id="101380" name="Group 98"/>
          <p:cNvGrpSpPr>
            <a:grpSpLocks/>
          </p:cNvGrpSpPr>
          <p:nvPr/>
        </p:nvGrpSpPr>
        <p:grpSpPr bwMode="auto">
          <a:xfrm>
            <a:off x="3124200" y="2057400"/>
            <a:ext cx="2316163" cy="1235075"/>
            <a:chOff x="1968" y="1296"/>
            <a:chExt cx="1459" cy="778"/>
          </a:xfrm>
        </p:grpSpPr>
        <p:grpSp>
          <p:nvGrpSpPr>
            <p:cNvPr id="101405" name="Group 96"/>
            <p:cNvGrpSpPr>
              <a:grpSpLocks/>
            </p:cNvGrpSpPr>
            <p:nvPr/>
          </p:nvGrpSpPr>
          <p:grpSpPr bwMode="auto">
            <a:xfrm>
              <a:off x="1968" y="1584"/>
              <a:ext cx="1459" cy="490"/>
              <a:chOff x="1968" y="1584"/>
              <a:chExt cx="1459" cy="490"/>
            </a:xfrm>
          </p:grpSpPr>
          <p:sp>
            <p:nvSpPr>
              <p:cNvPr id="101407" name="Line 2"/>
              <p:cNvSpPr>
                <a:spLocks noChangeShapeType="1"/>
              </p:cNvSpPr>
              <p:nvPr/>
            </p:nvSpPr>
            <p:spPr bwMode="auto">
              <a:xfrm flipH="1">
                <a:off x="2256" y="1584"/>
                <a:ext cx="528"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8" name="Line 3"/>
              <p:cNvSpPr>
                <a:spLocks noChangeShapeType="1"/>
              </p:cNvSpPr>
              <p:nvPr/>
            </p:nvSpPr>
            <p:spPr bwMode="auto">
              <a:xfrm>
                <a:off x="2784" y="1584"/>
                <a:ext cx="432"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9" name="Rectangle 4"/>
              <p:cNvSpPr>
                <a:spLocks noChangeArrowheads="1"/>
              </p:cNvSpPr>
              <p:nvPr/>
            </p:nvSpPr>
            <p:spPr bwMode="auto">
              <a:xfrm>
                <a:off x="1968" y="1776"/>
                <a:ext cx="2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B</a:t>
                </a:r>
                <a:endParaRPr lang="en-US" altLang="zh-CN" sz="2000" b="1" baseline="-25000"/>
              </a:p>
            </p:txBody>
          </p:sp>
          <p:sp>
            <p:nvSpPr>
              <p:cNvPr id="101410" name="Rectangle 5"/>
              <p:cNvSpPr>
                <a:spLocks noChangeArrowheads="1"/>
              </p:cNvSpPr>
              <p:nvPr/>
            </p:nvSpPr>
            <p:spPr bwMode="auto">
              <a:xfrm>
                <a:off x="3216" y="1824"/>
                <a:ext cx="2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A</a:t>
                </a:r>
                <a:endParaRPr lang="en-US" altLang="zh-CN" sz="2000" b="1" baseline="-25000"/>
              </a:p>
            </p:txBody>
          </p:sp>
          <p:sp>
            <p:nvSpPr>
              <p:cNvPr id="101411" name="Text Box 20"/>
              <p:cNvSpPr txBox="1">
                <a:spLocks noChangeArrowheads="1"/>
              </p:cNvSpPr>
              <p:nvPr/>
            </p:nvSpPr>
            <p:spPr bwMode="auto">
              <a:xfrm>
                <a:off x="2290" y="1616"/>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4</a:t>
                </a:r>
              </a:p>
            </p:txBody>
          </p:sp>
          <p:sp>
            <p:nvSpPr>
              <p:cNvPr id="101412" name="Text Box 21"/>
              <p:cNvSpPr txBox="1">
                <a:spLocks noChangeArrowheads="1"/>
              </p:cNvSpPr>
              <p:nvPr/>
            </p:nvSpPr>
            <p:spPr bwMode="auto">
              <a:xfrm>
                <a:off x="3024" y="1632"/>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400"/>
                  <a:t>3</a:t>
                </a:r>
              </a:p>
            </p:txBody>
          </p:sp>
        </p:grpSp>
        <p:sp>
          <p:nvSpPr>
            <p:cNvPr id="101406" name="Text Box 29"/>
            <p:cNvSpPr txBox="1">
              <a:spLocks noChangeArrowheads="1"/>
            </p:cNvSpPr>
            <p:nvPr/>
          </p:nvSpPr>
          <p:spPr bwMode="auto">
            <a:xfrm>
              <a:off x="2592" y="129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S</a:t>
              </a:r>
              <a:r>
                <a:rPr lang="en-US" altLang="zh-CN" sz="2000" b="1" baseline="-25000">
                  <a:solidFill>
                    <a:schemeClr val="folHlink"/>
                  </a:solidFill>
                </a:rPr>
                <a:t>0</a:t>
              </a:r>
            </a:p>
          </p:txBody>
        </p:sp>
      </p:grpSp>
      <p:grpSp>
        <p:nvGrpSpPr>
          <p:cNvPr id="101381" name="Group 73"/>
          <p:cNvGrpSpPr>
            <a:grpSpLocks/>
          </p:cNvGrpSpPr>
          <p:nvPr/>
        </p:nvGrpSpPr>
        <p:grpSpPr bwMode="auto">
          <a:xfrm>
            <a:off x="684213" y="188913"/>
            <a:ext cx="2590800" cy="2073275"/>
            <a:chOff x="528" y="2832"/>
            <a:chExt cx="1632" cy="1306"/>
          </a:xfrm>
        </p:grpSpPr>
        <p:sp>
          <p:nvSpPr>
            <p:cNvPr id="101383" name="Text Box 74"/>
            <p:cNvSpPr txBox="1">
              <a:spLocks noChangeArrowheads="1"/>
            </p:cNvSpPr>
            <p:nvPr/>
          </p:nvSpPr>
          <p:spPr bwMode="auto">
            <a:xfrm>
              <a:off x="1728" y="283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F</a:t>
              </a:r>
            </a:p>
          </p:txBody>
        </p:sp>
        <p:sp>
          <p:nvSpPr>
            <p:cNvPr id="101384" name="Text Box 75"/>
            <p:cNvSpPr txBox="1">
              <a:spLocks noChangeArrowheads="1"/>
            </p:cNvSpPr>
            <p:nvPr/>
          </p:nvSpPr>
          <p:spPr bwMode="auto">
            <a:xfrm>
              <a:off x="1776" y="331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2</a:t>
              </a:r>
            </a:p>
          </p:txBody>
        </p:sp>
        <p:grpSp>
          <p:nvGrpSpPr>
            <p:cNvPr id="101385" name="Group 76"/>
            <p:cNvGrpSpPr>
              <a:grpSpLocks/>
            </p:cNvGrpSpPr>
            <p:nvPr/>
          </p:nvGrpSpPr>
          <p:grpSpPr bwMode="auto">
            <a:xfrm>
              <a:off x="528" y="2832"/>
              <a:ext cx="1536" cy="1306"/>
              <a:chOff x="528" y="2832"/>
              <a:chExt cx="1536" cy="1306"/>
            </a:xfrm>
          </p:grpSpPr>
          <p:sp>
            <p:nvSpPr>
              <p:cNvPr id="101386" name="Oval 77"/>
              <p:cNvSpPr>
                <a:spLocks noChangeArrowheads="1"/>
              </p:cNvSpPr>
              <p:nvPr/>
            </p:nvSpPr>
            <p:spPr bwMode="auto">
              <a:xfrm>
                <a:off x="528" y="345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1387" name="Oval 78"/>
              <p:cNvSpPr>
                <a:spLocks noChangeArrowheads="1"/>
              </p:cNvSpPr>
              <p:nvPr/>
            </p:nvSpPr>
            <p:spPr bwMode="auto">
              <a:xfrm>
                <a:off x="1104" y="3840"/>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1388" name="Oval 79"/>
              <p:cNvSpPr>
                <a:spLocks noChangeArrowheads="1"/>
              </p:cNvSpPr>
              <p:nvPr/>
            </p:nvSpPr>
            <p:spPr bwMode="auto">
              <a:xfrm>
                <a:off x="1824" y="302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1389" name="Oval 80"/>
              <p:cNvSpPr>
                <a:spLocks noChangeArrowheads="1"/>
              </p:cNvSpPr>
              <p:nvPr/>
            </p:nvSpPr>
            <p:spPr bwMode="auto">
              <a:xfrm>
                <a:off x="1776" y="3840"/>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1390" name="Oval 81"/>
              <p:cNvSpPr>
                <a:spLocks noChangeArrowheads="1"/>
              </p:cNvSpPr>
              <p:nvPr/>
            </p:nvSpPr>
            <p:spPr bwMode="auto">
              <a:xfrm>
                <a:off x="1104" y="302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1391" name="Line 82"/>
              <p:cNvSpPr>
                <a:spLocks noChangeShapeType="1"/>
              </p:cNvSpPr>
              <p:nvPr/>
            </p:nvSpPr>
            <p:spPr bwMode="auto">
              <a:xfrm>
                <a:off x="1152" y="3072"/>
                <a:ext cx="6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2" name="Line 83"/>
              <p:cNvSpPr>
                <a:spLocks noChangeShapeType="1"/>
              </p:cNvSpPr>
              <p:nvPr/>
            </p:nvSpPr>
            <p:spPr bwMode="auto">
              <a:xfrm>
                <a:off x="1152" y="3840"/>
                <a:ext cx="6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3" name="Line 84"/>
              <p:cNvSpPr>
                <a:spLocks noChangeShapeType="1"/>
              </p:cNvSpPr>
              <p:nvPr/>
            </p:nvSpPr>
            <p:spPr bwMode="auto">
              <a:xfrm>
                <a:off x="1824" y="3072"/>
                <a:ext cx="0" cy="7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4" name="Line 85"/>
              <p:cNvSpPr>
                <a:spLocks noChangeShapeType="1"/>
              </p:cNvSpPr>
              <p:nvPr/>
            </p:nvSpPr>
            <p:spPr bwMode="auto">
              <a:xfrm>
                <a:off x="1152" y="3072"/>
                <a:ext cx="0" cy="8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5" name="Line 86"/>
              <p:cNvSpPr>
                <a:spLocks noChangeShapeType="1"/>
              </p:cNvSpPr>
              <p:nvPr/>
            </p:nvSpPr>
            <p:spPr bwMode="auto">
              <a:xfrm flipV="1">
                <a:off x="576" y="3072"/>
                <a:ext cx="576"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6" name="Line 87"/>
              <p:cNvSpPr>
                <a:spLocks noChangeShapeType="1"/>
              </p:cNvSpPr>
              <p:nvPr/>
            </p:nvSpPr>
            <p:spPr bwMode="auto">
              <a:xfrm>
                <a:off x="576" y="3504"/>
                <a:ext cx="576" cy="3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7" name="Text Box 88"/>
              <p:cNvSpPr txBox="1">
                <a:spLocks noChangeArrowheads="1"/>
              </p:cNvSpPr>
              <p:nvPr/>
            </p:nvSpPr>
            <p:spPr bwMode="auto">
              <a:xfrm>
                <a:off x="1056" y="283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A</a:t>
                </a:r>
              </a:p>
            </p:txBody>
          </p:sp>
          <p:sp>
            <p:nvSpPr>
              <p:cNvPr id="101398" name="Text Box 89"/>
              <p:cNvSpPr txBox="1">
                <a:spLocks noChangeArrowheads="1"/>
              </p:cNvSpPr>
              <p:nvPr/>
            </p:nvSpPr>
            <p:spPr bwMode="auto">
              <a:xfrm>
                <a:off x="1008" y="38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B</a:t>
                </a:r>
              </a:p>
            </p:txBody>
          </p:sp>
          <p:sp>
            <p:nvSpPr>
              <p:cNvPr id="101399" name="Text Box 90"/>
              <p:cNvSpPr txBox="1">
                <a:spLocks noChangeArrowheads="1"/>
              </p:cNvSpPr>
              <p:nvPr/>
            </p:nvSpPr>
            <p:spPr bwMode="auto">
              <a:xfrm>
                <a:off x="1680" y="38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C</a:t>
                </a:r>
              </a:p>
            </p:txBody>
          </p:sp>
          <p:sp>
            <p:nvSpPr>
              <p:cNvPr id="101400" name="Text Box 91"/>
              <p:cNvSpPr txBox="1">
                <a:spLocks noChangeArrowheads="1"/>
              </p:cNvSpPr>
              <p:nvPr/>
            </p:nvSpPr>
            <p:spPr bwMode="auto">
              <a:xfrm>
                <a:off x="612" y="3067"/>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3</a:t>
                </a:r>
              </a:p>
            </p:txBody>
          </p:sp>
          <p:sp>
            <p:nvSpPr>
              <p:cNvPr id="101401" name="Text Box 92"/>
              <p:cNvSpPr txBox="1">
                <a:spLocks noChangeArrowheads="1"/>
              </p:cNvSpPr>
              <p:nvPr/>
            </p:nvSpPr>
            <p:spPr bwMode="auto">
              <a:xfrm>
                <a:off x="1296" y="283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3</a:t>
                </a:r>
              </a:p>
            </p:txBody>
          </p:sp>
          <p:sp>
            <p:nvSpPr>
              <p:cNvPr id="101402" name="Text Box 93"/>
              <p:cNvSpPr txBox="1">
                <a:spLocks noChangeArrowheads="1"/>
              </p:cNvSpPr>
              <p:nvPr/>
            </p:nvSpPr>
            <p:spPr bwMode="auto">
              <a:xfrm>
                <a:off x="1152" y="336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2</a:t>
                </a:r>
              </a:p>
            </p:txBody>
          </p:sp>
          <p:sp>
            <p:nvSpPr>
              <p:cNvPr id="101403" name="Text Box 94"/>
              <p:cNvSpPr txBox="1">
                <a:spLocks noChangeArrowheads="1"/>
              </p:cNvSpPr>
              <p:nvPr/>
            </p:nvSpPr>
            <p:spPr bwMode="auto">
              <a:xfrm>
                <a:off x="576" y="360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4</a:t>
                </a:r>
              </a:p>
            </p:txBody>
          </p:sp>
          <p:sp>
            <p:nvSpPr>
              <p:cNvPr id="101404" name="Text Box 95"/>
              <p:cNvSpPr txBox="1">
                <a:spLocks noChangeArrowheads="1"/>
              </p:cNvSpPr>
              <p:nvPr/>
            </p:nvSpPr>
            <p:spPr bwMode="auto">
              <a:xfrm>
                <a:off x="1296" y="384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1</a:t>
                </a:r>
              </a:p>
            </p:txBody>
          </p:sp>
        </p:grpSp>
      </p:grpSp>
      <p:sp>
        <p:nvSpPr>
          <p:cNvPr id="101382" name="Text Box 97"/>
          <p:cNvSpPr txBox="1">
            <a:spLocks noChangeArrowheads="1"/>
          </p:cNvSpPr>
          <p:nvPr/>
        </p:nvSpPr>
        <p:spPr bwMode="auto">
          <a:xfrm>
            <a:off x="179388" y="1052513"/>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S</a:t>
            </a:r>
            <a:r>
              <a:rPr lang="en-US" altLang="zh-CN" sz="2000" b="1" baseline="-25000">
                <a:solidFill>
                  <a:schemeClr val="folHlink"/>
                </a:solidFill>
              </a:rPr>
              <a:t>0</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1"/>
          <p:cNvSpPr>
            <a:spLocks noGrp="1"/>
          </p:cNvSpPr>
          <p:nvPr>
            <p:ph type="dt" sz="quarter" idx="10"/>
          </p:nvPr>
        </p:nvSpPr>
        <p:spPr/>
        <p:txBody>
          <a:bodyPr/>
          <a:lstStyle/>
          <a:p>
            <a:pPr>
              <a:defRPr/>
            </a:pPr>
            <a:fld id="{8103A29A-EBCE-4C35-B86D-9AC04792D46C}" type="datetime1">
              <a:rPr lang="zh-CN" altLang="en-US"/>
              <a:pPr>
                <a:defRPr/>
              </a:pPr>
              <a:t>2017/9/26</a:t>
            </a:fld>
            <a:endParaRPr lang="en-US" altLang="zh-CN"/>
          </a:p>
        </p:txBody>
      </p:sp>
      <p:sp>
        <p:nvSpPr>
          <p:cNvPr id="10240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E8D3038-278E-404B-B3F1-83DB4B5BEFA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62</a:t>
            </a:fld>
            <a:endParaRPr kumimoji="0" lang="en-US" altLang="zh-CN" sz="1400" smtClean="0">
              <a:latin typeface="Tahoma" panose="020B0604030504040204" pitchFamily="34" charset="0"/>
              <a:ea typeface="宋体" panose="02010600030101010101" pitchFamily="2" charset="-122"/>
            </a:endParaRPr>
          </a:p>
        </p:txBody>
      </p:sp>
      <p:sp>
        <p:nvSpPr>
          <p:cNvPr id="102404" name="Line 4"/>
          <p:cNvSpPr>
            <a:spLocks noChangeShapeType="1"/>
          </p:cNvSpPr>
          <p:nvPr/>
        </p:nvSpPr>
        <p:spPr bwMode="auto">
          <a:xfrm flipH="1">
            <a:off x="3581400" y="2514600"/>
            <a:ext cx="83820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5" name="Line 5"/>
          <p:cNvSpPr>
            <a:spLocks noChangeShapeType="1"/>
          </p:cNvSpPr>
          <p:nvPr/>
        </p:nvSpPr>
        <p:spPr bwMode="auto">
          <a:xfrm>
            <a:off x="4419600" y="2514600"/>
            <a:ext cx="68580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6" name="Rectangle 6"/>
          <p:cNvSpPr>
            <a:spLocks noChangeArrowheads="1"/>
          </p:cNvSpPr>
          <p:nvPr/>
        </p:nvSpPr>
        <p:spPr bwMode="auto">
          <a:xfrm>
            <a:off x="3124200" y="28194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B</a:t>
            </a:r>
            <a:endParaRPr lang="en-US" altLang="zh-CN" sz="2000" b="1" baseline="-25000"/>
          </a:p>
        </p:txBody>
      </p:sp>
      <p:sp>
        <p:nvSpPr>
          <p:cNvPr id="102407" name="Rectangle 7"/>
          <p:cNvSpPr>
            <a:spLocks noChangeArrowheads="1"/>
          </p:cNvSpPr>
          <p:nvPr/>
        </p:nvSpPr>
        <p:spPr bwMode="auto">
          <a:xfrm>
            <a:off x="5105400" y="28956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A</a:t>
            </a:r>
            <a:endParaRPr lang="en-US" altLang="zh-CN" sz="2000" b="1" baseline="-25000"/>
          </a:p>
        </p:txBody>
      </p:sp>
      <p:sp>
        <p:nvSpPr>
          <p:cNvPr id="102408" name="Line 10"/>
          <p:cNvSpPr>
            <a:spLocks noChangeShapeType="1"/>
          </p:cNvSpPr>
          <p:nvPr/>
        </p:nvSpPr>
        <p:spPr bwMode="auto">
          <a:xfrm flipH="1">
            <a:off x="4495800" y="3124200"/>
            <a:ext cx="6096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9" name="Line 11"/>
          <p:cNvSpPr>
            <a:spLocks noChangeShapeType="1"/>
          </p:cNvSpPr>
          <p:nvPr/>
        </p:nvSpPr>
        <p:spPr bwMode="auto">
          <a:xfrm>
            <a:off x="5076825" y="3141663"/>
            <a:ext cx="866775" cy="5921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0" name="Rectangle 14"/>
          <p:cNvSpPr>
            <a:spLocks noChangeArrowheads="1"/>
          </p:cNvSpPr>
          <p:nvPr/>
        </p:nvSpPr>
        <p:spPr bwMode="auto">
          <a:xfrm>
            <a:off x="4267200" y="35814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F</a:t>
            </a:r>
            <a:endParaRPr lang="en-US" altLang="zh-CN" sz="2000" b="1" baseline="-25000">
              <a:solidFill>
                <a:schemeClr val="folHlink"/>
              </a:solidFill>
            </a:endParaRPr>
          </a:p>
        </p:txBody>
      </p:sp>
      <p:sp>
        <p:nvSpPr>
          <p:cNvPr id="102411" name="Rectangle 15"/>
          <p:cNvSpPr>
            <a:spLocks noChangeArrowheads="1"/>
          </p:cNvSpPr>
          <p:nvPr/>
        </p:nvSpPr>
        <p:spPr bwMode="auto">
          <a:xfrm>
            <a:off x="6172200" y="35052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B</a:t>
            </a:r>
            <a:endParaRPr lang="en-US" altLang="zh-CN" sz="2000" b="1" baseline="-25000"/>
          </a:p>
        </p:txBody>
      </p:sp>
      <p:sp>
        <p:nvSpPr>
          <p:cNvPr id="102412" name="Text Box 22"/>
          <p:cNvSpPr txBox="1">
            <a:spLocks noChangeArrowheads="1"/>
          </p:cNvSpPr>
          <p:nvPr/>
        </p:nvSpPr>
        <p:spPr bwMode="auto">
          <a:xfrm>
            <a:off x="3505200" y="25908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4</a:t>
            </a:r>
          </a:p>
        </p:txBody>
      </p:sp>
      <p:sp>
        <p:nvSpPr>
          <p:cNvPr id="102413" name="Text Box 23"/>
          <p:cNvSpPr txBox="1">
            <a:spLocks noChangeArrowheads="1"/>
          </p:cNvSpPr>
          <p:nvPr/>
        </p:nvSpPr>
        <p:spPr bwMode="auto">
          <a:xfrm>
            <a:off x="4800600" y="25908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3</a:t>
            </a:r>
          </a:p>
        </p:txBody>
      </p:sp>
      <p:sp>
        <p:nvSpPr>
          <p:cNvPr id="102414" name="Text Box 24"/>
          <p:cNvSpPr txBox="1">
            <a:spLocks noChangeArrowheads="1"/>
          </p:cNvSpPr>
          <p:nvPr/>
        </p:nvSpPr>
        <p:spPr bwMode="auto">
          <a:xfrm>
            <a:off x="5486400" y="3200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5</a:t>
            </a:r>
          </a:p>
        </p:txBody>
      </p:sp>
      <p:sp>
        <p:nvSpPr>
          <p:cNvPr id="102415" name="Text Box 25"/>
          <p:cNvSpPr txBox="1">
            <a:spLocks noChangeArrowheads="1"/>
          </p:cNvSpPr>
          <p:nvPr/>
        </p:nvSpPr>
        <p:spPr bwMode="auto">
          <a:xfrm>
            <a:off x="4572000" y="3200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6</a:t>
            </a:r>
          </a:p>
        </p:txBody>
      </p:sp>
      <p:sp>
        <p:nvSpPr>
          <p:cNvPr id="102416" name="Text Box 30"/>
          <p:cNvSpPr txBox="1">
            <a:spLocks noChangeArrowheads="1"/>
          </p:cNvSpPr>
          <p:nvPr/>
        </p:nvSpPr>
        <p:spPr bwMode="auto">
          <a:xfrm>
            <a:off x="4114800" y="2057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S</a:t>
            </a:r>
            <a:r>
              <a:rPr lang="en-US" altLang="zh-CN" sz="2000" b="1" baseline="-25000">
                <a:solidFill>
                  <a:schemeClr val="folHlink"/>
                </a:solidFill>
              </a:rPr>
              <a:t>0</a:t>
            </a:r>
          </a:p>
        </p:txBody>
      </p:sp>
      <p:grpSp>
        <p:nvGrpSpPr>
          <p:cNvPr id="102417" name="Group 31"/>
          <p:cNvGrpSpPr>
            <a:grpSpLocks/>
          </p:cNvGrpSpPr>
          <p:nvPr/>
        </p:nvGrpSpPr>
        <p:grpSpPr bwMode="auto">
          <a:xfrm>
            <a:off x="684213" y="188913"/>
            <a:ext cx="2590800" cy="2073275"/>
            <a:chOff x="528" y="2832"/>
            <a:chExt cx="1632" cy="1306"/>
          </a:xfrm>
        </p:grpSpPr>
        <p:sp>
          <p:nvSpPr>
            <p:cNvPr id="102418" name="Text Box 32"/>
            <p:cNvSpPr txBox="1">
              <a:spLocks noChangeArrowheads="1"/>
            </p:cNvSpPr>
            <p:nvPr/>
          </p:nvSpPr>
          <p:spPr bwMode="auto">
            <a:xfrm>
              <a:off x="1728" y="283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F</a:t>
              </a:r>
            </a:p>
          </p:txBody>
        </p:sp>
        <p:sp>
          <p:nvSpPr>
            <p:cNvPr id="102419" name="Text Box 33"/>
            <p:cNvSpPr txBox="1">
              <a:spLocks noChangeArrowheads="1"/>
            </p:cNvSpPr>
            <p:nvPr/>
          </p:nvSpPr>
          <p:spPr bwMode="auto">
            <a:xfrm>
              <a:off x="1776" y="331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2</a:t>
              </a:r>
            </a:p>
          </p:txBody>
        </p:sp>
        <p:grpSp>
          <p:nvGrpSpPr>
            <p:cNvPr id="102420" name="Group 34"/>
            <p:cNvGrpSpPr>
              <a:grpSpLocks/>
            </p:cNvGrpSpPr>
            <p:nvPr/>
          </p:nvGrpSpPr>
          <p:grpSpPr bwMode="auto">
            <a:xfrm>
              <a:off x="528" y="2832"/>
              <a:ext cx="1536" cy="1306"/>
              <a:chOff x="528" y="2832"/>
              <a:chExt cx="1536" cy="1306"/>
            </a:xfrm>
          </p:grpSpPr>
          <p:sp>
            <p:nvSpPr>
              <p:cNvPr id="102421" name="Oval 35"/>
              <p:cNvSpPr>
                <a:spLocks noChangeArrowheads="1"/>
              </p:cNvSpPr>
              <p:nvPr/>
            </p:nvSpPr>
            <p:spPr bwMode="auto">
              <a:xfrm>
                <a:off x="528" y="345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2422" name="Oval 36"/>
              <p:cNvSpPr>
                <a:spLocks noChangeArrowheads="1"/>
              </p:cNvSpPr>
              <p:nvPr/>
            </p:nvSpPr>
            <p:spPr bwMode="auto">
              <a:xfrm>
                <a:off x="1104" y="3840"/>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2423" name="Oval 37"/>
              <p:cNvSpPr>
                <a:spLocks noChangeArrowheads="1"/>
              </p:cNvSpPr>
              <p:nvPr/>
            </p:nvSpPr>
            <p:spPr bwMode="auto">
              <a:xfrm>
                <a:off x="1824" y="302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2424" name="Oval 38"/>
              <p:cNvSpPr>
                <a:spLocks noChangeArrowheads="1"/>
              </p:cNvSpPr>
              <p:nvPr/>
            </p:nvSpPr>
            <p:spPr bwMode="auto">
              <a:xfrm>
                <a:off x="1776" y="3840"/>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2425" name="Oval 39"/>
              <p:cNvSpPr>
                <a:spLocks noChangeArrowheads="1"/>
              </p:cNvSpPr>
              <p:nvPr/>
            </p:nvSpPr>
            <p:spPr bwMode="auto">
              <a:xfrm>
                <a:off x="1104" y="302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2426" name="Line 40"/>
              <p:cNvSpPr>
                <a:spLocks noChangeShapeType="1"/>
              </p:cNvSpPr>
              <p:nvPr/>
            </p:nvSpPr>
            <p:spPr bwMode="auto">
              <a:xfrm>
                <a:off x="1152" y="3072"/>
                <a:ext cx="6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7" name="Line 41"/>
              <p:cNvSpPr>
                <a:spLocks noChangeShapeType="1"/>
              </p:cNvSpPr>
              <p:nvPr/>
            </p:nvSpPr>
            <p:spPr bwMode="auto">
              <a:xfrm>
                <a:off x="1152" y="3840"/>
                <a:ext cx="6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8" name="Line 42"/>
              <p:cNvSpPr>
                <a:spLocks noChangeShapeType="1"/>
              </p:cNvSpPr>
              <p:nvPr/>
            </p:nvSpPr>
            <p:spPr bwMode="auto">
              <a:xfrm>
                <a:off x="1824" y="3072"/>
                <a:ext cx="0" cy="7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9" name="Line 43"/>
              <p:cNvSpPr>
                <a:spLocks noChangeShapeType="1"/>
              </p:cNvSpPr>
              <p:nvPr/>
            </p:nvSpPr>
            <p:spPr bwMode="auto">
              <a:xfrm>
                <a:off x="1152" y="3072"/>
                <a:ext cx="0" cy="8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0" name="Line 44"/>
              <p:cNvSpPr>
                <a:spLocks noChangeShapeType="1"/>
              </p:cNvSpPr>
              <p:nvPr/>
            </p:nvSpPr>
            <p:spPr bwMode="auto">
              <a:xfrm flipV="1">
                <a:off x="576" y="3072"/>
                <a:ext cx="576"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1" name="Line 45"/>
              <p:cNvSpPr>
                <a:spLocks noChangeShapeType="1"/>
              </p:cNvSpPr>
              <p:nvPr/>
            </p:nvSpPr>
            <p:spPr bwMode="auto">
              <a:xfrm>
                <a:off x="576" y="3504"/>
                <a:ext cx="576" cy="3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2" name="Text Box 46"/>
              <p:cNvSpPr txBox="1">
                <a:spLocks noChangeArrowheads="1"/>
              </p:cNvSpPr>
              <p:nvPr/>
            </p:nvSpPr>
            <p:spPr bwMode="auto">
              <a:xfrm>
                <a:off x="1056" y="283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A</a:t>
                </a:r>
              </a:p>
            </p:txBody>
          </p:sp>
          <p:sp>
            <p:nvSpPr>
              <p:cNvPr id="102433" name="Text Box 47"/>
              <p:cNvSpPr txBox="1">
                <a:spLocks noChangeArrowheads="1"/>
              </p:cNvSpPr>
              <p:nvPr/>
            </p:nvSpPr>
            <p:spPr bwMode="auto">
              <a:xfrm>
                <a:off x="1008" y="38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B</a:t>
                </a:r>
              </a:p>
            </p:txBody>
          </p:sp>
          <p:sp>
            <p:nvSpPr>
              <p:cNvPr id="102434" name="Text Box 48"/>
              <p:cNvSpPr txBox="1">
                <a:spLocks noChangeArrowheads="1"/>
              </p:cNvSpPr>
              <p:nvPr/>
            </p:nvSpPr>
            <p:spPr bwMode="auto">
              <a:xfrm>
                <a:off x="1680" y="38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C</a:t>
                </a:r>
              </a:p>
            </p:txBody>
          </p:sp>
          <p:sp>
            <p:nvSpPr>
              <p:cNvPr id="102435" name="Text Box 49"/>
              <p:cNvSpPr txBox="1">
                <a:spLocks noChangeArrowheads="1"/>
              </p:cNvSpPr>
              <p:nvPr/>
            </p:nvSpPr>
            <p:spPr bwMode="auto">
              <a:xfrm>
                <a:off x="612" y="3067"/>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3</a:t>
                </a:r>
              </a:p>
            </p:txBody>
          </p:sp>
          <p:sp>
            <p:nvSpPr>
              <p:cNvPr id="102436" name="Text Box 50"/>
              <p:cNvSpPr txBox="1">
                <a:spLocks noChangeArrowheads="1"/>
              </p:cNvSpPr>
              <p:nvPr/>
            </p:nvSpPr>
            <p:spPr bwMode="auto">
              <a:xfrm>
                <a:off x="1296" y="283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3</a:t>
                </a:r>
              </a:p>
            </p:txBody>
          </p:sp>
          <p:sp>
            <p:nvSpPr>
              <p:cNvPr id="102437" name="Text Box 51"/>
              <p:cNvSpPr txBox="1">
                <a:spLocks noChangeArrowheads="1"/>
              </p:cNvSpPr>
              <p:nvPr/>
            </p:nvSpPr>
            <p:spPr bwMode="auto">
              <a:xfrm>
                <a:off x="1152" y="336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2</a:t>
                </a:r>
              </a:p>
            </p:txBody>
          </p:sp>
          <p:sp>
            <p:nvSpPr>
              <p:cNvPr id="102438" name="Text Box 52"/>
              <p:cNvSpPr txBox="1">
                <a:spLocks noChangeArrowheads="1"/>
              </p:cNvSpPr>
              <p:nvPr/>
            </p:nvSpPr>
            <p:spPr bwMode="auto">
              <a:xfrm>
                <a:off x="576" y="360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4</a:t>
                </a:r>
              </a:p>
            </p:txBody>
          </p:sp>
          <p:sp>
            <p:nvSpPr>
              <p:cNvPr id="102439" name="Text Box 53"/>
              <p:cNvSpPr txBox="1">
                <a:spLocks noChangeArrowheads="1"/>
              </p:cNvSpPr>
              <p:nvPr/>
            </p:nvSpPr>
            <p:spPr bwMode="auto">
              <a:xfrm>
                <a:off x="1296" y="384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1</a:t>
                </a:r>
              </a:p>
            </p:txBody>
          </p:sp>
        </p:gr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日期占位符 1"/>
          <p:cNvSpPr>
            <a:spLocks noGrp="1"/>
          </p:cNvSpPr>
          <p:nvPr>
            <p:ph type="dt" sz="quarter" idx="10"/>
          </p:nvPr>
        </p:nvSpPr>
        <p:spPr/>
        <p:txBody>
          <a:bodyPr/>
          <a:lstStyle/>
          <a:p>
            <a:pPr>
              <a:defRPr/>
            </a:pPr>
            <a:fld id="{F3B26F23-D678-47B3-9EF5-3EF89F0631F4}" type="datetime1">
              <a:rPr lang="zh-CN" altLang="en-US"/>
              <a:pPr>
                <a:defRPr/>
              </a:pPr>
              <a:t>2017/9/26</a:t>
            </a:fld>
            <a:endParaRPr lang="en-US" altLang="zh-CN"/>
          </a:p>
        </p:txBody>
      </p:sp>
      <p:sp>
        <p:nvSpPr>
          <p:cNvPr id="10342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FAD9DBD-163C-4114-8B15-D382AA0E25E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63</a:t>
            </a:fld>
            <a:endParaRPr kumimoji="0" lang="en-US" altLang="zh-CN" sz="1400" smtClean="0">
              <a:latin typeface="Tahoma" panose="020B0604030504040204" pitchFamily="34" charset="0"/>
              <a:ea typeface="宋体" panose="02010600030101010101" pitchFamily="2" charset="-122"/>
            </a:endParaRPr>
          </a:p>
        </p:txBody>
      </p:sp>
      <p:sp>
        <p:nvSpPr>
          <p:cNvPr id="103428" name="Line 4"/>
          <p:cNvSpPr>
            <a:spLocks noChangeShapeType="1"/>
          </p:cNvSpPr>
          <p:nvPr/>
        </p:nvSpPr>
        <p:spPr bwMode="auto">
          <a:xfrm flipH="1">
            <a:off x="3581400" y="2514600"/>
            <a:ext cx="83820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29" name="Line 5"/>
          <p:cNvSpPr>
            <a:spLocks noChangeShapeType="1"/>
          </p:cNvSpPr>
          <p:nvPr/>
        </p:nvSpPr>
        <p:spPr bwMode="auto">
          <a:xfrm>
            <a:off x="4419600" y="2514600"/>
            <a:ext cx="68580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30" name="Rectangle 6"/>
          <p:cNvSpPr>
            <a:spLocks noChangeArrowheads="1"/>
          </p:cNvSpPr>
          <p:nvPr/>
        </p:nvSpPr>
        <p:spPr bwMode="auto">
          <a:xfrm>
            <a:off x="3124200" y="28194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B</a:t>
            </a:r>
            <a:endParaRPr lang="en-US" altLang="zh-CN" sz="2000" b="1" baseline="-25000"/>
          </a:p>
        </p:txBody>
      </p:sp>
      <p:sp>
        <p:nvSpPr>
          <p:cNvPr id="103431" name="Rectangle 7"/>
          <p:cNvSpPr>
            <a:spLocks noChangeArrowheads="1"/>
          </p:cNvSpPr>
          <p:nvPr/>
        </p:nvSpPr>
        <p:spPr bwMode="auto">
          <a:xfrm>
            <a:off x="5105400" y="28956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A</a:t>
            </a:r>
            <a:endParaRPr lang="en-US" altLang="zh-CN" sz="2000" b="1" baseline="-25000"/>
          </a:p>
        </p:txBody>
      </p:sp>
      <p:sp>
        <p:nvSpPr>
          <p:cNvPr id="103432" name="Line 8"/>
          <p:cNvSpPr>
            <a:spLocks noChangeShapeType="1"/>
          </p:cNvSpPr>
          <p:nvPr/>
        </p:nvSpPr>
        <p:spPr bwMode="auto">
          <a:xfrm flipH="1">
            <a:off x="2819400" y="3124200"/>
            <a:ext cx="7620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33" name="Line 9"/>
          <p:cNvSpPr>
            <a:spLocks noChangeShapeType="1"/>
          </p:cNvSpPr>
          <p:nvPr/>
        </p:nvSpPr>
        <p:spPr bwMode="auto">
          <a:xfrm>
            <a:off x="3581400" y="3124200"/>
            <a:ext cx="5334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34" name="Line 10"/>
          <p:cNvSpPr>
            <a:spLocks noChangeShapeType="1"/>
          </p:cNvSpPr>
          <p:nvPr/>
        </p:nvSpPr>
        <p:spPr bwMode="auto">
          <a:xfrm flipH="1">
            <a:off x="4495800" y="3124200"/>
            <a:ext cx="6096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35" name="Line 11"/>
          <p:cNvSpPr>
            <a:spLocks noChangeShapeType="1"/>
          </p:cNvSpPr>
          <p:nvPr/>
        </p:nvSpPr>
        <p:spPr bwMode="auto">
          <a:xfrm>
            <a:off x="5076825" y="3141663"/>
            <a:ext cx="866775" cy="5921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36" name="Rectangle 12"/>
          <p:cNvSpPr>
            <a:spLocks noChangeArrowheads="1"/>
          </p:cNvSpPr>
          <p:nvPr/>
        </p:nvSpPr>
        <p:spPr bwMode="auto">
          <a:xfrm>
            <a:off x="2438400" y="35814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A</a:t>
            </a:r>
            <a:endParaRPr lang="en-US" altLang="zh-CN" sz="2000" b="1" baseline="-25000"/>
          </a:p>
        </p:txBody>
      </p:sp>
      <p:sp>
        <p:nvSpPr>
          <p:cNvPr id="103437" name="Rectangle 13"/>
          <p:cNvSpPr>
            <a:spLocks noChangeArrowheads="1"/>
          </p:cNvSpPr>
          <p:nvPr/>
        </p:nvSpPr>
        <p:spPr bwMode="auto">
          <a:xfrm>
            <a:off x="3810000" y="36576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C</a:t>
            </a:r>
            <a:endParaRPr lang="en-US" altLang="zh-CN" sz="2000" b="1" baseline="-25000"/>
          </a:p>
        </p:txBody>
      </p:sp>
      <p:sp>
        <p:nvSpPr>
          <p:cNvPr id="103438" name="Rectangle 14"/>
          <p:cNvSpPr>
            <a:spLocks noChangeArrowheads="1"/>
          </p:cNvSpPr>
          <p:nvPr/>
        </p:nvSpPr>
        <p:spPr bwMode="auto">
          <a:xfrm>
            <a:off x="4267200" y="35814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F</a:t>
            </a:r>
            <a:endParaRPr lang="en-US" altLang="zh-CN" sz="2000" b="1" baseline="-25000">
              <a:solidFill>
                <a:schemeClr val="folHlink"/>
              </a:solidFill>
            </a:endParaRPr>
          </a:p>
        </p:txBody>
      </p:sp>
      <p:sp>
        <p:nvSpPr>
          <p:cNvPr id="103439" name="Rectangle 15"/>
          <p:cNvSpPr>
            <a:spLocks noChangeArrowheads="1"/>
          </p:cNvSpPr>
          <p:nvPr/>
        </p:nvSpPr>
        <p:spPr bwMode="auto">
          <a:xfrm>
            <a:off x="6172200" y="35052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B</a:t>
            </a:r>
            <a:endParaRPr lang="en-US" altLang="zh-CN" sz="2000" b="1" baseline="-25000"/>
          </a:p>
        </p:txBody>
      </p:sp>
      <p:sp>
        <p:nvSpPr>
          <p:cNvPr id="103440" name="Text Box 22"/>
          <p:cNvSpPr txBox="1">
            <a:spLocks noChangeArrowheads="1"/>
          </p:cNvSpPr>
          <p:nvPr/>
        </p:nvSpPr>
        <p:spPr bwMode="auto">
          <a:xfrm>
            <a:off x="3505200" y="25908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4</a:t>
            </a:r>
          </a:p>
        </p:txBody>
      </p:sp>
      <p:sp>
        <p:nvSpPr>
          <p:cNvPr id="103441" name="Text Box 23"/>
          <p:cNvSpPr txBox="1">
            <a:spLocks noChangeArrowheads="1"/>
          </p:cNvSpPr>
          <p:nvPr/>
        </p:nvSpPr>
        <p:spPr bwMode="auto">
          <a:xfrm>
            <a:off x="4800600" y="25908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3</a:t>
            </a:r>
          </a:p>
        </p:txBody>
      </p:sp>
      <p:sp>
        <p:nvSpPr>
          <p:cNvPr id="103442" name="Text Box 24"/>
          <p:cNvSpPr txBox="1">
            <a:spLocks noChangeArrowheads="1"/>
          </p:cNvSpPr>
          <p:nvPr/>
        </p:nvSpPr>
        <p:spPr bwMode="auto">
          <a:xfrm>
            <a:off x="5486400" y="3200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5</a:t>
            </a:r>
          </a:p>
        </p:txBody>
      </p:sp>
      <p:sp>
        <p:nvSpPr>
          <p:cNvPr id="103443" name="Text Box 25"/>
          <p:cNvSpPr txBox="1">
            <a:spLocks noChangeArrowheads="1"/>
          </p:cNvSpPr>
          <p:nvPr/>
        </p:nvSpPr>
        <p:spPr bwMode="auto">
          <a:xfrm>
            <a:off x="4572000" y="3200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6</a:t>
            </a:r>
          </a:p>
        </p:txBody>
      </p:sp>
      <p:sp>
        <p:nvSpPr>
          <p:cNvPr id="103444" name="Text Box 27"/>
          <p:cNvSpPr txBox="1">
            <a:spLocks noChangeArrowheads="1"/>
          </p:cNvSpPr>
          <p:nvPr/>
        </p:nvSpPr>
        <p:spPr bwMode="auto">
          <a:xfrm>
            <a:off x="2819400" y="3200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6</a:t>
            </a:r>
          </a:p>
        </p:txBody>
      </p:sp>
      <p:sp>
        <p:nvSpPr>
          <p:cNvPr id="103445" name="Text Box 28"/>
          <p:cNvSpPr txBox="1">
            <a:spLocks noChangeArrowheads="1"/>
          </p:cNvSpPr>
          <p:nvPr/>
        </p:nvSpPr>
        <p:spPr bwMode="auto">
          <a:xfrm>
            <a:off x="3886200" y="32766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5</a:t>
            </a:r>
          </a:p>
        </p:txBody>
      </p:sp>
      <p:sp>
        <p:nvSpPr>
          <p:cNvPr id="103446" name="Text Box 30"/>
          <p:cNvSpPr txBox="1">
            <a:spLocks noChangeArrowheads="1"/>
          </p:cNvSpPr>
          <p:nvPr/>
        </p:nvSpPr>
        <p:spPr bwMode="auto">
          <a:xfrm>
            <a:off x="4114800" y="2057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S</a:t>
            </a:r>
            <a:r>
              <a:rPr lang="en-US" altLang="zh-CN" sz="2000" b="1" baseline="-25000">
                <a:solidFill>
                  <a:schemeClr val="folHlink"/>
                </a:solidFill>
              </a:rPr>
              <a:t>0</a:t>
            </a:r>
          </a:p>
        </p:txBody>
      </p:sp>
      <p:grpSp>
        <p:nvGrpSpPr>
          <p:cNvPr id="103447" name="Group 31"/>
          <p:cNvGrpSpPr>
            <a:grpSpLocks/>
          </p:cNvGrpSpPr>
          <p:nvPr/>
        </p:nvGrpSpPr>
        <p:grpSpPr bwMode="auto">
          <a:xfrm>
            <a:off x="684213" y="188913"/>
            <a:ext cx="2590800" cy="2073275"/>
            <a:chOff x="528" y="2832"/>
            <a:chExt cx="1632" cy="1306"/>
          </a:xfrm>
        </p:grpSpPr>
        <p:sp>
          <p:nvSpPr>
            <p:cNvPr id="103448" name="Text Box 32"/>
            <p:cNvSpPr txBox="1">
              <a:spLocks noChangeArrowheads="1"/>
            </p:cNvSpPr>
            <p:nvPr/>
          </p:nvSpPr>
          <p:spPr bwMode="auto">
            <a:xfrm>
              <a:off x="1728" y="283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F</a:t>
              </a:r>
            </a:p>
          </p:txBody>
        </p:sp>
        <p:sp>
          <p:nvSpPr>
            <p:cNvPr id="103449" name="Text Box 33"/>
            <p:cNvSpPr txBox="1">
              <a:spLocks noChangeArrowheads="1"/>
            </p:cNvSpPr>
            <p:nvPr/>
          </p:nvSpPr>
          <p:spPr bwMode="auto">
            <a:xfrm>
              <a:off x="1776" y="331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2</a:t>
              </a:r>
            </a:p>
          </p:txBody>
        </p:sp>
        <p:grpSp>
          <p:nvGrpSpPr>
            <p:cNvPr id="103450" name="Group 34"/>
            <p:cNvGrpSpPr>
              <a:grpSpLocks/>
            </p:cNvGrpSpPr>
            <p:nvPr/>
          </p:nvGrpSpPr>
          <p:grpSpPr bwMode="auto">
            <a:xfrm>
              <a:off x="528" y="2832"/>
              <a:ext cx="1536" cy="1306"/>
              <a:chOff x="528" y="2832"/>
              <a:chExt cx="1536" cy="1306"/>
            </a:xfrm>
          </p:grpSpPr>
          <p:sp>
            <p:nvSpPr>
              <p:cNvPr id="103451" name="Oval 35"/>
              <p:cNvSpPr>
                <a:spLocks noChangeArrowheads="1"/>
              </p:cNvSpPr>
              <p:nvPr/>
            </p:nvSpPr>
            <p:spPr bwMode="auto">
              <a:xfrm>
                <a:off x="528" y="345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3452" name="Oval 36"/>
              <p:cNvSpPr>
                <a:spLocks noChangeArrowheads="1"/>
              </p:cNvSpPr>
              <p:nvPr/>
            </p:nvSpPr>
            <p:spPr bwMode="auto">
              <a:xfrm>
                <a:off x="1104" y="3840"/>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3453" name="Oval 37"/>
              <p:cNvSpPr>
                <a:spLocks noChangeArrowheads="1"/>
              </p:cNvSpPr>
              <p:nvPr/>
            </p:nvSpPr>
            <p:spPr bwMode="auto">
              <a:xfrm>
                <a:off x="1824" y="302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3454" name="Oval 38"/>
              <p:cNvSpPr>
                <a:spLocks noChangeArrowheads="1"/>
              </p:cNvSpPr>
              <p:nvPr/>
            </p:nvSpPr>
            <p:spPr bwMode="auto">
              <a:xfrm>
                <a:off x="1776" y="3840"/>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3455" name="Oval 39"/>
              <p:cNvSpPr>
                <a:spLocks noChangeArrowheads="1"/>
              </p:cNvSpPr>
              <p:nvPr/>
            </p:nvSpPr>
            <p:spPr bwMode="auto">
              <a:xfrm>
                <a:off x="1104" y="302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3456" name="Line 40"/>
              <p:cNvSpPr>
                <a:spLocks noChangeShapeType="1"/>
              </p:cNvSpPr>
              <p:nvPr/>
            </p:nvSpPr>
            <p:spPr bwMode="auto">
              <a:xfrm>
                <a:off x="1152" y="3072"/>
                <a:ext cx="6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7" name="Line 41"/>
              <p:cNvSpPr>
                <a:spLocks noChangeShapeType="1"/>
              </p:cNvSpPr>
              <p:nvPr/>
            </p:nvSpPr>
            <p:spPr bwMode="auto">
              <a:xfrm>
                <a:off x="1152" y="3840"/>
                <a:ext cx="6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8" name="Line 42"/>
              <p:cNvSpPr>
                <a:spLocks noChangeShapeType="1"/>
              </p:cNvSpPr>
              <p:nvPr/>
            </p:nvSpPr>
            <p:spPr bwMode="auto">
              <a:xfrm>
                <a:off x="1824" y="3072"/>
                <a:ext cx="0" cy="7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9" name="Line 43"/>
              <p:cNvSpPr>
                <a:spLocks noChangeShapeType="1"/>
              </p:cNvSpPr>
              <p:nvPr/>
            </p:nvSpPr>
            <p:spPr bwMode="auto">
              <a:xfrm>
                <a:off x="1152" y="3072"/>
                <a:ext cx="0" cy="8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0" name="Line 44"/>
              <p:cNvSpPr>
                <a:spLocks noChangeShapeType="1"/>
              </p:cNvSpPr>
              <p:nvPr/>
            </p:nvSpPr>
            <p:spPr bwMode="auto">
              <a:xfrm flipV="1">
                <a:off x="576" y="3072"/>
                <a:ext cx="576"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1" name="Line 45"/>
              <p:cNvSpPr>
                <a:spLocks noChangeShapeType="1"/>
              </p:cNvSpPr>
              <p:nvPr/>
            </p:nvSpPr>
            <p:spPr bwMode="auto">
              <a:xfrm>
                <a:off x="576" y="3504"/>
                <a:ext cx="576" cy="3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2" name="Text Box 46"/>
              <p:cNvSpPr txBox="1">
                <a:spLocks noChangeArrowheads="1"/>
              </p:cNvSpPr>
              <p:nvPr/>
            </p:nvSpPr>
            <p:spPr bwMode="auto">
              <a:xfrm>
                <a:off x="1056" y="283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A</a:t>
                </a:r>
              </a:p>
            </p:txBody>
          </p:sp>
          <p:sp>
            <p:nvSpPr>
              <p:cNvPr id="103463" name="Text Box 47"/>
              <p:cNvSpPr txBox="1">
                <a:spLocks noChangeArrowheads="1"/>
              </p:cNvSpPr>
              <p:nvPr/>
            </p:nvSpPr>
            <p:spPr bwMode="auto">
              <a:xfrm>
                <a:off x="1008" y="38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B</a:t>
                </a:r>
              </a:p>
            </p:txBody>
          </p:sp>
          <p:sp>
            <p:nvSpPr>
              <p:cNvPr id="103464" name="Text Box 48"/>
              <p:cNvSpPr txBox="1">
                <a:spLocks noChangeArrowheads="1"/>
              </p:cNvSpPr>
              <p:nvPr/>
            </p:nvSpPr>
            <p:spPr bwMode="auto">
              <a:xfrm>
                <a:off x="1680" y="38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C</a:t>
                </a:r>
              </a:p>
            </p:txBody>
          </p:sp>
          <p:sp>
            <p:nvSpPr>
              <p:cNvPr id="103465" name="Text Box 49"/>
              <p:cNvSpPr txBox="1">
                <a:spLocks noChangeArrowheads="1"/>
              </p:cNvSpPr>
              <p:nvPr/>
            </p:nvSpPr>
            <p:spPr bwMode="auto">
              <a:xfrm>
                <a:off x="612" y="3067"/>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3</a:t>
                </a:r>
              </a:p>
            </p:txBody>
          </p:sp>
          <p:sp>
            <p:nvSpPr>
              <p:cNvPr id="103466" name="Text Box 50"/>
              <p:cNvSpPr txBox="1">
                <a:spLocks noChangeArrowheads="1"/>
              </p:cNvSpPr>
              <p:nvPr/>
            </p:nvSpPr>
            <p:spPr bwMode="auto">
              <a:xfrm>
                <a:off x="1296" y="283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3</a:t>
                </a:r>
              </a:p>
            </p:txBody>
          </p:sp>
          <p:sp>
            <p:nvSpPr>
              <p:cNvPr id="103467" name="Text Box 51"/>
              <p:cNvSpPr txBox="1">
                <a:spLocks noChangeArrowheads="1"/>
              </p:cNvSpPr>
              <p:nvPr/>
            </p:nvSpPr>
            <p:spPr bwMode="auto">
              <a:xfrm>
                <a:off x="1152" y="336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2</a:t>
                </a:r>
              </a:p>
            </p:txBody>
          </p:sp>
          <p:sp>
            <p:nvSpPr>
              <p:cNvPr id="103468" name="Text Box 52"/>
              <p:cNvSpPr txBox="1">
                <a:spLocks noChangeArrowheads="1"/>
              </p:cNvSpPr>
              <p:nvPr/>
            </p:nvSpPr>
            <p:spPr bwMode="auto">
              <a:xfrm>
                <a:off x="576" y="360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4</a:t>
                </a:r>
              </a:p>
            </p:txBody>
          </p:sp>
          <p:sp>
            <p:nvSpPr>
              <p:cNvPr id="103469" name="Text Box 53"/>
              <p:cNvSpPr txBox="1">
                <a:spLocks noChangeArrowheads="1"/>
              </p:cNvSpPr>
              <p:nvPr/>
            </p:nvSpPr>
            <p:spPr bwMode="auto">
              <a:xfrm>
                <a:off x="1296" y="384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1</a:t>
                </a:r>
              </a:p>
            </p:txBody>
          </p:sp>
        </p:gr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日期占位符 1"/>
          <p:cNvSpPr>
            <a:spLocks noGrp="1"/>
          </p:cNvSpPr>
          <p:nvPr>
            <p:ph type="dt" sz="quarter" idx="10"/>
          </p:nvPr>
        </p:nvSpPr>
        <p:spPr/>
        <p:txBody>
          <a:bodyPr/>
          <a:lstStyle/>
          <a:p>
            <a:pPr>
              <a:defRPr/>
            </a:pPr>
            <a:fld id="{1E71EB60-D8D5-44B1-A876-03E892C5E2E8}" type="datetime1">
              <a:rPr lang="zh-CN" altLang="en-US"/>
              <a:pPr>
                <a:defRPr/>
              </a:pPr>
              <a:t>2017/9/26</a:t>
            </a:fld>
            <a:endParaRPr lang="en-US" altLang="zh-CN"/>
          </a:p>
        </p:txBody>
      </p:sp>
      <p:sp>
        <p:nvSpPr>
          <p:cNvPr id="10445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D632064-CFE9-4AA8-A278-C8960A53F0B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64</a:t>
            </a:fld>
            <a:endParaRPr kumimoji="0" lang="en-US" altLang="zh-CN" sz="1400" smtClean="0">
              <a:latin typeface="Tahoma" panose="020B0604030504040204" pitchFamily="34" charset="0"/>
              <a:ea typeface="宋体" panose="02010600030101010101" pitchFamily="2" charset="-122"/>
            </a:endParaRPr>
          </a:p>
        </p:txBody>
      </p:sp>
      <p:sp>
        <p:nvSpPr>
          <p:cNvPr id="104452" name="Line 1028"/>
          <p:cNvSpPr>
            <a:spLocks noChangeShapeType="1"/>
          </p:cNvSpPr>
          <p:nvPr/>
        </p:nvSpPr>
        <p:spPr bwMode="auto">
          <a:xfrm flipH="1">
            <a:off x="3581400" y="2514600"/>
            <a:ext cx="83820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3" name="Line 1029"/>
          <p:cNvSpPr>
            <a:spLocks noChangeShapeType="1"/>
          </p:cNvSpPr>
          <p:nvPr/>
        </p:nvSpPr>
        <p:spPr bwMode="auto">
          <a:xfrm>
            <a:off x="4419600" y="2514600"/>
            <a:ext cx="68580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4" name="Rectangle 1030"/>
          <p:cNvSpPr>
            <a:spLocks noChangeArrowheads="1"/>
          </p:cNvSpPr>
          <p:nvPr/>
        </p:nvSpPr>
        <p:spPr bwMode="auto">
          <a:xfrm>
            <a:off x="3124200" y="28194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B</a:t>
            </a:r>
            <a:endParaRPr lang="en-US" altLang="zh-CN" sz="2000" b="1" baseline="-25000"/>
          </a:p>
        </p:txBody>
      </p:sp>
      <p:sp>
        <p:nvSpPr>
          <p:cNvPr id="104455" name="Rectangle 1031"/>
          <p:cNvSpPr>
            <a:spLocks noChangeArrowheads="1"/>
          </p:cNvSpPr>
          <p:nvPr/>
        </p:nvSpPr>
        <p:spPr bwMode="auto">
          <a:xfrm>
            <a:off x="5105400" y="28956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A</a:t>
            </a:r>
            <a:endParaRPr lang="en-US" altLang="zh-CN" sz="2000" b="1" baseline="-25000"/>
          </a:p>
        </p:txBody>
      </p:sp>
      <p:sp>
        <p:nvSpPr>
          <p:cNvPr id="104456" name="Line 1032"/>
          <p:cNvSpPr>
            <a:spLocks noChangeShapeType="1"/>
          </p:cNvSpPr>
          <p:nvPr/>
        </p:nvSpPr>
        <p:spPr bwMode="auto">
          <a:xfrm flipH="1">
            <a:off x="2819400" y="3124200"/>
            <a:ext cx="7620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7" name="Line 1033"/>
          <p:cNvSpPr>
            <a:spLocks noChangeShapeType="1"/>
          </p:cNvSpPr>
          <p:nvPr/>
        </p:nvSpPr>
        <p:spPr bwMode="auto">
          <a:xfrm>
            <a:off x="3581400" y="3124200"/>
            <a:ext cx="5334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8" name="Line 1034"/>
          <p:cNvSpPr>
            <a:spLocks noChangeShapeType="1"/>
          </p:cNvSpPr>
          <p:nvPr/>
        </p:nvSpPr>
        <p:spPr bwMode="auto">
          <a:xfrm flipH="1">
            <a:off x="4495800" y="3124200"/>
            <a:ext cx="6096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9" name="Line 1035"/>
          <p:cNvSpPr>
            <a:spLocks noChangeShapeType="1"/>
          </p:cNvSpPr>
          <p:nvPr/>
        </p:nvSpPr>
        <p:spPr bwMode="auto">
          <a:xfrm>
            <a:off x="5076825" y="3141663"/>
            <a:ext cx="866775" cy="5921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0" name="Rectangle 1036"/>
          <p:cNvSpPr>
            <a:spLocks noChangeArrowheads="1"/>
          </p:cNvSpPr>
          <p:nvPr/>
        </p:nvSpPr>
        <p:spPr bwMode="auto">
          <a:xfrm>
            <a:off x="2438400" y="35814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A</a:t>
            </a:r>
            <a:endParaRPr lang="en-US" altLang="zh-CN" sz="2000" b="1" baseline="-25000"/>
          </a:p>
        </p:txBody>
      </p:sp>
      <p:sp>
        <p:nvSpPr>
          <p:cNvPr id="104461" name="Rectangle 1037"/>
          <p:cNvSpPr>
            <a:spLocks noChangeArrowheads="1"/>
          </p:cNvSpPr>
          <p:nvPr/>
        </p:nvSpPr>
        <p:spPr bwMode="auto">
          <a:xfrm>
            <a:off x="3810000" y="36576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C</a:t>
            </a:r>
            <a:endParaRPr lang="en-US" altLang="zh-CN" sz="2000" b="1" baseline="-25000"/>
          </a:p>
        </p:txBody>
      </p:sp>
      <p:sp>
        <p:nvSpPr>
          <p:cNvPr id="104462" name="Rectangle 1038"/>
          <p:cNvSpPr>
            <a:spLocks noChangeArrowheads="1"/>
          </p:cNvSpPr>
          <p:nvPr/>
        </p:nvSpPr>
        <p:spPr bwMode="auto">
          <a:xfrm>
            <a:off x="4267200" y="35814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F</a:t>
            </a:r>
            <a:endParaRPr lang="en-US" altLang="zh-CN" sz="2000" b="1" baseline="-25000">
              <a:solidFill>
                <a:schemeClr val="folHlink"/>
              </a:solidFill>
            </a:endParaRPr>
          </a:p>
        </p:txBody>
      </p:sp>
      <p:sp>
        <p:nvSpPr>
          <p:cNvPr id="104463" name="Rectangle 1039"/>
          <p:cNvSpPr>
            <a:spLocks noChangeArrowheads="1"/>
          </p:cNvSpPr>
          <p:nvPr/>
        </p:nvSpPr>
        <p:spPr bwMode="auto">
          <a:xfrm>
            <a:off x="6172200" y="35052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B</a:t>
            </a:r>
            <a:endParaRPr lang="en-US" altLang="zh-CN" sz="2000" b="1" baseline="-25000"/>
          </a:p>
        </p:txBody>
      </p:sp>
      <p:sp>
        <p:nvSpPr>
          <p:cNvPr id="104464" name="Line 1041"/>
          <p:cNvSpPr>
            <a:spLocks noChangeShapeType="1"/>
          </p:cNvSpPr>
          <p:nvPr/>
        </p:nvSpPr>
        <p:spPr bwMode="auto">
          <a:xfrm flipH="1">
            <a:off x="3733800" y="3657600"/>
            <a:ext cx="381000" cy="838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5" name="Rectangle 1043"/>
          <p:cNvSpPr>
            <a:spLocks noChangeArrowheads="1"/>
          </p:cNvSpPr>
          <p:nvPr/>
        </p:nvSpPr>
        <p:spPr bwMode="auto">
          <a:xfrm>
            <a:off x="3348038" y="44370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F</a:t>
            </a:r>
            <a:endParaRPr lang="en-US" altLang="zh-CN" sz="2000" b="1" baseline="-25000">
              <a:solidFill>
                <a:schemeClr val="folHlink"/>
              </a:solidFill>
            </a:endParaRPr>
          </a:p>
        </p:txBody>
      </p:sp>
      <p:sp>
        <p:nvSpPr>
          <p:cNvPr id="104466" name="Text Box 1046"/>
          <p:cNvSpPr txBox="1">
            <a:spLocks noChangeArrowheads="1"/>
          </p:cNvSpPr>
          <p:nvPr/>
        </p:nvSpPr>
        <p:spPr bwMode="auto">
          <a:xfrm>
            <a:off x="3505200" y="25908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4</a:t>
            </a:r>
          </a:p>
        </p:txBody>
      </p:sp>
      <p:sp>
        <p:nvSpPr>
          <p:cNvPr id="104467" name="Text Box 1047"/>
          <p:cNvSpPr txBox="1">
            <a:spLocks noChangeArrowheads="1"/>
          </p:cNvSpPr>
          <p:nvPr/>
        </p:nvSpPr>
        <p:spPr bwMode="auto">
          <a:xfrm>
            <a:off x="4800600" y="25908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3</a:t>
            </a:r>
          </a:p>
        </p:txBody>
      </p:sp>
      <p:sp>
        <p:nvSpPr>
          <p:cNvPr id="104468" name="Text Box 1048"/>
          <p:cNvSpPr txBox="1">
            <a:spLocks noChangeArrowheads="1"/>
          </p:cNvSpPr>
          <p:nvPr/>
        </p:nvSpPr>
        <p:spPr bwMode="auto">
          <a:xfrm>
            <a:off x="5486400" y="3200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5</a:t>
            </a:r>
          </a:p>
        </p:txBody>
      </p:sp>
      <p:sp>
        <p:nvSpPr>
          <p:cNvPr id="104469" name="Text Box 1049"/>
          <p:cNvSpPr txBox="1">
            <a:spLocks noChangeArrowheads="1"/>
          </p:cNvSpPr>
          <p:nvPr/>
        </p:nvSpPr>
        <p:spPr bwMode="auto">
          <a:xfrm>
            <a:off x="4572000" y="3200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6</a:t>
            </a:r>
          </a:p>
        </p:txBody>
      </p:sp>
      <p:sp>
        <p:nvSpPr>
          <p:cNvPr id="104470" name="Text Box 1051"/>
          <p:cNvSpPr txBox="1">
            <a:spLocks noChangeArrowheads="1"/>
          </p:cNvSpPr>
          <p:nvPr/>
        </p:nvSpPr>
        <p:spPr bwMode="auto">
          <a:xfrm>
            <a:off x="2819400" y="3200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6</a:t>
            </a:r>
          </a:p>
        </p:txBody>
      </p:sp>
      <p:sp>
        <p:nvSpPr>
          <p:cNvPr id="104471" name="Text Box 1052"/>
          <p:cNvSpPr txBox="1">
            <a:spLocks noChangeArrowheads="1"/>
          </p:cNvSpPr>
          <p:nvPr/>
        </p:nvSpPr>
        <p:spPr bwMode="auto">
          <a:xfrm>
            <a:off x="3886200" y="32766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5</a:t>
            </a:r>
          </a:p>
        </p:txBody>
      </p:sp>
      <p:sp>
        <p:nvSpPr>
          <p:cNvPr id="104472" name="Text Box 1053"/>
          <p:cNvSpPr txBox="1">
            <a:spLocks noChangeArrowheads="1"/>
          </p:cNvSpPr>
          <p:nvPr/>
        </p:nvSpPr>
        <p:spPr bwMode="auto">
          <a:xfrm>
            <a:off x="3581400" y="3962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7</a:t>
            </a:r>
          </a:p>
        </p:txBody>
      </p:sp>
      <p:sp>
        <p:nvSpPr>
          <p:cNvPr id="104473" name="Text Box 1054"/>
          <p:cNvSpPr txBox="1">
            <a:spLocks noChangeArrowheads="1"/>
          </p:cNvSpPr>
          <p:nvPr/>
        </p:nvSpPr>
        <p:spPr bwMode="auto">
          <a:xfrm>
            <a:off x="4114800" y="2057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S</a:t>
            </a:r>
            <a:r>
              <a:rPr lang="en-US" altLang="zh-CN" sz="2000" b="1" baseline="-25000">
                <a:solidFill>
                  <a:schemeClr val="folHlink"/>
                </a:solidFill>
              </a:rPr>
              <a:t>0</a:t>
            </a:r>
          </a:p>
        </p:txBody>
      </p:sp>
      <p:grpSp>
        <p:nvGrpSpPr>
          <p:cNvPr id="104474" name="Group 1084"/>
          <p:cNvGrpSpPr>
            <a:grpSpLocks/>
          </p:cNvGrpSpPr>
          <p:nvPr/>
        </p:nvGrpSpPr>
        <p:grpSpPr bwMode="auto">
          <a:xfrm>
            <a:off x="684213" y="188913"/>
            <a:ext cx="2590800" cy="2073275"/>
            <a:chOff x="528" y="2832"/>
            <a:chExt cx="1632" cy="1306"/>
          </a:xfrm>
        </p:grpSpPr>
        <p:sp>
          <p:nvSpPr>
            <p:cNvPr id="104475" name="Text Box 1085"/>
            <p:cNvSpPr txBox="1">
              <a:spLocks noChangeArrowheads="1"/>
            </p:cNvSpPr>
            <p:nvPr/>
          </p:nvSpPr>
          <p:spPr bwMode="auto">
            <a:xfrm>
              <a:off x="1728" y="283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F</a:t>
              </a:r>
            </a:p>
          </p:txBody>
        </p:sp>
        <p:sp>
          <p:nvSpPr>
            <p:cNvPr id="104476" name="Text Box 1086"/>
            <p:cNvSpPr txBox="1">
              <a:spLocks noChangeArrowheads="1"/>
            </p:cNvSpPr>
            <p:nvPr/>
          </p:nvSpPr>
          <p:spPr bwMode="auto">
            <a:xfrm>
              <a:off x="1776" y="331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2</a:t>
              </a:r>
            </a:p>
          </p:txBody>
        </p:sp>
        <p:grpSp>
          <p:nvGrpSpPr>
            <p:cNvPr id="104477" name="Group 1087"/>
            <p:cNvGrpSpPr>
              <a:grpSpLocks/>
            </p:cNvGrpSpPr>
            <p:nvPr/>
          </p:nvGrpSpPr>
          <p:grpSpPr bwMode="auto">
            <a:xfrm>
              <a:off x="528" y="2832"/>
              <a:ext cx="1536" cy="1306"/>
              <a:chOff x="528" y="2832"/>
              <a:chExt cx="1536" cy="1306"/>
            </a:xfrm>
          </p:grpSpPr>
          <p:sp>
            <p:nvSpPr>
              <p:cNvPr id="104478" name="Oval 1088"/>
              <p:cNvSpPr>
                <a:spLocks noChangeArrowheads="1"/>
              </p:cNvSpPr>
              <p:nvPr/>
            </p:nvSpPr>
            <p:spPr bwMode="auto">
              <a:xfrm>
                <a:off x="528" y="345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4479" name="Oval 1089"/>
              <p:cNvSpPr>
                <a:spLocks noChangeArrowheads="1"/>
              </p:cNvSpPr>
              <p:nvPr/>
            </p:nvSpPr>
            <p:spPr bwMode="auto">
              <a:xfrm>
                <a:off x="1104" y="3840"/>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4480" name="Oval 1090"/>
              <p:cNvSpPr>
                <a:spLocks noChangeArrowheads="1"/>
              </p:cNvSpPr>
              <p:nvPr/>
            </p:nvSpPr>
            <p:spPr bwMode="auto">
              <a:xfrm>
                <a:off x="1824" y="302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4481" name="Oval 1091"/>
              <p:cNvSpPr>
                <a:spLocks noChangeArrowheads="1"/>
              </p:cNvSpPr>
              <p:nvPr/>
            </p:nvSpPr>
            <p:spPr bwMode="auto">
              <a:xfrm>
                <a:off x="1776" y="3840"/>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4482" name="Oval 1092"/>
              <p:cNvSpPr>
                <a:spLocks noChangeArrowheads="1"/>
              </p:cNvSpPr>
              <p:nvPr/>
            </p:nvSpPr>
            <p:spPr bwMode="auto">
              <a:xfrm>
                <a:off x="1104" y="302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4483" name="Line 1093"/>
              <p:cNvSpPr>
                <a:spLocks noChangeShapeType="1"/>
              </p:cNvSpPr>
              <p:nvPr/>
            </p:nvSpPr>
            <p:spPr bwMode="auto">
              <a:xfrm>
                <a:off x="1152" y="3072"/>
                <a:ext cx="6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4" name="Line 1094"/>
              <p:cNvSpPr>
                <a:spLocks noChangeShapeType="1"/>
              </p:cNvSpPr>
              <p:nvPr/>
            </p:nvSpPr>
            <p:spPr bwMode="auto">
              <a:xfrm>
                <a:off x="1152" y="3840"/>
                <a:ext cx="6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5" name="Line 1095"/>
              <p:cNvSpPr>
                <a:spLocks noChangeShapeType="1"/>
              </p:cNvSpPr>
              <p:nvPr/>
            </p:nvSpPr>
            <p:spPr bwMode="auto">
              <a:xfrm>
                <a:off x="1824" y="3072"/>
                <a:ext cx="0" cy="7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6" name="Line 1096"/>
              <p:cNvSpPr>
                <a:spLocks noChangeShapeType="1"/>
              </p:cNvSpPr>
              <p:nvPr/>
            </p:nvSpPr>
            <p:spPr bwMode="auto">
              <a:xfrm>
                <a:off x="1152" y="3072"/>
                <a:ext cx="0" cy="8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7" name="Line 1097"/>
              <p:cNvSpPr>
                <a:spLocks noChangeShapeType="1"/>
              </p:cNvSpPr>
              <p:nvPr/>
            </p:nvSpPr>
            <p:spPr bwMode="auto">
              <a:xfrm flipV="1">
                <a:off x="576" y="3072"/>
                <a:ext cx="576"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8" name="Line 1098"/>
              <p:cNvSpPr>
                <a:spLocks noChangeShapeType="1"/>
              </p:cNvSpPr>
              <p:nvPr/>
            </p:nvSpPr>
            <p:spPr bwMode="auto">
              <a:xfrm>
                <a:off x="576" y="3504"/>
                <a:ext cx="576" cy="3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9" name="Text Box 1099"/>
              <p:cNvSpPr txBox="1">
                <a:spLocks noChangeArrowheads="1"/>
              </p:cNvSpPr>
              <p:nvPr/>
            </p:nvSpPr>
            <p:spPr bwMode="auto">
              <a:xfrm>
                <a:off x="1056" y="283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A</a:t>
                </a:r>
              </a:p>
            </p:txBody>
          </p:sp>
          <p:sp>
            <p:nvSpPr>
              <p:cNvPr id="104490" name="Text Box 1100"/>
              <p:cNvSpPr txBox="1">
                <a:spLocks noChangeArrowheads="1"/>
              </p:cNvSpPr>
              <p:nvPr/>
            </p:nvSpPr>
            <p:spPr bwMode="auto">
              <a:xfrm>
                <a:off x="1008" y="38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B</a:t>
                </a:r>
              </a:p>
            </p:txBody>
          </p:sp>
          <p:sp>
            <p:nvSpPr>
              <p:cNvPr id="104491" name="Text Box 1101"/>
              <p:cNvSpPr txBox="1">
                <a:spLocks noChangeArrowheads="1"/>
              </p:cNvSpPr>
              <p:nvPr/>
            </p:nvSpPr>
            <p:spPr bwMode="auto">
              <a:xfrm>
                <a:off x="1680" y="38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C</a:t>
                </a:r>
              </a:p>
            </p:txBody>
          </p:sp>
          <p:sp>
            <p:nvSpPr>
              <p:cNvPr id="104492" name="Text Box 1102"/>
              <p:cNvSpPr txBox="1">
                <a:spLocks noChangeArrowheads="1"/>
              </p:cNvSpPr>
              <p:nvPr/>
            </p:nvSpPr>
            <p:spPr bwMode="auto">
              <a:xfrm>
                <a:off x="612" y="3067"/>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3</a:t>
                </a:r>
              </a:p>
            </p:txBody>
          </p:sp>
          <p:sp>
            <p:nvSpPr>
              <p:cNvPr id="104493" name="Text Box 1103"/>
              <p:cNvSpPr txBox="1">
                <a:spLocks noChangeArrowheads="1"/>
              </p:cNvSpPr>
              <p:nvPr/>
            </p:nvSpPr>
            <p:spPr bwMode="auto">
              <a:xfrm>
                <a:off x="1296" y="283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3</a:t>
                </a:r>
              </a:p>
            </p:txBody>
          </p:sp>
          <p:sp>
            <p:nvSpPr>
              <p:cNvPr id="104494" name="Text Box 1104"/>
              <p:cNvSpPr txBox="1">
                <a:spLocks noChangeArrowheads="1"/>
              </p:cNvSpPr>
              <p:nvPr/>
            </p:nvSpPr>
            <p:spPr bwMode="auto">
              <a:xfrm>
                <a:off x="1152" y="336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2</a:t>
                </a:r>
              </a:p>
            </p:txBody>
          </p:sp>
          <p:sp>
            <p:nvSpPr>
              <p:cNvPr id="104495" name="Text Box 1105"/>
              <p:cNvSpPr txBox="1">
                <a:spLocks noChangeArrowheads="1"/>
              </p:cNvSpPr>
              <p:nvPr/>
            </p:nvSpPr>
            <p:spPr bwMode="auto">
              <a:xfrm>
                <a:off x="576" y="360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4</a:t>
                </a:r>
              </a:p>
            </p:txBody>
          </p:sp>
          <p:sp>
            <p:nvSpPr>
              <p:cNvPr id="104496" name="Text Box 1106"/>
              <p:cNvSpPr txBox="1">
                <a:spLocks noChangeArrowheads="1"/>
              </p:cNvSpPr>
              <p:nvPr/>
            </p:nvSpPr>
            <p:spPr bwMode="auto">
              <a:xfrm>
                <a:off x="1296" y="384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1</a:t>
                </a:r>
              </a:p>
            </p:txBody>
          </p:sp>
        </p:gr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日期占位符 1"/>
          <p:cNvSpPr>
            <a:spLocks noGrp="1"/>
          </p:cNvSpPr>
          <p:nvPr>
            <p:ph type="dt" sz="quarter" idx="10"/>
          </p:nvPr>
        </p:nvSpPr>
        <p:spPr/>
        <p:txBody>
          <a:bodyPr/>
          <a:lstStyle/>
          <a:p>
            <a:pPr>
              <a:defRPr/>
            </a:pPr>
            <a:fld id="{805D3223-9B8F-4A72-87DA-861D7AE45D90}" type="datetime1">
              <a:rPr lang="zh-CN" altLang="en-US"/>
              <a:pPr>
                <a:defRPr/>
              </a:pPr>
              <a:t>2017/9/26</a:t>
            </a:fld>
            <a:endParaRPr lang="en-US" altLang="zh-CN"/>
          </a:p>
        </p:txBody>
      </p:sp>
      <p:sp>
        <p:nvSpPr>
          <p:cNvPr id="10547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7DBC861-8016-45AE-9EDC-2EE98C357D1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65</a:t>
            </a:fld>
            <a:endParaRPr kumimoji="0" lang="en-US" altLang="zh-CN" sz="1400" smtClean="0">
              <a:latin typeface="Tahoma" panose="020B0604030504040204" pitchFamily="34" charset="0"/>
              <a:ea typeface="宋体" panose="02010600030101010101" pitchFamily="2" charset="-122"/>
            </a:endParaRPr>
          </a:p>
        </p:txBody>
      </p:sp>
      <p:sp>
        <p:nvSpPr>
          <p:cNvPr id="105476" name="Line 1028"/>
          <p:cNvSpPr>
            <a:spLocks noChangeShapeType="1"/>
          </p:cNvSpPr>
          <p:nvPr/>
        </p:nvSpPr>
        <p:spPr bwMode="auto">
          <a:xfrm flipH="1">
            <a:off x="3581400" y="2514600"/>
            <a:ext cx="83820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77" name="Line 1029"/>
          <p:cNvSpPr>
            <a:spLocks noChangeShapeType="1"/>
          </p:cNvSpPr>
          <p:nvPr/>
        </p:nvSpPr>
        <p:spPr bwMode="auto">
          <a:xfrm>
            <a:off x="4419600" y="2514600"/>
            <a:ext cx="68580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78" name="Rectangle 1030"/>
          <p:cNvSpPr>
            <a:spLocks noChangeArrowheads="1"/>
          </p:cNvSpPr>
          <p:nvPr/>
        </p:nvSpPr>
        <p:spPr bwMode="auto">
          <a:xfrm>
            <a:off x="3124200" y="28194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B</a:t>
            </a:r>
            <a:endParaRPr lang="en-US" altLang="zh-CN" sz="2000" b="1" baseline="-25000"/>
          </a:p>
        </p:txBody>
      </p:sp>
      <p:sp>
        <p:nvSpPr>
          <p:cNvPr id="105479" name="Rectangle 1031"/>
          <p:cNvSpPr>
            <a:spLocks noChangeArrowheads="1"/>
          </p:cNvSpPr>
          <p:nvPr/>
        </p:nvSpPr>
        <p:spPr bwMode="auto">
          <a:xfrm>
            <a:off x="5105400" y="28956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A</a:t>
            </a:r>
            <a:endParaRPr lang="en-US" altLang="zh-CN" sz="2000" b="1" baseline="-25000"/>
          </a:p>
        </p:txBody>
      </p:sp>
      <p:sp>
        <p:nvSpPr>
          <p:cNvPr id="105480" name="Line 1032"/>
          <p:cNvSpPr>
            <a:spLocks noChangeShapeType="1"/>
          </p:cNvSpPr>
          <p:nvPr/>
        </p:nvSpPr>
        <p:spPr bwMode="auto">
          <a:xfrm flipH="1">
            <a:off x="2819400" y="3124200"/>
            <a:ext cx="7620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1" name="Line 1033"/>
          <p:cNvSpPr>
            <a:spLocks noChangeShapeType="1"/>
          </p:cNvSpPr>
          <p:nvPr/>
        </p:nvSpPr>
        <p:spPr bwMode="auto">
          <a:xfrm>
            <a:off x="3581400" y="3124200"/>
            <a:ext cx="5334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2" name="Line 1034"/>
          <p:cNvSpPr>
            <a:spLocks noChangeShapeType="1"/>
          </p:cNvSpPr>
          <p:nvPr/>
        </p:nvSpPr>
        <p:spPr bwMode="auto">
          <a:xfrm flipH="1">
            <a:off x="4495800" y="3124200"/>
            <a:ext cx="6096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3" name="Line 1035"/>
          <p:cNvSpPr>
            <a:spLocks noChangeShapeType="1"/>
          </p:cNvSpPr>
          <p:nvPr/>
        </p:nvSpPr>
        <p:spPr bwMode="auto">
          <a:xfrm>
            <a:off x="5076825" y="3141663"/>
            <a:ext cx="866775" cy="5921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4" name="Rectangle 1036"/>
          <p:cNvSpPr>
            <a:spLocks noChangeArrowheads="1"/>
          </p:cNvSpPr>
          <p:nvPr/>
        </p:nvSpPr>
        <p:spPr bwMode="auto">
          <a:xfrm>
            <a:off x="2438400" y="35814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A</a:t>
            </a:r>
            <a:endParaRPr lang="en-US" altLang="zh-CN" sz="2000" b="1" baseline="-25000"/>
          </a:p>
        </p:txBody>
      </p:sp>
      <p:sp>
        <p:nvSpPr>
          <p:cNvPr id="105485" name="Rectangle 1037"/>
          <p:cNvSpPr>
            <a:spLocks noChangeArrowheads="1"/>
          </p:cNvSpPr>
          <p:nvPr/>
        </p:nvSpPr>
        <p:spPr bwMode="auto">
          <a:xfrm>
            <a:off x="3810000" y="36576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C</a:t>
            </a:r>
            <a:endParaRPr lang="en-US" altLang="zh-CN" sz="2000" b="1" baseline="-25000"/>
          </a:p>
        </p:txBody>
      </p:sp>
      <p:sp>
        <p:nvSpPr>
          <p:cNvPr id="105486" name="Rectangle 1038"/>
          <p:cNvSpPr>
            <a:spLocks noChangeArrowheads="1"/>
          </p:cNvSpPr>
          <p:nvPr/>
        </p:nvSpPr>
        <p:spPr bwMode="auto">
          <a:xfrm>
            <a:off x="4267200" y="35814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F</a:t>
            </a:r>
            <a:endParaRPr lang="en-US" altLang="zh-CN" sz="2000" b="1" baseline="-25000">
              <a:solidFill>
                <a:schemeClr val="folHlink"/>
              </a:solidFill>
            </a:endParaRPr>
          </a:p>
        </p:txBody>
      </p:sp>
      <p:sp>
        <p:nvSpPr>
          <p:cNvPr id="105487" name="Rectangle 1039"/>
          <p:cNvSpPr>
            <a:spLocks noChangeArrowheads="1"/>
          </p:cNvSpPr>
          <p:nvPr/>
        </p:nvSpPr>
        <p:spPr bwMode="auto">
          <a:xfrm>
            <a:off x="6172200" y="35052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B</a:t>
            </a:r>
            <a:endParaRPr lang="en-US" altLang="zh-CN" sz="2000" b="1" baseline="-25000"/>
          </a:p>
        </p:txBody>
      </p:sp>
      <p:sp>
        <p:nvSpPr>
          <p:cNvPr id="105488" name="Line 1040"/>
          <p:cNvSpPr>
            <a:spLocks noChangeShapeType="1"/>
          </p:cNvSpPr>
          <p:nvPr/>
        </p:nvSpPr>
        <p:spPr bwMode="auto">
          <a:xfrm flipH="1">
            <a:off x="5486400" y="3733800"/>
            <a:ext cx="457200" cy="914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9" name="Line 1041"/>
          <p:cNvSpPr>
            <a:spLocks noChangeShapeType="1"/>
          </p:cNvSpPr>
          <p:nvPr/>
        </p:nvSpPr>
        <p:spPr bwMode="auto">
          <a:xfrm flipH="1">
            <a:off x="3733800" y="3657600"/>
            <a:ext cx="381000" cy="838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0" name="Rectangle 1042"/>
          <p:cNvSpPr>
            <a:spLocks noChangeArrowheads="1"/>
          </p:cNvSpPr>
          <p:nvPr/>
        </p:nvSpPr>
        <p:spPr bwMode="auto">
          <a:xfrm>
            <a:off x="5105400" y="4572000"/>
            <a:ext cx="398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S</a:t>
            </a:r>
            <a:r>
              <a:rPr lang="en-US" altLang="zh-CN" sz="2000" b="1" baseline="-25000"/>
              <a:t>0</a:t>
            </a:r>
          </a:p>
        </p:txBody>
      </p:sp>
      <p:sp>
        <p:nvSpPr>
          <p:cNvPr id="105491" name="Rectangle 1043"/>
          <p:cNvSpPr>
            <a:spLocks noChangeArrowheads="1"/>
          </p:cNvSpPr>
          <p:nvPr/>
        </p:nvSpPr>
        <p:spPr bwMode="auto">
          <a:xfrm>
            <a:off x="3348038" y="44370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F</a:t>
            </a:r>
            <a:endParaRPr lang="en-US" altLang="zh-CN" sz="2000" b="1" baseline="-25000">
              <a:solidFill>
                <a:schemeClr val="folHlink"/>
              </a:solidFill>
            </a:endParaRPr>
          </a:p>
        </p:txBody>
      </p:sp>
      <p:sp>
        <p:nvSpPr>
          <p:cNvPr id="105492" name="Line 1044"/>
          <p:cNvSpPr>
            <a:spLocks noChangeShapeType="1"/>
          </p:cNvSpPr>
          <p:nvPr/>
        </p:nvSpPr>
        <p:spPr bwMode="auto">
          <a:xfrm>
            <a:off x="5943600" y="3733800"/>
            <a:ext cx="304800" cy="990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3" name="Rectangle 1045"/>
          <p:cNvSpPr>
            <a:spLocks noChangeArrowheads="1"/>
          </p:cNvSpPr>
          <p:nvPr/>
        </p:nvSpPr>
        <p:spPr bwMode="auto">
          <a:xfrm>
            <a:off x="6324600" y="4648200"/>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C</a:t>
            </a:r>
            <a:endParaRPr lang="en-US" altLang="zh-CN" sz="2000" b="1" baseline="-25000"/>
          </a:p>
        </p:txBody>
      </p:sp>
      <p:sp>
        <p:nvSpPr>
          <p:cNvPr id="105494" name="Text Box 1046"/>
          <p:cNvSpPr txBox="1">
            <a:spLocks noChangeArrowheads="1"/>
          </p:cNvSpPr>
          <p:nvPr/>
        </p:nvSpPr>
        <p:spPr bwMode="auto">
          <a:xfrm>
            <a:off x="3505200" y="25908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4</a:t>
            </a:r>
          </a:p>
        </p:txBody>
      </p:sp>
      <p:sp>
        <p:nvSpPr>
          <p:cNvPr id="105495" name="Text Box 1047"/>
          <p:cNvSpPr txBox="1">
            <a:spLocks noChangeArrowheads="1"/>
          </p:cNvSpPr>
          <p:nvPr/>
        </p:nvSpPr>
        <p:spPr bwMode="auto">
          <a:xfrm>
            <a:off x="4800600" y="25908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3</a:t>
            </a:r>
          </a:p>
        </p:txBody>
      </p:sp>
      <p:sp>
        <p:nvSpPr>
          <p:cNvPr id="105496" name="Text Box 1048"/>
          <p:cNvSpPr txBox="1">
            <a:spLocks noChangeArrowheads="1"/>
          </p:cNvSpPr>
          <p:nvPr/>
        </p:nvSpPr>
        <p:spPr bwMode="auto">
          <a:xfrm>
            <a:off x="5486400" y="3200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5</a:t>
            </a:r>
          </a:p>
        </p:txBody>
      </p:sp>
      <p:sp>
        <p:nvSpPr>
          <p:cNvPr id="105497" name="Text Box 1049"/>
          <p:cNvSpPr txBox="1">
            <a:spLocks noChangeArrowheads="1"/>
          </p:cNvSpPr>
          <p:nvPr/>
        </p:nvSpPr>
        <p:spPr bwMode="auto">
          <a:xfrm>
            <a:off x="4572000" y="3200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6</a:t>
            </a:r>
          </a:p>
        </p:txBody>
      </p:sp>
      <p:sp>
        <p:nvSpPr>
          <p:cNvPr id="105498" name="Text Box 1050"/>
          <p:cNvSpPr txBox="1">
            <a:spLocks noChangeArrowheads="1"/>
          </p:cNvSpPr>
          <p:nvPr/>
        </p:nvSpPr>
        <p:spPr bwMode="auto">
          <a:xfrm>
            <a:off x="5334000" y="3962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9</a:t>
            </a:r>
          </a:p>
        </p:txBody>
      </p:sp>
      <p:sp>
        <p:nvSpPr>
          <p:cNvPr id="105499" name="Text Box 1051"/>
          <p:cNvSpPr txBox="1">
            <a:spLocks noChangeArrowheads="1"/>
          </p:cNvSpPr>
          <p:nvPr/>
        </p:nvSpPr>
        <p:spPr bwMode="auto">
          <a:xfrm>
            <a:off x="2819400" y="3200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6</a:t>
            </a:r>
          </a:p>
        </p:txBody>
      </p:sp>
      <p:sp>
        <p:nvSpPr>
          <p:cNvPr id="105500" name="Text Box 1052"/>
          <p:cNvSpPr txBox="1">
            <a:spLocks noChangeArrowheads="1"/>
          </p:cNvSpPr>
          <p:nvPr/>
        </p:nvSpPr>
        <p:spPr bwMode="auto">
          <a:xfrm>
            <a:off x="3886200" y="32766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5</a:t>
            </a:r>
          </a:p>
        </p:txBody>
      </p:sp>
      <p:sp>
        <p:nvSpPr>
          <p:cNvPr id="105501" name="Text Box 1053"/>
          <p:cNvSpPr txBox="1">
            <a:spLocks noChangeArrowheads="1"/>
          </p:cNvSpPr>
          <p:nvPr/>
        </p:nvSpPr>
        <p:spPr bwMode="auto">
          <a:xfrm>
            <a:off x="3581400" y="3962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7</a:t>
            </a:r>
          </a:p>
        </p:txBody>
      </p:sp>
      <p:sp>
        <p:nvSpPr>
          <p:cNvPr id="105502" name="Text Box 1054"/>
          <p:cNvSpPr txBox="1">
            <a:spLocks noChangeArrowheads="1"/>
          </p:cNvSpPr>
          <p:nvPr/>
        </p:nvSpPr>
        <p:spPr bwMode="auto">
          <a:xfrm>
            <a:off x="4114800" y="2057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S</a:t>
            </a:r>
            <a:r>
              <a:rPr lang="en-US" altLang="zh-CN" sz="2000" b="1" baseline="-25000">
                <a:solidFill>
                  <a:schemeClr val="folHlink"/>
                </a:solidFill>
              </a:rPr>
              <a:t>0</a:t>
            </a:r>
          </a:p>
        </p:txBody>
      </p:sp>
      <p:grpSp>
        <p:nvGrpSpPr>
          <p:cNvPr id="105503" name="Group 1055"/>
          <p:cNvGrpSpPr>
            <a:grpSpLocks/>
          </p:cNvGrpSpPr>
          <p:nvPr/>
        </p:nvGrpSpPr>
        <p:grpSpPr bwMode="auto">
          <a:xfrm>
            <a:off x="684213" y="188913"/>
            <a:ext cx="2590800" cy="2073275"/>
            <a:chOff x="528" y="2832"/>
            <a:chExt cx="1632" cy="1306"/>
          </a:xfrm>
        </p:grpSpPr>
        <p:sp>
          <p:nvSpPr>
            <p:cNvPr id="105504" name="Text Box 1056"/>
            <p:cNvSpPr txBox="1">
              <a:spLocks noChangeArrowheads="1"/>
            </p:cNvSpPr>
            <p:nvPr/>
          </p:nvSpPr>
          <p:spPr bwMode="auto">
            <a:xfrm>
              <a:off x="1728" y="283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solidFill>
                    <a:schemeClr val="folHlink"/>
                  </a:solidFill>
                </a:rPr>
                <a:t>F</a:t>
              </a:r>
            </a:p>
          </p:txBody>
        </p:sp>
        <p:sp>
          <p:nvSpPr>
            <p:cNvPr id="105505" name="Text Box 1057"/>
            <p:cNvSpPr txBox="1">
              <a:spLocks noChangeArrowheads="1"/>
            </p:cNvSpPr>
            <p:nvPr/>
          </p:nvSpPr>
          <p:spPr bwMode="auto">
            <a:xfrm>
              <a:off x="1776" y="331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2</a:t>
              </a:r>
            </a:p>
          </p:txBody>
        </p:sp>
        <p:grpSp>
          <p:nvGrpSpPr>
            <p:cNvPr id="105506" name="Group 1058"/>
            <p:cNvGrpSpPr>
              <a:grpSpLocks/>
            </p:cNvGrpSpPr>
            <p:nvPr/>
          </p:nvGrpSpPr>
          <p:grpSpPr bwMode="auto">
            <a:xfrm>
              <a:off x="528" y="2832"/>
              <a:ext cx="1536" cy="1306"/>
              <a:chOff x="528" y="2832"/>
              <a:chExt cx="1536" cy="1306"/>
            </a:xfrm>
          </p:grpSpPr>
          <p:sp>
            <p:nvSpPr>
              <p:cNvPr id="105507" name="Oval 1059"/>
              <p:cNvSpPr>
                <a:spLocks noChangeArrowheads="1"/>
              </p:cNvSpPr>
              <p:nvPr/>
            </p:nvSpPr>
            <p:spPr bwMode="auto">
              <a:xfrm>
                <a:off x="528" y="345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5508" name="Oval 1060"/>
              <p:cNvSpPr>
                <a:spLocks noChangeArrowheads="1"/>
              </p:cNvSpPr>
              <p:nvPr/>
            </p:nvSpPr>
            <p:spPr bwMode="auto">
              <a:xfrm>
                <a:off x="1104" y="3840"/>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5509" name="Oval 1061"/>
              <p:cNvSpPr>
                <a:spLocks noChangeArrowheads="1"/>
              </p:cNvSpPr>
              <p:nvPr/>
            </p:nvSpPr>
            <p:spPr bwMode="auto">
              <a:xfrm>
                <a:off x="1824" y="302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5510" name="Oval 1062"/>
              <p:cNvSpPr>
                <a:spLocks noChangeArrowheads="1"/>
              </p:cNvSpPr>
              <p:nvPr/>
            </p:nvSpPr>
            <p:spPr bwMode="auto">
              <a:xfrm>
                <a:off x="1776" y="3840"/>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5511" name="Oval 1063"/>
              <p:cNvSpPr>
                <a:spLocks noChangeArrowheads="1"/>
              </p:cNvSpPr>
              <p:nvPr/>
            </p:nvSpPr>
            <p:spPr bwMode="auto">
              <a:xfrm>
                <a:off x="1104" y="302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5512" name="Line 1064"/>
              <p:cNvSpPr>
                <a:spLocks noChangeShapeType="1"/>
              </p:cNvSpPr>
              <p:nvPr/>
            </p:nvSpPr>
            <p:spPr bwMode="auto">
              <a:xfrm>
                <a:off x="1152" y="3072"/>
                <a:ext cx="6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3" name="Line 1065"/>
              <p:cNvSpPr>
                <a:spLocks noChangeShapeType="1"/>
              </p:cNvSpPr>
              <p:nvPr/>
            </p:nvSpPr>
            <p:spPr bwMode="auto">
              <a:xfrm>
                <a:off x="1152" y="3840"/>
                <a:ext cx="6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4" name="Line 1066"/>
              <p:cNvSpPr>
                <a:spLocks noChangeShapeType="1"/>
              </p:cNvSpPr>
              <p:nvPr/>
            </p:nvSpPr>
            <p:spPr bwMode="auto">
              <a:xfrm>
                <a:off x="1824" y="3072"/>
                <a:ext cx="0" cy="7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5" name="Line 1067"/>
              <p:cNvSpPr>
                <a:spLocks noChangeShapeType="1"/>
              </p:cNvSpPr>
              <p:nvPr/>
            </p:nvSpPr>
            <p:spPr bwMode="auto">
              <a:xfrm>
                <a:off x="1152" y="3072"/>
                <a:ext cx="0" cy="8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6" name="Line 1068"/>
              <p:cNvSpPr>
                <a:spLocks noChangeShapeType="1"/>
              </p:cNvSpPr>
              <p:nvPr/>
            </p:nvSpPr>
            <p:spPr bwMode="auto">
              <a:xfrm flipV="1">
                <a:off x="576" y="3072"/>
                <a:ext cx="576"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7" name="Line 1069"/>
              <p:cNvSpPr>
                <a:spLocks noChangeShapeType="1"/>
              </p:cNvSpPr>
              <p:nvPr/>
            </p:nvSpPr>
            <p:spPr bwMode="auto">
              <a:xfrm>
                <a:off x="576" y="3504"/>
                <a:ext cx="576" cy="3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8" name="Text Box 1070"/>
              <p:cNvSpPr txBox="1">
                <a:spLocks noChangeArrowheads="1"/>
              </p:cNvSpPr>
              <p:nvPr/>
            </p:nvSpPr>
            <p:spPr bwMode="auto">
              <a:xfrm>
                <a:off x="1056" y="283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A</a:t>
                </a:r>
              </a:p>
            </p:txBody>
          </p:sp>
          <p:sp>
            <p:nvSpPr>
              <p:cNvPr id="105519" name="Text Box 1071"/>
              <p:cNvSpPr txBox="1">
                <a:spLocks noChangeArrowheads="1"/>
              </p:cNvSpPr>
              <p:nvPr/>
            </p:nvSpPr>
            <p:spPr bwMode="auto">
              <a:xfrm>
                <a:off x="1008" y="38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B</a:t>
                </a:r>
              </a:p>
            </p:txBody>
          </p:sp>
          <p:sp>
            <p:nvSpPr>
              <p:cNvPr id="105520" name="Text Box 1072"/>
              <p:cNvSpPr txBox="1">
                <a:spLocks noChangeArrowheads="1"/>
              </p:cNvSpPr>
              <p:nvPr/>
            </p:nvSpPr>
            <p:spPr bwMode="auto">
              <a:xfrm>
                <a:off x="1680" y="38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1"/>
                  <a:t>C</a:t>
                </a:r>
              </a:p>
            </p:txBody>
          </p:sp>
          <p:sp>
            <p:nvSpPr>
              <p:cNvPr id="105521" name="Text Box 1073"/>
              <p:cNvSpPr txBox="1">
                <a:spLocks noChangeArrowheads="1"/>
              </p:cNvSpPr>
              <p:nvPr/>
            </p:nvSpPr>
            <p:spPr bwMode="auto">
              <a:xfrm>
                <a:off x="612" y="3067"/>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3</a:t>
                </a:r>
              </a:p>
            </p:txBody>
          </p:sp>
          <p:sp>
            <p:nvSpPr>
              <p:cNvPr id="105522" name="Text Box 1074"/>
              <p:cNvSpPr txBox="1">
                <a:spLocks noChangeArrowheads="1"/>
              </p:cNvSpPr>
              <p:nvPr/>
            </p:nvSpPr>
            <p:spPr bwMode="auto">
              <a:xfrm>
                <a:off x="1296" y="283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3</a:t>
                </a:r>
              </a:p>
            </p:txBody>
          </p:sp>
          <p:sp>
            <p:nvSpPr>
              <p:cNvPr id="105523" name="Text Box 1075"/>
              <p:cNvSpPr txBox="1">
                <a:spLocks noChangeArrowheads="1"/>
              </p:cNvSpPr>
              <p:nvPr/>
            </p:nvSpPr>
            <p:spPr bwMode="auto">
              <a:xfrm>
                <a:off x="1152" y="336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2</a:t>
                </a:r>
              </a:p>
            </p:txBody>
          </p:sp>
          <p:sp>
            <p:nvSpPr>
              <p:cNvPr id="105524" name="Text Box 1076"/>
              <p:cNvSpPr txBox="1">
                <a:spLocks noChangeArrowheads="1"/>
              </p:cNvSpPr>
              <p:nvPr/>
            </p:nvSpPr>
            <p:spPr bwMode="auto">
              <a:xfrm>
                <a:off x="576" y="360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4</a:t>
                </a:r>
              </a:p>
            </p:txBody>
          </p:sp>
          <p:sp>
            <p:nvSpPr>
              <p:cNvPr id="105525" name="Text Box 1077"/>
              <p:cNvSpPr txBox="1">
                <a:spLocks noChangeArrowheads="1"/>
              </p:cNvSpPr>
              <p:nvPr/>
            </p:nvSpPr>
            <p:spPr bwMode="auto">
              <a:xfrm>
                <a:off x="1296" y="384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600"/>
                  <a:t>1</a:t>
                </a:r>
              </a:p>
            </p:txBody>
          </p:sp>
        </p:gr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B3556CB-4ACF-4F97-9C48-D3A6B4B2D725}" type="datetime1">
              <a:rPr lang="zh-CN" altLang="en-US"/>
              <a:pPr>
                <a:defRPr/>
              </a:pPr>
              <a:t>2017/9/26</a:t>
            </a:fld>
            <a:endParaRPr lang="en-US" altLang="zh-CN"/>
          </a:p>
        </p:txBody>
      </p:sp>
      <p:sp>
        <p:nvSpPr>
          <p:cNvPr id="1064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8EEF257-6B2E-45E9-ADB3-E6BFA44A3D5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66</a:t>
            </a:fld>
            <a:endParaRPr kumimoji="0" lang="en-US" altLang="zh-CN" sz="1400" smtClean="0">
              <a:latin typeface="Tahoma" panose="020B0604030504040204" pitchFamily="34" charset="0"/>
              <a:ea typeface="宋体" panose="02010600030101010101" pitchFamily="2" charset="-122"/>
            </a:endParaRPr>
          </a:p>
        </p:txBody>
      </p:sp>
      <p:sp>
        <p:nvSpPr>
          <p:cNvPr id="106500" name="Rectangle 2"/>
          <p:cNvSpPr>
            <a:spLocks noGrp="1" noChangeArrowheads="1"/>
          </p:cNvSpPr>
          <p:nvPr>
            <p:ph type="title"/>
          </p:nvPr>
        </p:nvSpPr>
        <p:spPr/>
        <p:txBody>
          <a:bodyPr/>
          <a:lstStyle/>
          <a:p>
            <a:pPr eaLnBrk="1" hangingPunct="1"/>
            <a:r>
              <a:rPr lang="en-US" altLang="zh-CN" sz="4000" smtClean="0"/>
              <a:t>3.2.2 </a:t>
            </a:r>
            <a:r>
              <a:rPr lang="zh-CN" altLang="en-US" sz="4000" smtClean="0"/>
              <a:t>盲目搜索</a:t>
            </a:r>
            <a:r>
              <a:rPr lang="zh-CN" altLang="en-US" sz="3200" smtClean="0">
                <a:sym typeface="Symbol" panose="05050102010706020507" pitchFamily="18" charset="2"/>
              </a:rPr>
              <a:t></a:t>
            </a:r>
            <a:r>
              <a:rPr lang="zh-CN" altLang="en-US" sz="3200" smtClean="0">
                <a:ea typeface="华文新魏" panose="02010800040101010101" pitchFamily="2" charset="-122"/>
              </a:rPr>
              <a:t>问题一般化</a:t>
            </a:r>
          </a:p>
        </p:txBody>
      </p:sp>
      <p:sp>
        <p:nvSpPr>
          <p:cNvPr id="106501" name="Rectangle 3"/>
          <p:cNvSpPr>
            <a:spLocks noGrp="1" noChangeArrowheads="1"/>
          </p:cNvSpPr>
          <p:nvPr>
            <p:ph type="body" idx="1"/>
          </p:nvPr>
        </p:nvSpPr>
        <p:spPr>
          <a:xfrm>
            <a:off x="762000" y="1905000"/>
            <a:ext cx="7924800" cy="4648200"/>
          </a:xfrm>
        </p:spPr>
        <p:txBody>
          <a:bodyPr/>
          <a:lstStyle/>
          <a:p>
            <a:pPr eaLnBrk="1" hangingPunct="1"/>
            <a:r>
              <a:rPr lang="en-US" altLang="zh-CN" smtClean="0"/>
              <a:t>f(x)</a:t>
            </a:r>
            <a:r>
              <a:rPr lang="zh-CN" altLang="en-US" smtClean="0"/>
              <a:t>表示选取扩展节点</a:t>
            </a:r>
            <a:r>
              <a:rPr lang="en-US" altLang="zh-CN" smtClean="0"/>
              <a:t>x</a:t>
            </a:r>
            <a:r>
              <a:rPr lang="zh-CN" altLang="en-US" smtClean="0"/>
              <a:t>的策略依据：</a:t>
            </a:r>
          </a:p>
          <a:p>
            <a:pPr lvl="1" eaLnBrk="1" hangingPunct="1"/>
            <a:r>
              <a:rPr lang="en-US" altLang="zh-CN" smtClean="0"/>
              <a:t>f</a:t>
            </a:r>
            <a:r>
              <a:rPr lang="en-US" altLang="zh-CN" b="1" smtClean="0"/>
              <a:t>(x)=d(x)--- d(x)</a:t>
            </a:r>
            <a:r>
              <a:rPr lang="zh-CN" altLang="en-US" b="1" smtClean="0"/>
              <a:t>为节点</a:t>
            </a:r>
            <a:r>
              <a:rPr lang="en-US" altLang="zh-CN" b="1" smtClean="0"/>
              <a:t>x</a:t>
            </a:r>
            <a:r>
              <a:rPr lang="zh-CN" altLang="en-US" b="1" smtClean="0"/>
              <a:t>的深度，并按</a:t>
            </a:r>
            <a:r>
              <a:rPr lang="en-US" altLang="zh-CN" b="1" smtClean="0"/>
              <a:t>maxf(x)</a:t>
            </a:r>
            <a:r>
              <a:rPr lang="zh-CN" altLang="en-US" b="1" smtClean="0"/>
              <a:t>进行搜索</a:t>
            </a:r>
            <a:r>
              <a:rPr lang="en-US" altLang="zh-CN" b="1" smtClean="0"/>
              <a:t>---</a:t>
            </a:r>
            <a:r>
              <a:rPr lang="zh-CN" altLang="en-US" b="1" smtClean="0"/>
              <a:t>深度优先</a:t>
            </a:r>
          </a:p>
          <a:p>
            <a:pPr lvl="1" eaLnBrk="1" hangingPunct="1"/>
            <a:r>
              <a:rPr lang="en-US" altLang="zh-CN" b="1" smtClean="0"/>
              <a:t>f(x)=d(x)--- d(x)</a:t>
            </a:r>
            <a:r>
              <a:rPr lang="zh-CN" altLang="en-US" b="1" smtClean="0"/>
              <a:t>为节点</a:t>
            </a:r>
            <a:r>
              <a:rPr lang="en-US" altLang="zh-CN" b="1" smtClean="0"/>
              <a:t>x</a:t>
            </a:r>
            <a:r>
              <a:rPr lang="zh-CN" altLang="en-US" b="1" smtClean="0"/>
              <a:t>的深度，并按</a:t>
            </a:r>
            <a:r>
              <a:rPr lang="en-US" altLang="zh-CN" b="1" smtClean="0"/>
              <a:t>minf(x)</a:t>
            </a:r>
            <a:r>
              <a:rPr lang="zh-CN" altLang="en-US" b="1" smtClean="0"/>
              <a:t>进行搜索</a:t>
            </a:r>
            <a:r>
              <a:rPr lang="en-US" altLang="zh-CN" b="1" smtClean="0"/>
              <a:t>---</a:t>
            </a:r>
            <a:r>
              <a:rPr lang="zh-CN" altLang="en-US" b="1" smtClean="0"/>
              <a:t>宽度优先</a:t>
            </a:r>
          </a:p>
          <a:p>
            <a:pPr lvl="1" eaLnBrk="1" hangingPunct="1"/>
            <a:r>
              <a:rPr lang="en-US" altLang="zh-CN" b="1" smtClean="0"/>
              <a:t>f(x)=g(x)--- g(x)</a:t>
            </a:r>
            <a:r>
              <a:rPr lang="zh-CN" altLang="en-US" b="1" smtClean="0"/>
              <a:t>为节点</a:t>
            </a:r>
            <a:r>
              <a:rPr lang="en-US" altLang="zh-CN" b="1" smtClean="0"/>
              <a:t>x</a:t>
            </a:r>
            <a:r>
              <a:rPr lang="zh-CN" altLang="en-US" b="1" smtClean="0"/>
              <a:t>的代价，并按</a:t>
            </a:r>
            <a:r>
              <a:rPr lang="en-US" altLang="zh-CN" b="1" smtClean="0"/>
              <a:t>minf(x)</a:t>
            </a:r>
            <a:r>
              <a:rPr lang="zh-CN" altLang="en-US" b="1" smtClean="0"/>
              <a:t>进行搜索</a:t>
            </a:r>
            <a:r>
              <a:rPr lang="en-US" altLang="zh-CN" b="1" smtClean="0"/>
              <a:t>---</a:t>
            </a:r>
            <a:r>
              <a:rPr lang="zh-CN" altLang="en-US" b="1" smtClean="0"/>
              <a:t>代价树</a:t>
            </a:r>
          </a:p>
          <a:p>
            <a:pPr eaLnBrk="1" hangingPunct="1">
              <a:buFont typeface="Wingdings" panose="05000000000000000000" pitchFamily="2" charset="2"/>
              <a:buNone/>
            </a:pPr>
            <a:endParaRPr lang="zh-CN" altLang="en-US" sz="2400" b="1" smtClean="0"/>
          </a:p>
          <a:p>
            <a:pPr eaLnBrk="1" hangingPunct="1">
              <a:buFont typeface="Wingdings" panose="05000000000000000000" pitchFamily="2" charset="2"/>
              <a:buNone/>
            </a:pPr>
            <a:r>
              <a:rPr lang="zh-CN" altLang="en-US" smtClean="0"/>
              <a:t> </a:t>
            </a:r>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C422876-EC27-4FB6-B55C-3EE24632B528}" type="datetime1">
              <a:rPr lang="zh-CN" altLang="en-US"/>
              <a:pPr>
                <a:defRPr/>
              </a:pPr>
              <a:t>2017/9/26</a:t>
            </a:fld>
            <a:endParaRPr lang="en-US" altLang="zh-CN"/>
          </a:p>
        </p:txBody>
      </p:sp>
      <p:sp>
        <p:nvSpPr>
          <p:cNvPr id="1075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AA1C7FE-8FBC-48AE-9EC0-1950589F6AA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67</a:t>
            </a:fld>
            <a:endParaRPr kumimoji="0" lang="en-US" altLang="zh-CN" sz="1400" smtClean="0">
              <a:latin typeface="Tahoma" panose="020B0604030504040204" pitchFamily="34" charset="0"/>
              <a:ea typeface="宋体" panose="02010600030101010101" pitchFamily="2" charset="-122"/>
            </a:endParaRPr>
          </a:p>
        </p:txBody>
      </p:sp>
      <p:sp>
        <p:nvSpPr>
          <p:cNvPr id="107524" name="Rectangle 2"/>
          <p:cNvSpPr>
            <a:spLocks noGrp="1" noChangeArrowheads="1"/>
          </p:cNvSpPr>
          <p:nvPr>
            <p:ph type="title"/>
          </p:nvPr>
        </p:nvSpPr>
        <p:spPr/>
        <p:txBody>
          <a:bodyPr/>
          <a:lstStyle/>
          <a:p>
            <a:pPr eaLnBrk="1" hangingPunct="1"/>
            <a:r>
              <a:rPr lang="en-US" altLang="zh-CN" sz="4000" smtClean="0"/>
              <a:t>3.2.3 </a:t>
            </a:r>
            <a:r>
              <a:rPr lang="zh-CN" altLang="en-US" sz="4000" smtClean="0"/>
              <a:t>启发式图搜索</a:t>
            </a:r>
          </a:p>
        </p:txBody>
      </p:sp>
      <p:sp>
        <p:nvSpPr>
          <p:cNvPr id="130051" name="Rectangle 3"/>
          <p:cNvSpPr>
            <a:spLocks noGrp="1" noChangeArrowheads="1"/>
          </p:cNvSpPr>
          <p:nvPr>
            <p:ph type="body" idx="1"/>
          </p:nvPr>
        </p:nvSpPr>
        <p:spPr>
          <a:xfrm>
            <a:off x="467544" y="2017713"/>
            <a:ext cx="8487544" cy="4114800"/>
          </a:xfrm>
        </p:spPr>
        <p:txBody>
          <a:bodyPr/>
          <a:lstStyle/>
          <a:p>
            <a:pPr eaLnBrk="1" hangingPunct="1"/>
            <a:r>
              <a:rPr lang="zh-CN" altLang="en-US" dirty="0" smtClean="0"/>
              <a:t>利用知识来引导搜索，达到减少搜索范围，降低问题复杂度的目的</a:t>
            </a:r>
          </a:p>
          <a:p>
            <a:pPr eaLnBrk="1" hangingPunct="1"/>
            <a:r>
              <a:rPr lang="zh-CN" altLang="en-US" dirty="0" smtClean="0"/>
              <a:t>启发信息的强度</a:t>
            </a:r>
          </a:p>
          <a:p>
            <a:pPr lvl="1" eaLnBrk="1" hangingPunct="1"/>
            <a:r>
              <a:rPr lang="zh-CN" altLang="en-US" dirty="0" smtClean="0"/>
              <a:t>强：降低搜索工作量，但可能导致找不到最优解</a:t>
            </a:r>
          </a:p>
          <a:p>
            <a:pPr lvl="1" eaLnBrk="1" hangingPunct="1"/>
            <a:r>
              <a:rPr lang="zh-CN" altLang="en-US" dirty="0" smtClean="0"/>
              <a:t>弱：一般导致工作量加大，极限情况下变为盲目搜索，但可能可以找到最优解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0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00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0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bldLvl="2"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0A13125-6580-4BB0-B8B5-943C3D03FEBC}" type="datetime1">
              <a:rPr lang="zh-CN" altLang="en-US"/>
              <a:pPr>
                <a:defRPr/>
              </a:pPr>
              <a:t>2017/9/26</a:t>
            </a:fld>
            <a:endParaRPr lang="en-US" altLang="zh-CN"/>
          </a:p>
        </p:txBody>
      </p:sp>
      <p:sp>
        <p:nvSpPr>
          <p:cNvPr id="1085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DE28C87-DD5E-482E-AEAC-D71F4CC35C9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68</a:t>
            </a:fld>
            <a:endParaRPr kumimoji="0" lang="en-US" altLang="zh-CN" sz="1400" smtClean="0">
              <a:latin typeface="Tahoma" panose="020B0604030504040204" pitchFamily="34" charset="0"/>
              <a:ea typeface="宋体" panose="02010600030101010101" pitchFamily="2" charset="-122"/>
            </a:endParaRPr>
          </a:p>
        </p:txBody>
      </p:sp>
      <p:sp>
        <p:nvSpPr>
          <p:cNvPr id="108548" name="Rectangle 2"/>
          <p:cNvSpPr>
            <a:spLocks noGrp="1" noChangeArrowheads="1"/>
          </p:cNvSpPr>
          <p:nvPr>
            <p:ph type="title"/>
          </p:nvPr>
        </p:nvSpPr>
        <p:spPr/>
        <p:txBody>
          <a:bodyPr/>
          <a:lstStyle/>
          <a:p>
            <a:pPr eaLnBrk="1" hangingPunct="1"/>
            <a:r>
              <a:rPr lang="en-US" altLang="zh-CN" sz="4000" smtClean="0"/>
              <a:t>3.2.3 </a:t>
            </a:r>
            <a:r>
              <a:rPr lang="zh-CN" altLang="en-US" sz="4000" smtClean="0"/>
              <a:t>启发式图搜索</a:t>
            </a:r>
            <a:r>
              <a:rPr lang="zh-CN" altLang="en-US" sz="3200" smtClean="0">
                <a:sym typeface="Symbol" panose="05050102010706020507" pitchFamily="18" charset="2"/>
              </a:rPr>
              <a:t></a:t>
            </a:r>
            <a:r>
              <a:rPr lang="zh-CN" altLang="en-US" sz="3200" smtClean="0">
                <a:ea typeface="华文新魏" panose="02010800040101010101" pitchFamily="2" charset="-122"/>
              </a:rPr>
              <a:t>希望</a:t>
            </a:r>
          </a:p>
        </p:txBody>
      </p:sp>
      <p:sp>
        <p:nvSpPr>
          <p:cNvPr id="108549" name="Rectangle 3"/>
          <p:cNvSpPr>
            <a:spLocks noGrp="1" noChangeArrowheads="1"/>
          </p:cNvSpPr>
          <p:nvPr>
            <p:ph type="body" idx="1"/>
          </p:nvPr>
        </p:nvSpPr>
        <p:spPr/>
        <p:txBody>
          <a:bodyPr/>
          <a:lstStyle/>
          <a:p>
            <a:pPr eaLnBrk="1" hangingPunct="1"/>
            <a:endParaRPr lang="en-US" altLang="zh-CN" smtClean="0"/>
          </a:p>
          <a:p>
            <a:pPr eaLnBrk="1" hangingPunct="1"/>
            <a:r>
              <a:rPr lang="zh-CN" altLang="en-US" smtClean="0"/>
              <a:t>引入启发知识，在保证找到最佳解的情况下，尽可能减少搜索范围，提高搜索效率。</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日期占位符 3"/>
          <p:cNvSpPr>
            <a:spLocks noGrp="1"/>
          </p:cNvSpPr>
          <p:nvPr>
            <p:ph type="dt" sz="quarter" idx="10"/>
          </p:nvPr>
        </p:nvSpPr>
        <p:spPr/>
        <p:txBody>
          <a:bodyPr/>
          <a:lstStyle/>
          <a:p>
            <a:pPr>
              <a:defRPr/>
            </a:pPr>
            <a:fld id="{23039AB2-1807-432F-8604-6D62C4CAA707}" type="datetime1">
              <a:rPr lang="zh-CN" altLang="en-US"/>
              <a:pPr>
                <a:defRPr/>
              </a:pPr>
              <a:t>2017/9/26</a:t>
            </a:fld>
            <a:endParaRPr lang="en-US" altLang="zh-CN"/>
          </a:p>
        </p:txBody>
      </p:sp>
      <p:sp>
        <p:nvSpPr>
          <p:cNvPr id="1095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1011505-878F-4FD8-AD36-81B3E201967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69</a:t>
            </a:fld>
            <a:endParaRPr kumimoji="0" lang="en-US" altLang="zh-CN" sz="1400" smtClean="0">
              <a:latin typeface="Tahoma" panose="020B0604030504040204" pitchFamily="34" charset="0"/>
              <a:ea typeface="宋体" panose="02010600030101010101" pitchFamily="2" charset="-122"/>
            </a:endParaRPr>
          </a:p>
        </p:txBody>
      </p:sp>
      <p:sp>
        <p:nvSpPr>
          <p:cNvPr id="109572" name="Rectangle 1026"/>
          <p:cNvSpPr>
            <a:spLocks noGrp="1" noChangeArrowheads="1"/>
          </p:cNvSpPr>
          <p:nvPr>
            <p:ph type="title"/>
          </p:nvPr>
        </p:nvSpPr>
        <p:spPr/>
        <p:txBody>
          <a:bodyPr/>
          <a:lstStyle/>
          <a:p>
            <a:pPr eaLnBrk="1" hangingPunct="1"/>
            <a:r>
              <a:rPr lang="en-US" altLang="zh-CN" sz="4000" smtClean="0"/>
              <a:t>3.2.3 </a:t>
            </a:r>
            <a:r>
              <a:rPr lang="zh-CN" altLang="en-US" sz="4000" smtClean="0"/>
              <a:t>启发式图搜索</a:t>
            </a:r>
            <a:r>
              <a:rPr lang="zh-CN" altLang="en-US" sz="3200" smtClean="0">
                <a:sym typeface="Symbol" panose="05050102010706020507" pitchFamily="18" charset="2"/>
              </a:rPr>
              <a:t></a:t>
            </a:r>
            <a:r>
              <a:rPr lang="zh-CN" altLang="en-US" sz="3200" smtClean="0">
                <a:ea typeface="华文新魏" panose="02010800040101010101" pitchFamily="2" charset="-122"/>
              </a:rPr>
              <a:t>基本思想</a:t>
            </a:r>
          </a:p>
        </p:txBody>
      </p:sp>
      <p:sp>
        <p:nvSpPr>
          <p:cNvPr id="109573" name="Rectangle 1027"/>
          <p:cNvSpPr>
            <a:spLocks noGrp="1" noChangeArrowheads="1"/>
          </p:cNvSpPr>
          <p:nvPr>
            <p:ph type="body" idx="1"/>
          </p:nvPr>
        </p:nvSpPr>
        <p:spPr>
          <a:xfrm>
            <a:off x="683568" y="2017713"/>
            <a:ext cx="8271520" cy="4114800"/>
          </a:xfrm>
        </p:spPr>
        <p:txBody>
          <a:bodyPr/>
          <a:lstStyle/>
          <a:p>
            <a:pPr eaLnBrk="1" hangingPunct="1"/>
            <a:r>
              <a:rPr lang="zh-CN" altLang="en-US" smtClean="0"/>
              <a:t>定义一个评价函数</a:t>
            </a:r>
            <a:r>
              <a:rPr lang="en-US" altLang="zh-CN" smtClean="0"/>
              <a:t>f</a:t>
            </a:r>
            <a:r>
              <a:rPr lang="zh-CN" altLang="en-US" smtClean="0"/>
              <a:t>，对当前的搜索状态进行评估，找出一个最有希望的节点来扩展。</a:t>
            </a:r>
          </a:p>
        </p:txBody>
      </p:sp>
      <p:sp>
        <p:nvSpPr>
          <p:cNvPr id="109574" name="Oval 1028"/>
          <p:cNvSpPr>
            <a:spLocks noChangeArrowheads="1"/>
          </p:cNvSpPr>
          <p:nvPr/>
        </p:nvSpPr>
        <p:spPr bwMode="auto">
          <a:xfrm>
            <a:off x="4038600" y="3657600"/>
            <a:ext cx="152400" cy="152400"/>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9575" name="Oval 1029"/>
          <p:cNvSpPr>
            <a:spLocks noChangeArrowheads="1"/>
          </p:cNvSpPr>
          <p:nvPr/>
        </p:nvSpPr>
        <p:spPr bwMode="auto">
          <a:xfrm>
            <a:off x="3276600" y="4267200"/>
            <a:ext cx="152400" cy="152400"/>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9576" name="Oval 1030"/>
          <p:cNvSpPr>
            <a:spLocks noChangeArrowheads="1"/>
          </p:cNvSpPr>
          <p:nvPr/>
        </p:nvSpPr>
        <p:spPr bwMode="auto">
          <a:xfrm>
            <a:off x="4876800" y="4267200"/>
            <a:ext cx="152400" cy="152400"/>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9577" name="Oval 1031"/>
          <p:cNvSpPr>
            <a:spLocks noChangeArrowheads="1"/>
          </p:cNvSpPr>
          <p:nvPr/>
        </p:nvSpPr>
        <p:spPr bwMode="auto">
          <a:xfrm>
            <a:off x="2971800" y="5181600"/>
            <a:ext cx="152400" cy="152400"/>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9578" name="Oval 1032"/>
          <p:cNvSpPr>
            <a:spLocks noChangeArrowheads="1"/>
          </p:cNvSpPr>
          <p:nvPr/>
        </p:nvSpPr>
        <p:spPr bwMode="auto">
          <a:xfrm>
            <a:off x="5257800" y="51816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9579" name="Oval 1033"/>
          <p:cNvSpPr>
            <a:spLocks noChangeArrowheads="1"/>
          </p:cNvSpPr>
          <p:nvPr/>
        </p:nvSpPr>
        <p:spPr bwMode="auto">
          <a:xfrm>
            <a:off x="3657600" y="51816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9580" name="Oval 1034"/>
          <p:cNvSpPr>
            <a:spLocks noChangeArrowheads="1"/>
          </p:cNvSpPr>
          <p:nvPr/>
        </p:nvSpPr>
        <p:spPr bwMode="auto">
          <a:xfrm>
            <a:off x="6019800" y="51816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9581" name="Oval 1035"/>
          <p:cNvSpPr>
            <a:spLocks noChangeArrowheads="1"/>
          </p:cNvSpPr>
          <p:nvPr/>
        </p:nvSpPr>
        <p:spPr bwMode="auto">
          <a:xfrm>
            <a:off x="2057400" y="51816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9582" name="Oval 1036"/>
          <p:cNvSpPr>
            <a:spLocks noChangeArrowheads="1"/>
          </p:cNvSpPr>
          <p:nvPr/>
        </p:nvSpPr>
        <p:spPr bwMode="auto">
          <a:xfrm>
            <a:off x="4495800" y="51816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9583" name="Line 1037"/>
          <p:cNvSpPr>
            <a:spLocks noChangeShapeType="1"/>
          </p:cNvSpPr>
          <p:nvPr/>
        </p:nvSpPr>
        <p:spPr bwMode="auto">
          <a:xfrm flipH="1">
            <a:off x="3352800" y="3810000"/>
            <a:ext cx="762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4" name="Line 1038"/>
          <p:cNvSpPr>
            <a:spLocks noChangeShapeType="1"/>
          </p:cNvSpPr>
          <p:nvPr/>
        </p:nvSpPr>
        <p:spPr bwMode="auto">
          <a:xfrm>
            <a:off x="4114800" y="38100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5" name="Line 1039"/>
          <p:cNvSpPr>
            <a:spLocks noChangeShapeType="1"/>
          </p:cNvSpPr>
          <p:nvPr/>
        </p:nvSpPr>
        <p:spPr bwMode="auto">
          <a:xfrm flipH="1">
            <a:off x="2133600" y="4495800"/>
            <a:ext cx="1219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6" name="Line 1040"/>
          <p:cNvSpPr>
            <a:spLocks noChangeShapeType="1"/>
          </p:cNvSpPr>
          <p:nvPr/>
        </p:nvSpPr>
        <p:spPr bwMode="auto">
          <a:xfrm flipH="1">
            <a:off x="3048000" y="449580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7" name="Line 1041"/>
          <p:cNvSpPr>
            <a:spLocks noChangeShapeType="1"/>
          </p:cNvSpPr>
          <p:nvPr/>
        </p:nvSpPr>
        <p:spPr bwMode="auto">
          <a:xfrm>
            <a:off x="3352800" y="44196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8" name="Line 1042"/>
          <p:cNvSpPr>
            <a:spLocks noChangeShapeType="1"/>
          </p:cNvSpPr>
          <p:nvPr/>
        </p:nvSpPr>
        <p:spPr bwMode="auto">
          <a:xfrm flipH="1">
            <a:off x="4572000" y="44196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9" name="Line 1043"/>
          <p:cNvSpPr>
            <a:spLocks noChangeShapeType="1"/>
          </p:cNvSpPr>
          <p:nvPr/>
        </p:nvSpPr>
        <p:spPr bwMode="auto">
          <a:xfrm>
            <a:off x="4953000" y="44196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0" name="Line 1044"/>
          <p:cNvSpPr>
            <a:spLocks noChangeShapeType="1"/>
          </p:cNvSpPr>
          <p:nvPr/>
        </p:nvSpPr>
        <p:spPr bwMode="auto">
          <a:xfrm>
            <a:off x="5029200" y="44196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1" name="Oval 1045"/>
          <p:cNvSpPr>
            <a:spLocks noChangeArrowheads="1"/>
          </p:cNvSpPr>
          <p:nvPr/>
        </p:nvSpPr>
        <p:spPr bwMode="auto">
          <a:xfrm>
            <a:off x="2743200" y="60960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9592" name="Oval 1046"/>
          <p:cNvSpPr>
            <a:spLocks noChangeArrowheads="1"/>
          </p:cNvSpPr>
          <p:nvPr/>
        </p:nvSpPr>
        <p:spPr bwMode="auto">
          <a:xfrm>
            <a:off x="3352800" y="60960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09593" name="Line 1047"/>
          <p:cNvSpPr>
            <a:spLocks noChangeShapeType="1"/>
          </p:cNvSpPr>
          <p:nvPr/>
        </p:nvSpPr>
        <p:spPr bwMode="auto">
          <a:xfrm flipH="1">
            <a:off x="2819400" y="53340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4" name="Line 1048"/>
          <p:cNvSpPr>
            <a:spLocks noChangeShapeType="1"/>
          </p:cNvSpPr>
          <p:nvPr/>
        </p:nvSpPr>
        <p:spPr bwMode="auto">
          <a:xfrm>
            <a:off x="3048000" y="53340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sz="3600" smtClean="0">
                <a:ea typeface="宋体" panose="02010600030101010101" pitchFamily="2" charset="-122"/>
              </a:rPr>
              <a:t>3.1 </a:t>
            </a:r>
            <a:r>
              <a:rPr lang="zh-CN" altLang="en-US" sz="3600" smtClean="0">
                <a:ea typeface="宋体" panose="02010600030101010101" pitchFamily="2" charset="-122"/>
              </a:rPr>
              <a:t>搜索的概念</a:t>
            </a:r>
            <a:r>
              <a:rPr lang="en-US" altLang="zh-CN" sz="3600" smtClean="0">
                <a:ea typeface="宋体" panose="02010600030101010101" pitchFamily="2" charset="-122"/>
              </a:rPr>
              <a:t>-</a:t>
            </a:r>
            <a:r>
              <a:rPr lang="zh-CN" altLang="en-US" sz="2800" smtClean="0">
                <a:ea typeface="宋体" panose="02010600030101010101" pitchFamily="2" charset="-122"/>
              </a:rPr>
              <a:t>搜索的分类</a:t>
            </a:r>
          </a:p>
        </p:txBody>
      </p:sp>
      <p:sp>
        <p:nvSpPr>
          <p:cNvPr id="16387" name="Rectangle 3"/>
          <p:cNvSpPr>
            <a:spLocks noGrp="1" noChangeArrowheads="1"/>
          </p:cNvSpPr>
          <p:nvPr>
            <p:ph type="body" idx="1"/>
          </p:nvPr>
        </p:nvSpPr>
        <p:spPr>
          <a:xfrm>
            <a:off x="539750" y="2017713"/>
            <a:ext cx="8415338" cy="4114800"/>
          </a:xfrm>
        </p:spPr>
        <p:txBody>
          <a:bodyPr/>
          <a:lstStyle/>
          <a:p>
            <a:pPr>
              <a:lnSpc>
                <a:spcPct val="90000"/>
              </a:lnSpc>
              <a:buFont typeface="Wingdings" panose="05000000000000000000" pitchFamily="2" charset="2"/>
              <a:buChar char="§"/>
            </a:pPr>
            <a:r>
              <a:rPr lang="zh-CN" altLang="en-US" smtClean="0">
                <a:solidFill>
                  <a:srgbClr val="FF0000"/>
                </a:solidFill>
                <a:latin typeface="华文新魏" panose="02010800040101010101" pitchFamily="2" charset="-122"/>
              </a:rPr>
              <a:t>正向搜索</a:t>
            </a:r>
            <a:r>
              <a:rPr lang="zh-CN" altLang="en-US" smtClean="0">
                <a:latin typeface="华文新魏" panose="02010800040101010101" pitchFamily="2" charset="-122"/>
              </a:rPr>
              <a:t>:从初始状态出发，根据给出状态转换的操作算子集合，从一个给定状态变换到一个或多个新的状态，状态不断变换，直到产生一个满足目标要求的路径。</a:t>
            </a:r>
          </a:p>
          <a:p>
            <a:pPr>
              <a:lnSpc>
                <a:spcPct val="90000"/>
              </a:lnSpc>
              <a:buFont typeface="Wingdings" panose="05000000000000000000" pitchFamily="2" charset="2"/>
              <a:buChar char="§"/>
            </a:pPr>
            <a:r>
              <a:rPr lang="zh-CN" altLang="en-US" smtClean="0">
                <a:solidFill>
                  <a:srgbClr val="FF0000"/>
                </a:solidFill>
                <a:latin typeface="华文新魏" panose="02010800040101010101" pitchFamily="2" charset="-122"/>
              </a:rPr>
              <a:t>逆向搜索</a:t>
            </a:r>
            <a:r>
              <a:rPr lang="zh-CN" altLang="en-US" smtClean="0">
                <a:latin typeface="华文新魏" panose="02010800040101010101" pitchFamily="2" charset="-122"/>
              </a:rPr>
              <a:t>: 先从目标状态出发，看哪个操作算子能产生该状态以及应用这些操作算子时相应的需要哪些条件，这些条件就是我们要达到的新的目标状态，通过反向、连续不断的进行，一直找到问题给定的初始状态为止。</a:t>
            </a:r>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FE02837-D798-406F-81DE-D53017748220}" type="datetime1">
              <a:rPr lang="zh-CN" altLang="en-US"/>
              <a:pPr>
                <a:defRPr/>
              </a:pPr>
              <a:t>2017/9/26</a:t>
            </a:fld>
            <a:endParaRPr lang="en-US" altLang="zh-CN"/>
          </a:p>
        </p:txBody>
      </p:sp>
      <p:sp>
        <p:nvSpPr>
          <p:cNvPr id="1105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94B44EE-E126-4D48-A13C-00EB5B42ACE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70</a:t>
            </a:fld>
            <a:endParaRPr kumimoji="0" lang="en-US" altLang="zh-CN" sz="1400" smtClean="0">
              <a:latin typeface="Tahoma" panose="020B0604030504040204" pitchFamily="34" charset="0"/>
              <a:ea typeface="宋体" panose="02010600030101010101" pitchFamily="2" charset="-122"/>
            </a:endParaRPr>
          </a:p>
        </p:txBody>
      </p:sp>
      <p:sp>
        <p:nvSpPr>
          <p:cNvPr id="110596" name="Rectangle 2"/>
          <p:cNvSpPr>
            <a:spLocks noGrp="1" noChangeArrowheads="1"/>
          </p:cNvSpPr>
          <p:nvPr>
            <p:ph type="title"/>
          </p:nvPr>
        </p:nvSpPr>
        <p:spPr>
          <a:xfrm>
            <a:off x="704850" y="661988"/>
            <a:ext cx="8404225" cy="1143000"/>
          </a:xfrm>
        </p:spPr>
        <p:txBody>
          <a:bodyPr/>
          <a:lstStyle/>
          <a:p>
            <a:pPr eaLnBrk="1" hangingPunct="1"/>
            <a:r>
              <a:rPr lang="en-US" altLang="zh-CN" sz="3600" smtClean="0"/>
              <a:t>3.2.3 </a:t>
            </a:r>
            <a:r>
              <a:rPr lang="zh-CN" altLang="en-US" sz="3600" smtClean="0"/>
              <a:t>启发式图搜索</a:t>
            </a:r>
            <a:r>
              <a:rPr lang="zh-CN" altLang="en-US" sz="2800" smtClean="0">
                <a:sym typeface="Symbol" panose="05050102010706020507" pitchFamily="18" charset="2"/>
              </a:rPr>
              <a:t></a:t>
            </a:r>
            <a:r>
              <a:rPr lang="zh-CN" altLang="en-US" sz="2400" smtClean="0">
                <a:ea typeface="华文新魏" panose="02010800040101010101" pitchFamily="2" charset="-122"/>
              </a:rPr>
              <a:t>启发式搜索策略和估价函数</a:t>
            </a:r>
          </a:p>
        </p:txBody>
      </p:sp>
      <p:sp>
        <p:nvSpPr>
          <p:cNvPr id="110597" name="Rectangle 3"/>
          <p:cNvSpPr>
            <a:spLocks noGrp="1" noChangeArrowheads="1"/>
          </p:cNvSpPr>
          <p:nvPr>
            <p:ph type="body" idx="1"/>
          </p:nvPr>
        </p:nvSpPr>
        <p:spPr>
          <a:xfrm>
            <a:off x="704850" y="2017713"/>
            <a:ext cx="8250238" cy="4114800"/>
          </a:xfrm>
        </p:spPr>
        <p:txBody>
          <a:bodyPr/>
          <a:lstStyle/>
          <a:p>
            <a:pPr eaLnBrk="1" hangingPunct="1">
              <a:lnSpc>
                <a:spcPct val="90000"/>
              </a:lnSpc>
            </a:pPr>
            <a:r>
              <a:rPr lang="zh-CN" altLang="en-US" dirty="0" smtClean="0"/>
              <a:t>启发信息：有关具体问题领域的特性的信息</a:t>
            </a:r>
          </a:p>
          <a:p>
            <a:pPr eaLnBrk="1" hangingPunct="1">
              <a:lnSpc>
                <a:spcPct val="90000"/>
              </a:lnSpc>
            </a:pPr>
            <a:r>
              <a:rPr lang="zh-CN" altLang="en-US" dirty="0" smtClean="0"/>
              <a:t>启发性搜索方法：利用启发信息的搜索方法</a:t>
            </a:r>
          </a:p>
          <a:p>
            <a:pPr eaLnBrk="1" hangingPunct="1">
              <a:lnSpc>
                <a:spcPct val="90000"/>
              </a:lnSpc>
            </a:pPr>
            <a:r>
              <a:rPr lang="zh-CN" altLang="en-US" dirty="0" smtClean="0"/>
              <a:t>有序搜索：总是选择“最有希望”的节点作为下一个被扩展的节点</a:t>
            </a:r>
          </a:p>
          <a:p>
            <a:pPr eaLnBrk="1" hangingPunct="1">
              <a:lnSpc>
                <a:spcPct val="90000"/>
              </a:lnSpc>
            </a:pPr>
            <a:r>
              <a:rPr lang="zh-CN" altLang="en-US" dirty="0" smtClean="0"/>
              <a:t>估价函数：某些估算节点“希望“的量度</a:t>
            </a:r>
          </a:p>
          <a:p>
            <a:pPr lvl="1" eaLnBrk="1" hangingPunct="1">
              <a:lnSpc>
                <a:spcPct val="90000"/>
              </a:lnSpc>
            </a:pPr>
            <a:r>
              <a:rPr lang="zh-CN" altLang="en-US" dirty="0" smtClean="0"/>
              <a:t>确定一个处在最佳路径上的节点的概率</a:t>
            </a:r>
          </a:p>
          <a:p>
            <a:pPr lvl="1" eaLnBrk="1" hangingPunct="1">
              <a:lnSpc>
                <a:spcPct val="90000"/>
              </a:lnSpc>
            </a:pPr>
            <a:r>
              <a:rPr lang="zh-CN" altLang="en-US" dirty="0" smtClean="0"/>
              <a:t>任意节点与目标集之间的距离量度或差别量度</a:t>
            </a:r>
          </a:p>
          <a:p>
            <a:pPr lvl="1" eaLnBrk="1" hangingPunct="1">
              <a:lnSpc>
                <a:spcPct val="90000"/>
              </a:lnSpc>
            </a:pPr>
            <a:r>
              <a:rPr lang="zh-CN" altLang="en-US" dirty="0" smtClean="0"/>
              <a:t>棋盘式的博奕和难题中根据棋局的某些特点来决定棋局的得分数</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919C0FC-A1F3-4D53-BA20-D61575178553}" type="datetime1">
              <a:rPr lang="zh-CN" altLang="en-US"/>
              <a:pPr>
                <a:defRPr/>
              </a:pPr>
              <a:t>2017/9/26</a:t>
            </a:fld>
            <a:endParaRPr lang="en-US" altLang="zh-CN"/>
          </a:p>
        </p:txBody>
      </p:sp>
      <p:sp>
        <p:nvSpPr>
          <p:cNvPr id="1116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EF29219-3567-49B7-84BF-6589C25DF67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71</a:t>
            </a:fld>
            <a:endParaRPr kumimoji="0" lang="en-US" altLang="zh-CN" sz="1400" smtClean="0">
              <a:latin typeface="Tahoma" panose="020B0604030504040204" pitchFamily="34" charset="0"/>
              <a:ea typeface="宋体" panose="02010600030101010101" pitchFamily="2" charset="-122"/>
            </a:endParaRPr>
          </a:p>
        </p:txBody>
      </p:sp>
      <p:sp>
        <p:nvSpPr>
          <p:cNvPr id="111620" name="Rectangle 2"/>
          <p:cNvSpPr>
            <a:spLocks noGrp="1" noChangeArrowheads="1"/>
          </p:cNvSpPr>
          <p:nvPr>
            <p:ph type="title"/>
          </p:nvPr>
        </p:nvSpPr>
        <p:spPr>
          <a:xfrm>
            <a:off x="971550" y="609600"/>
            <a:ext cx="7486650" cy="1143000"/>
          </a:xfrm>
        </p:spPr>
        <p:txBody>
          <a:bodyPr/>
          <a:lstStyle/>
          <a:p>
            <a:pPr eaLnBrk="1" hangingPunct="1"/>
            <a:r>
              <a:rPr lang="en-US" altLang="zh-CN" sz="4000" smtClean="0"/>
              <a:t>3.2.3 </a:t>
            </a:r>
            <a:r>
              <a:rPr lang="zh-CN" altLang="en-US" sz="4000" smtClean="0"/>
              <a:t>启发式图搜索</a:t>
            </a:r>
            <a:endParaRPr lang="zh-CN" altLang="en-US" sz="3200" smtClean="0">
              <a:ea typeface="华文新魏" panose="02010800040101010101" pitchFamily="2" charset="-122"/>
            </a:endParaRPr>
          </a:p>
        </p:txBody>
      </p:sp>
      <p:sp>
        <p:nvSpPr>
          <p:cNvPr id="111621" name="Rectangle 3"/>
          <p:cNvSpPr>
            <a:spLocks noGrp="1" noChangeArrowheads="1"/>
          </p:cNvSpPr>
          <p:nvPr>
            <p:ph type="body" idx="1"/>
          </p:nvPr>
        </p:nvSpPr>
        <p:spPr/>
        <p:txBody>
          <a:bodyPr/>
          <a:lstStyle/>
          <a:p>
            <a:pPr eaLnBrk="1" hangingPunct="1"/>
            <a:r>
              <a:rPr lang="zh-CN" altLang="en-US" smtClean="0"/>
              <a:t>评价函数的格式：</a:t>
            </a:r>
          </a:p>
          <a:p>
            <a:pPr eaLnBrk="1" hangingPunct="1"/>
            <a:endParaRPr lang="zh-CN" altLang="en-US" smtClean="0"/>
          </a:p>
          <a:p>
            <a:pPr eaLnBrk="1" hangingPunct="1">
              <a:buFont typeface="Wingdings" panose="05000000000000000000" pitchFamily="2" charset="2"/>
              <a:buNone/>
            </a:pPr>
            <a:r>
              <a:rPr lang="en-US" altLang="en-US" smtClean="0"/>
              <a:t>		</a:t>
            </a:r>
            <a:r>
              <a:rPr lang="en-US" altLang="zh-CN" smtClean="0"/>
              <a:t>f(n) = g(n) + h(n)</a:t>
            </a:r>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r>
              <a:rPr lang="en-US" altLang="zh-CN" smtClean="0"/>
              <a:t>g(n)</a:t>
            </a:r>
            <a:r>
              <a:rPr lang="zh-CN" altLang="en-US" smtClean="0"/>
              <a:t>：从</a:t>
            </a:r>
            <a:r>
              <a:rPr lang="en-US" altLang="zh-CN" smtClean="0"/>
              <a:t>S</a:t>
            </a:r>
            <a:r>
              <a:rPr lang="en-US" altLang="zh-CN" baseline="-25000" smtClean="0"/>
              <a:t>0</a:t>
            </a:r>
            <a:r>
              <a:rPr lang="zh-CN" altLang="en-US" smtClean="0"/>
              <a:t>到</a:t>
            </a:r>
            <a:r>
              <a:rPr lang="en-US" altLang="zh-CN" smtClean="0"/>
              <a:t>n</a:t>
            </a:r>
            <a:r>
              <a:rPr lang="zh-CN" altLang="en-US" smtClean="0"/>
              <a:t>的实际代价	</a:t>
            </a:r>
          </a:p>
          <a:p>
            <a:pPr eaLnBrk="1" hangingPunct="1">
              <a:buFont typeface="Wingdings" panose="05000000000000000000" pitchFamily="2" charset="2"/>
              <a:buNone/>
            </a:pPr>
            <a:r>
              <a:rPr lang="en-US" altLang="zh-CN" smtClean="0"/>
              <a:t>h(n)</a:t>
            </a:r>
            <a:r>
              <a:rPr lang="zh-CN" altLang="en-US" smtClean="0"/>
              <a:t>：启发函数，从</a:t>
            </a:r>
            <a:r>
              <a:rPr lang="en-US" altLang="zh-CN" smtClean="0"/>
              <a:t>n</a:t>
            </a:r>
            <a:r>
              <a:rPr lang="zh-CN" altLang="en-US" smtClean="0"/>
              <a:t>到目标节点的估计代价</a:t>
            </a:r>
          </a:p>
          <a:p>
            <a:pPr eaLnBrk="1" hangingPunct="1">
              <a:buFont typeface="Wingdings" panose="05000000000000000000" pitchFamily="2" charset="2"/>
              <a:buNone/>
            </a:pPr>
            <a:r>
              <a:rPr lang="en-US" altLang="zh-CN" smtClean="0"/>
              <a:t>f(n)</a:t>
            </a:r>
            <a:r>
              <a:rPr lang="zh-CN" altLang="en-US" smtClean="0"/>
              <a:t>：评价函数</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657B525-4E1D-4C22-90D6-37C020790783}" type="datetime1">
              <a:rPr lang="zh-CN" altLang="en-US"/>
              <a:pPr>
                <a:defRPr/>
              </a:pPr>
              <a:t>2017/9/26</a:t>
            </a:fld>
            <a:endParaRPr lang="en-US" altLang="zh-CN"/>
          </a:p>
        </p:txBody>
      </p:sp>
      <p:sp>
        <p:nvSpPr>
          <p:cNvPr id="1126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E7F3408-D825-4FFB-A0FF-8F6AFFC5783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72</a:t>
            </a:fld>
            <a:endParaRPr kumimoji="0" lang="en-US" altLang="zh-CN" sz="1400" smtClean="0">
              <a:latin typeface="Tahoma" panose="020B0604030504040204" pitchFamily="34" charset="0"/>
              <a:ea typeface="宋体" panose="02010600030101010101" pitchFamily="2" charset="-122"/>
            </a:endParaRPr>
          </a:p>
        </p:txBody>
      </p:sp>
      <p:sp>
        <p:nvSpPr>
          <p:cNvPr id="112644" name="Rectangle 2"/>
          <p:cNvSpPr>
            <a:spLocks noGrp="1" noChangeArrowheads="1"/>
          </p:cNvSpPr>
          <p:nvPr>
            <p:ph type="title"/>
          </p:nvPr>
        </p:nvSpPr>
        <p:spPr/>
        <p:txBody>
          <a:bodyPr/>
          <a:lstStyle/>
          <a:p>
            <a:pPr eaLnBrk="1" hangingPunct="1"/>
            <a:r>
              <a:rPr lang="en-US" altLang="zh-CN" smtClean="0"/>
              <a:t>3.2.3 </a:t>
            </a:r>
            <a:r>
              <a:rPr lang="zh-CN" altLang="en-US" smtClean="0"/>
              <a:t>启发式图搜索</a:t>
            </a:r>
            <a:r>
              <a:rPr lang="zh-CN" altLang="en-US" sz="3600" smtClean="0">
                <a:sym typeface="Symbol" panose="05050102010706020507" pitchFamily="18" charset="2"/>
              </a:rPr>
              <a:t></a:t>
            </a:r>
            <a:r>
              <a:rPr lang="zh-CN" altLang="en-US" sz="3600" smtClean="0">
                <a:ea typeface="华文新魏" panose="02010800040101010101" pitchFamily="2" charset="-122"/>
              </a:rPr>
              <a:t>有序搜索</a:t>
            </a:r>
          </a:p>
        </p:txBody>
      </p:sp>
      <p:sp>
        <p:nvSpPr>
          <p:cNvPr id="112645" name="Rectangle 3"/>
          <p:cNvSpPr>
            <a:spLocks noGrp="1" noChangeArrowheads="1"/>
          </p:cNvSpPr>
          <p:nvPr>
            <p:ph type="body" idx="1"/>
          </p:nvPr>
        </p:nvSpPr>
        <p:spPr>
          <a:xfrm>
            <a:off x="611560" y="2017713"/>
            <a:ext cx="8343528" cy="4114800"/>
          </a:xfrm>
        </p:spPr>
        <p:txBody>
          <a:bodyPr/>
          <a:lstStyle/>
          <a:p>
            <a:pPr eaLnBrk="1" hangingPunct="1"/>
            <a:r>
              <a:rPr lang="zh-CN" altLang="en-US" dirty="0" smtClean="0"/>
              <a:t>有序搜索又称最好优先搜索，它总是选择最优希望的结点作为下一个要扩展的节点。</a:t>
            </a:r>
          </a:p>
          <a:p>
            <a:pPr eaLnBrk="1" hangingPunct="1"/>
            <a:r>
              <a:rPr lang="zh-CN" altLang="en-US" dirty="0" smtClean="0"/>
              <a:t>尼尔逊曾给出一个有序搜索的基本算法。确定估价函数的办法：一个节点的希望越大，则其</a:t>
            </a:r>
            <a:r>
              <a:rPr lang="en-US" altLang="zh-CN" dirty="0" smtClean="0"/>
              <a:t>f</a:t>
            </a:r>
            <a:r>
              <a:rPr lang="zh-CN" altLang="en-US" dirty="0" smtClean="0"/>
              <a:t>值越小。被选为扩展的节点，是估价函数最小的节点。</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91BF39F-D6B2-46AE-8203-9245B529B4D3}" type="datetime1">
              <a:rPr lang="zh-CN" altLang="en-US"/>
              <a:pPr>
                <a:defRPr/>
              </a:pPr>
              <a:t>2017/9/26</a:t>
            </a:fld>
            <a:endParaRPr lang="en-US" altLang="zh-CN"/>
          </a:p>
        </p:txBody>
      </p:sp>
      <p:sp>
        <p:nvSpPr>
          <p:cNvPr id="1136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9454637-6F18-497A-B1EF-A8AE79E5ADB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73</a:t>
            </a:fld>
            <a:endParaRPr kumimoji="0" lang="en-US" altLang="zh-CN" sz="1400" smtClean="0">
              <a:latin typeface="Tahoma" panose="020B0604030504040204" pitchFamily="34" charset="0"/>
              <a:ea typeface="宋体" panose="02010600030101010101" pitchFamily="2" charset="-122"/>
            </a:endParaRPr>
          </a:p>
        </p:txBody>
      </p:sp>
      <p:sp>
        <p:nvSpPr>
          <p:cNvPr id="113668" name="Rectangle 2"/>
          <p:cNvSpPr>
            <a:spLocks noGrp="1" noChangeArrowheads="1"/>
          </p:cNvSpPr>
          <p:nvPr>
            <p:ph type="title"/>
          </p:nvPr>
        </p:nvSpPr>
        <p:spPr>
          <a:xfrm>
            <a:off x="900113" y="981075"/>
            <a:ext cx="7772400" cy="685800"/>
          </a:xfrm>
        </p:spPr>
        <p:txBody>
          <a:bodyPr/>
          <a:lstStyle/>
          <a:p>
            <a:pPr eaLnBrk="1" hangingPunct="1"/>
            <a:r>
              <a:rPr lang="en-US" altLang="zh-CN" sz="4000" smtClean="0"/>
              <a:t>3.2.3 </a:t>
            </a:r>
            <a:r>
              <a:rPr lang="zh-CN" altLang="en-US" sz="4000" smtClean="0"/>
              <a:t>启发式图搜索</a:t>
            </a:r>
            <a:r>
              <a:rPr lang="zh-CN" altLang="en-US" sz="3200" smtClean="0">
                <a:sym typeface="Symbol" panose="05050102010706020507" pitchFamily="18" charset="2"/>
              </a:rPr>
              <a:t></a:t>
            </a:r>
            <a:r>
              <a:rPr lang="zh-CN" altLang="en-US" sz="3200" smtClean="0">
                <a:ea typeface="华文新魏" panose="02010800040101010101" pitchFamily="2" charset="-122"/>
              </a:rPr>
              <a:t>有序搜索</a:t>
            </a:r>
          </a:p>
        </p:txBody>
      </p:sp>
      <p:sp>
        <p:nvSpPr>
          <p:cNvPr id="113669" name="Rectangle 3"/>
          <p:cNvSpPr>
            <a:spLocks noGrp="1" noChangeArrowheads="1"/>
          </p:cNvSpPr>
          <p:nvPr>
            <p:ph type="body" idx="1"/>
          </p:nvPr>
        </p:nvSpPr>
        <p:spPr>
          <a:xfrm>
            <a:off x="914400" y="1905000"/>
            <a:ext cx="8001000" cy="3886200"/>
          </a:xfrm>
        </p:spPr>
        <p:txBody>
          <a:bodyPr/>
          <a:lstStyle/>
          <a:p>
            <a:pPr eaLnBrk="1" hangingPunct="1">
              <a:lnSpc>
                <a:spcPct val="90000"/>
              </a:lnSpc>
              <a:buFont typeface="Wingdings" panose="05000000000000000000" pitchFamily="2" charset="2"/>
              <a:buNone/>
            </a:pPr>
            <a:r>
              <a:rPr lang="en-US" altLang="zh-CN" smtClean="0"/>
              <a:t>1, OPEN=(s), f(s)=g(s)+h(s);</a:t>
            </a:r>
          </a:p>
          <a:p>
            <a:pPr eaLnBrk="1" hangingPunct="1">
              <a:lnSpc>
                <a:spcPct val="90000"/>
              </a:lnSpc>
              <a:buFont typeface="Wingdings" panose="05000000000000000000" pitchFamily="2" charset="2"/>
              <a:buNone/>
            </a:pPr>
            <a:r>
              <a:rPr lang="en-US" altLang="zh-CN" smtClean="0"/>
              <a:t>2, LOOP: IF OPEN=( ) EXIT(FAIL);</a:t>
            </a:r>
          </a:p>
          <a:p>
            <a:pPr eaLnBrk="1" hangingPunct="1">
              <a:lnSpc>
                <a:spcPct val="90000"/>
              </a:lnSpc>
              <a:buFont typeface="Wingdings" panose="05000000000000000000" pitchFamily="2" charset="2"/>
              <a:buNone/>
            </a:pPr>
            <a:r>
              <a:rPr lang="en-US" altLang="zh-CN" smtClean="0"/>
              <a:t>3, n=FIRST(OPEN);</a:t>
            </a:r>
          </a:p>
          <a:p>
            <a:pPr eaLnBrk="1" hangingPunct="1">
              <a:lnSpc>
                <a:spcPct val="90000"/>
              </a:lnSpc>
              <a:buFont typeface="Wingdings" panose="05000000000000000000" pitchFamily="2" charset="2"/>
              <a:buNone/>
            </a:pPr>
            <a:r>
              <a:rPr lang="en-US" altLang="zh-CN" smtClean="0"/>
              <a:t>4, IF GOAL(n) EXIT(SUCCESS);</a:t>
            </a:r>
          </a:p>
          <a:p>
            <a:pPr eaLnBrk="1" hangingPunct="1">
              <a:lnSpc>
                <a:spcPct val="90000"/>
              </a:lnSpc>
              <a:buFont typeface="Wingdings" panose="05000000000000000000" pitchFamily="2" charset="2"/>
              <a:buNone/>
            </a:pPr>
            <a:r>
              <a:rPr lang="en-US" altLang="zh-CN" smtClean="0"/>
              <a:t>5, REMOVE(n, OPEN), ADD(n, CLOSED);</a:t>
            </a:r>
          </a:p>
          <a:p>
            <a:pPr eaLnBrk="1" hangingPunct="1">
              <a:lnSpc>
                <a:spcPct val="90000"/>
              </a:lnSpc>
              <a:buFont typeface="Wingdings" panose="05000000000000000000" pitchFamily="2" charset="2"/>
              <a:buNone/>
            </a:pPr>
            <a:r>
              <a:rPr lang="en-US" altLang="zh-CN" smtClean="0"/>
              <a:t>6, EXPAND(n) </a:t>
            </a:r>
            <a:r>
              <a:rPr lang="en-US" altLang="zh-CN" sz="2400" smtClean="0"/>
              <a:t>→</a:t>
            </a:r>
            <a:r>
              <a:rPr lang="en-US" altLang="zh-CN" smtClean="0"/>
              <a:t>{m</a:t>
            </a:r>
            <a:r>
              <a:rPr lang="en-US" altLang="zh-CN" baseline="-25000" smtClean="0"/>
              <a:t>i</a:t>
            </a:r>
            <a:r>
              <a:rPr lang="en-US" altLang="zh-CN" smtClean="0"/>
              <a:t>}, </a:t>
            </a:r>
          </a:p>
          <a:p>
            <a:pPr eaLnBrk="1" hangingPunct="1">
              <a:lnSpc>
                <a:spcPct val="90000"/>
              </a:lnSpc>
              <a:buFont typeface="Wingdings" panose="05000000000000000000" pitchFamily="2" charset="2"/>
              <a:buNone/>
            </a:pPr>
            <a:r>
              <a:rPr lang="en-US" altLang="zh-CN" smtClean="0"/>
              <a:t>	</a:t>
            </a:r>
            <a:r>
              <a:rPr lang="zh-CN" altLang="zh-CN" smtClean="0"/>
              <a:t>计算</a:t>
            </a:r>
            <a:r>
              <a:rPr lang="en-US" altLang="zh-CN" smtClean="0"/>
              <a:t>f(n, mi)=g(n, mi)+h(mi);</a:t>
            </a:r>
          </a:p>
          <a:p>
            <a:pPr eaLnBrk="1" hangingPunct="1">
              <a:lnSpc>
                <a:spcPct val="90000"/>
              </a:lnSpc>
              <a:buFont typeface="Wingdings" panose="05000000000000000000" pitchFamily="2" charset="2"/>
              <a:buNone/>
            </a:pPr>
            <a:r>
              <a:rPr lang="en-US" altLang="zh-CN" smtClean="0"/>
              <a:t>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4F4F21E-A2A9-4482-B479-1ACE9E0A93EE}" type="datetime1">
              <a:rPr lang="zh-CN" altLang="en-US"/>
              <a:pPr>
                <a:defRPr/>
              </a:pPr>
              <a:t>2017/9/26</a:t>
            </a:fld>
            <a:endParaRPr lang="en-US" altLang="zh-CN"/>
          </a:p>
        </p:txBody>
      </p:sp>
      <p:sp>
        <p:nvSpPr>
          <p:cNvPr id="1146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AEA9175-2D4A-446D-B959-6469CB55FA8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74</a:t>
            </a:fld>
            <a:endParaRPr kumimoji="0" lang="en-US" altLang="zh-CN" sz="1400" smtClean="0">
              <a:latin typeface="Tahoma" panose="020B0604030504040204" pitchFamily="34" charset="0"/>
              <a:ea typeface="宋体" panose="02010600030101010101" pitchFamily="2" charset="-122"/>
            </a:endParaRPr>
          </a:p>
        </p:txBody>
      </p:sp>
      <p:sp>
        <p:nvSpPr>
          <p:cNvPr id="114692" name="Rectangle 2"/>
          <p:cNvSpPr>
            <a:spLocks noGrp="1" noChangeArrowheads="1"/>
          </p:cNvSpPr>
          <p:nvPr>
            <p:ph type="title"/>
          </p:nvPr>
        </p:nvSpPr>
        <p:spPr>
          <a:xfrm>
            <a:off x="914400" y="914400"/>
            <a:ext cx="7772400" cy="762000"/>
          </a:xfrm>
        </p:spPr>
        <p:txBody>
          <a:bodyPr/>
          <a:lstStyle/>
          <a:p>
            <a:pPr eaLnBrk="1" hangingPunct="1"/>
            <a:r>
              <a:rPr lang="en-US" altLang="zh-CN" sz="4000" smtClean="0"/>
              <a:t>3.2.3 </a:t>
            </a:r>
            <a:r>
              <a:rPr lang="zh-CN" altLang="en-US" sz="4000" smtClean="0"/>
              <a:t>启发式图搜索</a:t>
            </a:r>
            <a:r>
              <a:rPr lang="zh-CN" altLang="en-US" sz="3200" smtClean="0">
                <a:sym typeface="Symbol" panose="05050102010706020507" pitchFamily="18" charset="2"/>
              </a:rPr>
              <a:t></a:t>
            </a:r>
            <a:r>
              <a:rPr lang="zh-CN" altLang="en-US" sz="3200" smtClean="0">
                <a:ea typeface="华文新魏" panose="02010800040101010101" pitchFamily="2" charset="-122"/>
              </a:rPr>
              <a:t>有序搜索</a:t>
            </a:r>
          </a:p>
        </p:txBody>
      </p:sp>
      <p:sp>
        <p:nvSpPr>
          <p:cNvPr id="114693" name="Rectangle 3"/>
          <p:cNvSpPr>
            <a:spLocks noGrp="1" noChangeArrowheads="1"/>
          </p:cNvSpPr>
          <p:nvPr>
            <p:ph type="body" idx="1"/>
          </p:nvPr>
        </p:nvSpPr>
        <p:spPr>
          <a:xfrm>
            <a:off x="838200" y="1981200"/>
            <a:ext cx="7772400" cy="4038600"/>
          </a:xfrm>
        </p:spPr>
        <p:txBody>
          <a:bodyPr/>
          <a:lstStyle/>
          <a:p>
            <a:pPr eaLnBrk="1" hangingPunct="1">
              <a:lnSpc>
                <a:spcPct val="90000"/>
              </a:lnSpc>
              <a:buFont typeface="Wingdings" panose="05000000000000000000" pitchFamily="2" charset="2"/>
              <a:buNone/>
            </a:pPr>
            <a:r>
              <a:rPr lang="en-US" altLang="zh-CN" sz="2400" smtClean="0"/>
              <a:t>	</a:t>
            </a:r>
            <a:r>
              <a:rPr lang="en-US" altLang="zh-CN" smtClean="0"/>
              <a:t>ADD(mj, OPEN), </a:t>
            </a:r>
            <a:r>
              <a:rPr lang="zh-CN" altLang="en-US" smtClean="0"/>
              <a:t>标记</a:t>
            </a:r>
            <a:r>
              <a:rPr lang="en-US" altLang="zh-CN" smtClean="0"/>
              <a:t>mi</a:t>
            </a:r>
            <a:r>
              <a:rPr lang="zh-CN" altLang="en-US" smtClean="0"/>
              <a:t>到</a:t>
            </a:r>
            <a:r>
              <a:rPr lang="en-US" altLang="zh-CN" smtClean="0"/>
              <a:t>n</a:t>
            </a:r>
            <a:r>
              <a:rPr lang="zh-CN" altLang="en-US" smtClean="0"/>
              <a:t>的指针；</a:t>
            </a:r>
          </a:p>
          <a:p>
            <a:pPr eaLnBrk="1" hangingPunct="1">
              <a:lnSpc>
                <a:spcPct val="90000"/>
              </a:lnSpc>
              <a:buFont typeface="Wingdings" panose="05000000000000000000" pitchFamily="2" charset="2"/>
              <a:buNone/>
            </a:pPr>
            <a:r>
              <a:rPr lang="zh-CN" altLang="en-US" smtClean="0"/>
              <a:t>	</a:t>
            </a:r>
            <a:r>
              <a:rPr lang="en-US" altLang="zh-CN" smtClean="0"/>
              <a:t>IF f(n, mk)&lt;f(mk) f(mk)=f(n, mk), </a:t>
            </a:r>
          </a:p>
          <a:p>
            <a:pPr eaLnBrk="1" hangingPunct="1">
              <a:lnSpc>
                <a:spcPct val="90000"/>
              </a:lnSpc>
              <a:buFont typeface="Wingdings" panose="05000000000000000000" pitchFamily="2" charset="2"/>
              <a:buNone/>
            </a:pPr>
            <a:r>
              <a:rPr lang="en-US" altLang="zh-CN" smtClean="0"/>
              <a:t>	</a:t>
            </a:r>
            <a:r>
              <a:rPr lang="zh-CN" altLang="zh-CN" smtClean="0"/>
              <a:t>标记</a:t>
            </a:r>
            <a:r>
              <a:rPr lang="en-US" altLang="zh-CN" smtClean="0"/>
              <a:t>mk</a:t>
            </a:r>
            <a:r>
              <a:rPr lang="zh-CN" altLang="zh-CN" smtClean="0"/>
              <a:t>到</a:t>
            </a:r>
            <a:r>
              <a:rPr lang="en-US" altLang="zh-CN" smtClean="0"/>
              <a:t>n</a:t>
            </a:r>
            <a:r>
              <a:rPr lang="zh-CN" altLang="zh-CN" smtClean="0"/>
              <a:t>的指针；</a:t>
            </a:r>
            <a:endParaRPr lang="zh-CN" altLang="en-US" smtClean="0"/>
          </a:p>
          <a:p>
            <a:pPr eaLnBrk="1" hangingPunct="1">
              <a:lnSpc>
                <a:spcPct val="90000"/>
              </a:lnSpc>
              <a:buFont typeface="Wingdings" panose="05000000000000000000" pitchFamily="2" charset="2"/>
              <a:buNone/>
            </a:pPr>
            <a:r>
              <a:rPr lang="zh-CN" altLang="en-US" smtClean="0"/>
              <a:t>	</a:t>
            </a:r>
            <a:r>
              <a:rPr lang="en-US" altLang="zh-CN" smtClean="0"/>
              <a:t>IF f(n, m1)&lt;f(m1,) f(m1)=f(n, m1),</a:t>
            </a:r>
          </a:p>
          <a:p>
            <a:pPr eaLnBrk="1" hangingPunct="1">
              <a:lnSpc>
                <a:spcPct val="90000"/>
              </a:lnSpc>
              <a:buFont typeface="Wingdings" panose="05000000000000000000" pitchFamily="2" charset="2"/>
              <a:buNone/>
            </a:pPr>
            <a:r>
              <a:rPr lang="en-US" altLang="zh-CN" smtClean="0"/>
              <a:t>	</a:t>
            </a:r>
            <a:r>
              <a:rPr lang="zh-CN" altLang="en-US" smtClean="0"/>
              <a:t>标记</a:t>
            </a:r>
            <a:r>
              <a:rPr lang="en-US" altLang="zh-CN" smtClean="0"/>
              <a:t>m1</a:t>
            </a:r>
            <a:r>
              <a:rPr lang="zh-CN" altLang="en-US" smtClean="0"/>
              <a:t>到</a:t>
            </a:r>
            <a:r>
              <a:rPr lang="en-US" altLang="zh-CN" smtClean="0"/>
              <a:t>n</a:t>
            </a:r>
            <a:r>
              <a:rPr lang="zh-CN" altLang="en-US" smtClean="0"/>
              <a:t>的指针</a:t>
            </a:r>
            <a:r>
              <a:rPr lang="en-US" altLang="zh-CN" smtClean="0"/>
              <a:t>, </a:t>
            </a:r>
          </a:p>
          <a:p>
            <a:pPr eaLnBrk="1" hangingPunct="1">
              <a:lnSpc>
                <a:spcPct val="90000"/>
              </a:lnSpc>
              <a:buFont typeface="Wingdings" panose="05000000000000000000" pitchFamily="2" charset="2"/>
              <a:buNone/>
            </a:pPr>
            <a:r>
              <a:rPr lang="en-US" altLang="zh-CN" smtClean="0"/>
              <a:t>	ADD(m1, OPEN);</a:t>
            </a:r>
          </a:p>
          <a:p>
            <a:pPr eaLnBrk="1" hangingPunct="1">
              <a:lnSpc>
                <a:spcPct val="90000"/>
              </a:lnSpc>
              <a:buFont typeface="Wingdings" panose="05000000000000000000" pitchFamily="2" charset="2"/>
              <a:buNone/>
            </a:pPr>
            <a:r>
              <a:rPr lang="en-US" altLang="zh-CN" smtClean="0"/>
              <a:t>7, OPEN</a:t>
            </a:r>
            <a:r>
              <a:rPr lang="zh-CN" altLang="zh-CN" smtClean="0"/>
              <a:t>中的节点按</a:t>
            </a:r>
            <a:r>
              <a:rPr lang="en-US" altLang="zh-CN" smtClean="0"/>
              <a:t>f</a:t>
            </a:r>
            <a:r>
              <a:rPr lang="zh-CN" altLang="zh-CN" smtClean="0"/>
              <a:t>值从小到大排序；</a:t>
            </a:r>
          </a:p>
          <a:p>
            <a:pPr eaLnBrk="1" hangingPunct="1">
              <a:lnSpc>
                <a:spcPct val="90000"/>
              </a:lnSpc>
              <a:buFont typeface="Wingdings" panose="05000000000000000000" pitchFamily="2" charset="2"/>
              <a:buNone/>
            </a:pPr>
            <a:r>
              <a:rPr lang="zh-CN" altLang="zh-CN" smtClean="0"/>
              <a:t>8</a:t>
            </a:r>
            <a:r>
              <a:rPr lang="en-US" altLang="zh-CN" smtClean="0"/>
              <a:t>, GO LOOP</a:t>
            </a:r>
            <a:r>
              <a:rPr lang="zh-CN" altLang="en-US" smtClean="0"/>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32446329-3DEC-47CC-A215-7E256F16F32D}" type="datetime1">
              <a:rPr lang="zh-CN" altLang="en-US"/>
              <a:pPr>
                <a:defRPr/>
              </a:pPr>
              <a:t>2017/9/26</a:t>
            </a:fld>
            <a:endParaRPr lang="en-US" altLang="zh-CN"/>
          </a:p>
        </p:txBody>
      </p:sp>
      <p:sp>
        <p:nvSpPr>
          <p:cNvPr id="1157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8E70F8E-C752-4D14-BABC-11A79FBEDEE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75</a:t>
            </a:fld>
            <a:endParaRPr kumimoji="0" lang="en-US" altLang="zh-CN" sz="1400" smtClean="0">
              <a:latin typeface="Tahoma" panose="020B0604030504040204" pitchFamily="34" charset="0"/>
              <a:ea typeface="宋体" panose="02010600030101010101" pitchFamily="2" charset="-122"/>
            </a:endParaRPr>
          </a:p>
        </p:txBody>
      </p:sp>
      <p:sp>
        <p:nvSpPr>
          <p:cNvPr id="115716" name="Rectangle 1026"/>
          <p:cNvSpPr>
            <a:spLocks noGrp="1" noChangeArrowheads="1"/>
          </p:cNvSpPr>
          <p:nvPr>
            <p:ph type="title"/>
          </p:nvPr>
        </p:nvSpPr>
        <p:spPr>
          <a:xfrm>
            <a:off x="971550" y="692150"/>
            <a:ext cx="7793038" cy="1143000"/>
          </a:xfrm>
        </p:spPr>
        <p:txBody>
          <a:bodyPr/>
          <a:lstStyle/>
          <a:p>
            <a:pPr eaLnBrk="1" hangingPunct="1"/>
            <a:r>
              <a:rPr lang="en-US" altLang="zh-CN" sz="4000" smtClean="0"/>
              <a:t>3.2.3 </a:t>
            </a:r>
            <a:r>
              <a:rPr lang="zh-CN" altLang="en-US" sz="4000" smtClean="0"/>
              <a:t>启发式图搜索</a:t>
            </a:r>
            <a:r>
              <a:rPr lang="zh-CN" altLang="en-US" sz="3200" smtClean="0">
                <a:sym typeface="Symbol" panose="05050102010706020507" pitchFamily="18" charset="2"/>
              </a:rPr>
              <a:t></a:t>
            </a:r>
            <a:r>
              <a:rPr lang="zh-CN" altLang="en-US" sz="3200" smtClean="0">
                <a:ea typeface="华文新魏" panose="02010800040101010101" pitchFamily="2" charset="-122"/>
              </a:rPr>
              <a:t>有序搜索</a:t>
            </a:r>
          </a:p>
        </p:txBody>
      </p:sp>
      <p:sp>
        <p:nvSpPr>
          <p:cNvPr id="115717" name="Rectangle 1027"/>
          <p:cNvSpPr>
            <a:spLocks noGrp="1" noChangeArrowheads="1"/>
          </p:cNvSpPr>
          <p:nvPr>
            <p:ph type="body" idx="1"/>
          </p:nvPr>
        </p:nvSpPr>
        <p:spPr>
          <a:xfrm>
            <a:off x="838200" y="3505200"/>
            <a:ext cx="7772400" cy="3048000"/>
          </a:xfrm>
        </p:spPr>
        <p:txBody>
          <a:bodyPr/>
          <a:lstStyle/>
          <a:p>
            <a:pPr eaLnBrk="1" hangingPunct="1">
              <a:buFont typeface="Wingdings" panose="05000000000000000000" pitchFamily="2" charset="2"/>
              <a:buNone/>
            </a:pPr>
            <a:r>
              <a:rPr lang="zh-CN" altLang="en-US" smtClean="0"/>
              <a:t>定义评价函数：</a:t>
            </a:r>
          </a:p>
          <a:p>
            <a:pPr eaLnBrk="1" hangingPunct="1">
              <a:buFont typeface="Wingdings" panose="05000000000000000000" pitchFamily="2" charset="2"/>
              <a:buNone/>
            </a:pPr>
            <a:r>
              <a:rPr lang="zh-CN" altLang="en-US" smtClean="0"/>
              <a:t>	</a:t>
            </a:r>
            <a:r>
              <a:rPr lang="en-US" altLang="zh-CN" smtClean="0"/>
              <a:t>f(n) = g(n) + h(n)</a:t>
            </a:r>
          </a:p>
          <a:p>
            <a:pPr eaLnBrk="1" hangingPunct="1">
              <a:buFont typeface="Wingdings" panose="05000000000000000000" pitchFamily="2" charset="2"/>
              <a:buNone/>
            </a:pPr>
            <a:r>
              <a:rPr lang="en-US" altLang="zh-CN" smtClean="0"/>
              <a:t>	g(n)</a:t>
            </a:r>
            <a:r>
              <a:rPr lang="zh-CN" altLang="en-US" smtClean="0"/>
              <a:t>为从初始节点到当前节点的耗散值</a:t>
            </a:r>
            <a:r>
              <a:rPr lang="en-US" altLang="zh-CN" smtClean="0"/>
              <a:t>(n</a:t>
            </a:r>
            <a:r>
              <a:rPr lang="zh-CN" altLang="en-US" smtClean="0"/>
              <a:t>的深度</a:t>
            </a:r>
            <a:r>
              <a:rPr lang="en-US" altLang="zh-CN" smtClean="0"/>
              <a:t>)</a:t>
            </a:r>
          </a:p>
          <a:p>
            <a:pPr eaLnBrk="1" hangingPunct="1">
              <a:buFont typeface="Wingdings" panose="05000000000000000000" pitchFamily="2" charset="2"/>
              <a:buNone/>
            </a:pPr>
            <a:r>
              <a:rPr lang="en-US" altLang="zh-CN" smtClean="0"/>
              <a:t>	h(n)</a:t>
            </a:r>
            <a:r>
              <a:rPr lang="zh-CN" altLang="en-US" smtClean="0"/>
              <a:t>为当前节点“不在位”的将牌数</a:t>
            </a:r>
          </a:p>
          <a:p>
            <a:pPr eaLnBrk="1" hangingPunct="1">
              <a:buFont typeface="Wingdings" panose="05000000000000000000" pitchFamily="2" charset="2"/>
              <a:buNone/>
            </a:pPr>
            <a:r>
              <a:rPr lang="zh-CN" altLang="en-US" smtClean="0"/>
              <a:t>	</a:t>
            </a:r>
          </a:p>
        </p:txBody>
      </p:sp>
      <p:sp>
        <p:nvSpPr>
          <p:cNvPr id="115718" name="Text Box 1028"/>
          <p:cNvSpPr txBox="1">
            <a:spLocks noChangeArrowheads="1"/>
          </p:cNvSpPr>
          <p:nvPr/>
        </p:nvSpPr>
        <p:spPr bwMode="auto">
          <a:xfrm>
            <a:off x="2133600" y="2057400"/>
            <a:ext cx="1371600" cy="11969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chemeClr val="hlink"/>
                </a:solidFill>
                <a:latin typeface="Times New Roman" panose="02020603050405020304" pitchFamily="18" charset="0"/>
                <a:ea typeface="宋体" panose="02010600030101010101" pitchFamily="2" charset="-122"/>
              </a:rPr>
              <a:t>2    8</a:t>
            </a:r>
            <a:r>
              <a:rPr lang="en-US" altLang="zh-CN" sz="2400">
                <a:latin typeface="Times New Roman" panose="02020603050405020304" pitchFamily="18" charset="0"/>
                <a:ea typeface="宋体" panose="02010600030101010101" pitchFamily="2" charset="-122"/>
              </a:rPr>
              <a:t>    3</a:t>
            </a:r>
          </a:p>
          <a:p>
            <a:pPr eaLnBrk="1" hangingPunct="1">
              <a:spcBef>
                <a:spcPct val="0"/>
              </a:spcBef>
              <a:buClrTx/>
              <a:buSzTx/>
              <a:buFontTx/>
              <a:buNone/>
            </a:pPr>
            <a:r>
              <a:rPr lang="en-US" altLang="zh-CN" sz="2400">
                <a:solidFill>
                  <a:schemeClr val="hlink"/>
                </a:solidFill>
                <a:latin typeface="Times New Roman" panose="02020603050405020304" pitchFamily="18" charset="0"/>
                <a:ea typeface="宋体" panose="02010600030101010101" pitchFamily="2" charset="-122"/>
              </a:rPr>
              <a:t>1    6</a:t>
            </a:r>
            <a:r>
              <a:rPr lang="en-US" altLang="zh-CN" sz="2400">
                <a:latin typeface="Times New Roman" panose="02020603050405020304" pitchFamily="18" charset="0"/>
                <a:ea typeface="宋体" panose="02010600030101010101" pitchFamily="2" charset="-122"/>
              </a:rPr>
              <a:t>    4</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7          5</a:t>
            </a:r>
          </a:p>
        </p:txBody>
      </p:sp>
      <p:sp>
        <p:nvSpPr>
          <p:cNvPr id="115719" name="Text Box 1029"/>
          <p:cNvSpPr txBox="1">
            <a:spLocks noChangeArrowheads="1"/>
          </p:cNvSpPr>
          <p:nvPr/>
        </p:nvSpPr>
        <p:spPr bwMode="auto">
          <a:xfrm>
            <a:off x="5334000" y="2141538"/>
            <a:ext cx="1371600" cy="11969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1    2    3</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8          4</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7    6    5</a:t>
            </a:r>
          </a:p>
        </p:txBody>
      </p:sp>
      <p:sp>
        <p:nvSpPr>
          <p:cNvPr id="115720" name="AutoShape 1030"/>
          <p:cNvSpPr>
            <a:spLocks noChangeArrowheads="1"/>
          </p:cNvSpPr>
          <p:nvPr/>
        </p:nvSpPr>
        <p:spPr bwMode="auto">
          <a:xfrm>
            <a:off x="3733800" y="2522538"/>
            <a:ext cx="1371600" cy="304800"/>
          </a:xfrm>
          <a:prstGeom prst="rightArrow">
            <a:avLst>
              <a:gd name="adj1" fmla="val 50000"/>
              <a:gd name="adj2" fmla="val 1125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fld id="{98DDA12A-3CA7-4DF7-92C3-ADA46C1DABB0}" type="datetime1">
              <a:rPr lang="zh-CN" altLang="en-US"/>
              <a:pPr>
                <a:defRPr/>
              </a:pPr>
              <a:t>2017/9/26</a:t>
            </a:fld>
            <a:endParaRPr lang="en-US" altLang="zh-CN"/>
          </a:p>
        </p:txBody>
      </p:sp>
      <p:sp>
        <p:nvSpPr>
          <p:cNvPr id="1167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316FEBE-EDFF-4830-B23D-92F90B15AF8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76</a:t>
            </a:fld>
            <a:endParaRPr kumimoji="0" lang="en-US" altLang="zh-CN" sz="1400" smtClean="0">
              <a:latin typeface="Tahoma" panose="020B0604030504040204" pitchFamily="34" charset="0"/>
              <a:ea typeface="宋体" panose="02010600030101010101" pitchFamily="2" charset="-122"/>
            </a:endParaRPr>
          </a:p>
        </p:txBody>
      </p:sp>
      <p:sp>
        <p:nvSpPr>
          <p:cNvPr id="116740" name="Rectangle 2"/>
          <p:cNvSpPr>
            <a:spLocks noGrp="1" noChangeArrowheads="1"/>
          </p:cNvSpPr>
          <p:nvPr>
            <p:ph type="title"/>
          </p:nvPr>
        </p:nvSpPr>
        <p:spPr>
          <a:xfrm>
            <a:off x="1066800" y="914400"/>
            <a:ext cx="7772400" cy="762000"/>
          </a:xfrm>
        </p:spPr>
        <p:txBody>
          <a:bodyPr/>
          <a:lstStyle/>
          <a:p>
            <a:pPr eaLnBrk="1" hangingPunct="1"/>
            <a:r>
              <a:rPr lang="en-US" altLang="zh-CN" smtClean="0"/>
              <a:t>3.2.3 </a:t>
            </a:r>
            <a:r>
              <a:rPr lang="zh-CN" altLang="en-US" smtClean="0"/>
              <a:t>启发式图搜索</a:t>
            </a:r>
            <a:r>
              <a:rPr lang="zh-CN" altLang="en-US" sz="3600" smtClean="0">
                <a:sym typeface="Symbol" panose="05050102010706020507" pitchFamily="18" charset="2"/>
              </a:rPr>
              <a:t></a:t>
            </a:r>
            <a:r>
              <a:rPr lang="zh-CN" altLang="en-US" smtClean="0"/>
              <a:t> </a:t>
            </a:r>
            <a:r>
              <a:rPr lang="en-US" altLang="zh-CN" sz="3200" smtClean="0">
                <a:latin typeface="华文新魏" panose="02010800040101010101" pitchFamily="2" charset="-122"/>
                <a:ea typeface="华文新魏" panose="02010800040101010101" pitchFamily="2" charset="-122"/>
              </a:rPr>
              <a:t>h</a:t>
            </a:r>
            <a:r>
              <a:rPr lang="zh-CN" altLang="en-US" sz="3200" smtClean="0">
                <a:latin typeface="华文新魏" panose="02010800040101010101" pitchFamily="2" charset="-122"/>
                <a:ea typeface="华文新魏" panose="02010800040101010101" pitchFamily="2" charset="-122"/>
              </a:rPr>
              <a:t>计算举例</a:t>
            </a:r>
          </a:p>
        </p:txBody>
      </p:sp>
      <p:sp>
        <p:nvSpPr>
          <p:cNvPr id="116741" name="Rectangle 3"/>
          <p:cNvSpPr>
            <a:spLocks noGrp="1" noChangeArrowheads="1"/>
          </p:cNvSpPr>
          <p:nvPr>
            <p:ph type="body" idx="1"/>
          </p:nvPr>
        </p:nvSpPr>
        <p:spPr>
          <a:xfrm>
            <a:off x="1062038" y="4532313"/>
            <a:ext cx="7772400" cy="2133600"/>
          </a:xfrm>
        </p:spPr>
        <p:txBody>
          <a:bodyPr/>
          <a:lstStyle/>
          <a:p>
            <a:pPr eaLnBrk="1" hangingPunct="1">
              <a:buFont typeface="Wingdings" panose="05000000000000000000" pitchFamily="2" charset="2"/>
              <a:buNone/>
            </a:pPr>
            <a:r>
              <a:rPr lang="en-US" altLang="zh-CN" smtClean="0"/>
              <a:t>				h(n) =4 </a:t>
            </a:r>
          </a:p>
        </p:txBody>
      </p:sp>
      <p:sp>
        <p:nvSpPr>
          <p:cNvPr id="116742" name="Text Box 4"/>
          <p:cNvSpPr txBox="1">
            <a:spLocks noChangeArrowheads="1"/>
          </p:cNvSpPr>
          <p:nvPr/>
        </p:nvSpPr>
        <p:spPr bwMode="auto">
          <a:xfrm>
            <a:off x="3657600" y="2362200"/>
            <a:ext cx="1371600" cy="11969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    </a:t>
            </a:r>
            <a:r>
              <a:rPr lang="en-US" altLang="zh-CN" sz="2400">
                <a:solidFill>
                  <a:schemeClr val="tx2"/>
                </a:solidFill>
                <a:latin typeface="Times New Roman" panose="02020603050405020304" pitchFamily="18" charset="0"/>
                <a:ea typeface="宋体" panose="02010600030101010101" pitchFamily="2" charset="-122"/>
              </a:rPr>
              <a:t>8</a:t>
            </a:r>
            <a:r>
              <a:rPr lang="en-US" altLang="zh-CN" sz="2400">
                <a:latin typeface="Times New Roman" panose="02020603050405020304" pitchFamily="18" charset="0"/>
                <a:ea typeface="宋体" panose="02010600030101010101" pitchFamily="2" charset="-122"/>
              </a:rPr>
              <a:t>    3</a:t>
            </a:r>
          </a:p>
          <a:p>
            <a:pP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a:t>
            </a:r>
            <a:r>
              <a:rPr lang="en-US" altLang="zh-CN" sz="2400">
                <a:solidFill>
                  <a:schemeClr val="tx2"/>
                </a:solidFill>
                <a:latin typeface="Times New Roman" panose="02020603050405020304" pitchFamily="18" charset="0"/>
                <a:ea typeface="宋体" panose="02010600030101010101" pitchFamily="2" charset="-122"/>
              </a:rPr>
              <a:t>6</a:t>
            </a:r>
            <a:r>
              <a:rPr lang="en-US" altLang="zh-CN" sz="2400">
                <a:latin typeface="Times New Roman" panose="02020603050405020304" pitchFamily="18" charset="0"/>
                <a:ea typeface="宋体" panose="02010600030101010101" pitchFamily="2" charset="-122"/>
              </a:rPr>
              <a:t>    4</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7          5</a:t>
            </a:r>
          </a:p>
        </p:txBody>
      </p:sp>
      <p:sp>
        <p:nvSpPr>
          <p:cNvPr id="116743" name="Text Box 5"/>
          <p:cNvSpPr txBox="1">
            <a:spLocks noChangeArrowheads="1"/>
          </p:cNvSpPr>
          <p:nvPr/>
        </p:nvSpPr>
        <p:spPr bwMode="auto">
          <a:xfrm>
            <a:off x="3657600" y="1905000"/>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1    2    3</a:t>
            </a:r>
            <a:endParaRPr lang="en-US" altLang="zh-CN" sz="2400">
              <a:latin typeface="Times New Roman" panose="02020603050405020304" pitchFamily="18" charset="0"/>
              <a:ea typeface="宋体" panose="02010600030101010101" pitchFamily="2" charset="-122"/>
            </a:endParaRPr>
          </a:p>
        </p:txBody>
      </p:sp>
      <p:sp>
        <p:nvSpPr>
          <p:cNvPr id="116744" name="Text Box 6"/>
          <p:cNvSpPr txBox="1">
            <a:spLocks noChangeArrowheads="1"/>
          </p:cNvSpPr>
          <p:nvPr/>
        </p:nvSpPr>
        <p:spPr bwMode="auto">
          <a:xfrm>
            <a:off x="5257800" y="2757488"/>
            <a:ext cx="336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4</a:t>
            </a:r>
          </a:p>
          <a:p>
            <a:pPr algn="ctr" eaLnBrk="1" hangingPunct="1">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5</a:t>
            </a:r>
            <a:endParaRPr lang="en-US" altLang="zh-CN" sz="2400">
              <a:latin typeface="Times New Roman" panose="02020603050405020304" pitchFamily="18" charset="0"/>
              <a:ea typeface="宋体" panose="02010600030101010101" pitchFamily="2" charset="-122"/>
            </a:endParaRPr>
          </a:p>
        </p:txBody>
      </p:sp>
      <p:sp>
        <p:nvSpPr>
          <p:cNvPr id="116745" name="Text Box 7"/>
          <p:cNvSpPr txBox="1">
            <a:spLocks noChangeArrowheads="1"/>
          </p:cNvSpPr>
          <p:nvPr/>
        </p:nvSpPr>
        <p:spPr bwMode="auto">
          <a:xfrm>
            <a:off x="3733800" y="36576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7    6    </a:t>
            </a:r>
            <a:endParaRPr lang="en-US" altLang="zh-CN" sz="2400">
              <a:latin typeface="Times New Roman" panose="02020603050405020304" pitchFamily="18" charset="0"/>
              <a:ea typeface="宋体" panose="02010600030101010101" pitchFamily="2" charset="-122"/>
            </a:endParaRPr>
          </a:p>
        </p:txBody>
      </p:sp>
      <p:sp>
        <p:nvSpPr>
          <p:cNvPr id="116746" name="Text Box 8"/>
          <p:cNvSpPr txBox="1">
            <a:spLocks noChangeArrowheads="1"/>
          </p:cNvSpPr>
          <p:nvPr/>
        </p:nvSpPr>
        <p:spPr bwMode="auto">
          <a:xfrm>
            <a:off x="3244850" y="2743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8</a:t>
            </a:r>
            <a:endParaRPr lang="en-US" altLang="zh-CN"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日期占位符 1"/>
          <p:cNvSpPr>
            <a:spLocks noGrp="1"/>
          </p:cNvSpPr>
          <p:nvPr>
            <p:ph type="dt" sz="quarter" idx="10"/>
          </p:nvPr>
        </p:nvSpPr>
        <p:spPr/>
        <p:txBody>
          <a:bodyPr/>
          <a:lstStyle/>
          <a:p>
            <a:pPr>
              <a:defRPr/>
            </a:pPr>
            <a:fld id="{024D7D3D-7005-4995-B39D-ADDBB6F727FD}" type="datetime1">
              <a:rPr lang="zh-CN" altLang="en-US"/>
              <a:pPr>
                <a:defRPr/>
              </a:pPr>
              <a:t>2017/9/26</a:t>
            </a:fld>
            <a:endParaRPr lang="en-US" altLang="zh-CN"/>
          </a:p>
        </p:txBody>
      </p:sp>
      <p:sp>
        <p:nvSpPr>
          <p:cNvPr id="11776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5F71CBE-99EC-41D3-97D2-BD267B5AB0C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77</a:t>
            </a:fld>
            <a:endParaRPr kumimoji="0" lang="en-US" altLang="zh-CN" sz="1400" smtClean="0">
              <a:latin typeface="Tahoma" panose="020B0604030504040204" pitchFamily="34" charset="0"/>
              <a:ea typeface="宋体" panose="02010600030101010101" pitchFamily="2" charset="-122"/>
            </a:endParaRPr>
          </a:p>
        </p:txBody>
      </p:sp>
      <p:sp>
        <p:nvSpPr>
          <p:cNvPr id="141314" name="Text Box 2050"/>
          <p:cNvSpPr txBox="1">
            <a:spLocks noChangeArrowheads="1"/>
          </p:cNvSpPr>
          <p:nvPr/>
        </p:nvSpPr>
        <p:spPr bwMode="auto">
          <a:xfrm>
            <a:off x="3921125" y="152400"/>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7        5</a:t>
            </a:r>
          </a:p>
        </p:txBody>
      </p:sp>
      <p:grpSp>
        <p:nvGrpSpPr>
          <p:cNvPr id="2" name="Group 2051"/>
          <p:cNvGrpSpPr>
            <a:grpSpLocks/>
          </p:cNvGrpSpPr>
          <p:nvPr/>
        </p:nvGrpSpPr>
        <p:grpSpPr bwMode="auto">
          <a:xfrm>
            <a:off x="2362200" y="990600"/>
            <a:ext cx="4003675" cy="1063625"/>
            <a:chOff x="768" y="624"/>
            <a:chExt cx="2522" cy="670"/>
          </a:xfrm>
        </p:grpSpPr>
        <p:sp>
          <p:nvSpPr>
            <p:cNvPr id="117812" name="Text Box 2052"/>
            <p:cNvSpPr txBox="1">
              <a:spLocks noChangeArrowheads="1"/>
            </p:cNvSpPr>
            <p:nvPr/>
          </p:nvSpPr>
          <p:spPr bwMode="auto">
            <a:xfrm>
              <a:off x="1728" y="76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17813" name="Text Box 2053"/>
            <p:cNvSpPr txBox="1">
              <a:spLocks noChangeArrowheads="1"/>
            </p:cNvSpPr>
            <p:nvPr/>
          </p:nvSpPr>
          <p:spPr bwMode="auto">
            <a:xfrm>
              <a:off x="768" y="76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7    5</a:t>
              </a:r>
            </a:p>
          </p:txBody>
        </p:sp>
        <p:sp>
          <p:nvSpPr>
            <p:cNvPr id="117814" name="Text Box 2054"/>
            <p:cNvSpPr txBox="1">
              <a:spLocks noChangeArrowheads="1"/>
            </p:cNvSpPr>
            <p:nvPr/>
          </p:nvSpPr>
          <p:spPr bwMode="auto">
            <a:xfrm>
              <a:off x="2784" y="76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7   5</a:t>
              </a:r>
            </a:p>
          </p:txBody>
        </p:sp>
        <p:sp>
          <p:nvSpPr>
            <p:cNvPr id="117815" name="Line 2055"/>
            <p:cNvSpPr>
              <a:spLocks noChangeShapeType="1"/>
            </p:cNvSpPr>
            <p:nvPr/>
          </p:nvSpPr>
          <p:spPr bwMode="auto">
            <a:xfrm flipV="1">
              <a:off x="1968" y="62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6" name="Line 2056"/>
            <p:cNvSpPr>
              <a:spLocks noChangeShapeType="1"/>
            </p:cNvSpPr>
            <p:nvPr/>
          </p:nvSpPr>
          <p:spPr bwMode="auto">
            <a:xfrm flipV="1">
              <a:off x="1056" y="624"/>
              <a:ext cx="91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7" name="Line 2057"/>
            <p:cNvSpPr>
              <a:spLocks noChangeShapeType="1"/>
            </p:cNvSpPr>
            <p:nvPr/>
          </p:nvSpPr>
          <p:spPr bwMode="auto">
            <a:xfrm flipH="1" flipV="1">
              <a:off x="2016" y="624"/>
              <a:ext cx="105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2058"/>
          <p:cNvGrpSpPr>
            <a:grpSpLocks/>
          </p:cNvGrpSpPr>
          <p:nvPr/>
        </p:nvGrpSpPr>
        <p:grpSpPr bwMode="auto">
          <a:xfrm>
            <a:off x="2362200" y="2057400"/>
            <a:ext cx="4003675" cy="1139825"/>
            <a:chOff x="768" y="1296"/>
            <a:chExt cx="2522" cy="718"/>
          </a:xfrm>
        </p:grpSpPr>
        <p:sp>
          <p:nvSpPr>
            <p:cNvPr id="117806" name="Text Box 2059"/>
            <p:cNvSpPr txBox="1">
              <a:spLocks noChangeArrowheads="1"/>
            </p:cNvSpPr>
            <p:nvPr/>
          </p:nvSpPr>
          <p:spPr bwMode="auto">
            <a:xfrm>
              <a:off x="1728" y="148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17807" name="Text Box 2060"/>
            <p:cNvSpPr txBox="1">
              <a:spLocks noChangeArrowheads="1"/>
            </p:cNvSpPr>
            <p:nvPr/>
          </p:nvSpPr>
          <p:spPr bwMode="auto">
            <a:xfrm>
              <a:off x="768" y="148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17808" name="Text Box 2061"/>
            <p:cNvSpPr txBox="1">
              <a:spLocks noChangeArrowheads="1"/>
            </p:cNvSpPr>
            <p:nvPr/>
          </p:nvSpPr>
          <p:spPr bwMode="auto">
            <a:xfrm>
              <a:off x="2784" y="148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17809" name="Line 2062"/>
            <p:cNvSpPr>
              <a:spLocks noChangeShapeType="1"/>
            </p:cNvSpPr>
            <p:nvPr/>
          </p:nvSpPr>
          <p:spPr bwMode="auto">
            <a:xfrm flipV="1">
              <a:off x="1968" y="129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0" name="Line 2063"/>
            <p:cNvSpPr>
              <a:spLocks noChangeShapeType="1"/>
            </p:cNvSpPr>
            <p:nvPr/>
          </p:nvSpPr>
          <p:spPr bwMode="auto">
            <a:xfrm flipV="1">
              <a:off x="1056" y="1296"/>
              <a:ext cx="91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1" name="Line 2064"/>
            <p:cNvSpPr>
              <a:spLocks noChangeShapeType="1"/>
            </p:cNvSpPr>
            <p:nvPr/>
          </p:nvSpPr>
          <p:spPr bwMode="auto">
            <a:xfrm flipH="1" flipV="1">
              <a:off x="2016" y="1296"/>
              <a:ext cx="105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2065"/>
          <p:cNvGrpSpPr>
            <a:grpSpLocks/>
          </p:cNvGrpSpPr>
          <p:nvPr/>
        </p:nvGrpSpPr>
        <p:grpSpPr bwMode="auto">
          <a:xfrm>
            <a:off x="1371600" y="3200400"/>
            <a:ext cx="2327275" cy="1292225"/>
            <a:chOff x="144" y="2016"/>
            <a:chExt cx="1466" cy="814"/>
          </a:xfrm>
        </p:grpSpPr>
        <p:sp>
          <p:nvSpPr>
            <p:cNvPr id="117802" name="Text Box 2066"/>
            <p:cNvSpPr txBox="1">
              <a:spLocks noChangeArrowheads="1"/>
            </p:cNvSpPr>
            <p:nvPr/>
          </p:nvSpPr>
          <p:spPr bwMode="auto">
            <a:xfrm>
              <a:off x="1104" y="2304"/>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6    5</a:t>
              </a:r>
            </a:p>
          </p:txBody>
        </p:sp>
        <p:sp>
          <p:nvSpPr>
            <p:cNvPr id="117803" name="Text Box 2067"/>
            <p:cNvSpPr txBox="1">
              <a:spLocks noChangeArrowheads="1"/>
            </p:cNvSpPr>
            <p:nvPr/>
          </p:nvSpPr>
          <p:spPr bwMode="auto">
            <a:xfrm>
              <a:off x="144" y="2304"/>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17804" name="Line 2068"/>
            <p:cNvSpPr>
              <a:spLocks noChangeShapeType="1"/>
            </p:cNvSpPr>
            <p:nvPr/>
          </p:nvSpPr>
          <p:spPr bwMode="auto">
            <a:xfrm flipV="1">
              <a:off x="432" y="2016"/>
              <a:ext cx="57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5" name="Line 2069"/>
            <p:cNvSpPr>
              <a:spLocks noChangeShapeType="1"/>
            </p:cNvSpPr>
            <p:nvPr/>
          </p:nvSpPr>
          <p:spPr bwMode="auto">
            <a:xfrm flipH="1" flipV="1">
              <a:off x="1008" y="2016"/>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070"/>
          <p:cNvGrpSpPr>
            <a:grpSpLocks/>
          </p:cNvGrpSpPr>
          <p:nvPr/>
        </p:nvGrpSpPr>
        <p:grpSpPr bwMode="auto">
          <a:xfrm>
            <a:off x="4267200" y="3200400"/>
            <a:ext cx="2632075" cy="1292225"/>
            <a:chOff x="1968" y="2016"/>
            <a:chExt cx="1658" cy="814"/>
          </a:xfrm>
        </p:grpSpPr>
        <p:sp>
          <p:nvSpPr>
            <p:cNvPr id="117798" name="Text Box 2071"/>
            <p:cNvSpPr txBox="1">
              <a:spLocks noChangeArrowheads="1"/>
            </p:cNvSpPr>
            <p:nvPr/>
          </p:nvSpPr>
          <p:spPr bwMode="auto">
            <a:xfrm>
              <a:off x="2064" y="2304"/>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17799" name="Text Box 2072"/>
            <p:cNvSpPr txBox="1">
              <a:spLocks noChangeArrowheads="1"/>
            </p:cNvSpPr>
            <p:nvPr/>
          </p:nvSpPr>
          <p:spPr bwMode="auto">
            <a:xfrm>
              <a:off x="3120" y="2304"/>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17800" name="Line 2073"/>
            <p:cNvSpPr>
              <a:spLocks noChangeShapeType="1"/>
            </p:cNvSpPr>
            <p:nvPr/>
          </p:nvSpPr>
          <p:spPr bwMode="auto">
            <a:xfrm flipH="1" flipV="1">
              <a:off x="1968" y="2016"/>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1" name="Line 2074"/>
            <p:cNvSpPr>
              <a:spLocks noChangeShapeType="1"/>
            </p:cNvSpPr>
            <p:nvPr/>
          </p:nvSpPr>
          <p:spPr bwMode="auto">
            <a:xfrm flipH="1" flipV="1">
              <a:off x="2016" y="2016"/>
              <a:ext cx="139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2075"/>
          <p:cNvGrpSpPr>
            <a:grpSpLocks/>
          </p:cNvGrpSpPr>
          <p:nvPr/>
        </p:nvGrpSpPr>
        <p:grpSpPr bwMode="auto">
          <a:xfrm>
            <a:off x="4419600" y="4495800"/>
            <a:ext cx="854075" cy="1063625"/>
            <a:chOff x="2064" y="2832"/>
            <a:chExt cx="538" cy="670"/>
          </a:xfrm>
        </p:grpSpPr>
        <p:sp>
          <p:nvSpPr>
            <p:cNvPr id="117796" name="Text Box 2076"/>
            <p:cNvSpPr txBox="1">
              <a:spLocks noChangeArrowheads="1"/>
            </p:cNvSpPr>
            <p:nvPr/>
          </p:nvSpPr>
          <p:spPr bwMode="auto">
            <a:xfrm>
              <a:off x="2064" y="2976"/>
              <a:ext cx="538"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17797" name="Line 2077"/>
            <p:cNvSpPr>
              <a:spLocks noChangeShapeType="1"/>
            </p:cNvSpPr>
            <p:nvPr/>
          </p:nvSpPr>
          <p:spPr bwMode="auto">
            <a:xfrm flipV="1">
              <a:off x="2304" y="283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2078"/>
          <p:cNvGrpSpPr>
            <a:grpSpLocks/>
          </p:cNvGrpSpPr>
          <p:nvPr/>
        </p:nvGrpSpPr>
        <p:grpSpPr bwMode="auto">
          <a:xfrm>
            <a:off x="2667000" y="5562600"/>
            <a:ext cx="4343400" cy="1063625"/>
            <a:chOff x="960" y="3504"/>
            <a:chExt cx="2736" cy="670"/>
          </a:xfrm>
        </p:grpSpPr>
        <p:sp>
          <p:nvSpPr>
            <p:cNvPr id="117792" name="Text Box 2079"/>
            <p:cNvSpPr txBox="1">
              <a:spLocks noChangeArrowheads="1"/>
            </p:cNvSpPr>
            <p:nvPr/>
          </p:nvSpPr>
          <p:spPr bwMode="auto">
            <a:xfrm>
              <a:off x="960" y="364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17793" name="Text Box 2080"/>
            <p:cNvSpPr txBox="1">
              <a:spLocks noChangeArrowheads="1"/>
            </p:cNvSpPr>
            <p:nvPr/>
          </p:nvSpPr>
          <p:spPr bwMode="auto">
            <a:xfrm>
              <a:off x="3190" y="364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6   5</a:t>
              </a:r>
            </a:p>
          </p:txBody>
        </p:sp>
        <p:sp>
          <p:nvSpPr>
            <p:cNvPr id="117794" name="Line 2081"/>
            <p:cNvSpPr>
              <a:spLocks noChangeShapeType="1"/>
            </p:cNvSpPr>
            <p:nvPr/>
          </p:nvSpPr>
          <p:spPr bwMode="auto">
            <a:xfrm flipV="1">
              <a:off x="1200" y="3504"/>
              <a:ext cx="110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5" name="Line 2082"/>
            <p:cNvSpPr>
              <a:spLocks noChangeShapeType="1"/>
            </p:cNvSpPr>
            <p:nvPr/>
          </p:nvSpPr>
          <p:spPr bwMode="auto">
            <a:xfrm flipH="1" flipV="1">
              <a:off x="2304" y="3504"/>
              <a:ext cx="115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1347" name="Text Box 2083"/>
          <p:cNvSpPr txBox="1">
            <a:spLocks noChangeArrowheads="1"/>
          </p:cNvSpPr>
          <p:nvPr/>
        </p:nvSpPr>
        <p:spPr bwMode="auto">
          <a:xfrm>
            <a:off x="4724400" y="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s(4)</a:t>
            </a:r>
            <a:endParaRPr lang="en-US" altLang="zh-CN" sz="1800">
              <a:latin typeface="Times New Roman" panose="02020603050405020304" pitchFamily="18" charset="0"/>
              <a:ea typeface="宋体" panose="02010600030101010101" pitchFamily="2" charset="-122"/>
            </a:endParaRPr>
          </a:p>
        </p:txBody>
      </p:sp>
      <p:sp>
        <p:nvSpPr>
          <p:cNvPr id="141348" name="Text Box 2084"/>
          <p:cNvSpPr txBox="1">
            <a:spLocks noChangeArrowheads="1"/>
          </p:cNvSpPr>
          <p:nvPr/>
        </p:nvSpPr>
        <p:spPr bwMode="auto">
          <a:xfrm>
            <a:off x="1676400" y="14478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A(6)</a:t>
            </a:r>
            <a:endParaRPr lang="en-US" altLang="zh-CN" sz="1800">
              <a:latin typeface="Times New Roman" panose="02020603050405020304" pitchFamily="18" charset="0"/>
              <a:ea typeface="宋体" panose="02010600030101010101" pitchFamily="2" charset="-122"/>
            </a:endParaRPr>
          </a:p>
        </p:txBody>
      </p:sp>
      <p:sp>
        <p:nvSpPr>
          <p:cNvPr id="141349" name="Text Box 2085"/>
          <p:cNvSpPr txBox="1">
            <a:spLocks noChangeArrowheads="1"/>
          </p:cNvSpPr>
          <p:nvPr/>
        </p:nvSpPr>
        <p:spPr bwMode="auto">
          <a:xfrm>
            <a:off x="4730750" y="1538288"/>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B(4)</a:t>
            </a:r>
            <a:endParaRPr lang="en-US" altLang="zh-CN" sz="1800">
              <a:latin typeface="Times New Roman" panose="02020603050405020304" pitchFamily="18" charset="0"/>
              <a:ea typeface="宋体" panose="02010600030101010101" pitchFamily="2" charset="-122"/>
            </a:endParaRPr>
          </a:p>
        </p:txBody>
      </p:sp>
      <p:sp>
        <p:nvSpPr>
          <p:cNvPr id="141350" name="Text Box 2086"/>
          <p:cNvSpPr txBox="1">
            <a:spLocks noChangeArrowheads="1"/>
          </p:cNvSpPr>
          <p:nvPr/>
        </p:nvSpPr>
        <p:spPr bwMode="auto">
          <a:xfrm>
            <a:off x="6483350" y="1447800"/>
            <a:ext cx="60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C(6)</a:t>
            </a:r>
            <a:endParaRPr lang="en-US" altLang="zh-CN" sz="1800">
              <a:latin typeface="Times New Roman" panose="02020603050405020304" pitchFamily="18" charset="0"/>
              <a:ea typeface="宋体" panose="02010600030101010101" pitchFamily="2" charset="-122"/>
            </a:endParaRPr>
          </a:p>
        </p:txBody>
      </p:sp>
      <p:sp>
        <p:nvSpPr>
          <p:cNvPr id="141351" name="Text Box 2087"/>
          <p:cNvSpPr txBox="1">
            <a:spLocks noChangeArrowheads="1"/>
          </p:cNvSpPr>
          <p:nvPr/>
        </p:nvSpPr>
        <p:spPr bwMode="auto">
          <a:xfrm>
            <a:off x="1752600" y="25908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D(5)</a:t>
            </a:r>
            <a:endParaRPr lang="en-US" altLang="zh-CN" sz="1800">
              <a:latin typeface="Times New Roman" panose="02020603050405020304" pitchFamily="18" charset="0"/>
              <a:ea typeface="宋体" panose="02010600030101010101" pitchFamily="2" charset="-122"/>
            </a:endParaRPr>
          </a:p>
        </p:txBody>
      </p:sp>
      <p:sp>
        <p:nvSpPr>
          <p:cNvPr id="141352" name="Text Box 2088"/>
          <p:cNvSpPr txBox="1">
            <a:spLocks noChangeArrowheads="1"/>
          </p:cNvSpPr>
          <p:nvPr/>
        </p:nvSpPr>
        <p:spPr bwMode="auto">
          <a:xfrm>
            <a:off x="4737100" y="2590800"/>
            <a:ext cx="59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E(5)</a:t>
            </a:r>
            <a:endParaRPr lang="en-US" altLang="zh-CN" sz="1800">
              <a:latin typeface="Times New Roman" panose="02020603050405020304" pitchFamily="18" charset="0"/>
              <a:ea typeface="宋体" panose="02010600030101010101" pitchFamily="2" charset="-122"/>
            </a:endParaRPr>
          </a:p>
        </p:txBody>
      </p:sp>
      <p:sp>
        <p:nvSpPr>
          <p:cNvPr id="141353" name="Text Box 2089"/>
          <p:cNvSpPr txBox="1">
            <a:spLocks noChangeArrowheads="1"/>
          </p:cNvSpPr>
          <p:nvPr/>
        </p:nvSpPr>
        <p:spPr bwMode="auto">
          <a:xfrm>
            <a:off x="6413500" y="25908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F(6)</a:t>
            </a:r>
            <a:endParaRPr lang="en-US" altLang="zh-CN" sz="1800">
              <a:latin typeface="Times New Roman" panose="02020603050405020304" pitchFamily="18" charset="0"/>
              <a:ea typeface="宋体" panose="02010600030101010101" pitchFamily="2" charset="-122"/>
            </a:endParaRPr>
          </a:p>
        </p:txBody>
      </p:sp>
      <p:sp>
        <p:nvSpPr>
          <p:cNvPr id="141354" name="Text Box 2090"/>
          <p:cNvSpPr txBox="1">
            <a:spLocks noChangeArrowheads="1"/>
          </p:cNvSpPr>
          <p:nvPr/>
        </p:nvSpPr>
        <p:spPr bwMode="auto">
          <a:xfrm>
            <a:off x="1428750" y="45720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G(6)</a:t>
            </a:r>
            <a:endParaRPr lang="en-US" altLang="zh-CN" sz="1800">
              <a:latin typeface="Times New Roman" panose="02020603050405020304" pitchFamily="18" charset="0"/>
              <a:ea typeface="宋体" panose="02010600030101010101" pitchFamily="2" charset="-122"/>
            </a:endParaRPr>
          </a:p>
        </p:txBody>
      </p:sp>
      <p:sp>
        <p:nvSpPr>
          <p:cNvPr id="141355" name="Text Box 2091"/>
          <p:cNvSpPr txBox="1">
            <a:spLocks noChangeArrowheads="1"/>
          </p:cNvSpPr>
          <p:nvPr/>
        </p:nvSpPr>
        <p:spPr bwMode="auto">
          <a:xfrm>
            <a:off x="2971800" y="45720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H(7)</a:t>
            </a:r>
            <a:endParaRPr lang="en-US" altLang="zh-CN" sz="1800">
              <a:latin typeface="Times New Roman" panose="02020603050405020304" pitchFamily="18" charset="0"/>
              <a:ea typeface="宋体" panose="02010600030101010101" pitchFamily="2" charset="-122"/>
            </a:endParaRPr>
          </a:p>
        </p:txBody>
      </p:sp>
      <p:sp>
        <p:nvSpPr>
          <p:cNvPr id="141356" name="Text Box 2092"/>
          <p:cNvSpPr txBox="1">
            <a:spLocks noChangeArrowheads="1"/>
          </p:cNvSpPr>
          <p:nvPr/>
        </p:nvSpPr>
        <p:spPr bwMode="auto">
          <a:xfrm>
            <a:off x="5213350" y="388620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I(5)</a:t>
            </a:r>
            <a:endParaRPr lang="en-US" altLang="zh-CN" sz="1800">
              <a:latin typeface="Times New Roman" panose="02020603050405020304" pitchFamily="18" charset="0"/>
              <a:ea typeface="宋体" panose="02010600030101010101" pitchFamily="2" charset="-122"/>
            </a:endParaRPr>
          </a:p>
        </p:txBody>
      </p:sp>
      <p:sp>
        <p:nvSpPr>
          <p:cNvPr id="141357" name="Text Box 2093"/>
          <p:cNvSpPr txBox="1">
            <a:spLocks noChangeArrowheads="1"/>
          </p:cNvSpPr>
          <p:nvPr/>
        </p:nvSpPr>
        <p:spPr bwMode="auto">
          <a:xfrm>
            <a:off x="6972300" y="38862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J(7)</a:t>
            </a:r>
            <a:endParaRPr lang="en-US" altLang="zh-CN" sz="1800">
              <a:latin typeface="Times New Roman" panose="02020603050405020304" pitchFamily="18" charset="0"/>
              <a:ea typeface="宋体" panose="02010600030101010101" pitchFamily="2" charset="-122"/>
            </a:endParaRPr>
          </a:p>
        </p:txBody>
      </p:sp>
      <p:sp>
        <p:nvSpPr>
          <p:cNvPr id="141358" name="Text Box 2094"/>
          <p:cNvSpPr txBox="1">
            <a:spLocks noChangeArrowheads="1"/>
          </p:cNvSpPr>
          <p:nvPr/>
        </p:nvSpPr>
        <p:spPr bwMode="auto">
          <a:xfrm>
            <a:off x="5289550" y="51054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K(5)</a:t>
            </a:r>
            <a:endParaRPr lang="en-US" altLang="zh-CN" sz="1800">
              <a:latin typeface="Times New Roman" panose="02020603050405020304" pitchFamily="18" charset="0"/>
              <a:ea typeface="宋体" panose="02010600030101010101" pitchFamily="2" charset="-122"/>
            </a:endParaRPr>
          </a:p>
        </p:txBody>
      </p:sp>
      <p:sp>
        <p:nvSpPr>
          <p:cNvPr id="141359" name="Text Box 2095"/>
          <p:cNvSpPr txBox="1">
            <a:spLocks noChangeArrowheads="1"/>
          </p:cNvSpPr>
          <p:nvPr/>
        </p:nvSpPr>
        <p:spPr bwMode="auto">
          <a:xfrm>
            <a:off x="1993900" y="6019800"/>
            <a:ext cx="59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L(5)</a:t>
            </a:r>
            <a:endParaRPr lang="en-US" altLang="zh-CN" sz="1800">
              <a:latin typeface="Times New Roman" panose="02020603050405020304" pitchFamily="18" charset="0"/>
              <a:ea typeface="宋体" panose="02010600030101010101" pitchFamily="2" charset="-122"/>
            </a:endParaRPr>
          </a:p>
        </p:txBody>
      </p:sp>
      <p:sp>
        <p:nvSpPr>
          <p:cNvPr id="141360" name="Text Box 2096"/>
          <p:cNvSpPr txBox="1">
            <a:spLocks noChangeArrowheads="1"/>
          </p:cNvSpPr>
          <p:nvPr/>
        </p:nvSpPr>
        <p:spPr bwMode="auto">
          <a:xfrm>
            <a:off x="7086600" y="5943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M(7)</a:t>
            </a:r>
            <a:endParaRPr lang="en-US" altLang="zh-CN" sz="1800">
              <a:latin typeface="Times New Roman" panose="02020603050405020304" pitchFamily="18" charset="0"/>
              <a:ea typeface="宋体" panose="02010600030101010101" pitchFamily="2" charset="-122"/>
            </a:endParaRPr>
          </a:p>
        </p:txBody>
      </p:sp>
      <p:sp>
        <p:nvSpPr>
          <p:cNvPr id="141361" name="Text Box 2097"/>
          <p:cNvSpPr txBox="1">
            <a:spLocks noChangeArrowheads="1"/>
          </p:cNvSpPr>
          <p:nvPr/>
        </p:nvSpPr>
        <p:spPr bwMode="auto">
          <a:xfrm>
            <a:off x="3556000" y="61722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tx2"/>
                </a:solidFill>
                <a:latin typeface="Times New Roman" panose="02020603050405020304" pitchFamily="18" charset="0"/>
                <a:ea typeface="宋体" panose="02010600030101010101" pitchFamily="2" charset="-122"/>
              </a:rPr>
              <a:t>目标</a:t>
            </a:r>
            <a:endParaRPr lang="zh-CN" altLang="en-US" sz="1800">
              <a:latin typeface="Times New Roman" panose="02020603050405020304" pitchFamily="18" charset="0"/>
              <a:ea typeface="宋体" panose="02010600030101010101" pitchFamily="2" charset="-122"/>
            </a:endParaRPr>
          </a:p>
        </p:txBody>
      </p:sp>
      <p:sp>
        <p:nvSpPr>
          <p:cNvPr id="141362" name="Oval 2098"/>
          <p:cNvSpPr>
            <a:spLocks noChangeArrowheads="1"/>
          </p:cNvSpPr>
          <p:nvPr/>
        </p:nvSpPr>
        <p:spPr bwMode="auto">
          <a:xfrm>
            <a:off x="4800600" y="381000"/>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1</a:t>
            </a:r>
          </a:p>
        </p:txBody>
      </p:sp>
      <p:sp>
        <p:nvSpPr>
          <p:cNvPr id="141363" name="Oval 2099"/>
          <p:cNvSpPr>
            <a:spLocks noChangeArrowheads="1"/>
          </p:cNvSpPr>
          <p:nvPr/>
        </p:nvSpPr>
        <p:spPr bwMode="auto">
          <a:xfrm>
            <a:off x="4724400" y="1143000"/>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2</a:t>
            </a:r>
          </a:p>
        </p:txBody>
      </p:sp>
      <p:sp>
        <p:nvSpPr>
          <p:cNvPr id="141364" name="Oval 2100"/>
          <p:cNvSpPr>
            <a:spLocks noChangeArrowheads="1"/>
          </p:cNvSpPr>
          <p:nvPr/>
        </p:nvSpPr>
        <p:spPr bwMode="auto">
          <a:xfrm>
            <a:off x="3200400" y="2286000"/>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3</a:t>
            </a:r>
          </a:p>
        </p:txBody>
      </p:sp>
      <p:sp>
        <p:nvSpPr>
          <p:cNvPr id="141365" name="Oval 2101"/>
          <p:cNvSpPr>
            <a:spLocks noChangeArrowheads="1"/>
          </p:cNvSpPr>
          <p:nvPr/>
        </p:nvSpPr>
        <p:spPr bwMode="auto">
          <a:xfrm>
            <a:off x="4724400" y="2209800"/>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4</a:t>
            </a:r>
          </a:p>
        </p:txBody>
      </p:sp>
      <p:sp>
        <p:nvSpPr>
          <p:cNvPr id="141366" name="Oval 2102"/>
          <p:cNvSpPr>
            <a:spLocks noChangeArrowheads="1"/>
          </p:cNvSpPr>
          <p:nvPr/>
        </p:nvSpPr>
        <p:spPr bwMode="auto">
          <a:xfrm>
            <a:off x="5334000" y="3505200"/>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5</a:t>
            </a:r>
          </a:p>
        </p:txBody>
      </p:sp>
      <p:sp>
        <p:nvSpPr>
          <p:cNvPr id="141367" name="Oval 2103"/>
          <p:cNvSpPr>
            <a:spLocks noChangeArrowheads="1"/>
          </p:cNvSpPr>
          <p:nvPr/>
        </p:nvSpPr>
        <p:spPr bwMode="auto">
          <a:xfrm>
            <a:off x="5334000" y="4648200"/>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13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13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134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13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135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136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13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135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4135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4136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4135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4135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4136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4135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41357"/>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413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4135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141367"/>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499"/>
                                          </p:stCondLst>
                                        </p:cTn>
                                        <p:tgtEl>
                                          <p:spTgt spid="7"/>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141359"/>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41360"/>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141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nimBg="1" autoUpdateAnimBg="0"/>
      <p:bldP spid="141347" grpId="0" autoUpdateAnimBg="0"/>
      <p:bldP spid="141348" grpId="0" autoUpdateAnimBg="0"/>
      <p:bldP spid="141349" grpId="0" autoUpdateAnimBg="0"/>
      <p:bldP spid="141350" grpId="0" autoUpdateAnimBg="0"/>
      <p:bldP spid="141351" grpId="0" autoUpdateAnimBg="0"/>
      <p:bldP spid="141352" grpId="0" autoUpdateAnimBg="0"/>
      <p:bldP spid="141353" grpId="0" autoUpdateAnimBg="0"/>
      <p:bldP spid="141354" grpId="0" autoUpdateAnimBg="0"/>
      <p:bldP spid="141355" grpId="0" autoUpdateAnimBg="0"/>
      <p:bldP spid="141356" grpId="0" autoUpdateAnimBg="0"/>
      <p:bldP spid="141357" grpId="0" autoUpdateAnimBg="0"/>
      <p:bldP spid="141358" grpId="0" autoUpdateAnimBg="0"/>
      <p:bldP spid="141359" grpId="0" autoUpdateAnimBg="0"/>
      <p:bldP spid="141360" grpId="0" autoUpdateAnimBg="0"/>
      <p:bldP spid="141361" grpId="0" autoUpdateAnimBg="0"/>
      <p:bldP spid="141362" grpId="0" animBg="1" autoUpdateAnimBg="0"/>
      <p:bldP spid="141363" grpId="0" animBg="1" autoUpdateAnimBg="0"/>
      <p:bldP spid="141364" grpId="0" animBg="1" autoUpdateAnimBg="0"/>
      <p:bldP spid="141365" grpId="0" animBg="1" autoUpdateAnimBg="0"/>
      <p:bldP spid="141366" grpId="0" animBg="1" autoUpdateAnimBg="0"/>
      <p:bldP spid="141367"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E470A27-A1C9-43A3-BF89-DF02B6C76A0B}" type="datetime1">
              <a:rPr lang="zh-CN" altLang="en-US"/>
              <a:pPr>
                <a:defRPr/>
              </a:pPr>
              <a:t>2017/9/26</a:t>
            </a:fld>
            <a:endParaRPr lang="en-US" altLang="zh-CN"/>
          </a:p>
        </p:txBody>
      </p:sp>
      <p:sp>
        <p:nvSpPr>
          <p:cNvPr id="1187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2F268F1-1445-4664-BC19-125509CB614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78</a:t>
            </a:fld>
            <a:endParaRPr kumimoji="0" lang="en-US" altLang="zh-CN" sz="1400" smtClean="0">
              <a:latin typeface="Tahoma" panose="020B0604030504040204" pitchFamily="34" charset="0"/>
              <a:ea typeface="宋体" panose="02010600030101010101" pitchFamily="2" charset="-122"/>
            </a:endParaRPr>
          </a:p>
        </p:txBody>
      </p:sp>
      <p:sp>
        <p:nvSpPr>
          <p:cNvPr id="118788" name="Rectangle 2"/>
          <p:cNvSpPr>
            <a:spLocks noGrp="1" noChangeArrowheads="1"/>
          </p:cNvSpPr>
          <p:nvPr>
            <p:ph type="title"/>
          </p:nvPr>
        </p:nvSpPr>
        <p:spPr>
          <a:xfrm>
            <a:off x="755650" y="617538"/>
            <a:ext cx="8188325" cy="1143000"/>
          </a:xfrm>
        </p:spPr>
        <p:txBody>
          <a:bodyPr/>
          <a:lstStyle/>
          <a:p>
            <a:pPr eaLnBrk="1" hangingPunct="1"/>
            <a:r>
              <a:rPr lang="en-US" altLang="zh-CN" smtClean="0"/>
              <a:t>3.2.3 </a:t>
            </a:r>
            <a:r>
              <a:rPr lang="zh-CN" altLang="en-US" smtClean="0"/>
              <a:t>启发式图搜索</a:t>
            </a:r>
          </a:p>
        </p:txBody>
      </p:sp>
      <p:sp>
        <p:nvSpPr>
          <p:cNvPr id="118789" name="Rectangle 3"/>
          <p:cNvSpPr>
            <a:spLocks noGrp="1" noChangeArrowheads="1"/>
          </p:cNvSpPr>
          <p:nvPr>
            <p:ph type="body" idx="1"/>
          </p:nvPr>
        </p:nvSpPr>
        <p:spPr>
          <a:xfrm>
            <a:off x="395288" y="2017713"/>
            <a:ext cx="8559800" cy="4114800"/>
          </a:xfrm>
        </p:spPr>
        <p:txBody>
          <a:bodyPr/>
          <a:lstStyle/>
          <a:p>
            <a:pPr eaLnBrk="1" hangingPunct="1"/>
            <a:r>
              <a:rPr lang="zh-CN" altLang="en-US" smtClean="0"/>
              <a:t>如果能在搜索的每一步都利用估价函数</a:t>
            </a:r>
            <a:r>
              <a:rPr lang="en-US" altLang="zh-CN" smtClean="0"/>
              <a:t>f(n) = g(n) + h(n)</a:t>
            </a:r>
            <a:r>
              <a:rPr lang="zh-CN" altLang="en-US" smtClean="0"/>
              <a:t>对</a:t>
            </a:r>
            <a:r>
              <a:rPr lang="en-US" altLang="zh-CN" smtClean="0"/>
              <a:t>Open</a:t>
            </a:r>
            <a:r>
              <a:rPr lang="zh-CN" altLang="en-US" smtClean="0"/>
              <a:t>表中的节点进行排序，该搜索算法为</a:t>
            </a:r>
            <a:r>
              <a:rPr lang="en-US" altLang="zh-CN" smtClean="0"/>
              <a:t>A</a:t>
            </a:r>
            <a:r>
              <a:rPr lang="zh-CN" altLang="en-US" smtClean="0"/>
              <a:t>算法，也称启发式搜索算法。</a:t>
            </a:r>
          </a:p>
          <a:p>
            <a:pPr eaLnBrk="1" hangingPunct="1"/>
            <a:r>
              <a:rPr lang="zh-CN" altLang="en-US" smtClean="0"/>
              <a:t>根据搜索过程中选择扩展节点的范围，启发式搜索算法可分为全局择优搜索算法和局部择优搜索算法。</a:t>
            </a:r>
          </a:p>
          <a:p>
            <a:pPr eaLnBrk="1" hangingPunct="1"/>
            <a:endParaRPr lang="en-US" altLang="zh-CN"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A62276D-74ED-44E9-B5EB-1AF9958EB2AE}" type="datetime1">
              <a:rPr lang="zh-CN" altLang="en-US"/>
              <a:pPr>
                <a:defRPr/>
              </a:pPr>
              <a:t>2017/9/26</a:t>
            </a:fld>
            <a:endParaRPr lang="en-US" altLang="zh-CN"/>
          </a:p>
        </p:txBody>
      </p:sp>
      <p:sp>
        <p:nvSpPr>
          <p:cNvPr id="1198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72C819B-CDB0-4CD3-94A6-CA694BCE8E8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79</a:t>
            </a:fld>
            <a:endParaRPr kumimoji="0" lang="en-US" altLang="zh-CN" sz="1400" smtClean="0">
              <a:latin typeface="Tahoma" panose="020B0604030504040204" pitchFamily="34" charset="0"/>
              <a:ea typeface="宋体" panose="02010600030101010101" pitchFamily="2" charset="-122"/>
            </a:endParaRPr>
          </a:p>
        </p:txBody>
      </p:sp>
      <p:sp>
        <p:nvSpPr>
          <p:cNvPr id="119812" name="Rectangle 1026"/>
          <p:cNvSpPr>
            <a:spLocks noGrp="1" noChangeArrowheads="1"/>
          </p:cNvSpPr>
          <p:nvPr>
            <p:ph type="title"/>
          </p:nvPr>
        </p:nvSpPr>
        <p:spPr>
          <a:xfrm>
            <a:off x="755650" y="617538"/>
            <a:ext cx="8188325" cy="1143000"/>
          </a:xfrm>
        </p:spPr>
        <p:txBody>
          <a:bodyPr/>
          <a:lstStyle/>
          <a:p>
            <a:pPr eaLnBrk="1" hangingPunct="1"/>
            <a:r>
              <a:rPr lang="en-US" altLang="zh-CN" sz="4000" smtClean="0"/>
              <a:t>3.2.3 </a:t>
            </a:r>
            <a:r>
              <a:rPr lang="zh-CN" altLang="en-US" sz="4000" smtClean="0"/>
              <a:t>启发式图搜索</a:t>
            </a:r>
            <a:r>
              <a:rPr lang="zh-CN" altLang="en-US" sz="3200" smtClean="0">
                <a:sym typeface="Symbol" panose="05050102010706020507" pitchFamily="18" charset="2"/>
              </a:rPr>
              <a:t></a:t>
            </a:r>
            <a:r>
              <a:rPr lang="zh-CN" altLang="en-US" smtClean="0"/>
              <a:t> </a:t>
            </a:r>
            <a:r>
              <a:rPr lang="zh-CN" altLang="en-US" sz="3200" smtClean="0">
                <a:latin typeface="华文新魏" panose="02010800040101010101" pitchFamily="2" charset="-122"/>
                <a:ea typeface="华文新魏" panose="02010800040101010101" pitchFamily="2" charset="-122"/>
              </a:rPr>
              <a:t>全局择优搜索</a:t>
            </a:r>
          </a:p>
        </p:txBody>
      </p:sp>
      <p:sp>
        <p:nvSpPr>
          <p:cNvPr id="119813" name="Rectangle 1027"/>
          <p:cNvSpPr>
            <a:spLocks noGrp="1" noChangeArrowheads="1"/>
          </p:cNvSpPr>
          <p:nvPr>
            <p:ph type="body" idx="1"/>
          </p:nvPr>
        </p:nvSpPr>
        <p:spPr>
          <a:xfrm>
            <a:off x="539750" y="2017713"/>
            <a:ext cx="8147050" cy="4230687"/>
          </a:xfrm>
        </p:spPr>
        <p:txBody>
          <a:bodyPr/>
          <a:lstStyle/>
          <a:p>
            <a:pPr eaLnBrk="1" hangingPunct="1">
              <a:lnSpc>
                <a:spcPct val="90000"/>
              </a:lnSpc>
            </a:pPr>
            <a:r>
              <a:rPr lang="zh-CN" altLang="en-US" sz="2400" smtClean="0"/>
              <a:t>在全局择优搜索中，每当需要扩展节点时，总是从</a:t>
            </a:r>
            <a:r>
              <a:rPr lang="en-US" altLang="zh-CN" sz="2400" smtClean="0"/>
              <a:t>Open</a:t>
            </a:r>
            <a:r>
              <a:rPr lang="zh-CN" altLang="en-US" sz="2400" smtClean="0"/>
              <a:t>表的所有节点中选择一个估价函数值最小的节点进行扩展。其搜索过程可描述如下：</a:t>
            </a:r>
          </a:p>
          <a:p>
            <a:pPr eaLnBrk="1" hangingPunct="1">
              <a:lnSpc>
                <a:spcPct val="90000"/>
              </a:lnSpc>
              <a:buFont typeface="Wingdings" panose="05000000000000000000" pitchFamily="2" charset="2"/>
              <a:buNone/>
            </a:pPr>
            <a:r>
              <a:rPr lang="en-US" altLang="zh-CN" sz="2400" smtClean="0"/>
              <a:t>1.</a:t>
            </a:r>
            <a:r>
              <a:rPr lang="zh-CN" altLang="en-US" sz="2400" smtClean="0"/>
              <a:t>把起始节点</a:t>
            </a:r>
            <a:r>
              <a:rPr lang="en-US" altLang="zh-CN" sz="2400" smtClean="0"/>
              <a:t>S</a:t>
            </a:r>
            <a:r>
              <a:rPr lang="en-US" altLang="zh-CN" sz="2400" baseline="-25000" smtClean="0"/>
              <a:t>0</a:t>
            </a:r>
            <a:r>
              <a:rPr lang="zh-CN" altLang="en-US" sz="2400" smtClean="0"/>
              <a:t>放到</a:t>
            </a:r>
            <a:r>
              <a:rPr lang="en-US" altLang="zh-CN" sz="2400" smtClean="0"/>
              <a:t>OPEN</a:t>
            </a:r>
            <a:r>
              <a:rPr lang="zh-CN" altLang="en-US" sz="2400" smtClean="0"/>
              <a:t>表中，</a:t>
            </a:r>
            <a:r>
              <a:rPr lang="en-US" altLang="zh-CN" sz="2400" smtClean="0"/>
              <a:t>f(S</a:t>
            </a:r>
            <a:r>
              <a:rPr lang="en-US" altLang="zh-CN" sz="2400" baseline="-25000" smtClean="0"/>
              <a:t>0</a:t>
            </a:r>
            <a:r>
              <a:rPr lang="en-US" altLang="zh-CN" sz="2400" smtClean="0"/>
              <a:t>)=g(S</a:t>
            </a:r>
            <a:r>
              <a:rPr lang="en-US" altLang="zh-CN" sz="2400" baseline="-25000" smtClean="0"/>
              <a:t>0</a:t>
            </a:r>
            <a:r>
              <a:rPr lang="en-US" altLang="zh-CN" sz="2400" smtClean="0"/>
              <a:t>)+h(S</a:t>
            </a:r>
            <a:r>
              <a:rPr lang="en-US" altLang="zh-CN" sz="2400" baseline="-25000" smtClean="0"/>
              <a:t>0</a:t>
            </a:r>
            <a:r>
              <a:rPr lang="en-US" altLang="zh-CN" sz="2400" smtClean="0"/>
              <a:t>);</a:t>
            </a:r>
          </a:p>
          <a:p>
            <a:pPr eaLnBrk="1" hangingPunct="1">
              <a:lnSpc>
                <a:spcPct val="90000"/>
              </a:lnSpc>
              <a:buFont typeface="Wingdings" panose="05000000000000000000" pitchFamily="2" charset="2"/>
              <a:buNone/>
            </a:pPr>
            <a:r>
              <a:rPr lang="en-US" altLang="zh-CN" sz="2400" smtClean="0"/>
              <a:t>2.</a:t>
            </a:r>
            <a:r>
              <a:rPr lang="zh-CN" altLang="en-US" sz="2400" smtClean="0"/>
              <a:t>若</a:t>
            </a:r>
            <a:r>
              <a:rPr lang="en-US" altLang="zh-CN" sz="2400" smtClean="0"/>
              <a:t>OPEN</a:t>
            </a:r>
            <a:r>
              <a:rPr lang="zh-CN" altLang="en-US" sz="2400" smtClean="0"/>
              <a:t>表是空表，则问题无解，失败退出；</a:t>
            </a:r>
          </a:p>
          <a:p>
            <a:pPr eaLnBrk="1" hangingPunct="1">
              <a:lnSpc>
                <a:spcPct val="90000"/>
              </a:lnSpc>
              <a:buFont typeface="Wingdings" panose="05000000000000000000" pitchFamily="2" charset="2"/>
              <a:buNone/>
            </a:pPr>
            <a:r>
              <a:rPr lang="en-US" altLang="zh-CN" sz="2400" smtClean="0"/>
              <a:t>3.</a:t>
            </a:r>
            <a:r>
              <a:rPr lang="zh-CN" altLang="en-US" sz="2400" smtClean="0"/>
              <a:t>从</a:t>
            </a:r>
            <a:r>
              <a:rPr lang="en-US" altLang="zh-CN" sz="2400" smtClean="0"/>
              <a:t>OPEN</a:t>
            </a:r>
            <a:r>
              <a:rPr lang="zh-CN" altLang="en-US" sz="2400" smtClean="0"/>
              <a:t>表取出第一个节点放进</a:t>
            </a:r>
            <a:r>
              <a:rPr lang="en-US" altLang="zh-CN" sz="2400" smtClean="0"/>
              <a:t>CLOSED</a:t>
            </a:r>
            <a:r>
              <a:rPr lang="zh-CN" altLang="en-US" sz="2400" smtClean="0"/>
              <a:t>表中，并记该节点为</a:t>
            </a:r>
            <a:r>
              <a:rPr lang="en-US" altLang="zh-CN" sz="2400" smtClean="0"/>
              <a:t>n</a:t>
            </a:r>
            <a:r>
              <a:rPr lang="zh-CN" altLang="en-US" sz="2400" smtClean="0"/>
              <a:t>； </a:t>
            </a:r>
          </a:p>
          <a:p>
            <a:pPr eaLnBrk="1" hangingPunct="1">
              <a:lnSpc>
                <a:spcPct val="90000"/>
              </a:lnSpc>
              <a:buFont typeface="Wingdings" panose="05000000000000000000" pitchFamily="2" charset="2"/>
              <a:buNone/>
            </a:pPr>
            <a:r>
              <a:rPr lang="en-US" altLang="zh-CN" sz="2400" smtClean="0"/>
              <a:t>4.</a:t>
            </a:r>
            <a:r>
              <a:rPr lang="zh-CN" altLang="en-US" sz="2400" smtClean="0"/>
              <a:t>若</a:t>
            </a:r>
            <a:r>
              <a:rPr lang="en-US" altLang="zh-CN" sz="2400" smtClean="0"/>
              <a:t>n</a:t>
            </a:r>
            <a:r>
              <a:rPr lang="zh-CN" altLang="en-US" sz="2400" smtClean="0"/>
              <a:t>为目标节点，则有解成功退出；</a:t>
            </a:r>
          </a:p>
          <a:p>
            <a:pPr eaLnBrk="1" hangingPunct="1">
              <a:lnSpc>
                <a:spcPct val="90000"/>
              </a:lnSpc>
              <a:buFont typeface="Wingdings" panose="05000000000000000000" pitchFamily="2" charset="2"/>
              <a:buNone/>
            </a:pPr>
            <a:r>
              <a:rPr lang="en-US" altLang="zh-CN" sz="2400" smtClean="0"/>
              <a:t>5.</a:t>
            </a:r>
            <a:r>
              <a:rPr lang="zh-CN" altLang="en-US" sz="2400" smtClean="0"/>
              <a:t>扩展节点</a:t>
            </a:r>
            <a:r>
              <a:rPr lang="en-US" altLang="zh-CN" sz="2400" smtClean="0"/>
              <a:t>n</a:t>
            </a:r>
            <a:r>
              <a:rPr lang="zh-CN" altLang="en-US" sz="2400" smtClean="0"/>
              <a:t>，如果没有后继节点，则转步骤</a:t>
            </a:r>
            <a:r>
              <a:rPr lang="en-US" altLang="zh-CN" sz="2400" smtClean="0"/>
              <a:t>2</a:t>
            </a:r>
            <a:r>
              <a:rPr lang="zh-CN" altLang="en-US" sz="2400" smtClean="0"/>
              <a:t>；</a:t>
            </a:r>
          </a:p>
          <a:p>
            <a:pPr eaLnBrk="1" hangingPunct="1">
              <a:lnSpc>
                <a:spcPct val="90000"/>
              </a:lnSpc>
              <a:buFont typeface="Wingdings" panose="05000000000000000000" pitchFamily="2" charset="2"/>
              <a:buNone/>
            </a:pPr>
            <a:r>
              <a:rPr lang="zh-CN" altLang="en-US" sz="2400" smtClean="0"/>
              <a:t>    </a:t>
            </a:r>
            <a:r>
              <a:rPr lang="en-US" altLang="zh-CN" b="1" smtClean="0">
                <a:solidFill>
                  <a:schemeClr val="folHlink"/>
                </a:solidFill>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z="3600" smtClean="0">
                <a:ea typeface="宋体" panose="02010600030101010101" pitchFamily="2" charset="-122"/>
              </a:rPr>
              <a:t>3.1 </a:t>
            </a:r>
            <a:r>
              <a:rPr lang="zh-CN" altLang="en-US" sz="3600" smtClean="0">
                <a:ea typeface="宋体" panose="02010600030101010101" pitchFamily="2" charset="-122"/>
              </a:rPr>
              <a:t>搜索的概念</a:t>
            </a:r>
            <a:r>
              <a:rPr lang="en-US" altLang="zh-CN" sz="3600" smtClean="0">
                <a:ea typeface="宋体" panose="02010600030101010101" pitchFamily="2" charset="-122"/>
              </a:rPr>
              <a:t>-</a:t>
            </a:r>
            <a:r>
              <a:rPr lang="zh-CN" altLang="en-US" sz="2800" smtClean="0">
                <a:ea typeface="宋体" panose="02010600030101010101" pitchFamily="2" charset="-122"/>
              </a:rPr>
              <a:t>搜索的分类</a:t>
            </a:r>
          </a:p>
        </p:txBody>
      </p:sp>
      <p:sp>
        <p:nvSpPr>
          <p:cNvPr id="18435" name="Rectangle 3"/>
          <p:cNvSpPr>
            <a:spLocks noGrp="1" noChangeArrowheads="1"/>
          </p:cNvSpPr>
          <p:nvPr>
            <p:ph type="body" idx="1"/>
          </p:nvPr>
        </p:nvSpPr>
        <p:spPr>
          <a:xfrm>
            <a:off x="539750" y="2017713"/>
            <a:ext cx="8415338" cy="4114800"/>
          </a:xfrm>
        </p:spPr>
        <p:txBody>
          <a:bodyPr/>
          <a:lstStyle/>
          <a:p>
            <a:pPr>
              <a:lnSpc>
                <a:spcPct val="90000"/>
              </a:lnSpc>
              <a:buFont typeface="Wingdings" panose="05000000000000000000" pitchFamily="2" charset="2"/>
              <a:buChar char="§"/>
            </a:pPr>
            <a:r>
              <a:rPr lang="zh-CN" altLang="en-US" smtClean="0">
                <a:solidFill>
                  <a:srgbClr val="FF0000"/>
                </a:solidFill>
                <a:latin typeface="华文新魏" panose="02010800040101010101" pitchFamily="2" charset="-122"/>
              </a:rPr>
              <a:t>盲目搜索</a:t>
            </a:r>
            <a:r>
              <a:rPr lang="zh-CN" altLang="en-US" smtClean="0">
                <a:latin typeface="华文新魏" panose="02010800040101010101" pitchFamily="2" charset="-122"/>
              </a:rPr>
              <a:t>:也称为无信息搜索，即只按预定的控制策略进行搜索,在搜索过程中获得的中间信息不用来改进控制策略</a:t>
            </a:r>
          </a:p>
          <a:p>
            <a:pPr>
              <a:lnSpc>
                <a:spcPct val="90000"/>
              </a:lnSpc>
              <a:buFont typeface="Wingdings" panose="05000000000000000000" pitchFamily="2" charset="2"/>
              <a:buChar char="§"/>
            </a:pPr>
            <a:r>
              <a:rPr lang="zh-CN" altLang="en-US" smtClean="0">
                <a:solidFill>
                  <a:srgbClr val="FF0000"/>
                </a:solidFill>
                <a:latin typeface="华文新魏" panose="02010800040101010101" pitchFamily="2" charset="-122"/>
              </a:rPr>
              <a:t>启发式搜索</a:t>
            </a:r>
            <a:r>
              <a:rPr lang="zh-CN" altLang="en-US" smtClean="0">
                <a:latin typeface="华文新魏" panose="02010800040101010101" pitchFamily="2" charset="-122"/>
              </a:rPr>
              <a:t>: 在搜索中加入了与问题有关的启发性信息,用于指导搜索朝着最有希望的方向进行,加速问题的求解过程并找到最优解</a:t>
            </a:r>
          </a:p>
        </p:txBody>
      </p:sp>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6EE7AF3-C182-4E70-9586-35D7CD98C4A4}" type="datetime1">
              <a:rPr lang="zh-CN" altLang="en-US"/>
              <a:pPr>
                <a:defRPr/>
              </a:pPr>
              <a:t>2017/9/26</a:t>
            </a:fld>
            <a:endParaRPr lang="en-US" altLang="zh-CN"/>
          </a:p>
        </p:txBody>
      </p:sp>
      <p:sp>
        <p:nvSpPr>
          <p:cNvPr id="1208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DEEFCA4-756F-407B-918D-98A1AD7276B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80</a:t>
            </a:fld>
            <a:endParaRPr kumimoji="0" lang="en-US" altLang="zh-CN" sz="1400" smtClean="0">
              <a:latin typeface="Tahoma" panose="020B0604030504040204" pitchFamily="34" charset="0"/>
              <a:ea typeface="宋体" panose="02010600030101010101" pitchFamily="2" charset="-122"/>
            </a:endParaRPr>
          </a:p>
        </p:txBody>
      </p:sp>
      <p:sp>
        <p:nvSpPr>
          <p:cNvPr id="120836" name="Rectangle 2"/>
          <p:cNvSpPr>
            <a:spLocks noGrp="1" noChangeArrowheads="1"/>
          </p:cNvSpPr>
          <p:nvPr>
            <p:ph type="title"/>
          </p:nvPr>
        </p:nvSpPr>
        <p:spPr>
          <a:xfrm>
            <a:off x="827088" y="617538"/>
            <a:ext cx="8116887" cy="1143000"/>
          </a:xfrm>
        </p:spPr>
        <p:txBody>
          <a:bodyPr/>
          <a:lstStyle/>
          <a:p>
            <a:pPr eaLnBrk="1" hangingPunct="1"/>
            <a:r>
              <a:rPr lang="en-US" altLang="zh-CN" sz="4000" smtClean="0"/>
              <a:t>3.2.3 </a:t>
            </a:r>
            <a:r>
              <a:rPr lang="zh-CN" altLang="en-US" sz="4000" smtClean="0"/>
              <a:t>启发式图搜索</a:t>
            </a:r>
            <a:r>
              <a:rPr lang="zh-CN" altLang="en-US" sz="3200" smtClean="0">
                <a:sym typeface="Symbol" panose="05050102010706020507" pitchFamily="18" charset="2"/>
              </a:rPr>
              <a:t></a:t>
            </a:r>
            <a:r>
              <a:rPr lang="zh-CN" altLang="en-US" sz="2800" smtClean="0">
                <a:ea typeface="华文新魏" panose="02010800040101010101" pitchFamily="2" charset="-122"/>
              </a:rPr>
              <a:t>全局择优搜索</a:t>
            </a:r>
            <a:r>
              <a:rPr lang="en-US" altLang="zh-CN" sz="2800" smtClean="0">
                <a:ea typeface="华文新魏" panose="02010800040101010101" pitchFamily="2" charset="-122"/>
              </a:rPr>
              <a:t>(</a:t>
            </a:r>
            <a:r>
              <a:rPr lang="zh-CN" altLang="en-US" sz="2800" smtClean="0">
                <a:ea typeface="华文新魏" panose="02010800040101010101" pitchFamily="2" charset="-122"/>
              </a:rPr>
              <a:t>续</a:t>
            </a:r>
            <a:r>
              <a:rPr lang="en-US" altLang="zh-CN" sz="2800" smtClean="0">
                <a:ea typeface="华文新魏" panose="02010800040101010101" pitchFamily="2" charset="-122"/>
              </a:rPr>
              <a:t>)</a:t>
            </a:r>
          </a:p>
        </p:txBody>
      </p:sp>
      <p:sp>
        <p:nvSpPr>
          <p:cNvPr id="120837" name="Rectangle 3"/>
          <p:cNvSpPr>
            <a:spLocks noGrp="1" noChangeArrowheads="1"/>
          </p:cNvSpPr>
          <p:nvPr>
            <p:ph type="body" idx="1"/>
          </p:nvPr>
        </p:nvSpPr>
        <p:spPr>
          <a:xfrm>
            <a:off x="539750" y="2017713"/>
            <a:ext cx="8415338" cy="4114800"/>
          </a:xfrm>
        </p:spPr>
        <p:txBody>
          <a:bodyPr/>
          <a:lstStyle/>
          <a:p>
            <a:pPr eaLnBrk="1" hangingPunct="1">
              <a:lnSpc>
                <a:spcPct val="90000"/>
              </a:lnSpc>
              <a:buFont typeface="Wingdings" panose="05000000000000000000" pitchFamily="2" charset="2"/>
              <a:buNone/>
            </a:pPr>
            <a:r>
              <a:rPr lang="en-US" altLang="zh-CN" smtClean="0"/>
              <a:t>6.</a:t>
            </a:r>
            <a:r>
              <a:rPr lang="zh-CN" altLang="en-US" smtClean="0"/>
              <a:t>对于节点</a:t>
            </a:r>
            <a:r>
              <a:rPr lang="en-US" altLang="zh-CN" smtClean="0"/>
              <a:t>n</a:t>
            </a:r>
            <a:r>
              <a:rPr lang="zh-CN" altLang="en-US" smtClean="0"/>
              <a:t>的每个后继节点</a:t>
            </a:r>
            <a:r>
              <a:rPr lang="en-US" altLang="zh-CN" smtClean="0"/>
              <a:t>n</a:t>
            </a:r>
            <a:r>
              <a:rPr lang="en-US" altLang="zh-CN" baseline="-25000" smtClean="0"/>
              <a:t>i</a:t>
            </a:r>
            <a:r>
              <a:rPr lang="en-US" altLang="zh-CN" smtClean="0"/>
              <a:t>(i=1,2,...)</a:t>
            </a:r>
            <a:r>
              <a:rPr lang="zh-CN" altLang="en-US" smtClean="0"/>
              <a:t>，计算每一个子节点的估价值</a:t>
            </a:r>
            <a:r>
              <a:rPr lang="en-US" altLang="zh-CN" smtClean="0"/>
              <a:t>f(n</a:t>
            </a:r>
            <a:r>
              <a:rPr lang="en-US" altLang="zh-CN" baseline="-25000" smtClean="0"/>
              <a:t>i</a:t>
            </a:r>
            <a:r>
              <a:rPr lang="en-US" altLang="zh-CN" smtClean="0"/>
              <a:t>),</a:t>
            </a:r>
            <a:r>
              <a:rPr lang="zh-CN" altLang="en-US" smtClean="0"/>
              <a:t>并为每一个子节点设置指向它的父节点的指针，把这些子节点放入</a:t>
            </a:r>
            <a:r>
              <a:rPr lang="en-US" altLang="zh-CN" smtClean="0"/>
              <a:t>OPEN</a:t>
            </a:r>
            <a:r>
              <a:rPr lang="zh-CN" altLang="en-US" smtClean="0"/>
              <a:t>表；</a:t>
            </a:r>
          </a:p>
          <a:p>
            <a:pPr eaLnBrk="1" hangingPunct="1">
              <a:lnSpc>
                <a:spcPct val="90000"/>
              </a:lnSpc>
              <a:buFont typeface="Wingdings" panose="05000000000000000000" pitchFamily="2" charset="2"/>
              <a:buNone/>
            </a:pPr>
            <a:r>
              <a:rPr lang="en-US" altLang="zh-CN" smtClean="0"/>
              <a:t>7.</a:t>
            </a:r>
            <a:r>
              <a:rPr lang="zh-CN" altLang="en-US" smtClean="0"/>
              <a:t>根据各节点的估价函数值，对</a:t>
            </a:r>
            <a:r>
              <a:rPr lang="en-US" altLang="zh-CN" smtClean="0"/>
              <a:t>OPEN</a:t>
            </a:r>
            <a:r>
              <a:rPr lang="zh-CN" altLang="en-US" smtClean="0"/>
              <a:t>表中的全部节点按照从小到大顺序重新排序；</a:t>
            </a:r>
          </a:p>
          <a:p>
            <a:pPr eaLnBrk="1" hangingPunct="1">
              <a:lnSpc>
                <a:spcPct val="90000"/>
              </a:lnSpc>
              <a:buFont typeface="Wingdings" panose="05000000000000000000" pitchFamily="2" charset="2"/>
              <a:buNone/>
            </a:pPr>
            <a:r>
              <a:rPr lang="en-US" altLang="zh-CN" smtClean="0"/>
              <a:t>8.</a:t>
            </a:r>
            <a:r>
              <a:rPr lang="zh-CN" altLang="en-US" smtClean="0"/>
              <a:t>转</a:t>
            </a:r>
            <a:r>
              <a:rPr lang="en-US" altLang="zh-CN" smtClean="0"/>
              <a:t>2 </a:t>
            </a:r>
          </a:p>
          <a:p>
            <a:pPr eaLnBrk="1" hangingPunct="1">
              <a:lnSpc>
                <a:spcPct val="90000"/>
              </a:lnSpc>
              <a:buFont typeface="Wingdings" panose="05000000000000000000" pitchFamily="2" charset="2"/>
              <a:buNone/>
            </a:pPr>
            <a:r>
              <a:rPr lang="zh-CN" altLang="en-US" smtClean="0"/>
              <a:t>可见，若</a:t>
            </a:r>
            <a:r>
              <a:rPr lang="en-US" altLang="zh-CN" smtClean="0"/>
              <a:t>f(n)=g(n),</a:t>
            </a:r>
            <a:r>
              <a:rPr lang="zh-CN" altLang="en-US" smtClean="0"/>
              <a:t>它将退化为代价树的广度优先搜索；</a:t>
            </a:r>
          </a:p>
          <a:p>
            <a:pPr eaLnBrk="1" hangingPunct="1">
              <a:lnSpc>
                <a:spcPct val="90000"/>
              </a:lnSpc>
              <a:buFont typeface="Wingdings" panose="05000000000000000000" pitchFamily="2" charset="2"/>
              <a:buNone/>
            </a:pPr>
            <a:r>
              <a:rPr lang="zh-CN" altLang="en-US" smtClean="0"/>
              <a:t>若</a:t>
            </a:r>
            <a:r>
              <a:rPr lang="en-US" altLang="zh-CN" smtClean="0"/>
              <a:t>f(n)=d(n),</a:t>
            </a:r>
            <a:r>
              <a:rPr lang="zh-CN" altLang="en-US" smtClean="0"/>
              <a:t>它将退化为广度优先搜索。</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17A8C7A-1E22-4318-BBC3-7341E492C307}" type="datetime1">
              <a:rPr lang="zh-CN" altLang="en-US"/>
              <a:pPr>
                <a:defRPr/>
              </a:pPr>
              <a:t>2017/9/26</a:t>
            </a:fld>
            <a:endParaRPr lang="en-US" altLang="zh-CN"/>
          </a:p>
        </p:txBody>
      </p:sp>
      <p:sp>
        <p:nvSpPr>
          <p:cNvPr id="1218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14069F5-54B2-4F91-B5A0-D34281A1D98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81</a:t>
            </a:fld>
            <a:endParaRPr kumimoji="0" lang="en-US" altLang="zh-CN" sz="1400" smtClean="0">
              <a:latin typeface="Tahoma" panose="020B0604030504040204" pitchFamily="34" charset="0"/>
              <a:ea typeface="宋体" panose="02010600030101010101" pitchFamily="2" charset="-122"/>
            </a:endParaRPr>
          </a:p>
        </p:txBody>
      </p:sp>
      <p:sp>
        <p:nvSpPr>
          <p:cNvPr id="121860" name="Rectangle 2"/>
          <p:cNvSpPr>
            <a:spLocks noGrp="1" noChangeArrowheads="1"/>
          </p:cNvSpPr>
          <p:nvPr>
            <p:ph type="title"/>
          </p:nvPr>
        </p:nvSpPr>
        <p:spPr>
          <a:xfrm>
            <a:off x="827088" y="617538"/>
            <a:ext cx="8116887" cy="1143000"/>
          </a:xfrm>
        </p:spPr>
        <p:txBody>
          <a:bodyPr/>
          <a:lstStyle/>
          <a:p>
            <a:pPr eaLnBrk="1" hangingPunct="1"/>
            <a:r>
              <a:rPr lang="en-US" altLang="zh-CN" sz="4000" smtClean="0"/>
              <a:t>3.2.3 </a:t>
            </a:r>
            <a:r>
              <a:rPr lang="zh-CN" altLang="en-US" sz="4000" smtClean="0"/>
              <a:t>启发式图搜索</a:t>
            </a:r>
            <a:r>
              <a:rPr lang="zh-CN" altLang="en-US" sz="3200" smtClean="0">
                <a:sym typeface="Symbol" panose="05050102010706020507" pitchFamily="18" charset="2"/>
              </a:rPr>
              <a:t></a:t>
            </a:r>
            <a:r>
              <a:rPr lang="zh-CN" altLang="en-US" smtClean="0"/>
              <a:t> </a:t>
            </a:r>
            <a:r>
              <a:rPr lang="zh-CN" altLang="en-US" sz="2800" smtClean="0">
                <a:ea typeface="华文新魏" panose="02010800040101010101" pitchFamily="2" charset="-122"/>
              </a:rPr>
              <a:t>全局择优搜索举例</a:t>
            </a:r>
          </a:p>
        </p:txBody>
      </p:sp>
      <p:sp>
        <p:nvSpPr>
          <p:cNvPr id="121861"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mtClean="0"/>
              <a:t>八数码难题。</a:t>
            </a:r>
          </a:p>
          <a:p>
            <a:pPr eaLnBrk="1" hangingPunct="1">
              <a:lnSpc>
                <a:spcPct val="90000"/>
              </a:lnSpc>
              <a:buFont typeface="Wingdings" panose="05000000000000000000" pitchFamily="2" charset="2"/>
              <a:buNone/>
            </a:pPr>
            <a:r>
              <a:rPr lang="zh-CN" altLang="en-US" smtClean="0"/>
              <a:t>设问题的初始状态</a:t>
            </a:r>
            <a:r>
              <a:rPr lang="en-US" altLang="zh-CN" smtClean="0"/>
              <a:t>s</a:t>
            </a:r>
            <a:r>
              <a:rPr lang="en-US" altLang="zh-CN" baseline="-25000" smtClean="0"/>
              <a:t>0</a:t>
            </a:r>
            <a:r>
              <a:rPr lang="zh-CN" altLang="en-US" smtClean="0"/>
              <a:t>和目标状态</a:t>
            </a:r>
            <a:r>
              <a:rPr lang="en-US" altLang="zh-CN" smtClean="0"/>
              <a:t>s</a:t>
            </a:r>
            <a:r>
              <a:rPr lang="en-US" altLang="zh-CN" baseline="-25000" smtClean="0"/>
              <a:t>g</a:t>
            </a:r>
            <a:r>
              <a:rPr lang="en-US" altLang="zh-CN" smtClean="0"/>
              <a:t>,</a:t>
            </a:r>
            <a:r>
              <a:rPr lang="zh-CN" altLang="en-US" smtClean="0"/>
              <a:t>估价函数为</a:t>
            </a:r>
          </a:p>
          <a:p>
            <a:pPr eaLnBrk="1" hangingPunct="1">
              <a:lnSpc>
                <a:spcPct val="90000"/>
              </a:lnSpc>
              <a:buFont typeface="Wingdings" panose="05000000000000000000" pitchFamily="2" charset="2"/>
              <a:buNone/>
            </a:pPr>
            <a:r>
              <a:rPr lang="en-US" altLang="zh-CN" smtClean="0"/>
              <a:t>f(n)=d(n)+W(n)</a:t>
            </a:r>
          </a:p>
          <a:p>
            <a:pPr eaLnBrk="1" hangingPunct="1">
              <a:lnSpc>
                <a:spcPct val="90000"/>
              </a:lnSpc>
              <a:buFont typeface="Wingdings" panose="05000000000000000000" pitchFamily="2" charset="2"/>
              <a:buNone/>
            </a:pPr>
            <a:r>
              <a:rPr lang="zh-CN" altLang="en-US" smtClean="0"/>
              <a:t>其中，</a:t>
            </a:r>
            <a:r>
              <a:rPr lang="en-US" altLang="zh-CN" smtClean="0"/>
              <a:t>d(n)</a:t>
            </a:r>
            <a:r>
              <a:rPr lang="zh-CN" altLang="en-US" smtClean="0"/>
              <a:t>表示节点</a:t>
            </a:r>
            <a:r>
              <a:rPr lang="en-US" altLang="zh-CN" smtClean="0"/>
              <a:t>n</a:t>
            </a:r>
            <a:r>
              <a:rPr lang="zh-CN" altLang="en-US" smtClean="0"/>
              <a:t>在搜索树中的深度；</a:t>
            </a:r>
            <a:r>
              <a:rPr lang="en-US" altLang="zh-CN" smtClean="0"/>
              <a:t>W(n)</a:t>
            </a:r>
            <a:r>
              <a:rPr lang="zh-CN" altLang="en-US" smtClean="0"/>
              <a:t>表示节点</a:t>
            </a:r>
            <a:r>
              <a:rPr lang="en-US" altLang="zh-CN" smtClean="0"/>
              <a:t>n</a:t>
            </a:r>
            <a:r>
              <a:rPr lang="zh-CN" altLang="en-US" smtClean="0"/>
              <a:t>中“不在位”的数码个数。</a:t>
            </a:r>
          </a:p>
          <a:p>
            <a:pPr eaLnBrk="1" hangingPunct="1">
              <a:lnSpc>
                <a:spcPct val="90000"/>
              </a:lnSpc>
              <a:buFont typeface="Wingdings" panose="05000000000000000000" pitchFamily="2" charset="2"/>
              <a:buNone/>
            </a:pPr>
            <a:r>
              <a:rPr lang="zh-CN" altLang="en-US" smtClean="0"/>
              <a:t>对于初始节点，</a:t>
            </a:r>
            <a:r>
              <a:rPr lang="en-US" altLang="zh-CN" smtClean="0"/>
              <a:t>d(S</a:t>
            </a:r>
            <a:r>
              <a:rPr lang="en-US" altLang="zh-CN" baseline="-25000" smtClean="0"/>
              <a:t>0</a:t>
            </a:r>
            <a:r>
              <a:rPr lang="en-US" altLang="zh-CN" smtClean="0"/>
              <a:t>)=0,W(S</a:t>
            </a:r>
            <a:r>
              <a:rPr lang="en-US" altLang="zh-CN" baseline="-25000" smtClean="0"/>
              <a:t>0</a:t>
            </a:r>
            <a:r>
              <a:rPr lang="en-US" altLang="zh-CN" smtClean="0"/>
              <a:t>)=4,</a:t>
            </a:r>
            <a:r>
              <a:rPr lang="zh-CN" altLang="en-US" smtClean="0"/>
              <a:t>故</a:t>
            </a:r>
          </a:p>
          <a:p>
            <a:pPr eaLnBrk="1" hangingPunct="1">
              <a:lnSpc>
                <a:spcPct val="90000"/>
              </a:lnSpc>
              <a:buFont typeface="Wingdings" panose="05000000000000000000" pitchFamily="2" charset="2"/>
              <a:buNone/>
            </a:pPr>
            <a:r>
              <a:rPr lang="en-US" altLang="zh-CN" smtClean="0"/>
              <a:t>f(S</a:t>
            </a:r>
            <a:r>
              <a:rPr lang="en-US" altLang="zh-CN" baseline="-25000" smtClean="0"/>
              <a:t>0</a:t>
            </a:r>
            <a:r>
              <a:rPr lang="en-US" altLang="zh-CN" smtClean="0"/>
              <a:t>)=0+4=4</a:t>
            </a:r>
          </a:p>
          <a:p>
            <a:pPr eaLnBrk="1" hangingPunct="1">
              <a:lnSpc>
                <a:spcPct val="90000"/>
              </a:lnSpc>
              <a:buFont typeface="Wingdings" panose="05000000000000000000" pitchFamily="2" charset="2"/>
              <a:buNone/>
            </a:pPr>
            <a:r>
              <a:rPr lang="zh-CN" altLang="en-US" smtClean="0"/>
              <a:t>从初始状态到目标状态的路径长为</a:t>
            </a:r>
            <a:r>
              <a:rPr lang="en-US" altLang="zh-CN" smtClean="0"/>
              <a:t>5</a:t>
            </a:r>
            <a:r>
              <a:rPr lang="zh-CN" altLang="en-US" smtClean="0"/>
              <a:t>，搜索过程中所产生的节点总数为</a:t>
            </a:r>
            <a:r>
              <a:rPr lang="en-US" altLang="zh-CN" smtClean="0"/>
              <a:t>14</a:t>
            </a:r>
            <a:r>
              <a:rPr lang="zh-CN" altLang="en-US" smtClean="0"/>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日期占位符 1"/>
          <p:cNvSpPr>
            <a:spLocks noGrp="1"/>
          </p:cNvSpPr>
          <p:nvPr>
            <p:ph type="dt" sz="quarter" idx="10"/>
          </p:nvPr>
        </p:nvSpPr>
        <p:spPr/>
        <p:txBody>
          <a:bodyPr/>
          <a:lstStyle/>
          <a:p>
            <a:pPr>
              <a:defRPr/>
            </a:pPr>
            <a:fld id="{B26FC38E-00A7-4703-9C61-6A9F5BB5E856}" type="datetime1">
              <a:rPr lang="zh-CN" altLang="en-US"/>
              <a:pPr>
                <a:defRPr/>
              </a:pPr>
              <a:t>2017/9/26</a:t>
            </a:fld>
            <a:endParaRPr lang="en-US" altLang="zh-CN"/>
          </a:p>
        </p:txBody>
      </p:sp>
      <p:sp>
        <p:nvSpPr>
          <p:cNvPr id="12288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C06D926-F810-4AEE-8A04-133D016B98A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82</a:t>
            </a:fld>
            <a:endParaRPr kumimoji="0" lang="en-US" altLang="zh-CN" sz="1400" smtClean="0">
              <a:latin typeface="Tahoma" panose="020B0604030504040204" pitchFamily="34" charset="0"/>
              <a:ea typeface="宋体" panose="02010600030101010101" pitchFamily="2" charset="-122"/>
            </a:endParaRPr>
          </a:p>
        </p:txBody>
      </p:sp>
      <p:sp>
        <p:nvSpPr>
          <p:cNvPr id="194562" name="Text Box 2"/>
          <p:cNvSpPr txBox="1">
            <a:spLocks noChangeArrowheads="1"/>
          </p:cNvSpPr>
          <p:nvPr/>
        </p:nvSpPr>
        <p:spPr bwMode="auto">
          <a:xfrm>
            <a:off x="3921125" y="152400"/>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7        5</a:t>
            </a:r>
          </a:p>
        </p:txBody>
      </p:sp>
      <p:grpSp>
        <p:nvGrpSpPr>
          <p:cNvPr id="2" name="Group 3"/>
          <p:cNvGrpSpPr>
            <a:grpSpLocks/>
          </p:cNvGrpSpPr>
          <p:nvPr/>
        </p:nvGrpSpPr>
        <p:grpSpPr bwMode="auto">
          <a:xfrm>
            <a:off x="2362200" y="990600"/>
            <a:ext cx="4003675" cy="1063625"/>
            <a:chOff x="768" y="624"/>
            <a:chExt cx="2522" cy="670"/>
          </a:xfrm>
        </p:grpSpPr>
        <p:sp>
          <p:nvSpPr>
            <p:cNvPr id="122932" name="Text Box 4"/>
            <p:cNvSpPr txBox="1">
              <a:spLocks noChangeArrowheads="1"/>
            </p:cNvSpPr>
            <p:nvPr/>
          </p:nvSpPr>
          <p:spPr bwMode="auto">
            <a:xfrm>
              <a:off x="1728" y="76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2933" name="Text Box 5"/>
            <p:cNvSpPr txBox="1">
              <a:spLocks noChangeArrowheads="1"/>
            </p:cNvSpPr>
            <p:nvPr/>
          </p:nvSpPr>
          <p:spPr bwMode="auto">
            <a:xfrm>
              <a:off x="768" y="76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7    5</a:t>
              </a:r>
            </a:p>
          </p:txBody>
        </p:sp>
        <p:sp>
          <p:nvSpPr>
            <p:cNvPr id="122934" name="Text Box 6"/>
            <p:cNvSpPr txBox="1">
              <a:spLocks noChangeArrowheads="1"/>
            </p:cNvSpPr>
            <p:nvPr/>
          </p:nvSpPr>
          <p:spPr bwMode="auto">
            <a:xfrm>
              <a:off x="2784" y="76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7   5</a:t>
              </a:r>
            </a:p>
          </p:txBody>
        </p:sp>
        <p:sp>
          <p:nvSpPr>
            <p:cNvPr id="122935" name="Line 7"/>
            <p:cNvSpPr>
              <a:spLocks noChangeShapeType="1"/>
            </p:cNvSpPr>
            <p:nvPr/>
          </p:nvSpPr>
          <p:spPr bwMode="auto">
            <a:xfrm flipV="1">
              <a:off x="1968" y="62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36" name="Line 8"/>
            <p:cNvSpPr>
              <a:spLocks noChangeShapeType="1"/>
            </p:cNvSpPr>
            <p:nvPr/>
          </p:nvSpPr>
          <p:spPr bwMode="auto">
            <a:xfrm flipV="1">
              <a:off x="1056" y="624"/>
              <a:ext cx="91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37" name="Line 9"/>
            <p:cNvSpPr>
              <a:spLocks noChangeShapeType="1"/>
            </p:cNvSpPr>
            <p:nvPr/>
          </p:nvSpPr>
          <p:spPr bwMode="auto">
            <a:xfrm flipH="1" flipV="1">
              <a:off x="2016" y="624"/>
              <a:ext cx="105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0"/>
          <p:cNvGrpSpPr>
            <a:grpSpLocks/>
          </p:cNvGrpSpPr>
          <p:nvPr/>
        </p:nvGrpSpPr>
        <p:grpSpPr bwMode="auto">
          <a:xfrm>
            <a:off x="2362200" y="2057400"/>
            <a:ext cx="4003675" cy="1139825"/>
            <a:chOff x="768" y="1296"/>
            <a:chExt cx="2522" cy="718"/>
          </a:xfrm>
        </p:grpSpPr>
        <p:sp>
          <p:nvSpPr>
            <p:cNvPr id="122926" name="Text Box 11"/>
            <p:cNvSpPr txBox="1">
              <a:spLocks noChangeArrowheads="1"/>
            </p:cNvSpPr>
            <p:nvPr/>
          </p:nvSpPr>
          <p:spPr bwMode="auto">
            <a:xfrm>
              <a:off x="1728" y="148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2927" name="Text Box 12"/>
            <p:cNvSpPr txBox="1">
              <a:spLocks noChangeArrowheads="1"/>
            </p:cNvSpPr>
            <p:nvPr/>
          </p:nvSpPr>
          <p:spPr bwMode="auto">
            <a:xfrm>
              <a:off x="768" y="148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2928" name="Text Box 13"/>
            <p:cNvSpPr txBox="1">
              <a:spLocks noChangeArrowheads="1"/>
            </p:cNvSpPr>
            <p:nvPr/>
          </p:nvSpPr>
          <p:spPr bwMode="auto">
            <a:xfrm>
              <a:off x="2784" y="148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2929" name="Line 14"/>
            <p:cNvSpPr>
              <a:spLocks noChangeShapeType="1"/>
            </p:cNvSpPr>
            <p:nvPr/>
          </p:nvSpPr>
          <p:spPr bwMode="auto">
            <a:xfrm flipV="1">
              <a:off x="1968" y="129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30" name="Line 15"/>
            <p:cNvSpPr>
              <a:spLocks noChangeShapeType="1"/>
            </p:cNvSpPr>
            <p:nvPr/>
          </p:nvSpPr>
          <p:spPr bwMode="auto">
            <a:xfrm flipV="1">
              <a:off x="1056" y="1296"/>
              <a:ext cx="91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31" name="Line 16"/>
            <p:cNvSpPr>
              <a:spLocks noChangeShapeType="1"/>
            </p:cNvSpPr>
            <p:nvPr/>
          </p:nvSpPr>
          <p:spPr bwMode="auto">
            <a:xfrm flipH="1" flipV="1">
              <a:off x="2016" y="1296"/>
              <a:ext cx="105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7"/>
          <p:cNvGrpSpPr>
            <a:grpSpLocks/>
          </p:cNvGrpSpPr>
          <p:nvPr/>
        </p:nvGrpSpPr>
        <p:grpSpPr bwMode="auto">
          <a:xfrm>
            <a:off x="1371600" y="3200400"/>
            <a:ext cx="2327275" cy="1292225"/>
            <a:chOff x="144" y="2016"/>
            <a:chExt cx="1466" cy="814"/>
          </a:xfrm>
        </p:grpSpPr>
        <p:sp>
          <p:nvSpPr>
            <p:cNvPr id="122922" name="Text Box 18"/>
            <p:cNvSpPr txBox="1">
              <a:spLocks noChangeArrowheads="1"/>
            </p:cNvSpPr>
            <p:nvPr/>
          </p:nvSpPr>
          <p:spPr bwMode="auto">
            <a:xfrm>
              <a:off x="1104" y="2304"/>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6    5</a:t>
              </a:r>
            </a:p>
          </p:txBody>
        </p:sp>
        <p:sp>
          <p:nvSpPr>
            <p:cNvPr id="122923" name="Text Box 19"/>
            <p:cNvSpPr txBox="1">
              <a:spLocks noChangeArrowheads="1"/>
            </p:cNvSpPr>
            <p:nvPr/>
          </p:nvSpPr>
          <p:spPr bwMode="auto">
            <a:xfrm>
              <a:off x="144" y="2304"/>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2924" name="Line 20"/>
            <p:cNvSpPr>
              <a:spLocks noChangeShapeType="1"/>
            </p:cNvSpPr>
            <p:nvPr/>
          </p:nvSpPr>
          <p:spPr bwMode="auto">
            <a:xfrm flipV="1">
              <a:off x="432" y="2016"/>
              <a:ext cx="57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25" name="Line 21"/>
            <p:cNvSpPr>
              <a:spLocks noChangeShapeType="1"/>
            </p:cNvSpPr>
            <p:nvPr/>
          </p:nvSpPr>
          <p:spPr bwMode="auto">
            <a:xfrm flipH="1" flipV="1">
              <a:off x="1008" y="2016"/>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2"/>
          <p:cNvGrpSpPr>
            <a:grpSpLocks/>
          </p:cNvGrpSpPr>
          <p:nvPr/>
        </p:nvGrpSpPr>
        <p:grpSpPr bwMode="auto">
          <a:xfrm>
            <a:off x="4267200" y="3200400"/>
            <a:ext cx="2632075" cy="1292225"/>
            <a:chOff x="1968" y="2016"/>
            <a:chExt cx="1658" cy="814"/>
          </a:xfrm>
        </p:grpSpPr>
        <p:sp>
          <p:nvSpPr>
            <p:cNvPr id="122918" name="Text Box 23"/>
            <p:cNvSpPr txBox="1">
              <a:spLocks noChangeArrowheads="1"/>
            </p:cNvSpPr>
            <p:nvPr/>
          </p:nvSpPr>
          <p:spPr bwMode="auto">
            <a:xfrm>
              <a:off x="2064" y="2304"/>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2919" name="Text Box 24"/>
            <p:cNvSpPr txBox="1">
              <a:spLocks noChangeArrowheads="1"/>
            </p:cNvSpPr>
            <p:nvPr/>
          </p:nvSpPr>
          <p:spPr bwMode="auto">
            <a:xfrm>
              <a:off x="3120" y="2304"/>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2920" name="Line 25"/>
            <p:cNvSpPr>
              <a:spLocks noChangeShapeType="1"/>
            </p:cNvSpPr>
            <p:nvPr/>
          </p:nvSpPr>
          <p:spPr bwMode="auto">
            <a:xfrm flipH="1" flipV="1">
              <a:off x="1968" y="2016"/>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21" name="Line 26"/>
            <p:cNvSpPr>
              <a:spLocks noChangeShapeType="1"/>
            </p:cNvSpPr>
            <p:nvPr/>
          </p:nvSpPr>
          <p:spPr bwMode="auto">
            <a:xfrm flipH="1" flipV="1">
              <a:off x="2016" y="2016"/>
              <a:ext cx="139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27"/>
          <p:cNvGrpSpPr>
            <a:grpSpLocks/>
          </p:cNvGrpSpPr>
          <p:nvPr/>
        </p:nvGrpSpPr>
        <p:grpSpPr bwMode="auto">
          <a:xfrm>
            <a:off x="4419600" y="4495800"/>
            <a:ext cx="854075" cy="1063625"/>
            <a:chOff x="2064" y="2832"/>
            <a:chExt cx="538" cy="670"/>
          </a:xfrm>
        </p:grpSpPr>
        <p:sp>
          <p:nvSpPr>
            <p:cNvPr id="122916" name="Text Box 28"/>
            <p:cNvSpPr txBox="1">
              <a:spLocks noChangeArrowheads="1"/>
            </p:cNvSpPr>
            <p:nvPr/>
          </p:nvSpPr>
          <p:spPr bwMode="auto">
            <a:xfrm>
              <a:off x="2064" y="2976"/>
              <a:ext cx="538"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2917" name="Line 29"/>
            <p:cNvSpPr>
              <a:spLocks noChangeShapeType="1"/>
            </p:cNvSpPr>
            <p:nvPr/>
          </p:nvSpPr>
          <p:spPr bwMode="auto">
            <a:xfrm flipV="1">
              <a:off x="2304" y="283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30"/>
          <p:cNvGrpSpPr>
            <a:grpSpLocks/>
          </p:cNvGrpSpPr>
          <p:nvPr/>
        </p:nvGrpSpPr>
        <p:grpSpPr bwMode="auto">
          <a:xfrm>
            <a:off x="2667000" y="5562600"/>
            <a:ext cx="4343400" cy="1063625"/>
            <a:chOff x="960" y="3504"/>
            <a:chExt cx="2736" cy="670"/>
          </a:xfrm>
        </p:grpSpPr>
        <p:sp>
          <p:nvSpPr>
            <p:cNvPr id="122912" name="Text Box 31"/>
            <p:cNvSpPr txBox="1">
              <a:spLocks noChangeArrowheads="1"/>
            </p:cNvSpPr>
            <p:nvPr/>
          </p:nvSpPr>
          <p:spPr bwMode="auto">
            <a:xfrm>
              <a:off x="960" y="364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2913" name="Text Box 32"/>
            <p:cNvSpPr txBox="1">
              <a:spLocks noChangeArrowheads="1"/>
            </p:cNvSpPr>
            <p:nvPr/>
          </p:nvSpPr>
          <p:spPr bwMode="auto">
            <a:xfrm>
              <a:off x="3190" y="364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6   5</a:t>
              </a:r>
            </a:p>
          </p:txBody>
        </p:sp>
        <p:sp>
          <p:nvSpPr>
            <p:cNvPr id="122914" name="Line 33"/>
            <p:cNvSpPr>
              <a:spLocks noChangeShapeType="1"/>
            </p:cNvSpPr>
            <p:nvPr/>
          </p:nvSpPr>
          <p:spPr bwMode="auto">
            <a:xfrm flipV="1">
              <a:off x="1200" y="3504"/>
              <a:ext cx="110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15" name="Line 34"/>
            <p:cNvSpPr>
              <a:spLocks noChangeShapeType="1"/>
            </p:cNvSpPr>
            <p:nvPr/>
          </p:nvSpPr>
          <p:spPr bwMode="auto">
            <a:xfrm flipH="1" flipV="1">
              <a:off x="2304" y="3504"/>
              <a:ext cx="115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4595" name="Text Box 35"/>
          <p:cNvSpPr txBox="1">
            <a:spLocks noChangeArrowheads="1"/>
          </p:cNvSpPr>
          <p:nvPr/>
        </p:nvSpPr>
        <p:spPr bwMode="auto">
          <a:xfrm>
            <a:off x="4724400" y="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s(4)</a:t>
            </a:r>
            <a:endParaRPr lang="en-US" altLang="zh-CN" sz="1800">
              <a:latin typeface="Times New Roman" panose="02020603050405020304" pitchFamily="18" charset="0"/>
              <a:ea typeface="宋体" panose="02010600030101010101" pitchFamily="2" charset="-122"/>
            </a:endParaRPr>
          </a:p>
        </p:txBody>
      </p:sp>
      <p:sp>
        <p:nvSpPr>
          <p:cNvPr id="194596" name="Text Box 36"/>
          <p:cNvSpPr txBox="1">
            <a:spLocks noChangeArrowheads="1"/>
          </p:cNvSpPr>
          <p:nvPr/>
        </p:nvSpPr>
        <p:spPr bwMode="auto">
          <a:xfrm>
            <a:off x="1676400" y="14478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A(6)</a:t>
            </a:r>
            <a:endParaRPr lang="en-US" altLang="zh-CN" sz="1800">
              <a:latin typeface="Times New Roman" panose="02020603050405020304" pitchFamily="18" charset="0"/>
              <a:ea typeface="宋体" panose="02010600030101010101" pitchFamily="2" charset="-122"/>
            </a:endParaRPr>
          </a:p>
        </p:txBody>
      </p:sp>
      <p:sp>
        <p:nvSpPr>
          <p:cNvPr id="194597" name="Text Box 37"/>
          <p:cNvSpPr txBox="1">
            <a:spLocks noChangeArrowheads="1"/>
          </p:cNvSpPr>
          <p:nvPr/>
        </p:nvSpPr>
        <p:spPr bwMode="auto">
          <a:xfrm>
            <a:off x="4730750" y="1538288"/>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B(4)</a:t>
            </a:r>
            <a:endParaRPr lang="en-US" altLang="zh-CN" sz="1800">
              <a:latin typeface="Times New Roman" panose="02020603050405020304" pitchFamily="18" charset="0"/>
              <a:ea typeface="宋体" panose="02010600030101010101" pitchFamily="2" charset="-122"/>
            </a:endParaRPr>
          </a:p>
        </p:txBody>
      </p:sp>
      <p:sp>
        <p:nvSpPr>
          <p:cNvPr id="194598" name="Text Box 38"/>
          <p:cNvSpPr txBox="1">
            <a:spLocks noChangeArrowheads="1"/>
          </p:cNvSpPr>
          <p:nvPr/>
        </p:nvSpPr>
        <p:spPr bwMode="auto">
          <a:xfrm>
            <a:off x="6483350" y="1447800"/>
            <a:ext cx="60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C(6)</a:t>
            </a:r>
            <a:endParaRPr lang="en-US" altLang="zh-CN" sz="1800">
              <a:latin typeface="Times New Roman" panose="02020603050405020304" pitchFamily="18" charset="0"/>
              <a:ea typeface="宋体" panose="02010600030101010101" pitchFamily="2" charset="-122"/>
            </a:endParaRPr>
          </a:p>
        </p:txBody>
      </p:sp>
      <p:sp>
        <p:nvSpPr>
          <p:cNvPr id="194599" name="Text Box 39"/>
          <p:cNvSpPr txBox="1">
            <a:spLocks noChangeArrowheads="1"/>
          </p:cNvSpPr>
          <p:nvPr/>
        </p:nvSpPr>
        <p:spPr bwMode="auto">
          <a:xfrm>
            <a:off x="1752600" y="25908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D(5)</a:t>
            </a:r>
            <a:endParaRPr lang="en-US" altLang="zh-CN" sz="1800">
              <a:latin typeface="Times New Roman" panose="02020603050405020304" pitchFamily="18" charset="0"/>
              <a:ea typeface="宋体" panose="02010600030101010101" pitchFamily="2" charset="-122"/>
            </a:endParaRPr>
          </a:p>
        </p:txBody>
      </p:sp>
      <p:sp>
        <p:nvSpPr>
          <p:cNvPr id="194600" name="Text Box 40"/>
          <p:cNvSpPr txBox="1">
            <a:spLocks noChangeArrowheads="1"/>
          </p:cNvSpPr>
          <p:nvPr/>
        </p:nvSpPr>
        <p:spPr bwMode="auto">
          <a:xfrm>
            <a:off x="4737100" y="2590800"/>
            <a:ext cx="59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E(5)</a:t>
            </a:r>
            <a:endParaRPr lang="en-US" altLang="zh-CN" sz="1800">
              <a:latin typeface="Times New Roman" panose="02020603050405020304" pitchFamily="18" charset="0"/>
              <a:ea typeface="宋体" panose="02010600030101010101" pitchFamily="2" charset="-122"/>
            </a:endParaRPr>
          </a:p>
        </p:txBody>
      </p:sp>
      <p:sp>
        <p:nvSpPr>
          <p:cNvPr id="194601" name="Text Box 41"/>
          <p:cNvSpPr txBox="1">
            <a:spLocks noChangeArrowheads="1"/>
          </p:cNvSpPr>
          <p:nvPr/>
        </p:nvSpPr>
        <p:spPr bwMode="auto">
          <a:xfrm>
            <a:off x="6413500" y="25908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F(6)</a:t>
            </a:r>
            <a:endParaRPr lang="en-US" altLang="zh-CN" sz="1800">
              <a:latin typeface="Times New Roman" panose="02020603050405020304" pitchFamily="18" charset="0"/>
              <a:ea typeface="宋体" panose="02010600030101010101" pitchFamily="2" charset="-122"/>
            </a:endParaRPr>
          </a:p>
        </p:txBody>
      </p:sp>
      <p:sp>
        <p:nvSpPr>
          <p:cNvPr id="194602" name="Text Box 42"/>
          <p:cNvSpPr txBox="1">
            <a:spLocks noChangeArrowheads="1"/>
          </p:cNvSpPr>
          <p:nvPr/>
        </p:nvSpPr>
        <p:spPr bwMode="auto">
          <a:xfrm>
            <a:off x="1428750" y="45720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G(6)</a:t>
            </a:r>
            <a:endParaRPr lang="en-US" altLang="zh-CN" sz="1800">
              <a:latin typeface="Times New Roman" panose="02020603050405020304" pitchFamily="18" charset="0"/>
              <a:ea typeface="宋体" panose="02010600030101010101" pitchFamily="2" charset="-122"/>
            </a:endParaRPr>
          </a:p>
        </p:txBody>
      </p:sp>
      <p:sp>
        <p:nvSpPr>
          <p:cNvPr id="194603" name="Text Box 43"/>
          <p:cNvSpPr txBox="1">
            <a:spLocks noChangeArrowheads="1"/>
          </p:cNvSpPr>
          <p:nvPr/>
        </p:nvSpPr>
        <p:spPr bwMode="auto">
          <a:xfrm>
            <a:off x="2971800" y="45720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H(7)</a:t>
            </a:r>
            <a:endParaRPr lang="en-US" altLang="zh-CN" sz="1800">
              <a:latin typeface="Times New Roman" panose="02020603050405020304" pitchFamily="18" charset="0"/>
              <a:ea typeface="宋体" panose="02010600030101010101" pitchFamily="2" charset="-122"/>
            </a:endParaRPr>
          </a:p>
        </p:txBody>
      </p:sp>
      <p:sp>
        <p:nvSpPr>
          <p:cNvPr id="194604" name="Text Box 44"/>
          <p:cNvSpPr txBox="1">
            <a:spLocks noChangeArrowheads="1"/>
          </p:cNvSpPr>
          <p:nvPr/>
        </p:nvSpPr>
        <p:spPr bwMode="auto">
          <a:xfrm>
            <a:off x="5213350" y="388620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I(5)</a:t>
            </a:r>
            <a:endParaRPr lang="en-US" altLang="zh-CN" sz="1800">
              <a:latin typeface="Times New Roman" panose="02020603050405020304" pitchFamily="18" charset="0"/>
              <a:ea typeface="宋体" panose="02010600030101010101" pitchFamily="2" charset="-122"/>
            </a:endParaRPr>
          </a:p>
        </p:txBody>
      </p:sp>
      <p:sp>
        <p:nvSpPr>
          <p:cNvPr id="194605" name="Text Box 45"/>
          <p:cNvSpPr txBox="1">
            <a:spLocks noChangeArrowheads="1"/>
          </p:cNvSpPr>
          <p:nvPr/>
        </p:nvSpPr>
        <p:spPr bwMode="auto">
          <a:xfrm>
            <a:off x="6972300" y="38862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J(7)</a:t>
            </a:r>
            <a:endParaRPr lang="en-US" altLang="zh-CN" sz="1800">
              <a:latin typeface="Times New Roman" panose="02020603050405020304" pitchFamily="18" charset="0"/>
              <a:ea typeface="宋体" panose="02010600030101010101" pitchFamily="2" charset="-122"/>
            </a:endParaRPr>
          </a:p>
        </p:txBody>
      </p:sp>
      <p:sp>
        <p:nvSpPr>
          <p:cNvPr id="194606" name="Text Box 46"/>
          <p:cNvSpPr txBox="1">
            <a:spLocks noChangeArrowheads="1"/>
          </p:cNvSpPr>
          <p:nvPr/>
        </p:nvSpPr>
        <p:spPr bwMode="auto">
          <a:xfrm>
            <a:off x="5289550" y="51054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K(5)</a:t>
            </a:r>
            <a:endParaRPr lang="en-US" altLang="zh-CN" sz="1800">
              <a:latin typeface="Times New Roman" panose="02020603050405020304" pitchFamily="18" charset="0"/>
              <a:ea typeface="宋体" panose="02010600030101010101" pitchFamily="2" charset="-122"/>
            </a:endParaRPr>
          </a:p>
        </p:txBody>
      </p:sp>
      <p:sp>
        <p:nvSpPr>
          <p:cNvPr id="194607" name="Text Box 47"/>
          <p:cNvSpPr txBox="1">
            <a:spLocks noChangeArrowheads="1"/>
          </p:cNvSpPr>
          <p:nvPr/>
        </p:nvSpPr>
        <p:spPr bwMode="auto">
          <a:xfrm>
            <a:off x="1993900" y="6019800"/>
            <a:ext cx="59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L(5)</a:t>
            </a:r>
            <a:endParaRPr lang="en-US" altLang="zh-CN" sz="1800">
              <a:latin typeface="Times New Roman" panose="02020603050405020304" pitchFamily="18" charset="0"/>
              <a:ea typeface="宋体" panose="02010600030101010101" pitchFamily="2" charset="-122"/>
            </a:endParaRPr>
          </a:p>
        </p:txBody>
      </p:sp>
      <p:sp>
        <p:nvSpPr>
          <p:cNvPr id="194608" name="Text Box 48"/>
          <p:cNvSpPr txBox="1">
            <a:spLocks noChangeArrowheads="1"/>
          </p:cNvSpPr>
          <p:nvPr/>
        </p:nvSpPr>
        <p:spPr bwMode="auto">
          <a:xfrm>
            <a:off x="7086600" y="5943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tx2"/>
                </a:solidFill>
                <a:latin typeface="Times New Roman" panose="02020603050405020304" pitchFamily="18" charset="0"/>
                <a:ea typeface="宋体" panose="02010600030101010101" pitchFamily="2" charset="-122"/>
              </a:rPr>
              <a:t>M(7)</a:t>
            </a:r>
            <a:endParaRPr lang="en-US" altLang="zh-CN" sz="1800">
              <a:latin typeface="Times New Roman" panose="02020603050405020304" pitchFamily="18" charset="0"/>
              <a:ea typeface="宋体" panose="02010600030101010101" pitchFamily="2" charset="-122"/>
            </a:endParaRPr>
          </a:p>
        </p:txBody>
      </p:sp>
      <p:sp>
        <p:nvSpPr>
          <p:cNvPr id="194609" name="Text Box 49"/>
          <p:cNvSpPr txBox="1">
            <a:spLocks noChangeArrowheads="1"/>
          </p:cNvSpPr>
          <p:nvPr/>
        </p:nvSpPr>
        <p:spPr bwMode="auto">
          <a:xfrm>
            <a:off x="3556000" y="61722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tx2"/>
                </a:solidFill>
                <a:latin typeface="Times New Roman" panose="02020603050405020304" pitchFamily="18" charset="0"/>
                <a:ea typeface="宋体" panose="02010600030101010101" pitchFamily="2" charset="-122"/>
              </a:rPr>
              <a:t>目标</a:t>
            </a:r>
            <a:endParaRPr lang="zh-CN" altLang="en-US" sz="1800">
              <a:latin typeface="Times New Roman" panose="02020603050405020304" pitchFamily="18" charset="0"/>
              <a:ea typeface="宋体" panose="02010600030101010101" pitchFamily="2" charset="-122"/>
            </a:endParaRPr>
          </a:p>
        </p:txBody>
      </p:sp>
      <p:sp>
        <p:nvSpPr>
          <p:cNvPr id="194610" name="Oval 50"/>
          <p:cNvSpPr>
            <a:spLocks noChangeArrowheads="1"/>
          </p:cNvSpPr>
          <p:nvPr/>
        </p:nvSpPr>
        <p:spPr bwMode="auto">
          <a:xfrm>
            <a:off x="4800600" y="381000"/>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1</a:t>
            </a:r>
          </a:p>
        </p:txBody>
      </p:sp>
      <p:sp>
        <p:nvSpPr>
          <p:cNvPr id="194611" name="Oval 51"/>
          <p:cNvSpPr>
            <a:spLocks noChangeArrowheads="1"/>
          </p:cNvSpPr>
          <p:nvPr/>
        </p:nvSpPr>
        <p:spPr bwMode="auto">
          <a:xfrm>
            <a:off x="4724400" y="1143000"/>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2</a:t>
            </a:r>
          </a:p>
        </p:txBody>
      </p:sp>
      <p:sp>
        <p:nvSpPr>
          <p:cNvPr id="194612" name="Oval 52"/>
          <p:cNvSpPr>
            <a:spLocks noChangeArrowheads="1"/>
          </p:cNvSpPr>
          <p:nvPr/>
        </p:nvSpPr>
        <p:spPr bwMode="auto">
          <a:xfrm>
            <a:off x="3200400" y="2286000"/>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3</a:t>
            </a:r>
          </a:p>
        </p:txBody>
      </p:sp>
      <p:sp>
        <p:nvSpPr>
          <p:cNvPr id="194613" name="Oval 53"/>
          <p:cNvSpPr>
            <a:spLocks noChangeArrowheads="1"/>
          </p:cNvSpPr>
          <p:nvPr/>
        </p:nvSpPr>
        <p:spPr bwMode="auto">
          <a:xfrm>
            <a:off x="4724400" y="2209800"/>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4</a:t>
            </a:r>
          </a:p>
        </p:txBody>
      </p:sp>
      <p:sp>
        <p:nvSpPr>
          <p:cNvPr id="194614" name="Oval 54"/>
          <p:cNvSpPr>
            <a:spLocks noChangeArrowheads="1"/>
          </p:cNvSpPr>
          <p:nvPr/>
        </p:nvSpPr>
        <p:spPr bwMode="auto">
          <a:xfrm>
            <a:off x="5334000" y="3505200"/>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5</a:t>
            </a:r>
          </a:p>
        </p:txBody>
      </p:sp>
      <p:sp>
        <p:nvSpPr>
          <p:cNvPr id="194615" name="Oval 55"/>
          <p:cNvSpPr>
            <a:spLocks noChangeArrowheads="1"/>
          </p:cNvSpPr>
          <p:nvPr/>
        </p:nvSpPr>
        <p:spPr bwMode="auto">
          <a:xfrm>
            <a:off x="5334000" y="4648200"/>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6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59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459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459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46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459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9460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946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9461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9460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9460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9461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94604"/>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9460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94614"/>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9460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19461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499"/>
                                          </p:stCondLst>
                                        </p:cTn>
                                        <p:tgtEl>
                                          <p:spTgt spid="7"/>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194607"/>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94608"/>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194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nimBg="1" autoUpdateAnimBg="0"/>
      <p:bldP spid="194595" grpId="0" autoUpdateAnimBg="0"/>
      <p:bldP spid="194596" grpId="0" autoUpdateAnimBg="0"/>
      <p:bldP spid="194597" grpId="0" autoUpdateAnimBg="0"/>
      <p:bldP spid="194598" grpId="0" autoUpdateAnimBg="0"/>
      <p:bldP spid="194599" grpId="0" autoUpdateAnimBg="0"/>
      <p:bldP spid="194600" grpId="0" autoUpdateAnimBg="0"/>
      <p:bldP spid="194601" grpId="0" autoUpdateAnimBg="0"/>
      <p:bldP spid="194602" grpId="0" autoUpdateAnimBg="0"/>
      <p:bldP spid="194603" grpId="0" autoUpdateAnimBg="0"/>
      <p:bldP spid="194604" grpId="0" autoUpdateAnimBg="0"/>
      <p:bldP spid="194605" grpId="0" autoUpdateAnimBg="0"/>
      <p:bldP spid="194606" grpId="0" autoUpdateAnimBg="0"/>
      <p:bldP spid="194607" grpId="0" autoUpdateAnimBg="0"/>
      <p:bldP spid="194608" grpId="0" autoUpdateAnimBg="0"/>
      <p:bldP spid="194609" grpId="0" autoUpdateAnimBg="0"/>
      <p:bldP spid="194610" grpId="0" animBg="1" autoUpdateAnimBg="0"/>
      <p:bldP spid="194611" grpId="0" animBg="1" autoUpdateAnimBg="0"/>
      <p:bldP spid="194612" grpId="0" animBg="1" autoUpdateAnimBg="0"/>
      <p:bldP spid="194613" grpId="0" animBg="1" autoUpdateAnimBg="0"/>
      <p:bldP spid="194614" grpId="0" animBg="1" autoUpdateAnimBg="0"/>
      <p:bldP spid="194615"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9FEC30C-BA94-4191-A0D8-A30B858667B5}" type="datetime1">
              <a:rPr lang="zh-CN" altLang="en-US"/>
              <a:pPr>
                <a:defRPr/>
              </a:pPr>
              <a:t>2017/9/26</a:t>
            </a:fld>
            <a:endParaRPr lang="en-US" altLang="zh-CN"/>
          </a:p>
        </p:txBody>
      </p:sp>
      <p:sp>
        <p:nvSpPr>
          <p:cNvPr id="1239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068E793-10B7-4427-8EC7-50CC46707BC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83</a:t>
            </a:fld>
            <a:endParaRPr kumimoji="0" lang="en-US" altLang="zh-CN" sz="1400" smtClean="0">
              <a:latin typeface="Tahoma" panose="020B0604030504040204" pitchFamily="34" charset="0"/>
              <a:ea typeface="宋体" panose="02010600030101010101" pitchFamily="2" charset="-122"/>
            </a:endParaRPr>
          </a:p>
        </p:txBody>
      </p:sp>
      <p:sp>
        <p:nvSpPr>
          <p:cNvPr id="123908" name="Rectangle 2"/>
          <p:cNvSpPr>
            <a:spLocks noGrp="1" noChangeArrowheads="1"/>
          </p:cNvSpPr>
          <p:nvPr>
            <p:ph type="title"/>
          </p:nvPr>
        </p:nvSpPr>
        <p:spPr>
          <a:xfrm>
            <a:off x="755650" y="617538"/>
            <a:ext cx="8188325" cy="1143000"/>
          </a:xfrm>
        </p:spPr>
        <p:txBody>
          <a:bodyPr/>
          <a:lstStyle/>
          <a:p>
            <a:pPr eaLnBrk="1" hangingPunct="1"/>
            <a:r>
              <a:rPr lang="en-US" altLang="zh-CN" sz="4000" smtClean="0"/>
              <a:t>3.2.3 </a:t>
            </a:r>
            <a:r>
              <a:rPr lang="zh-CN" altLang="en-US" sz="4000" smtClean="0"/>
              <a:t>启发式图搜索</a:t>
            </a:r>
            <a:r>
              <a:rPr lang="zh-CN" altLang="en-US" sz="3200" smtClean="0">
                <a:sym typeface="Symbol" panose="05050102010706020507" pitchFamily="18" charset="2"/>
              </a:rPr>
              <a:t></a:t>
            </a:r>
            <a:r>
              <a:rPr lang="zh-CN" altLang="en-US" smtClean="0"/>
              <a:t> </a:t>
            </a:r>
            <a:r>
              <a:rPr lang="zh-CN" altLang="en-US" sz="3200" smtClean="0">
                <a:ea typeface="华文新魏" panose="02010800040101010101" pitchFamily="2" charset="-122"/>
              </a:rPr>
              <a:t>局</a:t>
            </a:r>
            <a:r>
              <a:rPr lang="zh-CN" altLang="en-US" sz="2800" smtClean="0">
                <a:ea typeface="华文新魏" panose="02010800040101010101" pitchFamily="2" charset="-122"/>
              </a:rPr>
              <a:t>部择优搜索</a:t>
            </a:r>
          </a:p>
        </p:txBody>
      </p:sp>
      <p:sp>
        <p:nvSpPr>
          <p:cNvPr id="123909" name="Rectangle 3"/>
          <p:cNvSpPr>
            <a:spLocks noGrp="1" noChangeArrowheads="1"/>
          </p:cNvSpPr>
          <p:nvPr>
            <p:ph type="body" idx="1"/>
          </p:nvPr>
        </p:nvSpPr>
        <p:spPr>
          <a:xfrm>
            <a:off x="468313" y="2017713"/>
            <a:ext cx="8486775" cy="4114800"/>
          </a:xfrm>
        </p:spPr>
        <p:txBody>
          <a:bodyPr/>
          <a:lstStyle/>
          <a:p>
            <a:pPr eaLnBrk="1" hangingPunct="1">
              <a:lnSpc>
                <a:spcPct val="90000"/>
              </a:lnSpc>
            </a:pPr>
            <a:r>
              <a:rPr lang="zh-CN" altLang="en-US" smtClean="0"/>
              <a:t>在局部择优搜索中</a:t>
            </a:r>
            <a:r>
              <a:rPr lang="en-US" altLang="zh-CN" smtClean="0"/>
              <a:t>(</a:t>
            </a:r>
            <a:r>
              <a:rPr lang="zh-CN" altLang="en-US" smtClean="0"/>
              <a:t>爬山法） ，每当需要扩展节点时，总是从刚生成的子节点中选择一个估价函数值最小的节点进行扩展。其搜索过程可描述如下：</a:t>
            </a:r>
          </a:p>
          <a:p>
            <a:pPr eaLnBrk="1" hangingPunct="1">
              <a:lnSpc>
                <a:spcPct val="90000"/>
              </a:lnSpc>
              <a:buFont typeface="Wingdings" panose="05000000000000000000" pitchFamily="2" charset="2"/>
              <a:buNone/>
            </a:pPr>
            <a:r>
              <a:rPr lang="en-US" altLang="zh-CN" smtClean="0"/>
              <a:t>(1)</a:t>
            </a:r>
            <a:r>
              <a:rPr lang="zh-CN" altLang="en-US" smtClean="0"/>
              <a:t>把初始节点</a:t>
            </a:r>
            <a:r>
              <a:rPr lang="en-US" altLang="zh-CN" smtClean="0"/>
              <a:t>S</a:t>
            </a:r>
            <a:r>
              <a:rPr lang="en-US" altLang="zh-CN" baseline="-25000" smtClean="0"/>
              <a:t>0</a:t>
            </a:r>
            <a:r>
              <a:rPr lang="zh-CN" altLang="en-US" smtClean="0"/>
              <a:t>放入</a:t>
            </a:r>
            <a:r>
              <a:rPr lang="en-US" altLang="zh-CN" smtClean="0"/>
              <a:t>Open</a:t>
            </a:r>
            <a:r>
              <a:rPr lang="zh-CN" altLang="en-US" smtClean="0"/>
              <a:t>表中，</a:t>
            </a:r>
            <a:r>
              <a:rPr lang="en-US" altLang="zh-CN" smtClean="0"/>
              <a:t>f(S</a:t>
            </a:r>
            <a:r>
              <a:rPr lang="en-US" altLang="zh-CN" baseline="-25000" smtClean="0"/>
              <a:t>0</a:t>
            </a:r>
            <a:r>
              <a:rPr lang="en-US" altLang="zh-CN" smtClean="0"/>
              <a:t>)=g(S</a:t>
            </a:r>
            <a:r>
              <a:rPr lang="en-US" altLang="zh-CN" baseline="-25000" smtClean="0"/>
              <a:t>0</a:t>
            </a:r>
            <a:r>
              <a:rPr lang="en-US" altLang="zh-CN" smtClean="0"/>
              <a:t>)+h(S</a:t>
            </a:r>
            <a:r>
              <a:rPr lang="en-US" altLang="zh-CN" baseline="-25000" smtClean="0"/>
              <a:t>0</a:t>
            </a:r>
            <a:r>
              <a:rPr lang="en-US" altLang="zh-CN" smtClean="0"/>
              <a:t>);</a:t>
            </a:r>
          </a:p>
          <a:p>
            <a:pPr eaLnBrk="1" hangingPunct="1">
              <a:lnSpc>
                <a:spcPct val="90000"/>
              </a:lnSpc>
              <a:buFont typeface="Wingdings" panose="05000000000000000000" pitchFamily="2" charset="2"/>
              <a:buNone/>
            </a:pPr>
            <a:r>
              <a:rPr lang="en-US" altLang="zh-CN" smtClean="0"/>
              <a:t>(2)</a:t>
            </a:r>
            <a:r>
              <a:rPr lang="zh-CN" altLang="en-US" smtClean="0"/>
              <a:t>如果</a:t>
            </a:r>
            <a:r>
              <a:rPr lang="en-US" altLang="zh-CN" smtClean="0"/>
              <a:t>Open</a:t>
            </a:r>
            <a:r>
              <a:rPr lang="zh-CN" altLang="en-US" smtClean="0"/>
              <a:t>表为空，则问题无解，失败退出；</a:t>
            </a:r>
          </a:p>
          <a:p>
            <a:pPr eaLnBrk="1" hangingPunct="1">
              <a:lnSpc>
                <a:spcPct val="90000"/>
              </a:lnSpc>
              <a:buFont typeface="Wingdings" panose="05000000000000000000" pitchFamily="2" charset="2"/>
              <a:buNone/>
            </a:pPr>
            <a:r>
              <a:rPr lang="en-US" altLang="zh-CN" smtClean="0"/>
              <a:t>(3)</a:t>
            </a:r>
            <a:r>
              <a:rPr lang="zh-CN" altLang="en-US" smtClean="0"/>
              <a:t>把</a:t>
            </a:r>
            <a:r>
              <a:rPr lang="en-US" altLang="zh-CN" smtClean="0"/>
              <a:t>Open</a:t>
            </a:r>
            <a:r>
              <a:rPr lang="zh-CN" altLang="en-US" smtClean="0"/>
              <a:t>表的第一个节点取出放入</a:t>
            </a:r>
            <a:r>
              <a:rPr lang="en-US" altLang="zh-CN" smtClean="0"/>
              <a:t>Closed</a:t>
            </a:r>
            <a:r>
              <a:rPr lang="zh-CN" altLang="en-US" smtClean="0"/>
              <a:t>表，并记该节点为</a:t>
            </a:r>
            <a:r>
              <a:rPr lang="en-US" altLang="zh-CN" smtClean="0"/>
              <a:t>n;</a:t>
            </a:r>
          </a:p>
          <a:p>
            <a:pPr eaLnBrk="1" hangingPunct="1">
              <a:lnSpc>
                <a:spcPct val="90000"/>
              </a:lnSpc>
              <a:buFont typeface="Wingdings" panose="05000000000000000000" pitchFamily="2" charset="2"/>
              <a:buNone/>
            </a:pPr>
            <a:r>
              <a:rPr lang="en-US" altLang="zh-CN" smtClean="0"/>
              <a:t>(4)</a:t>
            </a:r>
            <a:r>
              <a:rPr lang="zh-CN" altLang="en-US" smtClean="0"/>
              <a:t>考查节点</a:t>
            </a:r>
            <a:r>
              <a:rPr lang="en-US" altLang="zh-CN" smtClean="0"/>
              <a:t>n</a:t>
            </a:r>
            <a:r>
              <a:rPr lang="zh-CN" altLang="en-US" smtClean="0"/>
              <a:t>是否为目标节点。若是，则找到了问题的解，成功退出；</a:t>
            </a:r>
          </a:p>
          <a:p>
            <a:pPr eaLnBrk="1" hangingPunct="1">
              <a:lnSpc>
                <a:spcPct val="90000"/>
              </a:lnSpc>
            </a:pPr>
            <a:endParaRPr lang="en-US" altLang="zh-CN"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9B706B4-2BB1-4153-97EC-F65FF14715B5}" type="datetime1">
              <a:rPr lang="zh-CN" altLang="en-US"/>
              <a:pPr>
                <a:defRPr/>
              </a:pPr>
              <a:t>2017/9/26</a:t>
            </a:fld>
            <a:endParaRPr lang="en-US" altLang="zh-CN"/>
          </a:p>
        </p:txBody>
      </p:sp>
      <p:sp>
        <p:nvSpPr>
          <p:cNvPr id="1249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0E9A30B-C6EB-4D04-A2C5-6847EF0B3E1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84</a:t>
            </a:fld>
            <a:endParaRPr kumimoji="0" lang="en-US" altLang="zh-CN" sz="1400" smtClean="0">
              <a:latin typeface="Tahoma" panose="020B0604030504040204" pitchFamily="34" charset="0"/>
              <a:ea typeface="宋体" panose="02010600030101010101" pitchFamily="2" charset="-122"/>
            </a:endParaRPr>
          </a:p>
        </p:txBody>
      </p:sp>
      <p:sp>
        <p:nvSpPr>
          <p:cNvPr id="124932" name="Rectangle 2"/>
          <p:cNvSpPr>
            <a:spLocks noGrp="1" noChangeArrowheads="1"/>
          </p:cNvSpPr>
          <p:nvPr>
            <p:ph type="title"/>
          </p:nvPr>
        </p:nvSpPr>
        <p:spPr>
          <a:xfrm>
            <a:off x="827088" y="617538"/>
            <a:ext cx="8116887" cy="1143000"/>
          </a:xfrm>
        </p:spPr>
        <p:txBody>
          <a:bodyPr/>
          <a:lstStyle/>
          <a:p>
            <a:pPr eaLnBrk="1" hangingPunct="1"/>
            <a:r>
              <a:rPr lang="en-US" altLang="zh-CN" sz="4000" smtClean="0"/>
              <a:t>3.2.3 </a:t>
            </a:r>
            <a:r>
              <a:rPr lang="zh-CN" altLang="en-US" sz="4000" smtClean="0"/>
              <a:t>启发式图搜索</a:t>
            </a:r>
            <a:r>
              <a:rPr lang="zh-CN" altLang="en-US" sz="3200" smtClean="0">
                <a:sym typeface="Symbol" panose="05050102010706020507" pitchFamily="18" charset="2"/>
              </a:rPr>
              <a:t></a:t>
            </a:r>
            <a:r>
              <a:rPr lang="zh-CN" altLang="en-US" smtClean="0"/>
              <a:t> </a:t>
            </a:r>
            <a:r>
              <a:rPr lang="zh-CN" altLang="en-US" sz="3200" smtClean="0">
                <a:ea typeface="华文新魏" panose="02010800040101010101" pitchFamily="2" charset="-122"/>
              </a:rPr>
              <a:t>局</a:t>
            </a:r>
            <a:r>
              <a:rPr lang="zh-CN" altLang="en-US" sz="2800" smtClean="0">
                <a:ea typeface="华文新魏" panose="02010800040101010101" pitchFamily="2" charset="-122"/>
              </a:rPr>
              <a:t>部择优搜索</a:t>
            </a:r>
            <a:r>
              <a:rPr lang="en-US" altLang="zh-CN" sz="2800" smtClean="0">
                <a:ea typeface="华文新魏" panose="02010800040101010101" pitchFamily="2" charset="-122"/>
              </a:rPr>
              <a:t>(</a:t>
            </a:r>
            <a:r>
              <a:rPr lang="zh-CN" altLang="en-US" sz="2800" smtClean="0">
                <a:ea typeface="华文新魏" panose="02010800040101010101" pitchFamily="2" charset="-122"/>
              </a:rPr>
              <a:t>续</a:t>
            </a:r>
            <a:r>
              <a:rPr lang="en-US" altLang="zh-CN" sz="2800" smtClean="0">
                <a:ea typeface="华文新魏" panose="02010800040101010101" pitchFamily="2" charset="-122"/>
              </a:rPr>
              <a:t>)</a:t>
            </a:r>
          </a:p>
        </p:txBody>
      </p:sp>
      <p:sp>
        <p:nvSpPr>
          <p:cNvPr id="124933" name="Rectangle 3"/>
          <p:cNvSpPr>
            <a:spLocks noGrp="1" noChangeArrowheads="1"/>
          </p:cNvSpPr>
          <p:nvPr>
            <p:ph type="body" idx="1"/>
          </p:nvPr>
        </p:nvSpPr>
        <p:spPr>
          <a:xfrm>
            <a:off x="468313" y="2017713"/>
            <a:ext cx="8294687" cy="4383087"/>
          </a:xfrm>
        </p:spPr>
        <p:txBody>
          <a:bodyPr/>
          <a:lstStyle/>
          <a:p>
            <a:pPr eaLnBrk="1" hangingPunct="1">
              <a:lnSpc>
                <a:spcPct val="90000"/>
              </a:lnSpc>
              <a:buFont typeface="Wingdings" panose="05000000000000000000" pitchFamily="2" charset="2"/>
              <a:buNone/>
            </a:pPr>
            <a:r>
              <a:rPr lang="en-US" altLang="zh-CN" sz="2400" smtClean="0"/>
              <a:t>(5)</a:t>
            </a:r>
            <a:r>
              <a:rPr lang="zh-CN" altLang="en-US" sz="2400" smtClean="0"/>
              <a:t>若节点</a:t>
            </a:r>
            <a:r>
              <a:rPr lang="en-US" altLang="zh-CN" sz="2400" smtClean="0"/>
              <a:t>n</a:t>
            </a:r>
            <a:r>
              <a:rPr lang="zh-CN" altLang="en-US" sz="2400" smtClean="0"/>
              <a:t>不可扩展，则转第</a:t>
            </a:r>
            <a:r>
              <a:rPr lang="en-US" altLang="zh-CN" sz="2400" smtClean="0"/>
              <a:t>(2)</a:t>
            </a:r>
            <a:r>
              <a:rPr lang="zh-CN" altLang="en-US" sz="2400" smtClean="0"/>
              <a:t>步；</a:t>
            </a:r>
          </a:p>
          <a:p>
            <a:pPr eaLnBrk="1" hangingPunct="1">
              <a:lnSpc>
                <a:spcPct val="90000"/>
              </a:lnSpc>
              <a:buFont typeface="Wingdings" panose="05000000000000000000" pitchFamily="2" charset="2"/>
              <a:buNone/>
            </a:pPr>
            <a:r>
              <a:rPr lang="en-US" altLang="zh-CN" sz="2400" smtClean="0"/>
              <a:t>(6)</a:t>
            </a:r>
            <a:r>
              <a:rPr lang="zh-CN" altLang="en-US" sz="2400" smtClean="0"/>
              <a:t>扩展节点</a:t>
            </a:r>
            <a:r>
              <a:rPr lang="en-US" altLang="zh-CN" sz="2400" smtClean="0"/>
              <a:t>n</a:t>
            </a:r>
            <a:r>
              <a:rPr lang="zh-CN" altLang="en-US" sz="2400" smtClean="0"/>
              <a:t>，生成其子节点</a:t>
            </a:r>
            <a:r>
              <a:rPr lang="en-US" altLang="zh-CN" sz="2400" smtClean="0"/>
              <a:t>n</a:t>
            </a:r>
            <a:r>
              <a:rPr lang="en-US" altLang="zh-CN" sz="2400" baseline="-25000" smtClean="0"/>
              <a:t>i</a:t>
            </a:r>
            <a:r>
              <a:rPr lang="en-US" altLang="zh-CN" sz="2400" smtClean="0"/>
              <a:t>(i=1,2,...),</a:t>
            </a:r>
            <a:r>
              <a:rPr lang="zh-CN" altLang="en-US" sz="2400" smtClean="0"/>
              <a:t>计算每一个子节点的估价值</a:t>
            </a:r>
            <a:r>
              <a:rPr lang="en-US" altLang="zh-CN" sz="2400" smtClean="0"/>
              <a:t>f(n</a:t>
            </a:r>
            <a:r>
              <a:rPr lang="en-US" altLang="zh-CN" sz="2400" baseline="-25000" smtClean="0"/>
              <a:t>i</a:t>
            </a:r>
            <a:r>
              <a:rPr lang="en-US" altLang="zh-CN" sz="2400" smtClean="0"/>
              <a:t>),</a:t>
            </a:r>
            <a:r>
              <a:rPr lang="zh-CN" altLang="en-US" sz="2400" smtClean="0"/>
              <a:t>并按估价值从小到大的顺序依次放入</a:t>
            </a:r>
            <a:r>
              <a:rPr lang="en-US" altLang="zh-CN" sz="2400" smtClean="0"/>
              <a:t>Open</a:t>
            </a:r>
            <a:r>
              <a:rPr lang="zh-CN" altLang="en-US" sz="2400" smtClean="0"/>
              <a:t>表的首部，并为每一个子节点设置指向父节点的指针，然后转第</a:t>
            </a:r>
            <a:r>
              <a:rPr lang="en-US" altLang="zh-CN" sz="2400" smtClean="0"/>
              <a:t>(2)</a:t>
            </a:r>
            <a:r>
              <a:rPr lang="zh-CN" altLang="en-US" sz="2400" smtClean="0"/>
              <a:t>步。</a:t>
            </a:r>
          </a:p>
          <a:p>
            <a:pPr eaLnBrk="1" hangingPunct="1">
              <a:lnSpc>
                <a:spcPct val="90000"/>
              </a:lnSpc>
              <a:buFont typeface="Wingdings" panose="05000000000000000000" pitchFamily="2" charset="2"/>
              <a:buNone/>
            </a:pPr>
            <a:r>
              <a:rPr lang="zh-CN" altLang="en-US" sz="2400" smtClean="0"/>
              <a:t>可见，若取</a:t>
            </a:r>
            <a:r>
              <a:rPr lang="en-US" altLang="zh-CN" sz="2400" smtClean="0"/>
              <a:t>f(n)=g(n),</a:t>
            </a:r>
            <a:r>
              <a:rPr lang="zh-CN" altLang="en-US" sz="2400" smtClean="0"/>
              <a:t>则它将退化为</a:t>
            </a:r>
            <a:r>
              <a:rPr lang="zh-CN" altLang="en-US" sz="2400" smtClean="0">
                <a:solidFill>
                  <a:schemeClr val="tx2"/>
                </a:solidFill>
              </a:rPr>
              <a:t>代价树的深度优先搜索</a:t>
            </a:r>
            <a:r>
              <a:rPr lang="en-US" altLang="zh-CN" sz="2400" smtClean="0">
                <a:solidFill>
                  <a:schemeClr val="tx2"/>
                </a:solidFill>
              </a:rPr>
              <a:t>(</a:t>
            </a:r>
            <a:r>
              <a:rPr lang="zh-CN" altLang="en-US" sz="2400" smtClean="0">
                <a:solidFill>
                  <a:schemeClr val="tx2"/>
                </a:solidFill>
              </a:rPr>
              <a:t>代价</a:t>
            </a:r>
            <a:r>
              <a:rPr lang="en-US" altLang="zh-CN" sz="2400" smtClean="0">
                <a:solidFill>
                  <a:schemeClr val="tx2"/>
                </a:solidFill>
              </a:rPr>
              <a:t>) </a:t>
            </a:r>
            <a:r>
              <a:rPr lang="zh-CN" altLang="en-US" sz="2400" smtClean="0"/>
              <a:t>；</a:t>
            </a:r>
          </a:p>
          <a:p>
            <a:pPr eaLnBrk="1" hangingPunct="1">
              <a:lnSpc>
                <a:spcPct val="90000"/>
              </a:lnSpc>
              <a:buFont typeface="Wingdings" panose="05000000000000000000" pitchFamily="2" charset="2"/>
              <a:buNone/>
            </a:pPr>
            <a:r>
              <a:rPr lang="zh-CN" altLang="en-US" sz="2400" smtClean="0"/>
              <a:t>若取</a:t>
            </a:r>
            <a:r>
              <a:rPr lang="en-US" altLang="zh-CN" sz="2400" smtClean="0"/>
              <a:t>f(n)=d(n),</a:t>
            </a:r>
            <a:r>
              <a:rPr lang="zh-CN" altLang="en-US" sz="2400" smtClean="0"/>
              <a:t>则它将退化为</a:t>
            </a:r>
            <a:r>
              <a:rPr lang="zh-CN" altLang="en-US" sz="2400" smtClean="0">
                <a:solidFill>
                  <a:schemeClr val="tx2"/>
                </a:solidFill>
              </a:rPr>
              <a:t>深度优先搜索</a:t>
            </a:r>
            <a:r>
              <a:rPr lang="en-US" altLang="zh-CN" sz="2400" smtClean="0"/>
              <a:t>.</a:t>
            </a:r>
          </a:p>
          <a:p>
            <a:pPr eaLnBrk="1" hangingPunct="1">
              <a:lnSpc>
                <a:spcPct val="90000"/>
              </a:lnSpc>
              <a:buFont typeface="Wingdings" panose="05000000000000000000" pitchFamily="2" charset="2"/>
              <a:buNone/>
            </a:pPr>
            <a:r>
              <a:rPr lang="en-US" altLang="zh-CN" sz="2400" smtClean="0">
                <a:solidFill>
                  <a:srgbClr val="99FFFF"/>
                </a:solidFill>
              </a:rPr>
              <a:t> </a:t>
            </a:r>
            <a:r>
              <a:rPr lang="zh-CN" altLang="en-US" sz="2400" smtClean="0"/>
              <a:t>爬山法在许多情况下是有效的，可以删除许多次要的分枝，而且方法简单。它适用于单因素、单极值的情况，否则会遇到许多困难，并且找不到解。</a:t>
            </a:r>
          </a:p>
          <a:p>
            <a:pPr eaLnBrk="1" hangingPunct="1">
              <a:lnSpc>
                <a:spcPct val="90000"/>
              </a:lnSpc>
            </a:pPr>
            <a:endParaRPr lang="en-US" altLang="zh-CN" sz="240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E6D4081-2DF4-4AAE-A19F-91001B9E90D3}" type="datetime1">
              <a:rPr lang="zh-CN" altLang="en-US"/>
              <a:pPr>
                <a:defRPr/>
              </a:pPr>
              <a:t>2017/9/26</a:t>
            </a:fld>
            <a:endParaRPr lang="en-US" altLang="zh-CN"/>
          </a:p>
        </p:txBody>
      </p:sp>
      <p:sp>
        <p:nvSpPr>
          <p:cNvPr id="1259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7F3F3E5-B10B-4C21-87A8-9C08CEBC343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85</a:t>
            </a:fld>
            <a:endParaRPr kumimoji="0" lang="en-US" altLang="zh-CN" sz="1400" smtClean="0">
              <a:latin typeface="Tahoma" panose="020B0604030504040204" pitchFamily="34" charset="0"/>
              <a:ea typeface="宋体" panose="02010600030101010101" pitchFamily="2" charset="-122"/>
            </a:endParaRPr>
          </a:p>
        </p:txBody>
      </p:sp>
      <p:sp>
        <p:nvSpPr>
          <p:cNvPr id="125956" name="Rectangle 2"/>
          <p:cNvSpPr>
            <a:spLocks noGrp="1" noChangeArrowheads="1"/>
          </p:cNvSpPr>
          <p:nvPr>
            <p:ph type="title"/>
          </p:nvPr>
        </p:nvSpPr>
        <p:spPr>
          <a:xfrm>
            <a:off x="827088" y="617538"/>
            <a:ext cx="8116887" cy="1143000"/>
          </a:xfrm>
        </p:spPr>
        <p:txBody>
          <a:bodyPr/>
          <a:lstStyle/>
          <a:p>
            <a:pPr eaLnBrk="1" hangingPunct="1"/>
            <a:r>
              <a:rPr lang="en-US" altLang="zh-CN" sz="4000" smtClean="0"/>
              <a:t>3.2.3 </a:t>
            </a:r>
            <a:r>
              <a:rPr lang="zh-CN" altLang="en-US" sz="4000" smtClean="0"/>
              <a:t>启发式图搜索</a:t>
            </a:r>
            <a:r>
              <a:rPr lang="zh-CN" altLang="en-US" sz="3200" smtClean="0">
                <a:sym typeface="Symbol" panose="05050102010706020507" pitchFamily="18" charset="2"/>
              </a:rPr>
              <a:t></a:t>
            </a:r>
            <a:r>
              <a:rPr lang="zh-CN" altLang="en-US" smtClean="0"/>
              <a:t> </a:t>
            </a:r>
            <a:r>
              <a:rPr lang="zh-CN" altLang="en-US" sz="3200" smtClean="0">
                <a:ea typeface="华文新魏" panose="02010800040101010101" pitchFamily="2" charset="-122"/>
              </a:rPr>
              <a:t>局</a:t>
            </a:r>
            <a:r>
              <a:rPr lang="zh-CN" altLang="en-US" sz="2800" smtClean="0">
                <a:ea typeface="华文新魏" panose="02010800040101010101" pitchFamily="2" charset="-122"/>
              </a:rPr>
              <a:t>部择优搜索举例</a:t>
            </a:r>
          </a:p>
        </p:txBody>
      </p:sp>
      <p:sp>
        <p:nvSpPr>
          <p:cNvPr id="125957" name="Rectangle 3"/>
          <p:cNvSpPr>
            <a:spLocks noGrp="1" noChangeArrowheads="1"/>
          </p:cNvSpPr>
          <p:nvPr>
            <p:ph type="body" idx="1"/>
          </p:nvPr>
        </p:nvSpPr>
        <p:spPr>
          <a:xfrm>
            <a:off x="539552" y="2017713"/>
            <a:ext cx="8415536" cy="4114800"/>
          </a:xfrm>
        </p:spPr>
        <p:txBody>
          <a:bodyPr/>
          <a:lstStyle/>
          <a:p>
            <a:pPr eaLnBrk="1" hangingPunct="1"/>
            <a:r>
              <a:rPr lang="en-US" altLang="zh-CN" dirty="0" smtClean="0"/>
              <a:t>  </a:t>
            </a:r>
            <a:r>
              <a:rPr lang="zh-CN" altLang="en-US" dirty="0" smtClean="0"/>
              <a:t>用爬山法求解重排九宫。设估价函数为</a:t>
            </a:r>
            <a:r>
              <a:rPr lang="en-US" altLang="zh-CN" dirty="0" smtClean="0"/>
              <a:t>f(n)=W(n),</a:t>
            </a:r>
            <a:r>
              <a:rPr lang="zh-CN" altLang="en-US" dirty="0" smtClean="0"/>
              <a:t>其值取节点</a:t>
            </a:r>
            <a:r>
              <a:rPr lang="en-US" altLang="zh-CN" dirty="0" smtClean="0"/>
              <a:t>n</a:t>
            </a:r>
            <a:r>
              <a:rPr lang="zh-CN" altLang="en-US" dirty="0" smtClean="0"/>
              <a:t>与目标节点两个格局中位置不符合的将排数目。</a:t>
            </a:r>
          </a:p>
          <a:p>
            <a:pPr eaLnBrk="1" hangingPunct="1"/>
            <a:r>
              <a:rPr lang="zh-CN" altLang="en-US" dirty="0" smtClean="0"/>
              <a:t>从初始状态到目标状态的路径长为</a:t>
            </a:r>
            <a:r>
              <a:rPr lang="en-US" altLang="zh-CN" dirty="0" smtClean="0"/>
              <a:t>9</a:t>
            </a:r>
            <a:r>
              <a:rPr lang="zh-CN" altLang="en-US" dirty="0" smtClean="0"/>
              <a:t>，搜索过程中所产生的节点总数为</a:t>
            </a:r>
            <a:r>
              <a:rPr lang="en-US" altLang="zh-CN" dirty="0" smtClean="0"/>
              <a:t>19</a:t>
            </a:r>
            <a:r>
              <a:rPr lang="zh-CN" altLang="en-US" dirty="0" smtClean="0"/>
              <a:t>。 </a:t>
            </a:r>
          </a:p>
          <a:p>
            <a:pPr eaLnBrk="1" hangingPunct="1">
              <a:buFont typeface="Wingdings" panose="05000000000000000000" pitchFamily="2" charset="2"/>
              <a:buNone/>
            </a:pPr>
            <a:r>
              <a:rPr lang="zh-CN" altLang="en-US" dirty="0" smtClean="0"/>
              <a:t> </a:t>
            </a:r>
          </a:p>
          <a:p>
            <a:pPr eaLnBrk="1" hangingPunct="1"/>
            <a:endParaRPr lang="zh-CN" altLang="en-US"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日期占位符 1"/>
          <p:cNvSpPr>
            <a:spLocks noGrp="1"/>
          </p:cNvSpPr>
          <p:nvPr>
            <p:ph type="dt" sz="quarter" idx="10"/>
          </p:nvPr>
        </p:nvSpPr>
        <p:spPr/>
        <p:txBody>
          <a:bodyPr/>
          <a:lstStyle/>
          <a:p>
            <a:pPr>
              <a:defRPr/>
            </a:pPr>
            <a:fld id="{F8BF269A-280B-497D-A544-360CC1B29B20}" type="datetime1">
              <a:rPr lang="zh-CN" altLang="en-US"/>
              <a:pPr>
                <a:defRPr/>
              </a:pPr>
              <a:t>2017/9/26</a:t>
            </a:fld>
            <a:endParaRPr lang="en-US" altLang="zh-CN"/>
          </a:p>
        </p:txBody>
      </p:sp>
      <p:sp>
        <p:nvSpPr>
          <p:cNvPr id="12697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5FD9E92-EFEF-4C27-A2BE-58DFE6C4742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86</a:t>
            </a:fld>
            <a:endParaRPr kumimoji="0" lang="en-US" altLang="zh-CN" sz="1400" smtClean="0">
              <a:latin typeface="Tahoma" panose="020B0604030504040204" pitchFamily="34" charset="0"/>
              <a:ea typeface="宋体" panose="02010600030101010101" pitchFamily="2" charset="-122"/>
            </a:endParaRPr>
          </a:p>
        </p:txBody>
      </p:sp>
      <p:sp>
        <p:nvSpPr>
          <p:cNvPr id="327684" name="Text Box 4"/>
          <p:cNvSpPr txBox="1">
            <a:spLocks noChangeArrowheads="1"/>
          </p:cNvSpPr>
          <p:nvPr/>
        </p:nvSpPr>
        <p:spPr bwMode="auto">
          <a:xfrm>
            <a:off x="3924300" y="-17463"/>
            <a:ext cx="803275" cy="8350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dirty="0">
                <a:latin typeface="Times New Roman" panose="02020603050405020304" pitchFamily="18" charset="0"/>
                <a:ea typeface="宋体" panose="02010600030101010101" pitchFamily="2" charset="-122"/>
              </a:rPr>
              <a:t>1   6   4</a:t>
            </a:r>
          </a:p>
          <a:p>
            <a:pPr eaLnBrk="1" hangingPunct="1">
              <a:spcBef>
                <a:spcPct val="0"/>
              </a:spcBef>
              <a:buClrTx/>
              <a:buSzTx/>
              <a:buFontTx/>
              <a:buNone/>
            </a:pPr>
            <a:r>
              <a:rPr lang="en-US" altLang="zh-CN" sz="1600" dirty="0">
                <a:latin typeface="Times New Roman" panose="02020603050405020304" pitchFamily="18" charset="0"/>
                <a:ea typeface="宋体" panose="02010600030101010101" pitchFamily="2" charset="-122"/>
              </a:rPr>
              <a:t>7        5</a:t>
            </a:r>
          </a:p>
        </p:txBody>
      </p:sp>
      <p:grpSp>
        <p:nvGrpSpPr>
          <p:cNvPr id="126981" name="Group 144"/>
          <p:cNvGrpSpPr>
            <a:grpSpLocks/>
          </p:cNvGrpSpPr>
          <p:nvPr/>
        </p:nvGrpSpPr>
        <p:grpSpPr bwMode="auto">
          <a:xfrm>
            <a:off x="2362200" y="1092200"/>
            <a:ext cx="4003675" cy="835025"/>
            <a:chOff x="1488" y="768"/>
            <a:chExt cx="2522" cy="526"/>
          </a:xfrm>
        </p:grpSpPr>
        <p:sp>
          <p:nvSpPr>
            <p:cNvPr id="127049" name="Text Box 6"/>
            <p:cNvSpPr txBox="1">
              <a:spLocks noChangeArrowheads="1"/>
            </p:cNvSpPr>
            <p:nvPr/>
          </p:nvSpPr>
          <p:spPr bwMode="auto">
            <a:xfrm>
              <a:off x="2448" y="76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7050" name="Text Box 7"/>
            <p:cNvSpPr txBox="1">
              <a:spLocks noChangeArrowheads="1"/>
            </p:cNvSpPr>
            <p:nvPr/>
          </p:nvSpPr>
          <p:spPr bwMode="auto">
            <a:xfrm>
              <a:off x="1488" y="76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7    5</a:t>
              </a:r>
            </a:p>
          </p:txBody>
        </p:sp>
        <p:sp>
          <p:nvSpPr>
            <p:cNvPr id="127051" name="Text Box 8"/>
            <p:cNvSpPr txBox="1">
              <a:spLocks noChangeArrowheads="1"/>
            </p:cNvSpPr>
            <p:nvPr/>
          </p:nvSpPr>
          <p:spPr bwMode="auto">
            <a:xfrm>
              <a:off x="3504" y="76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7   5</a:t>
              </a:r>
            </a:p>
          </p:txBody>
        </p:sp>
      </p:grpSp>
      <p:sp>
        <p:nvSpPr>
          <p:cNvPr id="126982" name="Line 9"/>
          <p:cNvSpPr>
            <a:spLocks noChangeShapeType="1"/>
          </p:cNvSpPr>
          <p:nvPr/>
        </p:nvSpPr>
        <p:spPr bwMode="auto">
          <a:xfrm flipV="1">
            <a:off x="4284663" y="836613"/>
            <a:ext cx="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3" name="Text Box 13"/>
          <p:cNvSpPr txBox="1">
            <a:spLocks noChangeArrowheads="1"/>
          </p:cNvSpPr>
          <p:nvPr/>
        </p:nvSpPr>
        <p:spPr bwMode="auto">
          <a:xfrm>
            <a:off x="3851275" y="2060575"/>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6984" name="Text Box 14"/>
          <p:cNvSpPr txBox="1">
            <a:spLocks noChangeArrowheads="1"/>
          </p:cNvSpPr>
          <p:nvPr/>
        </p:nvSpPr>
        <p:spPr bwMode="auto">
          <a:xfrm>
            <a:off x="2327275" y="2060575"/>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6985" name="Text Box 15"/>
          <p:cNvSpPr txBox="1">
            <a:spLocks noChangeArrowheads="1"/>
          </p:cNvSpPr>
          <p:nvPr/>
        </p:nvSpPr>
        <p:spPr bwMode="auto">
          <a:xfrm>
            <a:off x="5527675" y="2060575"/>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6986" name="Line 17"/>
          <p:cNvSpPr>
            <a:spLocks noChangeShapeType="1"/>
          </p:cNvSpPr>
          <p:nvPr/>
        </p:nvSpPr>
        <p:spPr bwMode="auto">
          <a:xfrm flipV="1">
            <a:off x="2843213" y="1916113"/>
            <a:ext cx="1447800" cy="1444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7" name="Line 18"/>
          <p:cNvSpPr>
            <a:spLocks noChangeShapeType="1"/>
          </p:cNvSpPr>
          <p:nvPr/>
        </p:nvSpPr>
        <p:spPr bwMode="auto">
          <a:xfrm flipH="1" flipV="1">
            <a:off x="4284663" y="1916113"/>
            <a:ext cx="1727200" cy="144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8" name="Text Box 20"/>
          <p:cNvSpPr txBox="1">
            <a:spLocks noChangeArrowheads="1"/>
          </p:cNvSpPr>
          <p:nvPr/>
        </p:nvSpPr>
        <p:spPr bwMode="auto">
          <a:xfrm>
            <a:off x="2927350" y="3068638"/>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6    5</a:t>
            </a:r>
          </a:p>
        </p:txBody>
      </p:sp>
      <p:sp>
        <p:nvSpPr>
          <p:cNvPr id="126989" name="Text Box 21"/>
          <p:cNvSpPr txBox="1">
            <a:spLocks noChangeArrowheads="1"/>
          </p:cNvSpPr>
          <p:nvPr/>
        </p:nvSpPr>
        <p:spPr bwMode="auto">
          <a:xfrm>
            <a:off x="1403350" y="3068638"/>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6990" name="Line 22"/>
          <p:cNvSpPr>
            <a:spLocks noChangeShapeType="1"/>
          </p:cNvSpPr>
          <p:nvPr/>
        </p:nvSpPr>
        <p:spPr bwMode="auto">
          <a:xfrm flipV="1">
            <a:off x="1692275" y="2924175"/>
            <a:ext cx="1008063" cy="1444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91" name="Line 23"/>
          <p:cNvSpPr>
            <a:spLocks noChangeShapeType="1"/>
          </p:cNvSpPr>
          <p:nvPr/>
        </p:nvSpPr>
        <p:spPr bwMode="auto">
          <a:xfrm flipH="1" flipV="1">
            <a:off x="2555875" y="2924175"/>
            <a:ext cx="792163"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92" name="Text Box 25"/>
          <p:cNvSpPr txBox="1">
            <a:spLocks noChangeArrowheads="1"/>
          </p:cNvSpPr>
          <p:nvPr/>
        </p:nvSpPr>
        <p:spPr bwMode="auto">
          <a:xfrm>
            <a:off x="4500563" y="3141663"/>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8   1   3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6993" name="Text Box 26"/>
          <p:cNvSpPr txBox="1">
            <a:spLocks noChangeArrowheads="1"/>
          </p:cNvSpPr>
          <p:nvPr/>
        </p:nvSpPr>
        <p:spPr bwMode="auto">
          <a:xfrm>
            <a:off x="5795963" y="3127375"/>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8  1   3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2   4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6994" name="Text Box 30"/>
          <p:cNvSpPr txBox="1">
            <a:spLocks noChangeArrowheads="1"/>
          </p:cNvSpPr>
          <p:nvPr/>
        </p:nvSpPr>
        <p:spPr bwMode="auto">
          <a:xfrm>
            <a:off x="2700338" y="5229225"/>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6995" name="Line 31"/>
          <p:cNvSpPr>
            <a:spLocks noChangeShapeType="1"/>
          </p:cNvSpPr>
          <p:nvPr/>
        </p:nvSpPr>
        <p:spPr bwMode="auto">
          <a:xfrm flipV="1">
            <a:off x="1692275" y="3932238"/>
            <a:ext cx="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96" name="Text Box 33"/>
          <p:cNvSpPr txBox="1">
            <a:spLocks noChangeArrowheads="1"/>
          </p:cNvSpPr>
          <p:nvPr/>
        </p:nvSpPr>
        <p:spPr bwMode="auto">
          <a:xfrm>
            <a:off x="1403350" y="5229225"/>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8   1   3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6997" name="Text Box 34"/>
          <p:cNvSpPr txBox="1">
            <a:spLocks noChangeArrowheads="1"/>
          </p:cNvSpPr>
          <p:nvPr/>
        </p:nvSpPr>
        <p:spPr bwMode="auto">
          <a:xfrm>
            <a:off x="6948488" y="3068638"/>
            <a:ext cx="7524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8   1  3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grpSp>
        <p:nvGrpSpPr>
          <p:cNvPr id="126998" name="Group 143"/>
          <p:cNvGrpSpPr>
            <a:grpSpLocks/>
          </p:cNvGrpSpPr>
          <p:nvPr/>
        </p:nvGrpSpPr>
        <p:grpSpPr bwMode="auto">
          <a:xfrm>
            <a:off x="2771775" y="620713"/>
            <a:ext cx="3200400" cy="454025"/>
            <a:chOff x="1776" y="482"/>
            <a:chExt cx="2016" cy="286"/>
          </a:xfrm>
        </p:grpSpPr>
        <p:sp>
          <p:nvSpPr>
            <p:cNvPr id="127046" name="Line 10"/>
            <p:cNvSpPr>
              <a:spLocks noChangeShapeType="1"/>
            </p:cNvSpPr>
            <p:nvPr/>
          </p:nvSpPr>
          <p:spPr bwMode="auto">
            <a:xfrm flipV="1">
              <a:off x="1776" y="624"/>
              <a:ext cx="91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47" name="Line 11"/>
            <p:cNvSpPr>
              <a:spLocks noChangeShapeType="1"/>
            </p:cNvSpPr>
            <p:nvPr/>
          </p:nvSpPr>
          <p:spPr bwMode="auto">
            <a:xfrm flipH="1" flipV="1">
              <a:off x="2736" y="624"/>
              <a:ext cx="105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48" name="Text Box 43"/>
            <p:cNvSpPr txBox="1">
              <a:spLocks noChangeArrowheads="1"/>
            </p:cNvSpPr>
            <p:nvPr/>
          </p:nvSpPr>
          <p:spPr bwMode="auto">
            <a:xfrm>
              <a:off x="2517" y="48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b="1">
                  <a:solidFill>
                    <a:schemeClr val="folHlink"/>
                  </a:solidFill>
                  <a:latin typeface="Times New Roman" panose="02020603050405020304" pitchFamily="18" charset="0"/>
                  <a:ea typeface="宋体" panose="02010600030101010101" pitchFamily="2" charset="-122"/>
                </a:rPr>
                <a:t>2</a:t>
              </a:r>
            </a:p>
          </p:txBody>
        </p:sp>
      </p:grpSp>
      <p:sp>
        <p:nvSpPr>
          <p:cNvPr id="327730" name="Text Box 50"/>
          <p:cNvSpPr txBox="1">
            <a:spLocks noChangeArrowheads="1"/>
          </p:cNvSpPr>
          <p:nvPr/>
        </p:nvSpPr>
        <p:spPr bwMode="auto">
          <a:xfrm>
            <a:off x="5148263" y="649128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tx2"/>
                </a:solidFill>
                <a:latin typeface="Times New Roman" panose="02020603050405020304" pitchFamily="18" charset="0"/>
                <a:ea typeface="宋体" panose="02010600030101010101" pitchFamily="2" charset="-122"/>
              </a:rPr>
              <a:t>目标</a:t>
            </a:r>
            <a:endParaRPr lang="zh-CN" altLang="en-US" sz="1800">
              <a:latin typeface="Times New Roman" panose="02020603050405020304" pitchFamily="18" charset="0"/>
              <a:ea typeface="宋体" panose="02010600030101010101" pitchFamily="2" charset="-122"/>
            </a:endParaRPr>
          </a:p>
        </p:txBody>
      </p:sp>
      <p:sp>
        <p:nvSpPr>
          <p:cNvPr id="327731" name="Oval 51"/>
          <p:cNvSpPr>
            <a:spLocks noChangeArrowheads="1"/>
          </p:cNvSpPr>
          <p:nvPr/>
        </p:nvSpPr>
        <p:spPr bwMode="auto">
          <a:xfrm>
            <a:off x="3563938" y="333375"/>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4</a:t>
            </a:r>
          </a:p>
        </p:txBody>
      </p:sp>
      <p:sp>
        <p:nvSpPr>
          <p:cNvPr id="327732" name="Oval 52"/>
          <p:cNvSpPr>
            <a:spLocks noChangeArrowheads="1"/>
          </p:cNvSpPr>
          <p:nvPr/>
        </p:nvSpPr>
        <p:spPr bwMode="auto">
          <a:xfrm>
            <a:off x="5219700" y="1341438"/>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5</a:t>
            </a:r>
          </a:p>
        </p:txBody>
      </p:sp>
      <p:sp>
        <p:nvSpPr>
          <p:cNvPr id="327733" name="Oval 53"/>
          <p:cNvSpPr>
            <a:spLocks noChangeArrowheads="1"/>
          </p:cNvSpPr>
          <p:nvPr/>
        </p:nvSpPr>
        <p:spPr bwMode="auto">
          <a:xfrm>
            <a:off x="3563938" y="2420938"/>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3</a:t>
            </a:r>
          </a:p>
        </p:txBody>
      </p:sp>
      <p:sp>
        <p:nvSpPr>
          <p:cNvPr id="327734" name="Oval 54"/>
          <p:cNvSpPr>
            <a:spLocks noChangeArrowheads="1"/>
          </p:cNvSpPr>
          <p:nvPr/>
        </p:nvSpPr>
        <p:spPr bwMode="auto">
          <a:xfrm>
            <a:off x="5219700" y="2420938"/>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4</a:t>
            </a:r>
          </a:p>
        </p:txBody>
      </p:sp>
      <p:sp>
        <p:nvSpPr>
          <p:cNvPr id="327790" name="Text Box 110"/>
          <p:cNvSpPr txBox="1">
            <a:spLocks noChangeArrowheads="1"/>
          </p:cNvSpPr>
          <p:nvPr/>
        </p:nvSpPr>
        <p:spPr bwMode="auto">
          <a:xfrm>
            <a:off x="4932363" y="333375"/>
            <a:ext cx="60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dirty="0">
                <a:solidFill>
                  <a:schemeClr val="tx2"/>
                </a:solidFill>
                <a:latin typeface="Times New Roman" panose="02020603050405020304" pitchFamily="18" charset="0"/>
                <a:ea typeface="宋体" panose="02010600030101010101" pitchFamily="2" charset="-122"/>
              </a:rPr>
              <a:t>S</a:t>
            </a:r>
            <a:r>
              <a:rPr lang="en-US" altLang="zh-CN" sz="1800" baseline="-25000" dirty="0">
                <a:solidFill>
                  <a:schemeClr val="tx2"/>
                </a:solidFill>
                <a:latin typeface="Times New Roman" panose="02020603050405020304" pitchFamily="18" charset="0"/>
                <a:ea typeface="宋体" panose="02010600030101010101" pitchFamily="2" charset="-122"/>
              </a:rPr>
              <a:t>0</a:t>
            </a:r>
          </a:p>
        </p:txBody>
      </p:sp>
      <p:sp>
        <p:nvSpPr>
          <p:cNvPr id="327791" name="Oval 111"/>
          <p:cNvSpPr>
            <a:spLocks noChangeArrowheads="1"/>
          </p:cNvSpPr>
          <p:nvPr/>
        </p:nvSpPr>
        <p:spPr bwMode="auto">
          <a:xfrm>
            <a:off x="1979613" y="1341438"/>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5</a:t>
            </a:r>
          </a:p>
        </p:txBody>
      </p:sp>
      <p:sp>
        <p:nvSpPr>
          <p:cNvPr id="327792" name="Oval 112"/>
          <p:cNvSpPr>
            <a:spLocks noChangeArrowheads="1"/>
          </p:cNvSpPr>
          <p:nvPr/>
        </p:nvSpPr>
        <p:spPr bwMode="auto">
          <a:xfrm>
            <a:off x="3563938" y="1412875"/>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3</a:t>
            </a:r>
          </a:p>
        </p:txBody>
      </p:sp>
      <p:sp>
        <p:nvSpPr>
          <p:cNvPr id="327793" name="Oval 113"/>
          <p:cNvSpPr>
            <a:spLocks noChangeArrowheads="1"/>
          </p:cNvSpPr>
          <p:nvPr/>
        </p:nvSpPr>
        <p:spPr bwMode="auto">
          <a:xfrm>
            <a:off x="1979613" y="2420938"/>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3</a:t>
            </a:r>
          </a:p>
        </p:txBody>
      </p:sp>
      <p:sp>
        <p:nvSpPr>
          <p:cNvPr id="327795" name="Text Box 115"/>
          <p:cNvSpPr txBox="1">
            <a:spLocks noChangeArrowheads="1"/>
          </p:cNvSpPr>
          <p:nvPr/>
        </p:nvSpPr>
        <p:spPr bwMode="auto">
          <a:xfrm>
            <a:off x="3348038" y="1773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b="1">
                <a:solidFill>
                  <a:schemeClr val="folHlink"/>
                </a:solidFill>
                <a:latin typeface="Times New Roman" panose="02020603050405020304" pitchFamily="18" charset="0"/>
                <a:ea typeface="宋体" panose="02010600030101010101" pitchFamily="2" charset="-122"/>
              </a:rPr>
              <a:t>3</a:t>
            </a:r>
          </a:p>
        </p:txBody>
      </p:sp>
      <p:sp>
        <p:nvSpPr>
          <p:cNvPr id="327796" name="Text Box 116"/>
          <p:cNvSpPr txBox="1">
            <a:spLocks noChangeArrowheads="1"/>
          </p:cNvSpPr>
          <p:nvPr/>
        </p:nvSpPr>
        <p:spPr bwMode="auto">
          <a:xfrm>
            <a:off x="2051050" y="29241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b="1">
                <a:solidFill>
                  <a:schemeClr val="folHlink"/>
                </a:solidFill>
                <a:latin typeface="Times New Roman" panose="02020603050405020304" pitchFamily="18" charset="0"/>
                <a:ea typeface="宋体" panose="02010600030101010101" pitchFamily="2" charset="-122"/>
              </a:rPr>
              <a:t>4</a:t>
            </a:r>
          </a:p>
        </p:txBody>
      </p:sp>
      <p:sp>
        <p:nvSpPr>
          <p:cNvPr id="327797" name="Oval 117"/>
          <p:cNvSpPr>
            <a:spLocks noChangeArrowheads="1"/>
          </p:cNvSpPr>
          <p:nvPr/>
        </p:nvSpPr>
        <p:spPr bwMode="auto">
          <a:xfrm>
            <a:off x="1042988" y="3284538"/>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3</a:t>
            </a:r>
          </a:p>
        </p:txBody>
      </p:sp>
      <p:sp>
        <p:nvSpPr>
          <p:cNvPr id="327798" name="Oval 118"/>
          <p:cNvSpPr>
            <a:spLocks noChangeArrowheads="1"/>
          </p:cNvSpPr>
          <p:nvPr/>
        </p:nvSpPr>
        <p:spPr bwMode="auto">
          <a:xfrm>
            <a:off x="2627313" y="3211513"/>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4</a:t>
            </a:r>
          </a:p>
        </p:txBody>
      </p:sp>
      <p:sp>
        <p:nvSpPr>
          <p:cNvPr id="127012" name="Text Box 119"/>
          <p:cNvSpPr txBox="1">
            <a:spLocks noChangeArrowheads="1"/>
          </p:cNvSpPr>
          <p:nvPr/>
        </p:nvSpPr>
        <p:spPr bwMode="auto">
          <a:xfrm>
            <a:off x="1371600" y="4157663"/>
            <a:ext cx="8540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8        3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2   1   4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327800" name="Oval 120"/>
          <p:cNvSpPr>
            <a:spLocks noChangeArrowheads="1"/>
          </p:cNvSpPr>
          <p:nvPr/>
        </p:nvSpPr>
        <p:spPr bwMode="auto">
          <a:xfrm>
            <a:off x="1042988" y="4581525"/>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3</a:t>
            </a:r>
          </a:p>
        </p:txBody>
      </p:sp>
      <p:sp>
        <p:nvSpPr>
          <p:cNvPr id="327801" name="Text Box 121"/>
          <p:cNvSpPr txBox="1">
            <a:spLocks noChangeArrowheads="1"/>
          </p:cNvSpPr>
          <p:nvPr/>
        </p:nvSpPr>
        <p:spPr bwMode="auto">
          <a:xfrm>
            <a:off x="1763713" y="4940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b="1">
                <a:solidFill>
                  <a:schemeClr val="folHlink"/>
                </a:solidFill>
                <a:latin typeface="Times New Roman" panose="02020603050405020304" pitchFamily="18" charset="0"/>
                <a:ea typeface="宋体" panose="02010600030101010101" pitchFamily="2" charset="-122"/>
              </a:rPr>
              <a:t>6</a:t>
            </a:r>
          </a:p>
        </p:txBody>
      </p:sp>
      <p:sp>
        <p:nvSpPr>
          <p:cNvPr id="127015" name="Line 122"/>
          <p:cNvSpPr>
            <a:spLocks noChangeShapeType="1"/>
          </p:cNvSpPr>
          <p:nvPr/>
        </p:nvSpPr>
        <p:spPr bwMode="auto">
          <a:xfrm flipV="1">
            <a:off x="1692275" y="5003800"/>
            <a:ext cx="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04" name="Text Box 124"/>
          <p:cNvSpPr txBox="1">
            <a:spLocks noChangeArrowheads="1"/>
          </p:cNvSpPr>
          <p:nvPr/>
        </p:nvSpPr>
        <p:spPr bwMode="auto">
          <a:xfrm>
            <a:off x="1763713" y="38608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b="1">
                <a:solidFill>
                  <a:schemeClr val="folHlink"/>
                </a:solidFill>
                <a:latin typeface="Times New Roman" panose="02020603050405020304" pitchFamily="18" charset="0"/>
                <a:ea typeface="宋体" panose="02010600030101010101" pitchFamily="2" charset="-122"/>
              </a:rPr>
              <a:t>5</a:t>
            </a:r>
          </a:p>
        </p:txBody>
      </p:sp>
      <p:sp>
        <p:nvSpPr>
          <p:cNvPr id="327805" name="Oval 125"/>
          <p:cNvSpPr>
            <a:spLocks noChangeArrowheads="1"/>
          </p:cNvSpPr>
          <p:nvPr/>
        </p:nvSpPr>
        <p:spPr bwMode="auto">
          <a:xfrm>
            <a:off x="1116013" y="5516563"/>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dirty="0">
                <a:solidFill>
                  <a:srgbClr val="FF0000"/>
                </a:solidFill>
                <a:latin typeface="Times New Roman" panose="02020603050405020304" pitchFamily="18" charset="0"/>
                <a:ea typeface="宋体" panose="02010600030101010101" pitchFamily="2" charset="-122"/>
              </a:rPr>
              <a:t>3</a:t>
            </a:r>
          </a:p>
        </p:txBody>
      </p:sp>
      <p:sp>
        <p:nvSpPr>
          <p:cNvPr id="327806" name="Oval 126"/>
          <p:cNvSpPr>
            <a:spLocks noChangeArrowheads="1"/>
          </p:cNvSpPr>
          <p:nvPr/>
        </p:nvSpPr>
        <p:spPr bwMode="auto">
          <a:xfrm>
            <a:off x="2411413" y="5516563"/>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4</a:t>
            </a:r>
          </a:p>
        </p:txBody>
      </p:sp>
      <p:sp>
        <p:nvSpPr>
          <p:cNvPr id="127019" name="Line 127"/>
          <p:cNvSpPr>
            <a:spLocks noChangeShapeType="1"/>
          </p:cNvSpPr>
          <p:nvPr/>
        </p:nvSpPr>
        <p:spPr bwMode="auto">
          <a:xfrm>
            <a:off x="1692275" y="5013325"/>
            <a:ext cx="1439863" cy="215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20" name="Line 128"/>
          <p:cNvSpPr>
            <a:spLocks noChangeShapeType="1"/>
          </p:cNvSpPr>
          <p:nvPr/>
        </p:nvSpPr>
        <p:spPr bwMode="auto">
          <a:xfrm flipV="1">
            <a:off x="1797050" y="6053138"/>
            <a:ext cx="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09" name="Text Box 129"/>
          <p:cNvSpPr txBox="1">
            <a:spLocks noChangeArrowheads="1"/>
          </p:cNvSpPr>
          <p:nvPr/>
        </p:nvSpPr>
        <p:spPr bwMode="auto">
          <a:xfrm>
            <a:off x="1828800" y="59785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b="1">
                <a:solidFill>
                  <a:schemeClr val="folHlink"/>
                </a:solidFill>
                <a:latin typeface="Times New Roman" panose="02020603050405020304" pitchFamily="18" charset="0"/>
                <a:ea typeface="宋体" panose="02010600030101010101" pitchFamily="2" charset="-122"/>
              </a:rPr>
              <a:t>7</a:t>
            </a:r>
          </a:p>
        </p:txBody>
      </p:sp>
      <p:sp>
        <p:nvSpPr>
          <p:cNvPr id="127022" name="Line 130"/>
          <p:cNvSpPr>
            <a:spLocks noChangeShapeType="1"/>
          </p:cNvSpPr>
          <p:nvPr/>
        </p:nvSpPr>
        <p:spPr bwMode="auto">
          <a:xfrm flipH="1">
            <a:off x="1331913" y="6092825"/>
            <a:ext cx="431800" cy="188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23" name="Line 131"/>
          <p:cNvSpPr>
            <a:spLocks noChangeShapeType="1"/>
          </p:cNvSpPr>
          <p:nvPr/>
        </p:nvSpPr>
        <p:spPr bwMode="auto">
          <a:xfrm>
            <a:off x="1763713" y="6092825"/>
            <a:ext cx="576262" cy="188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24" name="Line 132"/>
          <p:cNvSpPr>
            <a:spLocks noChangeShapeType="1"/>
          </p:cNvSpPr>
          <p:nvPr/>
        </p:nvSpPr>
        <p:spPr bwMode="auto">
          <a:xfrm>
            <a:off x="6156325" y="2997200"/>
            <a:ext cx="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13" name="Oval 133"/>
          <p:cNvSpPr>
            <a:spLocks noChangeArrowheads="1"/>
          </p:cNvSpPr>
          <p:nvPr/>
        </p:nvSpPr>
        <p:spPr bwMode="auto">
          <a:xfrm>
            <a:off x="4211638" y="3429000"/>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4</a:t>
            </a:r>
          </a:p>
        </p:txBody>
      </p:sp>
      <p:sp>
        <p:nvSpPr>
          <p:cNvPr id="327814" name="Oval 134"/>
          <p:cNvSpPr>
            <a:spLocks noChangeArrowheads="1"/>
          </p:cNvSpPr>
          <p:nvPr/>
        </p:nvSpPr>
        <p:spPr bwMode="auto">
          <a:xfrm>
            <a:off x="7812088" y="3357563"/>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dirty="0">
                <a:solidFill>
                  <a:srgbClr val="FF0000"/>
                </a:solidFill>
                <a:latin typeface="Times New Roman" panose="02020603050405020304" pitchFamily="18" charset="0"/>
                <a:ea typeface="宋体" panose="02010600030101010101" pitchFamily="2" charset="-122"/>
              </a:rPr>
              <a:t>4</a:t>
            </a:r>
          </a:p>
        </p:txBody>
      </p:sp>
      <p:sp>
        <p:nvSpPr>
          <p:cNvPr id="327815" name="Oval 135"/>
          <p:cNvSpPr>
            <a:spLocks noChangeArrowheads="1"/>
          </p:cNvSpPr>
          <p:nvPr/>
        </p:nvSpPr>
        <p:spPr bwMode="auto">
          <a:xfrm>
            <a:off x="5508625" y="3429000"/>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3</a:t>
            </a:r>
          </a:p>
        </p:txBody>
      </p:sp>
      <p:sp>
        <p:nvSpPr>
          <p:cNvPr id="127028" name="Text Box 137"/>
          <p:cNvSpPr txBox="1">
            <a:spLocks noChangeArrowheads="1"/>
          </p:cNvSpPr>
          <p:nvPr/>
        </p:nvSpPr>
        <p:spPr bwMode="auto">
          <a:xfrm>
            <a:off x="5724525" y="4070350"/>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     1   3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8   2  4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7029" name="Text Box 138"/>
          <p:cNvSpPr txBox="1">
            <a:spLocks noChangeArrowheads="1"/>
          </p:cNvSpPr>
          <p:nvPr/>
        </p:nvSpPr>
        <p:spPr bwMode="auto">
          <a:xfrm>
            <a:off x="7092950" y="4135438"/>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8   1   3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2   6  4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7       5</a:t>
            </a:r>
          </a:p>
        </p:txBody>
      </p:sp>
      <p:sp>
        <p:nvSpPr>
          <p:cNvPr id="127030" name="Line 139"/>
          <p:cNvSpPr>
            <a:spLocks noChangeShapeType="1"/>
          </p:cNvSpPr>
          <p:nvPr/>
        </p:nvSpPr>
        <p:spPr bwMode="auto">
          <a:xfrm>
            <a:off x="6084888" y="3933825"/>
            <a:ext cx="151130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21" name="Text Box 141"/>
          <p:cNvSpPr txBox="1">
            <a:spLocks noChangeArrowheads="1"/>
          </p:cNvSpPr>
          <p:nvPr/>
        </p:nvSpPr>
        <p:spPr bwMode="auto">
          <a:xfrm>
            <a:off x="5724525" y="38608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b="1">
                <a:solidFill>
                  <a:schemeClr val="folHlink"/>
                </a:solidFill>
                <a:latin typeface="Times New Roman" panose="02020603050405020304" pitchFamily="18" charset="0"/>
                <a:ea typeface="宋体" panose="02010600030101010101" pitchFamily="2" charset="-122"/>
              </a:rPr>
              <a:t>8</a:t>
            </a:r>
          </a:p>
        </p:txBody>
      </p:sp>
      <p:sp>
        <p:nvSpPr>
          <p:cNvPr id="127032" name="Text Box 142"/>
          <p:cNvSpPr txBox="1">
            <a:spLocks noChangeArrowheads="1"/>
          </p:cNvSpPr>
          <p:nvPr/>
        </p:nvSpPr>
        <p:spPr bwMode="auto">
          <a:xfrm>
            <a:off x="5724525" y="5027613"/>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8   2  4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7033" name="Line 145"/>
          <p:cNvSpPr>
            <a:spLocks noChangeShapeType="1"/>
          </p:cNvSpPr>
          <p:nvPr/>
        </p:nvSpPr>
        <p:spPr bwMode="auto">
          <a:xfrm>
            <a:off x="4284663" y="1916113"/>
            <a:ext cx="0" cy="14446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34" name="Text Box 146"/>
          <p:cNvSpPr txBox="1">
            <a:spLocks noChangeArrowheads="1"/>
          </p:cNvSpPr>
          <p:nvPr/>
        </p:nvSpPr>
        <p:spPr bwMode="auto">
          <a:xfrm>
            <a:off x="5724525" y="6040438"/>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1   2  3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8       4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7035" name="Text Box 147"/>
          <p:cNvSpPr txBox="1">
            <a:spLocks noChangeArrowheads="1"/>
          </p:cNvSpPr>
          <p:nvPr/>
        </p:nvSpPr>
        <p:spPr bwMode="auto">
          <a:xfrm>
            <a:off x="7308850" y="6022975"/>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1   3</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8   2  4</a:t>
            </a:r>
          </a:p>
          <a:p>
            <a:pPr eaLnBrk="1" hangingPunct="1">
              <a:spcBef>
                <a:spcPct val="0"/>
              </a:spcBef>
              <a:buClrTx/>
              <a:buSzTx/>
              <a:buFontTx/>
              <a:buNone/>
            </a:pPr>
            <a:r>
              <a:rPr lang="en-US" altLang="zh-CN" sz="1600">
                <a:latin typeface="Times New Roman" panose="02020603050405020304" pitchFamily="18" charset="0"/>
                <a:ea typeface="宋体" panose="02010600030101010101" pitchFamily="2" charset="-122"/>
              </a:rPr>
              <a:t>7   6   5</a:t>
            </a:r>
          </a:p>
        </p:txBody>
      </p:sp>
      <p:sp>
        <p:nvSpPr>
          <p:cNvPr id="127036" name="Line 148"/>
          <p:cNvSpPr>
            <a:spLocks noChangeShapeType="1"/>
          </p:cNvSpPr>
          <p:nvPr/>
        </p:nvSpPr>
        <p:spPr bwMode="auto">
          <a:xfrm>
            <a:off x="6084888" y="3933825"/>
            <a:ext cx="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37" name="Line 149"/>
          <p:cNvSpPr>
            <a:spLocks noChangeShapeType="1"/>
          </p:cNvSpPr>
          <p:nvPr/>
        </p:nvSpPr>
        <p:spPr bwMode="auto">
          <a:xfrm>
            <a:off x="6059488" y="4884738"/>
            <a:ext cx="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38" name="Line 150"/>
          <p:cNvSpPr>
            <a:spLocks noChangeShapeType="1"/>
          </p:cNvSpPr>
          <p:nvPr/>
        </p:nvSpPr>
        <p:spPr bwMode="auto">
          <a:xfrm>
            <a:off x="6100763" y="5878513"/>
            <a:ext cx="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39" name="Line 151"/>
          <p:cNvSpPr>
            <a:spLocks noChangeShapeType="1"/>
          </p:cNvSpPr>
          <p:nvPr/>
        </p:nvSpPr>
        <p:spPr bwMode="auto">
          <a:xfrm>
            <a:off x="6084888" y="5876925"/>
            <a:ext cx="1655762"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32" name="Text Box 152"/>
          <p:cNvSpPr txBox="1">
            <a:spLocks noChangeArrowheads="1"/>
          </p:cNvSpPr>
          <p:nvPr/>
        </p:nvSpPr>
        <p:spPr bwMode="auto">
          <a:xfrm>
            <a:off x="6300788" y="28527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b="1">
                <a:solidFill>
                  <a:schemeClr val="folHlink"/>
                </a:solidFill>
                <a:latin typeface="Times New Roman" panose="02020603050405020304" pitchFamily="18" charset="0"/>
                <a:ea typeface="宋体" panose="02010600030101010101" pitchFamily="2" charset="-122"/>
              </a:rPr>
              <a:t>7</a:t>
            </a:r>
          </a:p>
        </p:txBody>
      </p:sp>
      <p:sp>
        <p:nvSpPr>
          <p:cNvPr id="327833" name="Text Box 153"/>
          <p:cNvSpPr txBox="1">
            <a:spLocks noChangeArrowheads="1"/>
          </p:cNvSpPr>
          <p:nvPr/>
        </p:nvSpPr>
        <p:spPr bwMode="auto">
          <a:xfrm>
            <a:off x="5795963" y="47974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b="1">
                <a:solidFill>
                  <a:schemeClr val="folHlink"/>
                </a:solidFill>
                <a:latin typeface="Times New Roman" panose="02020603050405020304" pitchFamily="18" charset="0"/>
                <a:ea typeface="宋体" panose="02010600030101010101" pitchFamily="2" charset="-122"/>
              </a:rPr>
              <a:t>9</a:t>
            </a:r>
          </a:p>
        </p:txBody>
      </p:sp>
      <p:sp>
        <p:nvSpPr>
          <p:cNvPr id="327834" name="Text Box 154"/>
          <p:cNvSpPr txBox="1">
            <a:spLocks noChangeArrowheads="1"/>
          </p:cNvSpPr>
          <p:nvPr/>
        </p:nvSpPr>
        <p:spPr bwMode="auto">
          <a:xfrm>
            <a:off x="5667375" y="58054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b="1">
                <a:solidFill>
                  <a:schemeClr val="folHlink"/>
                </a:solidFill>
                <a:latin typeface="Times New Roman" panose="02020603050405020304" pitchFamily="18" charset="0"/>
                <a:ea typeface="宋体" panose="02010600030101010101" pitchFamily="2" charset="-122"/>
              </a:rPr>
              <a:t>10</a:t>
            </a:r>
          </a:p>
        </p:txBody>
      </p:sp>
      <p:sp>
        <p:nvSpPr>
          <p:cNvPr id="327835" name="Oval 155"/>
          <p:cNvSpPr>
            <a:spLocks noChangeArrowheads="1"/>
          </p:cNvSpPr>
          <p:nvPr/>
        </p:nvSpPr>
        <p:spPr bwMode="auto">
          <a:xfrm>
            <a:off x="7956550" y="4365625"/>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4</a:t>
            </a:r>
          </a:p>
        </p:txBody>
      </p:sp>
      <p:sp>
        <p:nvSpPr>
          <p:cNvPr id="327836" name="Oval 156"/>
          <p:cNvSpPr>
            <a:spLocks noChangeArrowheads="1"/>
          </p:cNvSpPr>
          <p:nvPr/>
        </p:nvSpPr>
        <p:spPr bwMode="auto">
          <a:xfrm>
            <a:off x="5435600" y="4292600"/>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2</a:t>
            </a:r>
          </a:p>
        </p:txBody>
      </p:sp>
      <p:sp>
        <p:nvSpPr>
          <p:cNvPr id="327837" name="Oval 157"/>
          <p:cNvSpPr>
            <a:spLocks noChangeArrowheads="1"/>
          </p:cNvSpPr>
          <p:nvPr/>
        </p:nvSpPr>
        <p:spPr bwMode="auto">
          <a:xfrm>
            <a:off x="5435600" y="5229225"/>
            <a:ext cx="22542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400">
                <a:solidFill>
                  <a:srgbClr val="FF0000"/>
                </a:solidFill>
                <a:latin typeface="Times New Roman" panose="02020603050405020304" pitchFamily="18" charset="0"/>
                <a:ea typeface="宋体" panose="02010600030101010101" pitchFamily="2"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77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77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77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77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77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277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2779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2780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2780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2780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2780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278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278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2781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3278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32783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32773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32779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32779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32780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32780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32782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32783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32783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327834"/>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327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0" grpId="0" autoUpdateAnimBg="0"/>
      <p:bldP spid="327731" grpId="0" animBg="1" autoUpdateAnimBg="0"/>
      <p:bldP spid="327732" grpId="0" animBg="1" autoUpdateAnimBg="0"/>
      <p:bldP spid="327733" grpId="0" animBg="1" autoUpdateAnimBg="0"/>
      <p:bldP spid="327734" grpId="0" animBg="1" autoUpdateAnimBg="0"/>
      <p:bldP spid="327790" grpId="0" autoUpdateAnimBg="0"/>
      <p:bldP spid="327791" grpId="0" animBg="1" autoUpdateAnimBg="0"/>
      <p:bldP spid="327792" grpId="0" animBg="1" autoUpdateAnimBg="0"/>
      <p:bldP spid="327793" grpId="0" animBg="1" autoUpdateAnimBg="0"/>
      <p:bldP spid="327795" grpId="0" autoUpdateAnimBg="0"/>
      <p:bldP spid="327796" grpId="0" autoUpdateAnimBg="0"/>
      <p:bldP spid="327797" grpId="0" animBg="1" autoUpdateAnimBg="0"/>
      <p:bldP spid="327798" grpId="0" animBg="1" autoUpdateAnimBg="0"/>
      <p:bldP spid="327800" grpId="0" animBg="1" autoUpdateAnimBg="0"/>
      <p:bldP spid="327801" grpId="0" autoUpdateAnimBg="0"/>
      <p:bldP spid="327804" grpId="0" autoUpdateAnimBg="0"/>
      <p:bldP spid="327805" grpId="0" animBg="1" autoUpdateAnimBg="0"/>
      <p:bldP spid="327806" grpId="0" animBg="1" autoUpdateAnimBg="0"/>
      <p:bldP spid="327809" grpId="0" autoUpdateAnimBg="0"/>
      <p:bldP spid="327813" grpId="0" animBg="1" autoUpdateAnimBg="0"/>
      <p:bldP spid="327814" grpId="0" animBg="1" autoUpdateAnimBg="0"/>
      <p:bldP spid="327815" grpId="0" animBg="1" autoUpdateAnimBg="0"/>
      <p:bldP spid="327821" grpId="0" autoUpdateAnimBg="0"/>
      <p:bldP spid="327832" grpId="0" autoUpdateAnimBg="0"/>
      <p:bldP spid="327833" grpId="0" autoUpdateAnimBg="0"/>
      <p:bldP spid="327834" grpId="0" autoUpdateAnimBg="0"/>
      <p:bldP spid="327835" grpId="0" animBg="1" autoUpdateAnimBg="0"/>
      <p:bldP spid="327836" grpId="0" animBg="1" autoUpdateAnimBg="0"/>
      <p:bldP spid="327837"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F232ADB-E12B-4DA1-8291-24E2E7A712FE}" type="datetime1">
              <a:rPr lang="zh-CN" altLang="en-US"/>
              <a:pPr>
                <a:defRPr/>
              </a:pPr>
              <a:t>2017/9/26</a:t>
            </a:fld>
            <a:endParaRPr lang="en-US" altLang="zh-CN"/>
          </a:p>
        </p:txBody>
      </p:sp>
      <p:sp>
        <p:nvSpPr>
          <p:cNvPr id="1280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6D3EF33-BE74-4FAD-AA09-9CF78EF0718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87</a:t>
            </a:fld>
            <a:endParaRPr kumimoji="0" lang="en-US" altLang="zh-CN" sz="1400" smtClean="0">
              <a:latin typeface="Tahoma" panose="020B0604030504040204" pitchFamily="34" charset="0"/>
              <a:ea typeface="宋体" panose="02010600030101010101" pitchFamily="2" charset="-122"/>
            </a:endParaRPr>
          </a:p>
        </p:txBody>
      </p:sp>
      <p:sp>
        <p:nvSpPr>
          <p:cNvPr id="128004" name="Rectangle 2050"/>
          <p:cNvSpPr>
            <a:spLocks noGrp="1" noChangeArrowheads="1"/>
          </p:cNvSpPr>
          <p:nvPr>
            <p:ph type="title"/>
          </p:nvPr>
        </p:nvSpPr>
        <p:spPr>
          <a:xfrm>
            <a:off x="827088" y="617538"/>
            <a:ext cx="8116887" cy="1143000"/>
          </a:xfrm>
        </p:spPr>
        <p:txBody>
          <a:bodyPr/>
          <a:lstStyle/>
          <a:p>
            <a:pPr eaLnBrk="1" hangingPunct="1"/>
            <a:r>
              <a:rPr lang="en-US" altLang="zh-CN" smtClean="0"/>
              <a:t>3.2.3 </a:t>
            </a:r>
            <a:r>
              <a:rPr lang="zh-CN" altLang="en-US" smtClean="0"/>
              <a:t>启发式图搜索</a:t>
            </a:r>
            <a:r>
              <a:rPr lang="zh-CN" altLang="en-US" sz="3600" smtClean="0">
                <a:sym typeface="Symbol" panose="05050102010706020507" pitchFamily="18" charset="2"/>
              </a:rPr>
              <a:t></a:t>
            </a:r>
            <a:r>
              <a:rPr lang="zh-CN" altLang="en-US" sz="4800" smtClean="0"/>
              <a:t> </a:t>
            </a:r>
            <a:r>
              <a:rPr lang="en-US" altLang="zh-CN" sz="3200" smtClean="0">
                <a:latin typeface="华文新魏" panose="02010800040101010101" pitchFamily="2" charset="-122"/>
                <a:ea typeface="华文新魏" panose="02010800040101010101" pitchFamily="2" charset="-122"/>
              </a:rPr>
              <a:t>A*</a:t>
            </a:r>
            <a:r>
              <a:rPr lang="zh-CN" altLang="en-US" sz="3200" smtClean="0">
                <a:latin typeface="华文新魏" panose="02010800040101010101" pitchFamily="2" charset="-122"/>
                <a:ea typeface="华文新魏" panose="02010800040101010101" pitchFamily="2" charset="-122"/>
              </a:rPr>
              <a:t>算法</a:t>
            </a:r>
          </a:p>
        </p:txBody>
      </p:sp>
      <p:sp>
        <p:nvSpPr>
          <p:cNvPr id="128005" name="Rectangle 2051"/>
          <p:cNvSpPr>
            <a:spLocks noGrp="1" noChangeArrowheads="1"/>
          </p:cNvSpPr>
          <p:nvPr>
            <p:ph type="body" idx="1"/>
          </p:nvPr>
        </p:nvSpPr>
        <p:spPr>
          <a:xfrm>
            <a:off x="684213" y="2017713"/>
            <a:ext cx="8270875" cy="4114800"/>
          </a:xfrm>
        </p:spPr>
        <p:txBody>
          <a:bodyPr/>
          <a:lstStyle/>
          <a:p>
            <a:pPr eaLnBrk="1" hangingPunct="1"/>
            <a:r>
              <a:rPr lang="zh-CN" altLang="en-US" smtClean="0"/>
              <a:t>上面讨论的启发式函数都没有对估价函数</a:t>
            </a:r>
            <a:r>
              <a:rPr lang="en-US" altLang="zh-CN" smtClean="0"/>
              <a:t>f(n)</a:t>
            </a:r>
            <a:r>
              <a:rPr lang="zh-CN" altLang="en-US" smtClean="0"/>
              <a:t>作任何限制。实际上，估价函数对搜索过程是十分重要的，直接影响找到解或找到最优解。</a:t>
            </a:r>
          </a:p>
          <a:p>
            <a:pPr eaLnBrk="1" hangingPunct="1"/>
            <a:r>
              <a:rPr lang="zh-CN" altLang="en-US" smtClean="0"/>
              <a:t>需要对估价函数进行某些限制。 </a:t>
            </a:r>
            <a:r>
              <a:rPr lang="en-US" altLang="zh-CN" smtClean="0"/>
              <a:t>A*</a:t>
            </a:r>
            <a:r>
              <a:rPr lang="zh-CN" altLang="en-US" smtClean="0"/>
              <a:t>算法就是对估价函数加上一些限制后得到的一种启发式搜索算法。</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108FCC5-552B-4F03-BC2F-9C6E0E44BB5C}" type="datetime1">
              <a:rPr lang="zh-CN" altLang="en-US"/>
              <a:pPr>
                <a:defRPr/>
              </a:pPr>
              <a:t>2017/9/26</a:t>
            </a:fld>
            <a:endParaRPr lang="en-US" altLang="zh-CN"/>
          </a:p>
        </p:txBody>
      </p:sp>
      <p:sp>
        <p:nvSpPr>
          <p:cNvPr id="1290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1C90994-847D-401B-937C-95F4659B74D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88</a:t>
            </a:fld>
            <a:endParaRPr kumimoji="0" lang="en-US" altLang="zh-CN" sz="1400" smtClean="0">
              <a:latin typeface="Tahoma" panose="020B0604030504040204" pitchFamily="34" charset="0"/>
              <a:ea typeface="宋体" panose="02010600030101010101" pitchFamily="2" charset="-122"/>
            </a:endParaRPr>
          </a:p>
        </p:txBody>
      </p:sp>
      <p:sp>
        <p:nvSpPr>
          <p:cNvPr id="129028" name="Rectangle 2"/>
          <p:cNvSpPr>
            <a:spLocks noGrp="1" noChangeArrowheads="1"/>
          </p:cNvSpPr>
          <p:nvPr>
            <p:ph type="title"/>
          </p:nvPr>
        </p:nvSpPr>
        <p:spPr>
          <a:xfrm>
            <a:off x="685800" y="617538"/>
            <a:ext cx="8258175" cy="1143000"/>
          </a:xfrm>
        </p:spPr>
        <p:txBody>
          <a:bodyPr/>
          <a:lstStyle/>
          <a:p>
            <a:pPr eaLnBrk="1" hangingPunct="1"/>
            <a:r>
              <a:rPr lang="en-US" altLang="zh-CN" smtClean="0"/>
              <a:t>3.2.3 </a:t>
            </a:r>
            <a:r>
              <a:rPr lang="zh-CN" altLang="en-US" smtClean="0"/>
              <a:t>启发式图搜索</a:t>
            </a:r>
            <a:r>
              <a:rPr lang="zh-CN" altLang="en-US" sz="3600" smtClean="0">
                <a:sym typeface="Symbol" panose="05050102010706020507" pitchFamily="18" charset="2"/>
              </a:rPr>
              <a:t></a:t>
            </a:r>
            <a:r>
              <a:rPr lang="zh-CN" altLang="en-US" sz="4800" smtClean="0"/>
              <a:t> </a:t>
            </a:r>
            <a:r>
              <a:rPr lang="en-US" altLang="zh-CN" sz="3200" smtClean="0">
                <a:latin typeface="华文新魏" panose="02010800040101010101" pitchFamily="2" charset="-122"/>
                <a:ea typeface="华文新魏" panose="02010800040101010101" pitchFamily="2" charset="-122"/>
              </a:rPr>
              <a:t>A*</a:t>
            </a:r>
            <a:r>
              <a:rPr lang="zh-CN" altLang="en-US" sz="3200" smtClean="0">
                <a:latin typeface="华文新魏" panose="02010800040101010101" pitchFamily="2" charset="-122"/>
                <a:ea typeface="华文新魏" panose="02010800040101010101" pitchFamily="2" charset="-122"/>
              </a:rPr>
              <a:t>算法</a:t>
            </a:r>
          </a:p>
        </p:txBody>
      </p:sp>
      <p:sp>
        <p:nvSpPr>
          <p:cNvPr id="129029" name="Rectangle 3"/>
          <p:cNvSpPr>
            <a:spLocks noGrp="1" noChangeArrowheads="1"/>
          </p:cNvSpPr>
          <p:nvPr>
            <p:ph type="body" idx="1"/>
          </p:nvPr>
        </p:nvSpPr>
        <p:spPr>
          <a:xfrm>
            <a:off x="228600" y="2142835"/>
            <a:ext cx="8663880" cy="4616450"/>
          </a:xfrm>
        </p:spPr>
        <p:txBody>
          <a:bodyPr/>
          <a:lstStyle/>
          <a:p>
            <a:pPr marL="609600" indent="-609600">
              <a:buFont typeface="Wingdings" panose="05000000000000000000" pitchFamily="2" charset="2"/>
              <a:buChar char="q"/>
              <a:defRPr/>
            </a:pPr>
            <a:r>
              <a:rPr lang="zh-CN" altLang="en-US" sz="2400" dirty="0" smtClean="0">
                <a:latin typeface="+mn-ea"/>
              </a:rPr>
              <a:t>将状态空间一般搜索过程进行如下的限制,就是</a:t>
            </a:r>
            <a:r>
              <a:rPr lang="en-US" altLang="zh-CN" sz="2400" dirty="0" smtClean="0">
                <a:latin typeface="+mn-ea"/>
              </a:rPr>
              <a:t>A*</a:t>
            </a:r>
            <a:r>
              <a:rPr lang="zh-CN" altLang="zh-CN" sz="2400" dirty="0" smtClean="0">
                <a:latin typeface="+mn-ea"/>
              </a:rPr>
              <a:t>算法</a:t>
            </a:r>
            <a:r>
              <a:rPr lang="en-US" altLang="zh-CN" sz="2400" dirty="0" smtClean="0">
                <a:latin typeface="+mn-ea"/>
              </a:rPr>
              <a:t>,</a:t>
            </a:r>
            <a:r>
              <a:rPr lang="zh-CN" altLang="en-US" sz="2400" dirty="0" smtClean="0">
                <a:latin typeface="+mn-ea"/>
              </a:rPr>
              <a:t>定义</a:t>
            </a:r>
            <a:r>
              <a:rPr lang="zh-CN" altLang="zh-CN" sz="2400" dirty="0" smtClean="0">
                <a:latin typeface="+mn-ea"/>
              </a:rPr>
              <a:t>估价函数</a:t>
            </a:r>
            <a:r>
              <a:rPr lang="zh-CN" altLang="en-US" sz="2400" dirty="0" smtClean="0">
                <a:latin typeface="+mn-ea"/>
              </a:rPr>
              <a:t>：</a:t>
            </a:r>
            <a:endParaRPr lang="zh-CN" altLang="zh-CN" sz="2400" dirty="0" smtClean="0">
              <a:latin typeface="+mn-ea"/>
            </a:endParaRPr>
          </a:p>
          <a:p>
            <a:pPr marL="1371600" lvl="2" indent="-457200">
              <a:buFontTx/>
              <a:buNone/>
              <a:defRPr/>
            </a:pPr>
            <a:r>
              <a:rPr lang="zh-CN" altLang="zh-CN" sz="2400" dirty="0" smtClean="0">
                <a:latin typeface="+mn-ea"/>
              </a:rPr>
              <a:t>                     f</a:t>
            </a:r>
            <a:r>
              <a:rPr lang="zh-CN" altLang="en-US" sz="2400" dirty="0" smtClean="0">
                <a:latin typeface="+mn-ea"/>
              </a:rPr>
              <a:t>*</a:t>
            </a:r>
            <a:r>
              <a:rPr lang="zh-CN" altLang="zh-CN" sz="2400" dirty="0" smtClean="0">
                <a:latin typeface="+mn-ea"/>
              </a:rPr>
              <a:t>(x) = g</a:t>
            </a:r>
            <a:r>
              <a:rPr lang="zh-CN" altLang="en-US" sz="2400" dirty="0" smtClean="0">
                <a:latin typeface="+mn-ea"/>
              </a:rPr>
              <a:t>*</a:t>
            </a:r>
            <a:r>
              <a:rPr lang="zh-CN" altLang="zh-CN" sz="2400" dirty="0" smtClean="0">
                <a:latin typeface="+mn-ea"/>
              </a:rPr>
              <a:t>(x) + h</a:t>
            </a:r>
            <a:r>
              <a:rPr lang="zh-CN" altLang="en-US" sz="2400" dirty="0" smtClean="0">
                <a:latin typeface="+mn-ea"/>
              </a:rPr>
              <a:t>*</a:t>
            </a:r>
            <a:r>
              <a:rPr lang="zh-CN" altLang="zh-CN" sz="2400" dirty="0" smtClean="0">
                <a:latin typeface="+mn-ea"/>
              </a:rPr>
              <a:t>(x)</a:t>
            </a:r>
          </a:p>
          <a:p>
            <a:pPr marL="990600" lvl="1" indent="-533400">
              <a:buFontTx/>
              <a:buNone/>
              <a:defRPr/>
            </a:pPr>
            <a:r>
              <a:rPr lang="zh-CN" altLang="en-US" dirty="0" smtClean="0">
                <a:latin typeface="+mn-ea"/>
              </a:rPr>
              <a:t>其中:</a:t>
            </a:r>
            <a:endParaRPr lang="en-US" altLang="zh-CN" dirty="0" smtClean="0">
              <a:latin typeface="+mn-ea"/>
            </a:endParaRPr>
          </a:p>
          <a:p>
            <a:pPr lvl="1">
              <a:buFont typeface="Arial" panose="020B0604020202020204" pitchFamily="34" charset="0"/>
              <a:buChar char="•"/>
              <a:defRPr/>
            </a:pPr>
            <a:r>
              <a:rPr lang="en-US" altLang="zh-CN" dirty="0" smtClean="0">
                <a:latin typeface="+mn-ea"/>
              </a:rPr>
              <a:t>g*(x)</a:t>
            </a:r>
            <a:r>
              <a:rPr lang="zh-CN" altLang="zh-CN" dirty="0" smtClean="0">
                <a:latin typeface="+mn-ea"/>
              </a:rPr>
              <a:t>是从初始节点</a:t>
            </a:r>
            <a:r>
              <a:rPr lang="en-US" altLang="zh-CN" dirty="0" smtClean="0">
                <a:latin typeface="+mn-ea"/>
              </a:rPr>
              <a:t>S</a:t>
            </a:r>
            <a:r>
              <a:rPr lang="en-US" altLang="zh-CN" baseline="-25000" dirty="0" smtClean="0">
                <a:latin typeface="+mn-ea"/>
              </a:rPr>
              <a:t>0</a:t>
            </a:r>
            <a:r>
              <a:rPr lang="zh-CN" altLang="zh-CN" dirty="0" smtClean="0">
                <a:latin typeface="+mn-ea"/>
              </a:rPr>
              <a:t>到节点</a:t>
            </a:r>
            <a:r>
              <a:rPr lang="en-US" altLang="zh-CN" dirty="0" smtClean="0">
                <a:latin typeface="+mn-ea"/>
              </a:rPr>
              <a:t>x</a:t>
            </a:r>
            <a:r>
              <a:rPr lang="zh-CN" altLang="zh-CN" dirty="0" smtClean="0">
                <a:latin typeface="+mn-ea"/>
              </a:rPr>
              <a:t>的</a:t>
            </a:r>
            <a:r>
              <a:rPr lang="zh-CN" altLang="en-US" dirty="0" smtClean="0">
                <a:latin typeface="+mn-ea"/>
              </a:rPr>
              <a:t>实际</a:t>
            </a:r>
            <a:r>
              <a:rPr lang="zh-CN" altLang="zh-CN" dirty="0" smtClean="0">
                <a:latin typeface="+mn-ea"/>
              </a:rPr>
              <a:t>最小代价</a:t>
            </a:r>
            <a:r>
              <a:rPr lang="zh-CN" altLang="en-US" dirty="0" smtClean="0">
                <a:latin typeface="+mn-ea"/>
              </a:rPr>
              <a:t>；</a:t>
            </a:r>
            <a:endParaRPr lang="en-US" altLang="zh-CN" dirty="0" smtClean="0">
              <a:latin typeface="+mn-ea"/>
            </a:endParaRPr>
          </a:p>
          <a:p>
            <a:pPr lvl="1">
              <a:buFont typeface="Arial" panose="020B0604020202020204" pitchFamily="34" charset="0"/>
              <a:buChar char="•"/>
              <a:defRPr/>
            </a:pPr>
            <a:r>
              <a:rPr lang="zh-CN" altLang="zh-CN" dirty="0" smtClean="0">
                <a:latin typeface="+mn-ea"/>
              </a:rPr>
              <a:t> </a:t>
            </a:r>
            <a:r>
              <a:rPr lang="en-US" altLang="zh-CN" dirty="0" smtClean="0">
                <a:latin typeface="+mn-ea"/>
              </a:rPr>
              <a:t>h*(x)</a:t>
            </a:r>
            <a:r>
              <a:rPr lang="zh-CN" altLang="zh-CN" dirty="0" smtClean="0">
                <a:latin typeface="+mn-ea"/>
              </a:rPr>
              <a:t>是从节点</a:t>
            </a:r>
            <a:r>
              <a:rPr lang="en-US" altLang="zh-CN" dirty="0" smtClean="0">
                <a:latin typeface="+mn-ea"/>
              </a:rPr>
              <a:t>x</a:t>
            </a:r>
            <a:r>
              <a:rPr lang="zh-CN" altLang="zh-CN" dirty="0" smtClean="0">
                <a:latin typeface="+mn-ea"/>
              </a:rPr>
              <a:t>到目标节点</a:t>
            </a:r>
            <a:r>
              <a:rPr lang="en-US" altLang="zh-CN" dirty="0" err="1" smtClean="0">
                <a:latin typeface="+mn-ea"/>
              </a:rPr>
              <a:t>S</a:t>
            </a:r>
            <a:r>
              <a:rPr lang="en-US" altLang="zh-CN" baseline="-25000" dirty="0" err="1" smtClean="0">
                <a:latin typeface="+mn-ea"/>
              </a:rPr>
              <a:t>g</a:t>
            </a:r>
            <a:r>
              <a:rPr lang="zh-CN" altLang="zh-CN" dirty="0" smtClean="0">
                <a:latin typeface="+mn-ea"/>
              </a:rPr>
              <a:t>的</a:t>
            </a:r>
            <a:r>
              <a:rPr lang="zh-CN" altLang="en-US" dirty="0" smtClean="0">
                <a:latin typeface="+mn-ea"/>
              </a:rPr>
              <a:t>实际</a:t>
            </a:r>
            <a:r>
              <a:rPr lang="zh-CN" altLang="zh-CN" dirty="0" smtClean="0">
                <a:latin typeface="+mn-ea"/>
              </a:rPr>
              <a:t>最小代价</a:t>
            </a:r>
            <a:r>
              <a:rPr lang="zh-CN" altLang="en-US" dirty="0" smtClean="0">
                <a:latin typeface="+mn-ea"/>
              </a:rPr>
              <a:t>；</a:t>
            </a:r>
            <a:endParaRPr lang="en-US" altLang="zh-CN" dirty="0" smtClean="0">
              <a:latin typeface="+mn-ea"/>
            </a:endParaRPr>
          </a:p>
          <a:p>
            <a:pPr lvl="1">
              <a:buFont typeface="Arial" panose="020B0604020202020204" pitchFamily="34" charset="0"/>
              <a:buChar char="•"/>
              <a:defRPr/>
            </a:pPr>
            <a:r>
              <a:rPr lang="zh-CN" altLang="zh-CN" dirty="0" smtClean="0">
                <a:latin typeface="+mn-ea"/>
              </a:rPr>
              <a:t>f</a:t>
            </a:r>
            <a:r>
              <a:rPr lang="zh-CN" altLang="en-US" dirty="0" smtClean="0">
                <a:latin typeface="+mn-ea"/>
              </a:rPr>
              <a:t>*</a:t>
            </a:r>
            <a:r>
              <a:rPr lang="zh-CN" altLang="zh-CN" dirty="0" smtClean="0">
                <a:latin typeface="+mn-ea"/>
              </a:rPr>
              <a:t>(x)</a:t>
            </a:r>
            <a:r>
              <a:rPr lang="zh-CN" altLang="en-US" dirty="0" smtClean="0">
                <a:latin typeface="+mn-ea"/>
              </a:rPr>
              <a:t>为</a:t>
            </a:r>
            <a:r>
              <a:rPr lang="zh-CN" altLang="zh-CN" dirty="0" smtClean="0">
                <a:latin typeface="+mn-ea"/>
              </a:rPr>
              <a:t>初始节点</a:t>
            </a:r>
            <a:r>
              <a:rPr lang="en-US" altLang="zh-CN" dirty="0" smtClean="0">
                <a:latin typeface="+mn-ea"/>
              </a:rPr>
              <a:t>S</a:t>
            </a:r>
            <a:r>
              <a:rPr lang="en-US" altLang="zh-CN" baseline="-25000" dirty="0" smtClean="0">
                <a:latin typeface="+mn-ea"/>
              </a:rPr>
              <a:t>0</a:t>
            </a:r>
            <a:r>
              <a:rPr lang="zh-CN" altLang="en-US" dirty="0" smtClean="0">
                <a:latin typeface="+mn-ea"/>
              </a:rPr>
              <a:t>经</a:t>
            </a:r>
            <a:r>
              <a:rPr lang="zh-CN" altLang="zh-CN" dirty="0" smtClean="0">
                <a:latin typeface="+mn-ea"/>
              </a:rPr>
              <a:t>节点</a:t>
            </a:r>
            <a:r>
              <a:rPr lang="en-US" altLang="zh-CN" dirty="0" smtClean="0">
                <a:latin typeface="+mn-ea"/>
              </a:rPr>
              <a:t>x</a:t>
            </a:r>
            <a:r>
              <a:rPr lang="zh-CN" altLang="en-US" dirty="0" smtClean="0">
                <a:latin typeface="+mn-ea"/>
              </a:rPr>
              <a:t>到</a:t>
            </a:r>
            <a:r>
              <a:rPr lang="zh-CN" altLang="zh-CN" dirty="0" smtClean="0">
                <a:latin typeface="+mn-ea"/>
              </a:rPr>
              <a:t>目标节点</a:t>
            </a:r>
            <a:r>
              <a:rPr lang="en-US" altLang="zh-CN" dirty="0" err="1" smtClean="0">
                <a:latin typeface="+mn-ea"/>
              </a:rPr>
              <a:t>S</a:t>
            </a:r>
            <a:r>
              <a:rPr lang="en-US" altLang="zh-CN" baseline="-25000" dirty="0" err="1" smtClean="0">
                <a:latin typeface="+mn-ea"/>
              </a:rPr>
              <a:t>g</a:t>
            </a:r>
            <a:r>
              <a:rPr lang="zh-CN" altLang="en-US" dirty="0" smtClean="0">
                <a:latin typeface="+mn-ea"/>
              </a:rPr>
              <a:t>的实际</a:t>
            </a:r>
            <a:r>
              <a:rPr lang="zh-CN" altLang="zh-CN" dirty="0" smtClean="0">
                <a:latin typeface="+mn-ea"/>
              </a:rPr>
              <a:t>最小代价</a:t>
            </a:r>
            <a:r>
              <a:rPr lang="zh-CN" altLang="en-US" dirty="0" smtClean="0">
                <a:latin typeface="+mn-ea"/>
              </a:rPr>
              <a:t>。</a:t>
            </a:r>
            <a:r>
              <a:rPr lang="zh-CN" altLang="zh-CN" dirty="0" smtClean="0">
                <a:latin typeface="+mn-ea"/>
              </a:rPr>
              <a:t>若有多个目标节点,则</a:t>
            </a:r>
            <a:r>
              <a:rPr lang="en-US" altLang="zh-CN" dirty="0" smtClean="0">
                <a:latin typeface="+mn-ea"/>
              </a:rPr>
              <a:t>h*(x)</a:t>
            </a:r>
            <a:r>
              <a:rPr lang="zh-CN" altLang="en-US" dirty="0" smtClean="0">
                <a:latin typeface="+mn-ea"/>
              </a:rPr>
              <a:t>取</a:t>
            </a:r>
            <a:r>
              <a:rPr lang="en-US" altLang="zh-CN" dirty="0" smtClean="0">
                <a:latin typeface="+mn-ea"/>
              </a:rPr>
              <a:t>h*(x</a:t>
            </a:r>
            <a:r>
              <a:rPr lang="zh-CN" altLang="en-US" dirty="0" smtClean="0">
                <a:latin typeface="+mn-ea"/>
              </a:rPr>
              <a:t>，</a:t>
            </a:r>
            <a:r>
              <a:rPr lang="en-US" altLang="zh-CN" dirty="0" err="1" smtClean="0">
                <a:latin typeface="+mn-ea"/>
              </a:rPr>
              <a:t>S</a:t>
            </a:r>
            <a:r>
              <a:rPr lang="en-US" altLang="zh-CN" baseline="-25000" dirty="0" err="1" smtClean="0">
                <a:latin typeface="+mn-ea"/>
              </a:rPr>
              <a:t>gi</a:t>
            </a:r>
            <a:r>
              <a:rPr lang="en-US" altLang="zh-CN" dirty="0" smtClean="0">
                <a:latin typeface="+mn-ea"/>
              </a:rPr>
              <a:t>)</a:t>
            </a:r>
            <a:r>
              <a:rPr lang="zh-CN" altLang="zh-CN" dirty="0" smtClean="0">
                <a:latin typeface="+mn-ea"/>
              </a:rPr>
              <a:t>中最小的一个</a:t>
            </a:r>
            <a:r>
              <a:rPr lang="zh-CN" altLang="en-US" dirty="0" smtClean="0">
                <a:latin typeface="+mn-ea"/>
              </a:rPr>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Line 2"/>
          <p:cNvSpPr>
            <a:spLocks noChangeShapeType="1"/>
          </p:cNvSpPr>
          <p:nvPr/>
        </p:nvSpPr>
        <p:spPr bwMode="auto">
          <a:xfrm>
            <a:off x="4152900" y="2209800"/>
            <a:ext cx="0" cy="280035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0051" name="Oval 3"/>
          <p:cNvSpPr>
            <a:spLocks noChangeArrowheads="1"/>
          </p:cNvSpPr>
          <p:nvPr/>
        </p:nvSpPr>
        <p:spPr bwMode="auto">
          <a:xfrm>
            <a:off x="4076700" y="3562350"/>
            <a:ext cx="152400" cy="13335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30052" name="Text Box 4"/>
          <p:cNvSpPr txBox="1">
            <a:spLocks noChangeArrowheads="1"/>
          </p:cNvSpPr>
          <p:nvPr/>
        </p:nvSpPr>
        <p:spPr bwMode="auto">
          <a:xfrm>
            <a:off x="4343400" y="3390900"/>
            <a:ext cx="47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n</a:t>
            </a:r>
          </a:p>
        </p:txBody>
      </p:sp>
      <p:sp>
        <p:nvSpPr>
          <p:cNvPr id="130053" name="Freeform 5"/>
          <p:cNvSpPr>
            <a:spLocks/>
          </p:cNvSpPr>
          <p:nvPr/>
        </p:nvSpPr>
        <p:spPr bwMode="auto">
          <a:xfrm>
            <a:off x="3343275" y="2190750"/>
            <a:ext cx="733425" cy="1352550"/>
          </a:xfrm>
          <a:custGeom>
            <a:avLst/>
            <a:gdLst>
              <a:gd name="T0" fmla="*/ 2147483646 w 462"/>
              <a:gd name="T1" fmla="*/ 0 h 852"/>
              <a:gd name="T2" fmla="*/ 2147483646 w 462"/>
              <a:gd name="T3" fmla="*/ 2147483646 h 852"/>
              <a:gd name="T4" fmla="*/ 2147483646 w 462"/>
              <a:gd name="T5" fmla="*/ 2147483646 h 852"/>
              <a:gd name="T6" fmla="*/ 2147483646 w 462"/>
              <a:gd name="T7" fmla="*/ 2147483646 h 852"/>
              <a:gd name="T8" fmla="*/ 0 60000 65536"/>
              <a:gd name="T9" fmla="*/ 0 60000 65536"/>
              <a:gd name="T10" fmla="*/ 0 60000 65536"/>
              <a:gd name="T11" fmla="*/ 0 60000 65536"/>
              <a:gd name="T12" fmla="*/ 0 w 462"/>
              <a:gd name="T13" fmla="*/ 0 h 852"/>
              <a:gd name="T14" fmla="*/ 462 w 462"/>
              <a:gd name="T15" fmla="*/ 852 h 852"/>
            </a:gdLst>
            <a:ahLst/>
            <a:cxnLst>
              <a:cxn ang="T8">
                <a:pos x="T0" y="T1"/>
              </a:cxn>
              <a:cxn ang="T9">
                <a:pos x="T2" y="T3"/>
              </a:cxn>
              <a:cxn ang="T10">
                <a:pos x="T4" y="T5"/>
              </a:cxn>
              <a:cxn ang="T11">
                <a:pos x="T6" y="T7"/>
              </a:cxn>
            </a:cxnLst>
            <a:rect l="T12" t="T13" r="T14" b="T15"/>
            <a:pathLst>
              <a:path w="462" h="852">
                <a:moveTo>
                  <a:pt x="462" y="0"/>
                </a:moveTo>
                <a:cubicBezTo>
                  <a:pt x="261" y="136"/>
                  <a:pt x="60" y="272"/>
                  <a:pt x="30" y="396"/>
                </a:cubicBezTo>
                <a:cubicBezTo>
                  <a:pt x="0" y="520"/>
                  <a:pt x="216" y="668"/>
                  <a:pt x="282" y="744"/>
                </a:cubicBezTo>
                <a:cubicBezTo>
                  <a:pt x="348" y="820"/>
                  <a:pt x="408" y="836"/>
                  <a:pt x="426" y="852"/>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0054" name="Freeform 6"/>
          <p:cNvSpPr>
            <a:spLocks/>
          </p:cNvSpPr>
          <p:nvPr/>
        </p:nvSpPr>
        <p:spPr bwMode="auto">
          <a:xfrm>
            <a:off x="3825875" y="2247900"/>
            <a:ext cx="250825" cy="1200150"/>
          </a:xfrm>
          <a:custGeom>
            <a:avLst/>
            <a:gdLst>
              <a:gd name="T0" fmla="*/ 2147483646 w 158"/>
              <a:gd name="T1" fmla="*/ 0 h 756"/>
              <a:gd name="T2" fmla="*/ 2147483646 w 158"/>
              <a:gd name="T3" fmla="*/ 2147483646 h 756"/>
              <a:gd name="T4" fmla="*/ 2147483646 w 158"/>
              <a:gd name="T5" fmla="*/ 2147483646 h 756"/>
              <a:gd name="T6" fmla="*/ 0 60000 65536"/>
              <a:gd name="T7" fmla="*/ 0 60000 65536"/>
              <a:gd name="T8" fmla="*/ 0 60000 65536"/>
              <a:gd name="T9" fmla="*/ 0 w 158"/>
              <a:gd name="T10" fmla="*/ 0 h 756"/>
              <a:gd name="T11" fmla="*/ 158 w 158"/>
              <a:gd name="T12" fmla="*/ 756 h 756"/>
            </a:gdLst>
            <a:ahLst/>
            <a:cxnLst>
              <a:cxn ang="T6">
                <a:pos x="T0" y="T1"/>
              </a:cxn>
              <a:cxn ang="T7">
                <a:pos x="T2" y="T3"/>
              </a:cxn>
              <a:cxn ang="T8">
                <a:pos x="T4" y="T5"/>
              </a:cxn>
            </a:cxnLst>
            <a:rect l="T9" t="T10" r="T11" b="T12"/>
            <a:pathLst>
              <a:path w="158" h="756">
                <a:moveTo>
                  <a:pt x="158" y="0"/>
                </a:moveTo>
                <a:cubicBezTo>
                  <a:pt x="81" y="135"/>
                  <a:pt x="4" y="270"/>
                  <a:pt x="2" y="396"/>
                </a:cubicBezTo>
                <a:cubicBezTo>
                  <a:pt x="0" y="522"/>
                  <a:pt x="118" y="692"/>
                  <a:pt x="146" y="756"/>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0055" name="Freeform 7"/>
          <p:cNvSpPr>
            <a:spLocks/>
          </p:cNvSpPr>
          <p:nvPr/>
        </p:nvSpPr>
        <p:spPr bwMode="auto">
          <a:xfrm>
            <a:off x="4229100" y="2171700"/>
            <a:ext cx="276225" cy="1276350"/>
          </a:xfrm>
          <a:custGeom>
            <a:avLst/>
            <a:gdLst>
              <a:gd name="T0" fmla="*/ 0 w 282"/>
              <a:gd name="T1" fmla="*/ 0 h 804"/>
              <a:gd name="T2" fmla="*/ 2147483646 w 282"/>
              <a:gd name="T3" fmla="*/ 2147483646 h 804"/>
              <a:gd name="T4" fmla="*/ 2147483646 w 282"/>
              <a:gd name="T5" fmla="*/ 2147483646 h 804"/>
              <a:gd name="T6" fmla="*/ 2147483646 w 282"/>
              <a:gd name="T7" fmla="*/ 2147483646 h 804"/>
              <a:gd name="T8" fmla="*/ 0 60000 65536"/>
              <a:gd name="T9" fmla="*/ 0 60000 65536"/>
              <a:gd name="T10" fmla="*/ 0 60000 65536"/>
              <a:gd name="T11" fmla="*/ 0 60000 65536"/>
              <a:gd name="T12" fmla="*/ 0 w 282"/>
              <a:gd name="T13" fmla="*/ 0 h 804"/>
              <a:gd name="T14" fmla="*/ 282 w 282"/>
              <a:gd name="T15" fmla="*/ 804 h 804"/>
            </a:gdLst>
            <a:ahLst/>
            <a:cxnLst>
              <a:cxn ang="T8">
                <a:pos x="T0" y="T1"/>
              </a:cxn>
              <a:cxn ang="T9">
                <a:pos x="T2" y="T3"/>
              </a:cxn>
              <a:cxn ang="T10">
                <a:pos x="T4" y="T5"/>
              </a:cxn>
              <a:cxn ang="T11">
                <a:pos x="T6" y="T7"/>
              </a:cxn>
            </a:cxnLst>
            <a:rect l="T12" t="T13" r="T14" b="T15"/>
            <a:pathLst>
              <a:path w="282" h="804">
                <a:moveTo>
                  <a:pt x="0" y="0"/>
                </a:moveTo>
                <a:cubicBezTo>
                  <a:pt x="75" y="74"/>
                  <a:pt x="150" y="148"/>
                  <a:pt x="192" y="216"/>
                </a:cubicBezTo>
                <a:cubicBezTo>
                  <a:pt x="234" y="284"/>
                  <a:pt x="282" y="310"/>
                  <a:pt x="252" y="408"/>
                </a:cubicBezTo>
                <a:cubicBezTo>
                  <a:pt x="222" y="506"/>
                  <a:pt x="48" y="746"/>
                  <a:pt x="12" y="804"/>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0056" name="Freeform 8"/>
          <p:cNvSpPr>
            <a:spLocks/>
          </p:cNvSpPr>
          <p:nvPr/>
        </p:nvSpPr>
        <p:spPr bwMode="auto">
          <a:xfrm>
            <a:off x="4305300" y="2171700"/>
            <a:ext cx="533400" cy="1352550"/>
          </a:xfrm>
          <a:custGeom>
            <a:avLst/>
            <a:gdLst>
              <a:gd name="T0" fmla="*/ 0 w 336"/>
              <a:gd name="T1" fmla="*/ 0 h 852"/>
              <a:gd name="T2" fmla="*/ 2147483646 w 336"/>
              <a:gd name="T3" fmla="*/ 2147483646 h 852"/>
              <a:gd name="T4" fmla="*/ 0 w 336"/>
              <a:gd name="T5" fmla="*/ 2147483646 h 852"/>
              <a:gd name="T6" fmla="*/ 0 60000 65536"/>
              <a:gd name="T7" fmla="*/ 0 60000 65536"/>
              <a:gd name="T8" fmla="*/ 0 60000 65536"/>
              <a:gd name="T9" fmla="*/ 0 w 336"/>
              <a:gd name="T10" fmla="*/ 0 h 852"/>
              <a:gd name="T11" fmla="*/ 336 w 336"/>
              <a:gd name="T12" fmla="*/ 852 h 852"/>
            </a:gdLst>
            <a:ahLst/>
            <a:cxnLst>
              <a:cxn ang="T6">
                <a:pos x="T0" y="T1"/>
              </a:cxn>
              <a:cxn ang="T7">
                <a:pos x="T2" y="T3"/>
              </a:cxn>
              <a:cxn ang="T8">
                <a:pos x="T4" y="T5"/>
              </a:cxn>
            </a:cxnLst>
            <a:rect l="T9" t="T10" r="T11" b="T12"/>
            <a:pathLst>
              <a:path w="336" h="852">
                <a:moveTo>
                  <a:pt x="0" y="0"/>
                </a:moveTo>
                <a:cubicBezTo>
                  <a:pt x="168" y="163"/>
                  <a:pt x="336" y="326"/>
                  <a:pt x="336" y="468"/>
                </a:cubicBezTo>
                <a:cubicBezTo>
                  <a:pt x="336" y="610"/>
                  <a:pt x="56" y="788"/>
                  <a:pt x="0" y="852"/>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0057" name="Oval 9"/>
          <p:cNvSpPr>
            <a:spLocks noChangeArrowheads="1"/>
          </p:cNvSpPr>
          <p:nvPr/>
        </p:nvSpPr>
        <p:spPr bwMode="auto">
          <a:xfrm>
            <a:off x="4076700" y="5124450"/>
            <a:ext cx="152400" cy="13335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30058" name="Freeform 10"/>
          <p:cNvSpPr>
            <a:spLocks/>
          </p:cNvSpPr>
          <p:nvPr/>
        </p:nvSpPr>
        <p:spPr bwMode="auto">
          <a:xfrm>
            <a:off x="3343275" y="3752850"/>
            <a:ext cx="733425" cy="1352550"/>
          </a:xfrm>
          <a:custGeom>
            <a:avLst/>
            <a:gdLst>
              <a:gd name="T0" fmla="*/ 2147483646 w 462"/>
              <a:gd name="T1" fmla="*/ 0 h 852"/>
              <a:gd name="T2" fmla="*/ 2147483646 w 462"/>
              <a:gd name="T3" fmla="*/ 2147483646 h 852"/>
              <a:gd name="T4" fmla="*/ 2147483646 w 462"/>
              <a:gd name="T5" fmla="*/ 2147483646 h 852"/>
              <a:gd name="T6" fmla="*/ 2147483646 w 462"/>
              <a:gd name="T7" fmla="*/ 2147483646 h 852"/>
              <a:gd name="T8" fmla="*/ 0 60000 65536"/>
              <a:gd name="T9" fmla="*/ 0 60000 65536"/>
              <a:gd name="T10" fmla="*/ 0 60000 65536"/>
              <a:gd name="T11" fmla="*/ 0 60000 65536"/>
              <a:gd name="T12" fmla="*/ 0 w 462"/>
              <a:gd name="T13" fmla="*/ 0 h 852"/>
              <a:gd name="T14" fmla="*/ 462 w 462"/>
              <a:gd name="T15" fmla="*/ 852 h 852"/>
            </a:gdLst>
            <a:ahLst/>
            <a:cxnLst>
              <a:cxn ang="T8">
                <a:pos x="T0" y="T1"/>
              </a:cxn>
              <a:cxn ang="T9">
                <a:pos x="T2" y="T3"/>
              </a:cxn>
              <a:cxn ang="T10">
                <a:pos x="T4" y="T5"/>
              </a:cxn>
              <a:cxn ang="T11">
                <a:pos x="T6" y="T7"/>
              </a:cxn>
            </a:cxnLst>
            <a:rect l="T12" t="T13" r="T14" b="T15"/>
            <a:pathLst>
              <a:path w="462" h="852">
                <a:moveTo>
                  <a:pt x="462" y="0"/>
                </a:moveTo>
                <a:cubicBezTo>
                  <a:pt x="261" y="136"/>
                  <a:pt x="60" y="272"/>
                  <a:pt x="30" y="396"/>
                </a:cubicBezTo>
                <a:cubicBezTo>
                  <a:pt x="0" y="520"/>
                  <a:pt x="216" y="668"/>
                  <a:pt x="282" y="744"/>
                </a:cubicBezTo>
                <a:cubicBezTo>
                  <a:pt x="348" y="820"/>
                  <a:pt x="408" y="836"/>
                  <a:pt x="426" y="852"/>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0059" name="Freeform 11"/>
          <p:cNvSpPr>
            <a:spLocks/>
          </p:cNvSpPr>
          <p:nvPr/>
        </p:nvSpPr>
        <p:spPr bwMode="auto">
          <a:xfrm>
            <a:off x="3825875" y="3810000"/>
            <a:ext cx="250825" cy="1200150"/>
          </a:xfrm>
          <a:custGeom>
            <a:avLst/>
            <a:gdLst>
              <a:gd name="T0" fmla="*/ 2147483646 w 158"/>
              <a:gd name="T1" fmla="*/ 0 h 756"/>
              <a:gd name="T2" fmla="*/ 2147483646 w 158"/>
              <a:gd name="T3" fmla="*/ 2147483646 h 756"/>
              <a:gd name="T4" fmla="*/ 2147483646 w 158"/>
              <a:gd name="T5" fmla="*/ 2147483646 h 756"/>
              <a:gd name="T6" fmla="*/ 0 60000 65536"/>
              <a:gd name="T7" fmla="*/ 0 60000 65536"/>
              <a:gd name="T8" fmla="*/ 0 60000 65536"/>
              <a:gd name="T9" fmla="*/ 0 w 158"/>
              <a:gd name="T10" fmla="*/ 0 h 756"/>
              <a:gd name="T11" fmla="*/ 158 w 158"/>
              <a:gd name="T12" fmla="*/ 756 h 756"/>
            </a:gdLst>
            <a:ahLst/>
            <a:cxnLst>
              <a:cxn ang="T6">
                <a:pos x="T0" y="T1"/>
              </a:cxn>
              <a:cxn ang="T7">
                <a:pos x="T2" y="T3"/>
              </a:cxn>
              <a:cxn ang="T8">
                <a:pos x="T4" y="T5"/>
              </a:cxn>
            </a:cxnLst>
            <a:rect l="T9" t="T10" r="T11" b="T12"/>
            <a:pathLst>
              <a:path w="158" h="756">
                <a:moveTo>
                  <a:pt x="158" y="0"/>
                </a:moveTo>
                <a:cubicBezTo>
                  <a:pt x="81" y="135"/>
                  <a:pt x="4" y="270"/>
                  <a:pt x="2" y="396"/>
                </a:cubicBezTo>
                <a:cubicBezTo>
                  <a:pt x="0" y="522"/>
                  <a:pt x="118" y="692"/>
                  <a:pt x="146" y="756"/>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0060" name="Freeform 12"/>
          <p:cNvSpPr>
            <a:spLocks/>
          </p:cNvSpPr>
          <p:nvPr/>
        </p:nvSpPr>
        <p:spPr bwMode="auto">
          <a:xfrm>
            <a:off x="4229100" y="3733800"/>
            <a:ext cx="276225" cy="1276350"/>
          </a:xfrm>
          <a:custGeom>
            <a:avLst/>
            <a:gdLst>
              <a:gd name="T0" fmla="*/ 0 w 282"/>
              <a:gd name="T1" fmla="*/ 0 h 804"/>
              <a:gd name="T2" fmla="*/ 2147483646 w 282"/>
              <a:gd name="T3" fmla="*/ 2147483646 h 804"/>
              <a:gd name="T4" fmla="*/ 2147483646 w 282"/>
              <a:gd name="T5" fmla="*/ 2147483646 h 804"/>
              <a:gd name="T6" fmla="*/ 2147483646 w 282"/>
              <a:gd name="T7" fmla="*/ 2147483646 h 804"/>
              <a:gd name="T8" fmla="*/ 0 60000 65536"/>
              <a:gd name="T9" fmla="*/ 0 60000 65536"/>
              <a:gd name="T10" fmla="*/ 0 60000 65536"/>
              <a:gd name="T11" fmla="*/ 0 60000 65536"/>
              <a:gd name="T12" fmla="*/ 0 w 282"/>
              <a:gd name="T13" fmla="*/ 0 h 804"/>
              <a:gd name="T14" fmla="*/ 282 w 282"/>
              <a:gd name="T15" fmla="*/ 804 h 804"/>
            </a:gdLst>
            <a:ahLst/>
            <a:cxnLst>
              <a:cxn ang="T8">
                <a:pos x="T0" y="T1"/>
              </a:cxn>
              <a:cxn ang="T9">
                <a:pos x="T2" y="T3"/>
              </a:cxn>
              <a:cxn ang="T10">
                <a:pos x="T4" y="T5"/>
              </a:cxn>
              <a:cxn ang="T11">
                <a:pos x="T6" y="T7"/>
              </a:cxn>
            </a:cxnLst>
            <a:rect l="T12" t="T13" r="T14" b="T15"/>
            <a:pathLst>
              <a:path w="282" h="804">
                <a:moveTo>
                  <a:pt x="0" y="0"/>
                </a:moveTo>
                <a:cubicBezTo>
                  <a:pt x="75" y="74"/>
                  <a:pt x="150" y="148"/>
                  <a:pt x="192" y="216"/>
                </a:cubicBezTo>
                <a:cubicBezTo>
                  <a:pt x="234" y="284"/>
                  <a:pt x="282" y="310"/>
                  <a:pt x="252" y="408"/>
                </a:cubicBezTo>
                <a:cubicBezTo>
                  <a:pt x="222" y="506"/>
                  <a:pt x="48" y="746"/>
                  <a:pt x="12" y="804"/>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0061" name="Freeform 13"/>
          <p:cNvSpPr>
            <a:spLocks/>
          </p:cNvSpPr>
          <p:nvPr/>
        </p:nvSpPr>
        <p:spPr bwMode="auto">
          <a:xfrm>
            <a:off x="4305300" y="3733800"/>
            <a:ext cx="533400" cy="1352550"/>
          </a:xfrm>
          <a:custGeom>
            <a:avLst/>
            <a:gdLst>
              <a:gd name="T0" fmla="*/ 0 w 336"/>
              <a:gd name="T1" fmla="*/ 0 h 852"/>
              <a:gd name="T2" fmla="*/ 2147483646 w 336"/>
              <a:gd name="T3" fmla="*/ 2147483646 h 852"/>
              <a:gd name="T4" fmla="*/ 0 w 336"/>
              <a:gd name="T5" fmla="*/ 2147483646 h 852"/>
              <a:gd name="T6" fmla="*/ 0 60000 65536"/>
              <a:gd name="T7" fmla="*/ 0 60000 65536"/>
              <a:gd name="T8" fmla="*/ 0 60000 65536"/>
              <a:gd name="T9" fmla="*/ 0 w 336"/>
              <a:gd name="T10" fmla="*/ 0 h 852"/>
              <a:gd name="T11" fmla="*/ 336 w 336"/>
              <a:gd name="T12" fmla="*/ 852 h 852"/>
            </a:gdLst>
            <a:ahLst/>
            <a:cxnLst>
              <a:cxn ang="T6">
                <a:pos x="T0" y="T1"/>
              </a:cxn>
              <a:cxn ang="T7">
                <a:pos x="T2" y="T3"/>
              </a:cxn>
              <a:cxn ang="T8">
                <a:pos x="T4" y="T5"/>
              </a:cxn>
            </a:cxnLst>
            <a:rect l="T9" t="T10" r="T11" b="T12"/>
            <a:pathLst>
              <a:path w="336" h="852">
                <a:moveTo>
                  <a:pt x="0" y="0"/>
                </a:moveTo>
                <a:cubicBezTo>
                  <a:pt x="168" y="163"/>
                  <a:pt x="336" y="326"/>
                  <a:pt x="336" y="468"/>
                </a:cubicBezTo>
                <a:cubicBezTo>
                  <a:pt x="336" y="610"/>
                  <a:pt x="56" y="788"/>
                  <a:pt x="0" y="852"/>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0062" name="Text Box 14"/>
          <p:cNvSpPr txBox="1">
            <a:spLocks noChangeArrowheads="1"/>
          </p:cNvSpPr>
          <p:nvPr/>
        </p:nvSpPr>
        <p:spPr bwMode="auto">
          <a:xfrm>
            <a:off x="3962400" y="1676400"/>
            <a:ext cx="47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S</a:t>
            </a:r>
          </a:p>
        </p:txBody>
      </p:sp>
      <p:sp>
        <p:nvSpPr>
          <p:cNvPr id="130063" name="Oval 15"/>
          <p:cNvSpPr>
            <a:spLocks noChangeArrowheads="1"/>
          </p:cNvSpPr>
          <p:nvPr/>
        </p:nvSpPr>
        <p:spPr bwMode="auto">
          <a:xfrm>
            <a:off x="4076700" y="2076450"/>
            <a:ext cx="152400" cy="13335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endParaRPr lang="zh-CN" altLang="en-US" sz="3200"/>
          </a:p>
        </p:txBody>
      </p:sp>
      <p:sp>
        <p:nvSpPr>
          <p:cNvPr id="130064" name="Line 16"/>
          <p:cNvSpPr>
            <a:spLocks noChangeShapeType="1"/>
          </p:cNvSpPr>
          <p:nvPr/>
        </p:nvSpPr>
        <p:spPr bwMode="auto">
          <a:xfrm flipH="1">
            <a:off x="4152900" y="2171700"/>
            <a:ext cx="1009650" cy="6286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0065" name="Text Box 17"/>
          <p:cNvSpPr txBox="1">
            <a:spLocks noChangeArrowheads="1"/>
          </p:cNvSpPr>
          <p:nvPr/>
        </p:nvSpPr>
        <p:spPr bwMode="auto">
          <a:xfrm>
            <a:off x="5124450" y="1905000"/>
            <a:ext cx="857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g*(n)</a:t>
            </a:r>
          </a:p>
        </p:txBody>
      </p:sp>
      <p:sp>
        <p:nvSpPr>
          <p:cNvPr id="130066" name="Text Box 18"/>
          <p:cNvSpPr txBox="1">
            <a:spLocks noChangeArrowheads="1"/>
          </p:cNvSpPr>
          <p:nvPr/>
        </p:nvSpPr>
        <p:spPr bwMode="auto">
          <a:xfrm>
            <a:off x="5119688" y="3743325"/>
            <a:ext cx="857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h*(n) </a:t>
            </a:r>
          </a:p>
        </p:txBody>
      </p:sp>
      <p:sp>
        <p:nvSpPr>
          <p:cNvPr id="130067" name="Line 19"/>
          <p:cNvSpPr>
            <a:spLocks noChangeShapeType="1"/>
          </p:cNvSpPr>
          <p:nvPr/>
        </p:nvSpPr>
        <p:spPr bwMode="auto">
          <a:xfrm flipH="1">
            <a:off x="4176713" y="4010025"/>
            <a:ext cx="1009650" cy="6286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0068" name="Text Box 20"/>
          <p:cNvSpPr txBox="1">
            <a:spLocks noChangeArrowheads="1"/>
          </p:cNvSpPr>
          <p:nvPr/>
        </p:nvSpPr>
        <p:spPr bwMode="auto">
          <a:xfrm>
            <a:off x="4340225" y="4994275"/>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latin typeface="Tahoma" panose="020B0604030504040204" pitchFamily="34" charset="0"/>
              </a:rPr>
              <a:t>g</a:t>
            </a:r>
          </a:p>
        </p:txBody>
      </p:sp>
      <p:sp>
        <p:nvSpPr>
          <p:cNvPr id="130069" name="文本框 1"/>
          <p:cNvSpPr txBox="1">
            <a:spLocks noChangeArrowheads="1"/>
          </p:cNvSpPr>
          <p:nvPr/>
        </p:nvSpPr>
        <p:spPr bwMode="auto">
          <a:xfrm>
            <a:off x="261938" y="5581650"/>
            <a:ext cx="8353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200">
                <a:solidFill>
                  <a:schemeClr val="tx1"/>
                </a:solidFill>
                <a:latin typeface="Arial Narrow" panose="020B0606020202030204" pitchFamily="34" charset="0"/>
                <a:ea typeface="华文新魏" panose="02010800040101010101" pitchFamily="2" charset="-122"/>
              </a:defRPr>
            </a:lvl1pPr>
            <a:lvl2pPr marL="742950" indent="-285750">
              <a:defRPr kumimoji="1" sz="3200">
                <a:solidFill>
                  <a:schemeClr val="tx1"/>
                </a:solidFill>
                <a:latin typeface="Arial Narrow" panose="020B0606020202030204" pitchFamily="34" charset="0"/>
                <a:ea typeface="华文新魏" panose="02010800040101010101" pitchFamily="2" charset="-122"/>
              </a:defRPr>
            </a:lvl2pPr>
            <a:lvl3pPr marL="1143000" indent="-228600">
              <a:defRPr kumimoji="1" sz="3200">
                <a:solidFill>
                  <a:schemeClr val="tx1"/>
                </a:solidFill>
                <a:latin typeface="Arial Narrow" panose="020B0606020202030204" pitchFamily="34" charset="0"/>
                <a:ea typeface="华文新魏" panose="02010800040101010101" pitchFamily="2" charset="-122"/>
              </a:defRPr>
            </a:lvl3pPr>
            <a:lvl4pPr marL="1600200" indent="-228600">
              <a:defRPr kumimoji="1" sz="3200">
                <a:solidFill>
                  <a:schemeClr val="tx1"/>
                </a:solidFill>
                <a:latin typeface="Arial Narrow" panose="020B0606020202030204" pitchFamily="34" charset="0"/>
                <a:ea typeface="华文新魏" panose="02010800040101010101" pitchFamily="2" charset="-122"/>
              </a:defRPr>
            </a:lvl4pPr>
            <a:lvl5pPr marL="2057400" indent="-228600">
              <a:defRPr kumimoji="1" sz="3200">
                <a:solidFill>
                  <a:schemeClr val="tx1"/>
                </a:solidFill>
                <a:latin typeface="Arial Narrow" panose="020B0606020202030204" pitchFamily="34" charset="0"/>
                <a:ea typeface="华文新魏" panose="02010800040101010101" pitchFamily="2" charset="-122"/>
              </a:defRPr>
            </a:lvl5pPr>
            <a:lvl6pPr marL="2514600" indent="-228600" eaLnBrk="0" fontAlgn="base" hangingPunct="0">
              <a:spcBef>
                <a:spcPct val="0"/>
              </a:spcBef>
              <a:spcAft>
                <a:spcPct val="0"/>
              </a:spcAft>
              <a:defRPr kumimoji="1" sz="3200">
                <a:solidFill>
                  <a:schemeClr val="tx1"/>
                </a:solidFill>
                <a:latin typeface="Arial Narrow" panose="020B0606020202030204" pitchFamily="34" charset="0"/>
                <a:ea typeface="华文新魏" panose="02010800040101010101" pitchFamily="2" charset="-122"/>
              </a:defRPr>
            </a:lvl6pPr>
            <a:lvl7pPr marL="2971800" indent="-228600" eaLnBrk="0" fontAlgn="base" hangingPunct="0">
              <a:spcBef>
                <a:spcPct val="0"/>
              </a:spcBef>
              <a:spcAft>
                <a:spcPct val="0"/>
              </a:spcAft>
              <a:defRPr kumimoji="1" sz="3200">
                <a:solidFill>
                  <a:schemeClr val="tx1"/>
                </a:solidFill>
                <a:latin typeface="Arial Narrow" panose="020B0606020202030204" pitchFamily="34" charset="0"/>
                <a:ea typeface="华文新魏" panose="02010800040101010101" pitchFamily="2" charset="-122"/>
              </a:defRPr>
            </a:lvl7pPr>
            <a:lvl8pPr marL="3429000" indent="-228600" eaLnBrk="0" fontAlgn="base" hangingPunct="0">
              <a:spcBef>
                <a:spcPct val="0"/>
              </a:spcBef>
              <a:spcAft>
                <a:spcPct val="0"/>
              </a:spcAft>
              <a:defRPr kumimoji="1" sz="3200">
                <a:solidFill>
                  <a:schemeClr val="tx1"/>
                </a:solidFill>
                <a:latin typeface="Arial Narrow" panose="020B0606020202030204" pitchFamily="34" charset="0"/>
                <a:ea typeface="华文新魏" panose="02010800040101010101" pitchFamily="2" charset="-122"/>
              </a:defRPr>
            </a:lvl8pPr>
            <a:lvl9pPr marL="3886200" indent="-228600" eaLnBrk="0" fontAlgn="base" hangingPunct="0">
              <a:spcBef>
                <a:spcPct val="0"/>
              </a:spcBef>
              <a:spcAft>
                <a:spcPct val="0"/>
              </a:spcAft>
              <a:defRPr kumimoji="1" sz="3200">
                <a:solidFill>
                  <a:schemeClr val="tx1"/>
                </a:solidFill>
                <a:latin typeface="Arial Narrow" panose="020B0606020202030204" pitchFamily="34" charset="0"/>
                <a:ea typeface="华文新魏" panose="02010800040101010101" pitchFamily="2" charset="-122"/>
              </a:defRPr>
            </a:lvl9pPr>
          </a:lstStyle>
          <a:p>
            <a:pPr>
              <a:buFont typeface="Arial" panose="020B0604020202020204" pitchFamily="34" charset="0"/>
              <a:buChar char="•"/>
              <a:defRPr/>
            </a:pPr>
            <a:r>
              <a:rPr lang="zh-CN" altLang="zh-CN" sz="2400" dirty="0" smtClean="0">
                <a:latin typeface="+mn-ea"/>
                <a:ea typeface="+mn-ea"/>
              </a:rPr>
              <a:t> g</a:t>
            </a:r>
            <a:r>
              <a:rPr lang="zh-CN" altLang="en-US" sz="2400" dirty="0" smtClean="0">
                <a:latin typeface="+mn-ea"/>
                <a:ea typeface="+mn-ea"/>
              </a:rPr>
              <a:t>*</a:t>
            </a:r>
            <a:r>
              <a:rPr lang="zh-CN" altLang="zh-CN" sz="2400" dirty="0" smtClean="0">
                <a:latin typeface="+mn-ea"/>
                <a:ea typeface="+mn-ea"/>
              </a:rPr>
              <a:t>(x) </a:t>
            </a:r>
            <a:r>
              <a:rPr lang="zh-CN" altLang="en-US" sz="2400" dirty="0" smtClean="0">
                <a:latin typeface="+mn-ea"/>
                <a:ea typeface="+mn-ea"/>
              </a:rPr>
              <a:t>和</a:t>
            </a:r>
            <a:r>
              <a:rPr lang="zh-CN" altLang="zh-CN" sz="2400" dirty="0" smtClean="0">
                <a:latin typeface="+mn-ea"/>
                <a:ea typeface="+mn-ea"/>
              </a:rPr>
              <a:t> h</a:t>
            </a:r>
            <a:r>
              <a:rPr lang="zh-CN" altLang="en-US" sz="2400" dirty="0" smtClean="0">
                <a:latin typeface="+mn-ea"/>
                <a:ea typeface="+mn-ea"/>
              </a:rPr>
              <a:t>*</a:t>
            </a:r>
            <a:r>
              <a:rPr lang="zh-CN" altLang="zh-CN" sz="2400" dirty="0" smtClean="0">
                <a:latin typeface="+mn-ea"/>
                <a:ea typeface="+mn-ea"/>
              </a:rPr>
              <a:t>(x)</a:t>
            </a:r>
            <a:r>
              <a:rPr lang="zh-CN" altLang="en-US" sz="2400" dirty="0" smtClean="0">
                <a:latin typeface="+mn-ea"/>
                <a:ea typeface="+mn-ea"/>
              </a:rPr>
              <a:t>在最短路径找到之前是未知的，而且对于复杂的应用，要设计出接近于</a:t>
            </a:r>
            <a:r>
              <a:rPr lang="zh-CN" altLang="zh-CN" sz="2400" dirty="0" smtClean="0">
                <a:latin typeface="+mn-ea"/>
                <a:ea typeface="+mn-ea"/>
              </a:rPr>
              <a:t>  f</a:t>
            </a:r>
            <a:r>
              <a:rPr lang="zh-CN" altLang="en-US" sz="2400" dirty="0" smtClean="0">
                <a:latin typeface="+mn-ea"/>
                <a:ea typeface="+mn-ea"/>
              </a:rPr>
              <a:t>*</a:t>
            </a:r>
            <a:r>
              <a:rPr lang="zh-CN" altLang="zh-CN" sz="2400" dirty="0" smtClean="0">
                <a:latin typeface="+mn-ea"/>
                <a:ea typeface="+mn-ea"/>
              </a:rPr>
              <a:t>(x) </a:t>
            </a:r>
            <a:r>
              <a:rPr lang="zh-CN" altLang="en-US" sz="2400" dirty="0" smtClean="0">
                <a:latin typeface="+mn-ea"/>
                <a:ea typeface="+mn-ea"/>
              </a:rPr>
              <a:t>的</a:t>
            </a:r>
            <a:r>
              <a:rPr lang="zh-CN" altLang="zh-CN" sz="2400" dirty="0" smtClean="0">
                <a:latin typeface="+mn-ea"/>
                <a:ea typeface="+mn-ea"/>
              </a:rPr>
              <a:t> f(x)</a:t>
            </a:r>
            <a:r>
              <a:rPr lang="zh-CN" altLang="en-US" sz="2400" dirty="0" smtClean="0">
                <a:latin typeface="+mn-ea"/>
                <a:ea typeface="+mn-ea"/>
              </a:rPr>
              <a:t>往往是困难的。</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sz="3600" smtClean="0">
                <a:ea typeface="宋体" panose="02010600030101010101" pitchFamily="2" charset="-122"/>
              </a:rPr>
              <a:t>3.1 </a:t>
            </a:r>
            <a:r>
              <a:rPr lang="zh-CN" altLang="en-US" sz="3600" smtClean="0">
                <a:ea typeface="宋体" panose="02010600030101010101" pitchFamily="2" charset="-122"/>
              </a:rPr>
              <a:t>搜索的概念</a:t>
            </a:r>
            <a:r>
              <a:rPr lang="en-US" altLang="zh-CN" sz="3600" smtClean="0">
                <a:ea typeface="宋体" panose="02010600030101010101" pitchFamily="2" charset="-122"/>
              </a:rPr>
              <a:t>-</a:t>
            </a:r>
            <a:r>
              <a:rPr lang="zh-CN" altLang="en-US" sz="2800" smtClean="0">
                <a:ea typeface="宋体" panose="02010600030101010101" pitchFamily="2" charset="-122"/>
              </a:rPr>
              <a:t>搜索的分类</a:t>
            </a:r>
          </a:p>
        </p:txBody>
      </p:sp>
      <p:sp>
        <p:nvSpPr>
          <p:cNvPr id="20483" name="Rectangle 3"/>
          <p:cNvSpPr>
            <a:spLocks noGrp="1" noChangeArrowheads="1"/>
          </p:cNvSpPr>
          <p:nvPr>
            <p:ph type="body" idx="1"/>
          </p:nvPr>
        </p:nvSpPr>
        <p:spPr>
          <a:xfrm>
            <a:off x="539750" y="2017713"/>
            <a:ext cx="8415338" cy="4114800"/>
          </a:xfrm>
        </p:spPr>
        <p:txBody>
          <a:bodyPr/>
          <a:lstStyle/>
          <a:p>
            <a:pPr>
              <a:lnSpc>
                <a:spcPct val="90000"/>
              </a:lnSpc>
              <a:buFont typeface="Wingdings" panose="05000000000000000000" pitchFamily="2" charset="2"/>
              <a:buChar char="§"/>
            </a:pPr>
            <a:r>
              <a:rPr lang="zh-CN" altLang="en-US" smtClean="0">
                <a:solidFill>
                  <a:srgbClr val="FF0000"/>
                </a:solidFill>
                <a:latin typeface="华文新魏" panose="02010800040101010101" pitchFamily="2" charset="-122"/>
              </a:rPr>
              <a:t>树式搜索:</a:t>
            </a:r>
            <a:r>
              <a:rPr lang="zh-CN" altLang="en-US" smtClean="0">
                <a:latin typeface="华文新魏" panose="02010800040101010101" pitchFamily="2" charset="-122"/>
              </a:rPr>
              <a:t>根据计算机的实现方式，在搜索过程中记录所经过的所有节点和边，所记录的轨迹始终是一颗树，即产生的搜索树。</a:t>
            </a:r>
            <a:endParaRPr lang="en-US" altLang="zh-CN" smtClean="0">
              <a:latin typeface="华文新魏" panose="02010800040101010101" pitchFamily="2" charset="-122"/>
            </a:endParaRPr>
          </a:p>
          <a:p>
            <a:pPr>
              <a:lnSpc>
                <a:spcPct val="90000"/>
              </a:lnSpc>
              <a:buFont typeface="Wingdings" panose="05000000000000000000" pitchFamily="2" charset="2"/>
              <a:buChar char="§"/>
            </a:pPr>
            <a:r>
              <a:rPr lang="zh-CN" altLang="en-US" smtClean="0">
                <a:solidFill>
                  <a:srgbClr val="FF0000"/>
                </a:solidFill>
                <a:latin typeface="华文新魏" panose="02010800040101010101" pitchFamily="2" charset="-122"/>
              </a:rPr>
              <a:t>线式搜索</a:t>
            </a:r>
            <a:r>
              <a:rPr lang="zh-CN" altLang="en-US" smtClean="0">
                <a:latin typeface="华文新魏" panose="02010800040101010101" pitchFamily="2" charset="-122"/>
              </a:rPr>
              <a:t>:搜索过程中只记录那些认为是处在所找路径上的节点和边，所记录的轨迹始终是一条线（折线）。</a:t>
            </a:r>
          </a:p>
        </p:txBody>
      </p:sp>
    </p:spTree>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endParaRPr lang="zh-CN" altLang="en-US" smtClean="0"/>
          </a:p>
        </p:txBody>
      </p:sp>
      <p:sp>
        <p:nvSpPr>
          <p:cNvPr id="132099" name="内容占位符 2"/>
          <p:cNvSpPr>
            <a:spLocks noGrp="1"/>
          </p:cNvSpPr>
          <p:nvPr>
            <p:ph idx="1"/>
          </p:nvPr>
        </p:nvSpPr>
        <p:spPr>
          <a:xfrm>
            <a:off x="395288" y="2017713"/>
            <a:ext cx="8559800" cy="4114800"/>
          </a:xfrm>
        </p:spPr>
        <p:txBody>
          <a:bodyPr/>
          <a:lstStyle/>
          <a:p>
            <a:pPr marL="609600" indent="-609600">
              <a:defRPr/>
            </a:pPr>
            <a:r>
              <a:rPr lang="en-US" altLang="zh-CN" dirty="0" smtClean="0">
                <a:latin typeface="+mn-ea"/>
              </a:rPr>
              <a:t>g(x)</a:t>
            </a:r>
            <a:r>
              <a:rPr lang="zh-CN" altLang="en-US" dirty="0" smtClean="0">
                <a:latin typeface="+mn-ea"/>
              </a:rPr>
              <a:t>的值可以从迄今已生成的搜索树中计算出来，不必专门定义计算公式。一般取实际走过的路径的费用和.</a:t>
            </a:r>
          </a:p>
          <a:p>
            <a:pPr marL="990600" lvl="1" indent="-533400">
              <a:defRPr/>
            </a:pPr>
            <a:r>
              <a:rPr lang="en-US" altLang="zh-CN" dirty="0" smtClean="0">
                <a:latin typeface="+mn-ea"/>
              </a:rPr>
              <a:t>g(n) </a:t>
            </a:r>
            <a:r>
              <a:rPr lang="en-US" altLang="zh-CN" dirty="0" smtClean="0">
                <a:latin typeface="+mn-ea"/>
                <a:sym typeface="Symbol" panose="05050102010706020507" pitchFamily="18" charset="2"/>
              </a:rPr>
              <a:t> </a:t>
            </a:r>
            <a:r>
              <a:rPr lang="en-US" altLang="zh-CN" dirty="0" smtClean="0">
                <a:latin typeface="+mn-ea"/>
              </a:rPr>
              <a:t>g*(n)</a:t>
            </a:r>
          </a:p>
          <a:p>
            <a:pPr marL="990600" lvl="1" indent="-533400">
              <a:defRPr/>
            </a:pPr>
            <a:r>
              <a:rPr lang="zh-CN" altLang="en-US" dirty="0" smtClean="0">
                <a:latin typeface="+mn-ea"/>
              </a:rPr>
              <a:t>随着算法的执行，由于指针的变动，</a:t>
            </a:r>
            <a:r>
              <a:rPr lang="en-US" altLang="zh-CN" dirty="0" smtClean="0">
                <a:latin typeface="+mn-ea"/>
              </a:rPr>
              <a:t>g(n)</a:t>
            </a:r>
            <a:r>
              <a:rPr lang="zh-CN" altLang="en-US" dirty="0" smtClean="0">
                <a:latin typeface="+mn-ea"/>
              </a:rPr>
              <a:t>会下降. </a:t>
            </a:r>
          </a:p>
          <a:p>
            <a:pPr marL="609600" indent="-609600">
              <a:defRPr/>
            </a:pPr>
            <a:r>
              <a:rPr lang="en-US" altLang="zh-CN" dirty="0" smtClean="0">
                <a:latin typeface="+mn-ea"/>
              </a:rPr>
              <a:t>h(x)</a:t>
            </a:r>
            <a:r>
              <a:rPr lang="zh-CN" altLang="en-US" dirty="0" smtClean="0">
                <a:latin typeface="+mn-ea"/>
              </a:rPr>
              <a:t>的设计依赖于启发性信息的应用，</a:t>
            </a:r>
            <a:r>
              <a:rPr lang="en-US" altLang="zh-CN" dirty="0" smtClean="0">
                <a:latin typeface="+mn-ea"/>
              </a:rPr>
              <a:t>h(x)</a:t>
            </a:r>
            <a:r>
              <a:rPr lang="zh-CN" altLang="en-US" dirty="0" smtClean="0">
                <a:latin typeface="+mn-ea"/>
              </a:rPr>
              <a:t>是</a:t>
            </a:r>
            <a:r>
              <a:rPr lang="en-US" altLang="zh-CN" dirty="0" smtClean="0">
                <a:latin typeface="+mn-ea"/>
              </a:rPr>
              <a:t>h</a:t>
            </a:r>
            <a:r>
              <a:rPr lang="zh-CN" altLang="en-US" dirty="0" smtClean="0">
                <a:latin typeface="+mn-ea"/>
              </a:rPr>
              <a:t>*</a:t>
            </a:r>
            <a:r>
              <a:rPr lang="en-US" altLang="zh-CN" dirty="0" smtClean="0">
                <a:latin typeface="+mn-ea"/>
              </a:rPr>
              <a:t>(x)</a:t>
            </a:r>
            <a:r>
              <a:rPr lang="zh-CN" altLang="en-US" dirty="0" smtClean="0">
                <a:latin typeface="+mn-ea"/>
              </a:rPr>
              <a:t>的下界，</a:t>
            </a:r>
            <a:r>
              <a:rPr lang="en-US" altLang="zh-CN" dirty="0">
                <a:latin typeface="+mn-ea"/>
              </a:rPr>
              <a:t>h</a:t>
            </a:r>
            <a:r>
              <a:rPr lang="zh-CN" altLang="en-US" dirty="0">
                <a:latin typeface="+mn-ea"/>
              </a:rPr>
              <a:t>*</a:t>
            </a:r>
            <a:r>
              <a:rPr lang="en-US" altLang="zh-CN" dirty="0">
                <a:latin typeface="+mn-ea"/>
              </a:rPr>
              <a:t>(</a:t>
            </a:r>
            <a:r>
              <a:rPr lang="en-US" altLang="zh-CN" dirty="0" smtClean="0">
                <a:latin typeface="+mn-ea"/>
              </a:rPr>
              <a:t>x)</a:t>
            </a:r>
            <a:r>
              <a:rPr lang="zh-CN" altLang="en-US" dirty="0" smtClean="0">
                <a:latin typeface="+mn-ea"/>
              </a:rPr>
              <a:t>是从节点</a:t>
            </a:r>
            <a:r>
              <a:rPr lang="en-US" altLang="zh-CN" dirty="0" smtClean="0">
                <a:latin typeface="+mn-ea"/>
              </a:rPr>
              <a:t>x</a:t>
            </a:r>
            <a:r>
              <a:rPr lang="zh-CN" altLang="en-US" dirty="0" smtClean="0">
                <a:latin typeface="+mn-ea"/>
              </a:rPr>
              <a:t>到目标节点的实际最小代价，即对所有节点</a:t>
            </a:r>
            <a:r>
              <a:rPr lang="en-US" altLang="zh-CN" dirty="0" smtClean="0">
                <a:latin typeface="+mn-ea"/>
              </a:rPr>
              <a:t>x</a:t>
            </a:r>
            <a:r>
              <a:rPr lang="zh-CN" altLang="en-US" dirty="0" smtClean="0">
                <a:latin typeface="+mn-ea"/>
              </a:rPr>
              <a:t>都是有</a:t>
            </a:r>
            <a:r>
              <a:rPr lang="en-US" altLang="zh-CN" dirty="0" smtClean="0">
                <a:solidFill>
                  <a:srgbClr val="0066FF"/>
                </a:solidFill>
                <a:latin typeface="+mn-ea"/>
              </a:rPr>
              <a:t>h(x)</a:t>
            </a:r>
            <a:r>
              <a:rPr lang="en-US" altLang="zh-CN" dirty="0" smtClean="0">
                <a:solidFill>
                  <a:srgbClr val="0066FF"/>
                </a:solidFill>
                <a:latin typeface="+mn-ea"/>
                <a:sym typeface="Symbol" panose="05050102010706020507" pitchFamily="18" charset="2"/>
              </a:rPr>
              <a:t></a:t>
            </a:r>
            <a:r>
              <a:rPr lang="en-US" altLang="zh-CN" dirty="0" smtClean="0">
                <a:solidFill>
                  <a:srgbClr val="0066FF"/>
                </a:solidFill>
                <a:latin typeface="+mn-ea"/>
              </a:rPr>
              <a:t>h</a:t>
            </a:r>
            <a:r>
              <a:rPr lang="zh-CN" altLang="en-US" dirty="0">
                <a:solidFill>
                  <a:srgbClr val="0066FF"/>
                </a:solidFill>
                <a:latin typeface="+mn-ea"/>
              </a:rPr>
              <a:t>*</a:t>
            </a:r>
            <a:r>
              <a:rPr lang="en-US" altLang="zh-CN" dirty="0" smtClean="0">
                <a:solidFill>
                  <a:srgbClr val="0066FF"/>
                </a:solidFill>
                <a:latin typeface="+mn-ea"/>
              </a:rPr>
              <a:t>(x)</a:t>
            </a:r>
            <a:r>
              <a:rPr lang="zh-CN" altLang="en-US" dirty="0" smtClean="0">
                <a:latin typeface="+mn-ea"/>
              </a:rPr>
              <a:t>，</a:t>
            </a:r>
            <a:r>
              <a:rPr lang="zh-CN" altLang="en-US" sz="2400" dirty="0" smtClean="0">
                <a:latin typeface="+mn-ea"/>
              </a:rPr>
              <a:t>对</a:t>
            </a:r>
            <a:r>
              <a:rPr lang="en-US" altLang="zh-CN" sz="2400" dirty="0" smtClean="0">
                <a:latin typeface="+mn-ea"/>
              </a:rPr>
              <a:t>A</a:t>
            </a:r>
            <a:r>
              <a:rPr lang="zh-CN" altLang="en-US" sz="2400" dirty="0" smtClean="0">
                <a:latin typeface="+mn-ea"/>
              </a:rPr>
              <a:t>算法估价函数中的启发函数</a:t>
            </a:r>
            <a:r>
              <a:rPr lang="en-US" altLang="zh-CN" sz="2400" dirty="0" smtClean="0">
                <a:latin typeface="+mn-ea"/>
              </a:rPr>
              <a:t>h(x)</a:t>
            </a:r>
            <a:r>
              <a:rPr lang="zh-CN" altLang="en-US" sz="2400" dirty="0" smtClean="0">
                <a:latin typeface="+mn-ea"/>
              </a:rPr>
              <a:t>做限制的，称</a:t>
            </a:r>
            <a:r>
              <a:rPr lang="en-US" altLang="zh-CN" sz="2400" dirty="0" smtClean="0">
                <a:latin typeface="+mn-ea"/>
              </a:rPr>
              <a:t>A</a:t>
            </a:r>
            <a:r>
              <a:rPr lang="zh-CN" altLang="en-US" sz="2400" dirty="0" smtClean="0">
                <a:latin typeface="+mn-ea"/>
              </a:rPr>
              <a:t>*算法。</a:t>
            </a:r>
          </a:p>
        </p:txBody>
      </p:sp>
      <p:sp>
        <p:nvSpPr>
          <p:cNvPr id="4" name="日期占位符 3"/>
          <p:cNvSpPr>
            <a:spLocks noGrp="1"/>
          </p:cNvSpPr>
          <p:nvPr>
            <p:ph type="dt" sz="quarter" idx="10"/>
          </p:nvPr>
        </p:nvSpPr>
        <p:spPr/>
        <p:txBody>
          <a:bodyPr/>
          <a:lstStyle/>
          <a:p>
            <a:pPr>
              <a:defRPr/>
            </a:pPr>
            <a:fld id="{C39F5A31-9827-437C-8C46-80E110025946}" type="datetime1">
              <a:rPr lang="zh-CN" altLang="en-US" smtClean="0"/>
              <a:pPr>
                <a:defRPr/>
              </a:pPr>
              <a:t>2017/9/26</a:t>
            </a:fld>
            <a:endParaRPr lang="en-US" altLang="zh-CN"/>
          </a:p>
        </p:txBody>
      </p:sp>
      <p:sp>
        <p:nvSpPr>
          <p:cNvPr id="1321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23A76C-8BC8-4574-A023-15CDCA75417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90</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日期占位符 3"/>
          <p:cNvSpPr>
            <a:spLocks noGrp="1"/>
          </p:cNvSpPr>
          <p:nvPr>
            <p:ph type="dt" sz="quarter" idx="10"/>
          </p:nvPr>
        </p:nvSpPr>
        <p:spPr/>
        <p:txBody>
          <a:bodyPr/>
          <a:lstStyle/>
          <a:p>
            <a:pPr>
              <a:defRPr/>
            </a:pPr>
            <a:fld id="{BF8C7B16-22C9-4684-BEAF-8B5014F066FE}" type="datetime1">
              <a:rPr lang="zh-CN" altLang="en-US"/>
              <a:pPr>
                <a:defRPr/>
              </a:pPr>
              <a:t>2017/9/26</a:t>
            </a:fld>
            <a:endParaRPr lang="en-US" altLang="zh-CN"/>
          </a:p>
        </p:txBody>
      </p:sp>
      <p:sp>
        <p:nvSpPr>
          <p:cNvPr id="1331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0430A43-962C-4EA2-B89A-3AD502533FE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91</a:t>
            </a:fld>
            <a:endParaRPr kumimoji="0" lang="en-US" altLang="zh-CN" sz="1400" smtClean="0">
              <a:latin typeface="Tahoma" panose="020B0604030504040204" pitchFamily="34" charset="0"/>
              <a:ea typeface="宋体" panose="02010600030101010101" pitchFamily="2" charset="-122"/>
            </a:endParaRPr>
          </a:p>
        </p:txBody>
      </p:sp>
      <p:sp>
        <p:nvSpPr>
          <p:cNvPr id="133124" name="Rectangle 1026"/>
          <p:cNvSpPr>
            <a:spLocks noGrp="1" noChangeArrowheads="1"/>
          </p:cNvSpPr>
          <p:nvPr>
            <p:ph type="title"/>
          </p:nvPr>
        </p:nvSpPr>
        <p:spPr>
          <a:xfrm>
            <a:off x="722313" y="933450"/>
            <a:ext cx="8004175" cy="762000"/>
          </a:xfrm>
        </p:spPr>
        <p:txBody>
          <a:bodyPr/>
          <a:lstStyle/>
          <a:p>
            <a:pPr eaLnBrk="1" hangingPunct="1"/>
            <a:r>
              <a:rPr lang="en-US" altLang="zh-CN" sz="4000" smtClean="0"/>
              <a:t>3.2.3 </a:t>
            </a:r>
            <a:r>
              <a:rPr lang="zh-CN" altLang="en-US" sz="4000" smtClean="0"/>
              <a:t>启发式图搜索</a:t>
            </a:r>
            <a:r>
              <a:rPr lang="zh-CN" altLang="en-US" sz="3200" smtClean="0">
                <a:sym typeface="Symbol" panose="05050102010706020507" pitchFamily="18" charset="2"/>
              </a:rPr>
              <a:t></a:t>
            </a:r>
            <a:r>
              <a:rPr lang="zh-CN" altLang="en-US" smtClean="0"/>
              <a:t> </a:t>
            </a:r>
            <a:r>
              <a:rPr lang="en-US" altLang="zh-CN" sz="3200" smtClean="0">
                <a:latin typeface="华文新魏" panose="02010800040101010101" pitchFamily="2" charset="-122"/>
                <a:ea typeface="华文新魏" panose="02010800040101010101" pitchFamily="2" charset="-122"/>
              </a:rPr>
              <a:t>A*</a:t>
            </a:r>
            <a:r>
              <a:rPr lang="zh-CN" altLang="zh-CN" sz="3200" smtClean="0">
                <a:latin typeface="华文新魏" panose="02010800040101010101" pitchFamily="2" charset="-122"/>
                <a:ea typeface="华文新魏" panose="02010800040101010101" pitchFamily="2" charset="-122"/>
              </a:rPr>
              <a:t>条件举例</a:t>
            </a:r>
            <a:endParaRPr lang="zh-CN" altLang="en-US" sz="3200" smtClean="0">
              <a:latin typeface="华文新魏" panose="02010800040101010101" pitchFamily="2" charset="-122"/>
              <a:ea typeface="华文新魏" panose="02010800040101010101" pitchFamily="2" charset="-122"/>
            </a:endParaRPr>
          </a:p>
        </p:txBody>
      </p:sp>
      <p:sp>
        <p:nvSpPr>
          <p:cNvPr id="143363" name="Rectangle 1027"/>
          <p:cNvSpPr>
            <a:spLocks noGrp="1" noChangeArrowheads="1"/>
          </p:cNvSpPr>
          <p:nvPr>
            <p:ph type="body" idx="1"/>
          </p:nvPr>
        </p:nvSpPr>
        <p:spPr>
          <a:xfrm>
            <a:off x="838200" y="1828800"/>
            <a:ext cx="7772400" cy="4419600"/>
          </a:xfrm>
        </p:spPr>
        <p:txBody>
          <a:bodyPr/>
          <a:lstStyle/>
          <a:p>
            <a:pPr eaLnBrk="1" hangingPunct="1">
              <a:defRPr/>
            </a:pPr>
            <a:r>
              <a:rPr lang="en-US" altLang="zh-CN" smtClean="0"/>
              <a:t>8</a:t>
            </a:r>
            <a:r>
              <a:rPr lang="zh-CN" altLang="en-US" smtClean="0"/>
              <a:t>数码问题</a:t>
            </a:r>
          </a:p>
          <a:p>
            <a:pPr eaLnBrk="1" hangingPunct="1">
              <a:buFont typeface="Wingdings" panose="05000000000000000000" pitchFamily="2" charset="2"/>
              <a:buNone/>
              <a:defRPr/>
            </a:pPr>
            <a:r>
              <a:rPr lang="zh-CN" altLang="en-US" smtClean="0"/>
              <a:t>  </a:t>
            </a:r>
            <a:r>
              <a:rPr lang="en-US" altLang="zh-CN" sz="2000" smtClean="0"/>
              <a:t>f(n)=d(n)+h(n),</a:t>
            </a:r>
            <a:r>
              <a:rPr lang="zh-CN" altLang="en-US" sz="2000" smtClean="0"/>
              <a:t>其中，</a:t>
            </a:r>
            <a:r>
              <a:rPr lang="en-US" altLang="zh-CN" sz="2000" smtClean="0"/>
              <a:t>d(n)</a:t>
            </a:r>
            <a:r>
              <a:rPr lang="zh-CN" altLang="en-US" sz="2000" smtClean="0"/>
              <a:t>表示节点</a:t>
            </a:r>
            <a:r>
              <a:rPr lang="en-US" altLang="zh-CN" sz="2000" smtClean="0"/>
              <a:t>n</a:t>
            </a:r>
            <a:r>
              <a:rPr lang="zh-CN" altLang="en-US" sz="2000" smtClean="0"/>
              <a:t>在搜索树中的深度；</a:t>
            </a:r>
            <a:endParaRPr lang="en-US" altLang="zh-CN" sz="2000" smtClean="0"/>
          </a:p>
          <a:p>
            <a:pPr marL="457200" indent="-457200" eaLnBrk="1" hangingPunct="1">
              <a:buFont typeface="Wingdings" panose="05000000000000000000" pitchFamily="2" charset="2"/>
              <a:buAutoNum type="arabicParenBoth"/>
              <a:defRPr/>
            </a:pPr>
            <a:r>
              <a:rPr lang="en-US" altLang="zh-CN" sz="2000" smtClean="0"/>
              <a:t>h(n)=W(n),</a:t>
            </a:r>
            <a:r>
              <a:rPr lang="zh-CN" altLang="en-US" sz="2000" smtClean="0"/>
              <a:t>表示节点</a:t>
            </a:r>
            <a:r>
              <a:rPr lang="en-US" altLang="zh-CN" sz="2000" smtClean="0"/>
              <a:t>n</a:t>
            </a:r>
            <a:r>
              <a:rPr lang="zh-CN" altLang="en-US" sz="2000" smtClean="0"/>
              <a:t>中“不在位”的数码个数</a:t>
            </a:r>
            <a:r>
              <a:rPr lang="en-US" altLang="zh-CN" sz="2000" smtClean="0"/>
              <a:t>;</a:t>
            </a:r>
          </a:p>
          <a:p>
            <a:pPr marL="457200" indent="-457200" eaLnBrk="1" hangingPunct="1">
              <a:buFont typeface="Wingdings" panose="05000000000000000000" pitchFamily="2" charset="2"/>
              <a:buAutoNum type="arabicParenBoth"/>
              <a:defRPr/>
            </a:pPr>
            <a:r>
              <a:rPr lang="en-US" altLang="zh-CN" sz="2000" smtClean="0"/>
              <a:t>h(n)=P(n),</a:t>
            </a:r>
            <a:r>
              <a:rPr lang="zh-CN" altLang="en-US" sz="2000" smtClean="0"/>
              <a:t> 将牌“不在位”的距离和。</a:t>
            </a:r>
            <a:endParaRPr lang="en-US" altLang="zh-CN" sz="2000" smtClean="0"/>
          </a:p>
          <a:p>
            <a:pPr marL="457200" indent="-457200" eaLnBrk="1" hangingPunct="1">
              <a:buFont typeface="Wingdings" panose="05000000000000000000" pitchFamily="2" charset="2"/>
              <a:buNone/>
              <a:defRPr/>
            </a:pPr>
            <a:r>
              <a:rPr lang="en-US" altLang="zh-CN" sz="2000" smtClean="0"/>
              <a:t>P(x)</a:t>
            </a:r>
            <a:r>
              <a:rPr lang="zh-CN" altLang="en-US" sz="2000" smtClean="0"/>
              <a:t>比</a:t>
            </a:r>
            <a:r>
              <a:rPr lang="en-US" altLang="zh-CN" sz="2000" smtClean="0"/>
              <a:t>W(x)</a:t>
            </a:r>
            <a:r>
              <a:rPr lang="zh-CN" altLang="en-US" sz="2000" smtClean="0"/>
              <a:t>更接近</a:t>
            </a:r>
            <a:r>
              <a:rPr lang="en-US" altLang="zh-CN" sz="2000" smtClean="0"/>
              <a:t>h</a:t>
            </a:r>
            <a:r>
              <a:rPr lang="zh-CN" altLang="en-US" sz="2000" smtClean="0"/>
              <a:t>*</a:t>
            </a:r>
            <a:r>
              <a:rPr lang="en-US" altLang="zh-CN" sz="2000" smtClean="0"/>
              <a:t>(x)</a:t>
            </a:r>
          </a:p>
        </p:txBody>
      </p:sp>
      <p:grpSp>
        <p:nvGrpSpPr>
          <p:cNvPr id="2" name="Group 1028"/>
          <p:cNvGrpSpPr>
            <a:grpSpLocks/>
          </p:cNvGrpSpPr>
          <p:nvPr/>
        </p:nvGrpSpPr>
        <p:grpSpPr bwMode="auto">
          <a:xfrm>
            <a:off x="1447800" y="3733800"/>
            <a:ext cx="4832350" cy="2209800"/>
            <a:chOff x="912" y="2352"/>
            <a:chExt cx="3044" cy="1392"/>
          </a:xfrm>
        </p:grpSpPr>
        <p:sp>
          <p:nvSpPr>
            <p:cNvPr id="133127" name="Text Box 1029"/>
            <p:cNvSpPr txBox="1">
              <a:spLocks noChangeArrowheads="1"/>
            </p:cNvSpPr>
            <p:nvPr/>
          </p:nvSpPr>
          <p:spPr bwMode="auto">
            <a:xfrm>
              <a:off x="1172" y="2640"/>
              <a:ext cx="864" cy="75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    </a:t>
              </a:r>
              <a:r>
                <a:rPr lang="en-US" altLang="zh-CN" sz="2400">
                  <a:solidFill>
                    <a:schemeClr val="tx2"/>
                  </a:solidFill>
                  <a:latin typeface="Times New Roman" panose="02020603050405020304" pitchFamily="18" charset="0"/>
                  <a:ea typeface="宋体" panose="02010600030101010101" pitchFamily="2" charset="-122"/>
                </a:rPr>
                <a:t>8</a:t>
              </a:r>
              <a:r>
                <a:rPr lang="en-US" altLang="zh-CN" sz="2400">
                  <a:latin typeface="Times New Roman" panose="02020603050405020304" pitchFamily="18" charset="0"/>
                  <a:ea typeface="宋体" panose="02010600030101010101" pitchFamily="2" charset="-122"/>
                </a:rPr>
                <a:t>    3</a:t>
              </a:r>
            </a:p>
            <a:p>
              <a:pP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a:t>
              </a:r>
              <a:r>
                <a:rPr lang="en-US" altLang="zh-CN" sz="2400">
                  <a:solidFill>
                    <a:schemeClr val="tx2"/>
                  </a:solidFill>
                  <a:latin typeface="Times New Roman" panose="02020603050405020304" pitchFamily="18" charset="0"/>
                  <a:ea typeface="宋体" panose="02010600030101010101" pitchFamily="2" charset="-122"/>
                </a:rPr>
                <a:t>6</a:t>
              </a:r>
              <a:r>
                <a:rPr lang="en-US" altLang="zh-CN" sz="2400">
                  <a:latin typeface="Times New Roman" panose="02020603050405020304" pitchFamily="18" charset="0"/>
                  <a:ea typeface="宋体" panose="02010600030101010101" pitchFamily="2" charset="-122"/>
                </a:rPr>
                <a:t>    4</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7          5</a:t>
              </a:r>
            </a:p>
          </p:txBody>
        </p:sp>
        <p:sp>
          <p:nvSpPr>
            <p:cNvPr id="133128" name="Text Box 1030"/>
            <p:cNvSpPr txBox="1">
              <a:spLocks noChangeArrowheads="1"/>
            </p:cNvSpPr>
            <p:nvPr/>
          </p:nvSpPr>
          <p:spPr bwMode="auto">
            <a:xfrm>
              <a:off x="1172" y="2352"/>
              <a:ext cx="7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1    2    3</a:t>
              </a:r>
              <a:endParaRPr lang="en-US" altLang="zh-CN" sz="2400">
                <a:latin typeface="Times New Roman" panose="02020603050405020304" pitchFamily="18" charset="0"/>
                <a:ea typeface="宋体" panose="02010600030101010101" pitchFamily="2" charset="-122"/>
              </a:endParaRPr>
            </a:p>
          </p:txBody>
        </p:sp>
        <p:sp>
          <p:nvSpPr>
            <p:cNvPr id="133129" name="Text Box 1031"/>
            <p:cNvSpPr txBox="1">
              <a:spLocks noChangeArrowheads="1"/>
            </p:cNvSpPr>
            <p:nvPr/>
          </p:nvSpPr>
          <p:spPr bwMode="auto">
            <a:xfrm>
              <a:off x="2180" y="2889"/>
              <a:ext cx="2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4</a:t>
              </a:r>
            </a:p>
            <a:p>
              <a:pPr algn="ctr" eaLnBrk="1" hangingPunct="1">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5</a:t>
              </a:r>
              <a:endParaRPr lang="en-US" altLang="zh-CN" sz="2400">
                <a:latin typeface="Times New Roman" panose="02020603050405020304" pitchFamily="18" charset="0"/>
                <a:ea typeface="宋体" panose="02010600030101010101" pitchFamily="2" charset="-122"/>
              </a:endParaRPr>
            </a:p>
          </p:txBody>
        </p:sp>
        <p:sp>
          <p:nvSpPr>
            <p:cNvPr id="133130" name="Text Box 1032"/>
            <p:cNvSpPr txBox="1">
              <a:spLocks noChangeArrowheads="1"/>
            </p:cNvSpPr>
            <p:nvPr/>
          </p:nvSpPr>
          <p:spPr bwMode="auto">
            <a:xfrm>
              <a:off x="1220" y="3456"/>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7    6    </a:t>
              </a:r>
              <a:endParaRPr lang="en-US" altLang="zh-CN" sz="2400">
                <a:latin typeface="Times New Roman" panose="02020603050405020304" pitchFamily="18" charset="0"/>
                <a:ea typeface="宋体" panose="02010600030101010101" pitchFamily="2" charset="-122"/>
              </a:endParaRPr>
            </a:p>
          </p:txBody>
        </p:sp>
        <p:sp>
          <p:nvSpPr>
            <p:cNvPr id="133131" name="Text Box 1033"/>
            <p:cNvSpPr txBox="1">
              <a:spLocks noChangeArrowheads="1"/>
            </p:cNvSpPr>
            <p:nvPr/>
          </p:nvSpPr>
          <p:spPr bwMode="auto">
            <a:xfrm>
              <a:off x="912" y="28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8</a:t>
              </a:r>
              <a:endParaRPr lang="en-US" altLang="zh-CN" sz="2400">
                <a:latin typeface="Times New Roman" panose="02020603050405020304" pitchFamily="18" charset="0"/>
                <a:ea typeface="宋体" panose="02010600030101010101" pitchFamily="2" charset="-122"/>
              </a:endParaRPr>
            </a:p>
          </p:txBody>
        </p:sp>
        <p:sp>
          <p:nvSpPr>
            <p:cNvPr id="133132" name="Text Box 1034"/>
            <p:cNvSpPr txBox="1">
              <a:spLocks noChangeArrowheads="1"/>
            </p:cNvSpPr>
            <p:nvPr/>
          </p:nvSpPr>
          <p:spPr bwMode="auto">
            <a:xfrm>
              <a:off x="3072" y="2496"/>
              <a:ext cx="884"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chemeClr val="tx2"/>
                  </a:solidFill>
                  <a:latin typeface="Times New Roman" panose="02020603050405020304" pitchFamily="18" charset="0"/>
                  <a:ea typeface="宋体" panose="02010600030101010101" pitchFamily="2" charset="-122"/>
                </a:rPr>
                <a:t>将牌</a:t>
              </a:r>
              <a:r>
                <a:rPr lang="en-US" altLang="zh-CN" sz="2400">
                  <a:solidFill>
                    <a:schemeClr val="tx2"/>
                  </a:solidFill>
                  <a:latin typeface="Times New Roman" panose="02020603050405020304" pitchFamily="18" charset="0"/>
                  <a:ea typeface="宋体" panose="02010600030101010101" pitchFamily="2" charset="-122"/>
                </a:rPr>
                <a:t>1</a:t>
              </a:r>
              <a:r>
                <a:rPr lang="zh-CN" altLang="en-US" sz="2400">
                  <a:solidFill>
                    <a:schemeClr val="tx2"/>
                  </a:solidFill>
                  <a:latin typeface="Times New Roman" panose="02020603050405020304" pitchFamily="18" charset="0"/>
                  <a:ea typeface="宋体" panose="02010600030101010101" pitchFamily="2" charset="-122"/>
                </a:rPr>
                <a:t>：</a:t>
              </a:r>
              <a:r>
                <a:rPr lang="en-US" altLang="zh-CN" sz="2400">
                  <a:solidFill>
                    <a:schemeClr val="tx2"/>
                  </a:solidFill>
                  <a:latin typeface="Times New Roman" panose="02020603050405020304" pitchFamily="18" charset="0"/>
                  <a:ea typeface="宋体" panose="02010600030101010101" pitchFamily="2" charset="-122"/>
                </a:rPr>
                <a:t>1</a:t>
              </a:r>
            </a:p>
            <a:p>
              <a:pPr eaLnBrk="1" hangingPunct="1">
                <a:spcBef>
                  <a:spcPct val="0"/>
                </a:spcBef>
                <a:buClrTx/>
                <a:buSzTx/>
                <a:buFontTx/>
                <a:buNone/>
              </a:pPr>
              <a:r>
                <a:rPr lang="zh-CN" altLang="en-US" sz="2400">
                  <a:solidFill>
                    <a:schemeClr val="tx2"/>
                  </a:solidFill>
                  <a:latin typeface="Times New Roman" panose="02020603050405020304" pitchFamily="18" charset="0"/>
                  <a:ea typeface="宋体" panose="02010600030101010101" pitchFamily="2" charset="-122"/>
                </a:rPr>
                <a:t>将牌</a:t>
              </a:r>
              <a:r>
                <a:rPr lang="en-US" altLang="zh-CN" sz="2400">
                  <a:solidFill>
                    <a:schemeClr val="tx2"/>
                  </a:solidFill>
                  <a:latin typeface="Times New Roman" panose="02020603050405020304" pitchFamily="18" charset="0"/>
                  <a:ea typeface="宋体" panose="02010600030101010101" pitchFamily="2" charset="-122"/>
                </a:rPr>
                <a:t>2</a:t>
              </a:r>
              <a:r>
                <a:rPr lang="zh-CN" altLang="en-US" sz="2400">
                  <a:solidFill>
                    <a:schemeClr val="tx2"/>
                  </a:solidFill>
                  <a:latin typeface="Times New Roman" panose="02020603050405020304" pitchFamily="18" charset="0"/>
                  <a:ea typeface="宋体" panose="02010600030101010101" pitchFamily="2" charset="-122"/>
                </a:rPr>
                <a:t>：</a:t>
              </a:r>
              <a:r>
                <a:rPr lang="en-US" altLang="zh-CN" sz="2400">
                  <a:solidFill>
                    <a:schemeClr val="tx2"/>
                  </a:solidFill>
                  <a:latin typeface="Times New Roman" panose="02020603050405020304" pitchFamily="18" charset="0"/>
                  <a:ea typeface="宋体" panose="02010600030101010101" pitchFamily="2" charset="-122"/>
                </a:rPr>
                <a:t>1</a:t>
              </a:r>
            </a:p>
            <a:p>
              <a:pPr eaLnBrk="1" hangingPunct="1">
                <a:spcBef>
                  <a:spcPct val="0"/>
                </a:spcBef>
                <a:buClrTx/>
                <a:buSzTx/>
                <a:buFontTx/>
                <a:buNone/>
              </a:pPr>
              <a:r>
                <a:rPr lang="zh-CN" altLang="en-US" sz="2400">
                  <a:solidFill>
                    <a:schemeClr val="tx2"/>
                  </a:solidFill>
                  <a:latin typeface="Times New Roman" panose="02020603050405020304" pitchFamily="18" charset="0"/>
                  <a:ea typeface="宋体" panose="02010600030101010101" pitchFamily="2" charset="-122"/>
                </a:rPr>
                <a:t>将牌</a:t>
              </a:r>
              <a:r>
                <a:rPr lang="en-US" altLang="zh-CN" sz="2400">
                  <a:solidFill>
                    <a:schemeClr val="tx2"/>
                  </a:solidFill>
                  <a:latin typeface="Times New Roman" panose="02020603050405020304" pitchFamily="18" charset="0"/>
                  <a:ea typeface="宋体" panose="02010600030101010101" pitchFamily="2" charset="-122"/>
                </a:rPr>
                <a:t>6</a:t>
              </a:r>
              <a:r>
                <a:rPr lang="zh-CN" altLang="en-US" sz="2400">
                  <a:solidFill>
                    <a:schemeClr val="tx2"/>
                  </a:solidFill>
                  <a:latin typeface="Times New Roman" panose="02020603050405020304" pitchFamily="18" charset="0"/>
                  <a:ea typeface="宋体" panose="02010600030101010101" pitchFamily="2" charset="-122"/>
                </a:rPr>
                <a:t>：</a:t>
              </a:r>
              <a:r>
                <a:rPr lang="en-US" altLang="zh-CN" sz="2400">
                  <a:solidFill>
                    <a:schemeClr val="tx2"/>
                  </a:solidFill>
                  <a:latin typeface="Times New Roman" panose="02020603050405020304" pitchFamily="18" charset="0"/>
                  <a:ea typeface="宋体" panose="02010600030101010101" pitchFamily="2" charset="-122"/>
                </a:rPr>
                <a:t>1</a:t>
              </a:r>
            </a:p>
            <a:p>
              <a:pPr eaLnBrk="1" hangingPunct="1">
                <a:spcBef>
                  <a:spcPct val="0"/>
                </a:spcBef>
                <a:buClrTx/>
                <a:buSzTx/>
                <a:buFontTx/>
                <a:buNone/>
              </a:pPr>
              <a:r>
                <a:rPr lang="zh-CN" altLang="en-US" sz="2400">
                  <a:solidFill>
                    <a:schemeClr val="tx2"/>
                  </a:solidFill>
                  <a:latin typeface="Times New Roman" panose="02020603050405020304" pitchFamily="18" charset="0"/>
                  <a:ea typeface="宋体" panose="02010600030101010101" pitchFamily="2" charset="-122"/>
                </a:rPr>
                <a:t>将牌</a:t>
              </a:r>
              <a:r>
                <a:rPr lang="en-US" altLang="zh-CN" sz="2400">
                  <a:solidFill>
                    <a:schemeClr val="tx2"/>
                  </a:solidFill>
                  <a:latin typeface="Times New Roman" panose="02020603050405020304" pitchFamily="18" charset="0"/>
                  <a:ea typeface="宋体" panose="02010600030101010101" pitchFamily="2" charset="-122"/>
                </a:rPr>
                <a:t>8</a:t>
              </a:r>
              <a:r>
                <a:rPr lang="zh-CN" altLang="en-US" sz="2400">
                  <a:solidFill>
                    <a:schemeClr val="tx2"/>
                  </a:solidFill>
                  <a:latin typeface="Times New Roman" panose="02020603050405020304" pitchFamily="18" charset="0"/>
                  <a:ea typeface="宋体" panose="02010600030101010101" pitchFamily="2" charset="-122"/>
                </a:rPr>
                <a:t>：</a:t>
              </a:r>
              <a:r>
                <a:rPr lang="en-US" altLang="zh-CN" sz="2400">
                  <a:solidFill>
                    <a:schemeClr val="tx2"/>
                  </a:solidFill>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33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2"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146" name="Group 143"/>
          <p:cNvGrpSpPr>
            <a:grpSpLocks/>
          </p:cNvGrpSpPr>
          <p:nvPr/>
        </p:nvGrpSpPr>
        <p:grpSpPr bwMode="auto">
          <a:xfrm>
            <a:off x="2128838" y="511175"/>
            <a:ext cx="3200400" cy="584200"/>
            <a:chOff x="1776" y="413"/>
            <a:chExt cx="2016" cy="368"/>
          </a:xfrm>
        </p:grpSpPr>
        <p:sp>
          <p:nvSpPr>
            <p:cNvPr id="134220" name="Line 10"/>
            <p:cNvSpPr>
              <a:spLocks noChangeShapeType="1"/>
            </p:cNvSpPr>
            <p:nvPr/>
          </p:nvSpPr>
          <p:spPr bwMode="auto">
            <a:xfrm flipV="1">
              <a:off x="1776" y="624"/>
              <a:ext cx="91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221" name="Line 11"/>
            <p:cNvSpPr>
              <a:spLocks noChangeShapeType="1"/>
            </p:cNvSpPr>
            <p:nvPr/>
          </p:nvSpPr>
          <p:spPr bwMode="auto">
            <a:xfrm flipH="1" flipV="1">
              <a:off x="2736" y="624"/>
              <a:ext cx="105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222" name="Text Box 43"/>
            <p:cNvSpPr txBox="1">
              <a:spLocks noChangeArrowheads="1"/>
            </p:cNvSpPr>
            <p:nvPr/>
          </p:nvSpPr>
          <p:spPr bwMode="auto">
            <a:xfrm>
              <a:off x="2488" y="413"/>
              <a:ext cx="2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2</a:t>
              </a:r>
            </a:p>
          </p:txBody>
        </p:sp>
      </p:grpSp>
      <p:sp>
        <p:nvSpPr>
          <p:cNvPr id="15363" name="日期占位符 1"/>
          <p:cNvSpPr>
            <a:spLocks noGrp="1"/>
          </p:cNvSpPr>
          <p:nvPr>
            <p:ph type="dt" sz="quarter" idx="10"/>
          </p:nvPr>
        </p:nvSpPr>
        <p:spPr>
          <a:xfrm>
            <a:off x="7643813" y="6356350"/>
            <a:ext cx="1046162" cy="365125"/>
          </a:xfrm>
        </p:spPr>
        <p:txBody>
          <a:bodyPr/>
          <a:lstStyle/>
          <a:p>
            <a:pPr>
              <a:defRPr/>
            </a:pPr>
            <a:fld id="{01177B35-347A-44F7-B342-D00B736D55B3}" type="datetime1">
              <a:rPr lang="zh-CN" altLang="en-US">
                <a:ea typeface="华文新魏" pitchFamily="2" charset="-122"/>
              </a:rPr>
              <a:pPr>
                <a:defRPr/>
              </a:pPr>
              <a:t>2017/9/26</a:t>
            </a:fld>
            <a:endParaRPr lang="en-US" altLang="zh-CN">
              <a:ea typeface="华文新魏" pitchFamily="2" charset="-122"/>
            </a:endParaRPr>
          </a:p>
        </p:txBody>
      </p:sp>
      <p:sp>
        <p:nvSpPr>
          <p:cNvPr id="134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D47D857-90B6-4D20-9024-AF6A2FF0A583}" type="slidenum">
              <a:rPr kumimoji="0" lang="en-US" altLang="zh-CN" sz="1400" smtClean="0">
                <a:latin typeface="Tahoma" panose="020B0604030504040204" pitchFamily="34" charset="0"/>
              </a:rPr>
              <a:pPr>
                <a:spcBef>
                  <a:spcPct val="0"/>
                </a:spcBef>
                <a:buClrTx/>
                <a:buSzTx/>
                <a:buFontTx/>
                <a:buNone/>
              </a:pPr>
              <a:t>92</a:t>
            </a:fld>
            <a:endParaRPr kumimoji="0" lang="en-US" altLang="zh-CN" sz="1400" smtClean="0">
              <a:latin typeface="Tahoma" panose="020B0604030504040204" pitchFamily="34" charset="0"/>
            </a:endParaRPr>
          </a:p>
        </p:txBody>
      </p:sp>
      <p:sp>
        <p:nvSpPr>
          <p:cNvPr id="134149" name="Text Box 4"/>
          <p:cNvSpPr txBox="1">
            <a:spLocks noChangeArrowheads="1"/>
          </p:cNvSpPr>
          <p:nvPr/>
        </p:nvSpPr>
        <p:spPr bwMode="auto">
          <a:xfrm>
            <a:off x="3281363" y="-65088"/>
            <a:ext cx="803275" cy="9302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1   6   4</a:t>
            </a:r>
          </a:p>
          <a:p>
            <a:pPr eaLnBrk="1" hangingPunct="1">
              <a:buFont typeface="Wingdings" panose="05000000000000000000" pitchFamily="2" charset="2"/>
              <a:buNone/>
            </a:pPr>
            <a:r>
              <a:rPr lang="en-US" altLang="zh-CN" sz="1600">
                <a:latin typeface="Times New Roman" panose="02020603050405020304" pitchFamily="18" charset="0"/>
              </a:rPr>
              <a:t>7        5</a:t>
            </a:r>
          </a:p>
        </p:txBody>
      </p:sp>
      <p:grpSp>
        <p:nvGrpSpPr>
          <p:cNvPr id="134150" name="Group 144"/>
          <p:cNvGrpSpPr>
            <a:grpSpLocks/>
          </p:cNvGrpSpPr>
          <p:nvPr/>
        </p:nvGrpSpPr>
        <p:grpSpPr bwMode="auto">
          <a:xfrm>
            <a:off x="1719263" y="1042988"/>
            <a:ext cx="4000500" cy="931862"/>
            <a:chOff x="1488" y="737"/>
            <a:chExt cx="2520" cy="587"/>
          </a:xfrm>
        </p:grpSpPr>
        <p:sp>
          <p:nvSpPr>
            <p:cNvPr id="134217" name="Text Box 6"/>
            <p:cNvSpPr txBox="1">
              <a:spLocks noChangeArrowheads="1"/>
            </p:cNvSpPr>
            <p:nvPr/>
          </p:nvSpPr>
          <p:spPr bwMode="auto">
            <a:xfrm>
              <a:off x="2448" y="738"/>
              <a:ext cx="504" cy="58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218" name="Text Box 7"/>
            <p:cNvSpPr txBox="1">
              <a:spLocks noChangeArrowheads="1"/>
            </p:cNvSpPr>
            <p:nvPr/>
          </p:nvSpPr>
          <p:spPr bwMode="auto">
            <a:xfrm>
              <a:off x="1488" y="737"/>
              <a:ext cx="504" cy="58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1   6   4</a:t>
              </a:r>
            </a:p>
            <a:p>
              <a:pPr eaLnBrk="1" hangingPunct="1">
                <a:buFont typeface="Wingdings" panose="05000000000000000000" pitchFamily="2" charset="2"/>
                <a:buNone/>
              </a:pPr>
              <a:r>
                <a:rPr lang="en-US" altLang="zh-CN" sz="1600">
                  <a:latin typeface="Times New Roman" panose="02020603050405020304" pitchFamily="18" charset="0"/>
                </a:rPr>
                <a:t>     7   5</a:t>
              </a:r>
            </a:p>
          </p:txBody>
        </p:sp>
        <p:sp>
          <p:nvSpPr>
            <p:cNvPr id="134219" name="Text Box 8"/>
            <p:cNvSpPr txBox="1">
              <a:spLocks noChangeArrowheads="1"/>
            </p:cNvSpPr>
            <p:nvPr/>
          </p:nvSpPr>
          <p:spPr bwMode="auto">
            <a:xfrm>
              <a:off x="3504" y="738"/>
              <a:ext cx="504" cy="58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1   6   4</a:t>
              </a:r>
            </a:p>
            <a:p>
              <a:pPr eaLnBrk="1" hangingPunct="1">
                <a:buFont typeface="Wingdings" panose="05000000000000000000" pitchFamily="2" charset="2"/>
                <a:buNone/>
              </a:pPr>
              <a:r>
                <a:rPr lang="en-US" altLang="zh-CN" sz="1600">
                  <a:latin typeface="Times New Roman" panose="02020603050405020304" pitchFamily="18" charset="0"/>
                </a:rPr>
                <a:t>7   5</a:t>
              </a:r>
            </a:p>
          </p:txBody>
        </p:sp>
      </p:grpSp>
      <p:sp>
        <p:nvSpPr>
          <p:cNvPr id="134151" name="Line 9"/>
          <p:cNvSpPr>
            <a:spLocks noChangeShapeType="1"/>
          </p:cNvSpPr>
          <p:nvPr/>
        </p:nvSpPr>
        <p:spPr bwMode="auto">
          <a:xfrm flipV="1">
            <a:off x="3643313" y="857250"/>
            <a:ext cx="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2" name="Text Box 13"/>
          <p:cNvSpPr txBox="1">
            <a:spLocks noChangeArrowheads="1"/>
          </p:cNvSpPr>
          <p:nvPr/>
        </p:nvSpPr>
        <p:spPr bwMode="auto">
          <a:xfrm>
            <a:off x="3208338" y="2012950"/>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2        3</a:t>
            </a:r>
          </a:p>
          <a:p>
            <a:pPr eaLnBrk="1" hangingPunct="1">
              <a:buFont typeface="Wingdings" panose="05000000000000000000" pitchFamily="2" charset="2"/>
              <a:buNone/>
            </a:pPr>
            <a:r>
              <a:rPr lang="en-US" altLang="zh-CN" sz="1600">
                <a:latin typeface="Times New Roman" panose="02020603050405020304" pitchFamily="18" charset="0"/>
              </a:rPr>
              <a:t>1   8   4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53" name="Text Box 14"/>
          <p:cNvSpPr txBox="1">
            <a:spLocks noChangeArrowheads="1"/>
          </p:cNvSpPr>
          <p:nvPr/>
        </p:nvSpPr>
        <p:spPr bwMode="auto">
          <a:xfrm>
            <a:off x="1684338" y="2012950"/>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     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54" name="Text Box 15"/>
          <p:cNvSpPr txBox="1">
            <a:spLocks noChangeArrowheads="1"/>
          </p:cNvSpPr>
          <p:nvPr/>
        </p:nvSpPr>
        <p:spPr bwMode="auto">
          <a:xfrm>
            <a:off x="4884738" y="2012950"/>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55" name="Line 17"/>
          <p:cNvSpPr>
            <a:spLocks noChangeShapeType="1"/>
          </p:cNvSpPr>
          <p:nvPr/>
        </p:nvSpPr>
        <p:spPr bwMode="auto">
          <a:xfrm flipV="1">
            <a:off x="2143125" y="1916113"/>
            <a:ext cx="1447800" cy="1444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6" name="Line 18"/>
          <p:cNvSpPr>
            <a:spLocks noChangeShapeType="1"/>
          </p:cNvSpPr>
          <p:nvPr/>
        </p:nvSpPr>
        <p:spPr bwMode="auto">
          <a:xfrm flipH="1" flipV="1">
            <a:off x="3584575" y="1916113"/>
            <a:ext cx="1727200" cy="144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7" name="Text Box 20"/>
          <p:cNvSpPr txBox="1">
            <a:spLocks noChangeArrowheads="1"/>
          </p:cNvSpPr>
          <p:nvPr/>
        </p:nvSpPr>
        <p:spPr bwMode="auto">
          <a:xfrm>
            <a:off x="2284413" y="3019425"/>
            <a:ext cx="800100" cy="9286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7   1   4</a:t>
            </a:r>
          </a:p>
          <a:p>
            <a:pPr eaLnBrk="1" hangingPunct="1">
              <a:buFont typeface="Wingdings" panose="05000000000000000000" pitchFamily="2" charset="2"/>
              <a:buNone/>
            </a:pPr>
            <a:r>
              <a:rPr lang="en-US" altLang="zh-CN" sz="1600">
                <a:latin typeface="Times New Roman" panose="02020603050405020304" pitchFamily="18" charset="0"/>
              </a:rPr>
              <a:t>     6   5</a:t>
            </a:r>
          </a:p>
        </p:txBody>
      </p:sp>
      <p:sp>
        <p:nvSpPr>
          <p:cNvPr id="134158" name="Text Box 21"/>
          <p:cNvSpPr txBox="1">
            <a:spLocks noChangeArrowheads="1"/>
          </p:cNvSpPr>
          <p:nvPr/>
        </p:nvSpPr>
        <p:spPr bwMode="auto">
          <a:xfrm>
            <a:off x="760413" y="3021013"/>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     8   3</a:t>
            </a:r>
          </a:p>
          <a:p>
            <a:pPr eaLnBrk="1" hangingPunct="1">
              <a:buFont typeface="Wingdings" panose="05000000000000000000" pitchFamily="2" charset="2"/>
              <a:buNone/>
            </a:pPr>
            <a:r>
              <a:rPr lang="en-US" altLang="zh-CN" sz="1600">
                <a:latin typeface="Times New Roman" panose="02020603050405020304" pitchFamily="18" charset="0"/>
              </a:rPr>
              <a:t>2   1   4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59" name="Line 22"/>
          <p:cNvSpPr>
            <a:spLocks noChangeShapeType="1"/>
          </p:cNvSpPr>
          <p:nvPr/>
        </p:nvSpPr>
        <p:spPr bwMode="auto">
          <a:xfrm flipV="1">
            <a:off x="1049338" y="2924175"/>
            <a:ext cx="1008062" cy="1444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0" name="Line 23"/>
          <p:cNvSpPr>
            <a:spLocks noChangeShapeType="1"/>
          </p:cNvSpPr>
          <p:nvPr/>
        </p:nvSpPr>
        <p:spPr bwMode="auto">
          <a:xfrm flipH="1" flipV="1">
            <a:off x="1912938" y="2924175"/>
            <a:ext cx="792162"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1" name="Text Box 25"/>
          <p:cNvSpPr txBox="1">
            <a:spLocks noChangeArrowheads="1"/>
          </p:cNvSpPr>
          <p:nvPr/>
        </p:nvSpPr>
        <p:spPr bwMode="auto">
          <a:xfrm>
            <a:off x="5218113" y="2957513"/>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8   1   3</a:t>
            </a:r>
          </a:p>
          <a:p>
            <a:pPr eaLnBrk="1" hangingPunct="1">
              <a:buFont typeface="Wingdings" panose="05000000000000000000" pitchFamily="2" charset="2"/>
              <a:buNone/>
            </a:pPr>
            <a:r>
              <a:rPr lang="en-US" altLang="zh-CN" sz="1600">
                <a:latin typeface="Times New Roman" panose="02020603050405020304" pitchFamily="18" charset="0"/>
              </a:rPr>
              <a:t>     2   4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62" name="Text Box 26"/>
          <p:cNvSpPr txBox="1">
            <a:spLocks noChangeArrowheads="1"/>
          </p:cNvSpPr>
          <p:nvPr/>
        </p:nvSpPr>
        <p:spPr bwMode="auto">
          <a:xfrm>
            <a:off x="6459538" y="2962275"/>
            <a:ext cx="803275"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8   1   3</a:t>
            </a:r>
          </a:p>
          <a:p>
            <a:pPr eaLnBrk="1" hangingPunct="1">
              <a:buFont typeface="Wingdings" panose="05000000000000000000" pitchFamily="2" charset="2"/>
              <a:buNone/>
            </a:pPr>
            <a:r>
              <a:rPr lang="en-US" altLang="zh-CN" sz="1600">
                <a:latin typeface="Times New Roman" panose="02020603050405020304" pitchFamily="18" charset="0"/>
              </a:rPr>
              <a:t>2   4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63" name="Text Box 30"/>
          <p:cNvSpPr txBox="1">
            <a:spLocks noChangeArrowheads="1"/>
          </p:cNvSpPr>
          <p:nvPr/>
        </p:nvSpPr>
        <p:spPr bwMode="auto">
          <a:xfrm>
            <a:off x="2057400" y="5181600"/>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8   1   3</a:t>
            </a:r>
          </a:p>
          <a:p>
            <a:pPr eaLnBrk="1" hangingPunct="1">
              <a:buFont typeface="Wingdings" panose="05000000000000000000" pitchFamily="2" charset="2"/>
              <a:buNone/>
            </a:pPr>
            <a:r>
              <a:rPr lang="en-US" altLang="zh-CN" sz="1600">
                <a:latin typeface="Times New Roman" panose="02020603050405020304" pitchFamily="18" charset="0"/>
              </a:rPr>
              <a:t>2        4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64" name="Line 31"/>
          <p:cNvSpPr>
            <a:spLocks noChangeShapeType="1"/>
          </p:cNvSpPr>
          <p:nvPr/>
        </p:nvSpPr>
        <p:spPr bwMode="auto">
          <a:xfrm flipV="1">
            <a:off x="1049338" y="3932238"/>
            <a:ext cx="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5" name="Text Box 33"/>
          <p:cNvSpPr txBox="1">
            <a:spLocks noChangeArrowheads="1"/>
          </p:cNvSpPr>
          <p:nvPr/>
        </p:nvSpPr>
        <p:spPr bwMode="auto">
          <a:xfrm>
            <a:off x="760413" y="5181600"/>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8   3</a:t>
            </a:r>
          </a:p>
          <a:p>
            <a:pPr eaLnBrk="1" hangingPunct="1">
              <a:buFont typeface="Wingdings" panose="05000000000000000000" pitchFamily="2" charset="2"/>
              <a:buNone/>
            </a:pPr>
            <a:r>
              <a:rPr lang="en-US" altLang="zh-CN" sz="1600">
                <a:latin typeface="Times New Roman" panose="02020603050405020304" pitchFamily="18" charset="0"/>
              </a:rPr>
              <a:t>2   1   4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66" name="Text Box 34"/>
          <p:cNvSpPr txBox="1">
            <a:spLocks noChangeArrowheads="1"/>
          </p:cNvSpPr>
          <p:nvPr/>
        </p:nvSpPr>
        <p:spPr bwMode="auto">
          <a:xfrm>
            <a:off x="7612063" y="2949575"/>
            <a:ext cx="800100" cy="9286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8   1   3</a:t>
            </a:r>
          </a:p>
          <a:p>
            <a:pPr eaLnBrk="1" hangingPunct="1">
              <a:buFont typeface="Wingdings" panose="05000000000000000000" pitchFamily="2" charset="2"/>
              <a:buNone/>
            </a:pPr>
            <a:r>
              <a:rPr lang="en-US" altLang="zh-CN" sz="1600">
                <a:latin typeface="Times New Roman" panose="02020603050405020304" pitchFamily="18" charset="0"/>
              </a:rPr>
              <a:t>2   6   4</a:t>
            </a:r>
          </a:p>
          <a:p>
            <a:pPr eaLnBrk="1" hangingPunct="1">
              <a:buFont typeface="Wingdings" panose="05000000000000000000" pitchFamily="2" charset="2"/>
              <a:buNone/>
            </a:pPr>
            <a:r>
              <a:rPr lang="en-US" altLang="zh-CN" sz="1600">
                <a:latin typeface="Times New Roman" panose="02020603050405020304" pitchFamily="18" charset="0"/>
              </a:rPr>
              <a:t>7        5</a:t>
            </a:r>
          </a:p>
        </p:txBody>
      </p:sp>
      <p:sp>
        <p:nvSpPr>
          <p:cNvPr id="134167" name="Text Box 50"/>
          <p:cNvSpPr txBox="1">
            <a:spLocks noChangeArrowheads="1"/>
          </p:cNvSpPr>
          <p:nvPr/>
        </p:nvSpPr>
        <p:spPr bwMode="auto">
          <a:xfrm>
            <a:off x="4318000" y="6248400"/>
            <a:ext cx="1006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zh-CN" altLang="en-US" sz="3200">
                <a:solidFill>
                  <a:schemeClr val="tx2"/>
                </a:solidFill>
                <a:latin typeface="Times New Roman" panose="02020603050405020304" pitchFamily="18" charset="0"/>
              </a:rPr>
              <a:t>目标</a:t>
            </a:r>
            <a:endParaRPr lang="zh-CN" altLang="en-US" sz="3200">
              <a:latin typeface="Times New Roman" panose="02020603050405020304" pitchFamily="18" charset="0"/>
            </a:endParaRPr>
          </a:p>
        </p:txBody>
      </p:sp>
      <p:sp>
        <p:nvSpPr>
          <p:cNvPr id="134168" name="Oval 51"/>
          <p:cNvSpPr>
            <a:spLocks noChangeArrowheads="1"/>
          </p:cNvSpPr>
          <p:nvPr/>
        </p:nvSpPr>
        <p:spPr bwMode="auto">
          <a:xfrm>
            <a:off x="2921000" y="319088"/>
            <a:ext cx="225425" cy="431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4</a:t>
            </a:r>
          </a:p>
        </p:txBody>
      </p:sp>
      <p:sp>
        <p:nvSpPr>
          <p:cNvPr id="134169" name="Oval 52"/>
          <p:cNvSpPr>
            <a:spLocks noChangeArrowheads="1"/>
          </p:cNvSpPr>
          <p:nvPr/>
        </p:nvSpPr>
        <p:spPr bwMode="auto">
          <a:xfrm>
            <a:off x="4572000" y="1357313"/>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6</a:t>
            </a:r>
          </a:p>
        </p:txBody>
      </p:sp>
      <p:sp>
        <p:nvSpPr>
          <p:cNvPr id="134170" name="Oval 53"/>
          <p:cNvSpPr>
            <a:spLocks noChangeArrowheads="1"/>
          </p:cNvSpPr>
          <p:nvPr/>
        </p:nvSpPr>
        <p:spPr bwMode="auto">
          <a:xfrm>
            <a:off x="2921000" y="2420938"/>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5</a:t>
            </a:r>
          </a:p>
        </p:txBody>
      </p:sp>
      <p:sp>
        <p:nvSpPr>
          <p:cNvPr id="134171" name="Oval 54"/>
          <p:cNvSpPr>
            <a:spLocks noChangeArrowheads="1"/>
          </p:cNvSpPr>
          <p:nvPr/>
        </p:nvSpPr>
        <p:spPr bwMode="auto">
          <a:xfrm>
            <a:off x="4576763" y="2420938"/>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6</a:t>
            </a:r>
          </a:p>
        </p:txBody>
      </p:sp>
      <p:sp>
        <p:nvSpPr>
          <p:cNvPr id="134172" name="Text Box 110"/>
          <p:cNvSpPr txBox="1">
            <a:spLocks noChangeArrowheads="1"/>
          </p:cNvSpPr>
          <p:nvPr/>
        </p:nvSpPr>
        <p:spPr bwMode="auto">
          <a:xfrm>
            <a:off x="4289425" y="223838"/>
            <a:ext cx="6032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a:solidFill>
                  <a:schemeClr val="tx2"/>
                </a:solidFill>
                <a:latin typeface="Times New Roman" panose="02020603050405020304" pitchFamily="18" charset="0"/>
              </a:rPr>
              <a:t>S</a:t>
            </a:r>
            <a:r>
              <a:rPr lang="en-US" altLang="zh-CN" sz="3200" baseline="-25000">
                <a:solidFill>
                  <a:schemeClr val="tx2"/>
                </a:solidFill>
                <a:latin typeface="Times New Roman" panose="02020603050405020304" pitchFamily="18" charset="0"/>
              </a:rPr>
              <a:t>0</a:t>
            </a:r>
          </a:p>
        </p:txBody>
      </p:sp>
      <p:sp>
        <p:nvSpPr>
          <p:cNvPr id="134173" name="Oval 112"/>
          <p:cNvSpPr>
            <a:spLocks noChangeArrowheads="1"/>
          </p:cNvSpPr>
          <p:nvPr/>
        </p:nvSpPr>
        <p:spPr bwMode="auto">
          <a:xfrm>
            <a:off x="2928938" y="1357313"/>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4</a:t>
            </a:r>
          </a:p>
        </p:txBody>
      </p:sp>
      <p:sp>
        <p:nvSpPr>
          <p:cNvPr id="134174" name="Oval 113"/>
          <p:cNvSpPr>
            <a:spLocks noChangeArrowheads="1"/>
          </p:cNvSpPr>
          <p:nvPr/>
        </p:nvSpPr>
        <p:spPr bwMode="auto">
          <a:xfrm>
            <a:off x="1336675" y="2420938"/>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5</a:t>
            </a:r>
          </a:p>
        </p:txBody>
      </p:sp>
      <p:sp>
        <p:nvSpPr>
          <p:cNvPr id="134175" name="Text Box 115"/>
          <p:cNvSpPr txBox="1">
            <a:spLocks noChangeArrowheads="1"/>
          </p:cNvSpPr>
          <p:nvPr/>
        </p:nvSpPr>
        <p:spPr bwMode="auto">
          <a:xfrm>
            <a:off x="2601913" y="1663700"/>
            <a:ext cx="390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3</a:t>
            </a:r>
          </a:p>
        </p:txBody>
      </p:sp>
      <p:sp>
        <p:nvSpPr>
          <p:cNvPr id="134176" name="Text Box 116"/>
          <p:cNvSpPr txBox="1">
            <a:spLocks noChangeArrowheads="1"/>
          </p:cNvSpPr>
          <p:nvPr/>
        </p:nvSpPr>
        <p:spPr bwMode="auto">
          <a:xfrm>
            <a:off x="1362075" y="2814638"/>
            <a:ext cx="390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4</a:t>
            </a:r>
          </a:p>
        </p:txBody>
      </p:sp>
      <p:sp>
        <p:nvSpPr>
          <p:cNvPr id="134177" name="Oval 117"/>
          <p:cNvSpPr>
            <a:spLocks noChangeArrowheads="1"/>
          </p:cNvSpPr>
          <p:nvPr/>
        </p:nvSpPr>
        <p:spPr bwMode="auto">
          <a:xfrm>
            <a:off x="400050" y="3284538"/>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6</a:t>
            </a:r>
          </a:p>
        </p:txBody>
      </p:sp>
      <p:sp>
        <p:nvSpPr>
          <p:cNvPr id="134178" name="Oval 118"/>
          <p:cNvSpPr>
            <a:spLocks noChangeArrowheads="1"/>
          </p:cNvSpPr>
          <p:nvPr/>
        </p:nvSpPr>
        <p:spPr bwMode="auto">
          <a:xfrm>
            <a:off x="1984375" y="3211513"/>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7</a:t>
            </a:r>
          </a:p>
        </p:txBody>
      </p:sp>
      <p:sp>
        <p:nvSpPr>
          <p:cNvPr id="134179" name="Text Box 119"/>
          <p:cNvSpPr txBox="1">
            <a:spLocks noChangeArrowheads="1"/>
          </p:cNvSpPr>
          <p:nvPr/>
        </p:nvSpPr>
        <p:spPr bwMode="auto">
          <a:xfrm>
            <a:off x="728663" y="4108450"/>
            <a:ext cx="800100" cy="9286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8        3</a:t>
            </a:r>
          </a:p>
          <a:p>
            <a:pPr eaLnBrk="1" hangingPunct="1">
              <a:buFont typeface="Wingdings" panose="05000000000000000000" pitchFamily="2" charset="2"/>
              <a:buNone/>
            </a:pPr>
            <a:r>
              <a:rPr lang="en-US" altLang="zh-CN" sz="1600">
                <a:latin typeface="Times New Roman" panose="02020603050405020304" pitchFamily="18" charset="0"/>
              </a:rPr>
              <a:t>2   1   4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80" name="Oval 120"/>
          <p:cNvSpPr>
            <a:spLocks noChangeArrowheads="1"/>
          </p:cNvSpPr>
          <p:nvPr/>
        </p:nvSpPr>
        <p:spPr bwMode="auto">
          <a:xfrm>
            <a:off x="357188" y="4357688"/>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7</a:t>
            </a:r>
          </a:p>
        </p:txBody>
      </p:sp>
      <p:sp>
        <p:nvSpPr>
          <p:cNvPr id="134181" name="Text Box 121"/>
          <p:cNvSpPr txBox="1">
            <a:spLocks noChangeArrowheads="1"/>
          </p:cNvSpPr>
          <p:nvPr/>
        </p:nvSpPr>
        <p:spPr bwMode="auto">
          <a:xfrm>
            <a:off x="1668463" y="4819650"/>
            <a:ext cx="390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6</a:t>
            </a:r>
          </a:p>
        </p:txBody>
      </p:sp>
      <p:sp>
        <p:nvSpPr>
          <p:cNvPr id="134182" name="Line 122"/>
          <p:cNvSpPr>
            <a:spLocks noChangeShapeType="1"/>
          </p:cNvSpPr>
          <p:nvPr/>
        </p:nvSpPr>
        <p:spPr bwMode="auto">
          <a:xfrm flipV="1">
            <a:off x="1049338" y="5003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83" name="Text Box 124"/>
          <p:cNvSpPr txBox="1">
            <a:spLocks noChangeArrowheads="1"/>
          </p:cNvSpPr>
          <p:nvPr/>
        </p:nvSpPr>
        <p:spPr bwMode="auto">
          <a:xfrm>
            <a:off x="1074738" y="3751263"/>
            <a:ext cx="390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5</a:t>
            </a:r>
          </a:p>
        </p:txBody>
      </p:sp>
      <p:sp>
        <p:nvSpPr>
          <p:cNvPr id="134184" name="Oval 125"/>
          <p:cNvSpPr>
            <a:spLocks noChangeArrowheads="1"/>
          </p:cNvSpPr>
          <p:nvPr/>
        </p:nvSpPr>
        <p:spPr bwMode="auto">
          <a:xfrm>
            <a:off x="428625" y="5429250"/>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9</a:t>
            </a:r>
          </a:p>
        </p:txBody>
      </p:sp>
      <p:sp>
        <p:nvSpPr>
          <p:cNvPr id="134185" name="Oval 126"/>
          <p:cNvSpPr>
            <a:spLocks noChangeArrowheads="1"/>
          </p:cNvSpPr>
          <p:nvPr/>
        </p:nvSpPr>
        <p:spPr bwMode="auto">
          <a:xfrm>
            <a:off x="1714500" y="5429250"/>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8</a:t>
            </a:r>
          </a:p>
        </p:txBody>
      </p:sp>
      <p:sp>
        <p:nvSpPr>
          <p:cNvPr id="134186" name="Line 127"/>
          <p:cNvSpPr>
            <a:spLocks noChangeShapeType="1"/>
          </p:cNvSpPr>
          <p:nvPr/>
        </p:nvSpPr>
        <p:spPr bwMode="auto">
          <a:xfrm>
            <a:off x="1049338" y="5013325"/>
            <a:ext cx="1439862" cy="215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87" name="Line 128"/>
          <p:cNvSpPr>
            <a:spLocks noChangeShapeType="1"/>
          </p:cNvSpPr>
          <p:nvPr/>
        </p:nvSpPr>
        <p:spPr bwMode="auto">
          <a:xfrm flipV="1">
            <a:off x="2457450" y="605313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88" name="Text Box 129"/>
          <p:cNvSpPr txBox="1">
            <a:spLocks noChangeArrowheads="1"/>
          </p:cNvSpPr>
          <p:nvPr/>
        </p:nvSpPr>
        <p:spPr bwMode="auto">
          <a:xfrm>
            <a:off x="2025650" y="5891213"/>
            <a:ext cx="390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7</a:t>
            </a:r>
          </a:p>
        </p:txBody>
      </p:sp>
      <p:sp>
        <p:nvSpPr>
          <p:cNvPr id="134189" name="Line 130"/>
          <p:cNvSpPr>
            <a:spLocks noChangeShapeType="1"/>
          </p:cNvSpPr>
          <p:nvPr/>
        </p:nvSpPr>
        <p:spPr bwMode="auto">
          <a:xfrm flipH="1">
            <a:off x="2000250" y="6072188"/>
            <a:ext cx="431800" cy="1889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90" name="Line 131"/>
          <p:cNvSpPr>
            <a:spLocks noChangeShapeType="1"/>
          </p:cNvSpPr>
          <p:nvPr/>
        </p:nvSpPr>
        <p:spPr bwMode="auto">
          <a:xfrm>
            <a:off x="2500313" y="6072188"/>
            <a:ext cx="576262" cy="188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91" name="Oval 133"/>
          <p:cNvSpPr>
            <a:spLocks noChangeArrowheads="1"/>
          </p:cNvSpPr>
          <p:nvPr/>
        </p:nvSpPr>
        <p:spPr bwMode="auto">
          <a:xfrm>
            <a:off x="4929188" y="3292475"/>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9</a:t>
            </a:r>
          </a:p>
        </p:txBody>
      </p:sp>
      <p:sp>
        <p:nvSpPr>
          <p:cNvPr id="134192" name="Oval 135"/>
          <p:cNvSpPr>
            <a:spLocks noChangeArrowheads="1"/>
          </p:cNvSpPr>
          <p:nvPr/>
        </p:nvSpPr>
        <p:spPr bwMode="auto">
          <a:xfrm>
            <a:off x="6092825" y="3292475"/>
            <a:ext cx="285750"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rIns="0"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10</a:t>
            </a:r>
          </a:p>
        </p:txBody>
      </p:sp>
      <p:sp>
        <p:nvSpPr>
          <p:cNvPr id="134193" name="Text Box 137"/>
          <p:cNvSpPr txBox="1">
            <a:spLocks noChangeArrowheads="1"/>
          </p:cNvSpPr>
          <p:nvPr/>
        </p:nvSpPr>
        <p:spPr bwMode="auto">
          <a:xfrm>
            <a:off x="5246688" y="3933825"/>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     1   3</a:t>
            </a:r>
          </a:p>
          <a:p>
            <a:pPr eaLnBrk="1" hangingPunct="1">
              <a:buFont typeface="Wingdings" panose="05000000000000000000" pitchFamily="2" charset="2"/>
              <a:buNone/>
            </a:pPr>
            <a:r>
              <a:rPr lang="en-US" altLang="zh-CN" sz="1600">
                <a:latin typeface="Times New Roman" panose="02020603050405020304" pitchFamily="18" charset="0"/>
              </a:rPr>
              <a:t>8   2   4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94" name="Text Box 138"/>
          <p:cNvSpPr txBox="1">
            <a:spLocks noChangeArrowheads="1"/>
          </p:cNvSpPr>
          <p:nvPr/>
        </p:nvSpPr>
        <p:spPr bwMode="auto">
          <a:xfrm>
            <a:off x="6615113" y="3998913"/>
            <a:ext cx="803275"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8   1   3</a:t>
            </a:r>
          </a:p>
          <a:p>
            <a:pPr eaLnBrk="1" hangingPunct="1">
              <a:buFont typeface="Wingdings" panose="05000000000000000000" pitchFamily="2" charset="2"/>
              <a:buNone/>
            </a:pPr>
            <a:r>
              <a:rPr lang="en-US" altLang="zh-CN" sz="1600">
                <a:latin typeface="Times New Roman" panose="02020603050405020304" pitchFamily="18" charset="0"/>
              </a:rPr>
              <a:t>7   2   4</a:t>
            </a:r>
          </a:p>
          <a:p>
            <a:pPr eaLnBrk="1" hangingPunct="1">
              <a:buFont typeface="Wingdings" panose="05000000000000000000" pitchFamily="2" charset="2"/>
              <a:buNone/>
            </a:pPr>
            <a:r>
              <a:rPr lang="en-US" altLang="zh-CN" sz="1600">
                <a:latin typeface="Times New Roman" panose="02020603050405020304" pitchFamily="18" charset="0"/>
              </a:rPr>
              <a:t>     6   5</a:t>
            </a:r>
          </a:p>
        </p:txBody>
      </p:sp>
      <p:sp>
        <p:nvSpPr>
          <p:cNvPr id="134195" name="Line 139"/>
          <p:cNvSpPr>
            <a:spLocks noChangeShapeType="1"/>
          </p:cNvSpPr>
          <p:nvPr/>
        </p:nvSpPr>
        <p:spPr bwMode="auto">
          <a:xfrm>
            <a:off x="5607050" y="3844925"/>
            <a:ext cx="1343025"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96" name="Text Box 141"/>
          <p:cNvSpPr txBox="1">
            <a:spLocks noChangeArrowheads="1"/>
          </p:cNvSpPr>
          <p:nvPr/>
        </p:nvSpPr>
        <p:spPr bwMode="auto">
          <a:xfrm>
            <a:off x="5200650" y="3662363"/>
            <a:ext cx="390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8</a:t>
            </a:r>
          </a:p>
        </p:txBody>
      </p:sp>
      <p:sp>
        <p:nvSpPr>
          <p:cNvPr id="134197" name="Text Box 142"/>
          <p:cNvSpPr txBox="1">
            <a:spLocks noChangeArrowheads="1"/>
          </p:cNvSpPr>
          <p:nvPr/>
        </p:nvSpPr>
        <p:spPr bwMode="auto">
          <a:xfrm>
            <a:off x="5246688" y="4891088"/>
            <a:ext cx="803275"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1        3</a:t>
            </a:r>
          </a:p>
          <a:p>
            <a:pPr eaLnBrk="1" hangingPunct="1">
              <a:buFont typeface="Wingdings" panose="05000000000000000000" pitchFamily="2" charset="2"/>
              <a:buNone/>
            </a:pPr>
            <a:r>
              <a:rPr lang="en-US" altLang="zh-CN" sz="1600">
                <a:latin typeface="Times New Roman" panose="02020603050405020304" pitchFamily="18" charset="0"/>
              </a:rPr>
              <a:t>8   2   4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98" name="Line 145"/>
          <p:cNvSpPr>
            <a:spLocks noChangeShapeType="1"/>
          </p:cNvSpPr>
          <p:nvPr/>
        </p:nvSpPr>
        <p:spPr bwMode="auto">
          <a:xfrm>
            <a:off x="3584575" y="1916113"/>
            <a:ext cx="0" cy="14446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99" name="Text Box 146"/>
          <p:cNvSpPr txBox="1">
            <a:spLocks noChangeArrowheads="1"/>
          </p:cNvSpPr>
          <p:nvPr/>
        </p:nvSpPr>
        <p:spPr bwMode="auto">
          <a:xfrm>
            <a:off x="5246688" y="5903913"/>
            <a:ext cx="803275"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1   2   3</a:t>
            </a:r>
          </a:p>
          <a:p>
            <a:pPr eaLnBrk="1" hangingPunct="1">
              <a:buFont typeface="Wingdings" panose="05000000000000000000" pitchFamily="2" charset="2"/>
              <a:buNone/>
            </a:pPr>
            <a:r>
              <a:rPr lang="en-US" altLang="zh-CN" sz="1600">
                <a:latin typeface="Times New Roman" panose="02020603050405020304" pitchFamily="18" charset="0"/>
              </a:rPr>
              <a:t>8        4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200" name="Text Box 147"/>
          <p:cNvSpPr txBox="1">
            <a:spLocks noChangeArrowheads="1"/>
          </p:cNvSpPr>
          <p:nvPr/>
        </p:nvSpPr>
        <p:spPr bwMode="auto">
          <a:xfrm>
            <a:off x="6831013" y="5886450"/>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1   3</a:t>
            </a:r>
          </a:p>
          <a:p>
            <a:pPr eaLnBrk="1" hangingPunct="1">
              <a:buFont typeface="Wingdings" panose="05000000000000000000" pitchFamily="2" charset="2"/>
              <a:buNone/>
            </a:pPr>
            <a:r>
              <a:rPr lang="en-US" altLang="zh-CN" sz="1600">
                <a:latin typeface="Times New Roman" panose="02020603050405020304" pitchFamily="18" charset="0"/>
              </a:rPr>
              <a:t>8   2  4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201" name="Line 148"/>
          <p:cNvSpPr>
            <a:spLocks noChangeShapeType="1"/>
          </p:cNvSpPr>
          <p:nvPr/>
        </p:nvSpPr>
        <p:spPr bwMode="auto">
          <a:xfrm>
            <a:off x="5607050" y="3844925"/>
            <a:ext cx="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202" name="Line 149"/>
          <p:cNvSpPr>
            <a:spLocks noChangeShapeType="1"/>
          </p:cNvSpPr>
          <p:nvPr/>
        </p:nvSpPr>
        <p:spPr bwMode="auto">
          <a:xfrm>
            <a:off x="5581650" y="4795838"/>
            <a:ext cx="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203" name="Line 150"/>
          <p:cNvSpPr>
            <a:spLocks noChangeShapeType="1"/>
          </p:cNvSpPr>
          <p:nvPr/>
        </p:nvSpPr>
        <p:spPr bwMode="auto">
          <a:xfrm>
            <a:off x="5622925" y="5789613"/>
            <a:ext cx="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204" name="Line 151"/>
          <p:cNvSpPr>
            <a:spLocks noChangeShapeType="1"/>
          </p:cNvSpPr>
          <p:nvPr/>
        </p:nvSpPr>
        <p:spPr bwMode="auto">
          <a:xfrm>
            <a:off x="5607050" y="5788025"/>
            <a:ext cx="1655763"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05" name="Text Box 152"/>
          <p:cNvSpPr txBox="1">
            <a:spLocks noChangeArrowheads="1"/>
          </p:cNvSpPr>
          <p:nvPr/>
        </p:nvSpPr>
        <p:spPr bwMode="auto">
          <a:xfrm>
            <a:off x="5954713" y="2533650"/>
            <a:ext cx="390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7</a:t>
            </a:r>
          </a:p>
        </p:txBody>
      </p:sp>
      <p:sp>
        <p:nvSpPr>
          <p:cNvPr id="134206" name="Text Box 153"/>
          <p:cNvSpPr txBox="1">
            <a:spLocks noChangeArrowheads="1"/>
          </p:cNvSpPr>
          <p:nvPr/>
        </p:nvSpPr>
        <p:spPr bwMode="auto">
          <a:xfrm>
            <a:off x="5272088" y="4598988"/>
            <a:ext cx="390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9</a:t>
            </a:r>
          </a:p>
        </p:txBody>
      </p:sp>
      <p:sp>
        <p:nvSpPr>
          <p:cNvPr id="134207" name="Text Box 154"/>
          <p:cNvSpPr txBox="1">
            <a:spLocks noChangeArrowheads="1"/>
          </p:cNvSpPr>
          <p:nvPr/>
        </p:nvSpPr>
        <p:spPr bwMode="auto">
          <a:xfrm>
            <a:off x="5099050" y="5607050"/>
            <a:ext cx="5937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10</a:t>
            </a:r>
          </a:p>
        </p:txBody>
      </p:sp>
      <p:sp>
        <p:nvSpPr>
          <p:cNvPr id="134208" name="Oval 156"/>
          <p:cNvSpPr>
            <a:spLocks noChangeArrowheads="1"/>
          </p:cNvSpPr>
          <p:nvPr/>
        </p:nvSpPr>
        <p:spPr bwMode="auto">
          <a:xfrm>
            <a:off x="4957763" y="4203700"/>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9</a:t>
            </a:r>
          </a:p>
        </p:txBody>
      </p:sp>
      <p:sp>
        <p:nvSpPr>
          <p:cNvPr id="134209" name="Oval 157"/>
          <p:cNvSpPr>
            <a:spLocks noChangeArrowheads="1"/>
          </p:cNvSpPr>
          <p:nvPr/>
        </p:nvSpPr>
        <p:spPr bwMode="auto">
          <a:xfrm>
            <a:off x="4957763" y="5140325"/>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9</a:t>
            </a:r>
          </a:p>
        </p:txBody>
      </p:sp>
      <p:sp>
        <p:nvSpPr>
          <p:cNvPr id="134210" name="Oval 51"/>
          <p:cNvSpPr>
            <a:spLocks noChangeArrowheads="1"/>
          </p:cNvSpPr>
          <p:nvPr/>
        </p:nvSpPr>
        <p:spPr bwMode="auto">
          <a:xfrm>
            <a:off x="1285875" y="1428750"/>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6</a:t>
            </a:r>
          </a:p>
        </p:txBody>
      </p:sp>
      <p:sp>
        <p:nvSpPr>
          <p:cNvPr id="134211" name="Oval 135"/>
          <p:cNvSpPr>
            <a:spLocks noChangeArrowheads="1"/>
          </p:cNvSpPr>
          <p:nvPr/>
        </p:nvSpPr>
        <p:spPr bwMode="auto">
          <a:xfrm>
            <a:off x="8450263" y="3287713"/>
            <a:ext cx="285750" cy="431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rIns="0"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10</a:t>
            </a:r>
          </a:p>
        </p:txBody>
      </p:sp>
      <p:sp>
        <p:nvSpPr>
          <p:cNvPr id="134212" name="Oval 135"/>
          <p:cNvSpPr>
            <a:spLocks noChangeArrowheads="1"/>
          </p:cNvSpPr>
          <p:nvPr/>
        </p:nvSpPr>
        <p:spPr bwMode="auto">
          <a:xfrm>
            <a:off x="7521575" y="4197350"/>
            <a:ext cx="285750"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rIns="0"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11</a:t>
            </a:r>
          </a:p>
        </p:txBody>
      </p:sp>
      <p:sp>
        <p:nvSpPr>
          <p:cNvPr id="134213" name="Line 17"/>
          <p:cNvSpPr>
            <a:spLocks noChangeShapeType="1"/>
          </p:cNvSpPr>
          <p:nvPr/>
        </p:nvSpPr>
        <p:spPr bwMode="auto">
          <a:xfrm flipV="1">
            <a:off x="5592763" y="2838450"/>
            <a:ext cx="1279525" cy="1444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214" name="Line 18"/>
          <p:cNvSpPr>
            <a:spLocks noChangeShapeType="1"/>
          </p:cNvSpPr>
          <p:nvPr/>
        </p:nvSpPr>
        <p:spPr bwMode="auto">
          <a:xfrm flipH="1" flipV="1">
            <a:off x="6865938" y="2838450"/>
            <a:ext cx="115570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215" name="Line 145"/>
          <p:cNvSpPr>
            <a:spLocks noChangeShapeType="1"/>
          </p:cNvSpPr>
          <p:nvPr/>
        </p:nvSpPr>
        <p:spPr bwMode="auto">
          <a:xfrm>
            <a:off x="6865938" y="2838450"/>
            <a:ext cx="0" cy="144463"/>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16" name="TextBox 77"/>
          <p:cNvSpPr txBox="1">
            <a:spLocks noChangeArrowheads="1"/>
          </p:cNvSpPr>
          <p:nvPr/>
        </p:nvSpPr>
        <p:spPr bwMode="auto">
          <a:xfrm>
            <a:off x="468313" y="260350"/>
            <a:ext cx="5746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3200"/>
              <a:t>A</a:t>
            </a:r>
            <a:endParaRPr lang="zh-CN" altLang="en-US" sz="320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170" name="Group 143"/>
          <p:cNvGrpSpPr>
            <a:grpSpLocks/>
          </p:cNvGrpSpPr>
          <p:nvPr/>
        </p:nvGrpSpPr>
        <p:grpSpPr bwMode="auto">
          <a:xfrm>
            <a:off x="2843213" y="968375"/>
            <a:ext cx="3200400" cy="400050"/>
            <a:chOff x="1776" y="530"/>
            <a:chExt cx="2016" cy="252"/>
          </a:xfrm>
        </p:grpSpPr>
        <p:sp>
          <p:nvSpPr>
            <p:cNvPr id="135210" name="Line 10"/>
            <p:cNvSpPr>
              <a:spLocks noChangeShapeType="1"/>
            </p:cNvSpPr>
            <p:nvPr/>
          </p:nvSpPr>
          <p:spPr bwMode="auto">
            <a:xfrm flipV="1">
              <a:off x="1776" y="624"/>
              <a:ext cx="91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211" name="Line 11"/>
            <p:cNvSpPr>
              <a:spLocks noChangeShapeType="1"/>
            </p:cNvSpPr>
            <p:nvPr/>
          </p:nvSpPr>
          <p:spPr bwMode="auto">
            <a:xfrm flipH="1" flipV="1">
              <a:off x="2736" y="624"/>
              <a:ext cx="105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212" name="Text Box 43"/>
            <p:cNvSpPr txBox="1">
              <a:spLocks noChangeArrowheads="1"/>
            </p:cNvSpPr>
            <p:nvPr/>
          </p:nvSpPr>
          <p:spPr bwMode="auto">
            <a:xfrm>
              <a:off x="2545" y="530"/>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2000" b="1" dirty="0">
                  <a:solidFill>
                    <a:schemeClr val="folHlink"/>
                  </a:solidFill>
                  <a:latin typeface="Times New Roman" panose="02020603050405020304" pitchFamily="18" charset="0"/>
                </a:rPr>
                <a:t>2</a:t>
              </a:r>
            </a:p>
          </p:txBody>
        </p:sp>
      </p:grpSp>
      <p:sp>
        <p:nvSpPr>
          <p:cNvPr id="135171" name="Text Box 4"/>
          <p:cNvSpPr txBox="1">
            <a:spLocks noChangeArrowheads="1"/>
          </p:cNvSpPr>
          <p:nvPr/>
        </p:nvSpPr>
        <p:spPr bwMode="auto">
          <a:xfrm>
            <a:off x="3995738" y="206375"/>
            <a:ext cx="803275"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1   6   4</a:t>
            </a:r>
          </a:p>
          <a:p>
            <a:pPr eaLnBrk="1" hangingPunct="1">
              <a:buFont typeface="Wingdings" panose="05000000000000000000" pitchFamily="2" charset="2"/>
              <a:buNone/>
            </a:pPr>
            <a:r>
              <a:rPr lang="en-US" altLang="zh-CN" sz="1600">
                <a:latin typeface="Times New Roman" panose="02020603050405020304" pitchFamily="18" charset="0"/>
              </a:rPr>
              <a:t>7        5</a:t>
            </a:r>
          </a:p>
        </p:txBody>
      </p:sp>
      <p:grpSp>
        <p:nvGrpSpPr>
          <p:cNvPr id="135172" name="Group 144"/>
          <p:cNvGrpSpPr>
            <a:grpSpLocks/>
          </p:cNvGrpSpPr>
          <p:nvPr/>
        </p:nvGrpSpPr>
        <p:grpSpPr bwMode="auto">
          <a:xfrm>
            <a:off x="2440214" y="1305413"/>
            <a:ext cx="4000500" cy="962026"/>
            <a:chOff x="1488" y="718"/>
            <a:chExt cx="2520" cy="606"/>
          </a:xfrm>
        </p:grpSpPr>
        <p:sp>
          <p:nvSpPr>
            <p:cNvPr id="135207" name="Text Box 6"/>
            <p:cNvSpPr txBox="1">
              <a:spLocks noChangeArrowheads="1"/>
            </p:cNvSpPr>
            <p:nvPr/>
          </p:nvSpPr>
          <p:spPr bwMode="auto">
            <a:xfrm>
              <a:off x="2448" y="718"/>
              <a:ext cx="504" cy="58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5208" name="Text Box 7"/>
            <p:cNvSpPr txBox="1">
              <a:spLocks noChangeArrowheads="1"/>
            </p:cNvSpPr>
            <p:nvPr/>
          </p:nvSpPr>
          <p:spPr bwMode="auto">
            <a:xfrm>
              <a:off x="1488" y="737"/>
              <a:ext cx="504" cy="58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1   6   4</a:t>
              </a:r>
            </a:p>
            <a:p>
              <a:pPr eaLnBrk="1" hangingPunct="1">
                <a:buFont typeface="Wingdings" panose="05000000000000000000" pitchFamily="2" charset="2"/>
                <a:buNone/>
              </a:pPr>
              <a:r>
                <a:rPr lang="en-US" altLang="zh-CN" sz="1600">
                  <a:latin typeface="Times New Roman" panose="02020603050405020304" pitchFamily="18" charset="0"/>
                </a:rPr>
                <a:t>     7   5</a:t>
              </a:r>
            </a:p>
          </p:txBody>
        </p:sp>
        <p:sp>
          <p:nvSpPr>
            <p:cNvPr id="135209" name="Text Box 8"/>
            <p:cNvSpPr txBox="1">
              <a:spLocks noChangeArrowheads="1"/>
            </p:cNvSpPr>
            <p:nvPr/>
          </p:nvSpPr>
          <p:spPr bwMode="auto">
            <a:xfrm>
              <a:off x="3504" y="738"/>
              <a:ext cx="504" cy="58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1   6   4</a:t>
              </a:r>
            </a:p>
            <a:p>
              <a:pPr eaLnBrk="1" hangingPunct="1">
                <a:buFont typeface="Wingdings" panose="05000000000000000000" pitchFamily="2" charset="2"/>
                <a:buNone/>
              </a:pPr>
              <a:r>
                <a:rPr lang="en-US" altLang="zh-CN" sz="1600">
                  <a:latin typeface="Times New Roman" panose="02020603050405020304" pitchFamily="18" charset="0"/>
                </a:rPr>
                <a:t>7   5</a:t>
              </a:r>
            </a:p>
          </p:txBody>
        </p:sp>
      </p:grpSp>
      <p:sp>
        <p:nvSpPr>
          <p:cNvPr id="135173" name="Line 9"/>
          <p:cNvSpPr>
            <a:spLocks noChangeShapeType="1"/>
          </p:cNvSpPr>
          <p:nvPr/>
        </p:nvSpPr>
        <p:spPr bwMode="auto">
          <a:xfrm flipH="1" flipV="1">
            <a:off x="4357688" y="1128713"/>
            <a:ext cx="1588" cy="1656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4" name="Text Box 13"/>
          <p:cNvSpPr txBox="1">
            <a:spLocks noChangeArrowheads="1"/>
          </p:cNvSpPr>
          <p:nvPr/>
        </p:nvSpPr>
        <p:spPr bwMode="auto">
          <a:xfrm>
            <a:off x="3944909" y="2348197"/>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2        3</a:t>
            </a:r>
          </a:p>
          <a:p>
            <a:pPr eaLnBrk="1" hangingPunct="1">
              <a:buFont typeface="Wingdings" panose="05000000000000000000" pitchFamily="2" charset="2"/>
              <a:buNone/>
            </a:pPr>
            <a:r>
              <a:rPr lang="en-US" altLang="zh-CN" sz="1600">
                <a:latin typeface="Times New Roman" panose="02020603050405020304" pitchFamily="18" charset="0"/>
              </a:rPr>
              <a:t>1   8   4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5175" name="Text Box 14"/>
          <p:cNvSpPr txBox="1">
            <a:spLocks noChangeArrowheads="1"/>
          </p:cNvSpPr>
          <p:nvPr/>
        </p:nvSpPr>
        <p:spPr bwMode="auto">
          <a:xfrm>
            <a:off x="2430947" y="2381098"/>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     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5176" name="Text Box 15"/>
          <p:cNvSpPr txBox="1">
            <a:spLocks noChangeArrowheads="1"/>
          </p:cNvSpPr>
          <p:nvPr/>
        </p:nvSpPr>
        <p:spPr bwMode="auto">
          <a:xfrm>
            <a:off x="5640614" y="2416064"/>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5177" name="Line 17"/>
          <p:cNvSpPr>
            <a:spLocks noChangeShapeType="1"/>
          </p:cNvSpPr>
          <p:nvPr/>
        </p:nvSpPr>
        <p:spPr bwMode="auto">
          <a:xfrm flipV="1">
            <a:off x="2826033" y="2252864"/>
            <a:ext cx="144780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8" name="Line 18"/>
          <p:cNvSpPr>
            <a:spLocks noChangeShapeType="1"/>
          </p:cNvSpPr>
          <p:nvPr/>
        </p:nvSpPr>
        <p:spPr bwMode="auto">
          <a:xfrm flipH="1" flipV="1">
            <a:off x="4309186" y="2262121"/>
            <a:ext cx="172720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9" name="Oval 51"/>
          <p:cNvSpPr>
            <a:spLocks noChangeArrowheads="1"/>
          </p:cNvSpPr>
          <p:nvPr/>
        </p:nvSpPr>
        <p:spPr bwMode="auto">
          <a:xfrm>
            <a:off x="3635375" y="604838"/>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5</a:t>
            </a:r>
          </a:p>
        </p:txBody>
      </p:sp>
      <p:sp>
        <p:nvSpPr>
          <p:cNvPr id="135180" name="Oval 52"/>
          <p:cNvSpPr>
            <a:spLocks noChangeArrowheads="1"/>
          </p:cNvSpPr>
          <p:nvPr/>
        </p:nvSpPr>
        <p:spPr bwMode="auto">
          <a:xfrm>
            <a:off x="5286375" y="1628775"/>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7</a:t>
            </a:r>
          </a:p>
        </p:txBody>
      </p:sp>
      <p:sp>
        <p:nvSpPr>
          <p:cNvPr id="135181" name="Oval 53"/>
          <p:cNvSpPr>
            <a:spLocks noChangeArrowheads="1"/>
          </p:cNvSpPr>
          <p:nvPr/>
        </p:nvSpPr>
        <p:spPr bwMode="auto">
          <a:xfrm>
            <a:off x="3635375" y="2692400"/>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dirty="0">
                <a:solidFill>
                  <a:srgbClr val="FF0000"/>
                </a:solidFill>
                <a:latin typeface="Times New Roman" panose="02020603050405020304" pitchFamily="18" charset="0"/>
              </a:rPr>
              <a:t>5</a:t>
            </a:r>
          </a:p>
        </p:txBody>
      </p:sp>
      <p:sp>
        <p:nvSpPr>
          <p:cNvPr id="135182" name="Oval 54"/>
          <p:cNvSpPr>
            <a:spLocks noChangeArrowheads="1"/>
          </p:cNvSpPr>
          <p:nvPr/>
        </p:nvSpPr>
        <p:spPr bwMode="auto">
          <a:xfrm>
            <a:off x="5286375" y="2700338"/>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7</a:t>
            </a:r>
          </a:p>
        </p:txBody>
      </p:sp>
      <p:sp>
        <p:nvSpPr>
          <p:cNvPr id="135183" name="Text Box 110"/>
          <p:cNvSpPr txBox="1">
            <a:spLocks noChangeArrowheads="1"/>
          </p:cNvSpPr>
          <p:nvPr/>
        </p:nvSpPr>
        <p:spPr bwMode="auto">
          <a:xfrm>
            <a:off x="4853215" y="390055"/>
            <a:ext cx="6032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a:solidFill>
                  <a:schemeClr val="tx2"/>
                </a:solidFill>
                <a:latin typeface="Times New Roman" panose="02020603050405020304" pitchFamily="18" charset="0"/>
              </a:rPr>
              <a:t>S</a:t>
            </a:r>
            <a:r>
              <a:rPr lang="en-US" altLang="zh-CN" sz="3200" baseline="-25000">
                <a:solidFill>
                  <a:schemeClr val="tx2"/>
                </a:solidFill>
                <a:latin typeface="Times New Roman" panose="02020603050405020304" pitchFamily="18" charset="0"/>
              </a:rPr>
              <a:t>0</a:t>
            </a:r>
          </a:p>
        </p:txBody>
      </p:sp>
      <p:sp>
        <p:nvSpPr>
          <p:cNvPr id="135184" name="Oval 112"/>
          <p:cNvSpPr>
            <a:spLocks noChangeArrowheads="1"/>
          </p:cNvSpPr>
          <p:nvPr/>
        </p:nvSpPr>
        <p:spPr bwMode="auto">
          <a:xfrm>
            <a:off x="3643313" y="1628775"/>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5</a:t>
            </a:r>
          </a:p>
        </p:txBody>
      </p:sp>
      <p:sp>
        <p:nvSpPr>
          <p:cNvPr id="135185" name="Oval 113"/>
          <p:cNvSpPr>
            <a:spLocks noChangeArrowheads="1"/>
          </p:cNvSpPr>
          <p:nvPr/>
        </p:nvSpPr>
        <p:spPr bwMode="auto">
          <a:xfrm>
            <a:off x="2051050" y="2692400"/>
            <a:ext cx="225425" cy="43338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7</a:t>
            </a:r>
          </a:p>
        </p:txBody>
      </p:sp>
      <p:sp>
        <p:nvSpPr>
          <p:cNvPr id="135186" name="Text Box 115"/>
          <p:cNvSpPr txBox="1">
            <a:spLocks noChangeArrowheads="1"/>
          </p:cNvSpPr>
          <p:nvPr/>
        </p:nvSpPr>
        <p:spPr bwMode="auto">
          <a:xfrm>
            <a:off x="3988083" y="209731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2000" b="1" dirty="0">
                <a:solidFill>
                  <a:schemeClr val="folHlink"/>
                </a:solidFill>
                <a:latin typeface="Times New Roman" panose="02020603050405020304" pitchFamily="18" charset="0"/>
              </a:rPr>
              <a:t>3</a:t>
            </a:r>
          </a:p>
        </p:txBody>
      </p:sp>
      <p:sp>
        <p:nvSpPr>
          <p:cNvPr id="135187" name="Line 145"/>
          <p:cNvSpPr>
            <a:spLocks noChangeShapeType="1"/>
          </p:cNvSpPr>
          <p:nvPr/>
        </p:nvSpPr>
        <p:spPr bwMode="auto">
          <a:xfrm>
            <a:off x="4298950" y="2240230"/>
            <a:ext cx="0"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8" name="Oval 51"/>
          <p:cNvSpPr>
            <a:spLocks noChangeArrowheads="1"/>
          </p:cNvSpPr>
          <p:nvPr/>
        </p:nvSpPr>
        <p:spPr bwMode="auto">
          <a:xfrm>
            <a:off x="2000250" y="1700213"/>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7</a:t>
            </a:r>
          </a:p>
        </p:txBody>
      </p:sp>
      <p:sp>
        <p:nvSpPr>
          <p:cNvPr id="135189" name="Text Box 137"/>
          <p:cNvSpPr txBox="1">
            <a:spLocks noChangeArrowheads="1"/>
          </p:cNvSpPr>
          <p:nvPr/>
        </p:nvSpPr>
        <p:spPr bwMode="auto">
          <a:xfrm>
            <a:off x="3868738" y="3530467"/>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dirty="0">
                <a:latin typeface="Times New Roman" panose="02020603050405020304" pitchFamily="18" charset="0"/>
              </a:rPr>
              <a:t>     2   3</a:t>
            </a:r>
          </a:p>
          <a:p>
            <a:pPr eaLnBrk="1" hangingPunct="1">
              <a:buFont typeface="Wingdings" panose="05000000000000000000" pitchFamily="2" charset="2"/>
              <a:buNone/>
            </a:pPr>
            <a:r>
              <a:rPr lang="en-US" altLang="zh-CN" sz="1600" dirty="0">
                <a:latin typeface="Times New Roman" panose="02020603050405020304" pitchFamily="18" charset="0"/>
              </a:rPr>
              <a:t>1   8   4</a:t>
            </a:r>
          </a:p>
          <a:p>
            <a:pPr eaLnBrk="1" hangingPunct="1">
              <a:buFont typeface="Wingdings" panose="05000000000000000000" pitchFamily="2" charset="2"/>
              <a:buNone/>
            </a:pPr>
            <a:r>
              <a:rPr lang="en-US" altLang="zh-CN" sz="1600" dirty="0">
                <a:latin typeface="Times New Roman" panose="02020603050405020304" pitchFamily="18" charset="0"/>
              </a:rPr>
              <a:t>7   6   5</a:t>
            </a:r>
          </a:p>
        </p:txBody>
      </p:sp>
      <p:sp>
        <p:nvSpPr>
          <p:cNvPr id="135190" name="Text Box 138"/>
          <p:cNvSpPr txBox="1">
            <a:spLocks noChangeArrowheads="1"/>
          </p:cNvSpPr>
          <p:nvPr/>
        </p:nvSpPr>
        <p:spPr bwMode="auto">
          <a:xfrm>
            <a:off x="5305425" y="3498155"/>
            <a:ext cx="803275"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dirty="0">
                <a:latin typeface="Times New Roman" panose="02020603050405020304" pitchFamily="18" charset="0"/>
              </a:rPr>
              <a:t>2   3     </a:t>
            </a:r>
          </a:p>
          <a:p>
            <a:pPr eaLnBrk="1" hangingPunct="1">
              <a:buFont typeface="Wingdings" panose="05000000000000000000" pitchFamily="2" charset="2"/>
              <a:buNone/>
            </a:pPr>
            <a:r>
              <a:rPr lang="en-US" altLang="zh-CN" sz="1600" dirty="0">
                <a:latin typeface="Times New Roman" panose="02020603050405020304" pitchFamily="18" charset="0"/>
              </a:rPr>
              <a:t>1   8   4</a:t>
            </a:r>
          </a:p>
          <a:p>
            <a:pPr eaLnBrk="1" hangingPunct="1">
              <a:buFont typeface="Wingdings" panose="05000000000000000000" pitchFamily="2" charset="2"/>
              <a:buNone/>
            </a:pPr>
            <a:r>
              <a:rPr lang="en-US" altLang="zh-CN" sz="1600" dirty="0">
                <a:latin typeface="Times New Roman" panose="02020603050405020304" pitchFamily="18" charset="0"/>
              </a:rPr>
              <a:t>7   6   5</a:t>
            </a:r>
          </a:p>
        </p:txBody>
      </p:sp>
      <p:sp>
        <p:nvSpPr>
          <p:cNvPr id="135191" name="Line 139"/>
          <p:cNvSpPr>
            <a:spLocks noChangeShapeType="1"/>
          </p:cNvSpPr>
          <p:nvPr/>
        </p:nvSpPr>
        <p:spPr bwMode="auto">
          <a:xfrm>
            <a:off x="4283756" y="3291424"/>
            <a:ext cx="1343025"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2" name="Text Box 141"/>
          <p:cNvSpPr txBox="1">
            <a:spLocks noChangeArrowheads="1"/>
          </p:cNvSpPr>
          <p:nvPr/>
        </p:nvSpPr>
        <p:spPr bwMode="auto">
          <a:xfrm>
            <a:off x="3925009" y="3112264"/>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2000" b="1" dirty="0">
                <a:solidFill>
                  <a:schemeClr val="folHlink"/>
                </a:solidFill>
                <a:latin typeface="Times New Roman" panose="02020603050405020304" pitchFamily="18" charset="0"/>
              </a:rPr>
              <a:t>4</a:t>
            </a:r>
          </a:p>
        </p:txBody>
      </p:sp>
      <p:sp>
        <p:nvSpPr>
          <p:cNvPr id="135193" name="Text Box 142"/>
          <p:cNvSpPr txBox="1">
            <a:spLocks noChangeArrowheads="1"/>
          </p:cNvSpPr>
          <p:nvPr/>
        </p:nvSpPr>
        <p:spPr bwMode="auto">
          <a:xfrm>
            <a:off x="3921124" y="4634114"/>
            <a:ext cx="803275"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1   2   3</a:t>
            </a:r>
          </a:p>
          <a:p>
            <a:pPr eaLnBrk="1" hangingPunct="1">
              <a:buFont typeface="Wingdings" panose="05000000000000000000" pitchFamily="2" charset="2"/>
              <a:buNone/>
            </a:pPr>
            <a:r>
              <a:rPr lang="en-US" altLang="zh-CN" sz="1600">
                <a:latin typeface="Times New Roman" panose="02020603050405020304" pitchFamily="18" charset="0"/>
              </a:rPr>
              <a:t>     8   4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5194" name="Text Box 146"/>
          <p:cNvSpPr txBox="1">
            <a:spLocks noChangeArrowheads="1"/>
          </p:cNvSpPr>
          <p:nvPr/>
        </p:nvSpPr>
        <p:spPr bwMode="auto">
          <a:xfrm>
            <a:off x="3932238" y="5853567"/>
            <a:ext cx="803275"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1   2   3</a:t>
            </a:r>
          </a:p>
          <a:p>
            <a:pPr eaLnBrk="1" hangingPunct="1">
              <a:buFont typeface="Wingdings" panose="05000000000000000000" pitchFamily="2" charset="2"/>
              <a:buNone/>
            </a:pPr>
            <a:r>
              <a:rPr lang="en-US" altLang="zh-CN" sz="1600">
                <a:latin typeface="Times New Roman" panose="02020603050405020304" pitchFamily="18" charset="0"/>
              </a:rPr>
              <a:t>8        4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5195" name="Text Box 147"/>
          <p:cNvSpPr txBox="1">
            <a:spLocks noChangeArrowheads="1"/>
          </p:cNvSpPr>
          <p:nvPr/>
        </p:nvSpPr>
        <p:spPr bwMode="auto">
          <a:xfrm>
            <a:off x="5525181" y="5724073"/>
            <a:ext cx="800100" cy="9286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1   2   3</a:t>
            </a:r>
          </a:p>
          <a:p>
            <a:pPr eaLnBrk="1" hangingPunct="1">
              <a:buFont typeface="Wingdings" panose="05000000000000000000" pitchFamily="2" charset="2"/>
              <a:buNone/>
            </a:pPr>
            <a:r>
              <a:rPr lang="en-US" altLang="zh-CN" sz="1600">
                <a:latin typeface="Times New Roman" panose="02020603050405020304" pitchFamily="18" charset="0"/>
              </a:rPr>
              <a:t>7   8   4</a:t>
            </a:r>
          </a:p>
          <a:p>
            <a:pPr eaLnBrk="1" hangingPunct="1">
              <a:buFont typeface="Wingdings" panose="05000000000000000000" pitchFamily="2" charset="2"/>
              <a:buNone/>
            </a:pPr>
            <a:r>
              <a:rPr lang="en-US" altLang="zh-CN" sz="1600">
                <a:latin typeface="Times New Roman" panose="02020603050405020304" pitchFamily="18" charset="0"/>
              </a:rPr>
              <a:t>     6   5</a:t>
            </a:r>
          </a:p>
        </p:txBody>
      </p:sp>
      <p:sp>
        <p:nvSpPr>
          <p:cNvPr id="135196" name="Line 148"/>
          <p:cNvSpPr>
            <a:spLocks noChangeShapeType="1"/>
          </p:cNvSpPr>
          <p:nvPr/>
        </p:nvSpPr>
        <p:spPr bwMode="auto">
          <a:xfrm>
            <a:off x="4291013" y="3301576"/>
            <a:ext cx="7544" cy="2060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97" name="Line 149"/>
          <p:cNvSpPr>
            <a:spLocks noChangeShapeType="1"/>
          </p:cNvSpPr>
          <p:nvPr/>
        </p:nvSpPr>
        <p:spPr bwMode="auto">
          <a:xfrm flipH="1">
            <a:off x="4273833" y="4474033"/>
            <a:ext cx="0" cy="1534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98" name="Line 150"/>
          <p:cNvSpPr>
            <a:spLocks noChangeShapeType="1"/>
          </p:cNvSpPr>
          <p:nvPr/>
        </p:nvSpPr>
        <p:spPr bwMode="auto">
          <a:xfrm>
            <a:off x="4305300" y="5597414"/>
            <a:ext cx="0" cy="2533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99" name="Line 151"/>
          <p:cNvSpPr>
            <a:spLocks noChangeShapeType="1"/>
          </p:cNvSpPr>
          <p:nvPr/>
        </p:nvSpPr>
        <p:spPr bwMode="auto">
          <a:xfrm>
            <a:off x="4322762" y="5571006"/>
            <a:ext cx="1655763" cy="144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00" name="Text Box 153"/>
          <p:cNvSpPr txBox="1">
            <a:spLocks noChangeArrowheads="1"/>
          </p:cNvSpPr>
          <p:nvPr/>
        </p:nvSpPr>
        <p:spPr bwMode="auto">
          <a:xfrm>
            <a:off x="3931275" y="415523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2000" b="1" dirty="0">
                <a:solidFill>
                  <a:schemeClr val="folHlink"/>
                </a:solidFill>
                <a:latin typeface="Times New Roman" panose="02020603050405020304" pitchFamily="18" charset="0"/>
              </a:rPr>
              <a:t>5</a:t>
            </a:r>
          </a:p>
        </p:txBody>
      </p:sp>
      <p:sp>
        <p:nvSpPr>
          <p:cNvPr id="135201" name="Text Box 154"/>
          <p:cNvSpPr txBox="1">
            <a:spLocks noChangeArrowheads="1"/>
          </p:cNvSpPr>
          <p:nvPr/>
        </p:nvSpPr>
        <p:spPr bwMode="auto">
          <a:xfrm>
            <a:off x="3924215" y="5505703"/>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2000" b="1" dirty="0">
                <a:solidFill>
                  <a:schemeClr val="folHlink"/>
                </a:solidFill>
                <a:latin typeface="Times New Roman" panose="02020603050405020304" pitchFamily="18" charset="0"/>
              </a:rPr>
              <a:t>6</a:t>
            </a:r>
          </a:p>
        </p:txBody>
      </p:sp>
      <p:sp>
        <p:nvSpPr>
          <p:cNvPr id="135202" name="Oval 156"/>
          <p:cNvSpPr>
            <a:spLocks noChangeArrowheads="1"/>
          </p:cNvSpPr>
          <p:nvPr/>
        </p:nvSpPr>
        <p:spPr bwMode="auto">
          <a:xfrm>
            <a:off x="3643313" y="3560763"/>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5</a:t>
            </a:r>
          </a:p>
        </p:txBody>
      </p:sp>
      <p:sp>
        <p:nvSpPr>
          <p:cNvPr id="135203" name="Oval 157"/>
          <p:cNvSpPr>
            <a:spLocks noChangeArrowheads="1"/>
          </p:cNvSpPr>
          <p:nvPr/>
        </p:nvSpPr>
        <p:spPr bwMode="auto">
          <a:xfrm>
            <a:off x="3643313" y="4497388"/>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5</a:t>
            </a:r>
          </a:p>
        </p:txBody>
      </p:sp>
      <p:sp>
        <p:nvSpPr>
          <p:cNvPr id="135204" name="Oval 135"/>
          <p:cNvSpPr>
            <a:spLocks noChangeArrowheads="1"/>
          </p:cNvSpPr>
          <p:nvPr/>
        </p:nvSpPr>
        <p:spPr bwMode="auto">
          <a:xfrm>
            <a:off x="6207125" y="3554413"/>
            <a:ext cx="285750"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rIns="0"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7</a:t>
            </a:r>
          </a:p>
        </p:txBody>
      </p:sp>
      <p:sp>
        <p:nvSpPr>
          <p:cNvPr id="135205" name="Text Box 50"/>
          <p:cNvSpPr txBox="1">
            <a:spLocks noChangeArrowheads="1"/>
          </p:cNvSpPr>
          <p:nvPr/>
        </p:nvSpPr>
        <p:spPr bwMode="auto">
          <a:xfrm>
            <a:off x="2989263" y="5976144"/>
            <a:ext cx="10064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zh-CN" altLang="en-US" sz="3200" dirty="0">
                <a:solidFill>
                  <a:schemeClr val="tx2"/>
                </a:solidFill>
                <a:latin typeface="Times New Roman" panose="02020603050405020304" pitchFamily="18" charset="0"/>
              </a:rPr>
              <a:t>目标</a:t>
            </a:r>
            <a:endParaRPr lang="zh-CN" altLang="en-US" sz="3200" dirty="0">
              <a:latin typeface="Times New Roman" panose="02020603050405020304" pitchFamily="18" charset="0"/>
            </a:endParaRPr>
          </a:p>
        </p:txBody>
      </p:sp>
      <p:sp>
        <p:nvSpPr>
          <p:cNvPr id="135206" name="TextBox 43"/>
          <p:cNvSpPr txBox="1">
            <a:spLocks noChangeArrowheads="1"/>
          </p:cNvSpPr>
          <p:nvPr/>
        </p:nvSpPr>
        <p:spPr bwMode="auto">
          <a:xfrm>
            <a:off x="468313" y="260350"/>
            <a:ext cx="6477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3200"/>
              <a:t>A*</a:t>
            </a:r>
            <a:endParaRPr lang="zh-CN" altLang="en-US" sz="320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1026"/>
          <p:cNvSpPr>
            <a:spLocks noGrp="1" noChangeArrowheads="1"/>
          </p:cNvSpPr>
          <p:nvPr>
            <p:ph type="title"/>
          </p:nvPr>
        </p:nvSpPr>
        <p:spPr/>
        <p:txBody>
          <a:bodyPr/>
          <a:lstStyle/>
          <a:p>
            <a:r>
              <a:rPr lang="en-US" altLang="zh-CN" sz="3600" smtClean="0">
                <a:ea typeface="宋体" panose="02010600030101010101" pitchFamily="2" charset="-122"/>
              </a:rPr>
              <a:t>3.3 </a:t>
            </a:r>
            <a:r>
              <a:rPr lang="zh-CN" altLang="en-US" sz="3600" smtClean="0">
                <a:ea typeface="宋体" panose="02010600030101010101" pitchFamily="2" charset="-122"/>
              </a:rPr>
              <a:t>与</a:t>
            </a:r>
            <a:r>
              <a:rPr lang="en-US" altLang="zh-CN" sz="3600" smtClean="0">
                <a:ea typeface="宋体" panose="02010600030101010101" pitchFamily="2" charset="-122"/>
              </a:rPr>
              <a:t>/</a:t>
            </a:r>
            <a:r>
              <a:rPr lang="zh-CN" altLang="en-US" sz="3600" smtClean="0">
                <a:ea typeface="宋体" panose="02010600030101010101" pitchFamily="2" charset="-122"/>
              </a:rPr>
              <a:t>或图搜索</a:t>
            </a:r>
          </a:p>
        </p:txBody>
      </p:sp>
      <p:sp>
        <p:nvSpPr>
          <p:cNvPr id="159747" name="Rectangle 1027"/>
          <p:cNvSpPr>
            <a:spLocks noGrp="1" noChangeArrowheads="1"/>
          </p:cNvSpPr>
          <p:nvPr>
            <p:ph type="body" idx="1"/>
          </p:nvPr>
        </p:nvSpPr>
        <p:spPr>
          <a:xfrm>
            <a:off x="395288" y="2249488"/>
            <a:ext cx="8424862" cy="3987800"/>
          </a:xfrm>
        </p:spPr>
        <p:txBody>
          <a:bodyPr/>
          <a:lstStyle/>
          <a:p>
            <a:r>
              <a:rPr lang="zh-CN" altLang="en-US" sz="2400" smtClean="0">
                <a:latin typeface="华文新魏" panose="02010800040101010101" pitchFamily="2" charset="-122"/>
              </a:rPr>
              <a:t>将原问题通过有关规则不断分解或变换，直到问题分解或变换为一些直接可解的子问题，或者不可解也不能再分解或变换的子问题为止。根据所得到的搜索树确定原问题的可解性。如果可解，则由搜索树找出解图或解图。</a:t>
            </a:r>
            <a:endParaRPr lang="en-US" altLang="zh-CN" sz="2400" smtClean="0">
              <a:latin typeface="华文新魏" panose="02010800040101010101" pitchFamily="2" charset="-122"/>
            </a:endParaRPr>
          </a:p>
          <a:p>
            <a:r>
              <a:rPr lang="zh-CN" altLang="en-US" sz="2400" smtClean="0">
                <a:latin typeface="华文新魏" panose="02010800040101010101" pitchFamily="2" charset="-122"/>
              </a:rPr>
              <a:t>可解和不可解标示过程是自下而上的，即子节点的可解性来确定父节点的可解性。</a:t>
            </a:r>
            <a:endParaRPr lang="en-US" altLang="zh-CN" sz="2400" smtClean="0">
              <a:latin typeface="华文新魏" panose="02010800040101010101" pitchFamily="2" charset="-122"/>
            </a:endParaRPr>
          </a:p>
          <a:p>
            <a:r>
              <a:rPr lang="zh-CN" altLang="en-US" sz="2400" smtClean="0">
                <a:latin typeface="华文新魏" panose="02010800040101010101" pitchFamily="2" charset="-122"/>
              </a:rPr>
              <a:t>与</a:t>
            </a:r>
            <a:r>
              <a:rPr lang="en-US" altLang="zh-CN" sz="2400" smtClean="0">
                <a:latin typeface="华文新魏" panose="02010800040101010101" pitchFamily="2" charset="-122"/>
              </a:rPr>
              <a:t>/</a:t>
            </a:r>
            <a:r>
              <a:rPr lang="zh-CN" altLang="en-US" sz="2400" smtClean="0">
                <a:latin typeface="华文新魏" panose="02010800040101010101" pitchFamily="2" charset="-122"/>
              </a:rPr>
              <a:t>或图的搜索同样分为盲目搜索和启发式搜索两类。</a:t>
            </a:r>
            <a:endParaRPr lang="en-US" altLang="zh-CN" sz="2400" smtClean="0">
              <a:latin typeface="华文新魏" panose="02010800040101010101" pitchFamily="2" charset="-122"/>
            </a:endParaRPr>
          </a:p>
          <a:p>
            <a:pPr>
              <a:buFont typeface="Arial" panose="020B0604020202020204" pitchFamily="34" charset="0"/>
              <a:buChar char="•"/>
            </a:pPr>
            <a:endParaRPr lang="en-US" altLang="zh-CN" sz="2400" smtClean="0">
              <a:latin typeface="Times New Roman" panose="02020603050405020304" pitchFamily="18" charset="0"/>
              <a:cs typeface="Times New Roman" panose="02020603050405020304" pitchFamily="18" charset="0"/>
            </a:endParaRPr>
          </a:p>
        </p:txBody>
      </p:sp>
    </p:spTree>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82626"/>
            <a:ext cx="7793037" cy="1143000"/>
          </a:xfrm>
        </p:spPr>
        <p:txBody>
          <a:bodyPr/>
          <a:lstStyle/>
          <a:p>
            <a:r>
              <a:rPr lang="zh-CN" altLang="en-US" dirty="0"/>
              <a:t>与或树的盲目搜索</a:t>
            </a:r>
          </a:p>
        </p:txBody>
      </p:sp>
      <p:sp>
        <p:nvSpPr>
          <p:cNvPr id="3" name="内容占位符 2"/>
          <p:cNvSpPr>
            <a:spLocks noGrp="1"/>
          </p:cNvSpPr>
          <p:nvPr>
            <p:ph idx="1"/>
          </p:nvPr>
        </p:nvSpPr>
        <p:spPr>
          <a:xfrm>
            <a:off x="683568" y="2010683"/>
            <a:ext cx="8003232" cy="4114800"/>
          </a:xfrm>
        </p:spPr>
        <p:txBody>
          <a:bodyPr/>
          <a:lstStyle/>
          <a:p>
            <a:r>
              <a:rPr lang="zh-CN" altLang="en-US" dirty="0"/>
              <a:t>与状态树搜索的</a:t>
            </a:r>
            <a:r>
              <a:rPr lang="zh-CN" altLang="en-US" dirty="0" smtClean="0"/>
              <a:t>不同在于：</a:t>
            </a:r>
            <a:endParaRPr lang="en-US" altLang="zh-CN" dirty="0" smtClean="0"/>
          </a:p>
          <a:p>
            <a:pPr marL="0" indent="0">
              <a:buNone/>
            </a:pPr>
            <a:r>
              <a:rPr lang="en-US" altLang="zh-CN" sz="2400" dirty="0" smtClean="0"/>
              <a:t>1.</a:t>
            </a:r>
            <a:r>
              <a:rPr lang="zh-CN" altLang="en-US" sz="2400" dirty="0" smtClean="0"/>
              <a:t>搜索过程包含可解性标记过程。一旦生成已知可解或不可解的节点，需要向上标记其先辈节点的可解性，当根节点的可解性得到标记后，搜索终止，根据根节点的可解性返回解树或证明问题无解。</a:t>
            </a:r>
            <a:endParaRPr lang="en-US" altLang="zh-CN" sz="2400" dirty="0" smtClean="0"/>
          </a:p>
          <a:p>
            <a:pPr marL="0" indent="0">
              <a:buNone/>
            </a:pPr>
            <a:r>
              <a:rPr lang="en-US" altLang="zh-CN" sz="2400" dirty="0" smtClean="0"/>
              <a:t>2.</a:t>
            </a:r>
            <a:r>
              <a:rPr lang="zh-CN" altLang="en-US" sz="2400" dirty="0" smtClean="0"/>
              <a:t>包含</a:t>
            </a:r>
            <a:r>
              <a:rPr lang="zh-CN" altLang="en-US" sz="2400" dirty="0"/>
              <a:t>从</a:t>
            </a:r>
            <a:r>
              <a:rPr lang="en-US" altLang="zh-CN" sz="2400" dirty="0" smtClean="0"/>
              <a:t> OPEN</a:t>
            </a:r>
            <a:r>
              <a:rPr lang="zh-CN" altLang="en-US" sz="2400" dirty="0" smtClean="0"/>
              <a:t>表中删除“具有可解或不可解先辈节点”的节点的过程。</a:t>
            </a:r>
            <a:endParaRPr lang="zh-CN" altLang="en-US" sz="2400" dirty="0"/>
          </a:p>
        </p:txBody>
      </p:sp>
      <p:sp>
        <p:nvSpPr>
          <p:cNvPr id="4" name="日期占位符 3"/>
          <p:cNvSpPr>
            <a:spLocks noGrp="1"/>
          </p:cNvSpPr>
          <p:nvPr>
            <p:ph type="dt" sz="half" idx="10"/>
          </p:nvPr>
        </p:nvSpPr>
        <p:spPr/>
        <p:txBody>
          <a:bodyPr/>
          <a:lstStyle/>
          <a:p>
            <a:pPr>
              <a:defRPr/>
            </a:pPr>
            <a:fld id="{E44F80A3-2291-4458-AD52-5E50E1A53AC8}" type="datetime1">
              <a:rPr lang="zh-CN" altLang="en-US" smtClean="0"/>
              <a:pPr>
                <a:defRPr/>
              </a:pPr>
              <a:t>2017/9/26</a:t>
            </a:fld>
            <a:endParaRPr lang="en-US" altLang="zh-CN"/>
          </a:p>
        </p:txBody>
      </p:sp>
      <p:sp>
        <p:nvSpPr>
          <p:cNvPr id="5" name="灯片编号占位符 4"/>
          <p:cNvSpPr>
            <a:spLocks noGrp="1"/>
          </p:cNvSpPr>
          <p:nvPr>
            <p:ph type="sldNum" sz="quarter" idx="12"/>
          </p:nvPr>
        </p:nvSpPr>
        <p:spPr/>
        <p:txBody>
          <a:bodyPr/>
          <a:lstStyle/>
          <a:p>
            <a:pPr>
              <a:defRPr/>
            </a:pPr>
            <a:fld id="{94F1240E-FBF6-4486-AC71-38B1CF1453AF}" type="slidenum">
              <a:rPr lang="en-US" altLang="zh-CN" smtClean="0"/>
              <a:pPr>
                <a:defRPr/>
              </a:pPr>
              <a:t>95</a:t>
            </a:fld>
            <a:endParaRPr lang="en-US" altLang="zh-CN"/>
          </a:p>
        </p:txBody>
      </p:sp>
    </p:spTree>
    <p:extLst>
      <p:ext uri="{BB962C8B-B14F-4D97-AF65-F5344CB8AC3E}">
        <p14:creationId xmlns:p14="http://schemas.microsoft.com/office/powerpoint/2010/main" val="27972737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a:spLocks noGrp="1"/>
          </p:cNvSpPr>
          <p:nvPr>
            <p:ph type="title"/>
          </p:nvPr>
        </p:nvSpPr>
        <p:spPr>
          <a:xfrm>
            <a:off x="920750" y="652463"/>
            <a:ext cx="7793038" cy="1143000"/>
          </a:xfrm>
        </p:spPr>
        <p:txBody>
          <a:bodyPr/>
          <a:lstStyle/>
          <a:p>
            <a:r>
              <a:rPr lang="zh-CN" altLang="en-US" dirty="0"/>
              <a:t>与或树的盲目搜索</a:t>
            </a:r>
            <a:endParaRPr lang="zh-CN" altLang="en-US" dirty="0" smtClean="0"/>
          </a:p>
        </p:txBody>
      </p:sp>
      <p:sp>
        <p:nvSpPr>
          <p:cNvPr id="4" name="日期占位符 3"/>
          <p:cNvSpPr>
            <a:spLocks noGrp="1"/>
          </p:cNvSpPr>
          <p:nvPr>
            <p:ph type="dt" sz="quarter" idx="10"/>
          </p:nvPr>
        </p:nvSpPr>
        <p:spPr>
          <a:xfrm>
            <a:off x="883761" y="6264716"/>
            <a:ext cx="1905000" cy="457200"/>
          </a:xfrm>
        </p:spPr>
        <p:txBody>
          <a:bodyPr/>
          <a:lstStyle/>
          <a:p>
            <a:pPr>
              <a:defRPr/>
            </a:pPr>
            <a:fld id="{A09B69F0-C9EC-4B11-AC5D-F48E3800AC82}" type="datetime1">
              <a:rPr lang="zh-CN" altLang="en-US" smtClean="0"/>
              <a:pPr>
                <a:defRPr/>
              </a:pPr>
              <a:t>2017/9/26</a:t>
            </a:fld>
            <a:endParaRPr lang="en-US" altLang="zh-CN"/>
          </a:p>
        </p:txBody>
      </p:sp>
      <p:sp>
        <p:nvSpPr>
          <p:cNvPr id="16282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8AFD8B-6573-4C70-86CE-F625814DB96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96</a:t>
            </a:fld>
            <a:endParaRPr kumimoji="0" lang="en-US" altLang="zh-CN" sz="1400" smtClean="0">
              <a:latin typeface="Tahoma" panose="020B0604030504040204" pitchFamily="34" charset="0"/>
              <a:ea typeface="宋体" panose="02010600030101010101" pitchFamily="2" charset="-122"/>
            </a:endParaRPr>
          </a:p>
        </p:txBody>
      </p:sp>
      <p:grpSp>
        <p:nvGrpSpPr>
          <p:cNvPr id="162821" name="Group 4"/>
          <p:cNvGrpSpPr>
            <a:grpSpLocks/>
          </p:cNvGrpSpPr>
          <p:nvPr/>
        </p:nvGrpSpPr>
        <p:grpSpPr bwMode="auto">
          <a:xfrm>
            <a:off x="32745" y="1437134"/>
            <a:ext cx="3211299" cy="4465640"/>
            <a:chOff x="-60" y="1369"/>
            <a:chExt cx="1571" cy="2813"/>
          </a:xfrm>
        </p:grpSpPr>
        <p:sp>
          <p:nvSpPr>
            <p:cNvPr id="162843" name="Oval 6"/>
            <p:cNvSpPr>
              <a:spLocks noChangeArrowheads="1"/>
            </p:cNvSpPr>
            <p:nvPr/>
          </p:nvSpPr>
          <p:spPr bwMode="auto">
            <a:xfrm>
              <a:off x="1463" y="1369"/>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44" name="Oval 7"/>
            <p:cNvSpPr>
              <a:spLocks noChangeArrowheads="1"/>
            </p:cNvSpPr>
            <p:nvPr/>
          </p:nvSpPr>
          <p:spPr bwMode="auto">
            <a:xfrm>
              <a:off x="436" y="3841"/>
              <a:ext cx="58" cy="6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45" name="Oval 8"/>
            <p:cNvSpPr>
              <a:spLocks noChangeArrowheads="1"/>
            </p:cNvSpPr>
            <p:nvPr/>
          </p:nvSpPr>
          <p:spPr bwMode="auto">
            <a:xfrm>
              <a:off x="173" y="3385"/>
              <a:ext cx="65" cy="101"/>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46" name="Line 9"/>
            <p:cNvSpPr>
              <a:spLocks noChangeShapeType="1"/>
            </p:cNvSpPr>
            <p:nvPr/>
          </p:nvSpPr>
          <p:spPr bwMode="auto">
            <a:xfrm flipH="1">
              <a:off x="608" y="2489"/>
              <a:ext cx="425" cy="4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48" name="Line 11"/>
            <p:cNvSpPr>
              <a:spLocks noChangeShapeType="1"/>
            </p:cNvSpPr>
            <p:nvPr/>
          </p:nvSpPr>
          <p:spPr bwMode="auto">
            <a:xfrm>
              <a:off x="1023" y="2512"/>
              <a:ext cx="222" cy="43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1" name="Line 15"/>
            <p:cNvSpPr>
              <a:spLocks noChangeShapeType="1"/>
            </p:cNvSpPr>
            <p:nvPr/>
          </p:nvSpPr>
          <p:spPr bwMode="auto">
            <a:xfrm flipH="1">
              <a:off x="214" y="3029"/>
              <a:ext cx="383" cy="36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2" name="Line 16"/>
            <p:cNvSpPr>
              <a:spLocks noChangeShapeType="1"/>
            </p:cNvSpPr>
            <p:nvPr/>
          </p:nvSpPr>
          <p:spPr bwMode="auto">
            <a:xfrm>
              <a:off x="645" y="3006"/>
              <a:ext cx="191" cy="379"/>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5" name="Oval 20"/>
            <p:cNvSpPr>
              <a:spLocks noChangeArrowheads="1"/>
            </p:cNvSpPr>
            <p:nvPr/>
          </p:nvSpPr>
          <p:spPr bwMode="auto">
            <a:xfrm flipH="1" flipV="1">
              <a:off x="1008" y="2433"/>
              <a:ext cx="68" cy="6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56" name="Line 21"/>
            <p:cNvSpPr>
              <a:spLocks noChangeShapeType="1"/>
            </p:cNvSpPr>
            <p:nvPr/>
          </p:nvSpPr>
          <p:spPr bwMode="auto">
            <a:xfrm>
              <a:off x="242" y="3436"/>
              <a:ext cx="211" cy="39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60" name="Line 25"/>
            <p:cNvSpPr>
              <a:spLocks noChangeShapeType="1"/>
            </p:cNvSpPr>
            <p:nvPr/>
          </p:nvSpPr>
          <p:spPr bwMode="auto">
            <a:xfrm flipH="1">
              <a:off x="-60" y="3436"/>
              <a:ext cx="315" cy="42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64" name="Text Box 30"/>
            <p:cNvSpPr txBox="1">
              <a:spLocks noChangeArrowheads="1"/>
            </p:cNvSpPr>
            <p:nvPr/>
          </p:nvSpPr>
          <p:spPr bwMode="auto">
            <a:xfrm>
              <a:off x="370" y="3930"/>
              <a:ext cx="164"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B</a:t>
              </a:r>
              <a:endParaRPr lang="en-US" altLang="zh-CN" sz="2000" dirty="0">
                <a:latin typeface="Tahoma" panose="020B0604030504040204" pitchFamily="34" charset="0"/>
                <a:ea typeface="宋体" panose="02010600030101010101" pitchFamily="2" charset="-122"/>
              </a:endParaRPr>
            </a:p>
          </p:txBody>
        </p:sp>
        <p:sp>
          <p:nvSpPr>
            <p:cNvPr id="162865" name="Text Box 31"/>
            <p:cNvSpPr txBox="1">
              <a:spLocks noChangeArrowheads="1"/>
            </p:cNvSpPr>
            <p:nvPr/>
          </p:nvSpPr>
          <p:spPr bwMode="auto">
            <a:xfrm>
              <a:off x="102" y="3104"/>
              <a:ext cx="166"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E</a:t>
              </a:r>
              <a:endParaRPr lang="en-US" altLang="zh-CN" sz="2000" dirty="0">
                <a:latin typeface="Tahoma" panose="020B0604030504040204" pitchFamily="34" charset="0"/>
                <a:ea typeface="宋体" panose="02010600030101010101" pitchFamily="2" charset="-122"/>
              </a:endParaRPr>
            </a:p>
          </p:txBody>
        </p:sp>
        <p:sp>
          <p:nvSpPr>
            <p:cNvPr id="162871" name="Text Box 54"/>
            <p:cNvSpPr txBox="1">
              <a:spLocks noChangeArrowheads="1"/>
            </p:cNvSpPr>
            <p:nvPr/>
          </p:nvSpPr>
          <p:spPr bwMode="auto">
            <a:xfrm>
              <a:off x="958" y="2203"/>
              <a:ext cx="206"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latin typeface="Tahoma" panose="020B0604030504040204" pitchFamily="34" charset="0"/>
                  <a:ea typeface="宋体" panose="02010600030101010101" pitchFamily="2" charset="-122"/>
                </a:rPr>
                <a:t>S</a:t>
              </a:r>
              <a:r>
                <a:rPr lang="en-US" altLang="zh-CN" sz="2000" baseline="-25000" dirty="0">
                  <a:latin typeface="Tahoma" panose="020B0604030504040204" pitchFamily="34" charset="0"/>
                  <a:ea typeface="宋体" panose="02010600030101010101" pitchFamily="2" charset="-122"/>
                </a:rPr>
                <a:t>0</a:t>
              </a:r>
            </a:p>
          </p:txBody>
        </p:sp>
        <p:sp>
          <p:nvSpPr>
            <p:cNvPr id="162874" name="Freeform 73"/>
            <p:cNvSpPr>
              <a:spLocks/>
            </p:cNvSpPr>
            <p:nvPr/>
          </p:nvSpPr>
          <p:spPr bwMode="auto">
            <a:xfrm>
              <a:off x="141" y="3568"/>
              <a:ext cx="192" cy="48"/>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2875" name="Freeform 76"/>
            <p:cNvSpPr>
              <a:spLocks/>
            </p:cNvSpPr>
            <p:nvPr/>
          </p:nvSpPr>
          <p:spPr bwMode="auto">
            <a:xfrm>
              <a:off x="925" y="2573"/>
              <a:ext cx="126" cy="72"/>
            </a:xfrm>
            <a:custGeom>
              <a:avLst/>
              <a:gdLst>
                <a:gd name="T0" fmla="*/ 0 w 126"/>
                <a:gd name="T1" fmla="*/ 52 h 72"/>
                <a:gd name="T2" fmla="*/ 67 w 126"/>
                <a:gd name="T3" fmla="*/ 63 h 72"/>
                <a:gd name="T4" fmla="*/ 126 w 126"/>
                <a:gd name="T5" fmla="*/ 0 h 72"/>
                <a:gd name="T6" fmla="*/ 0 60000 65536"/>
                <a:gd name="T7" fmla="*/ 0 60000 65536"/>
                <a:gd name="T8" fmla="*/ 0 60000 65536"/>
                <a:gd name="T9" fmla="*/ 0 w 126"/>
                <a:gd name="T10" fmla="*/ 0 h 72"/>
                <a:gd name="T11" fmla="*/ 126 w 126"/>
                <a:gd name="T12" fmla="*/ 72 h 72"/>
              </a:gdLst>
              <a:ahLst/>
              <a:cxnLst>
                <a:cxn ang="T6">
                  <a:pos x="T0" y="T1"/>
                </a:cxn>
                <a:cxn ang="T7">
                  <a:pos x="T2" y="T3"/>
                </a:cxn>
                <a:cxn ang="T8">
                  <a:pos x="T4" y="T5"/>
                </a:cxn>
              </a:cxnLst>
              <a:rect l="T9" t="T10" r="T11" b="T12"/>
              <a:pathLst>
                <a:path w="126" h="72">
                  <a:moveTo>
                    <a:pt x="0" y="52"/>
                  </a:moveTo>
                  <a:cubicBezTo>
                    <a:pt x="11" y="54"/>
                    <a:pt x="46" y="72"/>
                    <a:pt x="67" y="63"/>
                  </a:cubicBezTo>
                  <a:cubicBezTo>
                    <a:pt x="88" y="54"/>
                    <a:pt x="114" y="13"/>
                    <a:pt x="12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2823" name="Oval 20"/>
          <p:cNvSpPr>
            <a:spLocks noChangeArrowheads="1"/>
          </p:cNvSpPr>
          <p:nvPr/>
        </p:nvSpPr>
        <p:spPr bwMode="auto">
          <a:xfrm flipH="1" flipV="1">
            <a:off x="1816043" y="4599235"/>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24" name="Text Box 54"/>
          <p:cNvSpPr txBox="1">
            <a:spLocks noChangeArrowheads="1"/>
          </p:cNvSpPr>
          <p:nvPr/>
        </p:nvSpPr>
        <p:spPr bwMode="auto">
          <a:xfrm>
            <a:off x="1117600" y="3651697"/>
            <a:ext cx="31771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rgbClr val="C00000"/>
                </a:solidFill>
                <a:latin typeface="Tahoma" panose="020B0604030504040204" pitchFamily="34" charset="0"/>
                <a:ea typeface="宋体" panose="02010600030101010101" pitchFamily="2" charset="-122"/>
              </a:rPr>
              <a:t>F</a:t>
            </a:r>
            <a:endParaRPr lang="en-US" altLang="zh-CN" sz="2000" baseline="-25000" dirty="0">
              <a:solidFill>
                <a:srgbClr val="C00000"/>
              </a:solidFill>
              <a:latin typeface="Tahoma" panose="020B0604030504040204" pitchFamily="34" charset="0"/>
              <a:ea typeface="宋体" panose="02010600030101010101" pitchFamily="2" charset="-122"/>
            </a:endParaRPr>
          </a:p>
        </p:txBody>
      </p:sp>
      <p:sp>
        <p:nvSpPr>
          <p:cNvPr id="162830" name="Text Box 54"/>
          <p:cNvSpPr txBox="1">
            <a:spLocks noChangeArrowheads="1"/>
          </p:cNvSpPr>
          <p:nvPr/>
        </p:nvSpPr>
        <p:spPr bwMode="auto">
          <a:xfrm>
            <a:off x="1818481" y="4187812"/>
            <a:ext cx="35618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G</a:t>
            </a:r>
            <a:endParaRPr lang="en-US" altLang="zh-CN" sz="2000" baseline="-25000" dirty="0">
              <a:latin typeface="Tahoma" panose="020B0604030504040204" pitchFamily="34" charset="0"/>
              <a:ea typeface="宋体" panose="02010600030101010101" pitchFamily="2" charset="-122"/>
            </a:endParaRPr>
          </a:p>
        </p:txBody>
      </p:sp>
      <p:sp>
        <p:nvSpPr>
          <p:cNvPr id="60" name="Oval 8"/>
          <p:cNvSpPr>
            <a:spLocks noChangeArrowheads="1"/>
          </p:cNvSpPr>
          <p:nvPr/>
        </p:nvSpPr>
        <p:spPr bwMode="auto">
          <a:xfrm>
            <a:off x="1338007" y="3966816"/>
            <a:ext cx="132474" cy="113304"/>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1" name="Oval 7"/>
          <p:cNvSpPr>
            <a:spLocks noChangeArrowheads="1"/>
          </p:cNvSpPr>
          <p:nvPr/>
        </p:nvSpPr>
        <p:spPr bwMode="auto">
          <a:xfrm>
            <a:off x="32745" y="5401121"/>
            <a:ext cx="118558" cy="10477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2" name="Text Box 30"/>
          <p:cNvSpPr txBox="1">
            <a:spLocks noChangeArrowheads="1"/>
          </p:cNvSpPr>
          <p:nvPr/>
        </p:nvSpPr>
        <p:spPr bwMode="auto">
          <a:xfrm>
            <a:off x="172903" y="5430600"/>
            <a:ext cx="338554"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A</a:t>
            </a:r>
            <a:endParaRPr lang="en-US" altLang="zh-CN" sz="2000" dirty="0">
              <a:latin typeface="Tahoma" panose="020B0604030504040204" pitchFamily="34" charset="0"/>
              <a:ea typeface="宋体" panose="02010600030101010101" pitchFamily="2" charset="-122"/>
            </a:endParaRPr>
          </a:p>
        </p:txBody>
      </p:sp>
      <p:sp>
        <p:nvSpPr>
          <p:cNvPr id="63" name="Line 16"/>
          <p:cNvSpPr>
            <a:spLocks noChangeShapeType="1"/>
          </p:cNvSpPr>
          <p:nvPr/>
        </p:nvSpPr>
        <p:spPr bwMode="auto">
          <a:xfrm>
            <a:off x="1975484" y="4739860"/>
            <a:ext cx="379372" cy="605895"/>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16"/>
          <p:cNvSpPr>
            <a:spLocks noChangeShapeType="1"/>
          </p:cNvSpPr>
          <p:nvPr/>
        </p:nvSpPr>
        <p:spPr bwMode="auto">
          <a:xfrm flipH="1">
            <a:off x="1521691" y="4739861"/>
            <a:ext cx="301216" cy="645834"/>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Text Box 30"/>
          <p:cNvSpPr txBox="1">
            <a:spLocks noChangeArrowheads="1"/>
          </p:cNvSpPr>
          <p:nvPr/>
        </p:nvSpPr>
        <p:spPr bwMode="auto">
          <a:xfrm>
            <a:off x="1419187" y="5428111"/>
            <a:ext cx="338554"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C</a:t>
            </a:r>
            <a:endParaRPr lang="en-US" altLang="zh-CN" sz="2000" dirty="0">
              <a:latin typeface="Tahoma" panose="020B0604030504040204" pitchFamily="34" charset="0"/>
              <a:ea typeface="宋体" panose="02010600030101010101" pitchFamily="2" charset="-122"/>
            </a:endParaRPr>
          </a:p>
        </p:txBody>
      </p:sp>
      <p:sp>
        <p:nvSpPr>
          <p:cNvPr id="66" name="Text Box 30"/>
          <p:cNvSpPr txBox="1">
            <a:spLocks noChangeArrowheads="1"/>
          </p:cNvSpPr>
          <p:nvPr/>
        </p:nvSpPr>
        <p:spPr bwMode="auto">
          <a:xfrm>
            <a:off x="2167567" y="5385695"/>
            <a:ext cx="359394"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D</a:t>
            </a:r>
            <a:endParaRPr lang="en-US" altLang="zh-CN" sz="2000" dirty="0">
              <a:latin typeface="Tahoma" panose="020B0604030504040204" pitchFamily="34" charset="0"/>
              <a:ea typeface="宋体" panose="02010600030101010101" pitchFamily="2" charset="-122"/>
            </a:endParaRPr>
          </a:p>
        </p:txBody>
      </p:sp>
      <p:sp>
        <p:nvSpPr>
          <p:cNvPr id="67" name="Oval 8"/>
          <p:cNvSpPr>
            <a:spLocks noChangeArrowheads="1"/>
          </p:cNvSpPr>
          <p:nvPr/>
        </p:nvSpPr>
        <p:spPr bwMode="auto">
          <a:xfrm flipV="1">
            <a:off x="2347264" y="5301344"/>
            <a:ext cx="112907" cy="15271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8" name="Text Box 54"/>
          <p:cNvSpPr txBox="1">
            <a:spLocks noChangeArrowheads="1"/>
          </p:cNvSpPr>
          <p:nvPr/>
        </p:nvSpPr>
        <p:spPr bwMode="auto">
          <a:xfrm>
            <a:off x="1363152" y="5253453"/>
            <a:ext cx="3818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sym typeface="Symbol" panose="05050102010706020507" pitchFamily="18" charset="2"/>
              </a:rPr>
              <a:t></a:t>
            </a:r>
            <a:endParaRPr lang="en-US" altLang="zh-CN" sz="2000" baseline="-25000" dirty="0">
              <a:latin typeface="Tahoma" panose="020B0604030504040204" pitchFamily="34" charset="0"/>
              <a:ea typeface="宋体" panose="02010600030101010101" pitchFamily="2" charset="-122"/>
            </a:endParaRPr>
          </a:p>
        </p:txBody>
      </p:sp>
      <p:sp>
        <p:nvSpPr>
          <p:cNvPr id="2" name="文本框 1"/>
          <p:cNvSpPr txBox="1"/>
          <p:nvPr/>
        </p:nvSpPr>
        <p:spPr>
          <a:xfrm>
            <a:off x="342180" y="2017252"/>
            <a:ext cx="4567033" cy="707886"/>
          </a:xfrm>
          <a:prstGeom prst="rect">
            <a:avLst/>
          </a:prstGeom>
          <a:noFill/>
        </p:spPr>
        <p:txBody>
          <a:bodyPr wrap="square" rtlCol="0">
            <a:spAutoFit/>
          </a:bodyPr>
          <a:lstStyle/>
          <a:p>
            <a:r>
              <a:rPr lang="zh-CN" altLang="en-US" sz="2000" dirty="0" smtClean="0"/>
              <a:t>判断</a:t>
            </a:r>
            <a:r>
              <a:rPr lang="en-US" altLang="zh-CN" sz="2000" dirty="0" smtClean="0"/>
              <a:t>F</a:t>
            </a:r>
            <a:r>
              <a:rPr lang="zh-CN" altLang="en-US" sz="2000" dirty="0" smtClean="0"/>
              <a:t>可解后，</a:t>
            </a:r>
            <a:r>
              <a:rPr lang="en-US" altLang="zh-CN" sz="2000" dirty="0" smtClean="0"/>
              <a:t>G</a:t>
            </a:r>
            <a:r>
              <a:rPr lang="zh-CN" altLang="en-US" sz="2000" dirty="0" smtClean="0"/>
              <a:t>、</a:t>
            </a:r>
            <a:r>
              <a:rPr lang="en-US" altLang="zh-CN" sz="2000" dirty="0" smtClean="0"/>
              <a:t>C</a:t>
            </a:r>
            <a:r>
              <a:rPr lang="zh-CN" altLang="en-US" sz="2000" dirty="0" smtClean="0"/>
              <a:t>、</a:t>
            </a:r>
            <a:r>
              <a:rPr lang="en-US" altLang="zh-CN" sz="2000" dirty="0" smtClean="0"/>
              <a:t>D</a:t>
            </a:r>
            <a:r>
              <a:rPr lang="zh-CN" altLang="en-US" sz="2000" dirty="0" smtClean="0"/>
              <a:t>具有可解的先辈，不需再考察，可从</a:t>
            </a:r>
            <a:r>
              <a:rPr lang="en-US" altLang="zh-CN" sz="2000" dirty="0" smtClean="0"/>
              <a:t>OPEN</a:t>
            </a:r>
            <a:r>
              <a:rPr lang="zh-CN" altLang="en-US" sz="2000" dirty="0" smtClean="0"/>
              <a:t>表删除。</a:t>
            </a:r>
            <a:endParaRPr lang="zh-CN" altLang="en-US" sz="2000" dirty="0"/>
          </a:p>
        </p:txBody>
      </p:sp>
      <p:grpSp>
        <p:nvGrpSpPr>
          <p:cNvPr id="70" name="Group 4"/>
          <p:cNvGrpSpPr>
            <a:grpSpLocks/>
          </p:cNvGrpSpPr>
          <p:nvPr/>
        </p:nvGrpSpPr>
        <p:grpSpPr bwMode="auto">
          <a:xfrm>
            <a:off x="4477716" y="2952775"/>
            <a:ext cx="2667565" cy="3141664"/>
            <a:chOff x="-60" y="2203"/>
            <a:chExt cx="1305" cy="1979"/>
          </a:xfrm>
        </p:grpSpPr>
        <p:sp>
          <p:nvSpPr>
            <p:cNvPr id="72" name="Oval 7"/>
            <p:cNvSpPr>
              <a:spLocks noChangeArrowheads="1"/>
            </p:cNvSpPr>
            <p:nvPr/>
          </p:nvSpPr>
          <p:spPr bwMode="auto">
            <a:xfrm>
              <a:off x="622" y="3822"/>
              <a:ext cx="58" cy="6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74" name="Line 9"/>
            <p:cNvSpPr>
              <a:spLocks noChangeShapeType="1"/>
            </p:cNvSpPr>
            <p:nvPr/>
          </p:nvSpPr>
          <p:spPr bwMode="auto">
            <a:xfrm flipH="1">
              <a:off x="591" y="2496"/>
              <a:ext cx="425" cy="4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11"/>
            <p:cNvSpPr>
              <a:spLocks noChangeShapeType="1"/>
            </p:cNvSpPr>
            <p:nvPr/>
          </p:nvSpPr>
          <p:spPr bwMode="auto">
            <a:xfrm>
              <a:off x="1023" y="2512"/>
              <a:ext cx="222" cy="43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15"/>
            <p:cNvSpPr>
              <a:spLocks noChangeShapeType="1"/>
            </p:cNvSpPr>
            <p:nvPr/>
          </p:nvSpPr>
          <p:spPr bwMode="auto">
            <a:xfrm flipH="1">
              <a:off x="214" y="3029"/>
              <a:ext cx="383" cy="36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16"/>
            <p:cNvSpPr>
              <a:spLocks noChangeShapeType="1"/>
            </p:cNvSpPr>
            <p:nvPr/>
          </p:nvSpPr>
          <p:spPr bwMode="auto">
            <a:xfrm>
              <a:off x="645" y="3006"/>
              <a:ext cx="191" cy="379"/>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Oval 20"/>
            <p:cNvSpPr>
              <a:spLocks noChangeArrowheads="1"/>
            </p:cNvSpPr>
            <p:nvPr/>
          </p:nvSpPr>
          <p:spPr bwMode="auto">
            <a:xfrm flipH="1" flipV="1">
              <a:off x="1008" y="2433"/>
              <a:ext cx="68" cy="6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79" name="Line 21"/>
            <p:cNvSpPr>
              <a:spLocks noChangeShapeType="1"/>
            </p:cNvSpPr>
            <p:nvPr/>
          </p:nvSpPr>
          <p:spPr bwMode="auto">
            <a:xfrm>
              <a:off x="242" y="3436"/>
              <a:ext cx="211" cy="39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5"/>
            <p:cNvSpPr>
              <a:spLocks noChangeShapeType="1"/>
            </p:cNvSpPr>
            <p:nvPr/>
          </p:nvSpPr>
          <p:spPr bwMode="auto">
            <a:xfrm flipH="1">
              <a:off x="-60" y="3436"/>
              <a:ext cx="315" cy="42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Text Box 30"/>
            <p:cNvSpPr txBox="1">
              <a:spLocks noChangeArrowheads="1"/>
            </p:cNvSpPr>
            <p:nvPr/>
          </p:nvSpPr>
          <p:spPr bwMode="auto">
            <a:xfrm>
              <a:off x="370" y="3930"/>
              <a:ext cx="164"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B</a:t>
              </a:r>
              <a:endParaRPr lang="en-US" altLang="zh-CN" sz="2000" dirty="0">
                <a:latin typeface="Tahoma" panose="020B0604030504040204" pitchFamily="34" charset="0"/>
                <a:ea typeface="宋体" panose="02010600030101010101" pitchFamily="2" charset="-122"/>
              </a:endParaRPr>
            </a:p>
          </p:txBody>
        </p:sp>
        <p:sp>
          <p:nvSpPr>
            <p:cNvPr id="82" name="Text Box 31"/>
            <p:cNvSpPr txBox="1">
              <a:spLocks noChangeArrowheads="1"/>
            </p:cNvSpPr>
            <p:nvPr/>
          </p:nvSpPr>
          <p:spPr bwMode="auto">
            <a:xfrm>
              <a:off x="102" y="3104"/>
              <a:ext cx="166"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E</a:t>
              </a:r>
              <a:endParaRPr lang="en-US" altLang="zh-CN" sz="2000" dirty="0">
                <a:latin typeface="Tahoma" panose="020B0604030504040204" pitchFamily="34" charset="0"/>
                <a:ea typeface="宋体" panose="02010600030101010101" pitchFamily="2" charset="-122"/>
              </a:endParaRPr>
            </a:p>
          </p:txBody>
        </p:sp>
        <p:sp>
          <p:nvSpPr>
            <p:cNvPr id="83" name="Text Box 54"/>
            <p:cNvSpPr txBox="1">
              <a:spLocks noChangeArrowheads="1"/>
            </p:cNvSpPr>
            <p:nvPr/>
          </p:nvSpPr>
          <p:spPr bwMode="auto">
            <a:xfrm>
              <a:off x="958" y="2203"/>
              <a:ext cx="206"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latin typeface="Tahoma" panose="020B0604030504040204" pitchFamily="34" charset="0"/>
                  <a:ea typeface="宋体" panose="02010600030101010101" pitchFamily="2" charset="-122"/>
                </a:rPr>
                <a:t>S</a:t>
              </a:r>
              <a:r>
                <a:rPr lang="en-US" altLang="zh-CN" sz="2000" baseline="-25000" dirty="0">
                  <a:latin typeface="Tahoma" panose="020B0604030504040204" pitchFamily="34" charset="0"/>
                  <a:ea typeface="宋体" panose="02010600030101010101" pitchFamily="2" charset="-122"/>
                </a:rPr>
                <a:t>0</a:t>
              </a:r>
            </a:p>
          </p:txBody>
        </p:sp>
        <p:sp>
          <p:nvSpPr>
            <p:cNvPr id="84" name="Freeform 73"/>
            <p:cNvSpPr>
              <a:spLocks/>
            </p:cNvSpPr>
            <p:nvPr/>
          </p:nvSpPr>
          <p:spPr bwMode="auto">
            <a:xfrm>
              <a:off x="141" y="3568"/>
              <a:ext cx="192" cy="48"/>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 name="Freeform 76"/>
            <p:cNvSpPr>
              <a:spLocks/>
            </p:cNvSpPr>
            <p:nvPr/>
          </p:nvSpPr>
          <p:spPr bwMode="auto">
            <a:xfrm>
              <a:off x="552" y="3039"/>
              <a:ext cx="126" cy="72"/>
            </a:xfrm>
            <a:custGeom>
              <a:avLst/>
              <a:gdLst>
                <a:gd name="T0" fmla="*/ 0 w 126"/>
                <a:gd name="T1" fmla="*/ 52 h 72"/>
                <a:gd name="T2" fmla="*/ 67 w 126"/>
                <a:gd name="T3" fmla="*/ 63 h 72"/>
                <a:gd name="T4" fmla="*/ 126 w 126"/>
                <a:gd name="T5" fmla="*/ 0 h 72"/>
                <a:gd name="T6" fmla="*/ 0 60000 65536"/>
                <a:gd name="T7" fmla="*/ 0 60000 65536"/>
                <a:gd name="T8" fmla="*/ 0 60000 65536"/>
                <a:gd name="T9" fmla="*/ 0 w 126"/>
                <a:gd name="T10" fmla="*/ 0 h 72"/>
                <a:gd name="T11" fmla="*/ 126 w 126"/>
                <a:gd name="T12" fmla="*/ 72 h 72"/>
              </a:gdLst>
              <a:ahLst/>
              <a:cxnLst>
                <a:cxn ang="T6">
                  <a:pos x="T0" y="T1"/>
                </a:cxn>
                <a:cxn ang="T7">
                  <a:pos x="T2" y="T3"/>
                </a:cxn>
                <a:cxn ang="T8">
                  <a:pos x="T4" y="T5"/>
                </a:cxn>
              </a:cxnLst>
              <a:rect l="T9" t="T10" r="T11" b="T12"/>
              <a:pathLst>
                <a:path w="126" h="72">
                  <a:moveTo>
                    <a:pt x="0" y="52"/>
                  </a:moveTo>
                  <a:cubicBezTo>
                    <a:pt x="11" y="54"/>
                    <a:pt x="46" y="72"/>
                    <a:pt x="67" y="63"/>
                  </a:cubicBezTo>
                  <a:cubicBezTo>
                    <a:pt x="88" y="54"/>
                    <a:pt x="114" y="13"/>
                    <a:pt x="12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6" name="Oval 20"/>
          <p:cNvSpPr>
            <a:spLocks noChangeArrowheads="1"/>
          </p:cNvSpPr>
          <p:nvPr/>
        </p:nvSpPr>
        <p:spPr bwMode="auto">
          <a:xfrm flipH="1" flipV="1">
            <a:off x="6261014" y="4790901"/>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87" name="Text Box 54"/>
          <p:cNvSpPr txBox="1">
            <a:spLocks noChangeArrowheads="1"/>
          </p:cNvSpPr>
          <p:nvPr/>
        </p:nvSpPr>
        <p:spPr bwMode="auto">
          <a:xfrm>
            <a:off x="5562571" y="3843363"/>
            <a:ext cx="31771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rgbClr val="C00000"/>
                </a:solidFill>
                <a:latin typeface="Tahoma" panose="020B0604030504040204" pitchFamily="34" charset="0"/>
                <a:ea typeface="宋体" panose="02010600030101010101" pitchFamily="2" charset="-122"/>
              </a:rPr>
              <a:t>F</a:t>
            </a:r>
            <a:endParaRPr lang="en-US" altLang="zh-CN" sz="2000" baseline="-25000" dirty="0">
              <a:solidFill>
                <a:srgbClr val="C00000"/>
              </a:solidFill>
              <a:latin typeface="Tahoma" panose="020B0604030504040204" pitchFamily="34" charset="0"/>
              <a:ea typeface="宋体" panose="02010600030101010101" pitchFamily="2" charset="-122"/>
            </a:endParaRPr>
          </a:p>
        </p:txBody>
      </p:sp>
      <p:sp>
        <p:nvSpPr>
          <p:cNvPr id="88" name="Text Box 54"/>
          <p:cNvSpPr txBox="1">
            <a:spLocks noChangeArrowheads="1"/>
          </p:cNvSpPr>
          <p:nvPr/>
        </p:nvSpPr>
        <p:spPr bwMode="auto">
          <a:xfrm>
            <a:off x="6263452" y="4379478"/>
            <a:ext cx="35618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G</a:t>
            </a:r>
            <a:endParaRPr lang="en-US" altLang="zh-CN" sz="2000" baseline="-25000" dirty="0">
              <a:latin typeface="Tahoma" panose="020B0604030504040204" pitchFamily="34" charset="0"/>
              <a:ea typeface="宋体" panose="02010600030101010101" pitchFamily="2" charset="-122"/>
            </a:endParaRPr>
          </a:p>
        </p:txBody>
      </p:sp>
      <p:sp>
        <p:nvSpPr>
          <p:cNvPr id="90" name="Text Box 30"/>
          <p:cNvSpPr txBox="1">
            <a:spLocks noChangeArrowheads="1"/>
          </p:cNvSpPr>
          <p:nvPr/>
        </p:nvSpPr>
        <p:spPr bwMode="auto">
          <a:xfrm>
            <a:off x="4586864" y="5645174"/>
            <a:ext cx="338554"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A</a:t>
            </a:r>
            <a:endParaRPr lang="en-US" altLang="zh-CN" sz="2000" dirty="0">
              <a:latin typeface="Tahoma" panose="020B0604030504040204" pitchFamily="34" charset="0"/>
              <a:ea typeface="宋体" panose="02010600030101010101" pitchFamily="2" charset="-122"/>
            </a:endParaRPr>
          </a:p>
        </p:txBody>
      </p:sp>
      <p:sp>
        <p:nvSpPr>
          <p:cNvPr id="91" name="Line 16"/>
          <p:cNvSpPr>
            <a:spLocks noChangeShapeType="1"/>
          </p:cNvSpPr>
          <p:nvPr/>
        </p:nvSpPr>
        <p:spPr bwMode="auto">
          <a:xfrm>
            <a:off x="6420455" y="4931526"/>
            <a:ext cx="379372" cy="605895"/>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16"/>
          <p:cNvSpPr>
            <a:spLocks noChangeShapeType="1"/>
          </p:cNvSpPr>
          <p:nvPr/>
        </p:nvSpPr>
        <p:spPr bwMode="auto">
          <a:xfrm flipH="1">
            <a:off x="5966662" y="4931527"/>
            <a:ext cx="301216" cy="645834"/>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Text Box 30"/>
          <p:cNvSpPr txBox="1">
            <a:spLocks noChangeArrowheads="1"/>
          </p:cNvSpPr>
          <p:nvPr/>
        </p:nvSpPr>
        <p:spPr bwMode="auto">
          <a:xfrm>
            <a:off x="5866878" y="5651800"/>
            <a:ext cx="338554"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C</a:t>
            </a:r>
            <a:endParaRPr lang="en-US" altLang="zh-CN" sz="2000" dirty="0">
              <a:latin typeface="Tahoma" panose="020B0604030504040204" pitchFamily="34" charset="0"/>
              <a:ea typeface="宋体" panose="02010600030101010101" pitchFamily="2" charset="-122"/>
            </a:endParaRPr>
          </a:p>
        </p:txBody>
      </p:sp>
      <p:sp>
        <p:nvSpPr>
          <p:cNvPr id="94" name="Text Box 30"/>
          <p:cNvSpPr txBox="1">
            <a:spLocks noChangeArrowheads="1"/>
          </p:cNvSpPr>
          <p:nvPr/>
        </p:nvSpPr>
        <p:spPr bwMode="auto">
          <a:xfrm>
            <a:off x="6612538" y="5577361"/>
            <a:ext cx="359394"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D</a:t>
            </a:r>
            <a:endParaRPr lang="en-US" altLang="zh-CN" sz="2000" dirty="0">
              <a:latin typeface="Tahoma" panose="020B0604030504040204" pitchFamily="34" charset="0"/>
              <a:ea typeface="宋体" panose="02010600030101010101" pitchFamily="2" charset="-122"/>
            </a:endParaRPr>
          </a:p>
        </p:txBody>
      </p:sp>
      <p:sp>
        <p:nvSpPr>
          <p:cNvPr id="95" name="Oval 8"/>
          <p:cNvSpPr>
            <a:spLocks noChangeArrowheads="1"/>
          </p:cNvSpPr>
          <p:nvPr/>
        </p:nvSpPr>
        <p:spPr bwMode="auto">
          <a:xfrm flipH="1" flipV="1">
            <a:off x="4410683" y="5547320"/>
            <a:ext cx="84041" cy="97854"/>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96" name="Text Box 54"/>
          <p:cNvSpPr txBox="1">
            <a:spLocks noChangeArrowheads="1"/>
          </p:cNvSpPr>
          <p:nvPr/>
        </p:nvSpPr>
        <p:spPr bwMode="auto">
          <a:xfrm>
            <a:off x="6690530" y="5424474"/>
            <a:ext cx="3818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sym typeface="Symbol" panose="05050102010706020507" pitchFamily="18" charset="2"/>
              </a:rPr>
              <a:t></a:t>
            </a:r>
            <a:endParaRPr lang="en-US" altLang="zh-CN" sz="2000" baseline="-25000" dirty="0">
              <a:latin typeface="Tahoma" panose="020B0604030504040204" pitchFamily="34" charset="0"/>
              <a:ea typeface="宋体" panose="02010600030101010101" pitchFamily="2" charset="-122"/>
            </a:endParaRPr>
          </a:p>
        </p:txBody>
      </p:sp>
      <p:sp>
        <p:nvSpPr>
          <p:cNvPr id="97" name="Text Box 54"/>
          <p:cNvSpPr txBox="1">
            <a:spLocks noChangeArrowheads="1"/>
          </p:cNvSpPr>
          <p:nvPr/>
        </p:nvSpPr>
        <p:spPr bwMode="auto">
          <a:xfrm>
            <a:off x="5329745" y="5413823"/>
            <a:ext cx="3818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sym typeface="Symbol" panose="05050102010706020507" pitchFamily="18" charset="2"/>
              </a:rPr>
              <a:t></a:t>
            </a:r>
            <a:endParaRPr lang="en-US" altLang="zh-CN" sz="2000" baseline="-25000" dirty="0">
              <a:latin typeface="Tahoma" panose="020B0604030504040204" pitchFamily="34" charset="0"/>
              <a:ea typeface="宋体" panose="02010600030101010101" pitchFamily="2" charset="-122"/>
            </a:endParaRPr>
          </a:p>
        </p:txBody>
      </p:sp>
      <p:sp>
        <p:nvSpPr>
          <p:cNvPr id="98" name="Text Box 54"/>
          <p:cNvSpPr txBox="1">
            <a:spLocks noChangeArrowheads="1"/>
          </p:cNvSpPr>
          <p:nvPr/>
        </p:nvSpPr>
        <p:spPr bwMode="auto">
          <a:xfrm>
            <a:off x="4876045" y="4673597"/>
            <a:ext cx="3818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sym typeface="Symbol" panose="05050102010706020507" pitchFamily="18" charset="2"/>
              </a:rPr>
              <a:t></a:t>
            </a:r>
            <a:endParaRPr lang="en-US" altLang="zh-CN" sz="2000" baseline="-25000" dirty="0">
              <a:latin typeface="Tahoma" panose="020B0604030504040204" pitchFamily="34" charset="0"/>
              <a:ea typeface="宋体" panose="02010600030101010101" pitchFamily="2" charset="-122"/>
            </a:endParaRPr>
          </a:p>
        </p:txBody>
      </p:sp>
      <p:sp>
        <p:nvSpPr>
          <p:cNvPr id="99" name="文本框 98"/>
          <p:cNvSpPr txBox="1"/>
          <p:nvPr/>
        </p:nvSpPr>
        <p:spPr>
          <a:xfrm>
            <a:off x="3177237" y="5992303"/>
            <a:ext cx="5536551" cy="707886"/>
          </a:xfrm>
          <a:prstGeom prst="rect">
            <a:avLst/>
          </a:prstGeom>
          <a:noFill/>
        </p:spPr>
        <p:txBody>
          <a:bodyPr wrap="square" rtlCol="0">
            <a:spAutoFit/>
          </a:bodyPr>
          <a:lstStyle/>
          <a:p>
            <a:r>
              <a:rPr lang="zh-CN" altLang="en-US" sz="2000" dirty="0" smtClean="0"/>
              <a:t>判断</a:t>
            </a:r>
            <a:r>
              <a:rPr lang="en-US" altLang="zh-CN" sz="2000" dirty="0" smtClean="0"/>
              <a:t>F</a:t>
            </a:r>
            <a:r>
              <a:rPr lang="zh-CN" altLang="en-US" sz="2000" dirty="0" smtClean="0"/>
              <a:t>不可解后，</a:t>
            </a:r>
            <a:r>
              <a:rPr lang="en-US" altLang="zh-CN" sz="2000" dirty="0" smtClean="0"/>
              <a:t>G</a:t>
            </a:r>
            <a:r>
              <a:rPr lang="zh-CN" altLang="en-US" sz="2000" dirty="0" smtClean="0"/>
              <a:t>、</a:t>
            </a:r>
            <a:r>
              <a:rPr lang="en-US" altLang="zh-CN" sz="2000" dirty="0" smtClean="0"/>
              <a:t>C</a:t>
            </a:r>
            <a:r>
              <a:rPr lang="zh-CN" altLang="en-US" sz="2000" dirty="0" smtClean="0"/>
              <a:t>、</a:t>
            </a:r>
            <a:r>
              <a:rPr lang="en-US" altLang="zh-CN" sz="2000" dirty="0" smtClean="0"/>
              <a:t>D</a:t>
            </a:r>
            <a:r>
              <a:rPr lang="zh-CN" altLang="en-US" sz="2000" dirty="0" smtClean="0"/>
              <a:t>具有不可解的先辈，不需再考察，可从</a:t>
            </a:r>
            <a:r>
              <a:rPr lang="en-US" altLang="zh-CN" sz="2000" dirty="0" smtClean="0"/>
              <a:t>OPEN</a:t>
            </a:r>
            <a:r>
              <a:rPr lang="zh-CN" altLang="en-US" sz="2000" dirty="0" smtClean="0"/>
              <a:t>表删除。</a:t>
            </a:r>
            <a:endParaRPr lang="zh-CN" altLang="en-US" sz="2000" dirty="0"/>
          </a:p>
        </p:txBody>
      </p:sp>
      <p:sp>
        <p:nvSpPr>
          <p:cNvPr id="100" name="Text Box 54"/>
          <p:cNvSpPr txBox="1">
            <a:spLocks noChangeArrowheads="1"/>
          </p:cNvSpPr>
          <p:nvPr/>
        </p:nvSpPr>
        <p:spPr bwMode="auto">
          <a:xfrm>
            <a:off x="5627916" y="3976162"/>
            <a:ext cx="3818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sym typeface="Symbol" panose="05050102010706020507" pitchFamily="18" charset="2"/>
              </a:rPr>
              <a:t></a:t>
            </a:r>
            <a:endParaRPr lang="en-US" altLang="zh-CN" sz="2000" baseline="-250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8805487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a:spLocks noGrp="1"/>
          </p:cNvSpPr>
          <p:nvPr>
            <p:ph type="title"/>
          </p:nvPr>
        </p:nvSpPr>
        <p:spPr>
          <a:xfrm>
            <a:off x="920750" y="652463"/>
            <a:ext cx="7793038" cy="1143000"/>
          </a:xfrm>
        </p:spPr>
        <p:txBody>
          <a:bodyPr/>
          <a:lstStyle/>
          <a:p>
            <a:r>
              <a:rPr lang="zh-CN" altLang="en-US" dirty="0"/>
              <a:t>与或树</a:t>
            </a:r>
            <a:r>
              <a:rPr lang="zh-CN" altLang="en-US" dirty="0" smtClean="0"/>
              <a:t>的宽度和深度优先搜索</a:t>
            </a:r>
          </a:p>
        </p:txBody>
      </p:sp>
      <p:sp>
        <p:nvSpPr>
          <p:cNvPr id="4" name="日期占位符 3"/>
          <p:cNvSpPr>
            <a:spLocks noGrp="1"/>
          </p:cNvSpPr>
          <p:nvPr>
            <p:ph type="dt" sz="quarter" idx="10"/>
          </p:nvPr>
        </p:nvSpPr>
        <p:spPr>
          <a:xfrm>
            <a:off x="883761" y="6264716"/>
            <a:ext cx="1905000" cy="457200"/>
          </a:xfrm>
        </p:spPr>
        <p:txBody>
          <a:bodyPr/>
          <a:lstStyle/>
          <a:p>
            <a:pPr>
              <a:defRPr/>
            </a:pPr>
            <a:fld id="{A09B69F0-C9EC-4B11-AC5D-F48E3800AC82}" type="datetime1">
              <a:rPr lang="zh-CN" altLang="en-US" smtClean="0"/>
              <a:pPr>
                <a:defRPr/>
              </a:pPr>
              <a:t>2017/9/26</a:t>
            </a:fld>
            <a:endParaRPr lang="en-US" altLang="zh-CN"/>
          </a:p>
        </p:txBody>
      </p:sp>
      <p:sp>
        <p:nvSpPr>
          <p:cNvPr id="16282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8AFD8B-6573-4C70-86CE-F625814DB96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97</a:t>
            </a:fld>
            <a:endParaRPr kumimoji="0" lang="en-US" altLang="zh-CN" sz="1400" smtClean="0">
              <a:latin typeface="Tahoma" panose="020B0604030504040204" pitchFamily="34" charset="0"/>
              <a:ea typeface="宋体" panose="02010600030101010101" pitchFamily="2" charset="-122"/>
            </a:endParaRPr>
          </a:p>
        </p:txBody>
      </p:sp>
      <p:grpSp>
        <p:nvGrpSpPr>
          <p:cNvPr id="162821" name="Group 4"/>
          <p:cNvGrpSpPr>
            <a:grpSpLocks/>
          </p:cNvGrpSpPr>
          <p:nvPr/>
        </p:nvGrpSpPr>
        <p:grpSpPr bwMode="auto">
          <a:xfrm>
            <a:off x="32745" y="1437134"/>
            <a:ext cx="3211299" cy="4389440"/>
            <a:chOff x="-60" y="1369"/>
            <a:chExt cx="1571" cy="2765"/>
          </a:xfrm>
        </p:grpSpPr>
        <p:sp>
          <p:nvSpPr>
            <p:cNvPr id="162843" name="Oval 6"/>
            <p:cNvSpPr>
              <a:spLocks noChangeArrowheads="1"/>
            </p:cNvSpPr>
            <p:nvPr/>
          </p:nvSpPr>
          <p:spPr bwMode="auto">
            <a:xfrm>
              <a:off x="1463" y="1369"/>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44" name="Oval 7"/>
            <p:cNvSpPr>
              <a:spLocks noChangeArrowheads="1"/>
            </p:cNvSpPr>
            <p:nvPr/>
          </p:nvSpPr>
          <p:spPr bwMode="auto">
            <a:xfrm>
              <a:off x="436" y="3841"/>
              <a:ext cx="58" cy="6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45" name="Oval 8"/>
            <p:cNvSpPr>
              <a:spLocks noChangeArrowheads="1"/>
            </p:cNvSpPr>
            <p:nvPr/>
          </p:nvSpPr>
          <p:spPr bwMode="auto">
            <a:xfrm>
              <a:off x="173" y="3385"/>
              <a:ext cx="65" cy="101"/>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46" name="Line 9"/>
            <p:cNvSpPr>
              <a:spLocks noChangeShapeType="1"/>
            </p:cNvSpPr>
            <p:nvPr/>
          </p:nvSpPr>
          <p:spPr bwMode="auto">
            <a:xfrm flipH="1">
              <a:off x="608" y="2489"/>
              <a:ext cx="425" cy="4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48" name="Line 11"/>
            <p:cNvSpPr>
              <a:spLocks noChangeShapeType="1"/>
            </p:cNvSpPr>
            <p:nvPr/>
          </p:nvSpPr>
          <p:spPr bwMode="auto">
            <a:xfrm>
              <a:off x="1023" y="2512"/>
              <a:ext cx="222" cy="43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1" name="Line 15"/>
            <p:cNvSpPr>
              <a:spLocks noChangeShapeType="1"/>
            </p:cNvSpPr>
            <p:nvPr/>
          </p:nvSpPr>
          <p:spPr bwMode="auto">
            <a:xfrm flipH="1">
              <a:off x="214" y="3029"/>
              <a:ext cx="383" cy="36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2" name="Line 16"/>
            <p:cNvSpPr>
              <a:spLocks noChangeShapeType="1"/>
            </p:cNvSpPr>
            <p:nvPr/>
          </p:nvSpPr>
          <p:spPr bwMode="auto">
            <a:xfrm>
              <a:off x="645" y="3006"/>
              <a:ext cx="191" cy="379"/>
            </a:xfrm>
            <a:prstGeom prst="line">
              <a:avLst/>
            </a:prstGeom>
            <a:noFill/>
            <a:ln w="19050">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5" name="Oval 20"/>
            <p:cNvSpPr>
              <a:spLocks noChangeArrowheads="1"/>
            </p:cNvSpPr>
            <p:nvPr/>
          </p:nvSpPr>
          <p:spPr bwMode="auto">
            <a:xfrm flipH="1" flipV="1">
              <a:off x="1008" y="2433"/>
              <a:ext cx="68" cy="6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56" name="Line 21"/>
            <p:cNvSpPr>
              <a:spLocks noChangeShapeType="1"/>
            </p:cNvSpPr>
            <p:nvPr/>
          </p:nvSpPr>
          <p:spPr bwMode="auto">
            <a:xfrm>
              <a:off x="242" y="3436"/>
              <a:ext cx="209" cy="4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60" name="Line 25"/>
            <p:cNvSpPr>
              <a:spLocks noChangeShapeType="1"/>
            </p:cNvSpPr>
            <p:nvPr/>
          </p:nvSpPr>
          <p:spPr bwMode="auto">
            <a:xfrm flipH="1">
              <a:off x="-60" y="3436"/>
              <a:ext cx="315" cy="42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64" name="Text Box 30"/>
            <p:cNvSpPr txBox="1">
              <a:spLocks noChangeArrowheads="1"/>
            </p:cNvSpPr>
            <p:nvPr/>
          </p:nvSpPr>
          <p:spPr bwMode="auto">
            <a:xfrm>
              <a:off x="337" y="3882"/>
              <a:ext cx="137"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I</a:t>
              </a:r>
              <a:endParaRPr lang="en-US" altLang="zh-CN" sz="2000" dirty="0">
                <a:latin typeface="Tahoma" panose="020B0604030504040204" pitchFamily="34" charset="0"/>
                <a:ea typeface="宋体" panose="02010600030101010101" pitchFamily="2" charset="-122"/>
              </a:endParaRPr>
            </a:p>
          </p:txBody>
        </p:sp>
        <p:sp>
          <p:nvSpPr>
            <p:cNvPr id="162865" name="Text Box 31"/>
            <p:cNvSpPr txBox="1">
              <a:spLocks noChangeArrowheads="1"/>
            </p:cNvSpPr>
            <p:nvPr/>
          </p:nvSpPr>
          <p:spPr bwMode="auto">
            <a:xfrm>
              <a:off x="43" y="3241"/>
              <a:ext cx="176"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D</a:t>
              </a:r>
              <a:endParaRPr lang="en-US" altLang="zh-CN" sz="2000" dirty="0">
                <a:latin typeface="Tahoma" panose="020B0604030504040204" pitchFamily="34" charset="0"/>
                <a:ea typeface="宋体" panose="02010600030101010101" pitchFamily="2" charset="-122"/>
              </a:endParaRPr>
            </a:p>
          </p:txBody>
        </p:sp>
        <p:sp>
          <p:nvSpPr>
            <p:cNvPr id="162871" name="Text Box 54"/>
            <p:cNvSpPr txBox="1">
              <a:spLocks noChangeArrowheads="1"/>
            </p:cNvSpPr>
            <p:nvPr/>
          </p:nvSpPr>
          <p:spPr bwMode="auto">
            <a:xfrm>
              <a:off x="958" y="2203"/>
              <a:ext cx="154" cy="2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baseline="-25000" dirty="0" smtClean="0">
                  <a:latin typeface="Tahoma" panose="020B0604030504040204" pitchFamily="34" charset="0"/>
                  <a:ea typeface="宋体" panose="02010600030101010101" pitchFamily="2" charset="-122"/>
                </a:rPr>
                <a:t>A</a:t>
              </a:r>
              <a:endParaRPr lang="en-US" altLang="zh-CN" sz="2400" b="1" baseline="-25000" dirty="0">
                <a:latin typeface="Tahoma" panose="020B0604030504040204" pitchFamily="34" charset="0"/>
                <a:ea typeface="宋体" panose="02010600030101010101" pitchFamily="2" charset="-122"/>
              </a:endParaRPr>
            </a:p>
          </p:txBody>
        </p:sp>
        <p:sp>
          <p:nvSpPr>
            <p:cNvPr id="162874" name="Freeform 73"/>
            <p:cNvSpPr>
              <a:spLocks/>
            </p:cNvSpPr>
            <p:nvPr/>
          </p:nvSpPr>
          <p:spPr bwMode="auto">
            <a:xfrm>
              <a:off x="141" y="3570"/>
              <a:ext cx="181" cy="46"/>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2823" name="Oval 20"/>
          <p:cNvSpPr>
            <a:spLocks noChangeArrowheads="1"/>
          </p:cNvSpPr>
          <p:nvPr/>
        </p:nvSpPr>
        <p:spPr bwMode="auto">
          <a:xfrm flipH="1" flipV="1">
            <a:off x="1816043" y="4599235"/>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24" name="Text Box 54"/>
          <p:cNvSpPr txBox="1">
            <a:spLocks noChangeArrowheads="1"/>
          </p:cNvSpPr>
          <p:nvPr/>
        </p:nvSpPr>
        <p:spPr bwMode="auto">
          <a:xfrm>
            <a:off x="1117600" y="3651697"/>
            <a:ext cx="33534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B</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62830" name="Text Box 54"/>
          <p:cNvSpPr txBox="1">
            <a:spLocks noChangeArrowheads="1"/>
          </p:cNvSpPr>
          <p:nvPr/>
        </p:nvSpPr>
        <p:spPr bwMode="auto">
          <a:xfrm>
            <a:off x="2112188" y="4526131"/>
            <a:ext cx="31771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F</a:t>
            </a:r>
            <a:endParaRPr lang="en-US" altLang="zh-CN" sz="2000" baseline="-25000" dirty="0">
              <a:latin typeface="Tahoma" panose="020B0604030504040204" pitchFamily="34" charset="0"/>
              <a:ea typeface="宋体" panose="02010600030101010101" pitchFamily="2" charset="-122"/>
            </a:endParaRPr>
          </a:p>
        </p:txBody>
      </p:sp>
      <p:sp>
        <p:nvSpPr>
          <p:cNvPr id="60" name="Oval 8"/>
          <p:cNvSpPr>
            <a:spLocks noChangeArrowheads="1"/>
          </p:cNvSpPr>
          <p:nvPr/>
        </p:nvSpPr>
        <p:spPr bwMode="auto">
          <a:xfrm>
            <a:off x="2058086" y="4553086"/>
            <a:ext cx="132474" cy="113304"/>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2" name="Text Box 30"/>
          <p:cNvSpPr txBox="1">
            <a:spLocks noChangeArrowheads="1"/>
          </p:cNvSpPr>
          <p:nvPr/>
        </p:nvSpPr>
        <p:spPr bwMode="auto">
          <a:xfrm>
            <a:off x="172903" y="5430600"/>
            <a:ext cx="357790"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H</a:t>
            </a:r>
            <a:endParaRPr lang="en-US" altLang="zh-CN" sz="2000" dirty="0">
              <a:latin typeface="Tahoma" panose="020B0604030504040204" pitchFamily="34" charset="0"/>
              <a:ea typeface="宋体" panose="02010600030101010101" pitchFamily="2" charset="-122"/>
            </a:endParaRPr>
          </a:p>
        </p:txBody>
      </p:sp>
      <p:sp>
        <p:nvSpPr>
          <p:cNvPr id="63" name="Line 16"/>
          <p:cNvSpPr>
            <a:spLocks noChangeShapeType="1"/>
          </p:cNvSpPr>
          <p:nvPr/>
        </p:nvSpPr>
        <p:spPr bwMode="auto">
          <a:xfrm>
            <a:off x="1975484" y="4739860"/>
            <a:ext cx="379372" cy="605895"/>
          </a:xfrm>
          <a:prstGeom prst="line">
            <a:avLst/>
          </a:prstGeom>
          <a:noFill/>
          <a:ln w="19050">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16"/>
          <p:cNvSpPr>
            <a:spLocks noChangeShapeType="1"/>
          </p:cNvSpPr>
          <p:nvPr/>
        </p:nvSpPr>
        <p:spPr bwMode="auto">
          <a:xfrm flipH="1">
            <a:off x="1521691" y="4739861"/>
            <a:ext cx="301216" cy="645834"/>
          </a:xfrm>
          <a:prstGeom prst="line">
            <a:avLst/>
          </a:prstGeom>
          <a:noFill/>
          <a:ln w="19050">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Text Box 30"/>
          <p:cNvSpPr txBox="1">
            <a:spLocks noChangeArrowheads="1"/>
          </p:cNvSpPr>
          <p:nvPr/>
        </p:nvSpPr>
        <p:spPr bwMode="auto">
          <a:xfrm>
            <a:off x="1419187" y="5428111"/>
            <a:ext cx="29206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tx2"/>
                </a:solidFill>
                <a:latin typeface="Tahoma" panose="020B0604030504040204" pitchFamily="34" charset="0"/>
                <a:ea typeface="宋体" panose="02010600030101010101" pitchFamily="2" charset="-122"/>
              </a:rPr>
              <a:t>J</a:t>
            </a:r>
            <a:endParaRPr lang="en-US" altLang="zh-CN" sz="2000" dirty="0">
              <a:latin typeface="Tahoma" panose="020B0604030504040204" pitchFamily="34" charset="0"/>
              <a:ea typeface="宋体" panose="02010600030101010101" pitchFamily="2" charset="-122"/>
            </a:endParaRPr>
          </a:p>
        </p:txBody>
      </p:sp>
      <p:sp>
        <p:nvSpPr>
          <p:cNvPr id="66" name="Text Box 30"/>
          <p:cNvSpPr txBox="1">
            <a:spLocks noChangeArrowheads="1"/>
          </p:cNvSpPr>
          <p:nvPr/>
        </p:nvSpPr>
        <p:spPr bwMode="auto">
          <a:xfrm>
            <a:off x="2167567" y="5385695"/>
            <a:ext cx="33534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K</a:t>
            </a:r>
            <a:endParaRPr lang="en-US" altLang="zh-CN" sz="2000" dirty="0">
              <a:latin typeface="Tahoma" panose="020B0604030504040204" pitchFamily="34" charset="0"/>
              <a:ea typeface="宋体" panose="02010600030101010101" pitchFamily="2" charset="-122"/>
            </a:endParaRPr>
          </a:p>
        </p:txBody>
      </p:sp>
      <p:sp>
        <p:nvSpPr>
          <p:cNvPr id="67" name="Oval 8"/>
          <p:cNvSpPr>
            <a:spLocks noChangeArrowheads="1"/>
          </p:cNvSpPr>
          <p:nvPr/>
        </p:nvSpPr>
        <p:spPr bwMode="auto">
          <a:xfrm flipV="1">
            <a:off x="2325492" y="5320388"/>
            <a:ext cx="141891" cy="12278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8" name="Text Box 54"/>
          <p:cNvSpPr txBox="1">
            <a:spLocks noChangeArrowheads="1"/>
          </p:cNvSpPr>
          <p:nvPr/>
        </p:nvSpPr>
        <p:spPr bwMode="auto">
          <a:xfrm>
            <a:off x="1363152" y="5253453"/>
            <a:ext cx="3818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sym typeface="Symbol" panose="05050102010706020507" pitchFamily="18" charset="2"/>
              </a:rPr>
              <a:t></a:t>
            </a:r>
            <a:endParaRPr lang="en-US" altLang="zh-CN" sz="2000" baseline="-25000" dirty="0">
              <a:latin typeface="Tahoma" panose="020B0604030504040204" pitchFamily="34" charset="0"/>
              <a:ea typeface="宋体" panose="02010600030101010101" pitchFamily="2" charset="-122"/>
            </a:endParaRPr>
          </a:p>
        </p:txBody>
      </p:sp>
      <p:sp>
        <p:nvSpPr>
          <p:cNvPr id="2" name="文本框 1"/>
          <p:cNvSpPr txBox="1"/>
          <p:nvPr/>
        </p:nvSpPr>
        <p:spPr>
          <a:xfrm>
            <a:off x="342181" y="2017252"/>
            <a:ext cx="4479246" cy="923330"/>
          </a:xfrm>
          <a:prstGeom prst="rect">
            <a:avLst/>
          </a:prstGeom>
          <a:noFill/>
        </p:spPr>
        <p:txBody>
          <a:bodyPr wrap="square" rtlCol="0">
            <a:spAutoFit/>
          </a:bodyPr>
          <a:lstStyle/>
          <a:p>
            <a:r>
              <a:rPr lang="zh-CN" altLang="en-US" sz="1800" dirty="0" smtClean="0"/>
              <a:t>按照宽度优先搜索的顺序</a:t>
            </a:r>
            <a:r>
              <a:rPr lang="en-US" altLang="zh-CN" sz="1800" dirty="0" smtClean="0"/>
              <a:t>ABCFDIEKGLM</a:t>
            </a:r>
            <a:r>
              <a:rPr lang="zh-CN" altLang="en-US" sz="1800" dirty="0" smtClean="0"/>
              <a:t>，因为</a:t>
            </a:r>
            <a:r>
              <a:rPr lang="en-US" altLang="zh-CN" sz="1800" dirty="0" smtClean="0"/>
              <a:t>F</a:t>
            </a:r>
            <a:r>
              <a:rPr lang="zh-CN" altLang="en-US" sz="1800" dirty="0" smtClean="0"/>
              <a:t>是可解节点，可以标记</a:t>
            </a:r>
            <a:r>
              <a:rPr lang="en-US" altLang="zh-CN" sz="1800" dirty="0" smtClean="0"/>
              <a:t>A</a:t>
            </a:r>
            <a:r>
              <a:rPr lang="zh-CN" altLang="en-US" sz="1800" dirty="0"/>
              <a:t>是可解节点</a:t>
            </a:r>
            <a:r>
              <a:rPr lang="zh-CN" altLang="en-US" sz="1800" dirty="0" smtClean="0"/>
              <a:t>，搜索结束。</a:t>
            </a:r>
            <a:endParaRPr lang="zh-CN" altLang="en-US" sz="1800" dirty="0"/>
          </a:p>
        </p:txBody>
      </p:sp>
      <p:grpSp>
        <p:nvGrpSpPr>
          <p:cNvPr id="70" name="Group 4"/>
          <p:cNvGrpSpPr>
            <a:grpSpLocks/>
          </p:cNvGrpSpPr>
          <p:nvPr/>
        </p:nvGrpSpPr>
        <p:grpSpPr bwMode="auto">
          <a:xfrm>
            <a:off x="2174974" y="2735589"/>
            <a:ext cx="5302424" cy="2290764"/>
            <a:chOff x="-1328" y="2203"/>
            <a:chExt cx="2594" cy="1443"/>
          </a:xfrm>
        </p:grpSpPr>
        <p:sp>
          <p:nvSpPr>
            <p:cNvPr id="75" name="Line 11"/>
            <p:cNvSpPr>
              <a:spLocks noChangeShapeType="1"/>
            </p:cNvSpPr>
            <p:nvPr/>
          </p:nvSpPr>
          <p:spPr bwMode="auto">
            <a:xfrm>
              <a:off x="1016" y="2536"/>
              <a:ext cx="250" cy="3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15"/>
            <p:cNvSpPr>
              <a:spLocks noChangeShapeType="1"/>
            </p:cNvSpPr>
            <p:nvPr/>
          </p:nvSpPr>
          <p:spPr bwMode="auto">
            <a:xfrm flipH="1">
              <a:off x="-963" y="3394"/>
              <a:ext cx="157" cy="25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1"/>
            <p:cNvSpPr>
              <a:spLocks noChangeShapeType="1"/>
            </p:cNvSpPr>
            <p:nvPr/>
          </p:nvSpPr>
          <p:spPr bwMode="auto">
            <a:xfrm>
              <a:off x="-1030" y="2939"/>
              <a:ext cx="211" cy="39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5"/>
            <p:cNvSpPr>
              <a:spLocks noChangeShapeType="1"/>
            </p:cNvSpPr>
            <p:nvPr/>
          </p:nvSpPr>
          <p:spPr bwMode="auto">
            <a:xfrm flipH="1">
              <a:off x="-1328" y="2950"/>
              <a:ext cx="315" cy="42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Text Box 54"/>
            <p:cNvSpPr txBox="1">
              <a:spLocks noChangeArrowheads="1"/>
            </p:cNvSpPr>
            <p:nvPr/>
          </p:nvSpPr>
          <p:spPr bwMode="auto">
            <a:xfrm>
              <a:off x="958" y="2203"/>
              <a:ext cx="159" cy="2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baseline="-25000" dirty="0" smtClean="0">
                  <a:latin typeface="Tahoma" panose="020B0604030504040204" pitchFamily="34" charset="0"/>
                  <a:ea typeface="宋体" panose="02010600030101010101" pitchFamily="2" charset="-122"/>
                </a:rPr>
                <a:t>A</a:t>
              </a:r>
              <a:endParaRPr lang="en-US" altLang="zh-CN" sz="2400" b="1" baseline="-25000" dirty="0">
                <a:latin typeface="Tahoma" panose="020B0604030504040204" pitchFamily="34" charset="0"/>
                <a:ea typeface="宋体" panose="02010600030101010101" pitchFamily="2" charset="-122"/>
              </a:endParaRPr>
            </a:p>
          </p:txBody>
        </p:sp>
        <p:sp>
          <p:nvSpPr>
            <p:cNvPr id="84" name="Freeform 73"/>
            <p:cNvSpPr>
              <a:spLocks/>
            </p:cNvSpPr>
            <p:nvPr/>
          </p:nvSpPr>
          <p:spPr bwMode="auto">
            <a:xfrm>
              <a:off x="-866" y="3482"/>
              <a:ext cx="139" cy="38"/>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7" name="Text Box 54"/>
          <p:cNvSpPr txBox="1">
            <a:spLocks noChangeArrowheads="1"/>
          </p:cNvSpPr>
          <p:nvPr/>
        </p:nvSpPr>
        <p:spPr bwMode="auto">
          <a:xfrm>
            <a:off x="5562571" y="3843363"/>
            <a:ext cx="184731" cy="29751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US" altLang="zh-CN" sz="2000" baseline="-25000" dirty="0">
              <a:solidFill>
                <a:srgbClr val="C00000"/>
              </a:solidFill>
              <a:latin typeface="Tahoma" panose="020B0604030504040204" pitchFamily="34" charset="0"/>
              <a:ea typeface="宋体" panose="02010600030101010101" pitchFamily="2" charset="-122"/>
            </a:endParaRPr>
          </a:p>
        </p:txBody>
      </p:sp>
      <p:sp>
        <p:nvSpPr>
          <p:cNvPr id="95" name="Oval 8"/>
          <p:cNvSpPr>
            <a:spLocks noChangeArrowheads="1"/>
          </p:cNvSpPr>
          <p:nvPr/>
        </p:nvSpPr>
        <p:spPr bwMode="auto">
          <a:xfrm flipH="1" flipV="1">
            <a:off x="2855651" y="5024780"/>
            <a:ext cx="84041" cy="97854"/>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99" name="文本框 98"/>
          <p:cNvSpPr txBox="1"/>
          <p:nvPr/>
        </p:nvSpPr>
        <p:spPr>
          <a:xfrm>
            <a:off x="4821426" y="6000143"/>
            <a:ext cx="3758708" cy="400110"/>
          </a:xfrm>
          <a:prstGeom prst="rect">
            <a:avLst/>
          </a:prstGeom>
          <a:noFill/>
        </p:spPr>
        <p:txBody>
          <a:bodyPr wrap="square" rtlCol="0">
            <a:spAutoFit/>
          </a:bodyPr>
          <a:lstStyle/>
          <a:p>
            <a:r>
              <a:rPr lang="zh-CN" altLang="en-US" sz="2000" dirty="0"/>
              <a:t>搜索</a:t>
            </a:r>
            <a:r>
              <a:rPr lang="zh-CN" altLang="en-US" sz="2000" dirty="0" smtClean="0"/>
              <a:t>结束后，得到搜索树。</a:t>
            </a:r>
            <a:endParaRPr lang="zh-CN" altLang="en-US" sz="2000" dirty="0"/>
          </a:p>
        </p:txBody>
      </p:sp>
      <p:sp>
        <p:nvSpPr>
          <p:cNvPr id="69" name="Oval 20"/>
          <p:cNvSpPr>
            <a:spLocks noChangeArrowheads="1"/>
          </p:cNvSpPr>
          <p:nvPr/>
        </p:nvSpPr>
        <p:spPr bwMode="auto">
          <a:xfrm flipH="1" flipV="1">
            <a:off x="2650075" y="3864423"/>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71" name="Oval 20"/>
          <p:cNvSpPr>
            <a:spLocks noChangeArrowheads="1"/>
          </p:cNvSpPr>
          <p:nvPr/>
        </p:nvSpPr>
        <p:spPr bwMode="auto">
          <a:xfrm flipH="1" flipV="1">
            <a:off x="3131873" y="4538016"/>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73" name="Line 15"/>
          <p:cNvSpPr>
            <a:spLocks noChangeShapeType="1"/>
          </p:cNvSpPr>
          <p:nvPr/>
        </p:nvSpPr>
        <p:spPr bwMode="auto">
          <a:xfrm>
            <a:off x="3244042" y="4651825"/>
            <a:ext cx="325912" cy="4490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Oval 7"/>
          <p:cNvSpPr>
            <a:spLocks noChangeArrowheads="1"/>
          </p:cNvSpPr>
          <p:nvPr/>
        </p:nvSpPr>
        <p:spPr bwMode="auto">
          <a:xfrm>
            <a:off x="3510252" y="5048474"/>
            <a:ext cx="118558" cy="10477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01" name="Freeform 73"/>
          <p:cNvSpPr>
            <a:spLocks/>
          </p:cNvSpPr>
          <p:nvPr/>
        </p:nvSpPr>
        <p:spPr bwMode="auto">
          <a:xfrm>
            <a:off x="2615566" y="4115248"/>
            <a:ext cx="284131" cy="60325"/>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 name="Oval 20"/>
          <p:cNvSpPr>
            <a:spLocks noChangeArrowheads="1"/>
          </p:cNvSpPr>
          <p:nvPr/>
        </p:nvSpPr>
        <p:spPr bwMode="auto">
          <a:xfrm flipH="1" flipV="1">
            <a:off x="1375953" y="3951752"/>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03" name="Text Box 54"/>
          <p:cNvSpPr txBox="1">
            <a:spLocks noChangeArrowheads="1"/>
          </p:cNvSpPr>
          <p:nvPr/>
        </p:nvSpPr>
        <p:spPr bwMode="auto">
          <a:xfrm>
            <a:off x="2815736" y="3715330"/>
            <a:ext cx="33534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C</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04" name="Text Box 54"/>
          <p:cNvSpPr txBox="1">
            <a:spLocks noChangeArrowheads="1"/>
          </p:cNvSpPr>
          <p:nvPr/>
        </p:nvSpPr>
        <p:spPr bwMode="auto">
          <a:xfrm>
            <a:off x="-118045" y="5266156"/>
            <a:ext cx="3818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sym typeface="Symbol" panose="05050102010706020507" pitchFamily="18" charset="2"/>
              </a:rPr>
              <a:t></a:t>
            </a:r>
            <a:endParaRPr lang="en-US" altLang="zh-CN" sz="2000" baseline="-25000" dirty="0">
              <a:latin typeface="Tahoma" panose="020B0604030504040204" pitchFamily="34" charset="0"/>
              <a:ea typeface="宋体" panose="02010600030101010101" pitchFamily="2" charset="-122"/>
            </a:endParaRPr>
          </a:p>
        </p:txBody>
      </p:sp>
      <p:sp>
        <p:nvSpPr>
          <p:cNvPr id="105" name="Text Box 31"/>
          <p:cNvSpPr txBox="1">
            <a:spLocks noChangeArrowheads="1"/>
          </p:cNvSpPr>
          <p:nvPr/>
        </p:nvSpPr>
        <p:spPr bwMode="auto">
          <a:xfrm>
            <a:off x="1492018" y="4463904"/>
            <a:ext cx="3289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E</a:t>
            </a:r>
            <a:endParaRPr lang="en-US" altLang="zh-CN" sz="2000" dirty="0">
              <a:latin typeface="Tahoma" panose="020B0604030504040204" pitchFamily="34" charset="0"/>
              <a:ea typeface="宋体" panose="02010600030101010101" pitchFamily="2" charset="-122"/>
            </a:endParaRPr>
          </a:p>
        </p:txBody>
      </p:sp>
      <p:sp>
        <p:nvSpPr>
          <p:cNvPr id="106" name="Freeform 73"/>
          <p:cNvSpPr>
            <a:spLocks/>
          </p:cNvSpPr>
          <p:nvPr/>
        </p:nvSpPr>
        <p:spPr bwMode="auto">
          <a:xfrm>
            <a:off x="1749702" y="4921075"/>
            <a:ext cx="369984" cy="73025"/>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 name="Text Box 30"/>
          <p:cNvSpPr txBox="1">
            <a:spLocks noChangeArrowheads="1"/>
          </p:cNvSpPr>
          <p:nvPr/>
        </p:nvSpPr>
        <p:spPr bwMode="auto">
          <a:xfrm>
            <a:off x="2657314" y="5145700"/>
            <a:ext cx="31290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L</a:t>
            </a:r>
            <a:endParaRPr lang="en-US" altLang="zh-CN" sz="2000" dirty="0">
              <a:latin typeface="Tahoma" panose="020B0604030504040204" pitchFamily="34" charset="0"/>
              <a:ea typeface="宋体" panose="02010600030101010101" pitchFamily="2" charset="-122"/>
            </a:endParaRPr>
          </a:p>
        </p:txBody>
      </p:sp>
      <p:sp>
        <p:nvSpPr>
          <p:cNvPr id="108" name="Text Box 30"/>
          <p:cNvSpPr txBox="1">
            <a:spLocks noChangeArrowheads="1"/>
          </p:cNvSpPr>
          <p:nvPr/>
        </p:nvSpPr>
        <p:spPr bwMode="auto">
          <a:xfrm>
            <a:off x="3335360" y="5190391"/>
            <a:ext cx="3818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M</a:t>
            </a:r>
            <a:endParaRPr lang="en-US" altLang="zh-CN" sz="2000" dirty="0">
              <a:latin typeface="Tahoma" panose="020B0604030504040204" pitchFamily="34" charset="0"/>
              <a:ea typeface="宋体" panose="02010600030101010101" pitchFamily="2" charset="-122"/>
            </a:endParaRPr>
          </a:p>
        </p:txBody>
      </p:sp>
      <p:sp>
        <p:nvSpPr>
          <p:cNvPr id="109" name="Text Box 30"/>
          <p:cNvSpPr txBox="1">
            <a:spLocks noChangeArrowheads="1"/>
          </p:cNvSpPr>
          <p:nvPr/>
        </p:nvSpPr>
        <p:spPr bwMode="auto">
          <a:xfrm>
            <a:off x="2809652" y="4492533"/>
            <a:ext cx="35618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G</a:t>
            </a:r>
            <a:endParaRPr lang="en-US" altLang="zh-CN" sz="2000" dirty="0">
              <a:latin typeface="Tahoma" panose="020B0604030504040204" pitchFamily="34" charset="0"/>
              <a:ea typeface="宋体" panose="02010600030101010101" pitchFamily="2" charset="-122"/>
            </a:endParaRPr>
          </a:p>
        </p:txBody>
      </p:sp>
      <p:sp>
        <p:nvSpPr>
          <p:cNvPr id="111" name="Oval 7"/>
          <p:cNvSpPr>
            <a:spLocks noChangeArrowheads="1"/>
          </p:cNvSpPr>
          <p:nvPr/>
        </p:nvSpPr>
        <p:spPr bwMode="auto">
          <a:xfrm>
            <a:off x="6847027" y="3175447"/>
            <a:ext cx="118558" cy="10477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12" name="Oval 7"/>
          <p:cNvSpPr>
            <a:spLocks noChangeArrowheads="1"/>
          </p:cNvSpPr>
          <p:nvPr/>
        </p:nvSpPr>
        <p:spPr bwMode="auto">
          <a:xfrm>
            <a:off x="7421533" y="3851752"/>
            <a:ext cx="118558" cy="10477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13" name="Text Box 54"/>
          <p:cNvSpPr txBox="1">
            <a:spLocks noChangeArrowheads="1"/>
          </p:cNvSpPr>
          <p:nvPr/>
        </p:nvSpPr>
        <p:spPr bwMode="auto">
          <a:xfrm>
            <a:off x="7448616" y="3659921"/>
            <a:ext cx="33534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C</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14" name="Text Box 54"/>
          <p:cNvSpPr txBox="1">
            <a:spLocks noChangeArrowheads="1"/>
          </p:cNvSpPr>
          <p:nvPr/>
        </p:nvSpPr>
        <p:spPr bwMode="auto">
          <a:xfrm>
            <a:off x="6733204" y="4399136"/>
            <a:ext cx="31771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F</a:t>
            </a:r>
            <a:endParaRPr lang="en-US" altLang="zh-CN" sz="2000" baseline="-25000" dirty="0">
              <a:latin typeface="Tahoma" panose="020B0604030504040204" pitchFamily="34" charset="0"/>
              <a:ea typeface="宋体" panose="02010600030101010101" pitchFamily="2" charset="-122"/>
            </a:endParaRPr>
          </a:p>
        </p:txBody>
      </p:sp>
      <p:sp>
        <p:nvSpPr>
          <p:cNvPr id="115" name="Oval 8"/>
          <p:cNvSpPr>
            <a:spLocks noChangeArrowheads="1"/>
          </p:cNvSpPr>
          <p:nvPr/>
        </p:nvSpPr>
        <p:spPr bwMode="auto">
          <a:xfrm flipH="1" flipV="1">
            <a:off x="7366695" y="4983703"/>
            <a:ext cx="84041" cy="97854"/>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16" name="Line 15"/>
          <p:cNvSpPr>
            <a:spLocks noChangeShapeType="1"/>
          </p:cNvSpPr>
          <p:nvPr/>
        </p:nvSpPr>
        <p:spPr bwMode="auto">
          <a:xfrm>
            <a:off x="7984338" y="4545063"/>
            <a:ext cx="325912" cy="4490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 name="Text Box 30"/>
          <p:cNvSpPr txBox="1">
            <a:spLocks noChangeArrowheads="1"/>
          </p:cNvSpPr>
          <p:nvPr/>
        </p:nvSpPr>
        <p:spPr bwMode="auto">
          <a:xfrm>
            <a:off x="7278330" y="5018705"/>
            <a:ext cx="31290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L</a:t>
            </a:r>
            <a:endParaRPr lang="en-US" altLang="zh-CN" sz="2000" dirty="0">
              <a:latin typeface="Tahoma" panose="020B0604030504040204" pitchFamily="34" charset="0"/>
              <a:ea typeface="宋体" panose="02010600030101010101" pitchFamily="2" charset="-122"/>
            </a:endParaRPr>
          </a:p>
        </p:txBody>
      </p:sp>
      <p:sp>
        <p:nvSpPr>
          <p:cNvPr id="118" name="Text Box 30"/>
          <p:cNvSpPr txBox="1">
            <a:spLocks noChangeArrowheads="1"/>
          </p:cNvSpPr>
          <p:nvPr/>
        </p:nvSpPr>
        <p:spPr bwMode="auto">
          <a:xfrm>
            <a:off x="8271975" y="5070468"/>
            <a:ext cx="3818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M</a:t>
            </a:r>
            <a:endParaRPr lang="en-US" altLang="zh-CN" sz="2000" dirty="0">
              <a:latin typeface="Tahoma" panose="020B0604030504040204" pitchFamily="34" charset="0"/>
              <a:ea typeface="宋体" panose="02010600030101010101" pitchFamily="2" charset="-122"/>
            </a:endParaRPr>
          </a:p>
        </p:txBody>
      </p:sp>
      <p:sp>
        <p:nvSpPr>
          <p:cNvPr id="119" name="Text Box 30"/>
          <p:cNvSpPr txBox="1">
            <a:spLocks noChangeArrowheads="1"/>
          </p:cNvSpPr>
          <p:nvPr/>
        </p:nvSpPr>
        <p:spPr bwMode="auto">
          <a:xfrm>
            <a:off x="7430668" y="4365538"/>
            <a:ext cx="35618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G</a:t>
            </a:r>
            <a:endParaRPr lang="en-US" altLang="zh-CN" sz="2000" dirty="0">
              <a:latin typeface="Tahoma" panose="020B0604030504040204" pitchFamily="34" charset="0"/>
              <a:ea typeface="宋体" panose="02010600030101010101" pitchFamily="2" charset="-122"/>
            </a:endParaRPr>
          </a:p>
        </p:txBody>
      </p:sp>
      <p:sp>
        <p:nvSpPr>
          <p:cNvPr id="120" name="Oval 8"/>
          <p:cNvSpPr>
            <a:spLocks noChangeArrowheads="1"/>
          </p:cNvSpPr>
          <p:nvPr/>
        </p:nvSpPr>
        <p:spPr bwMode="auto">
          <a:xfrm>
            <a:off x="6773832" y="4367815"/>
            <a:ext cx="132474" cy="113304"/>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21" name="Line 25"/>
          <p:cNvSpPr>
            <a:spLocks noChangeShapeType="1"/>
          </p:cNvSpPr>
          <p:nvPr/>
        </p:nvSpPr>
        <p:spPr bwMode="auto">
          <a:xfrm flipH="1">
            <a:off x="6860485" y="3915223"/>
            <a:ext cx="624744" cy="47555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 name="Freeform 73"/>
          <p:cNvSpPr>
            <a:spLocks/>
          </p:cNvSpPr>
          <p:nvPr/>
        </p:nvSpPr>
        <p:spPr bwMode="auto">
          <a:xfrm>
            <a:off x="7306550" y="4028339"/>
            <a:ext cx="284131" cy="60325"/>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 name="Line 21"/>
          <p:cNvSpPr>
            <a:spLocks noChangeShapeType="1"/>
          </p:cNvSpPr>
          <p:nvPr/>
        </p:nvSpPr>
        <p:spPr bwMode="auto">
          <a:xfrm>
            <a:off x="7531211" y="3903990"/>
            <a:ext cx="431307" cy="627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Oval 7"/>
          <p:cNvSpPr>
            <a:spLocks noChangeArrowheads="1"/>
          </p:cNvSpPr>
          <p:nvPr/>
        </p:nvSpPr>
        <p:spPr bwMode="auto">
          <a:xfrm>
            <a:off x="7889942" y="4439896"/>
            <a:ext cx="118558" cy="10477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25" name="Oval 8"/>
          <p:cNvSpPr>
            <a:spLocks noChangeArrowheads="1"/>
          </p:cNvSpPr>
          <p:nvPr/>
        </p:nvSpPr>
        <p:spPr bwMode="auto">
          <a:xfrm>
            <a:off x="8205738" y="4942873"/>
            <a:ext cx="132474" cy="113304"/>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26" name="Line 25"/>
          <p:cNvSpPr>
            <a:spLocks noChangeShapeType="1"/>
          </p:cNvSpPr>
          <p:nvPr/>
        </p:nvSpPr>
        <p:spPr bwMode="auto">
          <a:xfrm flipH="1">
            <a:off x="7361781" y="4566055"/>
            <a:ext cx="594595" cy="43444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Freeform 73"/>
          <p:cNvSpPr>
            <a:spLocks/>
          </p:cNvSpPr>
          <p:nvPr/>
        </p:nvSpPr>
        <p:spPr bwMode="auto">
          <a:xfrm>
            <a:off x="7842272" y="4681849"/>
            <a:ext cx="284131" cy="60325"/>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 name="文本框 127"/>
          <p:cNvSpPr txBox="1"/>
          <p:nvPr/>
        </p:nvSpPr>
        <p:spPr>
          <a:xfrm>
            <a:off x="5019547" y="1995868"/>
            <a:ext cx="4124453" cy="923330"/>
          </a:xfrm>
          <a:prstGeom prst="rect">
            <a:avLst/>
          </a:prstGeom>
          <a:noFill/>
        </p:spPr>
        <p:txBody>
          <a:bodyPr wrap="square" rtlCol="0">
            <a:spAutoFit/>
          </a:bodyPr>
          <a:lstStyle/>
          <a:p>
            <a:r>
              <a:rPr lang="zh-CN" altLang="en-US" sz="1800" dirty="0" smtClean="0"/>
              <a:t>按照深度优先搜索的顺序</a:t>
            </a:r>
            <a:r>
              <a:rPr lang="en-US" altLang="zh-CN" sz="1800" dirty="0" smtClean="0"/>
              <a:t>ACFGML</a:t>
            </a:r>
            <a:r>
              <a:rPr lang="zh-CN" altLang="en-US" sz="1800" dirty="0" smtClean="0"/>
              <a:t>，因为</a:t>
            </a:r>
            <a:r>
              <a:rPr lang="en-US" altLang="zh-CN" sz="1800" dirty="0" smtClean="0"/>
              <a:t>F</a:t>
            </a:r>
            <a:r>
              <a:rPr lang="zh-CN" altLang="en-US" sz="1800" dirty="0" smtClean="0"/>
              <a:t>、</a:t>
            </a:r>
            <a:r>
              <a:rPr lang="en-US" altLang="zh-CN" sz="1800" dirty="0" smtClean="0"/>
              <a:t>L</a:t>
            </a:r>
            <a:r>
              <a:rPr lang="zh-CN" altLang="en-US" sz="1800" dirty="0" smtClean="0"/>
              <a:t>、</a:t>
            </a:r>
            <a:r>
              <a:rPr lang="en-US" altLang="zh-CN" sz="1800" dirty="0" smtClean="0"/>
              <a:t>M</a:t>
            </a:r>
            <a:r>
              <a:rPr lang="zh-CN" altLang="en-US" sz="1800" dirty="0" smtClean="0"/>
              <a:t>是可解节点，可以标记</a:t>
            </a:r>
            <a:r>
              <a:rPr lang="en-US" altLang="zh-CN" sz="1800" dirty="0" smtClean="0"/>
              <a:t>A</a:t>
            </a:r>
            <a:r>
              <a:rPr lang="zh-CN" altLang="en-US" sz="1800" dirty="0"/>
              <a:t>是可解</a:t>
            </a:r>
            <a:r>
              <a:rPr lang="zh-CN" altLang="en-US" sz="1800" dirty="0" smtClean="0"/>
              <a:t>节点。</a:t>
            </a:r>
            <a:endParaRPr lang="zh-CN" altLang="en-US" sz="1800" dirty="0"/>
          </a:p>
        </p:txBody>
      </p:sp>
    </p:spTree>
    <p:extLst>
      <p:ext uri="{BB962C8B-B14F-4D97-AF65-F5344CB8AC3E}">
        <p14:creationId xmlns:p14="http://schemas.microsoft.com/office/powerpoint/2010/main" val="6931350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p:cNvSpPr>
          <p:nvPr>
            <p:ph type="title"/>
          </p:nvPr>
        </p:nvSpPr>
        <p:spPr>
          <a:xfrm>
            <a:off x="755650" y="617538"/>
            <a:ext cx="8188325" cy="1143000"/>
          </a:xfrm>
        </p:spPr>
        <p:txBody>
          <a:bodyPr/>
          <a:lstStyle/>
          <a:p>
            <a:r>
              <a:rPr lang="zh-CN" altLang="en-US" dirty="0" smtClean="0"/>
              <a:t>与</a:t>
            </a:r>
            <a:r>
              <a:rPr lang="en-US" altLang="zh-CN" dirty="0" smtClean="0"/>
              <a:t>/</a:t>
            </a:r>
            <a:r>
              <a:rPr lang="zh-CN" altLang="en-US" dirty="0" smtClean="0"/>
              <a:t>或树的启发式搜索</a:t>
            </a:r>
          </a:p>
        </p:txBody>
      </p:sp>
      <p:sp>
        <p:nvSpPr>
          <p:cNvPr id="163843" name="内容占位符 2"/>
          <p:cNvSpPr>
            <a:spLocks noGrp="1"/>
          </p:cNvSpPr>
          <p:nvPr>
            <p:ph idx="1"/>
          </p:nvPr>
        </p:nvSpPr>
        <p:spPr>
          <a:xfrm>
            <a:off x="107950" y="1916113"/>
            <a:ext cx="8928100" cy="4114800"/>
          </a:xfrm>
        </p:spPr>
        <p:txBody>
          <a:bodyPr/>
          <a:lstStyle/>
          <a:p>
            <a:pPr>
              <a:spcBef>
                <a:spcPct val="0"/>
              </a:spcBef>
              <a:buClrTx/>
              <a:buSzTx/>
              <a:buFontTx/>
              <a:buNone/>
            </a:pPr>
            <a:r>
              <a:rPr lang="en-US" altLang="zh-CN" sz="2400" dirty="0" smtClean="0"/>
              <a:t>1.</a:t>
            </a:r>
            <a:r>
              <a:rPr lang="zh-CN" altLang="en-US" sz="2400" dirty="0" smtClean="0"/>
              <a:t>解树</a:t>
            </a:r>
            <a:r>
              <a:rPr lang="zh-CN" altLang="en-US" sz="2400" dirty="0"/>
              <a:t>的代价</a:t>
            </a:r>
            <a:r>
              <a:rPr lang="zh-CN" altLang="en-US" sz="2400" dirty="0" smtClean="0"/>
              <a:t>：从树叶开始自下而上逐层计算求得。</a:t>
            </a:r>
            <a:endParaRPr lang="zh-CN" altLang="en-US" sz="2400" dirty="0"/>
          </a:p>
          <a:p>
            <a:pPr marL="0" indent="0">
              <a:buNone/>
            </a:pPr>
            <a:r>
              <a:rPr lang="en-US" altLang="zh-CN" sz="2400" dirty="0" smtClean="0"/>
              <a:t>1) </a:t>
            </a:r>
            <a:r>
              <a:rPr lang="zh-CN" altLang="en-US" sz="2400" dirty="0" smtClean="0"/>
              <a:t>若</a:t>
            </a:r>
            <a:r>
              <a:rPr lang="en-US" altLang="zh-CN" sz="2400" dirty="0" smtClean="0"/>
              <a:t>x</a:t>
            </a:r>
            <a:r>
              <a:rPr lang="zh-CN" altLang="en-US" sz="2400" dirty="0" smtClean="0"/>
              <a:t>是终止节点，则</a:t>
            </a:r>
            <a:r>
              <a:rPr lang="en-US" altLang="zh-CN" sz="2400" dirty="0" smtClean="0"/>
              <a:t>g(x)=0.</a:t>
            </a:r>
          </a:p>
          <a:p>
            <a:pPr marL="0" indent="0">
              <a:buNone/>
            </a:pPr>
            <a:r>
              <a:rPr lang="en-US" altLang="zh-CN" sz="2400" dirty="0" smtClean="0"/>
              <a:t>2) </a:t>
            </a:r>
            <a:r>
              <a:rPr lang="zh-CN" altLang="en-US" sz="2400" dirty="0"/>
              <a:t>若</a:t>
            </a:r>
            <a:r>
              <a:rPr lang="en-US" altLang="zh-CN" sz="2400" dirty="0"/>
              <a:t>x</a:t>
            </a:r>
            <a:r>
              <a:rPr lang="zh-CN" altLang="en-US" sz="2400" dirty="0" smtClean="0"/>
              <a:t>是或节点</a:t>
            </a:r>
            <a:r>
              <a:rPr lang="zh-CN" altLang="en-US" sz="2400" dirty="0"/>
              <a:t>，</a:t>
            </a:r>
            <a:r>
              <a:rPr lang="zh-CN" altLang="en-US" sz="2400" dirty="0" smtClean="0"/>
              <a:t>则</a:t>
            </a:r>
            <a:endParaRPr lang="en-US" altLang="zh-CN" sz="2400" dirty="0" smtClean="0"/>
          </a:p>
          <a:p>
            <a:pPr marL="0" indent="0">
              <a:buNone/>
            </a:pPr>
            <a:r>
              <a:rPr lang="en-US" altLang="zh-CN" sz="2400" dirty="0" smtClean="0"/>
              <a:t>3) </a:t>
            </a:r>
            <a:r>
              <a:rPr lang="zh-CN" altLang="en-US" sz="2400" dirty="0"/>
              <a:t>若</a:t>
            </a:r>
            <a:r>
              <a:rPr lang="en-US" altLang="zh-CN" sz="2400" dirty="0"/>
              <a:t>x</a:t>
            </a:r>
            <a:r>
              <a:rPr lang="zh-CN" altLang="en-US" sz="2400" dirty="0" smtClean="0"/>
              <a:t>是</a:t>
            </a:r>
            <a:r>
              <a:rPr lang="zh-CN" altLang="en-US" sz="2400" dirty="0"/>
              <a:t>与</a:t>
            </a:r>
            <a:r>
              <a:rPr lang="zh-CN" altLang="en-US" sz="2400" dirty="0" smtClean="0"/>
              <a:t>节点</a:t>
            </a:r>
            <a:r>
              <a:rPr lang="zh-CN" altLang="en-US" sz="2400" dirty="0"/>
              <a:t>，则有两种计算方法：</a:t>
            </a:r>
            <a:endParaRPr lang="en-US" altLang="zh-CN" sz="2400" dirty="0" smtClean="0"/>
          </a:p>
          <a:p>
            <a:pPr marL="0" indent="0">
              <a:buNone/>
            </a:pPr>
            <a:r>
              <a:rPr lang="en-US" altLang="zh-CN" sz="2400" dirty="0"/>
              <a:t> </a:t>
            </a:r>
            <a:r>
              <a:rPr lang="en-US" altLang="zh-CN" sz="2400" dirty="0" smtClean="0"/>
              <a:t> </a:t>
            </a:r>
            <a:r>
              <a:rPr lang="zh-CN" altLang="en-US" sz="2400" dirty="0" smtClean="0"/>
              <a:t>和代价：</a:t>
            </a:r>
            <a:endParaRPr lang="en-US" altLang="zh-CN" sz="2400" dirty="0" smtClean="0"/>
          </a:p>
          <a:p>
            <a:pPr marL="0" indent="0">
              <a:buNone/>
            </a:pPr>
            <a:r>
              <a:rPr lang="en-US" altLang="zh-CN" sz="2400" dirty="0" smtClean="0"/>
              <a:t>   </a:t>
            </a:r>
            <a:r>
              <a:rPr lang="zh-CN" altLang="en-US" sz="2400" dirty="0"/>
              <a:t>最大代价</a:t>
            </a:r>
            <a:r>
              <a:rPr lang="zh-CN" altLang="en-US" sz="2400" dirty="0" smtClean="0"/>
              <a:t>：</a:t>
            </a:r>
            <a:endParaRPr lang="en-US" altLang="zh-CN" sz="2400" dirty="0" smtClean="0"/>
          </a:p>
          <a:p>
            <a:pPr marL="0" indent="0">
              <a:buNone/>
            </a:pPr>
            <a:r>
              <a:rPr lang="en-US" altLang="zh-CN" sz="2400" dirty="0" smtClean="0"/>
              <a:t>4) </a:t>
            </a:r>
            <a:r>
              <a:rPr lang="zh-CN" altLang="en-US" sz="2400" dirty="0"/>
              <a:t>若</a:t>
            </a:r>
            <a:r>
              <a:rPr lang="en-US" altLang="zh-CN" sz="2400" dirty="0"/>
              <a:t>x</a:t>
            </a:r>
            <a:r>
              <a:rPr lang="zh-CN" altLang="en-US" sz="2400" dirty="0" smtClean="0"/>
              <a:t>是非终止的端节点</a:t>
            </a:r>
            <a:r>
              <a:rPr lang="zh-CN" altLang="en-US" sz="2400" dirty="0"/>
              <a:t>，则</a:t>
            </a:r>
            <a:r>
              <a:rPr lang="en-US" altLang="zh-CN" sz="2400" dirty="0"/>
              <a:t>g(x</a:t>
            </a:r>
            <a:r>
              <a:rPr lang="en-US" altLang="zh-CN" sz="2400" dirty="0" smtClean="0"/>
              <a:t>)=</a:t>
            </a:r>
            <a:r>
              <a:rPr lang="en-US" altLang="zh-CN" sz="2400" dirty="0" smtClean="0">
                <a:sym typeface="Symbol" panose="05050102010706020507" pitchFamily="18" charset="2"/>
              </a:rPr>
              <a:t></a:t>
            </a:r>
            <a:r>
              <a:rPr lang="en-US" altLang="zh-CN" sz="2400" dirty="0" smtClean="0"/>
              <a:t>.</a:t>
            </a:r>
            <a:endParaRPr lang="en-US" altLang="zh-CN" sz="2400" dirty="0"/>
          </a:p>
        </p:txBody>
      </p:sp>
      <p:sp>
        <p:nvSpPr>
          <p:cNvPr id="4" name="日期占位符 3"/>
          <p:cNvSpPr>
            <a:spLocks noGrp="1"/>
          </p:cNvSpPr>
          <p:nvPr>
            <p:ph type="dt" sz="quarter" idx="10"/>
          </p:nvPr>
        </p:nvSpPr>
        <p:spPr/>
        <p:txBody>
          <a:bodyPr/>
          <a:lstStyle/>
          <a:p>
            <a:pPr>
              <a:defRPr/>
            </a:pPr>
            <a:fld id="{F5CEC2A9-150D-4D64-80C5-A348BD8BF6CF}" type="datetime1">
              <a:rPr lang="zh-CN" altLang="en-US" smtClean="0"/>
              <a:pPr>
                <a:defRPr/>
              </a:pPr>
              <a:t>2017/9/26</a:t>
            </a:fld>
            <a:endParaRPr lang="en-US" altLang="zh-CN" dirty="0"/>
          </a:p>
        </p:txBody>
      </p:sp>
      <p:sp>
        <p:nvSpPr>
          <p:cNvPr id="16384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97B26DB-5CA9-44E1-9E42-7A230127AF2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98</a:t>
            </a:fld>
            <a:endParaRPr kumimoji="0" lang="en-US" altLang="zh-CN" sz="1400" smtClean="0">
              <a:latin typeface="Tahoma" panose="020B0604030504040204" pitchFamily="34" charset="0"/>
              <a:ea typeface="宋体" panose="02010600030101010101" pitchFamily="2" charset="-122"/>
            </a:endParaRPr>
          </a:p>
        </p:txBody>
      </p:sp>
      <p:sp>
        <p:nvSpPr>
          <p:cNvPr id="7" name="Rectangle 6"/>
          <p:cNvSpPr>
            <a:spLocks noChangeArrowheads="1"/>
          </p:cNvSpPr>
          <p:nvPr/>
        </p:nvSpPr>
        <p:spPr bwMode="auto">
          <a:xfrm>
            <a:off x="1763688" y="3429000"/>
            <a:ext cx="9898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504277607"/>
              </p:ext>
            </p:extLst>
          </p:nvPr>
        </p:nvGraphicFramePr>
        <p:xfrm>
          <a:off x="1844107" y="3677146"/>
          <a:ext cx="2648840" cy="467286"/>
        </p:xfrm>
        <a:graphic>
          <a:graphicData uri="http://schemas.openxmlformats.org/presentationml/2006/ole">
            <mc:AlternateContent xmlns:mc="http://schemas.openxmlformats.org/markup-compatibility/2006">
              <mc:Choice xmlns:v="urn:schemas-microsoft-com:vml" Requires="v">
                <p:oleObj spid="_x0000_s74800" name="公式" r:id="rId6" imgW="1828800" imgH="444500" progId="Equation.3">
                  <p:embed/>
                </p:oleObj>
              </mc:Choice>
              <mc:Fallback>
                <p:oleObj name="公式" r:id="rId6" imgW="1828800" imgH="4445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4107" y="3677146"/>
                        <a:ext cx="2648840" cy="467286"/>
                      </a:xfrm>
                      <a:prstGeom prst="rect">
                        <a:avLst/>
                      </a:prstGeom>
                      <a:noFill/>
                    </p:spPr>
                  </p:pic>
                </p:oleObj>
              </mc:Fallback>
            </mc:AlternateContent>
          </a:graphicData>
        </a:graphic>
      </p:graphicFrame>
      <p:sp>
        <p:nvSpPr>
          <p:cNvPr id="9" name="Rectangle 9"/>
          <p:cNvSpPr>
            <a:spLocks noChangeArrowheads="1"/>
          </p:cNvSpPr>
          <p:nvPr/>
        </p:nvSpPr>
        <p:spPr bwMode="auto">
          <a:xfrm>
            <a:off x="2123727" y="4117707"/>
            <a:ext cx="96966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724107346"/>
              </p:ext>
            </p:extLst>
          </p:nvPr>
        </p:nvGraphicFramePr>
        <p:xfrm>
          <a:off x="1866900" y="4202388"/>
          <a:ext cx="2626047" cy="463420"/>
        </p:xfrm>
        <a:graphic>
          <a:graphicData uri="http://schemas.openxmlformats.org/presentationml/2006/ole">
            <mc:AlternateContent xmlns:mc="http://schemas.openxmlformats.org/markup-compatibility/2006">
              <mc:Choice xmlns:v="urn:schemas-microsoft-com:vml" Requires="v">
                <p:oleObj spid="_x0000_s74801" name="公式" r:id="rId8" imgW="2108200" imgH="368300" progId="Equation.3">
                  <p:embed/>
                </p:oleObj>
              </mc:Choice>
              <mc:Fallback>
                <p:oleObj name="公式" r:id="rId8" imgW="2108200" imgH="3683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6900" y="4202388"/>
                        <a:ext cx="2626047" cy="463420"/>
                      </a:xfrm>
                      <a:prstGeom prst="rect">
                        <a:avLst/>
                      </a:prstGeom>
                      <a:noFill/>
                    </p:spPr>
                  </p:pic>
                </p:oleObj>
              </mc:Fallback>
            </mc:AlternateContent>
          </a:graphicData>
        </a:graphic>
      </p:graphicFrame>
      <p:sp>
        <p:nvSpPr>
          <p:cNvPr id="11" name="Rectangle 11"/>
          <p:cNvSpPr>
            <a:spLocks noChangeArrowheads="1"/>
          </p:cNvSpPr>
          <p:nvPr/>
        </p:nvSpPr>
        <p:spPr bwMode="auto">
          <a:xfrm>
            <a:off x="2819399" y="2852306"/>
            <a:ext cx="98026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620162123"/>
              </p:ext>
            </p:extLst>
          </p:nvPr>
        </p:nvGraphicFramePr>
        <p:xfrm>
          <a:off x="2819400" y="2852307"/>
          <a:ext cx="2386335" cy="421118"/>
        </p:xfrm>
        <a:graphic>
          <a:graphicData uri="http://schemas.openxmlformats.org/presentationml/2006/ole">
            <mc:AlternateContent xmlns:mc="http://schemas.openxmlformats.org/markup-compatibility/2006">
              <mc:Choice xmlns:v="urn:schemas-microsoft-com:vml" Requires="v">
                <p:oleObj spid="_x0000_s74802" name="公式" r:id="rId10" imgW="2108200" imgH="368300" progId="Equation.3">
                  <p:embed/>
                </p:oleObj>
              </mc:Choice>
              <mc:Fallback>
                <p:oleObj name="公式" r:id="rId10" imgW="2108200" imgH="3683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2852307"/>
                        <a:ext cx="2386335" cy="421118"/>
                      </a:xfrm>
                      <a:prstGeom prst="rect">
                        <a:avLst/>
                      </a:prstGeom>
                      <a:noFill/>
                    </p:spPr>
                  </p:pic>
                </p:oleObj>
              </mc:Fallback>
            </mc:AlternateContent>
          </a:graphicData>
        </a:graphic>
      </p:graphicFrame>
      <p:sp>
        <p:nvSpPr>
          <p:cNvPr id="13" name="文本框 12"/>
          <p:cNvSpPr txBox="1"/>
          <p:nvPr/>
        </p:nvSpPr>
        <p:spPr>
          <a:xfrm>
            <a:off x="539552" y="5275189"/>
            <a:ext cx="6696744" cy="1077218"/>
          </a:xfrm>
          <a:prstGeom prst="rect">
            <a:avLst/>
          </a:prstGeom>
          <a:noFill/>
        </p:spPr>
        <p:txBody>
          <a:bodyPr wrap="square" rtlCol="0">
            <a:spAutoFit/>
          </a:bodyPr>
          <a:lstStyle/>
          <a:p>
            <a:r>
              <a:rPr lang="en-US" altLang="zh-CN" dirty="0" smtClean="0"/>
              <a:t>g(x)</a:t>
            </a:r>
            <a:r>
              <a:rPr lang="zh-CN" altLang="en-US" dirty="0" smtClean="0"/>
              <a:t>表示节点</a:t>
            </a:r>
            <a:r>
              <a:rPr lang="en-US" altLang="zh-CN" dirty="0" smtClean="0"/>
              <a:t>x</a:t>
            </a:r>
            <a:r>
              <a:rPr lang="zh-CN" altLang="en-US" dirty="0" smtClean="0"/>
              <a:t>的代价</a:t>
            </a:r>
            <a:endParaRPr lang="en-US" altLang="zh-CN" dirty="0" smtClean="0"/>
          </a:p>
          <a:p>
            <a:r>
              <a:rPr lang="en-US" altLang="zh-CN" dirty="0" smtClean="0"/>
              <a:t>c(</a:t>
            </a:r>
            <a:r>
              <a:rPr lang="en-US" altLang="zh-CN" dirty="0" err="1" smtClean="0"/>
              <a:t>x,y</a:t>
            </a:r>
            <a:r>
              <a:rPr lang="en-US" altLang="zh-CN" dirty="0" smtClean="0"/>
              <a:t>)</a:t>
            </a:r>
            <a:r>
              <a:rPr lang="zh-CN" altLang="en-US" dirty="0" smtClean="0"/>
              <a:t>表示节点</a:t>
            </a:r>
            <a:r>
              <a:rPr lang="en-US" altLang="zh-CN" dirty="0" smtClean="0"/>
              <a:t>x</a:t>
            </a:r>
            <a:r>
              <a:rPr lang="zh-CN" altLang="en-US" dirty="0" smtClean="0"/>
              <a:t>到其子节点</a:t>
            </a:r>
            <a:r>
              <a:rPr lang="en-US" altLang="zh-CN" dirty="0" smtClean="0"/>
              <a:t>y</a:t>
            </a:r>
            <a:r>
              <a:rPr lang="zh-CN" altLang="en-US" dirty="0" smtClean="0"/>
              <a:t>的代价</a:t>
            </a:r>
            <a:endParaRPr lang="zh-CN" altLang="en-US" dirty="0"/>
          </a:p>
        </p:txBody>
      </p:sp>
    </p:spTree>
    <p:extLst>
      <p:ext uri="{BB962C8B-B14F-4D97-AF65-F5344CB8AC3E}">
        <p14:creationId xmlns:p14="http://schemas.microsoft.com/office/powerpoint/2010/main" val="22527174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a:spLocks noGrp="1"/>
          </p:cNvSpPr>
          <p:nvPr>
            <p:ph type="title"/>
          </p:nvPr>
        </p:nvSpPr>
        <p:spPr>
          <a:xfrm>
            <a:off x="920750" y="652463"/>
            <a:ext cx="7793038" cy="1143000"/>
          </a:xfrm>
        </p:spPr>
        <p:txBody>
          <a:bodyPr/>
          <a:lstStyle/>
          <a:p>
            <a:r>
              <a:rPr lang="zh-CN" altLang="en-US" dirty="0"/>
              <a:t>与</a:t>
            </a:r>
            <a:r>
              <a:rPr lang="en-US" altLang="zh-CN" dirty="0"/>
              <a:t>/</a:t>
            </a:r>
            <a:r>
              <a:rPr lang="zh-CN" altLang="en-US" dirty="0"/>
              <a:t>或树的启发式搜索</a:t>
            </a:r>
            <a:endParaRPr lang="zh-CN" altLang="en-US" dirty="0" smtClean="0"/>
          </a:p>
        </p:txBody>
      </p:sp>
      <p:sp>
        <p:nvSpPr>
          <p:cNvPr id="4" name="日期占位符 3"/>
          <p:cNvSpPr>
            <a:spLocks noGrp="1"/>
          </p:cNvSpPr>
          <p:nvPr>
            <p:ph type="dt" sz="quarter" idx="10"/>
          </p:nvPr>
        </p:nvSpPr>
        <p:spPr>
          <a:xfrm>
            <a:off x="883761" y="6264716"/>
            <a:ext cx="1905000" cy="457200"/>
          </a:xfrm>
        </p:spPr>
        <p:txBody>
          <a:bodyPr/>
          <a:lstStyle/>
          <a:p>
            <a:pPr>
              <a:defRPr/>
            </a:pPr>
            <a:fld id="{A09B69F0-C9EC-4B11-AC5D-F48E3800AC82}" type="datetime1">
              <a:rPr lang="zh-CN" altLang="en-US" smtClean="0"/>
              <a:pPr>
                <a:defRPr/>
              </a:pPr>
              <a:t>2017/9/26</a:t>
            </a:fld>
            <a:endParaRPr lang="en-US" altLang="zh-CN"/>
          </a:p>
        </p:txBody>
      </p:sp>
      <p:sp>
        <p:nvSpPr>
          <p:cNvPr id="16282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8AFD8B-6573-4C70-86CE-F625814DB96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99</a:t>
            </a:fld>
            <a:endParaRPr kumimoji="0" lang="en-US" altLang="zh-CN" sz="1400" smtClean="0">
              <a:latin typeface="Tahoma" panose="020B0604030504040204" pitchFamily="34" charset="0"/>
              <a:ea typeface="宋体" panose="02010600030101010101" pitchFamily="2" charset="-122"/>
            </a:endParaRPr>
          </a:p>
        </p:txBody>
      </p:sp>
      <p:grpSp>
        <p:nvGrpSpPr>
          <p:cNvPr id="162821" name="Group 4"/>
          <p:cNvGrpSpPr>
            <a:grpSpLocks/>
          </p:cNvGrpSpPr>
          <p:nvPr/>
        </p:nvGrpSpPr>
        <p:grpSpPr bwMode="auto">
          <a:xfrm>
            <a:off x="243288" y="1437134"/>
            <a:ext cx="3000756" cy="4389440"/>
            <a:chOff x="43" y="1369"/>
            <a:chExt cx="1468" cy="2765"/>
          </a:xfrm>
        </p:grpSpPr>
        <p:sp>
          <p:nvSpPr>
            <p:cNvPr id="162843" name="Oval 6"/>
            <p:cNvSpPr>
              <a:spLocks noChangeArrowheads="1"/>
            </p:cNvSpPr>
            <p:nvPr/>
          </p:nvSpPr>
          <p:spPr bwMode="auto">
            <a:xfrm>
              <a:off x="1463" y="1369"/>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44" name="Oval 7"/>
            <p:cNvSpPr>
              <a:spLocks noChangeArrowheads="1"/>
            </p:cNvSpPr>
            <p:nvPr/>
          </p:nvSpPr>
          <p:spPr bwMode="auto">
            <a:xfrm>
              <a:off x="436" y="3841"/>
              <a:ext cx="58" cy="6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45" name="Oval 8"/>
            <p:cNvSpPr>
              <a:spLocks noChangeArrowheads="1"/>
            </p:cNvSpPr>
            <p:nvPr/>
          </p:nvSpPr>
          <p:spPr bwMode="auto">
            <a:xfrm>
              <a:off x="173" y="3385"/>
              <a:ext cx="65" cy="101"/>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46" name="Line 9"/>
            <p:cNvSpPr>
              <a:spLocks noChangeShapeType="1"/>
            </p:cNvSpPr>
            <p:nvPr/>
          </p:nvSpPr>
          <p:spPr bwMode="auto">
            <a:xfrm flipH="1">
              <a:off x="608" y="2489"/>
              <a:ext cx="425" cy="4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48" name="Line 11"/>
            <p:cNvSpPr>
              <a:spLocks noChangeShapeType="1"/>
            </p:cNvSpPr>
            <p:nvPr/>
          </p:nvSpPr>
          <p:spPr bwMode="auto">
            <a:xfrm>
              <a:off x="1023" y="2512"/>
              <a:ext cx="222" cy="43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1" name="Line 15"/>
            <p:cNvSpPr>
              <a:spLocks noChangeShapeType="1"/>
            </p:cNvSpPr>
            <p:nvPr/>
          </p:nvSpPr>
          <p:spPr bwMode="auto">
            <a:xfrm flipH="1">
              <a:off x="214" y="3029"/>
              <a:ext cx="383" cy="36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2" name="Line 16"/>
            <p:cNvSpPr>
              <a:spLocks noChangeShapeType="1"/>
            </p:cNvSpPr>
            <p:nvPr/>
          </p:nvSpPr>
          <p:spPr bwMode="auto">
            <a:xfrm>
              <a:off x="645" y="3006"/>
              <a:ext cx="191" cy="379"/>
            </a:xfrm>
            <a:prstGeom prst="line">
              <a:avLst/>
            </a:prstGeom>
            <a:noFill/>
            <a:ln w="19050">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5" name="Oval 20"/>
            <p:cNvSpPr>
              <a:spLocks noChangeArrowheads="1"/>
            </p:cNvSpPr>
            <p:nvPr/>
          </p:nvSpPr>
          <p:spPr bwMode="auto">
            <a:xfrm flipH="1" flipV="1">
              <a:off x="1008" y="2433"/>
              <a:ext cx="68" cy="6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56" name="Line 21"/>
            <p:cNvSpPr>
              <a:spLocks noChangeShapeType="1"/>
            </p:cNvSpPr>
            <p:nvPr/>
          </p:nvSpPr>
          <p:spPr bwMode="auto">
            <a:xfrm>
              <a:off x="242" y="3436"/>
              <a:ext cx="209" cy="4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60" name="Line 25"/>
            <p:cNvSpPr>
              <a:spLocks noChangeShapeType="1"/>
            </p:cNvSpPr>
            <p:nvPr/>
          </p:nvSpPr>
          <p:spPr bwMode="auto">
            <a:xfrm flipH="1">
              <a:off x="92" y="3436"/>
              <a:ext cx="163" cy="39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64" name="Text Box 30"/>
            <p:cNvSpPr txBox="1">
              <a:spLocks noChangeArrowheads="1"/>
            </p:cNvSpPr>
            <p:nvPr/>
          </p:nvSpPr>
          <p:spPr bwMode="auto">
            <a:xfrm>
              <a:off x="337" y="3882"/>
              <a:ext cx="137"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I</a:t>
              </a:r>
              <a:endParaRPr lang="en-US" altLang="zh-CN" sz="2000" dirty="0">
                <a:latin typeface="Tahoma" panose="020B0604030504040204" pitchFamily="34" charset="0"/>
                <a:ea typeface="宋体" panose="02010600030101010101" pitchFamily="2" charset="-122"/>
              </a:endParaRPr>
            </a:p>
          </p:txBody>
        </p:sp>
        <p:sp>
          <p:nvSpPr>
            <p:cNvPr id="162865" name="Text Box 31"/>
            <p:cNvSpPr txBox="1">
              <a:spLocks noChangeArrowheads="1"/>
            </p:cNvSpPr>
            <p:nvPr/>
          </p:nvSpPr>
          <p:spPr bwMode="auto">
            <a:xfrm>
              <a:off x="43" y="3241"/>
              <a:ext cx="176"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D</a:t>
              </a:r>
              <a:endParaRPr lang="en-US" altLang="zh-CN" sz="2000" dirty="0">
                <a:latin typeface="Tahoma" panose="020B0604030504040204" pitchFamily="34" charset="0"/>
                <a:ea typeface="宋体" panose="02010600030101010101" pitchFamily="2" charset="-122"/>
              </a:endParaRPr>
            </a:p>
          </p:txBody>
        </p:sp>
        <p:sp>
          <p:nvSpPr>
            <p:cNvPr id="162871" name="Text Box 54"/>
            <p:cNvSpPr txBox="1">
              <a:spLocks noChangeArrowheads="1"/>
            </p:cNvSpPr>
            <p:nvPr/>
          </p:nvSpPr>
          <p:spPr bwMode="auto">
            <a:xfrm>
              <a:off x="958" y="2203"/>
              <a:ext cx="154" cy="2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baseline="-25000" dirty="0" smtClean="0">
                  <a:latin typeface="Tahoma" panose="020B0604030504040204" pitchFamily="34" charset="0"/>
                  <a:ea typeface="宋体" panose="02010600030101010101" pitchFamily="2" charset="-122"/>
                </a:rPr>
                <a:t>A</a:t>
              </a:r>
              <a:endParaRPr lang="en-US" altLang="zh-CN" sz="2400" b="1" baseline="-25000" dirty="0">
                <a:latin typeface="Tahoma" panose="020B0604030504040204" pitchFamily="34" charset="0"/>
                <a:ea typeface="宋体" panose="02010600030101010101" pitchFamily="2" charset="-122"/>
              </a:endParaRPr>
            </a:p>
          </p:txBody>
        </p:sp>
        <p:sp>
          <p:nvSpPr>
            <p:cNvPr id="162874" name="Freeform 73"/>
            <p:cNvSpPr>
              <a:spLocks/>
            </p:cNvSpPr>
            <p:nvPr/>
          </p:nvSpPr>
          <p:spPr bwMode="auto">
            <a:xfrm>
              <a:off x="180" y="3587"/>
              <a:ext cx="142" cy="29"/>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2823" name="Oval 20"/>
          <p:cNvSpPr>
            <a:spLocks noChangeArrowheads="1"/>
          </p:cNvSpPr>
          <p:nvPr/>
        </p:nvSpPr>
        <p:spPr bwMode="auto">
          <a:xfrm flipH="1" flipV="1">
            <a:off x="1816043" y="4599235"/>
            <a:ext cx="166687" cy="13017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24" name="Text Box 54"/>
          <p:cNvSpPr txBox="1">
            <a:spLocks noChangeArrowheads="1"/>
          </p:cNvSpPr>
          <p:nvPr/>
        </p:nvSpPr>
        <p:spPr bwMode="auto">
          <a:xfrm>
            <a:off x="1117600" y="3651697"/>
            <a:ext cx="33534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B</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62830" name="Text Box 54"/>
          <p:cNvSpPr txBox="1">
            <a:spLocks noChangeArrowheads="1"/>
          </p:cNvSpPr>
          <p:nvPr/>
        </p:nvSpPr>
        <p:spPr bwMode="auto">
          <a:xfrm>
            <a:off x="2112188" y="4526131"/>
            <a:ext cx="31771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F</a:t>
            </a:r>
            <a:endParaRPr lang="en-US" altLang="zh-CN" sz="2000" baseline="-25000" dirty="0">
              <a:latin typeface="Tahoma" panose="020B0604030504040204" pitchFamily="34" charset="0"/>
              <a:ea typeface="宋体" panose="02010600030101010101" pitchFamily="2" charset="-122"/>
            </a:endParaRPr>
          </a:p>
        </p:txBody>
      </p:sp>
      <p:sp>
        <p:nvSpPr>
          <p:cNvPr id="60" name="Oval 8"/>
          <p:cNvSpPr>
            <a:spLocks noChangeArrowheads="1"/>
          </p:cNvSpPr>
          <p:nvPr/>
        </p:nvSpPr>
        <p:spPr bwMode="auto">
          <a:xfrm>
            <a:off x="2058086" y="4553086"/>
            <a:ext cx="132474" cy="113304"/>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2" name="Text Box 30"/>
          <p:cNvSpPr txBox="1">
            <a:spLocks noChangeArrowheads="1"/>
          </p:cNvSpPr>
          <p:nvPr/>
        </p:nvSpPr>
        <p:spPr bwMode="auto">
          <a:xfrm>
            <a:off x="172903" y="5430600"/>
            <a:ext cx="357790"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H</a:t>
            </a:r>
            <a:endParaRPr lang="en-US" altLang="zh-CN" sz="2000" dirty="0">
              <a:latin typeface="Tahoma" panose="020B0604030504040204" pitchFamily="34" charset="0"/>
              <a:ea typeface="宋体" panose="02010600030101010101" pitchFamily="2" charset="-122"/>
            </a:endParaRPr>
          </a:p>
        </p:txBody>
      </p:sp>
      <p:sp>
        <p:nvSpPr>
          <p:cNvPr id="63" name="Line 16"/>
          <p:cNvSpPr>
            <a:spLocks noChangeShapeType="1"/>
          </p:cNvSpPr>
          <p:nvPr/>
        </p:nvSpPr>
        <p:spPr bwMode="auto">
          <a:xfrm>
            <a:off x="1975484" y="4739860"/>
            <a:ext cx="379372" cy="605895"/>
          </a:xfrm>
          <a:prstGeom prst="line">
            <a:avLst/>
          </a:prstGeom>
          <a:noFill/>
          <a:ln w="19050">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16"/>
          <p:cNvSpPr>
            <a:spLocks noChangeShapeType="1"/>
          </p:cNvSpPr>
          <p:nvPr/>
        </p:nvSpPr>
        <p:spPr bwMode="auto">
          <a:xfrm flipH="1">
            <a:off x="1521691" y="4739861"/>
            <a:ext cx="301216" cy="645834"/>
          </a:xfrm>
          <a:prstGeom prst="line">
            <a:avLst/>
          </a:prstGeom>
          <a:noFill/>
          <a:ln w="19050">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Text Box 30"/>
          <p:cNvSpPr txBox="1">
            <a:spLocks noChangeArrowheads="1"/>
          </p:cNvSpPr>
          <p:nvPr/>
        </p:nvSpPr>
        <p:spPr bwMode="auto">
          <a:xfrm>
            <a:off x="1419187" y="5428111"/>
            <a:ext cx="29206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tx2"/>
                </a:solidFill>
                <a:latin typeface="Tahoma" panose="020B0604030504040204" pitchFamily="34" charset="0"/>
                <a:ea typeface="宋体" panose="02010600030101010101" pitchFamily="2" charset="-122"/>
              </a:rPr>
              <a:t>J</a:t>
            </a:r>
            <a:endParaRPr lang="en-US" altLang="zh-CN" sz="2000" dirty="0">
              <a:latin typeface="Tahoma" panose="020B0604030504040204" pitchFamily="34" charset="0"/>
              <a:ea typeface="宋体" panose="02010600030101010101" pitchFamily="2" charset="-122"/>
            </a:endParaRPr>
          </a:p>
        </p:txBody>
      </p:sp>
      <p:sp>
        <p:nvSpPr>
          <p:cNvPr id="66" name="Text Box 30"/>
          <p:cNvSpPr txBox="1">
            <a:spLocks noChangeArrowheads="1"/>
          </p:cNvSpPr>
          <p:nvPr/>
        </p:nvSpPr>
        <p:spPr bwMode="auto">
          <a:xfrm>
            <a:off x="2167567" y="5385695"/>
            <a:ext cx="33534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K</a:t>
            </a:r>
            <a:endParaRPr lang="en-US" altLang="zh-CN" sz="2000" dirty="0">
              <a:latin typeface="Tahoma" panose="020B0604030504040204" pitchFamily="34" charset="0"/>
              <a:ea typeface="宋体" panose="02010600030101010101" pitchFamily="2" charset="-122"/>
            </a:endParaRPr>
          </a:p>
        </p:txBody>
      </p:sp>
      <p:sp>
        <p:nvSpPr>
          <p:cNvPr id="67" name="Oval 8"/>
          <p:cNvSpPr>
            <a:spLocks noChangeArrowheads="1"/>
          </p:cNvSpPr>
          <p:nvPr/>
        </p:nvSpPr>
        <p:spPr bwMode="auto">
          <a:xfrm flipV="1">
            <a:off x="2325492" y="5320388"/>
            <a:ext cx="141891" cy="12278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8" name="Text Box 54"/>
          <p:cNvSpPr txBox="1">
            <a:spLocks noChangeArrowheads="1"/>
          </p:cNvSpPr>
          <p:nvPr/>
        </p:nvSpPr>
        <p:spPr bwMode="auto">
          <a:xfrm>
            <a:off x="1363152" y="5253453"/>
            <a:ext cx="3818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sym typeface="Symbol" panose="05050102010706020507" pitchFamily="18" charset="2"/>
              </a:rPr>
              <a:t></a:t>
            </a:r>
            <a:endParaRPr lang="en-US" altLang="zh-CN" sz="2000" baseline="-25000" dirty="0">
              <a:latin typeface="Tahoma" panose="020B0604030504040204" pitchFamily="34" charset="0"/>
              <a:ea typeface="宋体" panose="02010600030101010101" pitchFamily="2" charset="-122"/>
            </a:endParaRPr>
          </a:p>
        </p:txBody>
      </p:sp>
      <p:grpSp>
        <p:nvGrpSpPr>
          <p:cNvPr id="70" name="Group 4"/>
          <p:cNvGrpSpPr>
            <a:grpSpLocks/>
          </p:cNvGrpSpPr>
          <p:nvPr/>
        </p:nvGrpSpPr>
        <p:grpSpPr bwMode="auto">
          <a:xfrm>
            <a:off x="2174974" y="2735589"/>
            <a:ext cx="5302424" cy="2290764"/>
            <a:chOff x="-1328" y="2203"/>
            <a:chExt cx="2594" cy="1443"/>
          </a:xfrm>
        </p:grpSpPr>
        <p:sp>
          <p:nvSpPr>
            <p:cNvPr id="75" name="Line 11"/>
            <p:cNvSpPr>
              <a:spLocks noChangeShapeType="1"/>
            </p:cNvSpPr>
            <p:nvPr/>
          </p:nvSpPr>
          <p:spPr bwMode="auto">
            <a:xfrm>
              <a:off x="1016" y="2536"/>
              <a:ext cx="250" cy="3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15"/>
            <p:cNvSpPr>
              <a:spLocks noChangeShapeType="1"/>
            </p:cNvSpPr>
            <p:nvPr/>
          </p:nvSpPr>
          <p:spPr bwMode="auto">
            <a:xfrm flipH="1">
              <a:off x="-963" y="3394"/>
              <a:ext cx="157" cy="25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1"/>
            <p:cNvSpPr>
              <a:spLocks noChangeShapeType="1"/>
            </p:cNvSpPr>
            <p:nvPr/>
          </p:nvSpPr>
          <p:spPr bwMode="auto">
            <a:xfrm>
              <a:off x="-1030" y="2939"/>
              <a:ext cx="211" cy="39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5"/>
            <p:cNvSpPr>
              <a:spLocks noChangeShapeType="1"/>
            </p:cNvSpPr>
            <p:nvPr/>
          </p:nvSpPr>
          <p:spPr bwMode="auto">
            <a:xfrm flipH="1">
              <a:off x="-1328" y="2950"/>
              <a:ext cx="315" cy="42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Text Box 54"/>
            <p:cNvSpPr txBox="1">
              <a:spLocks noChangeArrowheads="1"/>
            </p:cNvSpPr>
            <p:nvPr/>
          </p:nvSpPr>
          <p:spPr bwMode="auto">
            <a:xfrm>
              <a:off x="958" y="2203"/>
              <a:ext cx="159" cy="2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baseline="-25000" dirty="0" smtClean="0">
                  <a:latin typeface="Tahoma" panose="020B0604030504040204" pitchFamily="34" charset="0"/>
                  <a:ea typeface="宋体" panose="02010600030101010101" pitchFamily="2" charset="-122"/>
                </a:rPr>
                <a:t>A</a:t>
              </a:r>
              <a:endParaRPr lang="en-US" altLang="zh-CN" sz="2400" b="1" baseline="-25000" dirty="0">
                <a:latin typeface="Tahoma" panose="020B0604030504040204" pitchFamily="34" charset="0"/>
                <a:ea typeface="宋体" panose="02010600030101010101" pitchFamily="2" charset="-122"/>
              </a:endParaRPr>
            </a:p>
          </p:txBody>
        </p:sp>
        <p:sp>
          <p:nvSpPr>
            <p:cNvPr id="84" name="Freeform 73"/>
            <p:cNvSpPr>
              <a:spLocks/>
            </p:cNvSpPr>
            <p:nvPr/>
          </p:nvSpPr>
          <p:spPr bwMode="auto">
            <a:xfrm>
              <a:off x="-866" y="3482"/>
              <a:ext cx="139" cy="38"/>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7" name="Text Box 54"/>
          <p:cNvSpPr txBox="1">
            <a:spLocks noChangeArrowheads="1"/>
          </p:cNvSpPr>
          <p:nvPr/>
        </p:nvSpPr>
        <p:spPr bwMode="auto">
          <a:xfrm>
            <a:off x="5562571" y="3843363"/>
            <a:ext cx="184731" cy="29751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US" altLang="zh-CN" sz="2000" baseline="-25000" dirty="0">
              <a:solidFill>
                <a:srgbClr val="C00000"/>
              </a:solidFill>
              <a:latin typeface="Tahoma" panose="020B0604030504040204" pitchFamily="34" charset="0"/>
              <a:ea typeface="宋体" panose="02010600030101010101" pitchFamily="2" charset="-122"/>
            </a:endParaRPr>
          </a:p>
        </p:txBody>
      </p:sp>
      <p:sp>
        <p:nvSpPr>
          <p:cNvPr id="95" name="Oval 8"/>
          <p:cNvSpPr>
            <a:spLocks noChangeArrowheads="1"/>
          </p:cNvSpPr>
          <p:nvPr/>
        </p:nvSpPr>
        <p:spPr bwMode="auto">
          <a:xfrm flipH="1" flipV="1">
            <a:off x="2855651" y="5024780"/>
            <a:ext cx="84041" cy="97854"/>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99" name="文本框 98"/>
          <p:cNvSpPr txBox="1"/>
          <p:nvPr/>
        </p:nvSpPr>
        <p:spPr>
          <a:xfrm>
            <a:off x="6381708" y="5937336"/>
            <a:ext cx="2855524" cy="369332"/>
          </a:xfrm>
          <a:prstGeom prst="rect">
            <a:avLst/>
          </a:prstGeom>
          <a:noFill/>
        </p:spPr>
        <p:txBody>
          <a:bodyPr wrap="square" rtlCol="0">
            <a:spAutoFit/>
          </a:bodyPr>
          <a:lstStyle/>
          <a:p>
            <a:r>
              <a:rPr lang="en-US" altLang="zh-CN" sz="1800" dirty="0" smtClean="0"/>
              <a:t>(2)</a:t>
            </a:r>
            <a:r>
              <a:rPr lang="zh-CN" altLang="en-US" sz="1800" dirty="0" smtClean="0"/>
              <a:t>最大代价</a:t>
            </a:r>
            <a:r>
              <a:rPr lang="en-US" altLang="zh-CN" sz="1800" dirty="0" smtClean="0"/>
              <a:t>6</a:t>
            </a:r>
            <a:r>
              <a:rPr lang="zh-CN" altLang="en-US" sz="1800" dirty="0" smtClean="0"/>
              <a:t>，和代价</a:t>
            </a:r>
            <a:r>
              <a:rPr lang="en-US" altLang="zh-CN" sz="1800" dirty="0" smtClean="0"/>
              <a:t>8</a:t>
            </a:r>
            <a:endParaRPr lang="zh-CN" altLang="en-US" sz="1800" dirty="0"/>
          </a:p>
        </p:txBody>
      </p:sp>
      <p:sp>
        <p:nvSpPr>
          <p:cNvPr id="69" name="Oval 20"/>
          <p:cNvSpPr>
            <a:spLocks noChangeArrowheads="1"/>
          </p:cNvSpPr>
          <p:nvPr/>
        </p:nvSpPr>
        <p:spPr bwMode="auto">
          <a:xfrm flipH="1" flipV="1">
            <a:off x="2650075" y="3864423"/>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71" name="Oval 20"/>
          <p:cNvSpPr>
            <a:spLocks noChangeArrowheads="1"/>
          </p:cNvSpPr>
          <p:nvPr/>
        </p:nvSpPr>
        <p:spPr bwMode="auto">
          <a:xfrm flipH="1" flipV="1">
            <a:off x="3131873" y="4538016"/>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73" name="Line 15"/>
          <p:cNvSpPr>
            <a:spLocks noChangeShapeType="1"/>
          </p:cNvSpPr>
          <p:nvPr/>
        </p:nvSpPr>
        <p:spPr bwMode="auto">
          <a:xfrm>
            <a:off x="3244042" y="4651825"/>
            <a:ext cx="325912" cy="4490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 name="Oval 20"/>
          <p:cNvSpPr>
            <a:spLocks noChangeArrowheads="1"/>
          </p:cNvSpPr>
          <p:nvPr/>
        </p:nvSpPr>
        <p:spPr bwMode="auto">
          <a:xfrm flipH="1" flipV="1">
            <a:off x="1375953" y="3951752"/>
            <a:ext cx="139000" cy="101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03" name="Text Box 54"/>
          <p:cNvSpPr txBox="1">
            <a:spLocks noChangeArrowheads="1"/>
          </p:cNvSpPr>
          <p:nvPr/>
        </p:nvSpPr>
        <p:spPr bwMode="auto">
          <a:xfrm>
            <a:off x="2815736" y="3715330"/>
            <a:ext cx="33534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C</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05" name="Text Box 31"/>
          <p:cNvSpPr txBox="1">
            <a:spLocks noChangeArrowheads="1"/>
          </p:cNvSpPr>
          <p:nvPr/>
        </p:nvSpPr>
        <p:spPr bwMode="auto">
          <a:xfrm>
            <a:off x="1492018" y="4463904"/>
            <a:ext cx="3289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E</a:t>
            </a:r>
            <a:endParaRPr lang="en-US" altLang="zh-CN" sz="2000" dirty="0">
              <a:latin typeface="Tahoma" panose="020B0604030504040204" pitchFamily="34" charset="0"/>
              <a:ea typeface="宋体" panose="02010600030101010101" pitchFamily="2" charset="-122"/>
            </a:endParaRPr>
          </a:p>
        </p:txBody>
      </p:sp>
      <p:sp>
        <p:nvSpPr>
          <p:cNvPr id="107" name="Text Box 30"/>
          <p:cNvSpPr txBox="1">
            <a:spLocks noChangeArrowheads="1"/>
          </p:cNvSpPr>
          <p:nvPr/>
        </p:nvSpPr>
        <p:spPr bwMode="auto">
          <a:xfrm>
            <a:off x="2657314" y="5145700"/>
            <a:ext cx="31290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L</a:t>
            </a:r>
            <a:endParaRPr lang="en-US" altLang="zh-CN" sz="2000" dirty="0">
              <a:latin typeface="Tahoma" panose="020B0604030504040204" pitchFamily="34" charset="0"/>
              <a:ea typeface="宋体" panose="02010600030101010101" pitchFamily="2" charset="-122"/>
            </a:endParaRPr>
          </a:p>
        </p:txBody>
      </p:sp>
      <p:sp>
        <p:nvSpPr>
          <p:cNvPr id="108" name="Text Box 30"/>
          <p:cNvSpPr txBox="1">
            <a:spLocks noChangeArrowheads="1"/>
          </p:cNvSpPr>
          <p:nvPr/>
        </p:nvSpPr>
        <p:spPr bwMode="auto">
          <a:xfrm>
            <a:off x="3259624" y="5187666"/>
            <a:ext cx="3818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M</a:t>
            </a:r>
            <a:endParaRPr lang="en-US" altLang="zh-CN" sz="2000" dirty="0">
              <a:latin typeface="Tahoma" panose="020B0604030504040204" pitchFamily="34" charset="0"/>
              <a:ea typeface="宋体" panose="02010600030101010101" pitchFamily="2" charset="-122"/>
            </a:endParaRPr>
          </a:p>
        </p:txBody>
      </p:sp>
      <p:sp>
        <p:nvSpPr>
          <p:cNvPr id="109" name="Text Box 30"/>
          <p:cNvSpPr txBox="1">
            <a:spLocks noChangeArrowheads="1"/>
          </p:cNvSpPr>
          <p:nvPr/>
        </p:nvSpPr>
        <p:spPr bwMode="auto">
          <a:xfrm>
            <a:off x="2809652" y="4492533"/>
            <a:ext cx="35618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G</a:t>
            </a:r>
            <a:endParaRPr lang="en-US" altLang="zh-CN" sz="2000" dirty="0">
              <a:latin typeface="Tahoma" panose="020B0604030504040204" pitchFamily="34" charset="0"/>
              <a:ea typeface="宋体" panose="02010600030101010101" pitchFamily="2" charset="-122"/>
            </a:endParaRPr>
          </a:p>
        </p:txBody>
      </p:sp>
      <p:sp>
        <p:nvSpPr>
          <p:cNvPr id="111" name="Oval 7"/>
          <p:cNvSpPr>
            <a:spLocks noChangeArrowheads="1"/>
          </p:cNvSpPr>
          <p:nvPr/>
        </p:nvSpPr>
        <p:spPr bwMode="auto">
          <a:xfrm>
            <a:off x="6847027" y="3175447"/>
            <a:ext cx="118558" cy="10477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12" name="Oval 7"/>
          <p:cNvSpPr>
            <a:spLocks noChangeArrowheads="1"/>
          </p:cNvSpPr>
          <p:nvPr/>
        </p:nvSpPr>
        <p:spPr bwMode="auto">
          <a:xfrm>
            <a:off x="7421533" y="3851752"/>
            <a:ext cx="118558" cy="10477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13" name="Text Box 54"/>
          <p:cNvSpPr txBox="1">
            <a:spLocks noChangeArrowheads="1"/>
          </p:cNvSpPr>
          <p:nvPr/>
        </p:nvSpPr>
        <p:spPr bwMode="auto">
          <a:xfrm>
            <a:off x="7448616" y="3659921"/>
            <a:ext cx="33534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C</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14" name="Text Box 54"/>
          <p:cNvSpPr txBox="1">
            <a:spLocks noChangeArrowheads="1"/>
          </p:cNvSpPr>
          <p:nvPr/>
        </p:nvSpPr>
        <p:spPr bwMode="auto">
          <a:xfrm>
            <a:off x="7635220" y="4570482"/>
            <a:ext cx="31771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F</a:t>
            </a:r>
            <a:endParaRPr lang="en-US" altLang="zh-CN" sz="2000" baseline="-25000" dirty="0">
              <a:latin typeface="Tahoma" panose="020B0604030504040204" pitchFamily="34" charset="0"/>
              <a:ea typeface="宋体" panose="02010600030101010101" pitchFamily="2" charset="-122"/>
            </a:endParaRPr>
          </a:p>
        </p:txBody>
      </p:sp>
      <p:sp>
        <p:nvSpPr>
          <p:cNvPr id="115" name="Oval 8"/>
          <p:cNvSpPr>
            <a:spLocks noChangeArrowheads="1"/>
          </p:cNvSpPr>
          <p:nvPr/>
        </p:nvSpPr>
        <p:spPr bwMode="auto">
          <a:xfrm flipH="1" flipV="1">
            <a:off x="6196762" y="3683261"/>
            <a:ext cx="84041" cy="97854"/>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16" name="Line 15"/>
          <p:cNvSpPr>
            <a:spLocks noChangeShapeType="1"/>
          </p:cNvSpPr>
          <p:nvPr/>
        </p:nvSpPr>
        <p:spPr bwMode="auto">
          <a:xfrm>
            <a:off x="6218752" y="3747370"/>
            <a:ext cx="325912" cy="4490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 name="Text Box 30"/>
          <p:cNvSpPr txBox="1">
            <a:spLocks noChangeArrowheads="1"/>
          </p:cNvSpPr>
          <p:nvPr/>
        </p:nvSpPr>
        <p:spPr bwMode="auto">
          <a:xfrm>
            <a:off x="6926758" y="4783609"/>
            <a:ext cx="33534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K</a:t>
            </a:r>
            <a:endParaRPr lang="en-US" altLang="zh-CN" sz="2000" dirty="0">
              <a:latin typeface="Tahoma" panose="020B0604030504040204" pitchFamily="34" charset="0"/>
              <a:ea typeface="宋体" panose="02010600030101010101" pitchFamily="2" charset="-122"/>
            </a:endParaRPr>
          </a:p>
        </p:txBody>
      </p:sp>
      <p:sp>
        <p:nvSpPr>
          <p:cNvPr id="120" name="Oval 8"/>
          <p:cNvSpPr>
            <a:spLocks noChangeArrowheads="1"/>
          </p:cNvSpPr>
          <p:nvPr/>
        </p:nvSpPr>
        <p:spPr bwMode="auto">
          <a:xfrm>
            <a:off x="6926758" y="4683208"/>
            <a:ext cx="132474" cy="113304"/>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21" name="Line 25"/>
          <p:cNvSpPr>
            <a:spLocks noChangeShapeType="1"/>
          </p:cNvSpPr>
          <p:nvPr/>
        </p:nvSpPr>
        <p:spPr bwMode="auto">
          <a:xfrm>
            <a:off x="6601799" y="4277358"/>
            <a:ext cx="347165" cy="44021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 name="Line 21"/>
          <p:cNvSpPr>
            <a:spLocks noChangeShapeType="1"/>
          </p:cNvSpPr>
          <p:nvPr/>
        </p:nvSpPr>
        <p:spPr bwMode="auto">
          <a:xfrm>
            <a:off x="7531211" y="3903990"/>
            <a:ext cx="35963" cy="69238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Oval 7"/>
          <p:cNvSpPr>
            <a:spLocks noChangeArrowheads="1"/>
          </p:cNvSpPr>
          <p:nvPr/>
        </p:nvSpPr>
        <p:spPr bwMode="auto">
          <a:xfrm>
            <a:off x="7498410" y="4567478"/>
            <a:ext cx="118558" cy="10477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25" name="Oval 8"/>
          <p:cNvSpPr>
            <a:spLocks noChangeArrowheads="1"/>
          </p:cNvSpPr>
          <p:nvPr/>
        </p:nvSpPr>
        <p:spPr bwMode="auto">
          <a:xfrm>
            <a:off x="6457141" y="4191607"/>
            <a:ext cx="132474" cy="113304"/>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26" name="Line 25"/>
          <p:cNvSpPr>
            <a:spLocks noChangeShapeType="1"/>
          </p:cNvSpPr>
          <p:nvPr/>
        </p:nvSpPr>
        <p:spPr bwMode="auto">
          <a:xfrm flipH="1">
            <a:off x="6262658" y="3280884"/>
            <a:ext cx="594595" cy="43444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Freeform 73"/>
          <p:cNvSpPr>
            <a:spLocks/>
          </p:cNvSpPr>
          <p:nvPr/>
        </p:nvSpPr>
        <p:spPr bwMode="auto">
          <a:xfrm>
            <a:off x="6762474" y="3374669"/>
            <a:ext cx="284131" cy="60325"/>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 name="Text Box 54"/>
          <p:cNvSpPr txBox="1">
            <a:spLocks noChangeArrowheads="1"/>
          </p:cNvSpPr>
          <p:nvPr/>
        </p:nvSpPr>
        <p:spPr bwMode="auto">
          <a:xfrm>
            <a:off x="1566539" y="3345123"/>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77" name="Text Box 54"/>
          <p:cNvSpPr txBox="1">
            <a:spLocks noChangeArrowheads="1"/>
          </p:cNvSpPr>
          <p:nvPr/>
        </p:nvSpPr>
        <p:spPr bwMode="auto">
          <a:xfrm>
            <a:off x="2461162" y="3345123"/>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1</a:t>
            </a:r>
            <a:endParaRPr lang="en-US" altLang="zh-CN" sz="1600" baseline="-25000" dirty="0">
              <a:latin typeface="Tahoma" panose="020B0604030504040204" pitchFamily="34" charset="0"/>
              <a:ea typeface="宋体" panose="02010600030101010101" pitchFamily="2" charset="-122"/>
            </a:endParaRPr>
          </a:p>
        </p:txBody>
      </p:sp>
      <p:sp>
        <p:nvSpPr>
          <p:cNvPr id="78" name="Text Box 54"/>
          <p:cNvSpPr txBox="1">
            <a:spLocks noChangeArrowheads="1"/>
          </p:cNvSpPr>
          <p:nvPr/>
        </p:nvSpPr>
        <p:spPr bwMode="auto">
          <a:xfrm>
            <a:off x="827941" y="4050356"/>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2</a:t>
            </a:r>
            <a:endParaRPr lang="en-US" altLang="zh-CN" sz="1600" baseline="-25000">
              <a:latin typeface="Tahoma" panose="020B0604030504040204" pitchFamily="34" charset="0"/>
              <a:ea typeface="宋体" panose="02010600030101010101" pitchFamily="2" charset="-122"/>
            </a:endParaRPr>
          </a:p>
        </p:txBody>
      </p:sp>
      <p:sp>
        <p:nvSpPr>
          <p:cNvPr id="81" name="Text Box 54"/>
          <p:cNvSpPr txBox="1">
            <a:spLocks noChangeArrowheads="1"/>
          </p:cNvSpPr>
          <p:nvPr/>
        </p:nvSpPr>
        <p:spPr bwMode="auto">
          <a:xfrm>
            <a:off x="1656486" y="4058461"/>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1</a:t>
            </a:r>
            <a:endParaRPr lang="en-US" altLang="zh-CN" sz="1600" baseline="-25000" dirty="0">
              <a:latin typeface="Tahoma" panose="020B0604030504040204" pitchFamily="34" charset="0"/>
              <a:ea typeface="宋体" panose="02010600030101010101" pitchFamily="2" charset="-122"/>
            </a:endParaRPr>
          </a:p>
        </p:txBody>
      </p:sp>
      <p:sp>
        <p:nvSpPr>
          <p:cNvPr id="82" name="Text Box 54"/>
          <p:cNvSpPr txBox="1">
            <a:spLocks noChangeArrowheads="1"/>
          </p:cNvSpPr>
          <p:nvPr/>
        </p:nvSpPr>
        <p:spPr bwMode="auto">
          <a:xfrm>
            <a:off x="2255940" y="4061133"/>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1</a:t>
            </a:r>
            <a:endParaRPr lang="en-US" altLang="zh-CN" sz="1600" baseline="-25000" dirty="0">
              <a:latin typeface="Tahoma" panose="020B0604030504040204" pitchFamily="34" charset="0"/>
              <a:ea typeface="宋体" panose="02010600030101010101" pitchFamily="2" charset="-122"/>
            </a:endParaRPr>
          </a:p>
        </p:txBody>
      </p:sp>
      <p:sp>
        <p:nvSpPr>
          <p:cNvPr id="85" name="Text Box 54"/>
          <p:cNvSpPr txBox="1">
            <a:spLocks noChangeArrowheads="1"/>
          </p:cNvSpPr>
          <p:nvPr/>
        </p:nvSpPr>
        <p:spPr bwMode="auto">
          <a:xfrm>
            <a:off x="3039168" y="4049246"/>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2</a:t>
            </a:r>
            <a:endParaRPr lang="en-US" altLang="zh-CN" sz="1600" baseline="-25000">
              <a:latin typeface="Tahoma" panose="020B0604030504040204" pitchFamily="34" charset="0"/>
              <a:ea typeface="宋体" panose="02010600030101010101" pitchFamily="2" charset="-122"/>
            </a:endParaRPr>
          </a:p>
        </p:txBody>
      </p:sp>
      <p:sp>
        <p:nvSpPr>
          <p:cNvPr id="86" name="Text Box 54"/>
          <p:cNvSpPr txBox="1">
            <a:spLocks noChangeArrowheads="1"/>
          </p:cNvSpPr>
          <p:nvPr/>
        </p:nvSpPr>
        <p:spPr bwMode="auto">
          <a:xfrm>
            <a:off x="87814" y="4857284"/>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1</a:t>
            </a:r>
            <a:endParaRPr lang="en-US" altLang="zh-CN" sz="1600" baseline="-25000" dirty="0">
              <a:latin typeface="Tahoma" panose="020B0604030504040204" pitchFamily="34" charset="0"/>
              <a:ea typeface="宋体" panose="02010600030101010101" pitchFamily="2" charset="-122"/>
            </a:endParaRPr>
          </a:p>
        </p:txBody>
      </p:sp>
      <p:sp>
        <p:nvSpPr>
          <p:cNvPr id="88" name="Text Box 54"/>
          <p:cNvSpPr txBox="1">
            <a:spLocks noChangeArrowheads="1"/>
          </p:cNvSpPr>
          <p:nvPr/>
        </p:nvSpPr>
        <p:spPr bwMode="auto">
          <a:xfrm>
            <a:off x="850496" y="4855711"/>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2</a:t>
            </a:r>
            <a:endParaRPr lang="en-US" altLang="zh-CN" sz="1600" baseline="-25000">
              <a:latin typeface="Tahoma" panose="020B0604030504040204" pitchFamily="34" charset="0"/>
              <a:ea typeface="宋体" panose="02010600030101010101" pitchFamily="2" charset="-122"/>
            </a:endParaRPr>
          </a:p>
        </p:txBody>
      </p:sp>
      <p:sp>
        <p:nvSpPr>
          <p:cNvPr id="90" name="Text Box 54"/>
          <p:cNvSpPr txBox="1">
            <a:spLocks noChangeArrowheads="1"/>
          </p:cNvSpPr>
          <p:nvPr/>
        </p:nvSpPr>
        <p:spPr bwMode="auto">
          <a:xfrm>
            <a:off x="1440310" y="4801408"/>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1</a:t>
            </a:r>
            <a:endParaRPr lang="en-US" altLang="zh-CN" sz="1600" baseline="-25000" dirty="0">
              <a:latin typeface="Tahoma" panose="020B0604030504040204" pitchFamily="34" charset="0"/>
              <a:ea typeface="宋体" panose="02010600030101010101" pitchFamily="2" charset="-122"/>
            </a:endParaRPr>
          </a:p>
        </p:txBody>
      </p:sp>
      <p:sp>
        <p:nvSpPr>
          <p:cNvPr id="91" name="Text Box 54"/>
          <p:cNvSpPr txBox="1">
            <a:spLocks noChangeArrowheads="1"/>
          </p:cNvSpPr>
          <p:nvPr/>
        </p:nvSpPr>
        <p:spPr bwMode="auto">
          <a:xfrm>
            <a:off x="2081933" y="4767623"/>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2</a:t>
            </a:r>
            <a:endParaRPr lang="en-US" altLang="zh-CN" sz="1600" baseline="-25000">
              <a:latin typeface="Tahoma" panose="020B0604030504040204" pitchFamily="34" charset="0"/>
              <a:ea typeface="宋体" panose="02010600030101010101" pitchFamily="2" charset="-122"/>
            </a:endParaRPr>
          </a:p>
        </p:txBody>
      </p:sp>
      <p:sp>
        <p:nvSpPr>
          <p:cNvPr id="92" name="Text Box 54"/>
          <p:cNvSpPr txBox="1">
            <a:spLocks noChangeArrowheads="1"/>
          </p:cNvSpPr>
          <p:nvPr/>
        </p:nvSpPr>
        <p:spPr bwMode="auto">
          <a:xfrm>
            <a:off x="2712537" y="4712512"/>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93" name="Text Box 54"/>
          <p:cNvSpPr txBox="1">
            <a:spLocks noChangeArrowheads="1"/>
          </p:cNvSpPr>
          <p:nvPr/>
        </p:nvSpPr>
        <p:spPr bwMode="auto">
          <a:xfrm>
            <a:off x="3449485" y="4681081"/>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4</a:t>
            </a:r>
            <a:endParaRPr lang="en-US" altLang="zh-CN" sz="1600" baseline="-25000" dirty="0">
              <a:latin typeface="Tahoma" panose="020B0604030504040204" pitchFamily="34" charset="0"/>
              <a:ea typeface="宋体" panose="02010600030101010101" pitchFamily="2" charset="-122"/>
            </a:endParaRPr>
          </a:p>
        </p:txBody>
      </p:sp>
      <p:sp>
        <p:nvSpPr>
          <p:cNvPr id="5" name="文本框 4"/>
          <p:cNvSpPr txBox="1"/>
          <p:nvPr/>
        </p:nvSpPr>
        <p:spPr>
          <a:xfrm>
            <a:off x="921713" y="5970315"/>
            <a:ext cx="1862406" cy="369332"/>
          </a:xfrm>
          <a:prstGeom prst="rect">
            <a:avLst/>
          </a:prstGeom>
          <a:noFill/>
        </p:spPr>
        <p:txBody>
          <a:bodyPr wrap="square" rtlCol="0">
            <a:spAutoFit/>
          </a:bodyPr>
          <a:lstStyle/>
          <a:p>
            <a:r>
              <a:rPr lang="zh-CN" altLang="en-US" sz="1800" dirty="0" smtClean="0"/>
              <a:t>有代价的与或树</a:t>
            </a:r>
            <a:endParaRPr lang="zh-CN" altLang="en-US" sz="1800" dirty="0"/>
          </a:p>
        </p:txBody>
      </p:sp>
      <p:sp>
        <p:nvSpPr>
          <p:cNvPr id="94" name="Text Box 54"/>
          <p:cNvSpPr txBox="1">
            <a:spLocks noChangeArrowheads="1"/>
          </p:cNvSpPr>
          <p:nvPr/>
        </p:nvSpPr>
        <p:spPr bwMode="auto">
          <a:xfrm>
            <a:off x="7243229" y="3312308"/>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1</a:t>
            </a:r>
            <a:endParaRPr lang="en-US" altLang="zh-CN" sz="1600" baseline="-25000" dirty="0">
              <a:latin typeface="Tahoma" panose="020B0604030504040204" pitchFamily="34" charset="0"/>
              <a:ea typeface="宋体" panose="02010600030101010101" pitchFamily="2" charset="-122"/>
            </a:endParaRPr>
          </a:p>
        </p:txBody>
      </p:sp>
      <p:sp>
        <p:nvSpPr>
          <p:cNvPr id="98" name="Text Box 54"/>
          <p:cNvSpPr txBox="1">
            <a:spLocks noChangeArrowheads="1"/>
          </p:cNvSpPr>
          <p:nvPr/>
        </p:nvSpPr>
        <p:spPr bwMode="auto">
          <a:xfrm>
            <a:off x="6287164" y="3265925"/>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100" name="Text Box 54"/>
          <p:cNvSpPr txBox="1">
            <a:spLocks noChangeArrowheads="1"/>
          </p:cNvSpPr>
          <p:nvPr/>
        </p:nvSpPr>
        <p:spPr bwMode="auto">
          <a:xfrm>
            <a:off x="7505586" y="4108289"/>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1</a:t>
            </a:r>
            <a:endParaRPr lang="en-US" altLang="zh-CN" sz="1600" baseline="-25000" dirty="0">
              <a:latin typeface="Tahoma" panose="020B0604030504040204" pitchFamily="34" charset="0"/>
              <a:ea typeface="宋体" panose="02010600030101010101" pitchFamily="2" charset="-122"/>
            </a:endParaRPr>
          </a:p>
        </p:txBody>
      </p:sp>
      <p:sp>
        <p:nvSpPr>
          <p:cNvPr id="110" name="Text Box 54"/>
          <p:cNvSpPr txBox="1">
            <a:spLocks noChangeArrowheads="1"/>
          </p:cNvSpPr>
          <p:nvPr/>
        </p:nvSpPr>
        <p:spPr bwMode="auto">
          <a:xfrm>
            <a:off x="6176134" y="3922378"/>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1</a:t>
            </a:r>
            <a:endParaRPr lang="en-US" altLang="zh-CN" sz="1600" baseline="-25000" dirty="0">
              <a:latin typeface="Tahoma" panose="020B0604030504040204" pitchFamily="34" charset="0"/>
              <a:ea typeface="宋体" panose="02010600030101010101" pitchFamily="2" charset="-122"/>
            </a:endParaRPr>
          </a:p>
        </p:txBody>
      </p:sp>
      <p:sp>
        <p:nvSpPr>
          <p:cNvPr id="129" name="Text Box 54"/>
          <p:cNvSpPr txBox="1">
            <a:spLocks noChangeArrowheads="1"/>
          </p:cNvSpPr>
          <p:nvPr/>
        </p:nvSpPr>
        <p:spPr bwMode="auto">
          <a:xfrm>
            <a:off x="6515492" y="4434140"/>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131" name="Text Box 54"/>
          <p:cNvSpPr txBox="1">
            <a:spLocks noChangeArrowheads="1"/>
          </p:cNvSpPr>
          <p:nvPr/>
        </p:nvSpPr>
        <p:spPr bwMode="auto">
          <a:xfrm>
            <a:off x="5853811" y="3581060"/>
            <a:ext cx="33534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B</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32" name="Text Box 31"/>
          <p:cNvSpPr txBox="1">
            <a:spLocks noChangeArrowheads="1"/>
          </p:cNvSpPr>
          <p:nvPr/>
        </p:nvSpPr>
        <p:spPr bwMode="auto">
          <a:xfrm>
            <a:off x="6628275" y="3985861"/>
            <a:ext cx="325181"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E</a:t>
            </a:r>
            <a:endParaRPr lang="en-US" altLang="zh-CN" sz="2000" dirty="0">
              <a:latin typeface="Tahoma" panose="020B0604030504040204" pitchFamily="34" charset="0"/>
              <a:ea typeface="宋体" panose="02010600030101010101" pitchFamily="2" charset="-122"/>
            </a:endParaRPr>
          </a:p>
        </p:txBody>
      </p:sp>
      <p:sp>
        <p:nvSpPr>
          <p:cNvPr id="133" name="Oval 8"/>
          <p:cNvSpPr>
            <a:spLocks noChangeArrowheads="1"/>
          </p:cNvSpPr>
          <p:nvPr/>
        </p:nvSpPr>
        <p:spPr bwMode="auto">
          <a:xfrm flipV="1">
            <a:off x="280081" y="5297844"/>
            <a:ext cx="141891" cy="12278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35" name="Text Box 54"/>
          <p:cNvSpPr txBox="1">
            <a:spLocks noChangeArrowheads="1"/>
          </p:cNvSpPr>
          <p:nvPr/>
        </p:nvSpPr>
        <p:spPr bwMode="auto">
          <a:xfrm>
            <a:off x="3465169" y="4959493"/>
            <a:ext cx="38183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sym typeface="Symbol" panose="05050102010706020507" pitchFamily="18" charset="2"/>
              </a:rPr>
              <a:t></a:t>
            </a:r>
            <a:endParaRPr lang="en-US" altLang="zh-CN" sz="2000" baseline="-25000" dirty="0">
              <a:latin typeface="Tahoma" panose="020B0604030504040204" pitchFamily="34" charset="0"/>
              <a:ea typeface="宋体" panose="02010600030101010101" pitchFamily="2" charset="-122"/>
            </a:endParaRPr>
          </a:p>
        </p:txBody>
      </p:sp>
      <p:sp>
        <p:nvSpPr>
          <p:cNvPr id="172" name="Text Box 54"/>
          <p:cNvSpPr txBox="1">
            <a:spLocks noChangeArrowheads="1"/>
          </p:cNvSpPr>
          <p:nvPr/>
        </p:nvSpPr>
        <p:spPr bwMode="auto">
          <a:xfrm>
            <a:off x="4394839" y="3815297"/>
            <a:ext cx="33534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B</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73" name="Text Box 54"/>
          <p:cNvSpPr txBox="1">
            <a:spLocks noChangeArrowheads="1"/>
          </p:cNvSpPr>
          <p:nvPr/>
        </p:nvSpPr>
        <p:spPr bwMode="auto">
          <a:xfrm>
            <a:off x="5389427" y="4689731"/>
            <a:ext cx="31771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latin typeface="Tahoma" panose="020B0604030504040204" pitchFamily="34" charset="0"/>
                <a:ea typeface="宋体" panose="02010600030101010101" pitchFamily="2" charset="-122"/>
              </a:rPr>
              <a:t>F</a:t>
            </a:r>
            <a:endParaRPr lang="en-US" altLang="zh-CN" sz="2000" baseline="-25000" dirty="0">
              <a:latin typeface="Tahoma" panose="020B0604030504040204" pitchFamily="34" charset="0"/>
              <a:ea typeface="宋体" panose="02010600030101010101" pitchFamily="2" charset="-122"/>
            </a:endParaRPr>
          </a:p>
        </p:txBody>
      </p:sp>
      <p:sp>
        <p:nvSpPr>
          <p:cNvPr id="175" name="Text Box 30"/>
          <p:cNvSpPr txBox="1">
            <a:spLocks noChangeArrowheads="1"/>
          </p:cNvSpPr>
          <p:nvPr/>
        </p:nvSpPr>
        <p:spPr bwMode="auto">
          <a:xfrm>
            <a:off x="3983462" y="5465845"/>
            <a:ext cx="357790"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H</a:t>
            </a:r>
            <a:endParaRPr lang="en-US" altLang="zh-CN" sz="2000" dirty="0">
              <a:latin typeface="Tahoma" panose="020B0604030504040204" pitchFamily="34" charset="0"/>
              <a:ea typeface="宋体" panose="02010600030101010101" pitchFamily="2" charset="-122"/>
            </a:endParaRPr>
          </a:p>
        </p:txBody>
      </p:sp>
      <p:sp>
        <p:nvSpPr>
          <p:cNvPr id="182" name="Oval 8"/>
          <p:cNvSpPr>
            <a:spLocks noChangeArrowheads="1"/>
          </p:cNvSpPr>
          <p:nvPr/>
        </p:nvSpPr>
        <p:spPr bwMode="auto">
          <a:xfrm flipH="1" flipV="1">
            <a:off x="6023844" y="4088711"/>
            <a:ext cx="84041" cy="97854"/>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88" name="Text Box 54"/>
          <p:cNvSpPr txBox="1">
            <a:spLocks noChangeArrowheads="1"/>
          </p:cNvSpPr>
          <p:nvPr/>
        </p:nvSpPr>
        <p:spPr bwMode="auto">
          <a:xfrm>
            <a:off x="5647199" y="3945280"/>
            <a:ext cx="335348"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bg2"/>
                </a:solidFill>
                <a:latin typeface="Tahoma" panose="020B0604030504040204" pitchFamily="34" charset="0"/>
                <a:ea typeface="宋体" panose="02010600030101010101" pitchFamily="2" charset="-122"/>
              </a:rPr>
              <a:t>C</a:t>
            </a:r>
            <a:endParaRPr lang="en-US" altLang="zh-CN" sz="2000" baseline="-25000" dirty="0">
              <a:solidFill>
                <a:schemeClr val="bg2"/>
              </a:solidFill>
              <a:latin typeface="Tahoma" panose="020B0604030504040204" pitchFamily="34" charset="0"/>
              <a:ea typeface="宋体" panose="02010600030101010101" pitchFamily="2" charset="-122"/>
            </a:endParaRPr>
          </a:p>
        </p:txBody>
      </p:sp>
      <p:sp>
        <p:nvSpPr>
          <p:cNvPr id="189" name="Text Box 31"/>
          <p:cNvSpPr txBox="1">
            <a:spLocks noChangeArrowheads="1"/>
          </p:cNvSpPr>
          <p:nvPr/>
        </p:nvSpPr>
        <p:spPr bwMode="auto">
          <a:xfrm>
            <a:off x="4769257" y="4627504"/>
            <a:ext cx="184731"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US" altLang="zh-CN" sz="2000" dirty="0">
              <a:latin typeface="Tahoma" panose="020B0604030504040204" pitchFamily="34" charset="0"/>
              <a:ea typeface="宋体" panose="02010600030101010101" pitchFamily="2" charset="-122"/>
            </a:endParaRPr>
          </a:p>
        </p:txBody>
      </p:sp>
      <p:sp>
        <p:nvSpPr>
          <p:cNvPr id="194" name="Text Box 54"/>
          <p:cNvSpPr txBox="1">
            <a:spLocks noChangeArrowheads="1"/>
          </p:cNvSpPr>
          <p:nvPr/>
        </p:nvSpPr>
        <p:spPr bwMode="auto">
          <a:xfrm>
            <a:off x="4843778" y="3508723"/>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3</a:t>
            </a:r>
            <a:endParaRPr lang="en-US" altLang="zh-CN" sz="1600" baseline="-25000" dirty="0">
              <a:latin typeface="Tahoma" panose="020B0604030504040204" pitchFamily="34" charset="0"/>
              <a:ea typeface="宋体" panose="02010600030101010101" pitchFamily="2" charset="-122"/>
            </a:endParaRPr>
          </a:p>
        </p:txBody>
      </p:sp>
      <p:sp>
        <p:nvSpPr>
          <p:cNvPr id="195" name="Text Box 54"/>
          <p:cNvSpPr txBox="1">
            <a:spLocks noChangeArrowheads="1"/>
          </p:cNvSpPr>
          <p:nvPr/>
        </p:nvSpPr>
        <p:spPr bwMode="auto">
          <a:xfrm>
            <a:off x="5738401" y="3508723"/>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1</a:t>
            </a:r>
            <a:endParaRPr lang="en-US" altLang="zh-CN" sz="1600" baseline="-25000" dirty="0">
              <a:latin typeface="Tahoma" panose="020B0604030504040204" pitchFamily="34" charset="0"/>
              <a:ea typeface="宋体" panose="02010600030101010101" pitchFamily="2" charset="-122"/>
            </a:endParaRPr>
          </a:p>
        </p:txBody>
      </p:sp>
      <p:sp>
        <p:nvSpPr>
          <p:cNvPr id="196" name="Text Box 54"/>
          <p:cNvSpPr txBox="1">
            <a:spLocks noChangeArrowheads="1"/>
          </p:cNvSpPr>
          <p:nvPr/>
        </p:nvSpPr>
        <p:spPr bwMode="auto">
          <a:xfrm>
            <a:off x="4291050" y="4277386"/>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198" name="Text Box 54"/>
          <p:cNvSpPr txBox="1">
            <a:spLocks noChangeArrowheads="1"/>
          </p:cNvSpPr>
          <p:nvPr/>
        </p:nvSpPr>
        <p:spPr bwMode="auto">
          <a:xfrm>
            <a:off x="5533179" y="4224733"/>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1</a:t>
            </a:r>
            <a:endParaRPr lang="en-US" altLang="zh-CN" sz="1600" baseline="-25000" dirty="0">
              <a:latin typeface="Tahoma" panose="020B0604030504040204" pitchFamily="34" charset="0"/>
              <a:ea typeface="宋体" panose="02010600030101010101" pitchFamily="2" charset="-122"/>
            </a:endParaRPr>
          </a:p>
        </p:txBody>
      </p:sp>
      <p:sp>
        <p:nvSpPr>
          <p:cNvPr id="200" name="Text Box 54"/>
          <p:cNvSpPr txBox="1">
            <a:spLocks noChangeArrowheads="1"/>
          </p:cNvSpPr>
          <p:nvPr/>
        </p:nvSpPr>
        <p:spPr bwMode="auto">
          <a:xfrm>
            <a:off x="4550090" y="5026076"/>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latin typeface="Tahoma" panose="020B0604030504040204" pitchFamily="34" charset="0"/>
                <a:ea typeface="宋体" panose="02010600030101010101" pitchFamily="2" charset="-122"/>
              </a:rPr>
              <a:t>2</a:t>
            </a:r>
            <a:endParaRPr lang="en-US" altLang="zh-CN" sz="1600" baseline="-25000" dirty="0">
              <a:latin typeface="Tahoma" panose="020B0604030504040204" pitchFamily="34" charset="0"/>
              <a:ea typeface="宋体" panose="02010600030101010101" pitchFamily="2" charset="-122"/>
            </a:endParaRPr>
          </a:p>
        </p:txBody>
      </p:sp>
      <p:sp>
        <p:nvSpPr>
          <p:cNvPr id="205" name="Text Box 54"/>
          <p:cNvSpPr txBox="1">
            <a:spLocks noChangeArrowheads="1"/>
          </p:cNvSpPr>
          <p:nvPr/>
        </p:nvSpPr>
        <p:spPr bwMode="auto">
          <a:xfrm>
            <a:off x="6742408" y="5123093"/>
            <a:ext cx="184731" cy="29751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US" altLang="zh-CN" sz="2000" baseline="-25000" dirty="0">
              <a:latin typeface="Tahoma" panose="020B0604030504040204" pitchFamily="34" charset="0"/>
              <a:ea typeface="宋体" panose="02010600030101010101" pitchFamily="2" charset="-122"/>
            </a:endParaRPr>
          </a:p>
        </p:txBody>
      </p:sp>
      <p:grpSp>
        <p:nvGrpSpPr>
          <p:cNvPr id="206" name="Group 4"/>
          <p:cNvGrpSpPr>
            <a:grpSpLocks/>
          </p:cNvGrpSpPr>
          <p:nvPr/>
        </p:nvGrpSpPr>
        <p:grpSpPr bwMode="auto">
          <a:xfrm>
            <a:off x="3934474" y="2926355"/>
            <a:ext cx="2140184" cy="2959101"/>
            <a:chOff x="198" y="2203"/>
            <a:chExt cx="1047" cy="1864"/>
          </a:xfrm>
        </p:grpSpPr>
        <p:sp>
          <p:nvSpPr>
            <p:cNvPr id="207" name="Oval 6"/>
            <p:cNvSpPr>
              <a:spLocks noChangeArrowheads="1"/>
            </p:cNvSpPr>
            <p:nvPr/>
          </p:nvSpPr>
          <p:spPr bwMode="auto">
            <a:xfrm>
              <a:off x="592" y="2962"/>
              <a:ext cx="41" cy="63"/>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208" name="Oval 7"/>
            <p:cNvSpPr>
              <a:spLocks noChangeArrowheads="1"/>
            </p:cNvSpPr>
            <p:nvPr/>
          </p:nvSpPr>
          <p:spPr bwMode="auto">
            <a:xfrm>
              <a:off x="575" y="3781"/>
              <a:ext cx="58" cy="6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209" name="Oval 8"/>
            <p:cNvSpPr>
              <a:spLocks noChangeArrowheads="1"/>
            </p:cNvSpPr>
            <p:nvPr/>
          </p:nvSpPr>
          <p:spPr bwMode="auto">
            <a:xfrm>
              <a:off x="332" y="3343"/>
              <a:ext cx="65" cy="101"/>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210" name="Line 9"/>
            <p:cNvSpPr>
              <a:spLocks noChangeShapeType="1"/>
            </p:cNvSpPr>
            <p:nvPr/>
          </p:nvSpPr>
          <p:spPr bwMode="auto">
            <a:xfrm flipH="1">
              <a:off x="608" y="2489"/>
              <a:ext cx="425" cy="4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 name="Line 11"/>
            <p:cNvSpPr>
              <a:spLocks noChangeShapeType="1"/>
            </p:cNvSpPr>
            <p:nvPr/>
          </p:nvSpPr>
          <p:spPr bwMode="auto">
            <a:xfrm>
              <a:off x="1023" y="2512"/>
              <a:ext cx="222" cy="43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 name="Line 15"/>
            <p:cNvSpPr>
              <a:spLocks noChangeShapeType="1"/>
            </p:cNvSpPr>
            <p:nvPr/>
          </p:nvSpPr>
          <p:spPr bwMode="auto">
            <a:xfrm flipH="1">
              <a:off x="357" y="3021"/>
              <a:ext cx="222" cy="36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 name="Line 21"/>
            <p:cNvSpPr>
              <a:spLocks noChangeShapeType="1"/>
            </p:cNvSpPr>
            <p:nvPr/>
          </p:nvSpPr>
          <p:spPr bwMode="auto">
            <a:xfrm>
              <a:off x="401" y="3421"/>
              <a:ext cx="201" cy="36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 name="Line 25"/>
            <p:cNvSpPr>
              <a:spLocks noChangeShapeType="1"/>
            </p:cNvSpPr>
            <p:nvPr/>
          </p:nvSpPr>
          <p:spPr bwMode="auto">
            <a:xfrm flipH="1">
              <a:off x="229" y="3416"/>
              <a:ext cx="106" cy="35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 name="Text Box 30"/>
            <p:cNvSpPr txBox="1">
              <a:spLocks noChangeArrowheads="1"/>
            </p:cNvSpPr>
            <p:nvPr/>
          </p:nvSpPr>
          <p:spPr bwMode="auto">
            <a:xfrm>
              <a:off x="504" y="3815"/>
              <a:ext cx="137"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I</a:t>
              </a:r>
              <a:endParaRPr lang="en-US" altLang="zh-CN" sz="2000" dirty="0">
                <a:latin typeface="Tahoma" panose="020B0604030504040204" pitchFamily="34" charset="0"/>
                <a:ea typeface="宋体" panose="02010600030101010101" pitchFamily="2" charset="-122"/>
              </a:endParaRPr>
            </a:p>
          </p:txBody>
        </p:sp>
        <p:sp>
          <p:nvSpPr>
            <p:cNvPr id="218" name="Text Box 31"/>
            <p:cNvSpPr txBox="1">
              <a:spLocks noChangeArrowheads="1"/>
            </p:cNvSpPr>
            <p:nvPr/>
          </p:nvSpPr>
          <p:spPr bwMode="auto">
            <a:xfrm>
              <a:off x="198" y="3172"/>
              <a:ext cx="176"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chemeClr val="tx2"/>
                  </a:solidFill>
                  <a:latin typeface="Tahoma" panose="020B0604030504040204" pitchFamily="34" charset="0"/>
                  <a:ea typeface="宋体" panose="02010600030101010101" pitchFamily="2" charset="-122"/>
                </a:rPr>
                <a:t>D</a:t>
              </a:r>
              <a:endParaRPr lang="en-US" altLang="zh-CN" sz="2000" dirty="0">
                <a:latin typeface="Tahoma" panose="020B0604030504040204" pitchFamily="34" charset="0"/>
                <a:ea typeface="宋体" panose="02010600030101010101" pitchFamily="2" charset="-122"/>
              </a:endParaRPr>
            </a:p>
          </p:txBody>
        </p:sp>
        <p:sp>
          <p:nvSpPr>
            <p:cNvPr id="219" name="Text Box 54"/>
            <p:cNvSpPr txBox="1">
              <a:spLocks noChangeArrowheads="1"/>
            </p:cNvSpPr>
            <p:nvPr/>
          </p:nvSpPr>
          <p:spPr bwMode="auto">
            <a:xfrm>
              <a:off x="958" y="2203"/>
              <a:ext cx="154" cy="2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baseline="-25000" dirty="0" smtClean="0">
                  <a:latin typeface="Tahoma" panose="020B0604030504040204" pitchFamily="34" charset="0"/>
                  <a:ea typeface="宋体" panose="02010600030101010101" pitchFamily="2" charset="-122"/>
                </a:rPr>
                <a:t>A</a:t>
              </a:r>
              <a:endParaRPr lang="en-US" altLang="zh-CN" sz="2400" b="1" baseline="-25000" dirty="0">
                <a:latin typeface="Tahoma" panose="020B0604030504040204" pitchFamily="34" charset="0"/>
                <a:ea typeface="宋体" panose="02010600030101010101" pitchFamily="2" charset="-122"/>
              </a:endParaRPr>
            </a:p>
          </p:txBody>
        </p:sp>
        <p:sp>
          <p:nvSpPr>
            <p:cNvPr id="220" name="Freeform 73"/>
            <p:cNvSpPr>
              <a:spLocks/>
            </p:cNvSpPr>
            <p:nvPr/>
          </p:nvSpPr>
          <p:spPr bwMode="auto">
            <a:xfrm>
              <a:off x="332" y="3490"/>
              <a:ext cx="110" cy="36"/>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1" name="Freeform 76"/>
            <p:cNvSpPr>
              <a:spLocks/>
            </p:cNvSpPr>
            <p:nvPr/>
          </p:nvSpPr>
          <p:spPr bwMode="auto">
            <a:xfrm>
              <a:off x="925" y="2573"/>
              <a:ext cx="126" cy="72"/>
            </a:xfrm>
            <a:custGeom>
              <a:avLst/>
              <a:gdLst>
                <a:gd name="T0" fmla="*/ 0 w 126"/>
                <a:gd name="T1" fmla="*/ 52 h 72"/>
                <a:gd name="T2" fmla="*/ 67 w 126"/>
                <a:gd name="T3" fmla="*/ 63 h 72"/>
                <a:gd name="T4" fmla="*/ 126 w 126"/>
                <a:gd name="T5" fmla="*/ 0 h 72"/>
                <a:gd name="T6" fmla="*/ 0 60000 65536"/>
                <a:gd name="T7" fmla="*/ 0 60000 65536"/>
                <a:gd name="T8" fmla="*/ 0 60000 65536"/>
                <a:gd name="T9" fmla="*/ 0 w 126"/>
                <a:gd name="T10" fmla="*/ 0 h 72"/>
                <a:gd name="T11" fmla="*/ 126 w 126"/>
                <a:gd name="T12" fmla="*/ 72 h 72"/>
              </a:gdLst>
              <a:ahLst/>
              <a:cxnLst>
                <a:cxn ang="T6">
                  <a:pos x="T0" y="T1"/>
                </a:cxn>
                <a:cxn ang="T7">
                  <a:pos x="T2" y="T3"/>
                </a:cxn>
                <a:cxn ang="T8">
                  <a:pos x="T4" y="T5"/>
                </a:cxn>
              </a:cxnLst>
              <a:rect l="T9" t="T10" r="T11" b="T12"/>
              <a:pathLst>
                <a:path w="126" h="72">
                  <a:moveTo>
                    <a:pt x="0" y="52"/>
                  </a:moveTo>
                  <a:cubicBezTo>
                    <a:pt x="11" y="54"/>
                    <a:pt x="46" y="72"/>
                    <a:pt x="67" y="63"/>
                  </a:cubicBezTo>
                  <a:cubicBezTo>
                    <a:pt x="88" y="54"/>
                    <a:pt x="114" y="13"/>
                    <a:pt x="12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2" name="Line 15"/>
          <p:cNvSpPr>
            <a:spLocks noChangeShapeType="1"/>
          </p:cNvSpPr>
          <p:nvPr/>
        </p:nvSpPr>
        <p:spPr bwMode="auto">
          <a:xfrm flipH="1">
            <a:off x="5458902" y="4181501"/>
            <a:ext cx="580621" cy="51411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3" name="Oval 7"/>
          <p:cNvSpPr>
            <a:spLocks noChangeArrowheads="1"/>
          </p:cNvSpPr>
          <p:nvPr/>
        </p:nvSpPr>
        <p:spPr bwMode="auto">
          <a:xfrm>
            <a:off x="5364886" y="4673798"/>
            <a:ext cx="118558" cy="10477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224" name="Oval 7"/>
          <p:cNvSpPr>
            <a:spLocks noChangeArrowheads="1"/>
          </p:cNvSpPr>
          <p:nvPr/>
        </p:nvSpPr>
        <p:spPr bwMode="auto">
          <a:xfrm>
            <a:off x="3955183" y="5409192"/>
            <a:ext cx="118558" cy="10477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225" name="Oval 7"/>
          <p:cNvSpPr>
            <a:spLocks noChangeArrowheads="1"/>
          </p:cNvSpPr>
          <p:nvPr/>
        </p:nvSpPr>
        <p:spPr bwMode="auto">
          <a:xfrm>
            <a:off x="5552227" y="3284147"/>
            <a:ext cx="118558" cy="10477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226" name="文本框 225"/>
          <p:cNvSpPr txBox="1"/>
          <p:nvPr/>
        </p:nvSpPr>
        <p:spPr>
          <a:xfrm>
            <a:off x="3597916" y="5981286"/>
            <a:ext cx="2855524" cy="369332"/>
          </a:xfrm>
          <a:prstGeom prst="rect">
            <a:avLst/>
          </a:prstGeom>
          <a:noFill/>
        </p:spPr>
        <p:txBody>
          <a:bodyPr wrap="square" rtlCol="0">
            <a:spAutoFit/>
          </a:bodyPr>
          <a:lstStyle/>
          <a:p>
            <a:r>
              <a:rPr lang="en-US" altLang="zh-CN" sz="1800" dirty="0" smtClean="0"/>
              <a:t>(1)</a:t>
            </a:r>
            <a:r>
              <a:rPr lang="zh-CN" altLang="en-US" sz="1800" dirty="0" smtClean="0"/>
              <a:t>最大代价</a:t>
            </a:r>
            <a:r>
              <a:rPr lang="en-US" altLang="zh-CN" sz="1800" dirty="0" smtClean="0"/>
              <a:t>7</a:t>
            </a:r>
            <a:r>
              <a:rPr lang="zh-CN" altLang="en-US" sz="1800" dirty="0" smtClean="0"/>
              <a:t>，和代价</a:t>
            </a:r>
            <a:r>
              <a:rPr lang="en-US" altLang="zh-CN" sz="1800" dirty="0" smtClean="0"/>
              <a:t>10</a:t>
            </a:r>
            <a:endParaRPr lang="zh-CN" altLang="en-US" sz="1800" dirty="0"/>
          </a:p>
        </p:txBody>
      </p:sp>
      <p:sp>
        <p:nvSpPr>
          <p:cNvPr id="227" name="Text Box 54"/>
          <p:cNvSpPr txBox="1">
            <a:spLocks noChangeArrowheads="1"/>
          </p:cNvSpPr>
          <p:nvPr/>
        </p:nvSpPr>
        <p:spPr bwMode="auto">
          <a:xfrm>
            <a:off x="3812296" y="4941945"/>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smtClean="0">
                <a:latin typeface="Tahoma" panose="020B0604030504040204" pitchFamily="34" charset="0"/>
                <a:ea typeface="宋体" panose="02010600030101010101" pitchFamily="2" charset="-122"/>
              </a:rPr>
              <a:t>1</a:t>
            </a:r>
            <a:endParaRPr lang="en-US" altLang="zh-CN" sz="1600" baseline="-25000" dirty="0">
              <a:latin typeface="Tahoma" panose="020B0604030504040204" pitchFamily="34" charset="0"/>
              <a:ea typeface="宋体" panose="02010600030101010101" pitchFamily="2" charset="-122"/>
            </a:endParaRPr>
          </a:p>
        </p:txBody>
      </p:sp>
      <p:sp>
        <p:nvSpPr>
          <p:cNvPr id="122" name="Freeform 76"/>
          <p:cNvSpPr>
            <a:spLocks/>
          </p:cNvSpPr>
          <p:nvPr/>
        </p:nvSpPr>
        <p:spPr bwMode="auto">
          <a:xfrm>
            <a:off x="2027811" y="3412345"/>
            <a:ext cx="297442" cy="45719"/>
          </a:xfrm>
          <a:custGeom>
            <a:avLst/>
            <a:gdLst>
              <a:gd name="T0" fmla="*/ 0 w 126"/>
              <a:gd name="T1" fmla="*/ 52 h 72"/>
              <a:gd name="T2" fmla="*/ 67 w 126"/>
              <a:gd name="T3" fmla="*/ 63 h 72"/>
              <a:gd name="T4" fmla="*/ 126 w 126"/>
              <a:gd name="T5" fmla="*/ 0 h 72"/>
              <a:gd name="T6" fmla="*/ 0 60000 65536"/>
              <a:gd name="T7" fmla="*/ 0 60000 65536"/>
              <a:gd name="T8" fmla="*/ 0 60000 65536"/>
              <a:gd name="T9" fmla="*/ 0 w 126"/>
              <a:gd name="T10" fmla="*/ 0 h 72"/>
              <a:gd name="T11" fmla="*/ 126 w 126"/>
              <a:gd name="T12" fmla="*/ 72 h 72"/>
            </a:gdLst>
            <a:ahLst/>
            <a:cxnLst>
              <a:cxn ang="T6">
                <a:pos x="T0" y="T1"/>
              </a:cxn>
              <a:cxn ang="T7">
                <a:pos x="T2" y="T3"/>
              </a:cxn>
              <a:cxn ang="T8">
                <a:pos x="T4" y="T5"/>
              </a:cxn>
            </a:cxnLst>
            <a:rect l="T9" t="T10" r="T11" b="T12"/>
            <a:pathLst>
              <a:path w="126" h="72">
                <a:moveTo>
                  <a:pt x="0" y="52"/>
                </a:moveTo>
                <a:cubicBezTo>
                  <a:pt x="11" y="54"/>
                  <a:pt x="46" y="72"/>
                  <a:pt x="67" y="63"/>
                </a:cubicBezTo>
                <a:cubicBezTo>
                  <a:pt x="88" y="54"/>
                  <a:pt x="114" y="13"/>
                  <a:pt x="12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1881887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人工智能讲义">
  <a:themeElements>
    <a:clrScheme name="人工智能讲义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人工智能讲义">
      <a:majorFont>
        <a:latin typeface="Tahoma"/>
        <a:ea typeface="华文彩云"/>
        <a:cs typeface=""/>
      </a:majorFont>
      <a:minorFont>
        <a:latin typeface="Arial Narrow"/>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Blip>
            <a:blip xmlns:r="http://schemas.openxmlformats.org/officeDocument/2006/relationships" r:embed="rId1"/>
          </a:buBlip>
          <a:tabLst/>
          <a:defRPr kumimoji="1" lang="zh-CN" altLang="en-US" sz="3200" b="0" i="0" u="none" strike="noStrike" cap="none" normalizeH="0" baseline="0" smtClean="0">
            <a:ln>
              <a:noFill/>
            </a:ln>
            <a:solidFill>
              <a:schemeClr val="tx1"/>
            </a:solidFill>
            <a:effectLst/>
            <a:latin typeface="Arial Narrow" pitchFamily="34" charset="0"/>
            <a:ea typeface="华文新魏" pitchFamily="2" charset="-122"/>
          </a:defRPr>
        </a:defPPr>
      </a:lstStyle>
    </a:spDef>
    <a:lnDef>
      <a:spPr bwMode="auto">
        <a:xfrm>
          <a:off x="0" y="0"/>
          <a:ext cx="1" cy="1"/>
        </a:xfrm>
        <a:custGeom>
          <a:avLst/>
          <a:gdLst/>
          <a:ahLst/>
          <a:cxnLst/>
          <a:rect l="0" t="0" r="0" b="0"/>
          <a:pathLst/>
        </a:custGeom>
        <a:no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Blip>
            <a:blip xmlns:r="http://schemas.openxmlformats.org/officeDocument/2006/relationships" r:embed="rId1"/>
          </a:buBlip>
          <a:tabLst/>
          <a:defRPr kumimoji="1" lang="zh-CN" altLang="en-US" sz="3200" b="0" i="0" u="none" strike="noStrike" cap="none" normalizeH="0" baseline="0" smtClean="0">
            <a:ln>
              <a:noFill/>
            </a:ln>
            <a:solidFill>
              <a:schemeClr val="tx1"/>
            </a:solidFill>
            <a:effectLst/>
            <a:latin typeface="Arial Narrow" pitchFamily="34" charset="0"/>
            <a:ea typeface="华文新魏" pitchFamily="2" charset="-122"/>
          </a:defRPr>
        </a:defPPr>
      </a:lstStyle>
    </a:lnDef>
  </a:objectDefaults>
  <a:extraClrSchemeLst>
    <a:extraClrScheme>
      <a:clrScheme name="人工智能讲义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人工智能讲义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人工智能讲义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人工智能讲义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人工智能讲义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人工智能讲义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人工智能讲义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Settings\adam\Application Data\Microsoft\Templates\人工智能讲义.pot</Template>
  <TotalTime>8439</TotalTime>
  <Words>7386</Words>
  <Application>Microsoft Office PowerPoint</Application>
  <PresentationFormat>全屏显示(4:3)</PresentationFormat>
  <Paragraphs>1738</Paragraphs>
  <Slides>105</Slides>
  <Notes>34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105</vt:i4>
      </vt:variant>
    </vt:vector>
  </HeadingPairs>
  <TitlesOfParts>
    <vt:vector size="120" baseType="lpstr">
      <vt:lpstr>MS PMincho</vt:lpstr>
      <vt:lpstr>黑体</vt:lpstr>
      <vt:lpstr>华文彩云</vt:lpstr>
      <vt:lpstr>华文新魏</vt:lpstr>
      <vt:lpstr>宋体</vt:lpstr>
      <vt:lpstr>Arial</vt:lpstr>
      <vt:lpstr>Arial Black</vt:lpstr>
      <vt:lpstr>Arial Narrow</vt:lpstr>
      <vt:lpstr>Symbol</vt:lpstr>
      <vt:lpstr>Tahoma</vt:lpstr>
      <vt:lpstr>Times New Roman</vt:lpstr>
      <vt:lpstr>Wingdings</vt:lpstr>
      <vt:lpstr>人工智能讲义</vt:lpstr>
      <vt:lpstr>Document</vt:lpstr>
      <vt:lpstr>公式</vt:lpstr>
      <vt:lpstr>第3章 搜索技术</vt:lpstr>
      <vt:lpstr>3.1 搜索的概念</vt:lpstr>
      <vt:lpstr>3.1 搜索的概念</vt:lpstr>
      <vt:lpstr>3.1 搜索的概念</vt:lpstr>
      <vt:lpstr>3.1 搜索的概念</vt:lpstr>
      <vt:lpstr>3.1 搜索的概念</vt:lpstr>
      <vt:lpstr>3.1 搜索的概念-搜索的分类</vt:lpstr>
      <vt:lpstr>3.1 搜索的概念-搜索的分类</vt:lpstr>
      <vt:lpstr>3.1 搜索的概念-搜索的分类</vt:lpstr>
      <vt:lpstr>3.1 搜索的概念-搜索的分类</vt:lpstr>
      <vt:lpstr>无信息的搜索策略</vt:lpstr>
      <vt:lpstr>有信息的搜索策略</vt:lpstr>
      <vt:lpstr>3.2 状态空间搜索</vt:lpstr>
      <vt:lpstr>3.2 状态空间搜索</vt:lpstr>
      <vt:lpstr>3.2 状态空间搜索</vt:lpstr>
      <vt:lpstr>3.2 状态空间搜索</vt:lpstr>
      <vt:lpstr>状态空间搜索-搜索控制策略（1）</vt:lpstr>
      <vt:lpstr>状态空间搜索-搜索控制策略（2）</vt:lpstr>
      <vt:lpstr>状态空间搜索-搜索控制策略（3）</vt:lpstr>
      <vt:lpstr>状态空间搜索-搜索控制策略（4）</vt:lpstr>
      <vt:lpstr>搜索控制策略（5）</vt:lpstr>
      <vt:lpstr>状态空间搜索-搜索控制策略（6）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图搜索策略一些基本概念</vt:lpstr>
      <vt:lpstr>图搜索策略一些基本概念</vt:lpstr>
      <vt:lpstr>图搜索策略一些基本概念</vt:lpstr>
      <vt:lpstr>图搜索策略搜索</vt:lpstr>
      <vt:lpstr>图搜索策略一般的图搜索算法</vt:lpstr>
      <vt:lpstr> 图搜索策略一般的图搜索算法</vt:lpstr>
      <vt:lpstr>PowerPoint 演示文稿</vt:lpstr>
      <vt:lpstr>PowerPoint 演示文稿</vt:lpstr>
      <vt:lpstr>3.2.2 盲目搜索—宽度优先搜索</vt:lpstr>
      <vt:lpstr>3.2.2 盲目搜索—宽度优先搜索</vt:lpstr>
      <vt:lpstr> 3.2.2 盲目搜索—宽度优先搜索</vt:lpstr>
      <vt:lpstr>PowerPoint 演示文稿</vt:lpstr>
      <vt:lpstr>3.2.2 盲目搜索—宽度优先搜索算法</vt:lpstr>
      <vt:lpstr>PowerPoint 演示文稿</vt:lpstr>
      <vt:lpstr>3.2.2 盲目搜索举例</vt:lpstr>
      <vt:lpstr>3.2.2 盲目搜索举例</vt:lpstr>
      <vt:lpstr> 3.2.2 盲目搜索—宽度优先搜索性质</vt:lpstr>
      <vt:lpstr>3.2.2 盲目搜索—深度优先搜索</vt:lpstr>
      <vt:lpstr>3.2.2 盲目搜索—深度优先搜索算法</vt:lpstr>
      <vt:lpstr>3.2.2 盲目搜索—深度优先搜索算法</vt:lpstr>
      <vt:lpstr>PowerPoint 演示文稿</vt:lpstr>
      <vt:lpstr>3.2.2 盲目搜索—深度优先搜索性质</vt:lpstr>
      <vt:lpstr>3.2.2 盲目搜索—代价树搜索</vt:lpstr>
      <vt:lpstr>3.2.2 盲目搜索—代价树搜索算法</vt:lpstr>
      <vt:lpstr>3.2.2 盲目搜索—代价树搜索举例</vt:lpstr>
      <vt:lpstr>PowerPoint 演示文稿</vt:lpstr>
      <vt:lpstr>PowerPoint 演示文稿</vt:lpstr>
      <vt:lpstr>PowerPoint 演示文稿</vt:lpstr>
      <vt:lpstr>PowerPoint 演示文稿</vt:lpstr>
      <vt:lpstr>PowerPoint 演示文稿</vt:lpstr>
      <vt:lpstr>3.2.2 盲目搜索问题一般化</vt:lpstr>
      <vt:lpstr>3.2.3 启发式图搜索</vt:lpstr>
      <vt:lpstr>3.2.3 启发式图搜索希望</vt:lpstr>
      <vt:lpstr>3.2.3 启发式图搜索基本思想</vt:lpstr>
      <vt:lpstr>3.2.3 启发式图搜索启发式搜索策略和估价函数</vt:lpstr>
      <vt:lpstr>3.2.3 启发式图搜索</vt:lpstr>
      <vt:lpstr>3.2.3 启发式图搜索有序搜索</vt:lpstr>
      <vt:lpstr>3.2.3 启发式图搜索有序搜索</vt:lpstr>
      <vt:lpstr>3.2.3 启发式图搜索有序搜索</vt:lpstr>
      <vt:lpstr>3.2.3 启发式图搜索有序搜索</vt:lpstr>
      <vt:lpstr>3.2.3 启发式图搜索 h计算举例</vt:lpstr>
      <vt:lpstr>PowerPoint 演示文稿</vt:lpstr>
      <vt:lpstr>3.2.3 启发式图搜索</vt:lpstr>
      <vt:lpstr>3.2.3 启发式图搜索 全局择优搜索</vt:lpstr>
      <vt:lpstr>3.2.3 启发式图搜索全局择优搜索(续)</vt:lpstr>
      <vt:lpstr>3.2.3 启发式图搜索 全局择优搜索举例</vt:lpstr>
      <vt:lpstr>PowerPoint 演示文稿</vt:lpstr>
      <vt:lpstr>3.2.3 启发式图搜索 局部择优搜索</vt:lpstr>
      <vt:lpstr>3.2.3 启发式图搜索 局部择优搜索(续)</vt:lpstr>
      <vt:lpstr>3.2.3 启发式图搜索 局部择优搜索举例</vt:lpstr>
      <vt:lpstr>PowerPoint 演示文稿</vt:lpstr>
      <vt:lpstr>3.2.3 启发式图搜索 A*算法</vt:lpstr>
      <vt:lpstr>3.2.3 启发式图搜索 A*算法</vt:lpstr>
      <vt:lpstr>PowerPoint 演示文稿</vt:lpstr>
      <vt:lpstr>PowerPoint 演示文稿</vt:lpstr>
      <vt:lpstr>3.2.3 启发式图搜索 A*条件举例</vt:lpstr>
      <vt:lpstr>PowerPoint 演示文稿</vt:lpstr>
      <vt:lpstr>PowerPoint 演示文稿</vt:lpstr>
      <vt:lpstr>3.3 与/或图搜索</vt:lpstr>
      <vt:lpstr>与或树的盲目搜索</vt:lpstr>
      <vt:lpstr>与或树的盲目搜索</vt:lpstr>
      <vt:lpstr>与或树的宽度和深度优先搜索</vt:lpstr>
      <vt:lpstr>与/或树的启发式搜索</vt:lpstr>
      <vt:lpstr>与/或树的启发式搜索</vt:lpstr>
      <vt:lpstr>与/或树的启发式搜索</vt:lpstr>
      <vt:lpstr>与/或树的有序搜索</vt:lpstr>
      <vt:lpstr>与/或树的有序搜索</vt:lpstr>
      <vt:lpstr>与/或树的有序搜索</vt:lpstr>
      <vt:lpstr>与/或树的有序搜索</vt:lpstr>
      <vt:lpstr>谢   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搜索推理技术</dc:title>
  <dc:creator>Administrator</dc:creator>
  <cp:lastModifiedBy>USER-</cp:lastModifiedBy>
  <cp:revision>412</cp:revision>
  <dcterms:created xsi:type="dcterms:W3CDTF">2000-08-29T09:56:34Z</dcterms:created>
  <dcterms:modified xsi:type="dcterms:W3CDTF">2017-09-26T01:26:55Z</dcterms:modified>
</cp:coreProperties>
</file>