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9"/>
  </p:notesMasterIdLst>
  <p:handoutMasterIdLst>
    <p:handoutMasterId r:id="rId170"/>
  </p:handoutMasterIdLst>
  <p:sldIdLst>
    <p:sldId id="320" r:id="rId2"/>
    <p:sldId id="624" r:id="rId3"/>
    <p:sldId id="625" r:id="rId4"/>
    <p:sldId id="626" r:id="rId5"/>
    <p:sldId id="627" r:id="rId6"/>
    <p:sldId id="628" r:id="rId7"/>
    <p:sldId id="307" r:id="rId8"/>
    <p:sldId id="258" r:id="rId9"/>
    <p:sldId id="259" r:id="rId10"/>
    <p:sldId id="262" r:id="rId11"/>
    <p:sldId id="264" r:id="rId12"/>
    <p:sldId id="267" r:id="rId13"/>
    <p:sldId id="268" r:id="rId14"/>
    <p:sldId id="269" r:id="rId15"/>
    <p:sldId id="477" r:id="rId16"/>
    <p:sldId id="478" r:id="rId17"/>
    <p:sldId id="479" r:id="rId18"/>
    <p:sldId id="480" r:id="rId19"/>
    <p:sldId id="271" r:id="rId20"/>
    <p:sldId id="272" r:id="rId21"/>
    <p:sldId id="273" r:id="rId22"/>
    <p:sldId id="481" r:id="rId23"/>
    <p:sldId id="482" r:id="rId24"/>
    <p:sldId id="483" r:id="rId25"/>
    <p:sldId id="484" r:id="rId26"/>
    <p:sldId id="485" r:id="rId27"/>
    <p:sldId id="486" r:id="rId28"/>
    <p:sldId id="487" r:id="rId29"/>
    <p:sldId id="517" r:id="rId30"/>
    <p:sldId id="518" r:id="rId31"/>
    <p:sldId id="519" r:id="rId32"/>
    <p:sldId id="520" r:id="rId33"/>
    <p:sldId id="521" r:id="rId34"/>
    <p:sldId id="522" r:id="rId35"/>
    <p:sldId id="523" r:id="rId36"/>
    <p:sldId id="524" r:id="rId37"/>
    <p:sldId id="525" r:id="rId38"/>
    <p:sldId id="526" r:id="rId39"/>
    <p:sldId id="530" r:id="rId40"/>
    <p:sldId id="531" r:id="rId41"/>
    <p:sldId id="564" r:id="rId42"/>
    <p:sldId id="565" r:id="rId43"/>
    <p:sldId id="566" r:id="rId44"/>
    <p:sldId id="510" r:id="rId45"/>
    <p:sldId id="415" r:id="rId46"/>
    <p:sldId id="567" r:id="rId47"/>
    <p:sldId id="568" r:id="rId48"/>
    <p:sldId id="417" r:id="rId49"/>
    <p:sldId id="732" r:id="rId50"/>
    <p:sldId id="731" r:id="rId51"/>
    <p:sldId id="315" r:id="rId52"/>
    <p:sldId id="316" r:id="rId53"/>
    <p:sldId id="496"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629" r:id="rId67"/>
    <p:sldId id="630" r:id="rId68"/>
    <p:sldId id="631" r:id="rId69"/>
    <p:sldId id="632" r:id="rId70"/>
    <p:sldId id="633" r:id="rId71"/>
    <p:sldId id="634" r:id="rId72"/>
    <p:sldId id="635" r:id="rId73"/>
    <p:sldId id="636" r:id="rId74"/>
    <p:sldId id="637" r:id="rId75"/>
    <p:sldId id="638" r:id="rId76"/>
    <p:sldId id="639" r:id="rId77"/>
    <p:sldId id="640" r:id="rId78"/>
    <p:sldId id="641" r:id="rId79"/>
    <p:sldId id="642" r:id="rId80"/>
    <p:sldId id="643" r:id="rId81"/>
    <p:sldId id="644" r:id="rId82"/>
    <p:sldId id="645" r:id="rId83"/>
    <p:sldId id="646" r:id="rId84"/>
    <p:sldId id="647" r:id="rId85"/>
    <p:sldId id="648" r:id="rId86"/>
    <p:sldId id="649" r:id="rId87"/>
    <p:sldId id="650" r:id="rId88"/>
    <p:sldId id="651" r:id="rId89"/>
    <p:sldId id="652" r:id="rId90"/>
    <p:sldId id="653" r:id="rId91"/>
    <p:sldId id="654" r:id="rId92"/>
    <p:sldId id="655" r:id="rId93"/>
    <p:sldId id="656" r:id="rId94"/>
    <p:sldId id="657" r:id="rId95"/>
    <p:sldId id="658" r:id="rId96"/>
    <p:sldId id="659" r:id="rId97"/>
    <p:sldId id="730" r:id="rId98"/>
    <p:sldId id="660" r:id="rId99"/>
    <p:sldId id="661" r:id="rId100"/>
    <p:sldId id="662" r:id="rId101"/>
    <p:sldId id="663" r:id="rId102"/>
    <p:sldId id="664" r:id="rId103"/>
    <p:sldId id="665" r:id="rId104"/>
    <p:sldId id="666" r:id="rId105"/>
    <p:sldId id="667" r:id="rId106"/>
    <p:sldId id="668" r:id="rId107"/>
    <p:sldId id="669" r:id="rId108"/>
    <p:sldId id="670" r:id="rId109"/>
    <p:sldId id="671" r:id="rId110"/>
    <p:sldId id="672" r:id="rId111"/>
    <p:sldId id="673" r:id="rId112"/>
    <p:sldId id="674" r:id="rId113"/>
    <p:sldId id="675" r:id="rId114"/>
    <p:sldId id="676" r:id="rId115"/>
    <p:sldId id="677" r:id="rId116"/>
    <p:sldId id="678" r:id="rId117"/>
    <p:sldId id="679" r:id="rId118"/>
    <p:sldId id="680" r:id="rId119"/>
    <p:sldId id="681" r:id="rId120"/>
    <p:sldId id="682" r:id="rId121"/>
    <p:sldId id="683" r:id="rId122"/>
    <p:sldId id="684" r:id="rId123"/>
    <p:sldId id="685" r:id="rId124"/>
    <p:sldId id="686" r:id="rId125"/>
    <p:sldId id="687" r:id="rId126"/>
    <p:sldId id="688" r:id="rId127"/>
    <p:sldId id="689" r:id="rId128"/>
    <p:sldId id="690" r:id="rId129"/>
    <p:sldId id="691" r:id="rId130"/>
    <p:sldId id="692" r:id="rId131"/>
    <p:sldId id="693" r:id="rId132"/>
    <p:sldId id="694" r:id="rId133"/>
    <p:sldId id="695" r:id="rId134"/>
    <p:sldId id="696" r:id="rId135"/>
    <p:sldId id="697" r:id="rId136"/>
    <p:sldId id="698" r:id="rId137"/>
    <p:sldId id="699" r:id="rId138"/>
    <p:sldId id="700" r:id="rId139"/>
    <p:sldId id="701" r:id="rId140"/>
    <p:sldId id="702" r:id="rId141"/>
    <p:sldId id="703" r:id="rId142"/>
    <p:sldId id="704" r:id="rId143"/>
    <p:sldId id="705" r:id="rId144"/>
    <p:sldId id="706" r:id="rId145"/>
    <p:sldId id="707" r:id="rId146"/>
    <p:sldId id="708" r:id="rId147"/>
    <p:sldId id="709" r:id="rId148"/>
    <p:sldId id="710" r:id="rId149"/>
    <p:sldId id="711" r:id="rId150"/>
    <p:sldId id="712" r:id="rId151"/>
    <p:sldId id="713" r:id="rId152"/>
    <p:sldId id="714" r:id="rId153"/>
    <p:sldId id="715" r:id="rId154"/>
    <p:sldId id="716" r:id="rId155"/>
    <p:sldId id="717" r:id="rId156"/>
    <p:sldId id="718" r:id="rId157"/>
    <p:sldId id="719" r:id="rId158"/>
    <p:sldId id="720" r:id="rId159"/>
    <p:sldId id="721" r:id="rId160"/>
    <p:sldId id="722" r:id="rId161"/>
    <p:sldId id="723" r:id="rId162"/>
    <p:sldId id="724" r:id="rId163"/>
    <p:sldId id="725" r:id="rId164"/>
    <p:sldId id="726" r:id="rId165"/>
    <p:sldId id="727" r:id="rId166"/>
    <p:sldId id="728" r:id="rId167"/>
    <p:sldId id="729" r:id="rId168"/>
  </p:sldIdLst>
  <p:sldSz cx="9144000" cy="6858000" type="screen4x3"/>
  <p:notesSz cx="6648450" cy="9780588"/>
  <p:defaultTextStyle>
    <a:defPPr>
      <a:defRPr lang="zh-CN"/>
    </a:defPPr>
    <a:lvl1pPr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5pPr>
    <a:lvl6pPr marL="22860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6pPr>
    <a:lvl7pPr marL="27432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7pPr>
    <a:lvl8pPr marL="32004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8pPr>
    <a:lvl9pPr marL="36576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66CCFF"/>
    <a:srgbClr val="FF7C80"/>
    <a:srgbClr val="FF9933"/>
    <a:srgbClr val="6666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6" autoAdjust="0"/>
    <p:restoredTop sz="94660"/>
  </p:normalViewPr>
  <p:slideViewPr>
    <p:cSldViewPr>
      <p:cViewPr varScale="1">
        <p:scale>
          <a:sx n="74" d="100"/>
          <a:sy n="74" d="100"/>
        </p:scale>
        <p:origin x="114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5114"/>
    </p:cViewPr>
  </p:sorterViewPr>
  <p:notesViewPr>
    <p:cSldViewPr>
      <p:cViewPr varScale="1">
        <p:scale>
          <a:sx n="43" d="100"/>
          <a:sy n="43" d="100"/>
        </p:scale>
        <p:origin x="-1398" y="-10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_rels/viewProps.xml.rels><?xml version="1.0" encoding="UTF-8" standalone="yes"?>
<Relationships xmlns="http://schemas.openxmlformats.org/package/2006/relationships"><Relationship Id="rId3" Type="http://schemas.openxmlformats.org/officeDocument/2006/relationships/slide" Target="slides/slide111.xml"/><Relationship Id="rId2" Type="http://schemas.openxmlformats.org/officeDocument/2006/relationships/slide" Target="slides/slide42.xml"/><Relationship Id="rId1" Type="http://schemas.openxmlformats.org/officeDocument/2006/relationships/slide" Target="slides/slide41.xml"/><Relationship Id="rId6" Type="http://schemas.openxmlformats.org/officeDocument/2006/relationships/slide" Target="slides/slide114.xml"/><Relationship Id="rId5" Type="http://schemas.openxmlformats.org/officeDocument/2006/relationships/slide" Target="slides/slide113.xml"/><Relationship Id="rId4" Type="http://schemas.openxmlformats.org/officeDocument/2006/relationships/slide" Target="slides/slide1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7"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8" name="Rectangle 4"/>
          <p:cNvSpPr>
            <a:spLocks noGrp="1" noChangeArrowheads="1"/>
          </p:cNvSpPr>
          <p:nvPr>
            <p:ph type="ftr" sz="quarter" idx="2"/>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9" name="Rectangle 5"/>
          <p:cNvSpPr>
            <a:spLocks noGrp="1" noChangeArrowheads="1"/>
          </p:cNvSpPr>
          <p:nvPr>
            <p:ph type="sldNum" sz="quarter" idx="3"/>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buClrTx/>
              <a:buSzTx/>
              <a:buFont typeface="Wingdings" panose="05000000000000000000" pitchFamily="2" charset="2"/>
              <a:buChar char="§"/>
              <a:defRPr sz="1200">
                <a:latin typeface="Tahoma" panose="020B0604030504040204" pitchFamily="34" charset="0"/>
                <a:ea typeface="宋体" panose="02010600030101010101" pitchFamily="2" charset="-122"/>
              </a:defRPr>
            </a:lvl1pPr>
          </a:lstStyle>
          <a:p>
            <a:pPr>
              <a:defRPr/>
            </a:pPr>
            <a:fld id="{B6E5D24B-9F9F-4D5C-8007-9641B5204F12}" type="slidenum">
              <a:rPr lang="en-US" altLang="zh-CN"/>
              <a:pPr>
                <a:defRPr/>
              </a:pPr>
              <a:t>‹#›</a:t>
            </a:fld>
            <a:endParaRPr lang="en-US" altLang="zh-CN"/>
          </a:p>
        </p:txBody>
      </p:sp>
    </p:spTree>
    <p:extLst>
      <p:ext uri="{BB962C8B-B14F-4D97-AF65-F5344CB8AC3E}">
        <p14:creationId xmlns:p14="http://schemas.microsoft.com/office/powerpoint/2010/main" val="4288949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885825" y="4645025"/>
            <a:ext cx="4876800" cy="4402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folHlink"/>
              </a:buClr>
              <a:buSzPct val="60000"/>
              <a:buFont typeface="Wingdings" panose="05000000000000000000" pitchFamily="2" charset="2"/>
              <a:buBlip>
                <a:blip r:embed="rId2"/>
              </a:buBlip>
              <a:defRPr sz="1200"/>
            </a:lvl1pPr>
          </a:lstStyle>
          <a:p>
            <a:pPr>
              <a:defRPr/>
            </a:pPr>
            <a:fld id="{ADA1DB6D-0A06-44D9-8168-E388DA6FF90F}" type="slidenum">
              <a:rPr lang="en-US" altLang="zh-CN"/>
              <a:pPr>
                <a:defRPr/>
              </a:pPr>
              <a:t>‹#›</a:t>
            </a:fld>
            <a:endParaRPr lang="en-US" altLang="zh-CN"/>
          </a:p>
        </p:txBody>
      </p:sp>
    </p:spTree>
    <p:extLst>
      <p:ext uri="{BB962C8B-B14F-4D97-AF65-F5344CB8AC3E}">
        <p14:creationId xmlns:p14="http://schemas.microsoft.com/office/powerpoint/2010/main" val="931496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eaLnBrk="1" hangingPunct="1">
                <a:spcBef>
                  <a:spcPct val="20000"/>
                </a:spcBef>
                <a:buClr>
                  <a:schemeClr val="folHlink"/>
                </a:buClr>
                <a:buSzPct val="60000"/>
                <a:buFont typeface="Wingdings" panose="05000000000000000000" pitchFamily="2" charset="2"/>
                <a:buChar char="n"/>
                <a:defRPr/>
              </a:pPr>
              <a:endParaRPr lang="zh-CN"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3545E94-6D2F-49B8-8DDE-2137AF239E55}" type="datetime1">
              <a:rPr lang="zh-CN" altLang="en-US"/>
              <a:pPr>
                <a:defRPr/>
              </a:pPr>
              <a:t>2017/11/19</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078CE6B-084E-41B0-B64D-E999C274C8EE}" type="slidenum">
              <a:rPr lang="en-US" altLang="zh-CN"/>
              <a:pPr>
                <a:defRPr/>
              </a:pPr>
              <a:t>‹#›</a:t>
            </a:fld>
            <a:endParaRPr lang="en-US" altLang="zh-CN"/>
          </a:p>
        </p:txBody>
      </p:sp>
    </p:spTree>
    <p:extLst>
      <p:ext uri="{BB962C8B-B14F-4D97-AF65-F5344CB8AC3E}">
        <p14:creationId xmlns:p14="http://schemas.microsoft.com/office/powerpoint/2010/main" val="386774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9400313-5D97-4149-B00E-1D5CBB157496}"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A62544A-857B-4155-ACEA-14F03FE1E489}" type="slidenum">
              <a:rPr lang="en-US" altLang="zh-CN"/>
              <a:pPr>
                <a:defRPr/>
              </a:pPr>
              <a:t>‹#›</a:t>
            </a:fld>
            <a:endParaRPr lang="en-US" altLang="zh-CN"/>
          </a:p>
        </p:txBody>
      </p:sp>
    </p:spTree>
    <p:extLst>
      <p:ext uri="{BB962C8B-B14F-4D97-AF65-F5344CB8AC3E}">
        <p14:creationId xmlns:p14="http://schemas.microsoft.com/office/powerpoint/2010/main" val="362543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6CF5D0D-0921-4476-8984-8031D4BC7B4C}"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AC0E5AF-417D-4539-82D3-D11C91AC2444}" type="slidenum">
              <a:rPr lang="en-US" altLang="zh-CN"/>
              <a:pPr>
                <a:defRPr/>
              </a:pPr>
              <a:t>‹#›</a:t>
            </a:fld>
            <a:endParaRPr lang="en-US" altLang="zh-CN"/>
          </a:p>
        </p:txBody>
      </p:sp>
    </p:spTree>
    <p:extLst>
      <p:ext uri="{BB962C8B-B14F-4D97-AF65-F5344CB8AC3E}">
        <p14:creationId xmlns:p14="http://schemas.microsoft.com/office/powerpoint/2010/main" val="105406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48A41F5-78AC-4DB8-B598-CCCD152B6567}"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70B4912-D520-4481-9C85-CF177AF16812}" type="slidenum">
              <a:rPr lang="en-US" altLang="zh-CN"/>
              <a:pPr>
                <a:defRPr/>
              </a:pPr>
              <a:t>‹#›</a:t>
            </a:fld>
            <a:endParaRPr lang="en-US" altLang="zh-CN"/>
          </a:p>
        </p:txBody>
      </p:sp>
    </p:spTree>
    <p:extLst>
      <p:ext uri="{BB962C8B-B14F-4D97-AF65-F5344CB8AC3E}">
        <p14:creationId xmlns:p14="http://schemas.microsoft.com/office/powerpoint/2010/main" val="253540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5B1AA878-51EE-4FAC-B930-39FD0AB4572B}"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96B1397-8407-4579-AF03-2E39F87D1409}" type="slidenum">
              <a:rPr lang="en-US" altLang="zh-CN"/>
              <a:pPr>
                <a:defRPr/>
              </a:pPr>
              <a:t>‹#›</a:t>
            </a:fld>
            <a:endParaRPr lang="en-US" altLang="zh-CN"/>
          </a:p>
        </p:txBody>
      </p:sp>
    </p:spTree>
    <p:extLst>
      <p:ext uri="{BB962C8B-B14F-4D97-AF65-F5344CB8AC3E}">
        <p14:creationId xmlns:p14="http://schemas.microsoft.com/office/powerpoint/2010/main" val="407115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C72E58A7-71EE-4AEF-9422-D829BA081E08}"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CA58236-FF91-4742-8C72-E2C5220D015F}" type="slidenum">
              <a:rPr lang="en-US" altLang="zh-CN"/>
              <a:pPr>
                <a:defRPr/>
              </a:pPr>
              <a:t>‹#›</a:t>
            </a:fld>
            <a:endParaRPr lang="en-US" altLang="zh-CN"/>
          </a:p>
        </p:txBody>
      </p:sp>
    </p:spTree>
    <p:extLst>
      <p:ext uri="{BB962C8B-B14F-4D97-AF65-F5344CB8AC3E}">
        <p14:creationId xmlns:p14="http://schemas.microsoft.com/office/powerpoint/2010/main" val="15373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C1BAD272-0183-4541-BA31-C20757D9F065}"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29FB241-CD9E-4BD6-9C18-475E62154F5D}" type="slidenum">
              <a:rPr lang="en-US" altLang="zh-CN"/>
              <a:pPr>
                <a:defRPr/>
              </a:pPr>
              <a:t>‹#›</a:t>
            </a:fld>
            <a:endParaRPr lang="en-US" altLang="zh-CN"/>
          </a:p>
        </p:txBody>
      </p:sp>
    </p:spTree>
    <p:extLst>
      <p:ext uri="{BB962C8B-B14F-4D97-AF65-F5344CB8AC3E}">
        <p14:creationId xmlns:p14="http://schemas.microsoft.com/office/powerpoint/2010/main" val="257478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437864C4-2E3B-46D9-8718-17A0D5824291}" type="datetime1">
              <a:rPr lang="zh-CN" altLang="en-US"/>
              <a:pPr>
                <a:defRPr/>
              </a:pPr>
              <a:t>2017/11/19</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4916710E-B3B2-4DB7-B77C-549FF14E6424}" type="slidenum">
              <a:rPr lang="en-US" altLang="zh-CN"/>
              <a:pPr>
                <a:defRPr/>
              </a:pPr>
              <a:t>‹#›</a:t>
            </a:fld>
            <a:endParaRPr lang="en-US" altLang="zh-CN"/>
          </a:p>
        </p:txBody>
      </p:sp>
    </p:spTree>
    <p:extLst>
      <p:ext uri="{BB962C8B-B14F-4D97-AF65-F5344CB8AC3E}">
        <p14:creationId xmlns:p14="http://schemas.microsoft.com/office/powerpoint/2010/main" val="424648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568B22DA-D82D-45A6-AF8B-C0972ED903E3}" type="datetime1">
              <a:rPr lang="zh-CN" altLang="en-US"/>
              <a:pPr>
                <a:defRPr/>
              </a:pPr>
              <a:t>2017/11/19</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5453CBF-B5F4-45C0-B640-2B2E9424B1BC}" type="slidenum">
              <a:rPr lang="en-US" altLang="zh-CN"/>
              <a:pPr>
                <a:defRPr/>
              </a:pPr>
              <a:t>‹#›</a:t>
            </a:fld>
            <a:endParaRPr lang="en-US" altLang="zh-CN"/>
          </a:p>
        </p:txBody>
      </p:sp>
    </p:spTree>
    <p:extLst>
      <p:ext uri="{BB962C8B-B14F-4D97-AF65-F5344CB8AC3E}">
        <p14:creationId xmlns:p14="http://schemas.microsoft.com/office/powerpoint/2010/main" val="146068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25783FCA-7290-43D9-9382-143FE2C417ED}" type="datetime1">
              <a:rPr lang="zh-CN" altLang="en-US"/>
              <a:pPr>
                <a:defRPr/>
              </a:pPr>
              <a:t>2017/11/19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159224D-3E23-4FA2-9F35-320786C9BA08}" type="slidenum">
              <a:rPr lang="en-US" altLang="zh-CN"/>
              <a:pPr>
                <a:defRPr/>
              </a:pPr>
              <a:t>‹#›</a:t>
            </a:fld>
            <a:endParaRPr lang="en-US" altLang="zh-CN"/>
          </a:p>
        </p:txBody>
      </p:sp>
    </p:spTree>
    <p:extLst>
      <p:ext uri="{BB962C8B-B14F-4D97-AF65-F5344CB8AC3E}">
        <p14:creationId xmlns:p14="http://schemas.microsoft.com/office/powerpoint/2010/main" val="13716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555AA567-5631-43A7-A9FF-75647F42AE37}"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5E7CE3B-6234-41DF-93DA-3F69D02C86C7}" type="slidenum">
              <a:rPr lang="en-US" altLang="zh-CN"/>
              <a:pPr>
                <a:defRPr/>
              </a:pPr>
              <a:t>‹#›</a:t>
            </a:fld>
            <a:endParaRPr lang="en-US" altLang="zh-CN"/>
          </a:p>
        </p:txBody>
      </p:sp>
    </p:spTree>
    <p:extLst>
      <p:ext uri="{BB962C8B-B14F-4D97-AF65-F5344CB8AC3E}">
        <p14:creationId xmlns:p14="http://schemas.microsoft.com/office/powerpoint/2010/main" val="104151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A040750-969B-4222-B262-25B51124027E}"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FBB20B7-0609-40D4-81CD-6AD12B8FE637}" type="slidenum">
              <a:rPr lang="en-US" altLang="zh-CN"/>
              <a:pPr>
                <a:defRPr/>
              </a:pPr>
              <a:t>‹#›</a:t>
            </a:fld>
            <a:endParaRPr lang="en-US" altLang="zh-CN"/>
          </a:p>
        </p:txBody>
      </p:sp>
    </p:spTree>
    <p:extLst>
      <p:ext uri="{BB962C8B-B14F-4D97-AF65-F5344CB8AC3E}">
        <p14:creationId xmlns:p14="http://schemas.microsoft.com/office/powerpoint/2010/main" val="108344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Arial Narrow" pitchFamily="34" charset="0"/>
                <a:ea typeface="华文新魏" pitchFamily="2" charset="-122"/>
              </a:defRPr>
            </a:lvl1pPr>
            <a:lvl2pPr marL="742950" indent="-285750" eaLnBrk="0" hangingPunct="0">
              <a:defRPr kumimoji="1" sz="3200">
                <a:solidFill>
                  <a:schemeClr val="tx1"/>
                </a:solidFill>
                <a:latin typeface="Arial Narrow" pitchFamily="34" charset="0"/>
                <a:ea typeface="华文新魏" pitchFamily="2" charset="-122"/>
              </a:defRPr>
            </a:lvl2pPr>
            <a:lvl3pPr marL="1143000" indent="-228600" eaLnBrk="0" hangingPunct="0">
              <a:defRPr kumimoji="1" sz="3200">
                <a:solidFill>
                  <a:schemeClr val="tx1"/>
                </a:solidFill>
                <a:latin typeface="Arial Narrow" pitchFamily="34" charset="0"/>
                <a:ea typeface="华文新魏" pitchFamily="2" charset="-122"/>
              </a:defRPr>
            </a:lvl3pPr>
            <a:lvl4pPr marL="1600200" indent="-228600" eaLnBrk="0" hangingPunct="0">
              <a:defRPr kumimoji="1" sz="3200">
                <a:solidFill>
                  <a:schemeClr val="tx1"/>
                </a:solidFill>
                <a:latin typeface="Arial Narrow" pitchFamily="34" charset="0"/>
                <a:ea typeface="华文新魏" pitchFamily="2" charset="-122"/>
              </a:defRPr>
            </a:lvl4pPr>
            <a:lvl5pPr marL="2057400" indent="-228600" eaLnBrk="0" hangingPunct="0">
              <a:defRPr kumimoji="1" sz="3200">
                <a:solidFill>
                  <a:schemeClr val="tx1"/>
                </a:solidFill>
                <a:latin typeface="Arial Narrow" pitchFamily="34" charset="0"/>
                <a:ea typeface="华文新魏"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Arial Narrow" pitchFamily="34" charset="0"/>
                <a:ea typeface="华文新魏" pitchFamily="2" charset="-122"/>
              </a:defRPr>
            </a:lvl9pPr>
          </a:lstStyle>
          <a:p>
            <a:pPr algn="ctr" eaLnBrk="1" hangingPunct="1">
              <a:defRPr/>
            </a:pPr>
            <a:endParaRPr lang="zh-CN" altLang="zh-CN" sz="2400" smtClean="0">
              <a:latin typeface="Tahoma" pitchFamily="34" charset="0"/>
              <a:ea typeface="宋体" pitchFamily="2" charset="-122"/>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kumimoji="0" sz="1400">
                <a:latin typeface="+mj-lt"/>
                <a:ea typeface="宋体" pitchFamily="2" charset="-122"/>
              </a:defRPr>
            </a:lvl1pPr>
          </a:lstStyle>
          <a:p>
            <a:pPr>
              <a:defRPr/>
            </a:pPr>
            <a:fld id="{5935A840-1FB8-4C7C-945D-982CD678FE49}" type="datetime1">
              <a:rPr lang="zh-CN" altLang="en-US"/>
              <a:pPr>
                <a:defRPr/>
              </a:pPr>
              <a:t>2017/11/19</a:t>
            </a:fld>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ClrTx/>
              <a:buSzTx/>
              <a:buFontTx/>
              <a:buNone/>
              <a:defRPr kumimoji="0" sz="1400">
                <a:latin typeface="+mj-lt"/>
                <a:ea typeface="宋体" pitchFamily="2" charset="-122"/>
              </a:defRPr>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kumimoji="0" sz="1400">
                <a:latin typeface="Tahoma" panose="020B0604030504040204" pitchFamily="34" charset="0"/>
                <a:ea typeface="宋体" panose="02010600030101010101" pitchFamily="2" charset="-122"/>
              </a:defRPr>
            </a:lvl1pPr>
          </a:lstStyle>
          <a:p>
            <a:pPr>
              <a:defRPr/>
            </a:pPr>
            <a:fld id="{B9BFE455-03AF-4DF4-99A4-81F498D06C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93"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4"/>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5"/>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4"/>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16"/>
        </a:buBlip>
        <a:defRPr kumimoji="1">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wmf"/></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image" Target="../media/image1.png"/><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3.png"/><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image" Target="../media/image10.wmf"/></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5.wmf"/></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8.wmf"/><Relationship Id="rId5" Type="http://schemas.openxmlformats.org/officeDocument/2006/relationships/image" Target="../media/image3.png"/><Relationship Id="rId10" Type="http://schemas.openxmlformats.org/officeDocument/2006/relationships/oleObject" Target="../embeddings/oleObject13.bin"/><Relationship Id="rId4" Type="http://schemas.openxmlformats.org/officeDocument/2006/relationships/image" Target="../media/image2.png"/><Relationship Id="rId9" Type="http://schemas.openxmlformats.org/officeDocument/2006/relationships/image" Target="../media/image17.wmf"/></Relationships>
</file>

<file path=ppt/slides/_rels/slide1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3.png"/><Relationship Id="rId10" Type="http://schemas.openxmlformats.org/officeDocument/2006/relationships/image" Target="../media/image22.wmf"/><Relationship Id="rId4" Type="http://schemas.openxmlformats.org/officeDocument/2006/relationships/image" Target="../media/image2.png"/><Relationship Id="rId9" Type="http://schemas.openxmlformats.org/officeDocument/2006/relationships/oleObject" Target="../embeddings/oleObject16.bin"/></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3.pn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wmf"/></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3.png"/><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png"/><Relationship Id="rId4" Type="http://schemas.openxmlformats.org/officeDocument/2006/relationships/image" Target="../media/image2.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3.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image" Target="../media/image3.png"/><Relationship Id="rId4" Type="http://schemas.openxmlformats.org/officeDocument/2006/relationships/image" Target="../media/image2.png"/></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1.png"/><Relationship Id="rId7" Type="http://schemas.openxmlformats.org/officeDocument/2006/relationships/image" Target="../media/image30.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1.wmf"/></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image" Target="../media/image3.png"/><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1.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1.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5.wmf"/></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3.png"/><Relationship Id="rId4" Type="http://schemas.openxmlformats.org/officeDocument/2006/relationships/image" Target="../media/image2.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3.png"/><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2.bin"/><Relationship Id="rId5" Type="http://schemas.openxmlformats.org/officeDocument/2006/relationships/image" Target="../media/image3.png"/><Relationship Id="rId4" Type="http://schemas.openxmlformats.org/officeDocument/2006/relationships/image" Target="../media/image2.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5" Type="http://schemas.openxmlformats.org/officeDocument/2006/relationships/image" Target="../media/image3.png"/><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223096F-017D-44AB-B8AA-0A02D883A4F5}" type="datetime1">
              <a:rPr lang="zh-CN" altLang="en-US"/>
              <a:pPr>
                <a:defRPr/>
              </a:pPr>
              <a:t>2017/11/19</a:t>
            </a:fld>
            <a:endParaRPr lang="en-US" altLang="zh-CN"/>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897491-D90D-435B-927A-1303AB2C6C3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r>
              <a:rPr lang="zh-CN" altLang="en-US" smtClean="0"/>
              <a:t>第</a:t>
            </a:r>
            <a:r>
              <a:rPr lang="en-US" altLang="zh-CN" smtClean="0"/>
              <a:t>4</a:t>
            </a:r>
            <a:r>
              <a:rPr lang="zh-CN" altLang="en-US" smtClean="0"/>
              <a:t>章 知识推理</a:t>
            </a:r>
          </a:p>
        </p:txBody>
      </p:sp>
      <p:sp>
        <p:nvSpPr>
          <p:cNvPr id="5125" name="Rectangle 3"/>
          <p:cNvSpPr>
            <a:spLocks noGrp="1" noChangeArrowheads="1"/>
          </p:cNvSpPr>
          <p:nvPr>
            <p:ph type="body" idx="1"/>
          </p:nvPr>
        </p:nvSpPr>
        <p:spPr>
          <a:xfrm>
            <a:off x="1182688" y="2017713"/>
            <a:ext cx="7351712" cy="4459287"/>
          </a:xfrm>
        </p:spPr>
        <p:txBody>
          <a:bodyPr/>
          <a:lstStyle/>
          <a:p>
            <a:pPr eaLnBrk="1" hangingPunct="1"/>
            <a:r>
              <a:rPr lang="en-US" altLang="zh-CN" smtClean="0"/>
              <a:t>4.1 </a:t>
            </a:r>
            <a:r>
              <a:rPr lang="zh-CN" altLang="en-US" smtClean="0"/>
              <a:t>推理的概念</a:t>
            </a:r>
            <a:endParaRPr lang="en-US" altLang="zh-CN" smtClean="0"/>
          </a:p>
          <a:p>
            <a:pPr eaLnBrk="1" hangingPunct="1"/>
            <a:r>
              <a:rPr lang="en-US" altLang="zh-CN" smtClean="0"/>
              <a:t>4.2 </a:t>
            </a:r>
            <a:r>
              <a:rPr lang="zh-CN" altLang="en-US" smtClean="0"/>
              <a:t>归结演绎推理</a:t>
            </a:r>
          </a:p>
          <a:p>
            <a:pPr eaLnBrk="1" hangingPunct="1"/>
            <a:r>
              <a:rPr lang="en-US" altLang="zh-CN" smtClean="0"/>
              <a:t>4.3 </a:t>
            </a:r>
            <a:r>
              <a:rPr lang="zh-CN" altLang="en-US" smtClean="0"/>
              <a:t>非归结演绎推理</a:t>
            </a:r>
          </a:p>
          <a:p>
            <a:pPr eaLnBrk="1" hangingPunct="1"/>
            <a:r>
              <a:rPr lang="en-US" altLang="zh-CN" smtClean="0"/>
              <a:t>4.4 </a:t>
            </a:r>
            <a:r>
              <a:rPr lang="zh-CN" altLang="en-US" smtClean="0"/>
              <a:t>不确定推理方法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253DBEE-8251-415D-829C-0B38B392734F}" type="datetime1">
              <a:rPr lang="zh-CN" altLang="en-US"/>
              <a:pPr>
                <a:defRPr/>
              </a:pPr>
              <a:t>2017/11/19</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6F3EBD-5F32-4513-AE38-729A8B80587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smtClean="0">
              <a:latin typeface="Tahoma" panose="020B0604030504040204" pitchFamily="34" charset="0"/>
              <a:ea typeface="宋体" panose="02010600030101010101" pitchFamily="2" charset="-122"/>
            </a:endParaRPr>
          </a:p>
        </p:txBody>
      </p:sp>
      <p:sp>
        <p:nvSpPr>
          <p:cNvPr id="14340" name="Rectangle 3"/>
          <p:cNvSpPr>
            <a:spLocks noGrp="1" noChangeArrowheads="1"/>
          </p:cNvSpPr>
          <p:nvPr>
            <p:ph type="body" idx="1"/>
          </p:nvPr>
        </p:nvSpPr>
        <p:spPr>
          <a:xfrm>
            <a:off x="609600" y="2133600"/>
            <a:ext cx="8305800" cy="4114800"/>
          </a:xfrm>
        </p:spPr>
        <p:txBody>
          <a:bodyPr/>
          <a:lstStyle/>
          <a:p>
            <a:pPr marL="533400" indent="-533400" eaLnBrk="1" hangingPunct="1"/>
            <a:r>
              <a:rPr lang="zh-CN" altLang="en-US" sz="3200" smtClean="0"/>
              <a:t>建立子句集</a:t>
            </a:r>
          </a:p>
          <a:p>
            <a:pPr marL="914400" lvl="1" indent="-457200" eaLnBrk="1" hangingPunct="1">
              <a:buFont typeface="Wingdings" panose="05000000000000000000" pitchFamily="2" charset="2"/>
              <a:buBlip>
                <a:blip r:embed="rId5"/>
              </a:buBlip>
            </a:pPr>
            <a:r>
              <a:rPr lang="zh-CN" altLang="en-US" sz="2800" smtClean="0">
                <a:solidFill>
                  <a:schemeClr val="tx2"/>
                </a:solidFill>
                <a:latin typeface="华文新魏" panose="02010800040101010101" pitchFamily="2" charset="-122"/>
              </a:rPr>
              <a:t>子句</a:t>
            </a:r>
            <a:r>
              <a:rPr lang="zh-CN" altLang="en-US" sz="2800" smtClean="0">
                <a:latin typeface="华文新魏" panose="02010800040101010101" pitchFamily="2" charset="-122"/>
              </a:rPr>
              <a:t>：任何文字的析取式</a:t>
            </a:r>
          </a:p>
          <a:p>
            <a:pPr marL="914400" lvl="1" indent="-457200" eaLnBrk="1" hangingPunct="1">
              <a:buFont typeface="Wingdings" panose="05000000000000000000" pitchFamily="2" charset="2"/>
              <a:buBlip>
                <a:blip r:embed="rId5"/>
              </a:buBlip>
            </a:pPr>
            <a:r>
              <a:rPr lang="zh-CN" altLang="en-US" sz="2800" smtClean="0">
                <a:solidFill>
                  <a:schemeClr val="tx2"/>
                </a:solidFill>
                <a:latin typeface="华文新魏" panose="02010800040101010101" pitchFamily="2" charset="-122"/>
              </a:rPr>
              <a:t>合取范式</a:t>
            </a:r>
            <a:r>
              <a:rPr lang="zh-CN" altLang="en-US" sz="2800" smtClean="0">
                <a:latin typeface="华文新魏" panose="02010800040101010101" pitchFamily="2" charset="-122"/>
              </a:rPr>
              <a:t>：命题和命题的与， 如：</a:t>
            </a:r>
          </a:p>
          <a:p>
            <a:pPr marL="914400" lvl="1" indent="-457200" eaLnBrk="1" hangingPunct="1">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PΛ</a:t>
            </a: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P∨Q</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Λ</a:t>
            </a: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P∨Q</a:t>
            </a:r>
            <a:r>
              <a:rPr lang="zh-CN" altLang="en-US" sz="2800" smtClean="0">
                <a:latin typeface="新宋体" panose="02010609030101010101" pitchFamily="49" charset="-122"/>
                <a:ea typeface="新宋体" panose="02010609030101010101" pitchFamily="49" charset="-122"/>
              </a:rPr>
              <a:t>）</a:t>
            </a:r>
          </a:p>
          <a:p>
            <a:pPr marL="914400" lvl="1" indent="-457200" algn="just" eaLnBrk="1" hangingPunct="1">
              <a:buFont typeface="Wingdings" panose="05000000000000000000" pitchFamily="2" charset="2"/>
              <a:buBlip>
                <a:blip r:embed="rId5"/>
              </a:buBlip>
            </a:pPr>
            <a:r>
              <a:rPr lang="zh-CN" altLang="en-US" sz="2800" smtClean="0">
                <a:solidFill>
                  <a:schemeClr val="tx2"/>
                </a:solidFill>
                <a:latin typeface="华文新魏" panose="02010800040101010101" pitchFamily="2" charset="-122"/>
              </a:rPr>
              <a:t>子句集</a:t>
            </a:r>
            <a:r>
              <a:rPr lang="en-US" altLang="zh-CN" sz="2800" smtClean="0">
                <a:solidFill>
                  <a:schemeClr val="tx2"/>
                </a:solidFill>
                <a:latin typeface="新宋体" panose="02010609030101010101" pitchFamily="49" charset="-122"/>
                <a:ea typeface="新宋体" panose="02010609030101010101" pitchFamily="49" charset="-122"/>
              </a:rPr>
              <a:t>S</a:t>
            </a:r>
            <a:r>
              <a:rPr lang="zh-CN" altLang="en-US" sz="2800" smtClean="0">
                <a:latin typeface="华文新魏" panose="02010800040101010101" pitchFamily="2" charset="-122"/>
              </a:rPr>
              <a:t>：合取范式形式下的子命题（元素）的集合</a:t>
            </a:r>
          </a:p>
          <a:p>
            <a:pPr marL="914400" lvl="1" indent="-457200" algn="just" eaLnBrk="1" hangingPunct="1">
              <a:buFont typeface="Wingdings" panose="05000000000000000000" pitchFamily="2" charset="2"/>
              <a:buNone/>
            </a:pPr>
            <a:r>
              <a:rPr lang="zh-CN" altLang="en-US" sz="2800" smtClean="0">
                <a:latin typeface="华文新魏" panose="02010800040101010101" pitchFamily="2" charset="-122"/>
              </a:rPr>
              <a:t>例：命题公式：</a:t>
            </a:r>
            <a:r>
              <a:rPr lang="en-US" altLang="zh-CN" sz="2800" smtClean="0">
                <a:latin typeface="新宋体" panose="02010609030101010101" pitchFamily="49" charset="-122"/>
                <a:ea typeface="新宋体" panose="02010609030101010101" pitchFamily="49" charset="-122"/>
              </a:rPr>
              <a:t>PΛ</a:t>
            </a: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P∨Q</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Λ</a:t>
            </a: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P∨Q</a:t>
            </a:r>
            <a:r>
              <a:rPr lang="zh-CN" altLang="en-US" sz="2800" smtClean="0">
                <a:latin typeface="新宋体" panose="02010609030101010101" pitchFamily="49" charset="-122"/>
                <a:ea typeface="新宋体" panose="02010609030101010101" pitchFamily="49" charset="-122"/>
              </a:rPr>
              <a:t>）</a:t>
            </a:r>
          </a:p>
          <a:p>
            <a:pPr marL="914400" lvl="1" indent="-457200" eaLnBrk="1" hangingPunct="1">
              <a:buFont typeface="Wingdings" panose="05000000000000000000" pitchFamily="2" charset="2"/>
              <a:buNone/>
            </a:pPr>
            <a:r>
              <a:rPr lang="zh-CN" altLang="en-US" sz="2800" smtClean="0">
                <a:latin typeface="华文新魏" panose="02010800040101010101" pitchFamily="2" charset="-122"/>
              </a:rPr>
              <a:t>        子句集 </a:t>
            </a:r>
            <a:r>
              <a:rPr lang="en-US" altLang="zh-CN" sz="2800" smtClean="0">
                <a:latin typeface="华文新魏" panose="02010800040101010101" pitchFamily="2" charset="-122"/>
              </a:rPr>
              <a:t>S</a:t>
            </a:r>
            <a:r>
              <a:rPr lang="zh-CN" altLang="en-US" sz="2800" smtClean="0">
                <a:latin typeface="华文新魏" panose="02010800040101010101" pitchFamily="2" charset="-122"/>
              </a:rPr>
              <a:t>：</a:t>
            </a:r>
            <a:r>
              <a:rPr lang="en-US" altLang="zh-CN" sz="2800" smtClean="0">
                <a:latin typeface="新宋体" panose="02010609030101010101" pitchFamily="49" charset="-122"/>
                <a:ea typeface="新宋体" panose="02010609030101010101" pitchFamily="49" charset="-122"/>
              </a:rPr>
              <a:t>S = {P, P∨Q, </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P∨Q}</a:t>
            </a:r>
            <a:r>
              <a:rPr lang="en-US" altLang="zh-CN" sz="280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5C9A99-DFAE-4DBE-8F3C-5F216463A11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44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0938A9-1113-45E8-82EF-0B481FE2879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100</a:t>
            </a:fld>
            <a:endParaRPr kumimoji="0" lang="en-US" altLang="zh-CN" sz="1400" smtClean="0">
              <a:latin typeface="Tahoma" panose="020B0604030504040204" pitchFamily="34" charset="0"/>
              <a:ea typeface="宋体" panose="02010600030101010101" pitchFamily="2" charset="-122"/>
            </a:endParaRPr>
          </a:p>
        </p:txBody>
      </p:sp>
      <p:sp>
        <p:nvSpPr>
          <p:cNvPr id="104452" name="Rectangle 2"/>
          <p:cNvSpPr>
            <a:spLocks noGrp="1" noChangeArrowheads="1"/>
          </p:cNvSpPr>
          <p:nvPr>
            <p:ph type="title"/>
          </p:nvPr>
        </p:nvSpPr>
        <p:spPr/>
        <p:txBody>
          <a:bodyPr/>
          <a:lstStyle/>
          <a:p>
            <a:pPr eaLnBrk="1" hangingPunct="1"/>
            <a:r>
              <a:rPr lang="en-US" altLang="zh-CN" smtClean="0"/>
              <a:t>2.</a:t>
            </a:r>
            <a:r>
              <a:rPr lang="zh-CN" altLang="en-US" smtClean="0"/>
              <a:t>模糊性</a:t>
            </a:r>
          </a:p>
        </p:txBody>
      </p:sp>
      <p:sp>
        <p:nvSpPr>
          <p:cNvPr id="104453" name="Rectangle 3"/>
          <p:cNvSpPr>
            <a:spLocks noGrp="1" noChangeArrowheads="1"/>
          </p:cNvSpPr>
          <p:nvPr>
            <p:ph type="body" idx="1"/>
          </p:nvPr>
        </p:nvSpPr>
        <p:spPr>
          <a:xfrm>
            <a:off x="827088" y="2017713"/>
            <a:ext cx="8128000" cy="4114800"/>
          </a:xfrm>
        </p:spPr>
        <p:txBody>
          <a:bodyPr/>
          <a:lstStyle/>
          <a:p>
            <a:pPr algn="just" eaLnBrk="1" hangingPunct="1"/>
            <a:r>
              <a:rPr lang="zh-CN" altLang="en-US" smtClean="0"/>
              <a:t>模糊性就是一个命题中所出现的某些言词，从概念上讲，无明确的内涵和外延，即是模糊不清的。例如，  </a:t>
            </a:r>
          </a:p>
          <a:p>
            <a:pPr algn="just" eaLnBrk="1" hangingPunct="1">
              <a:buFont typeface="Wingdings" panose="05000000000000000000" pitchFamily="2" charset="2"/>
              <a:buNone/>
            </a:pPr>
            <a:r>
              <a:rPr lang="zh-CN" altLang="en-US" smtClean="0"/>
              <a:t>            </a:t>
            </a:r>
            <a:r>
              <a:rPr lang="zh-CN" altLang="en-US" smtClean="0">
                <a:solidFill>
                  <a:schemeClr val="tx2"/>
                </a:solidFill>
              </a:rPr>
              <a:t>小王是个</a:t>
            </a:r>
            <a:r>
              <a:rPr lang="zh-CN" altLang="en-US" smtClean="0">
                <a:solidFill>
                  <a:schemeClr val="hlink"/>
                </a:solidFill>
              </a:rPr>
              <a:t>高</a:t>
            </a:r>
            <a:r>
              <a:rPr lang="zh-CN" altLang="en-US" smtClean="0">
                <a:solidFill>
                  <a:schemeClr val="tx2"/>
                </a:solidFill>
              </a:rPr>
              <a:t>个子。  </a:t>
            </a:r>
          </a:p>
          <a:p>
            <a:pPr algn="just" eaLnBrk="1" hangingPunct="1">
              <a:buFont typeface="Wingdings" panose="05000000000000000000" pitchFamily="2" charset="2"/>
              <a:buNone/>
            </a:pPr>
            <a:r>
              <a:rPr lang="zh-CN" altLang="en-US" smtClean="0">
                <a:solidFill>
                  <a:schemeClr val="tx2"/>
                </a:solidFill>
              </a:rPr>
              <a:t>            张三和李四是</a:t>
            </a:r>
            <a:r>
              <a:rPr lang="zh-CN" altLang="en-US" smtClean="0">
                <a:solidFill>
                  <a:schemeClr val="hlink"/>
                </a:solidFill>
              </a:rPr>
              <a:t>好朋友</a:t>
            </a:r>
            <a:r>
              <a:rPr lang="zh-CN" altLang="en-US" smtClean="0">
                <a:solidFill>
                  <a:schemeClr val="tx2"/>
                </a:solidFill>
              </a:rPr>
              <a:t>。  </a:t>
            </a:r>
          </a:p>
          <a:p>
            <a:pPr algn="just" eaLnBrk="1" hangingPunct="1">
              <a:buFont typeface="Wingdings" panose="05000000000000000000" pitchFamily="2" charset="2"/>
              <a:buNone/>
            </a:pPr>
            <a:r>
              <a:rPr lang="zh-CN" altLang="en-US" smtClean="0">
                <a:solidFill>
                  <a:schemeClr val="tx2"/>
                </a:solidFill>
              </a:rPr>
              <a:t>            如果向左转，则身体就向左</a:t>
            </a:r>
            <a:r>
              <a:rPr lang="zh-CN" altLang="en-US" smtClean="0">
                <a:solidFill>
                  <a:schemeClr val="hlink"/>
                </a:solidFill>
              </a:rPr>
              <a:t>稍倾</a:t>
            </a:r>
            <a:r>
              <a:rPr lang="zh-CN" altLang="en-US" smtClean="0">
                <a:solidFill>
                  <a:schemeClr val="tx2"/>
                </a:solidFill>
              </a:rPr>
              <a:t>。</a:t>
            </a:r>
          </a:p>
          <a:p>
            <a:pPr algn="just" eaLnBrk="1" hangingPunct="1">
              <a:buFont typeface="Wingdings" panose="05000000000000000000" pitchFamily="2" charset="2"/>
              <a:buNone/>
            </a:pPr>
            <a:r>
              <a:rPr lang="zh-CN" altLang="en-US" smtClean="0"/>
              <a:t>    这几个命题中就含有模糊不确定性，因为其中的</a:t>
            </a:r>
            <a:r>
              <a:rPr lang="zh-CN" altLang="en-US" smtClean="0">
                <a:latin typeface="Courier New" panose="02070309020205020404" pitchFamily="49" charset="0"/>
              </a:rPr>
              <a:t>“</a:t>
            </a:r>
            <a:r>
              <a:rPr lang="zh-CN" altLang="en-US" smtClean="0"/>
              <a:t>高</a:t>
            </a:r>
            <a:r>
              <a:rPr lang="zh-CN" altLang="en-US" smtClean="0">
                <a:latin typeface="Courier New" panose="02070309020205020404" pitchFamily="49" charset="0"/>
              </a:rPr>
              <a:t>”</a:t>
            </a:r>
            <a:r>
              <a:rPr lang="zh-CN" altLang="en-US" smtClean="0"/>
              <a:t>、</a:t>
            </a:r>
            <a:r>
              <a:rPr lang="zh-CN" altLang="en-US" smtClean="0">
                <a:latin typeface="Courier New" panose="02070309020205020404" pitchFamily="49" charset="0"/>
              </a:rPr>
              <a:t>“</a:t>
            </a:r>
            <a:r>
              <a:rPr lang="zh-CN" altLang="en-US" smtClean="0"/>
              <a:t>好朋友</a:t>
            </a:r>
            <a:r>
              <a:rPr lang="zh-CN" altLang="en-US" smtClean="0">
                <a:latin typeface="Courier New" panose="02070309020205020404" pitchFamily="49" charset="0"/>
              </a:rPr>
              <a:t>”</a:t>
            </a:r>
            <a:r>
              <a:rPr lang="zh-CN" altLang="en-US" smtClean="0"/>
              <a:t>、</a:t>
            </a:r>
            <a:r>
              <a:rPr lang="zh-CN" altLang="en-US" smtClean="0">
                <a:latin typeface="Courier New" panose="02070309020205020404" pitchFamily="49" charset="0"/>
              </a:rPr>
              <a:t>“</a:t>
            </a:r>
            <a:r>
              <a:rPr lang="zh-CN" altLang="en-US" smtClean="0"/>
              <a:t>稍倾</a:t>
            </a:r>
            <a:r>
              <a:rPr lang="zh-CN" altLang="en-US" smtClean="0">
                <a:latin typeface="Courier New" panose="02070309020205020404" pitchFamily="49" charset="0"/>
              </a:rPr>
              <a:t>”</a:t>
            </a:r>
            <a:r>
              <a:rPr lang="zh-CN" altLang="en-US" smtClean="0"/>
              <a:t>等都是模糊概念。</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1696C0-1987-4B77-9BB8-03BB1428434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54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4E4218-B202-4A45-8EA5-89B900DDC63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101</a:t>
            </a:fld>
            <a:endParaRPr kumimoji="0" lang="en-US" altLang="zh-CN" sz="1400" smtClean="0">
              <a:latin typeface="Tahoma" panose="020B0604030504040204" pitchFamily="34" charset="0"/>
              <a:ea typeface="宋体" panose="02010600030101010101" pitchFamily="2" charset="-122"/>
            </a:endParaRPr>
          </a:p>
        </p:txBody>
      </p:sp>
      <p:sp>
        <p:nvSpPr>
          <p:cNvPr id="105476" name="Rectangle 2"/>
          <p:cNvSpPr>
            <a:spLocks noGrp="1" noChangeArrowheads="1"/>
          </p:cNvSpPr>
          <p:nvPr>
            <p:ph type="title"/>
          </p:nvPr>
        </p:nvSpPr>
        <p:spPr/>
        <p:txBody>
          <a:bodyPr/>
          <a:lstStyle/>
          <a:p>
            <a:pPr eaLnBrk="1" hangingPunct="1"/>
            <a:r>
              <a:rPr lang="en-US" altLang="zh-CN" smtClean="0"/>
              <a:t>3.</a:t>
            </a:r>
            <a:r>
              <a:rPr lang="zh-CN" altLang="en-US" smtClean="0"/>
              <a:t>不完全性</a:t>
            </a:r>
          </a:p>
        </p:txBody>
      </p:sp>
      <p:sp>
        <p:nvSpPr>
          <p:cNvPr id="105477" name="Rectangle 3"/>
          <p:cNvSpPr>
            <a:spLocks noGrp="1" noChangeArrowheads="1"/>
          </p:cNvSpPr>
          <p:nvPr>
            <p:ph type="body" idx="1"/>
          </p:nvPr>
        </p:nvSpPr>
        <p:spPr/>
        <p:txBody>
          <a:bodyPr/>
          <a:lstStyle/>
          <a:p>
            <a:pPr algn="just" eaLnBrk="1" hangingPunct="1"/>
            <a:r>
              <a:rPr lang="zh-CN" altLang="en-US" smtClean="0"/>
              <a:t>不完全性就是对某事物来说，关于它的信息或知识还不全面、不完整、不充分。</a:t>
            </a:r>
          </a:p>
          <a:p>
            <a:pPr algn="just" eaLnBrk="1" hangingPunct="1">
              <a:buFont typeface="Wingdings" panose="05000000000000000000" pitchFamily="2" charset="2"/>
              <a:buNone/>
            </a:pPr>
            <a:r>
              <a:rPr lang="zh-CN" altLang="en-US" smtClean="0"/>
              <a:t>   例如，在破案的过程中，警方所掌握的关于罪犯的有关信息，往往就是不完全的。但就是在这种情况下，办案人员仍能通过分析、推理等手段而最终破案。</a:t>
            </a:r>
          </a:p>
          <a:p>
            <a:pPr eaLnBrk="1" hangingPunct="1"/>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EF417D-E028-4BA0-A11A-2DB93BE6B37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64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EB127-7DF8-41A1-9FC0-7A26A25BFC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102</a:t>
            </a:fld>
            <a:endParaRPr kumimoji="0" lang="en-US" altLang="zh-CN" sz="1400" smtClean="0">
              <a:latin typeface="Tahoma" panose="020B0604030504040204" pitchFamily="34" charset="0"/>
              <a:ea typeface="宋体" panose="02010600030101010101" pitchFamily="2" charset="-122"/>
            </a:endParaRPr>
          </a:p>
        </p:txBody>
      </p:sp>
      <p:sp>
        <p:nvSpPr>
          <p:cNvPr id="106500" name="Rectangle 2"/>
          <p:cNvSpPr>
            <a:spLocks noGrp="1" noChangeArrowheads="1"/>
          </p:cNvSpPr>
          <p:nvPr>
            <p:ph type="title"/>
          </p:nvPr>
        </p:nvSpPr>
        <p:spPr/>
        <p:txBody>
          <a:bodyPr/>
          <a:lstStyle/>
          <a:p>
            <a:pPr eaLnBrk="1" hangingPunct="1"/>
            <a:r>
              <a:rPr lang="en-US" altLang="zh-CN" smtClean="0"/>
              <a:t>4.</a:t>
            </a:r>
            <a:r>
              <a:rPr lang="zh-CN" altLang="en-US" smtClean="0"/>
              <a:t>不一致性</a:t>
            </a:r>
          </a:p>
        </p:txBody>
      </p:sp>
      <p:sp>
        <p:nvSpPr>
          <p:cNvPr id="106501" name="Rectangle 3"/>
          <p:cNvSpPr>
            <a:spLocks noGrp="1" noChangeArrowheads="1"/>
          </p:cNvSpPr>
          <p:nvPr>
            <p:ph type="body" idx="1"/>
          </p:nvPr>
        </p:nvSpPr>
        <p:spPr/>
        <p:txBody>
          <a:bodyPr/>
          <a:lstStyle/>
          <a:p>
            <a:pPr algn="just" eaLnBrk="1" hangingPunct="1"/>
            <a:endParaRPr lang="en-US" altLang="zh-CN" smtClean="0"/>
          </a:p>
          <a:p>
            <a:pPr algn="just" eaLnBrk="1" hangingPunct="1"/>
            <a:r>
              <a:rPr lang="zh-CN" altLang="en-US" smtClean="0"/>
              <a:t>不一致性就是在推理过程中发生了前后不相容的结论；或者随着时间的推移或者范围的扩大，原来一些成立的命题变得不成立、不适合了。例如，牛顿定律对于宏观世界是正确的，但对于微观世界和宇观世界却是不适合的。 </a:t>
            </a:r>
          </a:p>
          <a:p>
            <a:pPr eaLnBrk="1" hangingPunct="1"/>
            <a:endParaRPr lang="en-US" altLang="zh-CN"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FA33D3-9BC1-4883-81DF-8541A24EDD2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938E02-AF11-4DBC-A02F-82E363258FC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103</a:t>
            </a:fld>
            <a:endParaRPr kumimoji="0" lang="en-US" altLang="zh-CN" sz="1400" smtClean="0">
              <a:latin typeface="Tahoma" panose="020B0604030504040204" pitchFamily="34" charset="0"/>
              <a:ea typeface="宋体" panose="02010600030101010101" pitchFamily="2" charset="-122"/>
            </a:endParaRPr>
          </a:p>
        </p:txBody>
      </p:sp>
      <p:sp>
        <p:nvSpPr>
          <p:cNvPr id="107524" name="Rectangle 2"/>
          <p:cNvSpPr>
            <a:spLocks noGrp="1" noChangeArrowheads="1"/>
          </p:cNvSpPr>
          <p:nvPr>
            <p:ph type="title"/>
          </p:nvPr>
        </p:nvSpPr>
        <p:spPr/>
        <p:txBody>
          <a:bodyPr/>
          <a:lstStyle/>
          <a:p>
            <a:pPr eaLnBrk="1" hangingPunct="1"/>
            <a:r>
              <a:rPr lang="zh-CN" altLang="en-US" smtClean="0"/>
              <a:t>不确定推理的基本问题</a:t>
            </a:r>
          </a:p>
        </p:txBody>
      </p:sp>
      <p:sp>
        <p:nvSpPr>
          <p:cNvPr id="107525" name="Rectangle 3"/>
          <p:cNvSpPr>
            <a:spLocks noGrp="1" noChangeArrowheads="1"/>
          </p:cNvSpPr>
          <p:nvPr>
            <p:ph type="body" idx="1"/>
          </p:nvPr>
        </p:nvSpPr>
        <p:spPr>
          <a:xfrm>
            <a:off x="914400" y="2017713"/>
            <a:ext cx="8040688" cy="3925887"/>
          </a:xfrm>
        </p:spPr>
        <p:txBody>
          <a:bodyPr/>
          <a:lstStyle/>
          <a:p>
            <a:pPr algn="just" eaLnBrk="1" hangingPunct="1"/>
            <a:r>
              <a:rPr lang="zh-CN" altLang="en-US" smtClean="0">
                <a:latin typeface="华文新魏" panose="02010800040101010101" pitchFamily="2" charset="-122"/>
              </a:rPr>
              <a:t>不确定问题的数学模型表示的</a:t>
            </a:r>
            <a:r>
              <a:rPr lang="en-US" altLang="zh-CN" smtClean="0">
                <a:latin typeface="华文新魏" panose="02010800040101010101" pitchFamily="2" charset="-122"/>
              </a:rPr>
              <a:t>3</a:t>
            </a:r>
            <a:r>
              <a:rPr lang="zh-CN" altLang="en-US" smtClean="0">
                <a:latin typeface="华文新魏" panose="02010800040101010101" pitchFamily="2" charset="-122"/>
              </a:rPr>
              <a:t>方面问题</a:t>
            </a:r>
          </a:p>
          <a:p>
            <a:pPr lvl="1" algn="just" eaLnBrk="1" hangingPunct="1">
              <a:spcBef>
                <a:spcPct val="35000"/>
              </a:spcBef>
            </a:pPr>
            <a:r>
              <a:rPr lang="zh-CN" altLang="en-US" smtClean="0">
                <a:latin typeface="华文新魏" panose="02010800040101010101" pitchFamily="2" charset="-122"/>
              </a:rPr>
              <a:t>表示问题：</a:t>
            </a:r>
          </a:p>
          <a:p>
            <a:pPr lvl="1" algn="just" eaLnBrk="1" hangingPunct="1">
              <a:buFont typeface="Wingdings" panose="05000000000000000000" pitchFamily="2" charset="2"/>
              <a:buNone/>
            </a:pPr>
            <a:r>
              <a:rPr lang="zh-CN" altLang="en-US" smtClean="0">
                <a:latin typeface="华文新魏" panose="02010800040101010101" pitchFamily="2" charset="-122"/>
              </a:rPr>
              <a:t>	表达要清楚。表示方法规则不仅仅是数，还要有语义描述。</a:t>
            </a:r>
          </a:p>
          <a:p>
            <a:pPr lvl="1" algn="just" eaLnBrk="1" hangingPunct="1">
              <a:spcBef>
                <a:spcPct val="50000"/>
              </a:spcBef>
            </a:pPr>
            <a:r>
              <a:rPr lang="zh-CN" altLang="en-US" smtClean="0">
                <a:latin typeface="华文新魏" panose="02010800040101010101" pitchFamily="2" charset="-122"/>
              </a:rPr>
              <a:t>计算问题：</a:t>
            </a:r>
          </a:p>
          <a:p>
            <a:pPr lvl="1" algn="just" eaLnBrk="1" hangingPunct="1">
              <a:buFont typeface="Wingdings" panose="05000000000000000000" pitchFamily="2" charset="2"/>
              <a:buNone/>
            </a:pPr>
            <a:r>
              <a:rPr lang="zh-CN" altLang="en-US" smtClean="0">
                <a:latin typeface="华文新魏" panose="02010800040101010101" pitchFamily="2" charset="-122"/>
              </a:rPr>
              <a:t>	不确定性的传播和更新。也是获取新信息的过程。</a:t>
            </a:r>
          </a:p>
          <a:p>
            <a:pPr lvl="1" algn="just" eaLnBrk="1" hangingPunct="1">
              <a:spcBef>
                <a:spcPct val="50000"/>
              </a:spcBef>
            </a:pPr>
            <a:r>
              <a:rPr lang="zh-CN" altLang="en-US" smtClean="0">
                <a:latin typeface="华文新魏" panose="02010800040101010101" pitchFamily="2" charset="-122"/>
              </a:rPr>
              <a:t>语义问题：</a:t>
            </a:r>
          </a:p>
          <a:p>
            <a:pPr lvl="1" algn="just" eaLnBrk="1" hangingPunct="1">
              <a:buFont typeface="Wingdings" panose="05000000000000000000" pitchFamily="2" charset="2"/>
              <a:buNone/>
            </a:pPr>
            <a:r>
              <a:rPr lang="zh-CN" altLang="en-US" smtClean="0">
                <a:latin typeface="华文新魏" panose="02010800040101010101" pitchFamily="2" charset="-122"/>
              </a:rPr>
              <a:t>	将各个公式解释清楚</a:t>
            </a:r>
            <a:r>
              <a:rPr lang="zh-CN" altLang="en-US" sz="2800" smtClean="0">
                <a:latin typeface="华文新魏" panose="02010800040101010101" pitchFamily="2"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3BF875-1D3E-4F5B-92ED-FEA1701DC42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8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FAAD64-1DF1-4A17-9908-52C9ABB5F25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104</a:t>
            </a:fld>
            <a:endParaRPr kumimoji="0" lang="en-US" altLang="zh-CN" sz="1400" smtClean="0">
              <a:latin typeface="Tahoma" panose="020B0604030504040204" pitchFamily="34" charset="0"/>
              <a:ea typeface="宋体" panose="02010600030101010101" pitchFamily="2" charset="-122"/>
            </a:endParaRPr>
          </a:p>
        </p:txBody>
      </p:sp>
      <p:sp>
        <p:nvSpPr>
          <p:cNvPr id="108548" name="Rectangle 3"/>
          <p:cNvSpPr>
            <a:spLocks noGrp="1" noChangeArrowheads="1"/>
          </p:cNvSpPr>
          <p:nvPr>
            <p:ph type="body" idx="1"/>
          </p:nvPr>
        </p:nvSpPr>
        <p:spPr>
          <a:xfrm>
            <a:off x="1182688" y="2017713"/>
            <a:ext cx="7772400" cy="4459287"/>
          </a:xfrm>
        </p:spPr>
        <p:txBody>
          <a:bodyPr/>
          <a:lstStyle/>
          <a:p>
            <a:pPr eaLnBrk="1" hangingPunct="1">
              <a:lnSpc>
                <a:spcPct val="90000"/>
              </a:lnSpc>
            </a:pPr>
            <a:r>
              <a:rPr lang="zh-CN" altLang="en-US" sz="2400" smtClean="0">
                <a:latin typeface="华文新魏" panose="02010800040101010101" pitchFamily="2" charset="-122"/>
              </a:rPr>
              <a:t>表示问题</a:t>
            </a: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    对规则</a:t>
            </a:r>
            <a:r>
              <a:rPr lang="en-US" altLang="zh-CN" sz="2400" smtClean="0">
                <a:latin typeface="华文新魏" panose="02010800040101010101" pitchFamily="2" charset="-122"/>
              </a:rPr>
              <a:t>A-&gt;B</a:t>
            </a:r>
            <a:r>
              <a:rPr lang="zh-CN" altLang="en-US" sz="2400" smtClean="0">
                <a:latin typeface="华文新魏" panose="02010800040101010101" pitchFamily="2" charset="-122"/>
              </a:rPr>
              <a:t>和命题</a:t>
            </a:r>
            <a:r>
              <a:rPr lang="en-US" altLang="zh-CN" sz="2400" smtClean="0">
                <a:latin typeface="华文新魏" panose="02010800040101010101" pitchFamily="2" charset="-122"/>
              </a:rPr>
              <a:t>A,</a:t>
            </a:r>
            <a:r>
              <a:rPr lang="zh-CN" altLang="en-US" sz="2400" smtClean="0">
                <a:latin typeface="华文新魏" panose="02010800040101010101" pitchFamily="2" charset="-122"/>
              </a:rPr>
              <a:t>以</a:t>
            </a:r>
            <a:r>
              <a:rPr lang="en-US" altLang="zh-CN" sz="2400" smtClean="0">
                <a:latin typeface="华文新魏" panose="02010800040101010101" pitchFamily="2" charset="-122"/>
              </a:rPr>
              <a:t>f(B,A)</a:t>
            </a:r>
            <a:r>
              <a:rPr lang="zh-CN" altLang="en-US" sz="2400" smtClean="0">
                <a:latin typeface="华文新魏" panose="02010800040101010101" pitchFamily="2" charset="-122"/>
              </a:rPr>
              <a:t>和</a:t>
            </a:r>
            <a:r>
              <a:rPr lang="en-US" altLang="zh-CN" sz="2400" smtClean="0">
                <a:latin typeface="华文新魏" panose="02010800040101010101" pitchFamily="2" charset="-122"/>
              </a:rPr>
              <a:t>C(A)</a:t>
            </a:r>
            <a:r>
              <a:rPr lang="zh-CN" altLang="en-US" sz="2400" smtClean="0">
                <a:latin typeface="华文新魏" panose="02010800040101010101" pitchFamily="2" charset="-122"/>
              </a:rPr>
              <a:t>来表示不确定性度量</a:t>
            </a:r>
          </a:p>
          <a:p>
            <a:pPr eaLnBrk="1" hangingPunct="1">
              <a:lnSpc>
                <a:spcPct val="90000"/>
              </a:lnSpc>
            </a:pPr>
            <a:r>
              <a:rPr lang="zh-CN" altLang="en-US" sz="2400" smtClean="0">
                <a:latin typeface="华文新魏" panose="02010800040101010101" pitchFamily="2" charset="-122"/>
              </a:rPr>
              <a:t>计算问题</a:t>
            </a: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   </a:t>
            </a:r>
            <a:r>
              <a:rPr lang="en-US" altLang="zh-CN" sz="2400" smtClean="0">
                <a:latin typeface="华文新魏" panose="02010800040101010101" pitchFamily="2" charset="-122"/>
              </a:rPr>
              <a:t>1.</a:t>
            </a:r>
            <a:r>
              <a:rPr lang="zh-CN" altLang="en-US" sz="2400" smtClean="0">
                <a:latin typeface="华文新魏" panose="02010800040101010101" pitchFamily="2" charset="-122"/>
              </a:rPr>
              <a:t>已知</a:t>
            </a:r>
            <a:r>
              <a:rPr lang="en-US" altLang="zh-CN" sz="2400" smtClean="0">
                <a:latin typeface="华文新魏" panose="02010800040101010101" pitchFamily="2" charset="-122"/>
              </a:rPr>
              <a:t>C(A), A-&gt;B, f(B,A),</a:t>
            </a:r>
            <a:r>
              <a:rPr lang="zh-CN" altLang="en-US" sz="2400" smtClean="0">
                <a:latin typeface="华文新魏" panose="02010800040101010101" pitchFamily="2" charset="-122"/>
              </a:rPr>
              <a:t>如何计算</a:t>
            </a:r>
            <a:r>
              <a:rPr lang="en-US" altLang="zh-CN" sz="2400" smtClean="0">
                <a:latin typeface="华文新魏" panose="02010800040101010101" pitchFamily="2" charset="-122"/>
              </a:rPr>
              <a:t>C(B)</a:t>
            </a:r>
          </a:p>
          <a:p>
            <a:pPr eaLnBrk="1" hangingPunct="1">
              <a:lnSpc>
                <a:spcPct val="90000"/>
              </a:lnSpc>
              <a:buFont typeface="Wingdings" panose="05000000000000000000" pitchFamily="2" charset="2"/>
              <a:buNone/>
            </a:pPr>
            <a:r>
              <a:rPr lang="en-US" altLang="zh-CN" sz="2400" smtClean="0">
                <a:latin typeface="华文新魏" panose="02010800040101010101" pitchFamily="2" charset="-122"/>
              </a:rPr>
              <a:t>   2.</a:t>
            </a:r>
            <a:r>
              <a:rPr lang="zh-CN" altLang="en-US" sz="2400" smtClean="0">
                <a:latin typeface="华文新魏" panose="02010800040101010101" pitchFamily="2" charset="-122"/>
              </a:rPr>
              <a:t>已知</a:t>
            </a:r>
            <a:r>
              <a:rPr lang="en-US" altLang="zh-CN" sz="2400" smtClean="0">
                <a:latin typeface="华文新魏" panose="02010800040101010101" pitchFamily="2" charset="-122"/>
              </a:rPr>
              <a:t>A</a:t>
            </a:r>
            <a:r>
              <a:rPr lang="zh-CN" altLang="en-US" sz="2400" smtClean="0">
                <a:latin typeface="华文新魏" panose="02010800040101010101" pitchFamily="2" charset="-122"/>
              </a:rPr>
              <a:t>的度量</a:t>
            </a:r>
            <a:r>
              <a:rPr lang="en-US" altLang="zh-CN" sz="2400" smtClean="0">
                <a:latin typeface="华文新魏" panose="02010800040101010101" pitchFamily="2" charset="-122"/>
              </a:rPr>
              <a:t>C</a:t>
            </a:r>
            <a:r>
              <a:rPr lang="en-US" altLang="zh-CN" sz="2400" baseline="-25000" smtClean="0">
                <a:latin typeface="华文新魏" panose="02010800040101010101" pitchFamily="2" charset="-122"/>
              </a:rPr>
              <a:t>1</a:t>
            </a:r>
            <a:r>
              <a:rPr lang="en-US" altLang="zh-CN" sz="2400" smtClean="0">
                <a:latin typeface="华文新魏" panose="02010800040101010101" pitchFamily="2" charset="-122"/>
              </a:rPr>
              <a:t>(A),C</a:t>
            </a:r>
            <a:r>
              <a:rPr lang="en-US" altLang="zh-CN" sz="2400" baseline="-25000" smtClean="0">
                <a:latin typeface="华文新魏" panose="02010800040101010101" pitchFamily="2" charset="-122"/>
              </a:rPr>
              <a:t>2</a:t>
            </a:r>
            <a:r>
              <a:rPr lang="en-US" altLang="zh-CN" sz="2400" smtClean="0">
                <a:latin typeface="华文新魏" panose="02010800040101010101" pitchFamily="2" charset="-122"/>
              </a:rPr>
              <a:t>(A),</a:t>
            </a:r>
            <a:r>
              <a:rPr lang="zh-CN" altLang="en-US" sz="2400" smtClean="0">
                <a:latin typeface="华文新魏" panose="02010800040101010101" pitchFamily="2" charset="-122"/>
              </a:rPr>
              <a:t>如何确定</a:t>
            </a:r>
            <a:r>
              <a:rPr lang="en-US" altLang="zh-CN" sz="2400" smtClean="0">
                <a:latin typeface="华文新魏" panose="02010800040101010101" pitchFamily="2" charset="-122"/>
              </a:rPr>
              <a:t>C(A)</a:t>
            </a:r>
          </a:p>
          <a:p>
            <a:pPr eaLnBrk="1" hangingPunct="1">
              <a:lnSpc>
                <a:spcPct val="90000"/>
              </a:lnSpc>
              <a:buFont typeface="Wingdings" panose="05000000000000000000" pitchFamily="2" charset="2"/>
              <a:buNone/>
            </a:pPr>
            <a:r>
              <a:rPr lang="en-US" altLang="zh-CN" sz="2400" smtClean="0">
                <a:latin typeface="华文新魏" panose="02010800040101010101" pitchFamily="2" charset="-122"/>
              </a:rPr>
              <a:t>   3.</a:t>
            </a:r>
            <a:r>
              <a:rPr lang="zh-CN" altLang="en-US" sz="2400" smtClean="0">
                <a:latin typeface="华文新魏" panose="02010800040101010101" pitchFamily="2" charset="-122"/>
              </a:rPr>
              <a:t>由</a:t>
            </a:r>
            <a:r>
              <a:rPr lang="en-US" altLang="zh-CN" sz="2400" smtClean="0">
                <a:latin typeface="华文新魏" panose="02010800040101010101" pitchFamily="2" charset="-122"/>
              </a:rPr>
              <a:t>C</a:t>
            </a:r>
            <a:r>
              <a:rPr lang="en-US" altLang="zh-CN" sz="2400" baseline="-25000" smtClean="0">
                <a:latin typeface="华文新魏" panose="02010800040101010101" pitchFamily="2" charset="-122"/>
              </a:rPr>
              <a:t>1</a:t>
            </a:r>
            <a:r>
              <a:rPr lang="en-US" altLang="zh-CN" sz="2400" smtClean="0">
                <a:latin typeface="华文新魏" panose="02010800040101010101" pitchFamily="2" charset="-122"/>
              </a:rPr>
              <a:t>(A),C</a:t>
            </a:r>
            <a:r>
              <a:rPr lang="en-US" altLang="zh-CN" sz="2400" baseline="-25000" smtClean="0">
                <a:latin typeface="华文新魏" panose="02010800040101010101" pitchFamily="2" charset="-122"/>
              </a:rPr>
              <a:t>2</a:t>
            </a:r>
            <a:r>
              <a:rPr lang="en-US" altLang="zh-CN" sz="2400" smtClean="0">
                <a:latin typeface="华文新魏" panose="02010800040101010101" pitchFamily="2" charset="-122"/>
              </a:rPr>
              <a:t>(A)</a:t>
            </a:r>
            <a:r>
              <a:rPr lang="zh-CN" altLang="en-US" sz="2400" smtClean="0">
                <a:latin typeface="华文新魏" panose="02010800040101010101" pitchFamily="2" charset="-122"/>
              </a:rPr>
              <a:t>计算</a:t>
            </a:r>
            <a:r>
              <a:rPr lang="en-US" altLang="zh-CN" sz="2400" smtClean="0">
                <a:latin typeface="华文新魏" panose="02010800040101010101" pitchFamily="2" charset="-122"/>
              </a:rPr>
              <a:t>C(A</a:t>
            </a:r>
            <a:r>
              <a:rPr lang="en-US" altLang="zh-CN" sz="2400" baseline="-25000" smtClean="0">
                <a:latin typeface="华文新魏" panose="02010800040101010101" pitchFamily="2" charset="-122"/>
              </a:rPr>
              <a:t>1</a:t>
            </a:r>
            <a:r>
              <a:rPr lang="en-US" altLang="zh-CN" sz="2400" smtClean="0">
                <a:latin typeface="华文新魏" panose="02010800040101010101" pitchFamily="2" charset="-122"/>
              </a:rPr>
              <a:t> </a:t>
            </a:r>
            <a:r>
              <a:rPr lang="en-US" altLang="zh-CN" sz="2400" smtClean="0">
                <a:latin typeface="宋体" panose="02010600030101010101" pitchFamily="2" charset="-122"/>
                <a:ea typeface="宋体" panose="02010600030101010101" pitchFamily="2" charset="-122"/>
                <a:sym typeface="Symbol" panose="05050102010706020507" pitchFamily="18" charset="2"/>
              </a:rPr>
              <a:t>∧</a:t>
            </a:r>
            <a:r>
              <a:rPr lang="en-US" altLang="zh-CN" sz="2400" smtClean="0">
                <a:latin typeface="华文新魏" panose="02010800040101010101" pitchFamily="2" charset="-122"/>
              </a:rPr>
              <a:t> A</a:t>
            </a:r>
            <a:r>
              <a:rPr lang="en-US" altLang="zh-CN" sz="2400" baseline="-25000" smtClean="0">
                <a:latin typeface="华文新魏" panose="02010800040101010101" pitchFamily="2" charset="-122"/>
              </a:rPr>
              <a:t>2</a:t>
            </a:r>
            <a:r>
              <a:rPr lang="en-US" altLang="zh-CN" sz="2400" smtClean="0">
                <a:latin typeface="华文新魏" panose="02010800040101010101" pitchFamily="2" charset="-122"/>
              </a:rPr>
              <a:t>), C(A</a:t>
            </a:r>
            <a:r>
              <a:rPr lang="en-US" altLang="zh-CN" sz="2400" baseline="-25000" smtClean="0">
                <a:latin typeface="华文新魏" panose="02010800040101010101" pitchFamily="2" charset="-122"/>
              </a:rPr>
              <a:t>1</a:t>
            </a:r>
            <a:r>
              <a:rPr lang="en-US" altLang="zh-CN" sz="2400" smtClean="0">
                <a:latin typeface="华文新魏" panose="02010800040101010101" pitchFamily="2" charset="-122"/>
              </a:rPr>
              <a:t> </a:t>
            </a:r>
            <a:r>
              <a:rPr lang="en-US" altLang="zh-CN" sz="2400" b="1" smtClean="0">
                <a:latin typeface="宋体" panose="02010600030101010101" pitchFamily="2" charset="-122"/>
                <a:ea typeface="宋体" panose="02010600030101010101" pitchFamily="2" charset="-122"/>
                <a:sym typeface="Symbol" panose="05050102010706020507" pitchFamily="18" charset="2"/>
              </a:rPr>
              <a:t>∨</a:t>
            </a:r>
            <a:r>
              <a:rPr lang="en-US" altLang="zh-CN" sz="2400" smtClean="0">
                <a:latin typeface="华文新魏" panose="02010800040101010101" pitchFamily="2" charset="-122"/>
              </a:rPr>
              <a:t> A</a:t>
            </a:r>
            <a:r>
              <a:rPr lang="en-US" altLang="zh-CN" sz="2400" baseline="-25000" smtClean="0">
                <a:latin typeface="华文新魏" panose="02010800040101010101" pitchFamily="2" charset="-122"/>
              </a:rPr>
              <a:t>2</a:t>
            </a:r>
            <a:r>
              <a:rPr lang="en-US" altLang="zh-CN" sz="2400" smtClean="0">
                <a:latin typeface="华文新魏" panose="02010800040101010101" pitchFamily="2" charset="-122"/>
              </a:rPr>
              <a:t>)</a:t>
            </a:r>
          </a:p>
          <a:p>
            <a:pPr eaLnBrk="1" hangingPunct="1">
              <a:lnSpc>
                <a:spcPct val="90000"/>
              </a:lnSpc>
            </a:pPr>
            <a:r>
              <a:rPr lang="zh-CN" altLang="en-US" sz="2400" smtClean="0">
                <a:latin typeface="华文新魏" panose="02010800040101010101" pitchFamily="2" charset="-122"/>
              </a:rPr>
              <a:t>语义问题</a:t>
            </a:r>
          </a:p>
          <a:p>
            <a:pPr eaLnBrk="1" hangingPunct="1">
              <a:lnSpc>
                <a:spcPct val="90000"/>
              </a:lnSpc>
              <a:buFont typeface="Wingdings" panose="05000000000000000000" pitchFamily="2" charset="2"/>
              <a:buNone/>
            </a:pPr>
            <a:r>
              <a:rPr lang="zh-CN" altLang="en-US" sz="2400" smtClean="0">
                <a:latin typeface="华文新魏" panose="02010800040101010101" pitchFamily="2" charset="-122"/>
              </a:rPr>
              <a:t>    对</a:t>
            </a:r>
            <a:r>
              <a:rPr lang="en-US" altLang="zh-CN" sz="2400" smtClean="0">
                <a:latin typeface="华文新魏" panose="02010800040101010101" pitchFamily="2" charset="-122"/>
              </a:rPr>
              <a:t>f(B,A)</a:t>
            </a:r>
            <a:r>
              <a:rPr lang="zh-CN" altLang="en-US" sz="2400" smtClean="0">
                <a:latin typeface="华文新魏" panose="02010800040101010101" pitchFamily="2" charset="-122"/>
              </a:rPr>
              <a:t>可理解为当前提</a:t>
            </a:r>
            <a:r>
              <a:rPr lang="en-US" altLang="zh-CN" sz="2400" smtClean="0">
                <a:latin typeface="华文新魏" panose="02010800040101010101" pitchFamily="2" charset="-122"/>
              </a:rPr>
              <a:t>A</a:t>
            </a:r>
            <a:r>
              <a:rPr lang="zh-CN" altLang="en-US" sz="2400" smtClean="0">
                <a:latin typeface="华文新魏" panose="02010800040101010101" pitchFamily="2" charset="-122"/>
              </a:rPr>
              <a:t>为真时对结论</a:t>
            </a:r>
            <a:r>
              <a:rPr lang="en-US" altLang="zh-CN" sz="2400" smtClean="0">
                <a:latin typeface="华文新魏" panose="02010800040101010101" pitchFamily="2" charset="-122"/>
              </a:rPr>
              <a:t>B</a:t>
            </a:r>
            <a:r>
              <a:rPr lang="zh-CN" altLang="en-US" sz="2400" smtClean="0">
                <a:latin typeface="华文新魏" panose="02010800040101010101" pitchFamily="2" charset="-122"/>
              </a:rPr>
              <a:t>为真的一种影响程度， </a:t>
            </a:r>
            <a:r>
              <a:rPr lang="en-US" altLang="zh-CN" sz="2400" smtClean="0">
                <a:latin typeface="华文新魏" panose="02010800040101010101" pitchFamily="2" charset="-122"/>
              </a:rPr>
              <a:t>C(A)</a:t>
            </a:r>
            <a:r>
              <a:rPr lang="zh-CN" altLang="en-US" sz="2400" smtClean="0">
                <a:latin typeface="华文新魏" panose="02010800040101010101" pitchFamily="2" charset="-122"/>
              </a:rPr>
              <a:t>可理解为</a:t>
            </a:r>
            <a:r>
              <a:rPr lang="en-US" altLang="zh-CN" sz="2400" smtClean="0">
                <a:latin typeface="华文新魏" panose="02010800040101010101" pitchFamily="2" charset="-122"/>
              </a:rPr>
              <a:t>A</a:t>
            </a:r>
            <a:r>
              <a:rPr lang="zh-CN" altLang="en-US" sz="2400" smtClean="0">
                <a:latin typeface="华文新魏" panose="02010800040101010101" pitchFamily="2" charset="-122"/>
              </a:rPr>
              <a:t>为真的程度，特别关心的</a:t>
            </a:r>
            <a:r>
              <a:rPr lang="en-US" altLang="zh-CN" sz="2400" smtClean="0">
                <a:latin typeface="华文新魏" panose="02010800040101010101" pitchFamily="2" charset="-122"/>
              </a:rPr>
              <a:t>f(B,A)</a:t>
            </a:r>
            <a:r>
              <a:rPr lang="zh-CN" altLang="en-US" sz="2400" smtClean="0">
                <a:latin typeface="华文新魏" panose="02010800040101010101" pitchFamily="2" charset="-122"/>
              </a:rPr>
              <a:t>的值是</a:t>
            </a:r>
            <a:r>
              <a:rPr lang="en-US" altLang="zh-CN" sz="2400" smtClean="0">
                <a:solidFill>
                  <a:schemeClr val="folHlink"/>
                </a:solidFill>
              </a:rPr>
              <a:t>……</a:t>
            </a:r>
            <a:endParaRPr lang="en-US" altLang="zh-CN" sz="2400" smtClean="0">
              <a:solidFill>
                <a:schemeClr val="folHlink"/>
              </a:solidFill>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B54847-3275-4741-A044-3558B3719F5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95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2856F4-73B8-400E-965E-A31168E6980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105</a:t>
            </a:fld>
            <a:endParaRPr kumimoji="0" lang="en-US" altLang="zh-CN" sz="1400" smtClean="0">
              <a:latin typeface="Tahoma" panose="020B0604030504040204" pitchFamily="34" charset="0"/>
              <a:ea typeface="宋体" panose="02010600030101010101" pitchFamily="2" charset="-122"/>
            </a:endParaRPr>
          </a:p>
        </p:txBody>
      </p:sp>
      <p:sp>
        <p:nvSpPr>
          <p:cNvPr id="109572" name="Rectangle 3"/>
          <p:cNvSpPr>
            <a:spLocks noGrp="1" noChangeArrowheads="1"/>
          </p:cNvSpPr>
          <p:nvPr>
            <p:ph type="body" idx="1"/>
          </p:nvPr>
        </p:nvSpPr>
        <p:spPr/>
        <p:txBody>
          <a:bodyPr/>
          <a:lstStyle/>
          <a:p>
            <a:pPr eaLnBrk="1" hangingPunct="1"/>
            <a:r>
              <a:rPr lang="zh-CN" altLang="en-US" sz="2400" smtClean="0">
                <a:latin typeface="华文新魏" panose="02010800040101010101" pitchFamily="2" charset="-122"/>
              </a:rPr>
              <a:t>特别关心的</a:t>
            </a:r>
            <a:r>
              <a:rPr lang="en-US" altLang="zh-CN" sz="2400" smtClean="0">
                <a:latin typeface="华文新魏" panose="02010800040101010101" pitchFamily="2" charset="-122"/>
              </a:rPr>
              <a:t>f(B,A)</a:t>
            </a:r>
            <a:r>
              <a:rPr lang="zh-CN" altLang="en-US" sz="2400" smtClean="0">
                <a:latin typeface="华文新魏" panose="02010800040101010101" pitchFamily="2" charset="-122"/>
              </a:rPr>
              <a:t>的值是</a:t>
            </a:r>
          </a:p>
          <a:p>
            <a:pPr eaLnBrk="1" hangingPunct="1">
              <a:buFont typeface="Wingdings" panose="05000000000000000000" pitchFamily="2" charset="2"/>
              <a:buNone/>
            </a:pPr>
            <a:r>
              <a:rPr lang="zh-CN" altLang="en-US" sz="2400" smtClean="0">
                <a:latin typeface="华文新魏" panose="02010800040101010101" pitchFamily="2" charset="-122"/>
              </a:rPr>
              <a:t> </a:t>
            </a:r>
            <a:r>
              <a:rPr lang="en-US" altLang="zh-CN" sz="2400" smtClean="0">
                <a:latin typeface="华文新魏" panose="02010800040101010101" pitchFamily="2" charset="-122"/>
              </a:rPr>
              <a:t>1.A</a:t>
            </a:r>
            <a:r>
              <a:rPr lang="zh-CN" altLang="en-US" sz="2400" smtClean="0">
                <a:latin typeface="华文新魏" panose="02010800040101010101" pitchFamily="2" charset="-122"/>
              </a:rPr>
              <a:t>真则</a:t>
            </a:r>
            <a:r>
              <a:rPr lang="en-US" altLang="zh-CN" sz="2400" smtClean="0">
                <a:latin typeface="华文新魏" panose="02010800040101010101" pitchFamily="2" charset="-122"/>
              </a:rPr>
              <a:t>B</a:t>
            </a:r>
            <a:r>
              <a:rPr lang="zh-CN" altLang="en-US" sz="2400" smtClean="0">
                <a:latin typeface="华文新魏" panose="02010800040101010101" pitchFamily="2" charset="-122"/>
              </a:rPr>
              <a:t>真，这时 </a:t>
            </a:r>
            <a:r>
              <a:rPr lang="en-US" altLang="zh-CN" sz="2400" smtClean="0">
                <a:latin typeface="华文新魏" panose="02010800040101010101" pitchFamily="2" charset="-122"/>
              </a:rPr>
              <a:t>f(B,A)=?</a:t>
            </a:r>
          </a:p>
          <a:p>
            <a:pPr eaLnBrk="1" hangingPunct="1">
              <a:buFont typeface="Wingdings" panose="05000000000000000000" pitchFamily="2" charset="2"/>
              <a:buNone/>
            </a:pPr>
            <a:r>
              <a:rPr lang="en-US" altLang="zh-CN" sz="2400" smtClean="0">
                <a:latin typeface="华文新魏" panose="02010800040101010101" pitchFamily="2" charset="-122"/>
              </a:rPr>
              <a:t> 2.A</a:t>
            </a:r>
            <a:r>
              <a:rPr lang="zh-CN" altLang="en-US" sz="2400" smtClean="0">
                <a:latin typeface="华文新魏" panose="02010800040101010101" pitchFamily="2" charset="-122"/>
              </a:rPr>
              <a:t>真则</a:t>
            </a:r>
            <a:r>
              <a:rPr lang="en-US" altLang="zh-CN" sz="2400" smtClean="0">
                <a:latin typeface="华文新魏" panose="02010800040101010101" pitchFamily="2" charset="-122"/>
              </a:rPr>
              <a:t>B</a:t>
            </a:r>
            <a:r>
              <a:rPr lang="zh-CN" altLang="en-US" sz="2400" smtClean="0">
                <a:latin typeface="华文新魏" panose="02010800040101010101" pitchFamily="2" charset="-122"/>
              </a:rPr>
              <a:t>假，这时 </a:t>
            </a:r>
            <a:r>
              <a:rPr lang="en-US" altLang="zh-CN" sz="2400" smtClean="0">
                <a:latin typeface="华文新魏" panose="02010800040101010101" pitchFamily="2" charset="-122"/>
              </a:rPr>
              <a:t>f(B,A)=?</a:t>
            </a:r>
          </a:p>
          <a:p>
            <a:pPr eaLnBrk="1" hangingPunct="1">
              <a:buFont typeface="Wingdings" panose="05000000000000000000" pitchFamily="2" charset="2"/>
              <a:buNone/>
            </a:pPr>
            <a:r>
              <a:rPr lang="en-US" altLang="zh-CN" sz="2400" smtClean="0">
                <a:latin typeface="华文新魏" panose="02010800040101010101" pitchFamily="2" charset="-122"/>
              </a:rPr>
              <a:t> 3.A</a:t>
            </a:r>
            <a:r>
              <a:rPr lang="zh-CN" altLang="en-US" sz="2400" smtClean="0">
                <a:latin typeface="华文新魏" panose="02010800040101010101" pitchFamily="2" charset="-122"/>
              </a:rPr>
              <a:t>对</a:t>
            </a:r>
            <a:r>
              <a:rPr lang="en-US" altLang="zh-CN" sz="2400" smtClean="0">
                <a:latin typeface="华文新魏" panose="02010800040101010101" pitchFamily="2" charset="-122"/>
              </a:rPr>
              <a:t>B</a:t>
            </a:r>
            <a:r>
              <a:rPr lang="zh-CN" altLang="en-US" sz="2400" smtClean="0">
                <a:latin typeface="华文新魏" panose="02010800040101010101" pitchFamily="2" charset="-122"/>
              </a:rPr>
              <a:t>没有影响时 </a:t>
            </a:r>
            <a:r>
              <a:rPr lang="en-US" altLang="zh-CN" sz="2400" smtClean="0">
                <a:latin typeface="华文新魏" panose="02010800040101010101" pitchFamily="2" charset="-122"/>
              </a:rPr>
              <a:t>f(B,A)=?</a:t>
            </a:r>
          </a:p>
          <a:p>
            <a:pPr eaLnBrk="1" hangingPunct="1"/>
            <a:r>
              <a:rPr lang="zh-CN" altLang="en-US" sz="2400" smtClean="0">
                <a:latin typeface="华文新魏" panose="02010800040101010101" pitchFamily="2" charset="-122"/>
              </a:rPr>
              <a:t>对</a:t>
            </a:r>
            <a:r>
              <a:rPr lang="en-US" altLang="zh-CN" sz="2400" smtClean="0">
                <a:latin typeface="华文新魏" panose="02010800040101010101" pitchFamily="2" charset="-122"/>
              </a:rPr>
              <a:t>C(A)</a:t>
            </a:r>
            <a:r>
              <a:rPr lang="zh-CN" altLang="en-US" sz="2400" smtClean="0">
                <a:latin typeface="华文新魏" panose="02010800040101010101" pitchFamily="2" charset="-122"/>
              </a:rPr>
              <a:t>关心的值是</a:t>
            </a:r>
          </a:p>
          <a:p>
            <a:pPr eaLnBrk="1" hangingPunct="1">
              <a:buFont typeface="Wingdings" panose="05000000000000000000" pitchFamily="2" charset="2"/>
              <a:buNone/>
            </a:pPr>
            <a:r>
              <a:rPr lang="zh-CN" altLang="en-US" sz="2400" smtClean="0">
                <a:latin typeface="华文新魏" panose="02010800040101010101" pitchFamily="2" charset="-122"/>
              </a:rPr>
              <a:t> </a:t>
            </a:r>
            <a:r>
              <a:rPr lang="en-US" altLang="zh-CN" sz="2400" smtClean="0">
                <a:latin typeface="华文新魏" panose="02010800040101010101" pitchFamily="2" charset="-122"/>
              </a:rPr>
              <a:t>1.A</a:t>
            </a:r>
            <a:r>
              <a:rPr lang="zh-CN" altLang="en-US" sz="2400" smtClean="0">
                <a:latin typeface="华文新魏" panose="02010800040101010101" pitchFamily="2" charset="-122"/>
              </a:rPr>
              <a:t>真时， </a:t>
            </a:r>
            <a:r>
              <a:rPr lang="en-US" altLang="zh-CN" sz="2400" smtClean="0">
                <a:latin typeface="华文新魏" panose="02010800040101010101" pitchFamily="2" charset="-122"/>
              </a:rPr>
              <a:t>C(A) =?</a:t>
            </a:r>
          </a:p>
          <a:p>
            <a:pPr eaLnBrk="1" hangingPunct="1">
              <a:buFont typeface="Wingdings" panose="05000000000000000000" pitchFamily="2" charset="2"/>
              <a:buNone/>
            </a:pPr>
            <a:r>
              <a:rPr lang="en-US" altLang="zh-CN" sz="2400" smtClean="0">
                <a:latin typeface="华文新魏" panose="02010800040101010101" pitchFamily="2" charset="-122"/>
              </a:rPr>
              <a:t> 2.A</a:t>
            </a:r>
            <a:r>
              <a:rPr lang="zh-CN" altLang="en-US" sz="2400" smtClean="0">
                <a:latin typeface="华文新魏" panose="02010800040101010101" pitchFamily="2" charset="-122"/>
              </a:rPr>
              <a:t>假时， </a:t>
            </a:r>
            <a:r>
              <a:rPr lang="en-US" altLang="zh-CN" sz="2400" smtClean="0">
                <a:latin typeface="华文新魏" panose="02010800040101010101" pitchFamily="2" charset="-122"/>
              </a:rPr>
              <a:t>C(A) =?</a:t>
            </a:r>
          </a:p>
          <a:p>
            <a:pPr eaLnBrk="1" hangingPunct="1">
              <a:buFont typeface="Wingdings" panose="05000000000000000000" pitchFamily="2" charset="2"/>
              <a:buNone/>
            </a:pPr>
            <a:r>
              <a:rPr lang="en-US" altLang="zh-CN" sz="2400" smtClean="0">
                <a:latin typeface="华文新魏" panose="02010800040101010101" pitchFamily="2" charset="-122"/>
              </a:rPr>
              <a:t> 3.</a:t>
            </a:r>
            <a:r>
              <a:rPr lang="zh-CN" altLang="en-US" sz="2400" smtClean="0">
                <a:latin typeface="华文新魏" panose="02010800040101010101" pitchFamily="2" charset="-122"/>
              </a:rPr>
              <a:t>对</a:t>
            </a:r>
            <a:r>
              <a:rPr lang="en-US" altLang="zh-CN" sz="2400" smtClean="0">
                <a:latin typeface="华文新魏" panose="02010800040101010101" pitchFamily="2" charset="-122"/>
              </a:rPr>
              <a:t>A</a:t>
            </a:r>
            <a:r>
              <a:rPr lang="zh-CN" altLang="en-US" sz="2400" smtClean="0">
                <a:latin typeface="华文新魏" panose="02010800040101010101" pitchFamily="2" charset="-122"/>
              </a:rPr>
              <a:t>一无所知时，</a:t>
            </a:r>
            <a:r>
              <a:rPr lang="en-US" altLang="zh-CN" sz="2400" smtClean="0">
                <a:latin typeface="华文新魏" panose="02010800040101010101" pitchFamily="2" charset="-122"/>
              </a:rPr>
              <a:t>C(A) =?</a:t>
            </a:r>
            <a:endParaRPr lang="en-US" altLang="zh-CN"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694272-200B-4B3F-84E0-AC792A4B23F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05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543945-1315-4616-B494-9F8908ABF80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106</a:t>
            </a:fld>
            <a:endParaRPr kumimoji="0" lang="en-US" altLang="zh-CN" sz="1400" smtClean="0">
              <a:latin typeface="Tahoma" panose="020B0604030504040204" pitchFamily="34" charset="0"/>
              <a:ea typeface="宋体" panose="02010600030101010101" pitchFamily="2" charset="-122"/>
            </a:endParaRPr>
          </a:p>
        </p:txBody>
      </p:sp>
      <p:sp>
        <p:nvSpPr>
          <p:cNvPr id="110596" name="Rectangle 2"/>
          <p:cNvSpPr>
            <a:spLocks noGrp="1" noChangeArrowheads="1"/>
          </p:cNvSpPr>
          <p:nvPr>
            <p:ph type="title"/>
          </p:nvPr>
        </p:nvSpPr>
        <p:spPr/>
        <p:txBody>
          <a:bodyPr/>
          <a:lstStyle/>
          <a:p>
            <a:pPr eaLnBrk="1" hangingPunct="1"/>
            <a:r>
              <a:rPr lang="zh-CN" altLang="en-US" smtClean="0"/>
              <a:t>随机性知识的表示</a:t>
            </a:r>
          </a:p>
        </p:txBody>
      </p:sp>
      <p:sp>
        <p:nvSpPr>
          <p:cNvPr id="110597" name="Rectangle 3"/>
          <p:cNvSpPr>
            <a:spLocks noGrp="1" noChangeArrowheads="1"/>
          </p:cNvSpPr>
          <p:nvPr>
            <p:ph type="body" idx="1"/>
          </p:nvPr>
        </p:nvSpPr>
        <p:spPr>
          <a:xfrm>
            <a:off x="900113" y="1989138"/>
            <a:ext cx="7772400" cy="4392612"/>
          </a:xfrm>
        </p:spPr>
        <p:txBody>
          <a:bodyPr/>
          <a:lstStyle/>
          <a:p>
            <a:pPr algn="just" eaLnBrk="1" hangingPunct="1"/>
            <a:r>
              <a:rPr lang="zh-CN" altLang="en-US" sz="2400" smtClean="0"/>
              <a:t>我们只讨论随机性产生式规则的表示。对于随机不确定性，一般采用信度（或称可信度）来刻划。一个命题的信度是指该命题为真的可信程度。</a:t>
            </a:r>
          </a:p>
          <a:p>
            <a:pPr algn="just" eaLnBrk="1" hangingPunct="1">
              <a:buFont typeface="Wingdings" panose="05000000000000000000" pitchFamily="2" charset="2"/>
              <a:buNone/>
            </a:pPr>
            <a:r>
              <a:rPr lang="zh-CN" altLang="en-US" sz="2400" smtClean="0"/>
              <a:t>    例如，  </a:t>
            </a:r>
            <a:r>
              <a:rPr lang="en-US" altLang="zh-CN" sz="2400" smtClean="0"/>
              <a:t>(</a:t>
            </a:r>
            <a:r>
              <a:rPr lang="zh-CN" altLang="en-US" sz="2400" smtClean="0"/>
              <a:t>这场球赛甲队取胜，</a:t>
            </a:r>
            <a:r>
              <a:rPr lang="en-US" altLang="zh-CN" sz="2400" smtClean="0"/>
              <a:t>0.9)</a:t>
            </a:r>
          </a:p>
          <a:p>
            <a:pPr algn="just" eaLnBrk="1" hangingPunct="1"/>
            <a:r>
              <a:rPr lang="zh-CN" altLang="en-US" sz="2400" smtClean="0"/>
              <a:t>随机性产生式的一般表示形式为</a:t>
            </a:r>
          </a:p>
          <a:p>
            <a:pPr algn="just" eaLnBrk="1" hangingPunct="1">
              <a:buFont typeface="Wingdings" panose="05000000000000000000" pitchFamily="2" charset="2"/>
              <a:buNone/>
            </a:pPr>
            <a:r>
              <a:rPr lang="zh-CN" altLang="en-US" sz="2400" smtClean="0"/>
              <a:t>             </a:t>
            </a:r>
            <a:r>
              <a:rPr lang="en-US" altLang="zh-CN" sz="2400" smtClean="0"/>
              <a:t>A→B(C(A→B)) </a:t>
            </a:r>
            <a:r>
              <a:rPr lang="zh-CN" altLang="en-US" sz="2400" smtClean="0"/>
              <a:t>或者</a:t>
            </a:r>
          </a:p>
          <a:p>
            <a:pPr eaLnBrk="1" hangingPunct="1">
              <a:buFont typeface="Wingdings" panose="05000000000000000000" pitchFamily="2" charset="2"/>
              <a:buNone/>
            </a:pPr>
            <a:r>
              <a:rPr lang="zh-CN" altLang="en-US" sz="2400" smtClean="0"/>
              <a:t>             </a:t>
            </a:r>
            <a:r>
              <a:rPr lang="en-US" altLang="zh-CN" sz="2400" smtClean="0"/>
              <a:t>A→(B</a:t>
            </a:r>
            <a:r>
              <a:rPr lang="zh-CN" altLang="en-US" sz="2400" smtClean="0"/>
              <a:t>，</a:t>
            </a:r>
            <a:r>
              <a:rPr lang="en-US" altLang="zh-CN" sz="2400" smtClean="0"/>
              <a:t>C(B|A))</a:t>
            </a:r>
          </a:p>
          <a:p>
            <a:pPr algn="just" eaLnBrk="1" hangingPunct="1">
              <a:buFont typeface="Wingdings" panose="05000000000000000000" pitchFamily="2" charset="2"/>
              <a:buNone/>
            </a:pPr>
            <a:r>
              <a:rPr lang="en-US" altLang="zh-CN" sz="2400" smtClean="0"/>
              <a:t>     </a:t>
            </a:r>
            <a:r>
              <a:rPr lang="zh-CN" altLang="en-US" sz="2400" smtClean="0"/>
              <a:t>其中</a:t>
            </a:r>
            <a:r>
              <a:rPr lang="en-US" altLang="zh-CN" sz="2400" smtClean="0"/>
              <a:t>C(A→B)</a:t>
            </a:r>
            <a:r>
              <a:rPr lang="zh-CN" altLang="en-US" sz="2400" smtClean="0"/>
              <a:t>表示规则</a:t>
            </a:r>
            <a:r>
              <a:rPr lang="en-US" altLang="zh-CN" sz="2400" smtClean="0"/>
              <a:t>A→B</a:t>
            </a:r>
            <a:r>
              <a:rPr lang="zh-CN" altLang="en-US" sz="2400" smtClean="0"/>
              <a:t>为真的信度；而</a:t>
            </a:r>
            <a:r>
              <a:rPr lang="en-US" altLang="zh-CN" sz="2400" smtClean="0"/>
              <a:t>C(B|A)</a:t>
            </a:r>
            <a:r>
              <a:rPr lang="zh-CN" altLang="en-US" sz="2400" smtClean="0"/>
              <a:t>表示规则的结论</a:t>
            </a:r>
            <a:r>
              <a:rPr lang="en-US" altLang="zh-CN" sz="2400" smtClean="0"/>
              <a:t>B</a:t>
            </a:r>
            <a:r>
              <a:rPr lang="zh-CN" altLang="en-US" sz="2400" smtClean="0"/>
              <a:t>在前提</a:t>
            </a:r>
            <a:r>
              <a:rPr lang="en-US" altLang="zh-CN" sz="2400" smtClean="0"/>
              <a:t>A</a:t>
            </a:r>
            <a:r>
              <a:rPr lang="zh-CN" altLang="en-US" sz="2400" smtClean="0"/>
              <a:t>为真的情况下为真的信度。</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7FC684-DC5D-4CF8-AD32-4F7C103D5FD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16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0EDDE8-F4BC-448E-9BA5-7C12485C613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107</a:t>
            </a:fld>
            <a:endParaRPr kumimoji="0" lang="en-US" altLang="zh-CN" sz="1400" smtClean="0">
              <a:latin typeface="Tahoma" panose="020B0604030504040204" pitchFamily="34" charset="0"/>
              <a:ea typeface="宋体" panose="02010600030101010101" pitchFamily="2" charset="-122"/>
            </a:endParaRPr>
          </a:p>
        </p:txBody>
      </p:sp>
      <p:sp>
        <p:nvSpPr>
          <p:cNvPr id="111620" name="Rectangle 2"/>
          <p:cNvSpPr>
            <a:spLocks noGrp="1" noChangeArrowheads="1"/>
          </p:cNvSpPr>
          <p:nvPr>
            <p:ph type="title"/>
          </p:nvPr>
        </p:nvSpPr>
        <p:spPr/>
        <p:txBody>
          <a:bodyPr/>
          <a:lstStyle/>
          <a:p>
            <a:pPr eaLnBrk="1" hangingPunct="1"/>
            <a:endParaRPr lang="zh-CN" altLang="zh-CN" smtClean="0"/>
          </a:p>
        </p:txBody>
      </p:sp>
      <p:sp>
        <p:nvSpPr>
          <p:cNvPr id="111621" name="Rectangle 3"/>
          <p:cNvSpPr>
            <a:spLocks noGrp="1" noChangeArrowheads="1"/>
          </p:cNvSpPr>
          <p:nvPr>
            <p:ph type="body" idx="1"/>
          </p:nvPr>
        </p:nvSpPr>
        <p:spPr>
          <a:xfrm>
            <a:off x="1182688" y="2017713"/>
            <a:ext cx="7772400" cy="1555750"/>
          </a:xfrm>
        </p:spPr>
        <p:txBody>
          <a:bodyPr/>
          <a:lstStyle/>
          <a:p>
            <a:pPr algn="just" eaLnBrk="1" hangingPunct="1"/>
            <a:r>
              <a:rPr lang="zh-CN" altLang="en-US" smtClean="0"/>
              <a:t>信度也可以是基于概率的某种度量。例如，在著名的专家系统</a:t>
            </a:r>
            <a:r>
              <a:rPr lang="en-US" altLang="zh-CN" smtClean="0"/>
              <a:t>MYCIN</a:t>
            </a:r>
            <a:r>
              <a:rPr lang="zh-CN" altLang="en-US" smtClean="0"/>
              <a:t>中，其规则</a:t>
            </a:r>
            <a:r>
              <a:rPr lang="en-US" altLang="zh-CN" smtClean="0"/>
              <a:t>E→H</a:t>
            </a:r>
            <a:r>
              <a:rPr lang="zh-CN" altLang="en-US" smtClean="0"/>
              <a:t>中，结论</a:t>
            </a:r>
            <a:r>
              <a:rPr lang="en-US" altLang="zh-CN" smtClean="0"/>
              <a:t>H</a:t>
            </a:r>
            <a:r>
              <a:rPr lang="zh-CN" altLang="en-US" smtClean="0"/>
              <a:t>的信度就被定义为</a:t>
            </a:r>
          </a:p>
          <a:p>
            <a:pPr eaLnBrk="1" hangingPunct="1"/>
            <a:endParaRPr lang="zh-CN" altLang="en-US" smtClean="0"/>
          </a:p>
          <a:p>
            <a:pPr eaLnBrk="1" hangingPunct="1">
              <a:buFont typeface="Wingdings" panose="05000000000000000000" pitchFamily="2" charset="2"/>
              <a:buNone/>
            </a:pPr>
            <a:endParaRPr lang="en-US" altLang="zh-CN" smtClean="0"/>
          </a:p>
        </p:txBody>
      </p:sp>
      <p:grpSp>
        <p:nvGrpSpPr>
          <p:cNvPr id="111622" name="Group 4"/>
          <p:cNvGrpSpPr>
            <a:grpSpLocks/>
          </p:cNvGrpSpPr>
          <p:nvPr/>
        </p:nvGrpSpPr>
        <p:grpSpPr bwMode="auto">
          <a:xfrm>
            <a:off x="1403350" y="3644900"/>
            <a:ext cx="6954838" cy="2286000"/>
            <a:chOff x="864" y="1104"/>
            <a:chExt cx="4608" cy="1440"/>
          </a:xfrm>
        </p:grpSpPr>
        <p:graphicFrame>
          <p:nvGraphicFramePr>
            <p:cNvPr id="111624" name="Object 5"/>
            <p:cNvGraphicFramePr>
              <a:graphicFrameLocks noChangeAspect="1"/>
            </p:cNvGraphicFramePr>
            <p:nvPr/>
          </p:nvGraphicFramePr>
          <p:xfrm>
            <a:off x="864" y="1680"/>
            <a:ext cx="1296" cy="256"/>
          </p:xfrm>
          <a:graphic>
            <a:graphicData uri="http://schemas.openxmlformats.org/presentationml/2006/ole">
              <mc:AlternateContent xmlns:mc="http://schemas.openxmlformats.org/markup-compatibility/2006">
                <mc:Choice xmlns:v="urn:schemas-microsoft-com:vml" Requires="v">
                  <p:oleObj spid="_x0000_s111661" name="Equation" r:id="rId6" imgW="1028254" imgH="203112" progId="Equation.DSMT4">
                    <p:embed/>
                  </p:oleObj>
                </mc:Choice>
                <mc:Fallback>
                  <p:oleObj name="Equation" r:id="rId6" imgW="1028254"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680"/>
                          <a:ext cx="129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5" name="Object 6"/>
            <p:cNvGraphicFramePr>
              <a:graphicFrameLocks noChangeAspect="1"/>
            </p:cNvGraphicFramePr>
            <p:nvPr/>
          </p:nvGraphicFramePr>
          <p:xfrm>
            <a:off x="2448" y="1104"/>
            <a:ext cx="1328" cy="1440"/>
          </p:xfrm>
          <a:graphic>
            <a:graphicData uri="http://schemas.openxmlformats.org/presentationml/2006/ole">
              <mc:AlternateContent xmlns:mc="http://schemas.openxmlformats.org/markup-compatibility/2006">
                <mc:Choice xmlns:v="urn:schemas-microsoft-com:vml" Requires="v">
                  <p:oleObj spid="_x0000_s111662" name="Equation" r:id="rId8" imgW="1054100" imgH="1143000" progId="Equation.DSMT4">
                    <p:embed/>
                  </p:oleObj>
                </mc:Choice>
                <mc:Fallback>
                  <p:oleObj name="Equation" r:id="rId8" imgW="1054100" imgH="11430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1104"/>
                          <a:ext cx="1328"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6" name="Text Box 7"/>
            <p:cNvSpPr txBox="1">
              <a:spLocks noChangeArrowheads="1"/>
            </p:cNvSpPr>
            <p:nvPr/>
          </p:nvSpPr>
          <p:spPr bwMode="auto">
            <a:xfrm>
              <a:off x="4224" y="1248"/>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当</a:t>
              </a:r>
              <a:r>
                <a:rPr lang="en-US" altLang="zh-CN" sz="2000">
                  <a:latin typeface="Times New Roman" panose="02020603050405020304" pitchFamily="18" charset="0"/>
                  <a:ea typeface="宋体" panose="02010600030101010101" pitchFamily="2" charset="-122"/>
                </a:rPr>
                <a:t>P(H|E)&gt;P(H)</a:t>
              </a:r>
            </a:p>
          </p:txBody>
        </p:sp>
        <p:sp>
          <p:nvSpPr>
            <p:cNvPr id="111627" name="Text Box 8"/>
            <p:cNvSpPr txBox="1">
              <a:spLocks noChangeArrowheads="1"/>
            </p:cNvSpPr>
            <p:nvPr/>
          </p:nvSpPr>
          <p:spPr bwMode="auto">
            <a:xfrm>
              <a:off x="4248" y="1680"/>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当</a:t>
              </a:r>
              <a:r>
                <a:rPr lang="en-US" altLang="zh-CN" sz="2000">
                  <a:latin typeface="Times New Roman" panose="02020603050405020304" pitchFamily="18" charset="0"/>
                  <a:ea typeface="宋体" panose="02010600030101010101" pitchFamily="2" charset="-122"/>
                </a:rPr>
                <a:t>P(H|E)=P(H) </a:t>
              </a:r>
            </a:p>
          </p:txBody>
        </p:sp>
        <p:sp>
          <p:nvSpPr>
            <p:cNvPr id="111628" name="Text Box 9"/>
            <p:cNvSpPr txBox="1">
              <a:spLocks noChangeArrowheads="1"/>
            </p:cNvSpPr>
            <p:nvPr/>
          </p:nvSpPr>
          <p:spPr bwMode="auto">
            <a:xfrm>
              <a:off x="4232" y="211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当</a:t>
              </a:r>
              <a:r>
                <a:rPr lang="en-US" altLang="zh-CN" sz="2000">
                  <a:latin typeface="Times New Roman" panose="02020603050405020304" pitchFamily="18" charset="0"/>
                  <a:ea typeface="宋体" panose="02010600030101010101" pitchFamily="2" charset="-122"/>
                </a:rPr>
                <a:t>P(H|E)&lt;P(H) </a:t>
              </a:r>
            </a:p>
          </p:txBody>
        </p:sp>
      </p:grpSp>
      <p:sp>
        <p:nvSpPr>
          <p:cNvPr id="111623" name="AutoShape 10"/>
          <p:cNvSpPr>
            <a:spLocks/>
          </p:cNvSpPr>
          <p:nvPr/>
        </p:nvSpPr>
        <p:spPr bwMode="auto">
          <a:xfrm>
            <a:off x="3492500" y="3933825"/>
            <a:ext cx="228600" cy="1524000"/>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C9BEB2-6047-4CF7-9ED3-1D54309DE09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26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69ABB5-D224-4742-BE76-9DABCCF2037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108</a:t>
            </a:fld>
            <a:endParaRPr kumimoji="0" lang="en-US" altLang="zh-CN" sz="1400" smtClean="0">
              <a:latin typeface="Tahoma" panose="020B0604030504040204" pitchFamily="34" charset="0"/>
              <a:ea typeface="宋体" panose="02010600030101010101" pitchFamily="2" charset="-122"/>
            </a:endParaRPr>
          </a:p>
        </p:txBody>
      </p:sp>
      <p:sp>
        <p:nvSpPr>
          <p:cNvPr id="112644" name="Rectangle 2"/>
          <p:cNvSpPr>
            <a:spLocks noGrp="1" noChangeArrowheads="1"/>
          </p:cNvSpPr>
          <p:nvPr>
            <p:ph type="title"/>
          </p:nvPr>
        </p:nvSpPr>
        <p:spPr/>
        <p:txBody>
          <a:bodyPr/>
          <a:lstStyle/>
          <a:p>
            <a:pPr eaLnBrk="1" hangingPunct="1"/>
            <a:endParaRPr lang="zh-CN" altLang="zh-CN" smtClean="0"/>
          </a:p>
        </p:txBody>
      </p:sp>
      <p:sp>
        <p:nvSpPr>
          <p:cNvPr id="112645" name="Rectangle 3"/>
          <p:cNvSpPr>
            <a:spLocks noGrp="1" noChangeArrowheads="1"/>
          </p:cNvSpPr>
          <p:nvPr>
            <p:ph type="body" idx="1"/>
          </p:nvPr>
        </p:nvSpPr>
        <p:spPr>
          <a:xfrm>
            <a:off x="1182688" y="2017713"/>
            <a:ext cx="7772400" cy="1555750"/>
          </a:xfrm>
        </p:spPr>
        <p:txBody>
          <a:bodyPr/>
          <a:lstStyle/>
          <a:p>
            <a:pPr algn="just" eaLnBrk="1" hangingPunct="1"/>
            <a:r>
              <a:rPr lang="en-US" altLang="zh-CN" smtClean="0"/>
              <a:t>CF</a:t>
            </a:r>
            <a:r>
              <a:rPr lang="zh-CN" altLang="en-US" smtClean="0"/>
              <a:t>是由称为信任增长度</a:t>
            </a:r>
            <a:r>
              <a:rPr lang="en-US" altLang="zh-CN" smtClean="0"/>
              <a:t>MB</a:t>
            </a:r>
            <a:r>
              <a:rPr lang="zh-CN" altLang="en-US" smtClean="0"/>
              <a:t>和不信任增长度</a:t>
            </a:r>
            <a:r>
              <a:rPr lang="en-US" altLang="zh-CN" smtClean="0"/>
              <a:t>MD</a:t>
            </a:r>
            <a:r>
              <a:rPr lang="zh-CN" altLang="en-US" smtClean="0"/>
              <a:t>相减而来的。即</a:t>
            </a:r>
          </a:p>
          <a:p>
            <a:pPr algn="just" eaLnBrk="1" hangingPunct="1">
              <a:buFont typeface="Wingdings" panose="05000000000000000000" pitchFamily="2" charset="2"/>
              <a:buNone/>
            </a:pPr>
            <a:r>
              <a:rPr lang="zh-CN" altLang="en-US" smtClean="0"/>
              <a:t>           </a:t>
            </a:r>
            <a:r>
              <a:rPr lang="en-US" altLang="zh-CN" smtClean="0"/>
              <a:t>CF(H</a:t>
            </a:r>
            <a:r>
              <a:rPr lang="zh-CN" altLang="en-US" smtClean="0"/>
              <a:t>，</a:t>
            </a:r>
            <a:r>
              <a:rPr lang="en-US" altLang="zh-CN" smtClean="0"/>
              <a:t>E)</a:t>
            </a:r>
            <a:r>
              <a:rPr lang="zh-CN" altLang="en-US" smtClean="0"/>
              <a:t>＝</a:t>
            </a:r>
            <a:r>
              <a:rPr lang="en-US" altLang="zh-CN" smtClean="0"/>
              <a:t>MB(H</a:t>
            </a:r>
            <a:r>
              <a:rPr lang="zh-CN" altLang="en-US" smtClean="0"/>
              <a:t>，</a:t>
            </a:r>
            <a:r>
              <a:rPr lang="en-US" altLang="zh-CN" smtClean="0"/>
              <a:t>E)-MD(H</a:t>
            </a:r>
            <a:r>
              <a:rPr lang="zh-CN" altLang="en-US" smtClean="0"/>
              <a:t>，</a:t>
            </a:r>
            <a:r>
              <a:rPr lang="en-US" altLang="zh-CN" smtClean="0"/>
              <a:t>E) </a:t>
            </a:r>
          </a:p>
          <a:p>
            <a:pPr eaLnBrk="1" hangingPunct="1">
              <a:buFont typeface="Wingdings" panose="05000000000000000000" pitchFamily="2" charset="2"/>
              <a:buNone/>
            </a:pPr>
            <a:endParaRPr lang="en-US" altLang="zh-CN" smtClean="0"/>
          </a:p>
        </p:txBody>
      </p:sp>
      <p:grpSp>
        <p:nvGrpSpPr>
          <p:cNvPr id="112646" name="Group 4"/>
          <p:cNvGrpSpPr>
            <a:grpSpLocks/>
          </p:cNvGrpSpPr>
          <p:nvPr/>
        </p:nvGrpSpPr>
        <p:grpSpPr bwMode="auto">
          <a:xfrm>
            <a:off x="1187450" y="3716338"/>
            <a:ext cx="7250113" cy="2687637"/>
            <a:chOff x="857" y="432"/>
            <a:chExt cx="4567" cy="1919"/>
          </a:xfrm>
        </p:grpSpPr>
        <p:graphicFrame>
          <p:nvGraphicFramePr>
            <p:cNvPr id="112647" name="Object 5"/>
            <p:cNvGraphicFramePr>
              <a:graphicFrameLocks noChangeAspect="1"/>
            </p:cNvGraphicFramePr>
            <p:nvPr/>
          </p:nvGraphicFramePr>
          <p:xfrm>
            <a:off x="864" y="672"/>
            <a:ext cx="1008" cy="252"/>
          </p:xfrm>
          <a:graphic>
            <a:graphicData uri="http://schemas.openxmlformats.org/presentationml/2006/ole">
              <mc:AlternateContent xmlns:mc="http://schemas.openxmlformats.org/markup-compatibility/2006">
                <mc:Choice xmlns:v="urn:schemas-microsoft-com:vml" Requires="v">
                  <p:oleObj spid="_x0000_s112721" name="Equation" r:id="rId6" imgW="812447" imgH="203112" progId="Equation.DSMT4">
                    <p:embed/>
                  </p:oleObj>
                </mc:Choice>
                <mc:Fallback>
                  <p:oleObj name="Equation" r:id="rId6" imgW="812447"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672"/>
                          <a:ext cx="100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8" name="Object 6"/>
            <p:cNvGraphicFramePr>
              <a:graphicFrameLocks noChangeAspect="1"/>
            </p:cNvGraphicFramePr>
            <p:nvPr/>
          </p:nvGraphicFramePr>
          <p:xfrm>
            <a:off x="2064" y="480"/>
            <a:ext cx="2256" cy="815"/>
          </p:xfrm>
          <a:graphic>
            <a:graphicData uri="http://schemas.openxmlformats.org/presentationml/2006/ole">
              <mc:AlternateContent xmlns:mc="http://schemas.openxmlformats.org/markup-compatibility/2006">
                <mc:Choice xmlns:v="urn:schemas-microsoft-com:vml" Requires="v">
                  <p:oleObj spid="_x0000_s112722" name="Equation" r:id="rId8" imgW="1828800" imgH="660400" progId="Equation.DSMT4">
                    <p:embed/>
                  </p:oleObj>
                </mc:Choice>
                <mc:Fallback>
                  <p:oleObj name="Equation" r:id="rId8" imgW="1828800" imgH="660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4" y="480"/>
                          <a:ext cx="2256" cy="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9" name="AutoShape 7"/>
            <p:cNvSpPr>
              <a:spLocks/>
            </p:cNvSpPr>
            <p:nvPr/>
          </p:nvSpPr>
          <p:spPr bwMode="auto">
            <a:xfrm>
              <a:off x="1968" y="576"/>
              <a:ext cx="48" cy="384"/>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112650" name="Object 8"/>
            <p:cNvGraphicFramePr>
              <a:graphicFrameLocks noChangeAspect="1"/>
            </p:cNvGraphicFramePr>
            <p:nvPr/>
          </p:nvGraphicFramePr>
          <p:xfrm>
            <a:off x="857" y="1764"/>
            <a:ext cx="1023" cy="252"/>
          </p:xfrm>
          <a:graphic>
            <a:graphicData uri="http://schemas.openxmlformats.org/presentationml/2006/ole">
              <mc:AlternateContent xmlns:mc="http://schemas.openxmlformats.org/markup-compatibility/2006">
                <mc:Choice xmlns:v="urn:schemas-microsoft-com:vml" Requires="v">
                  <p:oleObj spid="_x0000_s112723" name="Equation" r:id="rId10" imgW="825500" imgH="203200" progId="Equation.DSMT4">
                    <p:embed/>
                  </p:oleObj>
                </mc:Choice>
                <mc:Fallback>
                  <p:oleObj name="Equation" r:id="rId10" imgW="825500" imgH="2032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 y="1764"/>
                          <a:ext cx="102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1" name="Object 9"/>
            <p:cNvGraphicFramePr>
              <a:graphicFrameLocks noChangeAspect="1"/>
            </p:cNvGraphicFramePr>
            <p:nvPr/>
          </p:nvGraphicFramePr>
          <p:xfrm>
            <a:off x="2031" y="1536"/>
            <a:ext cx="2225" cy="815"/>
          </p:xfrm>
          <a:graphic>
            <a:graphicData uri="http://schemas.openxmlformats.org/presentationml/2006/ole">
              <mc:AlternateContent xmlns:mc="http://schemas.openxmlformats.org/markup-compatibility/2006">
                <mc:Choice xmlns:v="urn:schemas-microsoft-com:vml" Requires="v">
                  <p:oleObj spid="_x0000_s112724" name="Equation" r:id="rId12" imgW="1803400" imgH="660400" progId="Equation.DSMT4">
                    <p:embed/>
                  </p:oleObj>
                </mc:Choice>
                <mc:Fallback>
                  <p:oleObj name="Equation" r:id="rId12" imgW="1803400" imgH="6604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1" y="1536"/>
                          <a:ext cx="2225" cy="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2" name="AutoShape 10"/>
            <p:cNvSpPr>
              <a:spLocks/>
            </p:cNvSpPr>
            <p:nvPr/>
          </p:nvSpPr>
          <p:spPr bwMode="auto">
            <a:xfrm>
              <a:off x="1920" y="1680"/>
              <a:ext cx="48" cy="384"/>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12653" name="Text Box 11"/>
            <p:cNvSpPr txBox="1">
              <a:spLocks noChangeArrowheads="1"/>
            </p:cNvSpPr>
            <p:nvPr/>
          </p:nvSpPr>
          <p:spPr bwMode="auto">
            <a:xfrm>
              <a:off x="4608" y="432"/>
              <a:ext cx="81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当</a:t>
              </a:r>
              <a:r>
                <a:rPr lang="en-US" altLang="zh-CN" sz="2000">
                  <a:latin typeface="Times New Roman" panose="02020603050405020304" pitchFamily="18" charset="0"/>
                  <a:ea typeface="宋体" panose="02010600030101010101" pitchFamily="2" charset="-122"/>
                </a:rPr>
                <a:t>P(H)=1</a:t>
              </a:r>
            </a:p>
            <a:p>
              <a:pPr eaLnBrk="1" hangingPunct="1">
                <a:spcBef>
                  <a:spcPct val="50000"/>
                </a:spcBef>
                <a:buClrTx/>
                <a:buSzTx/>
                <a:buFontTx/>
                <a:buNone/>
              </a:pPr>
              <a:endParaRPr lang="en-US" altLang="zh-CN" sz="2000">
                <a:latin typeface="Times New Roman" panose="02020603050405020304" pitchFamily="18" charset="0"/>
                <a:ea typeface="宋体" panose="02010600030101010101" pitchFamily="2" charset="-122"/>
              </a:endParaRPr>
            </a:p>
          </p:txBody>
        </p:sp>
        <p:sp>
          <p:nvSpPr>
            <p:cNvPr id="112654" name="Text Box 12"/>
            <p:cNvSpPr txBox="1">
              <a:spLocks noChangeArrowheads="1"/>
            </p:cNvSpPr>
            <p:nvPr/>
          </p:nvSpPr>
          <p:spPr bwMode="auto">
            <a:xfrm>
              <a:off x="4752" y="911"/>
              <a:ext cx="48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否则 </a:t>
              </a:r>
            </a:p>
          </p:txBody>
        </p:sp>
        <p:sp>
          <p:nvSpPr>
            <p:cNvPr id="112655" name="Text Box 13"/>
            <p:cNvSpPr txBox="1">
              <a:spLocks noChangeArrowheads="1"/>
            </p:cNvSpPr>
            <p:nvPr/>
          </p:nvSpPr>
          <p:spPr bwMode="auto">
            <a:xfrm>
              <a:off x="4608" y="1575"/>
              <a:ext cx="81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当</a:t>
              </a:r>
              <a:r>
                <a:rPr lang="en-US" altLang="zh-CN" sz="2000">
                  <a:latin typeface="Times New Roman" panose="02020603050405020304" pitchFamily="18" charset="0"/>
                  <a:ea typeface="宋体" panose="02010600030101010101" pitchFamily="2" charset="-122"/>
                </a:rPr>
                <a:t>P(H)=0 </a:t>
              </a:r>
            </a:p>
          </p:txBody>
        </p:sp>
        <p:sp>
          <p:nvSpPr>
            <p:cNvPr id="112656" name="Text Box 14"/>
            <p:cNvSpPr txBox="1">
              <a:spLocks noChangeArrowheads="1"/>
            </p:cNvSpPr>
            <p:nvPr/>
          </p:nvSpPr>
          <p:spPr bwMode="auto">
            <a:xfrm>
              <a:off x="4704" y="1968"/>
              <a:ext cx="48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否则 </a:t>
              </a:r>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F46524-A8BA-4AAD-B14F-D4BA097DC51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36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4EB8B9-001B-4F5B-8BFA-8F201D0F4D9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109</a:t>
            </a:fld>
            <a:endParaRPr kumimoji="0" lang="en-US" altLang="zh-CN" sz="1400" smtClean="0">
              <a:latin typeface="Tahoma" panose="020B0604030504040204" pitchFamily="34" charset="0"/>
              <a:ea typeface="宋体" panose="02010600030101010101" pitchFamily="2" charset="-122"/>
            </a:endParaRPr>
          </a:p>
        </p:txBody>
      </p:sp>
      <p:sp>
        <p:nvSpPr>
          <p:cNvPr id="113668" name="Rectangle 2"/>
          <p:cNvSpPr>
            <a:spLocks noGrp="1" noChangeArrowheads="1"/>
          </p:cNvSpPr>
          <p:nvPr>
            <p:ph type="title"/>
          </p:nvPr>
        </p:nvSpPr>
        <p:spPr/>
        <p:txBody>
          <a:bodyPr/>
          <a:lstStyle/>
          <a:p>
            <a:pPr eaLnBrk="1" hangingPunct="1"/>
            <a:endParaRPr lang="zh-CN" altLang="zh-CN" smtClean="0"/>
          </a:p>
        </p:txBody>
      </p:sp>
      <p:sp>
        <p:nvSpPr>
          <p:cNvPr id="113669" name="Rectangle 3"/>
          <p:cNvSpPr>
            <a:spLocks noGrp="1" noChangeArrowheads="1"/>
          </p:cNvSpPr>
          <p:nvPr>
            <p:ph type="body" idx="1"/>
          </p:nvPr>
        </p:nvSpPr>
        <p:spPr/>
        <p:txBody>
          <a:bodyPr/>
          <a:lstStyle/>
          <a:p>
            <a:pPr algn="just" eaLnBrk="1" hangingPunct="1"/>
            <a:r>
              <a:rPr lang="zh-CN" altLang="en-US" smtClean="0"/>
              <a:t>当</a:t>
            </a:r>
            <a:r>
              <a:rPr lang="en-US" altLang="zh-CN" smtClean="0"/>
              <a:t>MB(H</a:t>
            </a:r>
            <a:r>
              <a:rPr lang="zh-CN" altLang="en-US" smtClean="0"/>
              <a:t>，</a:t>
            </a:r>
            <a:r>
              <a:rPr lang="en-US" altLang="zh-CN" smtClean="0"/>
              <a:t>E)&gt;0</a:t>
            </a:r>
            <a:r>
              <a:rPr lang="zh-CN" altLang="en-US" smtClean="0"/>
              <a:t>，表示由于证据</a:t>
            </a:r>
            <a:r>
              <a:rPr lang="en-US" altLang="zh-CN" smtClean="0"/>
              <a:t>E</a:t>
            </a:r>
            <a:r>
              <a:rPr lang="zh-CN" altLang="en-US" smtClean="0"/>
              <a:t>的出现增加了对</a:t>
            </a:r>
            <a:r>
              <a:rPr lang="en-US" altLang="zh-CN" smtClean="0"/>
              <a:t>H</a:t>
            </a:r>
            <a:r>
              <a:rPr lang="zh-CN" altLang="en-US" smtClean="0"/>
              <a:t>的信任程度。当</a:t>
            </a:r>
            <a:r>
              <a:rPr lang="en-US" altLang="zh-CN" smtClean="0"/>
              <a:t>MD(H</a:t>
            </a:r>
            <a:r>
              <a:rPr lang="zh-CN" altLang="en-US" smtClean="0"/>
              <a:t>，</a:t>
            </a:r>
            <a:r>
              <a:rPr lang="en-US" altLang="zh-CN" smtClean="0"/>
              <a:t>E)&gt;0</a:t>
            </a:r>
            <a:r>
              <a:rPr lang="zh-CN" altLang="en-US" smtClean="0"/>
              <a:t>，表示由于证据</a:t>
            </a:r>
            <a:r>
              <a:rPr lang="en-US" altLang="zh-CN" smtClean="0"/>
              <a:t>E</a:t>
            </a:r>
            <a:r>
              <a:rPr lang="zh-CN" altLang="en-US" smtClean="0"/>
              <a:t>的出现增加了对</a:t>
            </a:r>
            <a:r>
              <a:rPr lang="en-US" altLang="zh-CN" smtClean="0"/>
              <a:t>H</a:t>
            </a:r>
            <a:r>
              <a:rPr lang="zh-CN" altLang="en-US" smtClean="0"/>
              <a:t>的不信任程度。由于对同一个证据</a:t>
            </a:r>
            <a:r>
              <a:rPr lang="en-US" altLang="zh-CN" smtClean="0"/>
              <a:t>E</a:t>
            </a:r>
            <a:r>
              <a:rPr lang="zh-CN" altLang="en-US" smtClean="0"/>
              <a:t>，它不可能既增加对</a:t>
            </a:r>
            <a:r>
              <a:rPr lang="en-US" altLang="zh-CN" smtClean="0"/>
              <a:t>H</a:t>
            </a:r>
            <a:r>
              <a:rPr lang="zh-CN" altLang="en-US" smtClean="0"/>
              <a:t>的信任程度又增加对</a:t>
            </a:r>
            <a:r>
              <a:rPr lang="en-US" altLang="zh-CN" smtClean="0"/>
              <a:t>H</a:t>
            </a:r>
            <a:r>
              <a:rPr lang="zh-CN" altLang="en-US" smtClean="0"/>
              <a:t>的不信任程度，因此，</a:t>
            </a:r>
            <a:r>
              <a:rPr lang="en-US" altLang="zh-CN" smtClean="0"/>
              <a:t>MB(H,E)</a:t>
            </a:r>
            <a:r>
              <a:rPr lang="zh-CN" altLang="en-US" smtClean="0"/>
              <a:t>与</a:t>
            </a:r>
            <a:r>
              <a:rPr lang="en-US" altLang="zh-CN" smtClean="0"/>
              <a:t>MD(H,E)</a:t>
            </a:r>
            <a:r>
              <a:rPr lang="zh-CN" altLang="en-US" smtClean="0"/>
              <a:t>是互斥的，即</a:t>
            </a:r>
          </a:p>
          <a:p>
            <a:pPr algn="just" eaLnBrk="1" hangingPunct="1">
              <a:buFont typeface="Wingdings" panose="05000000000000000000" pitchFamily="2" charset="2"/>
              <a:buNone/>
            </a:pPr>
            <a:r>
              <a:rPr lang="zh-CN" altLang="en-US" smtClean="0"/>
              <a:t>                    当</a:t>
            </a:r>
            <a:r>
              <a:rPr lang="en-US" altLang="zh-CN" smtClean="0"/>
              <a:t>MB(H</a:t>
            </a:r>
            <a:r>
              <a:rPr lang="zh-CN" altLang="en-US" smtClean="0"/>
              <a:t>，</a:t>
            </a:r>
            <a:r>
              <a:rPr lang="en-US" altLang="zh-CN" smtClean="0"/>
              <a:t>E)&gt;0</a:t>
            </a:r>
            <a:r>
              <a:rPr lang="zh-CN" altLang="en-US" smtClean="0"/>
              <a:t>时，</a:t>
            </a:r>
            <a:r>
              <a:rPr lang="en-US" altLang="zh-CN" smtClean="0"/>
              <a:t>MD(H</a:t>
            </a:r>
            <a:r>
              <a:rPr lang="zh-CN" altLang="en-US" smtClean="0"/>
              <a:t>，</a:t>
            </a:r>
            <a:r>
              <a:rPr lang="en-US" altLang="zh-CN" smtClean="0"/>
              <a:t>E)</a:t>
            </a:r>
            <a:r>
              <a:rPr lang="zh-CN" altLang="en-US" smtClean="0"/>
              <a:t>＝</a:t>
            </a:r>
            <a:r>
              <a:rPr lang="en-US" altLang="zh-CN" smtClean="0"/>
              <a:t>0</a:t>
            </a:r>
            <a:r>
              <a:rPr lang="zh-CN" altLang="en-US" smtClean="0"/>
              <a:t>；</a:t>
            </a:r>
          </a:p>
          <a:p>
            <a:pPr eaLnBrk="1" hangingPunct="1">
              <a:buFont typeface="Wingdings" panose="05000000000000000000" pitchFamily="2" charset="2"/>
              <a:buNone/>
            </a:pPr>
            <a:r>
              <a:rPr lang="zh-CN" altLang="en-US" smtClean="0"/>
              <a:t>                    当</a:t>
            </a:r>
            <a:r>
              <a:rPr lang="en-US" altLang="zh-CN" smtClean="0"/>
              <a:t>MD(H</a:t>
            </a:r>
            <a:r>
              <a:rPr lang="zh-CN" altLang="en-US" smtClean="0"/>
              <a:t>，</a:t>
            </a:r>
            <a:r>
              <a:rPr lang="en-US" altLang="zh-CN" smtClean="0"/>
              <a:t>E)&gt;0</a:t>
            </a:r>
            <a:r>
              <a:rPr lang="zh-CN" altLang="en-US" smtClean="0"/>
              <a:t>时，</a:t>
            </a:r>
            <a:r>
              <a:rPr lang="en-US" altLang="zh-CN" smtClean="0"/>
              <a:t>MB(H</a:t>
            </a:r>
            <a:r>
              <a:rPr lang="zh-CN" altLang="en-US" smtClean="0"/>
              <a:t>，</a:t>
            </a:r>
            <a:r>
              <a:rPr lang="en-US" altLang="zh-CN" smtClean="0"/>
              <a:t>E)</a:t>
            </a:r>
            <a:r>
              <a:rPr lang="zh-CN" altLang="en-US" smtClean="0"/>
              <a:t>＝</a:t>
            </a:r>
            <a:r>
              <a:rPr lang="en-US" altLang="zh-CN" smtClean="0"/>
              <a:t>0</a:t>
            </a:r>
            <a:r>
              <a:rPr lang="zh-CN" altLang="en-US" smtClean="0"/>
              <a:t>。 </a:t>
            </a:r>
          </a:p>
          <a:p>
            <a:pPr eaLnBrk="1" hangingPunct="1"/>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1F15E4C-FE74-4EFC-A3A2-4613846CFB65}" type="datetime1">
              <a:rPr lang="zh-CN" altLang="en-US"/>
              <a:pPr>
                <a:defRPr/>
              </a:pPr>
              <a:t>2017/11/19</a:t>
            </a:fld>
            <a:endParaRPr lang="en-US" altLang="zh-CN"/>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E031B5-A8E4-4CF2-B910-D3FC8AD87C6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smtClean="0">
              <a:latin typeface="Tahoma" panose="020B0604030504040204" pitchFamily="34" charset="0"/>
              <a:ea typeface="宋体" panose="02010600030101010101" pitchFamily="2" charset="-122"/>
            </a:endParaRPr>
          </a:p>
        </p:txBody>
      </p:sp>
      <p:sp>
        <p:nvSpPr>
          <p:cNvPr id="15364" name="Rectangle 3"/>
          <p:cNvSpPr>
            <a:spLocks noGrp="1" noChangeArrowheads="1"/>
          </p:cNvSpPr>
          <p:nvPr>
            <p:ph type="body" idx="1"/>
          </p:nvPr>
        </p:nvSpPr>
        <p:spPr>
          <a:xfrm>
            <a:off x="1182688" y="1905000"/>
            <a:ext cx="7772400" cy="4306888"/>
          </a:xfrm>
        </p:spPr>
        <p:txBody>
          <a:bodyPr/>
          <a:lstStyle/>
          <a:p>
            <a:pPr eaLnBrk="1" hangingPunct="1">
              <a:lnSpc>
                <a:spcPct val="90000"/>
              </a:lnSpc>
            </a:pPr>
            <a:r>
              <a:rPr lang="zh-CN" altLang="en-US" smtClean="0"/>
              <a:t>归结过程</a:t>
            </a:r>
            <a:r>
              <a:rPr lang="zh-CN" altLang="en-US" sz="3200" smtClean="0"/>
              <a:t> </a:t>
            </a:r>
          </a:p>
          <a:p>
            <a:pPr lvl="1" eaLnBrk="1" hangingPunct="1">
              <a:lnSpc>
                <a:spcPct val="90000"/>
              </a:lnSpc>
            </a:pPr>
            <a:r>
              <a:rPr lang="zh-CN" altLang="en-US" smtClean="0"/>
              <a:t>将命题写成合取范式</a:t>
            </a:r>
          </a:p>
          <a:p>
            <a:pPr lvl="1" eaLnBrk="1" hangingPunct="1">
              <a:lnSpc>
                <a:spcPct val="90000"/>
              </a:lnSpc>
            </a:pPr>
            <a:r>
              <a:rPr lang="zh-CN" altLang="en-US" smtClean="0"/>
              <a:t>求出子句集</a:t>
            </a:r>
          </a:p>
          <a:p>
            <a:pPr lvl="1" eaLnBrk="1" hangingPunct="1">
              <a:lnSpc>
                <a:spcPct val="90000"/>
              </a:lnSpc>
            </a:pPr>
            <a:r>
              <a:rPr lang="zh-CN" altLang="en-US" smtClean="0"/>
              <a:t>对子句集使用归结推理规则</a:t>
            </a:r>
          </a:p>
          <a:p>
            <a:pPr lvl="1" eaLnBrk="1" hangingPunct="1">
              <a:lnSpc>
                <a:spcPct val="90000"/>
              </a:lnSpc>
            </a:pPr>
            <a:r>
              <a:rPr lang="zh-CN" altLang="en-US" smtClean="0"/>
              <a:t>归结式作为新子句参加归结</a:t>
            </a:r>
          </a:p>
          <a:p>
            <a:pPr lvl="1" eaLnBrk="1" hangingPunct="1">
              <a:lnSpc>
                <a:spcPct val="90000"/>
              </a:lnSpc>
            </a:pPr>
            <a:r>
              <a:rPr lang="zh-CN" altLang="en-US" smtClean="0"/>
              <a:t>归结式为空子句</a:t>
            </a:r>
            <a:r>
              <a:rPr lang="zh-CN" altLang="en-US" smtClean="0">
                <a:latin typeface="宋体" panose="02010600030101010101" pitchFamily="2" charset="-122"/>
                <a:ea typeface="宋体" panose="02010600030101010101" pitchFamily="2" charset="-122"/>
              </a:rPr>
              <a:t>□</a:t>
            </a:r>
            <a:r>
              <a:rPr lang="zh-CN" altLang="en-US" smtClean="0"/>
              <a:t> ，</a:t>
            </a:r>
            <a:r>
              <a:rPr lang="en-US" altLang="zh-CN" smtClean="0"/>
              <a:t>S</a:t>
            </a:r>
            <a:r>
              <a:rPr lang="zh-CN" altLang="en-US" smtClean="0"/>
              <a:t>是不可满足的（矛盾），原命题成立。</a:t>
            </a:r>
          </a:p>
          <a:p>
            <a:pPr lvl="1" eaLnBrk="1" hangingPunct="1">
              <a:lnSpc>
                <a:spcPct val="90000"/>
              </a:lnSpc>
              <a:buFont typeface="Wingdings" panose="05000000000000000000" pitchFamily="2" charset="2"/>
              <a:buNone/>
            </a:pPr>
            <a:r>
              <a:rPr lang="zh-CN" altLang="en-US" sz="2800" smtClean="0"/>
              <a:t> </a:t>
            </a:r>
            <a:r>
              <a:rPr lang="zh-CN" altLang="en-US" smtClean="0"/>
              <a:t>（证明完毕）</a:t>
            </a:r>
          </a:p>
          <a:p>
            <a:pPr eaLnBrk="1" hangingPunct="1">
              <a:lnSpc>
                <a:spcPct val="90000"/>
              </a:lnSpc>
            </a:pPr>
            <a:r>
              <a:rPr lang="zh-CN" altLang="en-US" smtClean="0">
                <a:latin typeface="华文新魏" panose="02010800040101010101" pitchFamily="2" charset="-122"/>
              </a:rPr>
              <a:t>谓词的归结：除了有量词和函数以外，其余和命题归结过程一样。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C2BF5A-387E-4EA1-B841-BFAE7C187F0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1ACF0F-4B11-4D62-BFCE-0359CCEC20E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110</a:t>
            </a:fld>
            <a:endParaRPr kumimoji="0" lang="en-US" altLang="zh-CN" sz="1400" smtClean="0">
              <a:latin typeface="Tahoma" panose="020B0604030504040204" pitchFamily="34" charset="0"/>
              <a:ea typeface="宋体" panose="02010600030101010101" pitchFamily="2" charset="-122"/>
            </a:endParaRPr>
          </a:p>
        </p:txBody>
      </p:sp>
      <p:sp>
        <p:nvSpPr>
          <p:cNvPr id="114692" name="Rectangle 2"/>
          <p:cNvSpPr>
            <a:spLocks noGrp="1" noChangeArrowheads="1"/>
          </p:cNvSpPr>
          <p:nvPr>
            <p:ph type="title"/>
          </p:nvPr>
        </p:nvSpPr>
        <p:spPr/>
        <p:txBody>
          <a:bodyPr/>
          <a:lstStyle/>
          <a:p>
            <a:pPr eaLnBrk="1" hangingPunct="1"/>
            <a:r>
              <a:rPr lang="zh-CN" altLang="en-US" smtClean="0"/>
              <a:t>模糊性知识的表示</a:t>
            </a:r>
          </a:p>
        </p:txBody>
      </p:sp>
      <p:sp>
        <p:nvSpPr>
          <p:cNvPr id="114693" name="Rectangle 3"/>
          <p:cNvSpPr>
            <a:spLocks noGrp="1" noChangeArrowheads="1"/>
          </p:cNvSpPr>
          <p:nvPr>
            <p:ph type="body" idx="1"/>
          </p:nvPr>
        </p:nvSpPr>
        <p:spPr>
          <a:xfrm>
            <a:off x="684213" y="1989138"/>
            <a:ext cx="7991475" cy="4248150"/>
          </a:xfrm>
        </p:spPr>
        <p:txBody>
          <a:bodyPr/>
          <a:lstStyle/>
          <a:p>
            <a:pPr algn="just" eaLnBrk="1" hangingPunct="1"/>
            <a:r>
              <a:rPr lang="zh-CN" altLang="en-US" smtClean="0"/>
              <a:t>对于模糊不确定性，一般采用程度或集合来刻划。所谓程度就是一个命题中所描述的事物的属性、状态和关系等的强度。例如，我们用三元组（张三，体型，</a:t>
            </a:r>
            <a:r>
              <a:rPr lang="en-US" altLang="zh-CN" smtClean="0"/>
              <a:t>(</a:t>
            </a:r>
            <a:r>
              <a:rPr lang="zh-CN" altLang="en-US" smtClean="0"/>
              <a:t>胖，</a:t>
            </a:r>
            <a:r>
              <a:rPr lang="en-US" altLang="zh-CN" smtClean="0"/>
              <a:t>0.9</a:t>
            </a:r>
            <a:r>
              <a:rPr lang="zh-CN" altLang="en-US" smtClean="0"/>
              <a:t>）</a:t>
            </a:r>
            <a:r>
              <a:rPr lang="en-US" altLang="zh-CN" smtClean="0"/>
              <a:t>)</a:t>
            </a:r>
            <a:r>
              <a:rPr lang="zh-CN" altLang="en-US" smtClean="0"/>
              <a:t>表示命题</a:t>
            </a:r>
            <a:r>
              <a:rPr lang="zh-CN" altLang="en-US" smtClean="0">
                <a:latin typeface="Courier New" panose="02070309020205020404" pitchFamily="49" charset="0"/>
              </a:rPr>
              <a:t>“</a:t>
            </a:r>
            <a:r>
              <a:rPr lang="zh-CN" altLang="en-US" smtClean="0"/>
              <a:t>张三比较胖</a:t>
            </a:r>
            <a:r>
              <a:rPr lang="zh-CN" altLang="en-US" smtClean="0">
                <a:latin typeface="Courier New" panose="02070309020205020404" pitchFamily="49" charset="0"/>
              </a:rPr>
              <a:t>”</a:t>
            </a:r>
            <a:r>
              <a:rPr lang="zh-CN" altLang="en-US" smtClean="0"/>
              <a:t>，其中的</a:t>
            </a:r>
            <a:r>
              <a:rPr lang="en-US" altLang="zh-CN" smtClean="0"/>
              <a:t>0.9</a:t>
            </a:r>
            <a:r>
              <a:rPr lang="zh-CN" altLang="en-US" smtClean="0"/>
              <a:t>就代替</a:t>
            </a:r>
            <a:r>
              <a:rPr lang="zh-CN" altLang="en-US" smtClean="0">
                <a:latin typeface="Courier New" panose="02070309020205020404" pitchFamily="49" charset="0"/>
              </a:rPr>
              <a:t>“</a:t>
            </a:r>
            <a:r>
              <a:rPr lang="zh-CN" altLang="en-US" smtClean="0"/>
              <a:t>比较</a:t>
            </a:r>
            <a:r>
              <a:rPr lang="zh-CN" altLang="en-US" smtClean="0">
                <a:latin typeface="Courier New" panose="02070309020205020404" pitchFamily="49" charset="0"/>
              </a:rPr>
              <a:t>”</a:t>
            </a:r>
            <a:r>
              <a:rPr lang="zh-CN" altLang="en-US" smtClean="0"/>
              <a:t>而刻划了张三</a:t>
            </a:r>
            <a:r>
              <a:rPr lang="zh-CN" altLang="en-US" smtClean="0">
                <a:latin typeface="Courier New" panose="02070309020205020404" pitchFamily="49" charset="0"/>
              </a:rPr>
              <a:t>“</a:t>
            </a:r>
            <a:r>
              <a:rPr lang="zh-CN" altLang="en-US" smtClean="0"/>
              <a:t>胖</a:t>
            </a:r>
            <a:r>
              <a:rPr lang="zh-CN" altLang="en-US" smtClean="0">
                <a:latin typeface="Courier New" panose="02070309020205020404" pitchFamily="49" charset="0"/>
              </a:rPr>
              <a:t>”</a:t>
            </a:r>
            <a:r>
              <a:rPr lang="zh-CN" altLang="en-US" smtClean="0"/>
              <a:t>的程度。</a:t>
            </a:r>
          </a:p>
          <a:p>
            <a:pPr algn="just" eaLnBrk="1" hangingPunct="1">
              <a:buFont typeface="Wingdings" panose="05000000000000000000" pitchFamily="2" charset="2"/>
              <a:buNone/>
            </a:pPr>
            <a:r>
              <a:rPr lang="zh-CN" altLang="en-US" smtClean="0"/>
              <a:t>            这种程度表示法，一般是一种针对对象的表示法。其一般形式为</a:t>
            </a:r>
          </a:p>
          <a:p>
            <a:pPr algn="just" eaLnBrk="1" hangingPunct="1">
              <a:buFont typeface="Wingdings" panose="05000000000000000000" pitchFamily="2" charset="2"/>
              <a:buNone/>
            </a:pPr>
            <a:r>
              <a:rPr lang="zh-CN" altLang="en-US" smtClean="0"/>
              <a:t>  （</a:t>
            </a:r>
            <a:r>
              <a:rPr lang="en-US" altLang="zh-CN" smtClean="0"/>
              <a:t>&lt;</a:t>
            </a:r>
            <a:r>
              <a:rPr lang="zh-CN" altLang="en-US" smtClean="0"/>
              <a:t>对象</a:t>
            </a:r>
            <a:r>
              <a:rPr lang="en-US" altLang="zh-CN" smtClean="0"/>
              <a:t>&gt;</a:t>
            </a:r>
            <a:r>
              <a:rPr lang="zh-CN" altLang="en-US" smtClean="0"/>
              <a:t>，</a:t>
            </a:r>
            <a:r>
              <a:rPr lang="en-US" altLang="zh-CN" smtClean="0"/>
              <a:t>&lt;</a:t>
            </a:r>
            <a:r>
              <a:rPr lang="zh-CN" altLang="en-US" smtClean="0"/>
              <a:t>属性</a:t>
            </a:r>
            <a:r>
              <a:rPr lang="en-US" altLang="zh-CN" smtClean="0"/>
              <a:t>&gt;</a:t>
            </a:r>
            <a:r>
              <a:rPr lang="zh-CN" altLang="en-US" smtClean="0"/>
              <a:t>，</a:t>
            </a:r>
            <a:r>
              <a:rPr lang="en-US" altLang="zh-CN" smtClean="0"/>
              <a:t>(&lt;</a:t>
            </a:r>
            <a:r>
              <a:rPr lang="zh-CN" altLang="en-US" smtClean="0"/>
              <a:t>属性值</a:t>
            </a:r>
            <a:r>
              <a:rPr lang="en-US" altLang="zh-CN" smtClean="0"/>
              <a:t>&gt;</a:t>
            </a:r>
            <a:r>
              <a:rPr lang="zh-CN" altLang="en-US" smtClean="0"/>
              <a:t>，</a:t>
            </a:r>
            <a:r>
              <a:rPr lang="en-US" altLang="zh-CN" smtClean="0"/>
              <a:t>&lt;</a:t>
            </a:r>
            <a:r>
              <a:rPr lang="zh-CN" altLang="en-US" smtClean="0"/>
              <a:t>程度</a:t>
            </a:r>
            <a:r>
              <a:rPr lang="en-US" altLang="zh-CN" smtClean="0"/>
              <a:t>&gt;</a:t>
            </a:r>
            <a:r>
              <a:rPr lang="zh-CN" altLang="en-US" smtClean="0"/>
              <a:t>）</a:t>
            </a:r>
            <a:r>
              <a:rPr lang="en-US" altLang="zh-CN" smtClean="0"/>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04A5C0-1975-4073-BFCE-86592496244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0B7A12-A869-4B77-8118-382138671F0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111</a:t>
            </a:fld>
            <a:endParaRPr kumimoji="0" lang="en-US" altLang="zh-CN" sz="1400" smtClean="0">
              <a:latin typeface="Tahoma" panose="020B0604030504040204" pitchFamily="34" charset="0"/>
              <a:ea typeface="宋体" panose="02010600030101010101" pitchFamily="2" charset="-122"/>
            </a:endParaRPr>
          </a:p>
        </p:txBody>
      </p:sp>
      <p:sp>
        <p:nvSpPr>
          <p:cNvPr id="115716" name="Rectangle 2"/>
          <p:cNvSpPr>
            <a:spLocks noGrp="1" noChangeArrowheads="1"/>
          </p:cNvSpPr>
          <p:nvPr>
            <p:ph type="body" idx="1"/>
          </p:nvPr>
        </p:nvSpPr>
        <p:spPr>
          <a:xfrm>
            <a:off x="685800" y="2133600"/>
            <a:ext cx="7772400" cy="4419600"/>
          </a:xfrm>
        </p:spPr>
        <p:txBody>
          <a:bodyPr/>
          <a:lstStyle/>
          <a:p>
            <a:pPr algn="just" eaLnBrk="1" hangingPunct="1"/>
            <a:r>
              <a:rPr lang="en-US" altLang="zh-CN" smtClean="0"/>
              <a:t> </a:t>
            </a:r>
            <a:r>
              <a:rPr lang="zh-CN" altLang="en-US" smtClean="0"/>
              <a:t>例</a:t>
            </a:r>
            <a:r>
              <a:rPr lang="en-US" altLang="zh-CN" smtClean="0"/>
              <a:t>1:</a:t>
            </a:r>
            <a:r>
              <a:rPr lang="zh-CN" altLang="en-US" smtClean="0"/>
              <a:t>模糊规则</a:t>
            </a:r>
          </a:p>
          <a:p>
            <a:pPr algn="just" eaLnBrk="1" hangingPunct="1">
              <a:buFont typeface="Wingdings" panose="05000000000000000000" pitchFamily="2" charset="2"/>
              <a:buNone/>
            </a:pPr>
            <a:r>
              <a:rPr lang="zh-CN" altLang="en-US" smtClean="0"/>
              <a:t>    </a:t>
            </a:r>
            <a:r>
              <a:rPr lang="en-US" altLang="zh-CN" smtClean="0"/>
              <a:t>(</a:t>
            </a:r>
            <a:r>
              <a:rPr lang="zh-CN" altLang="en-US" smtClean="0"/>
              <a:t>患者，症状，</a:t>
            </a:r>
            <a:r>
              <a:rPr lang="en-US" altLang="zh-CN" smtClean="0"/>
              <a:t>(</a:t>
            </a:r>
            <a:r>
              <a:rPr lang="zh-CN" altLang="en-US" smtClean="0"/>
              <a:t>头疼，</a:t>
            </a:r>
            <a:r>
              <a:rPr lang="en-US" altLang="zh-CN" smtClean="0"/>
              <a:t>0.95))∧(</a:t>
            </a:r>
            <a:r>
              <a:rPr lang="zh-CN" altLang="en-US" smtClean="0"/>
              <a:t>患者，症状，</a:t>
            </a:r>
            <a:r>
              <a:rPr lang="en-US" altLang="zh-CN" smtClean="0"/>
              <a:t>(</a:t>
            </a:r>
            <a:r>
              <a:rPr lang="zh-CN" altLang="en-US" smtClean="0"/>
              <a:t>发烧，</a:t>
            </a:r>
            <a:r>
              <a:rPr lang="en-US" altLang="zh-CN" smtClean="0"/>
              <a:t>1.1))→(</a:t>
            </a:r>
            <a:r>
              <a:rPr lang="zh-CN" altLang="en-US" smtClean="0"/>
              <a:t>患者，疾病，</a:t>
            </a:r>
            <a:r>
              <a:rPr lang="en-US" altLang="zh-CN" smtClean="0"/>
              <a:t>(</a:t>
            </a:r>
            <a:r>
              <a:rPr lang="zh-CN" altLang="en-US" smtClean="0"/>
              <a:t>感冒，</a:t>
            </a:r>
            <a:r>
              <a:rPr lang="en-US" altLang="zh-CN" smtClean="0"/>
              <a:t>1.2))</a:t>
            </a:r>
          </a:p>
          <a:p>
            <a:pPr algn="just" eaLnBrk="1" hangingPunct="1">
              <a:buFont typeface="Wingdings" panose="05000000000000000000" pitchFamily="2" charset="2"/>
              <a:buNone/>
            </a:pPr>
            <a:r>
              <a:rPr lang="en-US" altLang="zh-CN" smtClean="0"/>
              <a:t>    </a:t>
            </a:r>
            <a:r>
              <a:rPr lang="zh-CN" altLang="en-US" smtClean="0"/>
              <a:t>可解释为</a:t>
            </a:r>
            <a:r>
              <a:rPr lang="en-US" altLang="zh-CN" smtClean="0"/>
              <a:t>:</a:t>
            </a:r>
            <a:r>
              <a:rPr lang="zh-CN" altLang="en-US" smtClean="0"/>
              <a:t>如果患者有些头疼并且发高烧，则他患了重感冒。</a:t>
            </a:r>
          </a:p>
          <a:p>
            <a:pPr eaLnBrk="1" hangingPunct="1"/>
            <a:endParaRPr lang="en-US" altLang="zh-CN" smtClean="0"/>
          </a:p>
        </p:txBody>
      </p:sp>
      <p:sp>
        <p:nvSpPr>
          <p:cNvPr id="115717" name="Text Box 3"/>
          <p:cNvSpPr txBox="1">
            <a:spLocks noChangeArrowheads="1"/>
          </p:cNvSpPr>
          <p:nvPr/>
        </p:nvSpPr>
        <p:spPr bwMode="auto">
          <a:xfrm>
            <a:off x="1066800" y="762000"/>
            <a:ext cx="7315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4400">
                <a:solidFill>
                  <a:schemeClr val="tx2"/>
                </a:solidFill>
                <a:latin typeface="Times New Roman" panose="02020603050405020304" pitchFamily="18" charset="0"/>
                <a:ea typeface="华文彩云" panose="02010800040101010101" pitchFamily="2" charset="-122"/>
              </a:rPr>
              <a:t>模糊性知识的表示</a:t>
            </a:r>
          </a:p>
        </p:txBody>
      </p:sp>
    </p:spTree>
  </p:cSld>
  <p:clrMapOvr>
    <a:masterClrMapping/>
  </p:clrMapOvr>
  <p:transition spd="med">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42C79D1-D7EF-4133-BABA-961F8932047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A32EDA-5AFD-4881-B06A-EBE379289B7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112</a:t>
            </a:fld>
            <a:endParaRPr kumimoji="0" lang="en-US" altLang="zh-CN" sz="1400" smtClean="0">
              <a:latin typeface="Tahoma" panose="020B0604030504040204" pitchFamily="34" charset="0"/>
              <a:ea typeface="宋体" panose="02010600030101010101" pitchFamily="2" charset="-122"/>
            </a:endParaRPr>
          </a:p>
        </p:txBody>
      </p:sp>
      <p:sp>
        <p:nvSpPr>
          <p:cNvPr id="116740" name="Rectangle 2"/>
          <p:cNvSpPr>
            <a:spLocks noGrp="1" noChangeArrowheads="1"/>
          </p:cNvSpPr>
          <p:nvPr>
            <p:ph type="body" idx="1"/>
          </p:nvPr>
        </p:nvSpPr>
        <p:spPr>
          <a:xfrm>
            <a:off x="914400" y="2057400"/>
            <a:ext cx="7696200" cy="4343400"/>
          </a:xfrm>
        </p:spPr>
        <p:txBody>
          <a:bodyPr/>
          <a:lstStyle/>
          <a:p>
            <a:pPr algn="just" eaLnBrk="1" hangingPunct="1"/>
            <a:r>
              <a:rPr lang="zh-CN" altLang="en-US" smtClean="0"/>
              <a:t>例</a:t>
            </a:r>
            <a:r>
              <a:rPr lang="en-US" altLang="zh-CN" smtClean="0"/>
              <a:t>2: </a:t>
            </a:r>
            <a:r>
              <a:rPr lang="zh-CN" altLang="en-US" smtClean="0"/>
              <a:t>模糊谓词</a:t>
            </a:r>
          </a:p>
          <a:p>
            <a:pPr algn="just" eaLnBrk="1" hangingPunct="1">
              <a:buFont typeface="Wingdings" panose="05000000000000000000" pitchFamily="2" charset="2"/>
              <a:buNone/>
            </a:pPr>
            <a:r>
              <a:rPr lang="en-US" altLang="zh-CN" smtClean="0"/>
              <a:t>(1)1.0</a:t>
            </a:r>
            <a:r>
              <a:rPr lang="zh-CN" altLang="en-US" smtClean="0"/>
              <a:t>白</a:t>
            </a:r>
            <a:r>
              <a:rPr lang="en-US" altLang="zh-CN" smtClean="0"/>
              <a:t>(</a:t>
            </a:r>
            <a:r>
              <a:rPr lang="zh-CN" altLang="en-US" smtClean="0"/>
              <a:t>雪</a:t>
            </a:r>
            <a:r>
              <a:rPr lang="en-US" altLang="zh-CN" smtClean="0"/>
              <a:t>)</a:t>
            </a:r>
            <a:r>
              <a:rPr lang="zh-CN" altLang="en-US" smtClean="0"/>
              <a:t>或白</a:t>
            </a:r>
            <a:r>
              <a:rPr lang="en-US" altLang="zh-CN" smtClean="0"/>
              <a:t>1.0(</a:t>
            </a:r>
            <a:r>
              <a:rPr lang="zh-CN" altLang="en-US" smtClean="0"/>
              <a:t>雪</a:t>
            </a:r>
            <a:r>
              <a:rPr lang="en-US" altLang="zh-CN" smtClean="0"/>
              <a:t>)</a:t>
            </a:r>
          </a:p>
          <a:p>
            <a:pPr algn="just" eaLnBrk="1" hangingPunct="1">
              <a:buFont typeface="Wingdings" panose="05000000000000000000" pitchFamily="2" charset="2"/>
              <a:buNone/>
            </a:pPr>
            <a:r>
              <a:rPr lang="en-US" altLang="zh-CN" smtClean="0"/>
              <a:t>     </a:t>
            </a:r>
            <a:r>
              <a:rPr lang="zh-CN" altLang="en-US" smtClean="0"/>
              <a:t>表示</a:t>
            </a:r>
            <a:r>
              <a:rPr lang="en-US" altLang="zh-CN" smtClean="0"/>
              <a:t>:</a:t>
            </a:r>
            <a:r>
              <a:rPr lang="zh-CN" altLang="en-US" smtClean="0"/>
              <a:t>雪是白的。</a:t>
            </a:r>
          </a:p>
          <a:p>
            <a:pPr algn="just" eaLnBrk="1" hangingPunct="1">
              <a:buFont typeface="Wingdings" panose="05000000000000000000" pitchFamily="2" charset="2"/>
              <a:buNone/>
            </a:pPr>
            <a:r>
              <a:rPr lang="en-US" altLang="zh-CN" smtClean="0"/>
              <a:t>(2)</a:t>
            </a:r>
            <a:r>
              <a:rPr lang="zh-CN" altLang="en-US" smtClean="0"/>
              <a:t>朋友</a:t>
            </a:r>
            <a:r>
              <a:rPr lang="en-US" altLang="zh-CN" smtClean="0"/>
              <a:t>1.15(</a:t>
            </a:r>
            <a:r>
              <a:rPr lang="zh-CN" altLang="en-US" smtClean="0"/>
              <a:t>张三，李四</a:t>
            </a:r>
            <a:r>
              <a:rPr lang="en-US" altLang="zh-CN" smtClean="0"/>
              <a:t>)</a:t>
            </a:r>
            <a:r>
              <a:rPr lang="zh-CN" altLang="en-US" smtClean="0"/>
              <a:t>或</a:t>
            </a:r>
            <a:r>
              <a:rPr lang="en-US" altLang="zh-CN" smtClean="0"/>
              <a:t>1.15</a:t>
            </a:r>
            <a:r>
              <a:rPr lang="zh-CN" altLang="en-US" smtClean="0"/>
              <a:t>朋友</a:t>
            </a:r>
            <a:r>
              <a:rPr lang="en-US" altLang="zh-CN" smtClean="0"/>
              <a:t>(</a:t>
            </a:r>
            <a:r>
              <a:rPr lang="zh-CN" altLang="en-US" smtClean="0"/>
              <a:t>张三，李四</a:t>
            </a:r>
            <a:r>
              <a:rPr lang="en-US" altLang="zh-CN" smtClean="0"/>
              <a:t>)</a:t>
            </a:r>
          </a:p>
          <a:p>
            <a:pPr algn="just" eaLnBrk="1" hangingPunct="1">
              <a:buFont typeface="Wingdings" panose="05000000000000000000" pitchFamily="2" charset="2"/>
              <a:buNone/>
            </a:pPr>
            <a:r>
              <a:rPr lang="en-US" altLang="zh-CN" smtClean="0"/>
              <a:t>    </a:t>
            </a:r>
            <a:r>
              <a:rPr lang="zh-CN" altLang="en-US" smtClean="0"/>
              <a:t>表示</a:t>
            </a:r>
            <a:r>
              <a:rPr lang="en-US" altLang="zh-CN" smtClean="0"/>
              <a:t>:</a:t>
            </a:r>
            <a:r>
              <a:rPr lang="zh-CN" altLang="en-US" smtClean="0"/>
              <a:t>张三和李四是好朋友。</a:t>
            </a:r>
          </a:p>
          <a:p>
            <a:pPr algn="just" eaLnBrk="1" hangingPunct="1">
              <a:buFont typeface="Wingdings" panose="05000000000000000000" pitchFamily="2" charset="2"/>
              <a:buNone/>
            </a:pPr>
            <a:r>
              <a:rPr lang="en-US" altLang="zh-CN" smtClean="0"/>
              <a:t>(3)x(</a:t>
            </a:r>
            <a:r>
              <a:rPr lang="zh-CN" altLang="en-US" smtClean="0"/>
              <a:t>计算机系学生</a:t>
            </a:r>
            <a:r>
              <a:rPr lang="en-US" altLang="zh-CN" smtClean="0"/>
              <a:t>(x)  1.0 </a:t>
            </a:r>
            <a:r>
              <a:rPr lang="zh-CN" altLang="en-US" smtClean="0"/>
              <a:t>努力</a:t>
            </a:r>
            <a:r>
              <a:rPr lang="en-US" altLang="zh-CN" smtClean="0"/>
              <a:t>1.2(x))</a:t>
            </a:r>
          </a:p>
          <a:p>
            <a:pPr eaLnBrk="1" hangingPunct="1">
              <a:buFont typeface="Wingdings" panose="05000000000000000000" pitchFamily="2" charset="2"/>
              <a:buNone/>
            </a:pPr>
            <a:r>
              <a:rPr lang="en-US" altLang="zh-CN" smtClean="0"/>
              <a:t>    </a:t>
            </a:r>
            <a:r>
              <a:rPr lang="zh-CN" altLang="en-US" smtClean="0"/>
              <a:t>表示</a:t>
            </a:r>
            <a:r>
              <a:rPr lang="en-US" altLang="zh-CN" smtClean="0"/>
              <a:t>:</a:t>
            </a:r>
            <a:r>
              <a:rPr lang="zh-CN" altLang="en-US" smtClean="0"/>
              <a:t>计算机系的同学学习都很努力。 </a:t>
            </a:r>
          </a:p>
        </p:txBody>
      </p:sp>
      <p:sp>
        <p:nvSpPr>
          <p:cNvPr id="116741" name="Text Box 3"/>
          <p:cNvSpPr txBox="1">
            <a:spLocks noChangeArrowheads="1"/>
          </p:cNvSpPr>
          <p:nvPr/>
        </p:nvSpPr>
        <p:spPr bwMode="auto">
          <a:xfrm>
            <a:off x="1066800" y="762000"/>
            <a:ext cx="7315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4400">
                <a:solidFill>
                  <a:schemeClr val="tx2"/>
                </a:solidFill>
                <a:latin typeface="Times New Roman" panose="02020603050405020304" pitchFamily="18" charset="0"/>
                <a:ea typeface="华文彩云" panose="02010800040101010101" pitchFamily="2" charset="-122"/>
              </a:rPr>
              <a:t>模糊性知识的表示</a:t>
            </a:r>
          </a:p>
        </p:txBody>
      </p:sp>
    </p:spTree>
  </p:cSld>
  <p:clrMapOvr>
    <a:masterClrMapping/>
  </p:clrMapOvr>
  <p:transition spd="med">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1A05F0-04AF-4327-8194-0ED05E13FE5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6E216B-4A21-4B55-92F7-324CDEADE48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113</a:t>
            </a:fld>
            <a:endParaRPr kumimoji="0" lang="en-US" altLang="zh-CN" sz="1400" smtClean="0">
              <a:latin typeface="Tahoma" panose="020B0604030504040204" pitchFamily="34" charset="0"/>
              <a:ea typeface="宋体" panose="02010600030101010101" pitchFamily="2" charset="-122"/>
            </a:endParaRPr>
          </a:p>
        </p:txBody>
      </p:sp>
      <p:sp>
        <p:nvSpPr>
          <p:cNvPr id="117764" name="Rectangle 2"/>
          <p:cNvSpPr>
            <a:spLocks noGrp="1" noChangeArrowheads="1"/>
          </p:cNvSpPr>
          <p:nvPr>
            <p:ph type="body" idx="1"/>
          </p:nvPr>
        </p:nvSpPr>
        <p:spPr>
          <a:xfrm>
            <a:off x="914400" y="1981200"/>
            <a:ext cx="6248400" cy="4648200"/>
          </a:xfrm>
        </p:spPr>
        <p:txBody>
          <a:bodyPr/>
          <a:lstStyle/>
          <a:p>
            <a:pPr algn="just" eaLnBrk="1" hangingPunct="1"/>
            <a:r>
              <a:rPr lang="zh-CN" altLang="en-US" smtClean="0"/>
              <a:t>例</a:t>
            </a:r>
            <a:r>
              <a:rPr lang="en-US" altLang="zh-CN" smtClean="0"/>
              <a:t>3: </a:t>
            </a:r>
            <a:r>
              <a:rPr lang="zh-CN" altLang="en-US" smtClean="0"/>
              <a:t>模糊框架</a:t>
            </a:r>
          </a:p>
          <a:p>
            <a:pPr algn="just" eaLnBrk="1" hangingPunct="1">
              <a:buFont typeface="Wingdings" panose="05000000000000000000" pitchFamily="2" charset="2"/>
              <a:buNone/>
            </a:pPr>
            <a:r>
              <a:rPr lang="zh-CN" altLang="en-US" sz="2400" smtClean="0"/>
              <a:t>框架名</a:t>
            </a:r>
            <a:r>
              <a:rPr lang="en-US" altLang="zh-CN" sz="2400" smtClean="0"/>
              <a:t>:&lt;</a:t>
            </a:r>
            <a:r>
              <a:rPr lang="zh-CN" altLang="en-US" sz="2400" smtClean="0"/>
              <a:t>大枣</a:t>
            </a:r>
            <a:r>
              <a:rPr lang="en-US" altLang="zh-CN" sz="2400" smtClean="0"/>
              <a:t>&gt;  </a:t>
            </a:r>
          </a:p>
          <a:p>
            <a:pPr algn="just" eaLnBrk="1" hangingPunct="1">
              <a:buFont typeface="Wingdings" panose="05000000000000000000" pitchFamily="2" charset="2"/>
              <a:buNone/>
            </a:pPr>
            <a:r>
              <a:rPr lang="zh-CN" altLang="en-US" sz="2400" smtClean="0"/>
              <a:t>属</a:t>
            </a:r>
            <a:r>
              <a:rPr lang="en-US" altLang="zh-CN" sz="2400" smtClean="0"/>
              <a:t>:(&lt;</a:t>
            </a:r>
            <a:r>
              <a:rPr lang="zh-CN" altLang="en-US" sz="2400" smtClean="0"/>
              <a:t>干果</a:t>
            </a:r>
            <a:r>
              <a:rPr lang="en-US" altLang="zh-CN" sz="2400" smtClean="0"/>
              <a:t>&gt;,0.8)  </a:t>
            </a:r>
          </a:p>
          <a:p>
            <a:pPr algn="just" eaLnBrk="1" hangingPunct="1">
              <a:buFont typeface="Wingdings" panose="05000000000000000000" pitchFamily="2" charset="2"/>
              <a:buNone/>
            </a:pPr>
            <a:r>
              <a:rPr lang="zh-CN" altLang="en-US" sz="2400" smtClean="0"/>
              <a:t>形</a:t>
            </a:r>
            <a:r>
              <a:rPr lang="en-US" altLang="zh-CN" sz="2400" smtClean="0"/>
              <a:t>:(</a:t>
            </a:r>
            <a:r>
              <a:rPr lang="zh-CN" altLang="en-US" sz="2400" smtClean="0"/>
              <a:t>圆</a:t>
            </a:r>
            <a:r>
              <a:rPr lang="en-US" altLang="zh-CN" sz="2400" smtClean="0"/>
              <a:t>,0.7)  </a:t>
            </a:r>
          </a:p>
          <a:p>
            <a:pPr algn="just" eaLnBrk="1" hangingPunct="1">
              <a:buFont typeface="Wingdings" panose="05000000000000000000" pitchFamily="2" charset="2"/>
              <a:buNone/>
            </a:pPr>
            <a:r>
              <a:rPr lang="zh-CN" altLang="en-US" sz="2400" smtClean="0"/>
              <a:t>色</a:t>
            </a:r>
            <a:r>
              <a:rPr lang="en-US" altLang="zh-CN" sz="2400" smtClean="0"/>
              <a:t>:(</a:t>
            </a:r>
            <a:r>
              <a:rPr lang="zh-CN" altLang="en-US" sz="2400" smtClean="0"/>
              <a:t>红</a:t>
            </a:r>
            <a:r>
              <a:rPr lang="en-US" altLang="zh-CN" sz="2400" smtClean="0"/>
              <a:t>,1.0)  </a:t>
            </a:r>
          </a:p>
          <a:p>
            <a:pPr algn="just" eaLnBrk="1" hangingPunct="1">
              <a:buFont typeface="Wingdings" panose="05000000000000000000" pitchFamily="2" charset="2"/>
              <a:buNone/>
            </a:pPr>
            <a:r>
              <a:rPr lang="zh-CN" altLang="en-US" sz="2400" smtClean="0"/>
              <a:t>味</a:t>
            </a:r>
            <a:r>
              <a:rPr lang="en-US" altLang="zh-CN" sz="2400" smtClean="0"/>
              <a:t>:(</a:t>
            </a:r>
            <a:r>
              <a:rPr lang="zh-CN" altLang="en-US" sz="2400" smtClean="0"/>
              <a:t>甘</a:t>
            </a:r>
            <a:r>
              <a:rPr lang="en-US" altLang="zh-CN" sz="2400" smtClean="0"/>
              <a:t>,1.1)  </a:t>
            </a:r>
          </a:p>
          <a:p>
            <a:pPr algn="just" eaLnBrk="1" hangingPunct="1">
              <a:buFont typeface="Wingdings" panose="05000000000000000000" pitchFamily="2" charset="2"/>
              <a:buNone/>
            </a:pPr>
            <a:r>
              <a:rPr lang="zh-CN" altLang="en-US" sz="2400" smtClean="0"/>
              <a:t>用途</a:t>
            </a:r>
            <a:r>
              <a:rPr lang="en-US" altLang="zh-CN" sz="2400" smtClean="0"/>
              <a:t>:</a:t>
            </a:r>
            <a:r>
              <a:rPr lang="zh-CN" altLang="en-US" sz="2400" smtClean="0"/>
              <a:t>食用     </a:t>
            </a:r>
          </a:p>
          <a:p>
            <a:pPr algn="just" eaLnBrk="1" hangingPunct="1">
              <a:buFont typeface="Wingdings" panose="05000000000000000000" pitchFamily="2" charset="2"/>
              <a:buNone/>
            </a:pPr>
            <a:r>
              <a:rPr lang="zh-CN" altLang="en-US" sz="2400" smtClean="0"/>
              <a:t>药用</a:t>
            </a:r>
            <a:r>
              <a:rPr lang="en-US" altLang="zh-CN" sz="2400" smtClean="0"/>
              <a:t>: </a:t>
            </a:r>
            <a:r>
              <a:rPr lang="zh-CN" altLang="en-US" sz="2400" smtClean="0"/>
              <a:t>用量</a:t>
            </a:r>
            <a:r>
              <a:rPr lang="en-US" altLang="zh-CN" sz="2400" smtClean="0"/>
              <a:t>:</a:t>
            </a:r>
            <a:r>
              <a:rPr lang="zh-CN" altLang="en-US" sz="2400" smtClean="0"/>
              <a:t>约五枚</a:t>
            </a:r>
          </a:p>
          <a:p>
            <a:pPr algn="just" eaLnBrk="1" hangingPunct="1">
              <a:buFont typeface="Wingdings" panose="05000000000000000000" pitchFamily="2" charset="2"/>
              <a:buNone/>
            </a:pPr>
            <a:r>
              <a:rPr lang="zh-CN" altLang="en-US" sz="2400" smtClean="0"/>
              <a:t>用法</a:t>
            </a:r>
            <a:r>
              <a:rPr lang="en-US" altLang="zh-CN" sz="2400" smtClean="0"/>
              <a:t>:</a:t>
            </a:r>
            <a:r>
              <a:rPr lang="zh-CN" altLang="en-US" sz="2400" smtClean="0"/>
              <a:t>水煎服</a:t>
            </a:r>
          </a:p>
          <a:p>
            <a:pPr eaLnBrk="1" hangingPunct="1">
              <a:buFont typeface="Wingdings" panose="05000000000000000000" pitchFamily="2" charset="2"/>
              <a:buNone/>
            </a:pPr>
            <a:r>
              <a:rPr lang="zh-CN" altLang="en-US" sz="2400" smtClean="0"/>
              <a:t>注意：室温下半天内服完 </a:t>
            </a:r>
          </a:p>
        </p:txBody>
      </p:sp>
      <p:sp>
        <p:nvSpPr>
          <p:cNvPr id="117765" name="Text Box 3"/>
          <p:cNvSpPr txBox="1">
            <a:spLocks noChangeArrowheads="1"/>
          </p:cNvSpPr>
          <p:nvPr/>
        </p:nvSpPr>
        <p:spPr bwMode="auto">
          <a:xfrm>
            <a:off x="1066800" y="762000"/>
            <a:ext cx="7315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4400">
                <a:solidFill>
                  <a:schemeClr val="tx2"/>
                </a:solidFill>
                <a:latin typeface="Times New Roman" panose="02020603050405020304" pitchFamily="18" charset="0"/>
                <a:ea typeface="华文彩云" panose="02010800040101010101" pitchFamily="2" charset="-122"/>
              </a:rPr>
              <a:t>模糊性知识的表示</a:t>
            </a:r>
          </a:p>
        </p:txBody>
      </p:sp>
    </p:spTree>
  </p:cSld>
  <p:clrMapOvr>
    <a:masterClrMapping/>
  </p:clrMapOvr>
  <p:transition spd="med">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68983C-6C28-4355-909F-5E8128FB7A3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87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C4F42B-FEC6-4CEB-9B28-4177584180A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114</a:t>
            </a:fld>
            <a:endParaRPr kumimoji="0" lang="en-US" altLang="zh-CN" sz="1400" smtClean="0">
              <a:latin typeface="Tahoma" panose="020B0604030504040204" pitchFamily="34" charset="0"/>
              <a:ea typeface="宋体" panose="02010600030101010101" pitchFamily="2" charset="-122"/>
            </a:endParaRPr>
          </a:p>
        </p:txBody>
      </p:sp>
      <p:sp>
        <p:nvSpPr>
          <p:cNvPr id="118788" name="Rectangle 2"/>
          <p:cNvSpPr>
            <a:spLocks noGrp="1" noChangeArrowheads="1"/>
          </p:cNvSpPr>
          <p:nvPr>
            <p:ph type="body" idx="1"/>
          </p:nvPr>
        </p:nvSpPr>
        <p:spPr>
          <a:xfrm>
            <a:off x="685800" y="2133600"/>
            <a:ext cx="7772400" cy="3733800"/>
          </a:xfrm>
        </p:spPr>
        <p:txBody>
          <a:bodyPr/>
          <a:lstStyle/>
          <a:p>
            <a:pPr eaLnBrk="1" hangingPunct="1"/>
            <a:r>
              <a:rPr lang="zh-CN" altLang="en-US" smtClean="0"/>
              <a:t>例</a:t>
            </a:r>
            <a:r>
              <a:rPr lang="en-US" altLang="zh-CN" smtClean="0"/>
              <a:t>4:  </a:t>
            </a:r>
            <a:r>
              <a:rPr lang="zh-CN" altLang="en-US" smtClean="0"/>
              <a:t>模糊语义网</a:t>
            </a:r>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r>
              <a:rPr lang="zh-CN" altLang="en-US" smtClean="0"/>
              <a:t>        理解人意                   狗                  食肉动物</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r>
              <a:rPr lang="zh-CN" altLang="en-US" smtClean="0"/>
              <a:t>                                          </a:t>
            </a:r>
            <a:r>
              <a:rPr lang="en-US" altLang="zh-CN" smtClean="0"/>
              <a:t>(</a:t>
            </a:r>
            <a:r>
              <a:rPr lang="zh-CN" altLang="en-US" smtClean="0"/>
              <a:t>灵敏，</a:t>
            </a:r>
            <a:r>
              <a:rPr lang="en-US" altLang="zh-CN" smtClean="0"/>
              <a:t>1.5)</a:t>
            </a:r>
          </a:p>
        </p:txBody>
      </p:sp>
      <p:sp>
        <p:nvSpPr>
          <p:cNvPr id="118789" name="Line 3"/>
          <p:cNvSpPr>
            <a:spLocks noChangeShapeType="1"/>
          </p:cNvSpPr>
          <p:nvPr/>
        </p:nvSpPr>
        <p:spPr bwMode="auto">
          <a:xfrm flipH="1">
            <a:off x="3048000" y="3581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0" name="Line 4"/>
          <p:cNvSpPr>
            <a:spLocks noChangeShapeType="1"/>
          </p:cNvSpPr>
          <p:nvPr/>
        </p:nvSpPr>
        <p:spPr bwMode="auto">
          <a:xfrm>
            <a:off x="5181600" y="3733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1" name="Text Box 5"/>
          <p:cNvSpPr txBox="1">
            <a:spLocks noChangeArrowheads="1"/>
          </p:cNvSpPr>
          <p:nvPr/>
        </p:nvSpPr>
        <p:spPr bwMode="auto">
          <a:xfrm>
            <a:off x="3200400" y="29718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(can,0.3)</a:t>
            </a:r>
          </a:p>
        </p:txBody>
      </p:sp>
      <p:sp>
        <p:nvSpPr>
          <p:cNvPr id="118792" name="Text Box 6"/>
          <p:cNvSpPr txBox="1">
            <a:spLocks noChangeArrowheads="1"/>
          </p:cNvSpPr>
          <p:nvPr/>
        </p:nvSpPr>
        <p:spPr bwMode="auto">
          <a:xfrm>
            <a:off x="5181600" y="32004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(AKO,0.7)</a:t>
            </a:r>
          </a:p>
        </p:txBody>
      </p:sp>
      <p:sp>
        <p:nvSpPr>
          <p:cNvPr id="118793" name="Text Box 7"/>
          <p:cNvSpPr txBox="1">
            <a:spLocks noChangeArrowheads="1"/>
          </p:cNvSpPr>
          <p:nvPr/>
        </p:nvSpPr>
        <p:spPr bwMode="auto">
          <a:xfrm>
            <a:off x="4876800" y="4038600"/>
            <a:ext cx="45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ea typeface="宋体" panose="02010600030101010101" pitchFamily="2" charset="-122"/>
              </a:rPr>
              <a:t>嗅觉</a:t>
            </a:r>
          </a:p>
        </p:txBody>
      </p:sp>
      <p:sp>
        <p:nvSpPr>
          <p:cNvPr id="118794" name="Line 8"/>
          <p:cNvSpPr>
            <a:spLocks noChangeShapeType="1"/>
          </p:cNvSpPr>
          <p:nvPr/>
        </p:nvSpPr>
        <p:spPr bwMode="auto">
          <a:xfrm>
            <a:off x="4648200" y="38862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5" name="Text Box 9"/>
          <p:cNvSpPr txBox="1">
            <a:spLocks noChangeArrowheads="1"/>
          </p:cNvSpPr>
          <p:nvPr/>
        </p:nvSpPr>
        <p:spPr bwMode="auto">
          <a:xfrm>
            <a:off x="1066800" y="762000"/>
            <a:ext cx="73152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4400">
                <a:solidFill>
                  <a:schemeClr val="tx2"/>
                </a:solidFill>
                <a:latin typeface="Times New Roman" panose="02020603050405020304" pitchFamily="18" charset="0"/>
                <a:ea typeface="华文彩云" panose="02010800040101010101" pitchFamily="2" charset="-122"/>
              </a:rPr>
              <a:t>模糊性知识的表示</a:t>
            </a:r>
          </a:p>
        </p:txBody>
      </p:sp>
    </p:spTree>
  </p:cSld>
  <p:clrMapOvr>
    <a:masterClrMapping/>
  </p:clrMapOvr>
  <p:transition spd="med">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9D8B5F-54F9-48AA-AC8F-1C7D6092A80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198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F5335B-8D48-4FC0-979E-A546832294E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115</a:t>
            </a:fld>
            <a:endParaRPr kumimoji="0" lang="en-US" altLang="zh-CN" sz="1400" smtClean="0">
              <a:latin typeface="Tahoma" panose="020B0604030504040204" pitchFamily="34" charset="0"/>
              <a:ea typeface="宋体" panose="02010600030101010101" pitchFamily="2" charset="-122"/>
            </a:endParaRPr>
          </a:p>
        </p:txBody>
      </p:sp>
      <p:sp>
        <p:nvSpPr>
          <p:cNvPr id="119812" name="Rectangle 2"/>
          <p:cNvSpPr>
            <a:spLocks noGrp="1" noChangeArrowheads="1"/>
          </p:cNvSpPr>
          <p:nvPr>
            <p:ph type="title"/>
          </p:nvPr>
        </p:nvSpPr>
        <p:spPr/>
        <p:txBody>
          <a:bodyPr/>
          <a:lstStyle/>
          <a:p>
            <a:pPr eaLnBrk="1" hangingPunct="1"/>
            <a:endParaRPr lang="zh-CN" altLang="zh-CN" smtClean="0"/>
          </a:p>
        </p:txBody>
      </p:sp>
      <p:sp>
        <p:nvSpPr>
          <p:cNvPr id="119813" name="Rectangle 3"/>
          <p:cNvSpPr>
            <a:spLocks noGrp="1" noChangeArrowheads="1"/>
          </p:cNvSpPr>
          <p:nvPr>
            <p:ph type="body" idx="1"/>
          </p:nvPr>
        </p:nvSpPr>
        <p:spPr/>
        <p:txBody>
          <a:bodyPr/>
          <a:lstStyle/>
          <a:p>
            <a:pPr eaLnBrk="1" hangingPunct="1"/>
            <a:r>
              <a:rPr lang="zh-CN" altLang="en-US" smtClean="0"/>
              <a:t>以医疗诊断为例，设有几种疾病</a:t>
            </a:r>
            <a:r>
              <a:rPr lang="en-US" altLang="zh-CN" smtClean="0"/>
              <a:t>B</a:t>
            </a:r>
            <a:r>
              <a:rPr lang="en-US" altLang="zh-CN" baseline="-25000" smtClean="0"/>
              <a:t>1</a:t>
            </a:r>
            <a:r>
              <a:rPr lang="en-US" altLang="zh-CN" smtClean="0"/>
              <a:t>,…,B</a:t>
            </a:r>
            <a:r>
              <a:rPr lang="en-US" altLang="zh-CN" baseline="-25000" smtClean="0"/>
              <a:t>n</a:t>
            </a:r>
            <a:r>
              <a:rPr lang="en-US" altLang="zh-CN" smtClean="0"/>
              <a:t>,</a:t>
            </a:r>
            <a:r>
              <a:rPr lang="zh-CN" altLang="en-US" smtClean="0"/>
              <a:t>而症状为</a:t>
            </a:r>
            <a:r>
              <a:rPr lang="en-US" altLang="zh-CN" smtClean="0"/>
              <a:t>A,</a:t>
            </a:r>
            <a:r>
              <a:rPr lang="zh-CN" altLang="en-US" smtClean="0"/>
              <a:t>问题是判断在症状</a:t>
            </a:r>
            <a:r>
              <a:rPr lang="en-US" altLang="zh-CN" smtClean="0"/>
              <a:t>A</a:t>
            </a:r>
            <a:r>
              <a:rPr lang="zh-CN" altLang="en-US" smtClean="0"/>
              <a:t>下患者得了什么病？其可信度如何？可直接用</a:t>
            </a:r>
            <a:r>
              <a:rPr lang="en-US" altLang="zh-CN" smtClean="0"/>
              <a:t>Bayes</a:t>
            </a:r>
            <a:r>
              <a:rPr lang="zh-CN" altLang="en-US" smtClean="0"/>
              <a:t>公式来求解：设有事件</a:t>
            </a:r>
            <a:r>
              <a:rPr lang="en-US" altLang="zh-CN" smtClean="0"/>
              <a:t>B</a:t>
            </a:r>
            <a:r>
              <a:rPr lang="en-US" altLang="zh-CN" baseline="-25000" smtClean="0"/>
              <a:t>1</a:t>
            </a:r>
            <a:r>
              <a:rPr lang="en-US" altLang="zh-CN" smtClean="0"/>
              <a:t>,…,B</a:t>
            </a:r>
            <a:r>
              <a:rPr lang="en-US" altLang="zh-CN" baseline="-25000" smtClean="0"/>
              <a:t>n</a:t>
            </a:r>
            <a:r>
              <a:rPr lang="zh-CN" altLang="en-US" smtClean="0"/>
              <a:t>互补相容， </a:t>
            </a:r>
            <a:r>
              <a:rPr lang="en-US" altLang="zh-CN" smtClean="0"/>
              <a:t>B</a:t>
            </a:r>
            <a:r>
              <a:rPr lang="en-US" altLang="zh-CN" baseline="-25000" smtClean="0"/>
              <a:t>1</a:t>
            </a:r>
            <a:r>
              <a:rPr lang="en-US" altLang="zh-CN" smtClean="0"/>
              <a:t>∪ B</a:t>
            </a:r>
            <a:r>
              <a:rPr lang="en-US" altLang="zh-CN" baseline="-25000" smtClean="0"/>
              <a:t>2</a:t>
            </a:r>
            <a:r>
              <a:rPr lang="en-US" altLang="zh-CN" smtClean="0"/>
              <a:t> ∪ …B</a:t>
            </a:r>
            <a:r>
              <a:rPr lang="en-US" altLang="zh-CN" baseline="-25000" smtClean="0"/>
              <a:t>n</a:t>
            </a:r>
            <a:r>
              <a:rPr lang="en-US" altLang="zh-CN" smtClean="0"/>
              <a:t>=</a:t>
            </a:r>
            <a:r>
              <a:rPr lang="zh-CN" altLang="en-US" smtClean="0"/>
              <a:t>全集，事件</a:t>
            </a:r>
            <a:r>
              <a:rPr lang="en-US" altLang="zh-CN" smtClean="0"/>
              <a:t>A</a:t>
            </a:r>
            <a:r>
              <a:rPr lang="zh-CN" altLang="en-US" smtClean="0"/>
              <a:t>能且只能与</a:t>
            </a:r>
            <a:r>
              <a:rPr lang="en-US" altLang="zh-CN" smtClean="0"/>
              <a:t>B</a:t>
            </a:r>
            <a:r>
              <a:rPr lang="en-US" altLang="zh-CN" baseline="-25000" smtClean="0"/>
              <a:t>1</a:t>
            </a:r>
            <a:r>
              <a:rPr lang="en-US" altLang="zh-CN" smtClean="0"/>
              <a:t>,…,B</a:t>
            </a:r>
            <a:r>
              <a:rPr lang="en-US" altLang="zh-CN" baseline="-25000" smtClean="0"/>
              <a:t>n</a:t>
            </a:r>
            <a:r>
              <a:rPr lang="zh-CN" altLang="en-US" smtClean="0"/>
              <a:t>中的一个同时发生，而且</a:t>
            </a:r>
            <a:r>
              <a:rPr lang="en-US" altLang="zh-CN" smtClean="0"/>
              <a:t>P(A)&gt;0,P(B</a:t>
            </a:r>
            <a:r>
              <a:rPr lang="en-US" altLang="zh-CN" baseline="-25000" smtClean="0"/>
              <a:t>i</a:t>
            </a:r>
            <a:r>
              <a:rPr lang="en-US" altLang="zh-CN" smtClean="0"/>
              <a:t>) &gt;0,</a:t>
            </a:r>
            <a:r>
              <a:rPr lang="zh-CN" altLang="en-US" smtClean="0"/>
              <a:t>则有</a:t>
            </a:r>
          </a:p>
          <a:p>
            <a:pPr eaLnBrk="1" hangingPunct="1">
              <a:buFont typeface="Wingdings" panose="05000000000000000000" pitchFamily="2" charset="2"/>
              <a:buNone/>
            </a:pPr>
            <a:r>
              <a:rPr lang="zh-CN" altLang="en-US" smtClean="0"/>
              <a:t>    </a:t>
            </a:r>
          </a:p>
          <a:p>
            <a:pPr eaLnBrk="1" hangingPunct="1">
              <a:buFont typeface="Wingdings" panose="05000000000000000000" pitchFamily="2" charset="2"/>
              <a:buNone/>
            </a:pPr>
            <a:endParaRPr lang="en-US" altLang="zh-CN" smtClean="0"/>
          </a:p>
        </p:txBody>
      </p:sp>
      <p:graphicFrame>
        <p:nvGraphicFramePr>
          <p:cNvPr id="119814" name="Object 4"/>
          <p:cNvGraphicFramePr>
            <a:graphicFrameLocks noChangeAspect="1"/>
          </p:cNvGraphicFramePr>
          <p:nvPr/>
        </p:nvGraphicFramePr>
        <p:xfrm>
          <a:off x="1919288" y="4926013"/>
          <a:ext cx="4984750" cy="1370012"/>
        </p:xfrm>
        <a:graphic>
          <a:graphicData uri="http://schemas.openxmlformats.org/presentationml/2006/ole">
            <mc:AlternateContent xmlns:mc="http://schemas.openxmlformats.org/markup-compatibility/2006">
              <mc:Choice xmlns:v="urn:schemas-microsoft-com:vml" Requires="v">
                <p:oleObj spid="_x0000_s119831" name="Equation" r:id="rId6" imgW="2489200" imgH="647700" progId="Equation.3">
                  <p:embed/>
                </p:oleObj>
              </mc:Choice>
              <mc:Fallback>
                <p:oleObj name="Equation" r:id="rId6" imgW="2489200" imgH="6477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288" y="4926013"/>
                        <a:ext cx="4984750"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10DFA0-C494-4856-B8D2-FAEE74F692B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08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F51795-E018-4F0C-A01C-B8901078DF8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116</a:t>
            </a:fld>
            <a:endParaRPr kumimoji="0" lang="en-US" altLang="zh-CN" sz="1400" smtClean="0">
              <a:latin typeface="Tahoma" panose="020B0604030504040204" pitchFamily="34" charset="0"/>
              <a:ea typeface="宋体" panose="02010600030101010101" pitchFamily="2" charset="-122"/>
            </a:endParaRPr>
          </a:p>
        </p:txBody>
      </p:sp>
      <p:sp>
        <p:nvSpPr>
          <p:cNvPr id="120836" name="Rectangle 2"/>
          <p:cNvSpPr>
            <a:spLocks noGrp="1" noChangeArrowheads="1"/>
          </p:cNvSpPr>
          <p:nvPr>
            <p:ph type="title"/>
          </p:nvPr>
        </p:nvSpPr>
        <p:spPr/>
        <p:txBody>
          <a:bodyPr/>
          <a:lstStyle/>
          <a:p>
            <a:pPr eaLnBrk="1" hangingPunct="1"/>
            <a:r>
              <a:rPr lang="zh-CN" altLang="en-US" smtClean="0"/>
              <a:t>概率推理</a:t>
            </a:r>
          </a:p>
        </p:txBody>
      </p:sp>
      <p:sp>
        <p:nvSpPr>
          <p:cNvPr id="120837" name="Rectangle 3"/>
          <p:cNvSpPr>
            <a:spLocks noGrp="1" noChangeArrowheads="1"/>
          </p:cNvSpPr>
          <p:nvPr>
            <p:ph type="body" idx="1"/>
          </p:nvPr>
        </p:nvSpPr>
        <p:spPr>
          <a:xfrm>
            <a:off x="827088" y="2017713"/>
            <a:ext cx="8128000" cy="4114800"/>
          </a:xfrm>
        </p:spPr>
        <p:txBody>
          <a:bodyPr/>
          <a:lstStyle/>
          <a:p>
            <a:pPr eaLnBrk="1" hangingPunct="1"/>
            <a:r>
              <a:rPr lang="zh-CN" altLang="en-US" sz="2400" smtClean="0"/>
              <a:t>概率的基本性质</a:t>
            </a:r>
          </a:p>
          <a:p>
            <a:pPr eaLnBrk="1" hangingPunct="1"/>
            <a:r>
              <a:rPr lang="en-US" altLang="zh-CN" sz="2400" smtClean="0"/>
              <a:t>(1)</a:t>
            </a:r>
            <a:r>
              <a:rPr lang="zh-CN" altLang="en-US" sz="2400" smtClean="0"/>
              <a:t>对于任一事件</a:t>
            </a:r>
            <a:r>
              <a:rPr lang="en-US" altLang="zh-CN" sz="2400" smtClean="0"/>
              <a:t>A</a:t>
            </a:r>
            <a:r>
              <a:rPr lang="zh-CN" altLang="en-US" sz="2400" smtClean="0"/>
              <a:t>，有</a:t>
            </a:r>
            <a:r>
              <a:rPr lang="en-US" altLang="zh-CN" sz="2400" smtClean="0"/>
              <a:t>0</a:t>
            </a:r>
            <a:r>
              <a:rPr lang="en-US" altLang="zh-CN" sz="2400" smtClean="0">
                <a:sym typeface="Symbol" panose="05050102010706020507" pitchFamily="18" charset="2"/>
              </a:rPr>
              <a:t></a:t>
            </a:r>
            <a:r>
              <a:rPr lang="en-US" altLang="zh-CN" sz="2400" smtClean="0"/>
              <a:t> P(A) </a:t>
            </a:r>
            <a:r>
              <a:rPr lang="en-US" altLang="zh-CN" sz="2400" smtClean="0">
                <a:sym typeface="Symbol" panose="05050102010706020507" pitchFamily="18" charset="2"/>
              </a:rPr>
              <a:t></a:t>
            </a:r>
            <a:r>
              <a:rPr lang="en-US" altLang="zh-CN" sz="2400" smtClean="0"/>
              <a:t> 1</a:t>
            </a:r>
          </a:p>
          <a:p>
            <a:pPr eaLnBrk="1" hangingPunct="1"/>
            <a:r>
              <a:rPr lang="en-US" altLang="zh-CN" sz="2400" smtClean="0"/>
              <a:t>(2)</a:t>
            </a:r>
            <a:r>
              <a:rPr lang="zh-CN" altLang="en-US" sz="2400" smtClean="0"/>
              <a:t>必然事件</a:t>
            </a:r>
            <a:r>
              <a:rPr lang="en-US" altLang="zh-CN" sz="2400" smtClean="0"/>
              <a:t>D</a:t>
            </a:r>
            <a:r>
              <a:rPr lang="zh-CN" altLang="en-US" sz="2400" smtClean="0"/>
              <a:t>的概率</a:t>
            </a:r>
            <a:r>
              <a:rPr lang="en-US" altLang="zh-CN" sz="2400" smtClean="0"/>
              <a:t>P(D)=1,</a:t>
            </a:r>
            <a:r>
              <a:rPr lang="zh-CN" altLang="en-US" sz="2400" smtClean="0"/>
              <a:t>不可能事件</a:t>
            </a:r>
            <a:r>
              <a:rPr lang="zh-CN" altLang="en-US" sz="2400" smtClean="0">
                <a:sym typeface="Symbol" panose="05050102010706020507" pitchFamily="18" charset="2"/>
              </a:rPr>
              <a:t></a:t>
            </a:r>
            <a:r>
              <a:rPr lang="zh-CN" altLang="en-US" sz="2400" smtClean="0"/>
              <a:t> 的概率</a:t>
            </a:r>
            <a:r>
              <a:rPr lang="en-US" altLang="zh-CN" sz="2400" smtClean="0"/>
              <a:t>P(</a:t>
            </a:r>
            <a:r>
              <a:rPr lang="en-US" altLang="zh-CN" sz="2400" smtClean="0">
                <a:sym typeface="Symbol" panose="05050102010706020507" pitchFamily="18" charset="2"/>
              </a:rPr>
              <a:t></a:t>
            </a:r>
            <a:r>
              <a:rPr lang="en-US" altLang="zh-CN" sz="2400" smtClean="0"/>
              <a:t>)=0.</a:t>
            </a:r>
          </a:p>
          <a:p>
            <a:pPr eaLnBrk="1" hangingPunct="1"/>
            <a:r>
              <a:rPr lang="en-US" altLang="zh-CN" sz="2400" smtClean="0"/>
              <a:t>(3)</a:t>
            </a:r>
            <a:r>
              <a:rPr lang="zh-CN" altLang="en-US" sz="2400" smtClean="0"/>
              <a:t>若</a:t>
            </a:r>
            <a:r>
              <a:rPr lang="en-US" altLang="zh-CN" sz="2400" smtClean="0"/>
              <a:t>A,B</a:t>
            </a:r>
            <a:r>
              <a:rPr lang="zh-CN" altLang="en-US" sz="2400" smtClean="0"/>
              <a:t>是两个事件，则</a:t>
            </a:r>
          </a:p>
          <a:p>
            <a:pPr eaLnBrk="1" hangingPunct="1">
              <a:buFont typeface="Wingdings" panose="05000000000000000000" pitchFamily="2" charset="2"/>
              <a:buNone/>
            </a:pPr>
            <a:r>
              <a:rPr lang="zh-CN" altLang="en-US" sz="2400" smtClean="0"/>
              <a:t>     </a:t>
            </a:r>
            <a:r>
              <a:rPr lang="en-US" altLang="zh-CN" sz="2400" smtClean="0"/>
              <a:t>P(A∪B)= P(A)+ P(B)- P(A∩B)</a:t>
            </a:r>
          </a:p>
          <a:p>
            <a:pPr eaLnBrk="1" hangingPunct="1"/>
            <a:r>
              <a:rPr lang="en-US" altLang="zh-CN" sz="2400" smtClean="0"/>
              <a:t>(4)</a:t>
            </a:r>
            <a:r>
              <a:rPr lang="zh-CN" altLang="en-US" sz="2400" smtClean="0"/>
              <a:t>若事件</a:t>
            </a:r>
            <a:r>
              <a:rPr lang="en-US" altLang="zh-CN" sz="2400" smtClean="0"/>
              <a:t>A,B</a:t>
            </a:r>
            <a:r>
              <a:rPr lang="zh-CN" altLang="en-US" sz="2400" smtClean="0"/>
              <a:t>互斥，则</a:t>
            </a:r>
          </a:p>
          <a:p>
            <a:pPr eaLnBrk="1" hangingPunct="1">
              <a:buFont typeface="Wingdings" panose="05000000000000000000" pitchFamily="2" charset="2"/>
              <a:buNone/>
            </a:pPr>
            <a:r>
              <a:rPr lang="zh-CN" altLang="en-US" sz="2400" smtClean="0"/>
              <a:t>     </a:t>
            </a:r>
            <a:r>
              <a:rPr lang="en-US" altLang="zh-CN" sz="2400" smtClean="0"/>
              <a:t>P(A∪B)= P(A)+ P(B)</a:t>
            </a:r>
          </a:p>
          <a:p>
            <a:pPr eaLnBrk="1" hangingPunct="1"/>
            <a:r>
              <a:rPr lang="en-US" altLang="zh-CN" sz="2400" smtClean="0"/>
              <a:t>(5)</a:t>
            </a:r>
            <a:r>
              <a:rPr lang="zh-CN" altLang="en-US" sz="2400" smtClean="0"/>
              <a:t>对任一事件</a:t>
            </a:r>
            <a:r>
              <a:rPr lang="en-US" altLang="zh-CN" sz="2400" smtClean="0"/>
              <a:t>A</a:t>
            </a:r>
            <a:r>
              <a:rPr lang="zh-CN" altLang="en-US" sz="2400" smtClean="0"/>
              <a:t>，有</a:t>
            </a:r>
          </a:p>
          <a:p>
            <a:pPr eaLnBrk="1" hangingPunct="1">
              <a:buFont typeface="Wingdings" panose="05000000000000000000" pitchFamily="2" charset="2"/>
              <a:buNone/>
            </a:pPr>
            <a:r>
              <a:rPr lang="zh-CN" altLang="en-US" sz="2400" smtClean="0"/>
              <a:t>     </a:t>
            </a:r>
          </a:p>
        </p:txBody>
      </p:sp>
      <p:sp>
        <p:nvSpPr>
          <p:cNvPr id="12083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39" name="Rectangle 6"/>
          <p:cNvSpPr>
            <a:spLocks noChangeArrowheads="1"/>
          </p:cNvSpPr>
          <p:nvPr/>
        </p:nvSpPr>
        <p:spPr bwMode="auto">
          <a:xfrm>
            <a:off x="0"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1" name="Rectangle 9"/>
          <p:cNvSpPr>
            <a:spLocks noChangeArrowheads="1"/>
          </p:cNvSpPr>
          <p:nvPr/>
        </p:nvSpPr>
        <p:spPr bwMode="auto">
          <a:xfrm>
            <a:off x="0"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2"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3" name="Rectangle 12"/>
          <p:cNvSpPr>
            <a:spLocks noChangeArrowheads="1"/>
          </p:cNvSpPr>
          <p:nvPr/>
        </p:nvSpPr>
        <p:spPr bwMode="auto">
          <a:xfrm>
            <a:off x="0" y="200025"/>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a:latin typeface="Times New Roman" panose="02020603050405020304" pitchFamily="18" charset="0"/>
                <a:ea typeface="宋体" panose="02010600030101010101" pitchFamily="2" charset="-122"/>
              </a:rPr>
              <a:t> </a:t>
            </a:r>
            <a:r>
              <a:rPr lang="en-US" altLang="zh-CN" sz="9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2084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2084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graphicFrame>
        <p:nvGraphicFramePr>
          <p:cNvPr id="120846" name="Object 15"/>
          <p:cNvGraphicFramePr>
            <a:graphicFrameLocks noChangeAspect="1"/>
          </p:cNvGraphicFramePr>
          <p:nvPr/>
        </p:nvGraphicFramePr>
        <p:xfrm>
          <a:off x="1547813" y="5589588"/>
          <a:ext cx="1943100" cy="404812"/>
        </p:xfrm>
        <a:graphic>
          <a:graphicData uri="http://schemas.openxmlformats.org/presentationml/2006/ole">
            <mc:AlternateContent xmlns:mc="http://schemas.openxmlformats.org/markup-compatibility/2006">
              <mc:Choice xmlns:v="urn:schemas-microsoft-com:vml" Requires="v">
                <p:oleObj spid="_x0000_s120863" name="公式" r:id="rId6" imgW="1028254" imgH="241195" progId="Equation.3">
                  <p:embed/>
                </p:oleObj>
              </mc:Choice>
              <mc:Fallback>
                <p:oleObj name="公式" r:id="rId6" imgW="1028254" imgH="241195"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5589588"/>
                        <a:ext cx="19431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20D927-993C-44A2-8951-E7811064C68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18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C426A8-BE4A-4FCE-A56D-04B57AD8541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117</a:t>
            </a:fld>
            <a:endParaRPr kumimoji="0" lang="en-US" altLang="zh-CN" sz="1400" smtClean="0">
              <a:latin typeface="Tahoma" panose="020B0604030504040204" pitchFamily="34" charset="0"/>
              <a:ea typeface="宋体" panose="02010600030101010101" pitchFamily="2" charset="-122"/>
            </a:endParaRPr>
          </a:p>
        </p:txBody>
      </p:sp>
      <p:sp>
        <p:nvSpPr>
          <p:cNvPr id="121860" name="Rectangle 2"/>
          <p:cNvSpPr>
            <a:spLocks noGrp="1" noChangeArrowheads="1"/>
          </p:cNvSpPr>
          <p:nvPr>
            <p:ph type="title"/>
          </p:nvPr>
        </p:nvSpPr>
        <p:spPr/>
        <p:txBody>
          <a:bodyPr/>
          <a:lstStyle/>
          <a:p>
            <a:pPr eaLnBrk="1" hangingPunct="1"/>
            <a:r>
              <a:rPr lang="zh-CN" altLang="en-US" smtClean="0"/>
              <a:t>概率推理</a:t>
            </a:r>
          </a:p>
        </p:txBody>
      </p:sp>
      <p:sp>
        <p:nvSpPr>
          <p:cNvPr id="121861" name="Rectangle 3"/>
          <p:cNvSpPr>
            <a:spLocks noGrp="1" noChangeArrowheads="1"/>
          </p:cNvSpPr>
          <p:nvPr>
            <p:ph type="body" idx="1"/>
          </p:nvPr>
        </p:nvSpPr>
        <p:spPr>
          <a:xfrm>
            <a:off x="539750" y="1989138"/>
            <a:ext cx="8415338" cy="4114800"/>
          </a:xfrm>
        </p:spPr>
        <p:txBody>
          <a:bodyPr/>
          <a:lstStyle/>
          <a:p>
            <a:pPr eaLnBrk="1" hangingPunct="1"/>
            <a:r>
              <a:rPr lang="zh-CN" altLang="en-US" smtClean="0"/>
              <a:t>概率的部分计算公式</a:t>
            </a:r>
            <a:endParaRPr lang="en-US" altLang="zh-CN" smtClean="0"/>
          </a:p>
          <a:p>
            <a:pPr lvl="1" algn="just" eaLnBrk="1" hangingPunct="1">
              <a:spcBef>
                <a:spcPct val="35000"/>
              </a:spcBef>
            </a:pPr>
            <a:r>
              <a:rPr lang="zh-CN" altLang="en-US" smtClean="0">
                <a:latin typeface="华文新魏" panose="02010800040101010101" pitchFamily="2" charset="-122"/>
              </a:rPr>
              <a:t>条件概率</a:t>
            </a:r>
            <a:endParaRPr lang="en-US" altLang="zh-CN"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smtClean="0">
                <a:latin typeface="华文新魏" panose="02010800040101010101" pitchFamily="2" charset="-122"/>
              </a:rPr>
              <a:t> P(A|B)=P(A</a:t>
            </a:r>
            <a:r>
              <a:rPr lang="en-US" altLang="zh-CN" smtClean="0"/>
              <a:t> ∩B)/P(B), P(B)&gt;0</a:t>
            </a:r>
            <a:endParaRPr lang="en-US" altLang="zh-CN" smtClean="0">
              <a:latin typeface="华文新魏" panose="02010800040101010101" pitchFamily="2" charset="-122"/>
            </a:endParaRPr>
          </a:p>
          <a:p>
            <a:pPr lvl="1" algn="just" eaLnBrk="1" hangingPunct="1">
              <a:spcBef>
                <a:spcPct val="35000"/>
              </a:spcBef>
            </a:pPr>
            <a:r>
              <a:rPr lang="zh-CN" altLang="en-US" smtClean="0">
                <a:latin typeface="华文新魏" panose="02010800040101010101" pitchFamily="2" charset="-122"/>
              </a:rPr>
              <a:t>独立性公式</a:t>
            </a:r>
            <a:endParaRPr lang="en-US" altLang="zh-CN"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smtClean="0">
                <a:latin typeface="华文新魏" panose="02010800040101010101" pitchFamily="2" charset="-122"/>
              </a:rPr>
              <a:t>P(A</a:t>
            </a:r>
            <a:r>
              <a:rPr lang="en-US" altLang="zh-CN" smtClean="0"/>
              <a:t> ∩B)=P(A) P(B)</a:t>
            </a:r>
            <a:endParaRPr lang="en-US" altLang="zh-CN" smtClean="0">
              <a:latin typeface="华文新魏" panose="02010800040101010101" pitchFamily="2" charset="-122"/>
            </a:endParaRPr>
          </a:p>
          <a:p>
            <a:pPr lvl="1" algn="just" eaLnBrk="1" hangingPunct="1">
              <a:spcBef>
                <a:spcPct val="35000"/>
              </a:spcBef>
            </a:pPr>
            <a:r>
              <a:rPr lang="zh-CN" altLang="en-US" smtClean="0">
                <a:latin typeface="华文新魏" panose="02010800040101010101" pitchFamily="2" charset="-122"/>
              </a:rPr>
              <a:t>全概率</a:t>
            </a:r>
            <a:endParaRPr lang="en-US" altLang="zh-CN" smtClean="0">
              <a:latin typeface="华文新魏" panose="02010800040101010101" pitchFamily="2" charset="-122"/>
            </a:endParaRPr>
          </a:p>
          <a:p>
            <a:pPr lvl="1" algn="just" eaLnBrk="1" hangingPunct="1">
              <a:spcBef>
                <a:spcPct val="35000"/>
              </a:spcBef>
              <a:buFont typeface="Wingdings" panose="05000000000000000000" pitchFamily="2" charset="2"/>
              <a:buNone/>
            </a:pPr>
            <a:r>
              <a:rPr lang="en-US" altLang="zh-CN" smtClean="0"/>
              <a:t>  </a:t>
            </a:r>
            <a:endParaRPr lang="en-US" altLang="zh-CN" smtClean="0">
              <a:latin typeface="华文新魏" panose="02010800040101010101" pitchFamily="2" charset="-122"/>
            </a:endParaRPr>
          </a:p>
          <a:p>
            <a:pPr lvl="1" algn="just" eaLnBrk="1" hangingPunct="1">
              <a:spcBef>
                <a:spcPct val="35000"/>
              </a:spcBef>
            </a:pPr>
            <a:r>
              <a:rPr lang="zh-CN" altLang="en-US" smtClean="0">
                <a:latin typeface="华文新魏" panose="02010800040101010101" pitchFamily="2" charset="-122"/>
              </a:rPr>
              <a:t>贝叶斯公式</a:t>
            </a:r>
            <a:endParaRPr lang="en-US" altLang="zh-CN" smtClean="0">
              <a:latin typeface="华文新魏" panose="02010800040101010101" pitchFamily="2" charset="-122"/>
            </a:endParaRPr>
          </a:p>
          <a:p>
            <a:pPr lvl="1" algn="just" eaLnBrk="1" hangingPunct="1">
              <a:spcBef>
                <a:spcPct val="35000"/>
              </a:spcBef>
            </a:pPr>
            <a:endParaRPr lang="en-US" altLang="zh-CN" smtClean="0">
              <a:latin typeface="华文新魏" panose="02010800040101010101" pitchFamily="2" charset="-122"/>
            </a:endParaRPr>
          </a:p>
          <a:p>
            <a:pPr lvl="1" algn="just" eaLnBrk="1" hangingPunct="1">
              <a:spcBef>
                <a:spcPct val="35000"/>
              </a:spcBef>
              <a:buFont typeface="Wingdings" panose="05000000000000000000" pitchFamily="2" charset="2"/>
              <a:buNone/>
            </a:pPr>
            <a:endParaRPr lang="zh-CN" altLang="en-US" smtClean="0">
              <a:latin typeface="华文新魏" panose="02010800040101010101" pitchFamily="2" charset="-122"/>
            </a:endParaRPr>
          </a:p>
        </p:txBody>
      </p:sp>
      <p:graphicFrame>
        <p:nvGraphicFramePr>
          <p:cNvPr id="121862" name="Object 4"/>
          <p:cNvGraphicFramePr>
            <a:graphicFrameLocks noChangeAspect="1"/>
          </p:cNvGraphicFramePr>
          <p:nvPr/>
        </p:nvGraphicFramePr>
        <p:xfrm>
          <a:off x="2268538" y="5949950"/>
          <a:ext cx="3887787" cy="719138"/>
        </p:xfrm>
        <a:graphic>
          <a:graphicData uri="http://schemas.openxmlformats.org/presentationml/2006/ole">
            <mc:AlternateContent xmlns:mc="http://schemas.openxmlformats.org/markup-compatibility/2006">
              <mc:Choice xmlns:v="urn:schemas-microsoft-com:vml" Requires="v">
                <p:oleObj spid="_x0000_s121897" name="Equation" r:id="rId6" imgW="2489200" imgH="647700" progId="Equation.3">
                  <p:embed/>
                </p:oleObj>
              </mc:Choice>
              <mc:Fallback>
                <p:oleObj name="Equation" r:id="rId6" imgW="2489200" imgH="6477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5949950"/>
                        <a:ext cx="3887787"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3"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graphicFrame>
        <p:nvGraphicFramePr>
          <p:cNvPr id="121864" name="Object 6"/>
          <p:cNvGraphicFramePr>
            <a:graphicFrameLocks noChangeAspect="1"/>
          </p:cNvGraphicFramePr>
          <p:nvPr/>
        </p:nvGraphicFramePr>
        <p:xfrm>
          <a:off x="2195513" y="4868863"/>
          <a:ext cx="2563812" cy="576262"/>
        </p:xfrm>
        <a:graphic>
          <a:graphicData uri="http://schemas.openxmlformats.org/presentationml/2006/ole">
            <mc:AlternateContent xmlns:mc="http://schemas.openxmlformats.org/markup-compatibility/2006">
              <mc:Choice xmlns:v="urn:schemas-microsoft-com:vml" Requires="v">
                <p:oleObj spid="_x0000_s121898" name="公式" r:id="rId8" imgW="1574800" imgH="431800" progId="Equation.3">
                  <p:embed/>
                </p:oleObj>
              </mc:Choice>
              <mc:Fallback>
                <p:oleObj name="公式" r:id="rId8" imgW="1574800" imgH="431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868863"/>
                        <a:ext cx="2563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CF9F26-3031-4605-9491-7716F3112C2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28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04372F-1DC9-4CCE-A0AA-DFC8C509EF1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118</a:t>
            </a:fld>
            <a:endParaRPr kumimoji="0" lang="en-US" altLang="zh-CN" sz="1400" smtClean="0">
              <a:latin typeface="Tahoma" panose="020B0604030504040204" pitchFamily="34" charset="0"/>
              <a:ea typeface="宋体" panose="02010600030101010101" pitchFamily="2" charset="-122"/>
            </a:endParaRPr>
          </a:p>
        </p:txBody>
      </p:sp>
      <p:sp>
        <p:nvSpPr>
          <p:cNvPr id="122884" name="Rectangle 2"/>
          <p:cNvSpPr>
            <a:spLocks noGrp="1" noChangeArrowheads="1"/>
          </p:cNvSpPr>
          <p:nvPr>
            <p:ph type="title"/>
          </p:nvPr>
        </p:nvSpPr>
        <p:spPr>
          <a:xfrm>
            <a:off x="914400" y="617538"/>
            <a:ext cx="8029575" cy="1143000"/>
          </a:xfrm>
        </p:spPr>
        <p:txBody>
          <a:bodyPr/>
          <a:lstStyle/>
          <a:p>
            <a:pPr eaLnBrk="1" hangingPunct="1">
              <a:defRPr/>
            </a:pPr>
            <a:r>
              <a:rPr lang="zh-CN" altLang="en-US" dirty="0" smtClean="0"/>
              <a:t>不确定推理方法</a:t>
            </a:r>
            <a:r>
              <a:rPr lang="en-US" altLang="zh-CN" dirty="0" smtClean="0"/>
              <a:t>——</a:t>
            </a:r>
            <a:r>
              <a:rPr lang="zh-CN" altLang="en-US" sz="3200" dirty="0">
                <a:solidFill>
                  <a:srgbClr val="0070C0"/>
                </a:solidFill>
                <a:latin typeface="华文新魏" panose="02010800040101010101" pitchFamily="2" charset="-122"/>
                <a:ea typeface="+mn-ea"/>
              </a:rPr>
              <a:t>主观贝叶斯方法</a:t>
            </a:r>
          </a:p>
        </p:txBody>
      </p:sp>
      <p:sp>
        <p:nvSpPr>
          <p:cNvPr id="122885" name="Rectangle 3"/>
          <p:cNvSpPr>
            <a:spLocks noGrp="1" noChangeArrowheads="1"/>
          </p:cNvSpPr>
          <p:nvPr>
            <p:ph type="body" idx="1"/>
          </p:nvPr>
        </p:nvSpPr>
        <p:spPr>
          <a:xfrm>
            <a:off x="685800" y="1981200"/>
            <a:ext cx="7772400" cy="4114800"/>
          </a:xfrm>
        </p:spPr>
        <p:txBody>
          <a:bodyPr/>
          <a:lstStyle/>
          <a:p>
            <a:pPr eaLnBrk="1" hangingPunct="1"/>
            <a:r>
              <a:rPr lang="zh-CN" altLang="en-US" smtClean="0"/>
              <a:t>概述</a:t>
            </a:r>
          </a:p>
          <a:p>
            <a:pPr lvl="1" eaLnBrk="1" hangingPunct="1"/>
            <a:r>
              <a:rPr lang="zh-CN" altLang="en-US" smtClean="0">
                <a:latin typeface="华文新魏" panose="02010800040101010101" pitchFamily="2" charset="-122"/>
              </a:rPr>
              <a:t>在</a:t>
            </a:r>
            <a:r>
              <a:rPr lang="en-US" altLang="zh-CN" smtClean="0">
                <a:latin typeface="华文新魏" panose="02010800040101010101" pitchFamily="2" charset="-122"/>
              </a:rPr>
              <a:t>Prospector</a:t>
            </a:r>
            <a:r>
              <a:rPr lang="zh-CN" altLang="en-US" smtClean="0">
                <a:latin typeface="华文新魏" panose="02010800040101010101" pitchFamily="2" charset="-122"/>
              </a:rPr>
              <a:t>的探矿系统的研究过程中提出的。 </a:t>
            </a:r>
          </a:p>
          <a:p>
            <a:pPr lvl="1" eaLnBrk="1" hangingPunct="1">
              <a:buFont typeface="Wingdings" panose="05000000000000000000" pitchFamily="2" charset="2"/>
              <a:buNone/>
            </a:pPr>
            <a:r>
              <a:rPr lang="zh-CN" altLang="en-US" smtClean="0">
                <a:latin typeface="华文新魏" panose="02010800040101010101" pitchFamily="2" charset="-122"/>
              </a:rPr>
              <a:t>	原有贝叶斯公式只考虑</a:t>
            </a:r>
            <a:r>
              <a:rPr lang="en-US" altLang="zh-CN" smtClean="0"/>
              <a:t>A</a:t>
            </a:r>
            <a:r>
              <a:rPr lang="zh-CN" altLang="en-US" smtClean="0">
                <a:latin typeface="华文新魏" panose="02010800040101010101" pitchFamily="2" charset="-122"/>
              </a:rPr>
              <a:t>出现对</a:t>
            </a:r>
            <a:r>
              <a:rPr lang="en-US" altLang="zh-CN" smtClean="0"/>
              <a:t>B</a:t>
            </a:r>
            <a:r>
              <a:rPr lang="zh-CN" altLang="en-US" smtClean="0">
                <a:latin typeface="华文新魏" panose="02010800040101010101" pitchFamily="2" charset="-122"/>
              </a:rPr>
              <a:t>的影响，没有考虑</a:t>
            </a:r>
            <a:r>
              <a:rPr lang="en-US" altLang="zh-CN" smtClean="0">
                <a:latin typeface="华文新魏" panose="02010800040101010101" pitchFamily="2" charset="-122"/>
              </a:rPr>
              <a:t>A</a:t>
            </a:r>
            <a:r>
              <a:rPr lang="zh-CN" altLang="en-US" smtClean="0">
                <a:latin typeface="华文新魏" panose="02010800040101010101" pitchFamily="2" charset="-122"/>
              </a:rPr>
              <a:t>不出现的影响。 </a:t>
            </a:r>
          </a:p>
          <a:p>
            <a:pPr lvl="1" eaLnBrk="1" hangingPunct="1"/>
            <a:r>
              <a:rPr lang="zh-CN" altLang="en-US" smtClean="0">
                <a:latin typeface="华文新魏" panose="02010800040101010101" pitchFamily="2" charset="-122"/>
              </a:rPr>
              <a:t>贝叶斯规则：</a:t>
            </a:r>
          </a:p>
          <a:p>
            <a:pPr lvl="1" eaLnBrk="1" hangingPunct="1">
              <a:spcBef>
                <a:spcPct val="60000"/>
              </a:spcBef>
              <a:buFont typeface="Wingdings" panose="05000000000000000000" pitchFamily="2" charset="2"/>
              <a:buNone/>
            </a:pPr>
            <a:r>
              <a:rPr lang="zh-CN" altLang="en-US" smtClean="0">
                <a:latin typeface="华文新魏" panose="02010800040101010101" pitchFamily="2" charset="-122"/>
              </a:rPr>
              <a:t>当</a:t>
            </a:r>
            <a:r>
              <a:rPr lang="en-US" altLang="zh-CN" smtClean="0"/>
              <a:t>B</a:t>
            </a:r>
            <a:r>
              <a:rPr lang="zh-CN" altLang="en-US" smtClean="0">
                <a:latin typeface="华文新魏" panose="02010800040101010101" pitchFamily="2" charset="-122"/>
              </a:rPr>
              <a:t>为</a:t>
            </a:r>
            <a:r>
              <a:rPr lang="en-US" altLang="zh-CN" smtClean="0"/>
              <a:t>n</a:t>
            </a:r>
            <a:r>
              <a:rPr lang="zh-CN" altLang="en-US" smtClean="0"/>
              <a:t>个</a:t>
            </a:r>
            <a:r>
              <a:rPr lang="zh-CN" altLang="en-US" smtClean="0">
                <a:latin typeface="华文新魏" panose="02010800040101010101" pitchFamily="2" charset="-122"/>
              </a:rPr>
              <a:t>互不相容事件的集合时，贝叶斯公式可写为： </a:t>
            </a:r>
          </a:p>
        </p:txBody>
      </p:sp>
      <p:grpSp>
        <p:nvGrpSpPr>
          <p:cNvPr id="122886" name="Group 4"/>
          <p:cNvGrpSpPr>
            <a:grpSpLocks/>
          </p:cNvGrpSpPr>
          <p:nvPr/>
        </p:nvGrpSpPr>
        <p:grpSpPr bwMode="auto">
          <a:xfrm>
            <a:off x="2667000" y="3657600"/>
            <a:ext cx="4953000" cy="2401888"/>
            <a:chOff x="1680" y="2304"/>
            <a:chExt cx="3120" cy="1513"/>
          </a:xfrm>
        </p:grpSpPr>
        <p:graphicFrame>
          <p:nvGraphicFramePr>
            <p:cNvPr id="122887" name="Object 5"/>
            <p:cNvGraphicFramePr>
              <a:graphicFrameLocks noChangeAspect="1"/>
            </p:cNvGraphicFramePr>
            <p:nvPr/>
          </p:nvGraphicFramePr>
          <p:xfrm>
            <a:off x="2544" y="2304"/>
            <a:ext cx="1824" cy="480"/>
          </p:xfrm>
          <a:graphic>
            <a:graphicData uri="http://schemas.openxmlformats.org/presentationml/2006/ole">
              <mc:AlternateContent xmlns:mc="http://schemas.openxmlformats.org/markup-compatibility/2006">
                <mc:Choice xmlns:v="urn:schemas-microsoft-com:vml" Requires="v">
                  <p:oleObj spid="_x0000_s122938" name="Equation" r:id="rId6" imgW="1473200" imgH="419100" progId="Equation.3">
                    <p:embed/>
                  </p:oleObj>
                </mc:Choice>
                <mc:Fallback>
                  <p:oleObj name="Equation" r:id="rId6" imgW="1473200" imgH="419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2304"/>
                          <a:ext cx="182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8" name="Object 6"/>
            <p:cNvGraphicFramePr>
              <a:graphicFrameLocks noChangeAspect="1"/>
            </p:cNvGraphicFramePr>
            <p:nvPr/>
          </p:nvGraphicFramePr>
          <p:xfrm>
            <a:off x="1680" y="3024"/>
            <a:ext cx="2208" cy="793"/>
          </p:xfrm>
          <a:graphic>
            <a:graphicData uri="http://schemas.openxmlformats.org/presentationml/2006/ole">
              <mc:AlternateContent xmlns:mc="http://schemas.openxmlformats.org/markup-compatibility/2006">
                <mc:Choice xmlns:v="urn:schemas-microsoft-com:vml" Requires="v">
                  <p:oleObj spid="_x0000_s122939" name="Equation" r:id="rId8" imgW="1803400" imgH="647700" progId="Equation.3">
                    <p:embed/>
                  </p:oleObj>
                </mc:Choice>
                <mc:Fallback>
                  <p:oleObj name="Equation" r:id="rId8" imgW="1803400" imgH="6477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3024"/>
                          <a:ext cx="2208" cy="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9" name="Object 7"/>
            <p:cNvGraphicFramePr>
              <a:graphicFrameLocks noChangeAspect="1"/>
            </p:cNvGraphicFramePr>
            <p:nvPr/>
          </p:nvGraphicFramePr>
          <p:xfrm>
            <a:off x="4128" y="3168"/>
            <a:ext cx="672" cy="203"/>
          </p:xfrm>
          <a:graphic>
            <a:graphicData uri="http://schemas.openxmlformats.org/presentationml/2006/ole">
              <mc:AlternateContent xmlns:mc="http://schemas.openxmlformats.org/markup-compatibility/2006">
                <mc:Choice xmlns:v="urn:schemas-microsoft-com:vml" Requires="v">
                  <p:oleObj spid="_x0000_s122940" name="Equation" r:id="rId10" imgW="545626" imgH="164957" progId="Equation.3">
                    <p:embed/>
                  </p:oleObj>
                </mc:Choice>
                <mc:Fallback>
                  <p:oleObj name="Equation" r:id="rId10" imgW="545626" imgH="164957"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3168"/>
                          <a:ext cx="672"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97D212-0B68-4B03-B666-4B9559CC6D7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39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13A7A8-8B10-4CFB-9F08-28BAA27C294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119</a:t>
            </a:fld>
            <a:endParaRPr kumimoji="0" lang="en-US" altLang="zh-CN" sz="1400" smtClean="0">
              <a:latin typeface="Tahoma" panose="020B0604030504040204" pitchFamily="34" charset="0"/>
              <a:ea typeface="宋体" panose="02010600030101010101" pitchFamily="2" charset="-122"/>
            </a:endParaRPr>
          </a:p>
        </p:txBody>
      </p:sp>
      <p:sp>
        <p:nvSpPr>
          <p:cNvPr id="123908"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endParaRPr lang="zh-CN" altLang="en-US" sz="2800" smtClean="0"/>
          </a:p>
        </p:txBody>
      </p:sp>
      <p:sp>
        <p:nvSpPr>
          <p:cNvPr id="123909" name="Rectangle 3"/>
          <p:cNvSpPr>
            <a:spLocks noGrp="1" noChangeArrowheads="1"/>
          </p:cNvSpPr>
          <p:nvPr>
            <p:ph type="body" idx="1"/>
          </p:nvPr>
        </p:nvSpPr>
        <p:spPr/>
        <p:txBody>
          <a:bodyPr/>
          <a:lstStyle/>
          <a:p>
            <a:pPr eaLnBrk="1" hangingPunct="1"/>
            <a:r>
              <a:rPr lang="zh-CN" altLang="en-US" smtClean="0"/>
              <a:t>思路</a:t>
            </a:r>
          </a:p>
          <a:p>
            <a:pPr lvl="1" eaLnBrk="1" hangingPunct="1"/>
            <a:r>
              <a:rPr lang="zh-CN" altLang="en-US" smtClean="0">
                <a:latin typeface="华文新魏" panose="02010800040101010101" pitchFamily="2" charset="-122"/>
              </a:rPr>
              <a:t>先定好应该怎么办，再凑公式。主要是避开</a:t>
            </a:r>
            <a:r>
              <a:rPr lang="en-US" altLang="zh-CN" smtClean="0"/>
              <a:t>P(A| B)</a:t>
            </a:r>
            <a:r>
              <a:rPr lang="zh-CN" altLang="en-US" smtClean="0">
                <a:latin typeface="华文新魏" panose="02010800040101010101" pitchFamily="2" charset="-122"/>
              </a:rPr>
              <a:t>的计算。 </a:t>
            </a:r>
          </a:p>
          <a:p>
            <a:pPr eaLnBrk="1" hangingPunct="1"/>
            <a:r>
              <a:rPr lang="zh-CN" altLang="en-US" smtClean="0">
                <a:latin typeface="华文新魏" panose="02010800040101010101" pitchFamily="2" charset="-122"/>
              </a:rPr>
              <a:t>规则的不确定性</a:t>
            </a:r>
          </a:p>
          <a:p>
            <a:pPr lvl="1" eaLnBrk="1" hangingPunct="1"/>
            <a:r>
              <a:rPr lang="zh-CN" altLang="en-US" smtClean="0">
                <a:latin typeface="华文新魏" panose="02010800040101010101" pitchFamily="2" charset="-122"/>
              </a:rPr>
              <a:t>定义：</a:t>
            </a:r>
          </a:p>
          <a:p>
            <a:pPr lvl="1" eaLnBrk="1" hangingPunct="1">
              <a:buFont typeface="Wingdings" panose="05000000000000000000" pitchFamily="2" charset="2"/>
              <a:buNone/>
            </a:pPr>
            <a:r>
              <a:rPr lang="zh-CN" altLang="en-US" smtClean="0">
                <a:latin typeface="华文新魏" panose="02010800040101010101" pitchFamily="2" charset="-122"/>
              </a:rPr>
              <a:t>	</a:t>
            </a:r>
          </a:p>
        </p:txBody>
      </p:sp>
      <p:graphicFrame>
        <p:nvGraphicFramePr>
          <p:cNvPr id="123910" name="Object 4"/>
          <p:cNvGraphicFramePr>
            <a:graphicFrameLocks noChangeAspect="1"/>
          </p:cNvGraphicFramePr>
          <p:nvPr/>
        </p:nvGraphicFramePr>
        <p:xfrm>
          <a:off x="2209800" y="4419600"/>
          <a:ext cx="1905000" cy="817563"/>
        </p:xfrm>
        <a:graphic>
          <a:graphicData uri="http://schemas.openxmlformats.org/presentationml/2006/ole">
            <mc:AlternateContent xmlns:mc="http://schemas.openxmlformats.org/markup-compatibility/2006">
              <mc:Choice xmlns:v="urn:schemas-microsoft-com:vml" Requires="v">
                <p:oleObj spid="_x0000_s123929" name="Equation" r:id="rId6" imgW="977900" imgH="419100" progId="Equation.3">
                  <p:embed/>
                </p:oleObj>
              </mc:Choice>
              <mc:Fallback>
                <p:oleObj name="Equation" r:id="rId6" imgW="977900" imgH="419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419600"/>
                        <a:ext cx="19050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1" name="Text Box 5"/>
          <p:cNvSpPr txBox="1">
            <a:spLocks noChangeArrowheads="1"/>
          </p:cNvSpPr>
          <p:nvPr/>
        </p:nvSpPr>
        <p:spPr bwMode="auto">
          <a:xfrm>
            <a:off x="1905000" y="5486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表示</a:t>
            </a:r>
            <a:r>
              <a:rPr lang="en-US" altLang="zh-CN" sz="2400">
                <a:latin typeface="华文新魏" panose="02010800040101010101" pitchFamily="2" charset="-122"/>
              </a:rPr>
              <a:t>A</a:t>
            </a:r>
            <a:r>
              <a:rPr lang="zh-CN" altLang="en-US" sz="2400">
                <a:latin typeface="华文新魏" panose="02010800040101010101" pitchFamily="2" charset="-122"/>
              </a:rPr>
              <a:t>为真时，对</a:t>
            </a:r>
            <a:r>
              <a:rPr lang="en-US" altLang="zh-CN" sz="2400">
                <a:latin typeface="华文新魏" panose="02010800040101010101" pitchFamily="2" charset="-122"/>
              </a:rPr>
              <a:t>B</a:t>
            </a:r>
            <a:r>
              <a:rPr lang="zh-CN" altLang="en-US" sz="2400">
                <a:latin typeface="华文新魏" panose="02010800040101010101" pitchFamily="2" charset="-122"/>
              </a:rPr>
              <a:t>的影响。（规则成立的充分性）</a:t>
            </a:r>
          </a:p>
        </p:txBody>
      </p:sp>
      <p:pic>
        <p:nvPicPr>
          <p:cNvPr id="123912" name="Picture 6" descr="BD1457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150" y="470535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BDBFF71-9CD4-47D0-B911-47A6569A8462}" type="datetime1">
              <a:rPr lang="zh-CN" altLang="en-US"/>
              <a:pPr>
                <a:defRPr/>
              </a:pPr>
              <a:t>2017/11/19</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7C674E-38BE-4411-BB5E-9896684A562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smtClean="0">
              <a:latin typeface="Tahoma" panose="020B0604030504040204" pitchFamily="34" charset="0"/>
              <a:ea typeface="宋体" panose="02010600030101010101" pitchFamily="2" charset="-122"/>
            </a:endParaRPr>
          </a:p>
        </p:txBody>
      </p:sp>
      <p:sp>
        <p:nvSpPr>
          <p:cNvPr id="16388" name="Rectangle 3"/>
          <p:cNvSpPr>
            <a:spLocks noGrp="1" noChangeArrowheads="1"/>
          </p:cNvSpPr>
          <p:nvPr>
            <p:ph type="body" idx="1"/>
          </p:nvPr>
        </p:nvSpPr>
        <p:spPr/>
        <p:txBody>
          <a:bodyPr/>
          <a:lstStyle/>
          <a:p>
            <a:pPr algn="just" eaLnBrk="1" hangingPunct="1">
              <a:lnSpc>
                <a:spcPct val="90000"/>
              </a:lnSpc>
              <a:buFont typeface="Wingdings" panose="05000000000000000000" pitchFamily="2" charset="2"/>
              <a:buNone/>
            </a:pPr>
            <a:r>
              <a:rPr lang="zh-CN" altLang="en-US" sz="3200" smtClean="0">
                <a:latin typeface="华文新魏" panose="02010800040101010101" pitchFamily="2" charset="-122"/>
              </a:rPr>
              <a:t>引用</a:t>
            </a:r>
            <a:r>
              <a:rPr lang="en-US" altLang="zh-CN" sz="3200" smtClean="0">
                <a:latin typeface="华文新魏" panose="02010800040101010101" pitchFamily="2" charset="-122"/>
              </a:rPr>
              <a:t>Herbrand</a:t>
            </a:r>
            <a:r>
              <a:rPr lang="zh-CN" altLang="en-US" sz="3200" smtClean="0">
                <a:latin typeface="华文新魏" panose="02010800040101010101" pitchFamily="2" charset="-122"/>
              </a:rPr>
              <a:t>定理，以说明归结原理的意义及一个原理形成的根基与背景</a:t>
            </a:r>
          </a:p>
          <a:p>
            <a:pPr eaLnBrk="1" hangingPunct="1">
              <a:lnSpc>
                <a:spcPct val="90000"/>
              </a:lnSpc>
            </a:pPr>
            <a:r>
              <a:rPr lang="en-US" altLang="zh-CN" sz="3200" smtClean="0">
                <a:latin typeface="华文新魏" panose="02010800040101010101" pitchFamily="2" charset="-122"/>
              </a:rPr>
              <a:t>SKOLEM</a:t>
            </a:r>
            <a:r>
              <a:rPr lang="zh-CN" altLang="en-US" sz="3200" smtClean="0">
                <a:latin typeface="华文新魏" panose="02010800040101010101" pitchFamily="2" charset="-122"/>
              </a:rPr>
              <a:t>标准形</a:t>
            </a:r>
          </a:p>
          <a:p>
            <a:pPr lvl="1" eaLnBrk="1" hangingPunct="1">
              <a:lnSpc>
                <a:spcPct val="90000"/>
              </a:lnSpc>
            </a:pPr>
            <a:r>
              <a:rPr lang="zh-CN" altLang="en-US" sz="2800" u="sng" smtClean="0">
                <a:latin typeface="华文新魏" panose="02010800040101010101" pitchFamily="2" charset="-122"/>
              </a:rPr>
              <a:t>前束范式</a:t>
            </a:r>
            <a:r>
              <a:rPr lang="zh-CN" altLang="en-US" sz="2800" smtClean="0">
                <a:latin typeface="华文新魏" panose="02010800040101010101" pitchFamily="2" charset="-122"/>
              </a:rPr>
              <a:t>：把所有的量词都提到前面去，然后消掉所有量词。</a:t>
            </a:r>
          </a:p>
          <a:p>
            <a:pPr lvl="1" eaLnBrk="1" hangingPunct="1">
              <a:lnSpc>
                <a:spcPct val="90000"/>
              </a:lnSpc>
              <a:buFont typeface="Wingdings" panose="05000000000000000000" pitchFamily="2" charset="2"/>
              <a:buNone/>
            </a:pPr>
            <a:r>
              <a:rPr lang="zh-CN" altLang="en-US" sz="2800" smtClean="0">
                <a:latin typeface="华文新魏" panose="02010800040101010101" pitchFamily="2" charset="-122"/>
              </a:rPr>
              <a:t>	</a:t>
            </a:r>
            <a:r>
              <a:rPr lang="zh-CN" altLang="en-US" sz="2800" u="sng" smtClean="0">
                <a:latin typeface="华文新魏" panose="02010800040101010101" pitchFamily="2" charset="-122"/>
              </a:rPr>
              <a:t>定义</a:t>
            </a:r>
            <a:r>
              <a:rPr lang="zh-CN" altLang="en-US" sz="2800" smtClean="0">
                <a:latin typeface="华文新魏" panose="02010800040101010101" pitchFamily="2" charset="-122"/>
              </a:rPr>
              <a:t>：说公式</a:t>
            </a:r>
            <a:r>
              <a:rPr lang="en-US" altLang="zh-CN" sz="2800" smtClean="0">
                <a:latin typeface="华文新魏" panose="02010800040101010101" pitchFamily="2" charset="-122"/>
              </a:rPr>
              <a:t>A</a:t>
            </a:r>
            <a:r>
              <a:rPr lang="zh-CN" altLang="en-US" sz="2800" smtClean="0">
                <a:latin typeface="华文新魏" panose="02010800040101010101" pitchFamily="2" charset="-122"/>
              </a:rPr>
              <a:t>是一个前束范式，如果</a:t>
            </a:r>
            <a:r>
              <a:rPr lang="en-US" altLang="zh-CN" sz="2800" smtClean="0">
                <a:latin typeface="华文新魏" panose="02010800040101010101" pitchFamily="2" charset="-122"/>
              </a:rPr>
              <a:t>A</a:t>
            </a:r>
            <a:r>
              <a:rPr lang="zh-CN" altLang="en-US" sz="2800" smtClean="0">
                <a:latin typeface="华文新魏" panose="02010800040101010101" pitchFamily="2" charset="-122"/>
              </a:rPr>
              <a:t>中的一切量词都位于该公式的最左边（不含否定词），且这些量词的辖域都延伸到公式的末端。 </a:t>
            </a:r>
            <a:endParaRPr lang="zh-CN" altLang="en-US"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E127FB-CFFD-46C3-932D-5BA53298828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49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DDB1AB-74E2-4D4D-8DB0-EC1FF08C892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120</a:t>
            </a:fld>
            <a:endParaRPr kumimoji="0" lang="en-US" altLang="zh-CN" sz="1400" smtClean="0">
              <a:latin typeface="Tahoma" panose="020B0604030504040204" pitchFamily="34" charset="0"/>
              <a:ea typeface="宋体" panose="02010600030101010101" pitchFamily="2" charset="-122"/>
            </a:endParaRPr>
          </a:p>
        </p:txBody>
      </p:sp>
      <p:sp>
        <p:nvSpPr>
          <p:cNvPr id="124932"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规则的不确定性</a:t>
            </a:r>
            <a:r>
              <a:rPr lang="zh-CN" altLang="en-US" sz="2800" smtClean="0"/>
              <a:t>）</a:t>
            </a:r>
          </a:p>
        </p:txBody>
      </p:sp>
      <p:sp>
        <p:nvSpPr>
          <p:cNvPr id="12493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latin typeface="华文新魏" panose="02010800040101010101" pitchFamily="2" charset="-122"/>
              </a:rPr>
              <a:t>   </a:t>
            </a:r>
          </a:p>
        </p:txBody>
      </p:sp>
      <p:graphicFrame>
        <p:nvGraphicFramePr>
          <p:cNvPr id="124934" name="Object 4"/>
          <p:cNvGraphicFramePr>
            <a:graphicFrameLocks noChangeAspect="1"/>
          </p:cNvGraphicFramePr>
          <p:nvPr/>
        </p:nvGraphicFramePr>
        <p:xfrm>
          <a:off x="2293938" y="2133600"/>
          <a:ext cx="2201862" cy="817563"/>
        </p:xfrm>
        <a:graphic>
          <a:graphicData uri="http://schemas.openxmlformats.org/presentationml/2006/ole">
            <mc:AlternateContent xmlns:mc="http://schemas.openxmlformats.org/markup-compatibility/2006">
              <mc:Choice xmlns:v="urn:schemas-microsoft-com:vml" Requires="v">
                <p:oleObj spid="_x0000_s124972" name="Equation" r:id="rId6" imgW="1130300" imgH="419100" progId="Equation.3">
                  <p:embed/>
                </p:oleObj>
              </mc:Choice>
              <mc:Fallback>
                <p:oleObj name="Equation" r:id="rId6" imgW="1130300" imgH="419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3938" y="2133600"/>
                        <a:ext cx="2201862"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5" name="Text Box 5"/>
          <p:cNvSpPr txBox="1">
            <a:spLocks noChangeArrowheads="1"/>
          </p:cNvSpPr>
          <p:nvPr/>
        </p:nvSpPr>
        <p:spPr bwMode="auto">
          <a:xfrm>
            <a:off x="1752600" y="2971800"/>
            <a:ext cx="6934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表示</a:t>
            </a:r>
            <a:r>
              <a:rPr lang="en-US" altLang="zh-CN" sz="2400">
                <a:latin typeface="Times New Roman" panose="02020603050405020304" pitchFamily="18" charset="0"/>
              </a:rPr>
              <a:t>A</a:t>
            </a:r>
            <a:r>
              <a:rPr lang="zh-CN" altLang="en-US" sz="2400">
                <a:latin typeface="华文新魏" panose="02010800040101010101" pitchFamily="2" charset="-122"/>
              </a:rPr>
              <a:t>为假时，对</a:t>
            </a:r>
            <a:r>
              <a:rPr lang="en-US" altLang="zh-CN" sz="2400">
                <a:latin typeface="Times New Roman" panose="02020603050405020304" pitchFamily="18" charset="0"/>
              </a:rPr>
              <a:t>B</a:t>
            </a:r>
            <a:r>
              <a:rPr lang="zh-CN" altLang="en-US" sz="2400">
                <a:latin typeface="华文新魏" panose="02010800040101010101" pitchFamily="2" charset="-122"/>
              </a:rPr>
              <a:t>的影响。（规则成立的必要性）</a:t>
            </a:r>
          </a:p>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 （确定性理论中没有考虑这点）</a:t>
            </a:r>
          </a:p>
        </p:txBody>
      </p:sp>
      <p:pic>
        <p:nvPicPr>
          <p:cNvPr id="124936" name="Picture 6" descr="BD1457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4384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7" descr="BD1457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96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938" name="Object 8"/>
          <p:cNvGraphicFramePr>
            <a:graphicFrameLocks noChangeAspect="1"/>
          </p:cNvGraphicFramePr>
          <p:nvPr/>
        </p:nvGraphicFramePr>
        <p:xfrm>
          <a:off x="2286000" y="4876800"/>
          <a:ext cx="1928813" cy="817563"/>
        </p:xfrm>
        <a:graphic>
          <a:graphicData uri="http://schemas.openxmlformats.org/presentationml/2006/ole">
            <mc:AlternateContent xmlns:mc="http://schemas.openxmlformats.org/markup-compatibility/2006">
              <mc:Choice xmlns:v="urn:schemas-microsoft-com:vml" Requires="v">
                <p:oleObj spid="_x0000_s124973" name="Equation" r:id="rId9" imgW="990600" imgH="419100" progId="Equation.3">
                  <p:embed/>
                </p:oleObj>
              </mc:Choice>
              <mc:Fallback>
                <p:oleObj name="Equation" r:id="rId9" imgW="990600" imgH="4191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876800"/>
                        <a:ext cx="1928813"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9" name="Text Box 9"/>
          <p:cNvSpPr txBox="1">
            <a:spLocks noChangeArrowheads="1"/>
          </p:cNvSpPr>
          <p:nvPr/>
        </p:nvSpPr>
        <p:spPr bwMode="auto">
          <a:xfrm>
            <a:off x="2286000" y="4267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rPr>
              <a:t>几率函数</a:t>
            </a:r>
            <a:r>
              <a:rPr lang="en-US" altLang="zh-CN" sz="2400">
                <a:latin typeface="Times New Roman" panose="02020603050405020304" pitchFamily="18" charset="0"/>
              </a:rPr>
              <a:t>O(X)</a:t>
            </a:r>
            <a:endParaRPr lang="en-US" altLang="zh-CN" sz="24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FCC65A-4FEC-4314-8CC5-6C4795EE220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59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046EEC5-04E6-4E73-A43D-A5AC430DDA4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121</a:t>
            </a:fld>
            <a:endParaRPr kumimoji="0" lang="en-US" altLang="zh-CN" sz="1400" smtClean="0">
              <a:latin typeface="Tahoma" panose="020B0604030504040204" pitchFamily="34" charset="0"/>
              <a:ea typeface="宋体" panose="02010600030101010101" pitchFamily="2" charset="-122"/>
            </a:endParaRPr>
          </a:p>
        </p:txBody>
      </p:sp>
      <p:sp>
        <p:nvSpPr>
          <p:cNvPr id="125956"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规则的不确定性</a:t>
            </a:r>
            <a:r>
              <a:rPr lang="zh-CN" altLang="en-US" sz="2800" smtClean="0"/>
              <a:t>）</a:t>
            </a:r>
          </a:p>
        </p:txBody>
      </p:sp>
      <p:sp>
        <p:nvSpPr>
          <p:cNvPr id="125957" name="Rectangle 3"/>
          <p:cNvSpPr>
            <a:spLocks noGrp="1" noChangeArrowheads="1"/>
          </p:cNvSpPr>
          <p:nvPr>
            <p:ph type="body" idx="1"/>
          </p:nvPr>
        </p:nvSpPr>
        <p:spPr/>
        <p:txBody>
          <a:bodyPr/>
          <a:lstStyle/>
          <a:p>
            <a:pPr lvl="1" eaLnBrk="1" hangingPunct="1"/>
            <a:r>
              <a:rPr lang="en-US" altLang="zh-CN" sz="2800" smtClean="0"/>
              <a:t>O(X)</a:t>
            </a:r>
            <a:r>
              <a:rPr lang="zh-CN" altLang="en-US" sz="2800" smtClean="0"/>
              <a:t>的性质</a:t>
            </a:r>
          </a:p>
          <a:p>
            <a:pPr lvl="2" algn="just" eaLnBrk="1" hangingPunct="1"/>
            <a:r>
              <a:rPr lang="en-US" altLang="zh-CN" sz="2400" smtClean="0">
                <a:ea typeface="宋体" panose="02010600030101010101" pitchFamily="2" charset="-122"/>
              </a:rPr>
              <a:t>P(X) = 0</a:t>
            </a:r>
            <a:r>
              <a:rPr lang="zh-CN" altLang="en-US" sz="2400" smtClean="0"/>
              <a:t>时</a:t>
            </a:r>
            <a:r>
              <a:rPr lang="en-US" altLang="zh-CN" sz="2400" smtClean="0">
                <a:ea typeface="宋体" panose="02010600030101010101" pitchFamily="2" charset="-122"/>
              </a:rPr>
              <a:t>,     O(X) = 0	</a:t>
            </a:r>
            <a:r>
              <a:rPr lang="zh-CN" altLang="en-US" sz="2400" smtClean="0">
                <a:latin typeface="华文新魏" panose="02010800040101010101" pitchFamily="2" charset="-122"/>
              </a:rPr>
              <a:t>假</a:t>
            </a:r>
          </a:p>
          <a:p>
            <a:pPr lvl="2" algn="just" eaLnBrk="1" hangingPunct="1"/>
            <a:r>
              <a:rPr lang="en-US" altLang="zh-CN" sz="2400" smtClean="0">
                <a:ea typeface="宋体" panose="02010600030101010101" pitchFamily="2" charset="-122"/>
              </a:rPr>
              <a:t>P(X) = 0.5</a:t>
            </a:r>
            <a:r>
              <a:rPr lang="zh-CN" altLang="en-US" sz="2400" smtClean="0"/>
              <a:t>时</a:t>
            </a:r>
            <a:r>
              <a:rPr lang="en-US" altLang="zh-CN" sz="2400" smtClean="0">
                <a:ea typeface="宋体" panose="02010600030101010101" pitchFamily="2" charset="-122"/>
              </a:rPr>
              <a:t>,  O(X) = 1</a:t>
            </a:r>
          </a:p>
          <a:p>
            <a:pPr lvl="2" algn="just" eaLnBrk="1" hangingPunct="1"/>
            <a:r>
              <a:rPr lang="en-US" altLang="zh-CN" sz="2400" smtClean="0">
                <a:ea typeface="宋体" panose="02010600030101010101" pitchFamily="2" charset="-122"/>
              </a:rPr>
              <a:t>P(X) = 1</a:t>
            </a:r>
            <a:r>
              <a:rPr lang="zh-CN" altLang="en-US" sz="2400" smtClean="0"/>
              <a:t>时</a:t>
            </a:r>
            <a:r>
              <a:rPr lang="en-US" altLang="zh-CN" sz="2400" smtClean="0">
                <a:ea typeface="宋体" panose="02010600030101010101" pitchFamily="2" charset="-122"/>
              </a:rPr>
              <a:t>,     O(X) = ∞	</a:t>
            </a:r>
            <a:r>
              <a:rPr lang="zh-CN" altLang="en-US" sz="2400" smtClean="0"/>
              <a:t>真</a:t>
            </a:r>
          </a:p>
          <a:p>
            <a:pPr lvl="1" algn="just" eaLnBrk="1" hangingPunct="1">
              <a:spcBef>
                <a:spcPct val="50000"/>
              </a:spcBef>
            </a:pPr>
            <a:r>
              <a:rPr lang="en-US" altLang="zh-CN" sz="2800" smtClean="0"/>
              <a:t>O(X)</a:t>
            </a:r>
            <a:r>
              <a:rPr lang="zh-CN" altLang="en-US" sz="2800" smtClean="0"/>
              <a:t>与</a:t>
            </a:r>
            <a:r>
              <a:rPr lang="en-US" altLang="zh-CN" sz="2800" smtClean="0"/>
              <a:t>LN</a:t>
            </a:r>
            <a:r>
              <a:rPr lang="zh-CN" altLang="en-US" sz="2800" smtClean="0"/>
              <a:t>，</a:t>
            </a:r>
            <a:r>
              <a:rPr lang="en-US" altLang="zh-CN" sz="2800" smtClean="0"/>
              <a:t>LS</a:t>
            </a:r>
            <a:r>
              <a:rPr lang="zh-CN" altLang="en-US" sz="2800" smtClean="0"/>
              <a:t>的关系</a:t>
            </a:r>
          </a:p>
          <a:p>
            <a:pPr lvl="2" algn="just" eaLnBrk="1" hangingPunct="1"/>
            <a:r>
              <a:rPr lang="en-US" altLang="zh-CN" sz="2400" smtClean="0"/>
              <a:t>O(B|A) = LS </a:t>
            </a:r>
            <a:r>
              <a:rPr lang="en-US" altLang="zh-CN" sz="2400" smtClean="0">
                <a:cs typeface="Times New Roman" panose="02020603050405020304" pitchFamily="18" charset="0"/>
              </a:rPr>
              <a:t>• O(B)</a:t>
            </a:r>
          </a:p>
          <a:p>
            <a:pPr lvl="2" algn="just" eaLnBrk="1" hangingPunct="1"/>
            <a:r>
              <a:rPr lang="en-US" altLang="zh-CN" sz="2400" smtClean="0"/>
              <a:t>O(B|~A) = LN </a:t>
            </a:r>
            <a:r>
              <a:rPr lang="en-US" altLang="zh-CN" sz="2400" smtClean="0">
                <a:cs typeface="Times New Roman" panose="02020603050405020304" pitchFamily="18" charset="0"/>
              </a:rPr>
              <a:t>• O(B)</a:t>
            </a:r>
          </a:p>
          <a:p>
            <a:pPr lvl="2" algn="just" eaLnBrk="1" hangingPunct="1">
              <a:buFont typeface="Wingdings" panose="05000000000000000000" pitchFamily="2" charset="2"/>
              <a:buNone/>
            </a:pPr>
            <a:endParaRPr lang="en-US" altLang="zh-CN" sz="240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F6BF86-23BF-4ABE-ABEE-E7E3C46E88C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69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EF2774-6D73-4CD5-9AEA-202E248B694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122</a:t>
            </a:fld>
            <a:endParaRPr kumimoji="0" lang="en-US" altLang="zh-CN" sz="1400" smtClean="0">
              <a:latin typeface="Tahoma" panose="020B0604030504040204" pitchFamily="34" charset="0"/>
              <a:ea typeface="宋体" panose="02010600030101010101" pitchFamily="2" charset="-122"/>
            </a:endParaRPr>
          </a:p>
        </p:txBody>
      </p:sp>
      <p:sp>
        <p:nvSpPr>
          <p:cNvPr id="126980"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规则的不确定性</a:t>
            </a:r>
            <a:r>
              <a:rPr lang="zh-CN" altLang="en-US" sz="2800" smtClean="0"/>
              <a:t>）</a:t>
            </a:r>
          </a:p>
        </p:txBody>
      </p:sp>
      <p:graphicFrame>
        <p:nvGraphicFramePr>
          <p:cNvPr id="126981" name="Object 3"/>
          <p:cNvGraphicFramePr>
            <a:graphicFrameLocks noChangeAspect="1"/>
          </p:cNvGraphicFramePr>
          <p:nvPr/>
        </p:nvGraphicFramePr>
        <p:xfrm>
          <a:off x="1019175" y="2057400"/>
          <a:ext cx="6116638" cy="1381125"/>
        </p:xfrm>
        <a:graphic>
          <a:graphicData uri="http://schemas.openxmlformats.org/presentationml/2006/ole">
            <mc:AlternateContent xmlns:mc="http://schemas.openxmlformats.org/markup-compatibility/2006">
              <mc:Choice xmlns:v="urn:schemas-microsoft-com:vml" Requires="v">
                <p:oleObj spid="_x0000_s127017" name="Equation" r:id="rId6" imgW="3149600" imgH="711200" progId="Equation.3">
                  <p:embed/>
                </p:oleObj>
              </mc:Choice>
              <mc:Fallback>
                <p:oleObj name="Equation" r:id="rId6" imgW="3149600" imgH="71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2057400"/>
                        <a:ext cx="6116638"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2" name="Object 4"/>
          <p:cNvGraphicFramePr>
            <a:graphicFrameLocks noChangeAspect="1"/>
          </p:cNvGraphicFramePr>
          <p:nvPr/>
        </p:nvGraphicFramePr>
        <p:xfrm>
          <a:off x="990600" y="3657600"/>
          <a:ext cx="6705600" cy="1439863"/>
        </p:xfrm>
        <a:graphic>
          <a:graphicData uri="http://schemas.openxmlformats.org/presentationml/2006/ole">
            <mc:AlternateContent xmlns:mc="http://schemas.openxmlformats.org/markup-compatibility/2006">
              <mc:Choice xmlns:v="urn:schemas-microsoft-com:vml" Requires="v">
                <p:oleObj spid="_x0000_s127018" name="Equation" r:id="rId8" imgW="3314700" imgH="711200" progId="Equation.3">
                  <p:embed/>
                </p:oleObj>
              </mc:Choice>
              <mc:Fallback>
                <p:oleObj name="Equation" r:id="rId8" imgW="3314700" imgH="7112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3657600"/>
                        <a:ext cx="67056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83" name="Text Box 5"/>
          <p:cNvSpPr txBox="1">
            <a:spLocks noChangeArrowheads="1"/>
          </p:cNvSpPr>
          <p:nvPr/>
        </p:nvSpPr>
        <p:spPr bwMode="auto">
          <a:xfrm>
            <a:off x="1219200" y="54102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华文新魏" panose="02010800040101010101" pitchFamily="2" charset="-122"/>
              </a:rPr>
              <a:t>，</a:t>
            </a:r>
            <a:r>
              <a:rPr lang="zh-CN" altLang="en-US" sz="2400" u="sng">
                <a:solidFill>
                  <a:schemeClr val="folHlink"/>
                </a:solidFill>
                <a:latin typeface="华文新魏" panose="02010800040101010101" pitchFamily="2" charset="-122"/>
              </a:rPr>
              <a:t>且必须满足</a:t>
            </a:r>
            <a:r>
              <a:rPr lang="zh-CN" altLang="en-US" sz="2400">
                <a:latin typeface="华文新魏" panose="02010800040101010101" pitchFamily="2" charset="-122"/>
              </a:rPr>
              <a:t>：</a:t>
            </a:r>
          </a:p>
        </p:txBody>
      </p:sp>
      <p:pic>
        <p:nvPicPr>
          <p:cNvPr id="288774" name="Picture 6" descr="MyArro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791200"/>
            <a:ext cx="325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88774"/>
                                        </p:tgtEl>
                                        <p:attrNameLst>
                                          <p:attrName>style.visibility</p:attrName>
                                        </p:attrNameLst>
                                      </p:cBhvr>
                                      <p:to>
                                        <p:strVal val="visible"/>
                                      </p:to>
                                    </p:set>
                                    <p:anim calcmode="lin" valueType="num">
                                      <p:cBhvr additive="base">
                                        <p:cTn id="7" dur="500" fill="hold"/>
                                        <p:tgtEl>
                                          <p:spTgt spid="288774"/>
                                        </p:tgtEl>
                                        <p:attrNameLst>
                                          <p:attrName>ppt_x</p:attrName>
                                        </p:attrNameLst>
                                      </p:cBhvr>
                                      <p:tavLst>
                                        <p:tav tm="0">
                                          <p:val>
                                            <p:strVal val="1+#ppt_w/2"/>
                                          </p:val>
                                        </p:tav>
                                        <p:tav tm="100000">
                                          <p:val>
                                            <p:strVal val="#ppt_x"/>
                                          </p:val>
                                        </p:tav>
                                      </p:tavLst>
                                    </p:anim>
                                    <p:anim calcmode="lin" valueType="num">
                                      <p:cBhvr additive="base">
                                        <p:cTn id="8" dur="500" fill="hold"/>
                                        <p:tgtEl>
                                          <p:spTgt spid="288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CC7EB2-3416-4D58-84B4-F69CB237A73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40D216-B9FF-4E83-9FD4-C57D925A1D5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123</a:t>
            </a:fld>
            <a:endParaRPr kumimoji="0" lang="en-US" altLang="zh-CN" sz="1400" smtClean="0">
              <a:latin typeface="Tahoma" panose="020B0604030504040204" pitchFamily="34" charset="0"/>
              <a:ea typeface="宋体" panose="02010600030101010101" pitchFamily="2" charset="-122"/>
            </a:endParaRPr>
          </a:p>
        </p:txBody>
      </p:sp>
      <p:sp>
        <p:nvSpPr>
          <p:cNvPr id="128004"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规则的不确定性</a:t>
            </a:r>
            <a:r>
              <a:rPr lang="zh-CN" altLang="en-US" sz="2800" smtClean="0"/>
              <a:t>）</a:t>
            </a:r>
          </a:p>
        </p:txBody>
      </p:sp>
      <p:sp>
        <p:nvSpPr>
          <p:cNvPr id="289795" name="Rectangle 3"/>
          <p:cNvSpPr>
            <a:spLocks noGrp="1" noChangeArrowheads="1"/>
          </p:cNvSpPr>
          <p:nvPr>
            <p:ph type="body" idx="1"/>
          </p:nvPr>
        </p:nvSpPr>
        <p:spPr>
          <a:xfrm>
            <a:off x="1371600" y="2895600"/>
            <a:ext cx="5903913" cy="1905000"/>
          </a:xfrm>
        </p:spPr>
        <p:txBody>
          <a:bodyPr/>
          <a:lstStyle/>
          <a:p>
            <a:pPr lvl="1" algn="just" eaLnBrk="1" hangingPunct="1"/>
            <a:r>
              <a:rPr lang="en-US" altLang="zh-CN" sz="2800" smtClean="0">
                <a:ea typeface="宋体" panose="02010600030101010101" pitchFamily="2" charset="-122"/>
              </a:rPr>
              <a:t>LS</a:t>
            </a:r>
            <a:r>
              <a:rPr lang="zh-CN" altLang="en-US" sz="2800" smtClean="0">
                <a:ea typeface="宋体" panose="02010600030101010101" pitchFamily="2" charset="-122"/>
              </a:rPr>
              <a:t>、</a:t>
            </a:r>
            <a:r>
              <a:rPr lang="en-US" altLang="zh-CN" sz="2800" smtClean="0">
                <a:ea typeface="宋体" panose="02010600030101010101" pitchFamily="2" charset="-122"/>
              </a:rPr>
              <a:t>LN≥</a:t>
            </a:r>
            <a:r>
              <a:rPr lang="zh-CN" altLang="en-US" sz="2800" smtClean="0">
                <a:ea typeface="宋体" panose="02010600030101010101" pitchFamily="2" charset="-122"/>
              </a:rPr>
              <a:t>０，</a:t>
            </a:r>
            <a:r>
              <a:rPr lang="zh-CN" altLang="en-US" sz="2800" smtClean="0"/>
              <a:t>不独立</a:t>
            </a:r>
            <a:r>
              <a:rPr lang="zh-CN" altLang="en-US" sz="2800" smtClean="0">
                <a:ea typeface="宋体" panose="02010600030101010101" pitchFamily="2" charset="-122"/>
              </a:rPr>
              <a:t>。</a:t>
            </a:r>
          </a:p>
          <a:p>
            <a:pPr lvl="1" algn="just" eaLnBrk="1" hangingPunct="1"/>
            <a:r>
              <a:rPr lang="en-US" altLang="zh-CN" sz="2800" smtClean="0"/>
              <a:t>LS, LN</a:t>
            </a:r>
            <a:r>
              <a:rPr lang="zh-CN" altLang="en-US" sz="2800" smtClean="0"/>
              <a:t>不能同时 </a:t>
            </a:r>
            <a:r>
              <a:rPr lang="zh-CN" altLang="en-US" sz="2800" smtClean="0">
                <a:ea typeface="宋体" panose="02010600030101010101" pitchFamily="2" charset="-122"/>
              </a:rPr>
              <a:t>＞１</a:t>
            </a:r>
            <a:r>
              <a:rPr lang="zh-CN" altLang="en-US" sz="2800" smtClean="0"/>
              <a:t>或 </a:t>
            </a:r>
            <a:r>
              <a:rPr lang="zh-CN" altLang="en-US" sz="2800" smtClean="0">
                <a:ea typeface="宋体" panose="02010600030101010101" pitchFamily="2" charset="-122"/>
              </a:rPr>
              <a:t>＜１</a:t>
            </a:r>
          </a:p>
          <a:p>
            <a:pPr lvl="1" algn="just" eaLnBrk="1" hangingPunct="1"/>
            <a:r>
              <a:rPr lang="en-US" altLang="zh-CN" sz="2800" smtClean="0"/>
              <a:t>LS, LN</a:t>
            </a:r>
            <a:r>
              <a:rPr lang="zh-CN" altLang="en-US" sz="2800" smtClean="0"/>
              <a:t>可同时＝</a:t>
            </a:r>
            <a:r>
              <a:rPr lang="en-US" altLang="zh-CN" sz="2800" smtClean="0"/>
              <a:t>1</a:t>
            </a:r>
          </a:p>
          <a:p>
            <a:pPr lvl="1" algn="just" eaLnBrk="1" hangingPunct="1">
              <a:buFont typeface="Wingdings" panose="05000000000000000000" pitchFamily="2" charset="2"/>
              <a:buNone/>
            </a:pPr>
            <a:endParaRPr lang="en-US" altLang="zh-CN" smtClean="0"/>
          </a:p>
          <a:p>
            <a:pPr algn="just" eaLnBrk="1" hangingPunct="1">
              <a:buFont typeface="Wingdings" panose="05000000000000000000" pitchFamily="2" charset="2"/>
              <a:buNone/>
            </a:pPr>
            <a:endParaRPr lang="en-US" altLang="zh-CN" smtClean="0">
              <a:solidFill>
                <a:srgbClr val="B2B2B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dissolve">
                                      <p:cBhvr>
                                        <p:cTn id="7" dur="500"/>
                                        <p:tgtEl>
                                          <p:spTgt spid="289795">
                                            <p:txEl>
                                              <p:pRg st="0" end="0"/>
                                            </p:txEl>
                                          </p:spTgt>
                                        </p:tgtEl>
                                      </p:cBhvr>
                                    </p:animEffect>
                                  </p:childTnLst>
                                  <p:subTnLst>
                                    <p:animClr clrSpc="rgb" dir="cw">
                                      <p:cBhvr override="childStyle">
                                        <p:cTn dur="1" fill="hold" display="0" masterRel="nextClick" afterEffect="1"/>
                                        <p:tgtEl>
                                          <p:spTgt spid="289795">
                                            <p:txEl>
                                              <p:pRg st="0" end="0"/>
                                            </p:txEl>
                                          </p:spTgt>
                                        </p:tgtEl>
                                        <p:attrNameLst>
                                          <p:attrName>ppt_c</p:attrName>
                                        </p:attrNameLst>
                                      </p:cBhvr>
                                      <p:to>
                                        <a:srgbClr val="B2B2B2"/>
                                      </p:to>
                                    </p:animClr>
                                  </p:subTnLst>
                                </p:cTn>
                              </p:par>
                              <p:par>
                                <p:cTn id="8" presetID="9" presetClass="entr" presetSubtype="0" fill="hold" grpId="0" nodeType="withEffect">
                                  <p:stCondLst>
                                    <p:cond delay="0"/>
                                  </p:stCondLst>
                                  <p:childTnLst>
                                    <p:set>
                                      <p:cBhvr>
                                        <p:cTn id="9" dur="1" fill="hold">
                                          <p:stCondLst>
                                            <p:cond delay="0"/>
                                          </p:stCondLst>
                                        </p:cTn>
                                        <p:tgtEl>
                                          <p:spTgt spid="289795">
                                            <p:txEl>
                                              <p:pRg st="1" end="1"/>
                                            </p:txEl>
                                          </p:spTgt>
                                        </p:tgtEl>
                                        <p:attrNameLst>
                                          <p:attrName>style.visibility</p:attrName>
                                        </p:attrNameLst>
                                      </p:cBhvr>
                                      <p:to>
                                        <p:strVal val="visible"/>
                                      </p:to>
                                    </p:set>
                                    <p:animEffect transition="in" filter="dissolve">
                                      <p:cBhvr>
                                        <p:cTn id="10" dur="500"/>
                                        <p:tgtEl>
                                          <p:spTgt spid="289795">
                                            <p:txEl>
                                              <p:pRg st="1" end="1"/>
                                            </p:txEl>
                                          </p:spTgt>
                                        </p:tgtEl>
                                      </p:cBhvr>
                                    </p:animEffect>
                                  </p:childTnLst>
                                  <p:subTnLst>
                                    <p:animClr clrSpc="rgb" dir="cw">
                                      <p:cBhvr override="childStyle">
                                        <p:cTn dur="1" fill="hold" display="0" masterRel="nextClick" afterEffect="1"/>
                                        <p:tgtEl>
                                          <p:spTgt spid="289795">
                                            <p:txEl>
                                              <p:pRg st="1" end="1"/>
                                            </p:txEl>
                                          </p:spTgt>
                                        </p:tgtEl>
                                        <p:attrNameLst>
                                          <p:attrName>ppt_c</p:attrName>
                                        </p:attrNameLst>
                                      </p:cBhvr>
                                      <p:to>
                                        <a:srgbClr val="B2B2B2"/>
                                      </p:to>
                                    </p:animClr>
                                  </p:subTnLst>
                                </p:cTn>
                              </p:par>
                              <p:par>
                                <p:cTn id="11" presetID="9" presetClass="entr" presetSubtype="0" fill="hold" grpId="0" nodeType="withEffect">
                                  <p:stCondLst>
                                    <p:cond delay="0"/>
                                  </p:stCondLst>
                                  <p:childTnLst>
                                    <p:set>
                                      <p:cBhvr>
                                        <p:cTn id="12" dur="1" fill="hold">
                                          <p:stCondLst>
                                            <p:cond delay="0"/>
                                          </p:stCondLst>
                                        </p:cTn>
                                        <p:tgtEl>
                                          <p:spTgt spid="289795">
                                            <p:txEl>
                                              <p:pRg st="2" end="2"/>
                                            </p:txEl>
                                          </p:spTgt>
                                        </p:tgtEl>
                                        <p:attrNameLst>
                                          <p:attrName>style.visibility</p:attrName>
                                        </p:attrNameLst>
                                      </p:cBhvr>
                                      <p:to>
                                        <p:strVal val="visible"/>
                                      </p:to>
                                    </p:set>
                                    <p:animEffect transition="in" filter="dissolve">
                                      <p:cBhvr>
                                        <p:cTn id="13" dur="500"/>
                                        <p:tgtEl>
                                          <p:spTgt spid="289795">
                                            <p:txEl>
                                              <p:pRg st="2" end="2"/>
                                            </p:txEl>
                                          </p:spTgt>
                                        </p:tgtEl>
                                      </p:cBhvr>
                                    </p:animEffect>
                                  </p:childTnLst>
                                  <p:subTnLst>
                                    <p:animClr clrSpc="rgb" dir="cw">
                                      <p:cBhvr override="childStyle">
                                        <p:cTn dur="1" fill="hold" display="0" masterRel="nextClick" afterEffect="1"/>
                                        <p:tgtEl>
                                          <p:spTgt spid="289795">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08779B-5300-40FE-84E8-0865BD31A55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219C2A-A6E2-4C79-B3EF-60E86297AD3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124</a:t>
            </a:fld>
            <a:endParaRPr kumimoji="0" lang="en-US" altLang="zh-CN" sz="1400" smtClean="0">
              <a:latin typeface="Tahoma" panose="020B0604030504040204" pitchFamily="34" charset="0"/>
              <a:ea typeface="宋体" panose="02010600030101010101" pitchFamily="2" charset="-122"/>
            </a:endParaRPr>
          </a:p>
        </p:txBody>
      </p:sp>
      <p:sp>
        <p:nvSpPr>
          <p:cNvPr id="129028"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证据</a:t>
            </a:r>
            <a:r>
              <a:rPr lang="en-US" altLang="zh-CN" sz="2800" smtClean="0">
                <a:ea typeface="华文新魏" panose="02010800040101010101" pitchFamily="2" charset="-122"/>
              </a:rPr>
              <a:t>A</a:t>
            </a:r>
            <a:r>
              <a:rPr lang="zh-CN" altLang="en-US" sz="2800" smtClean="0">
                <a:ea typeface="华文新魏" panose="02010800040101010101" pitchFamily="2" charset="-122"/>
              </a:rPr>
              <a:t>的不确定性</a:t>
            </a:r>
            <a:r>
              <a:rPr lang="zh-CN" altLang="en-US" sz="2800" smtClean="0"/>
              <a:t>）</a:t>
            </a:r>
          </a:p>
        </p:txBody>
      </p:sp>
      <p:graphicFrame>
        <p:nvGraphicFramePr>
          <p:cNvPr id="129029" name="Object 3"/>
          <p:cNvGraphicFramePr>
            <a:graphicFrameLocks noChangeAspect="1"/>
          </p:cNvGraphicFramePr>
          <p:nvPr/>
        </p:nvGraphicFramePr>
        <p:xfrm>
          <a:off x="990600" y="3352800"/>
          <a:ext cx="6954838" cy="1658938"/>
        </p:xfrm>
        <a:graphic>
          <a:graphicData uri="http://schemas.openxmlformats.org/presentationml/2006/ole">
            <mc:AlternateContent xmlns:mc="http://schemas.openxmlformats.org/markup-compatibility/2006">
              <mc:Choice xmlns:v="urn:schemas-microsoft-com:vml" Requires="v">
                <p:oleObj spid="_x0000_s129047" name="Equation" r:id="rId6" imgW="3543300" imgH="914400" progId="Equation.3">
                  <p:embed/>
                </p:oleObj>
              </mc:Choice>
              <mc:Fallback>
                <p:oleObj name="Equation" r:id="rId6" imgW="3543300" imgH="914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352800"/>
                        <a:ext cx="6954838" cy="165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0" name="Rectangle 4"/>
          <p:cNvSpPr>
            <a:spLocks noGrp="1" noChangeArrowheads="1"/>
          </p:cNvSpPr>
          <p:nvPr>
            <p:ph type="body" idx="1"/>
          </p:nvPr>
        </p:nvSpPr>
        <p:spPr>
          <a:xfrm>
            <a:off x="1143000" y="2514600"/>
            <a:ext cx="7772400" cy="4114800"/>
          </a:xfrm>
          <a:noFill/>
        </p:spPr>
        <p:txBody>
          <a:bodyPr/>
          <a:lstStyle/>
          <a:p>
            <a:pPr eaLnBrk="1" hangingPunct="1"/>
            <a:r>
              <a:rPr lang="en-US" altLang="zh-CN" smtClean="0"/>
              <a:t>P(A)</a:t>
            </a:r>
            <a:r>
              <a:rPr lang="zh-CN" altLang="en-US" smtClean="0"/>
              <a:t>或</a:t>
            </a:r>
            <a:r>
              <a:rPr lang="en-US" altLang="zh-CN" smtClean="0"/>
              <a:t>O(A)</a:t>
            </a:r>
            <a:r>
              <a:rPr lang="zh-CN" altLang="en-US" smtClean="0"/>
              <a:t>表示证据</a:t>
            </a:r>
            <a:r>
              <a:rPr lang="en-US" altLang="zh-CN" smtClean="0"/>
              <a:t>A</a:t>
            </a:r>
            <a:r>
              <a:rPr lang="zh-CN" altLang="en-US" smtClean="0"/>
              <a:t>的不确定性</a:t>
            </a:r>
          </a:p>
          <a:p>
            <a:pPr eaLnBrk="1" hangingPunct="1"/>
            <a:endParaRPr lang="en-US" altLang="zh-CN"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89A919-F80A-4289-89C3-6FF7A2264F5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00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AC1858-F047-4193-B23C-99ACB7C03E3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125</a:t>
            </a:fld>
            <a:endParaRPr kumimoji="0" lang="en-US" altLang="zh-CN" sz="1400" smtClean="0">
              <a:latin typeface="Tahoma" panose="020B0604030504040204" pitchFamily="34" charset="0"/>
              <a:ea typeface="宋体" panose="02010600030101010101" pitchFamily="2" charset="-122"/>
            </a:endParaRPr>
          </a:p>
        </p:txBody>
      </p:sp>
      <p:sp>
        <p:nvSpPr>
          <p:cNvPr id="130052"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r>
              <a:rPr lang="zh-CN" altLang="en-US" sz="2800" smtClean="0"/>
              <a:t>（</a:t>
            </a:r>
            <a:r>
              <a:rPr lang="zh-CN" altLang="en-US" sz="2800" smtClean="0">
                <a:ea typeface="华文新魏" panose="02010800040101010101" pitchFamily="2" charset="-122"/>
              </a:rPr>
              <a:t>推理计算</a:t>
            </a:r>
            <a:r>
              <a:rPr lang="en-US" altLang="zh-CN" sz="2800" smtClean="0">
                <a:ea typeface="华文新魏" panose="02010800040101010101" pitchFamily="2" charset="-122"/>
              </a:rPr>
              <a:t>1</a:t>
            </a:r>
            <a:r>
              <a:rPr lang="zh-CN" altLang="en-US" sz="2800" smtClean="0"/>
              <a:t>）</a:t>
            </a:r>
          </a:p>
        </p:txBody>
      </p:sp>
      <p:sp>
        <p:nvSpPr>
          <p:cNvPr id="130053" name="Rectangle 3"/>
          <p:cNvSpPr>
            <a:spLocks noGrp="1" noChangeArrowheads="1"/>
          </p:cNvSpPr>
          <p:nvPr>
            <p:ph type="body" idx="1"/>
          </p:nvPr>
        </p:nvSpPr>
        <p:spPr/>
        <p:txBody>
          <a:bodyPr/>
          <a:lstStyle/>
          <a:p>
            <a:pPr eaLnBrk="1" hangingPunct="1"/>
            <a:r>
              <a:rPr lang="en-US" altLang="zh-CN" smtClean="0"/>
              <a:t>A</a:t>
            </a:r>
            <a:r>
              <a:rPr lang="zh-CN" altLang="en-US" smtClean="0"/>
              <a:t>必出现时：</a:t>
            </a:r>
          </a:p>
          <a:p>
            <a:pPr lvl="1" eaLnBrk="1" hangingPunct="1"/>
            <a:r>
              <a:rPr lang="en-US" altLang="zh-CN" smtClean="0"/>
              <a:t>O(B|A) = LS</a:t>
            </a:r>
            <a:r>
              <a:rPr lang="en-US" altLang="zh-CN" smtClean="0">
                <a:cs typeface="Times New Roman" panose="02020603050405020304" pitchFamily="18" charset="0"/>
              </a:rPr>
              <a:t>•O(B)</a:t>
            </a:r>
          </a:p>
          <a:p>
            <a:pPr lvl="1" eaLnBrk="1" hangingPunct="1"/>
            <a:r>
              <a:rPr lang="en-US" altLang="zh-CN" smtClean="0"/>
              <a:t>O(B|~A) = LN</a:t>
            </a:r>
            <a:r>
              <a:rPr lang="en-US" altLang="zh-CN" smtClean="0">
                <a:cs typeface="Times New Roman" panose="02020603050405020304" pitchFamily="18" charset="0"/>
              </a:rPr>
              <a:t>•O(B)</a:t>
            </a:r>
          </a:p>
          <a:p>
            <a:pPr eaLnBrk="1" hangingPunct="1">
              <a:buFont typeface="Wingdings" panose="05000000000000000000" pitchFamily="2" charset="2"/>
              <a:buNone/>
            </a:pPr>
            <a:r>
              <a:rPr lang="en-US" altLang="zh-CN" smtClean="0"/>
              <a:t>       </a:t>
            </a:r>
          </a:p>
          <a:p>
            <a:pPr eaLnBrk="1" hangingPunct="1">
              <a:buFont typeface="Wingdings" panose="05000000000000000000" pitchFamily="2" charset="2"/>
              <a:buNone/>
            </a:pPr>
            <a:r>
              <a:rPr lang="en-US" altLang="zh-CN" smtClean="0"/>
              <a:t>     </a:t>
            </a:r>
          </a:p>
          <a:p>
            <a:pPr eaLnBrk="1" hangingPunct="1">
              <a:buFont typeface="Wingdings" panose="05000000000000000000" pitchFamily="2" charset="2"/>
              <a:buNone/>
            </a:pPr>
            <a:r>
              <a:rPr lang="en-US" altLang="zh-CN" smtClean="0"/>
              <a:t>	</a:t>
            </a:r>
            <a:r>
              <a:rPr lang="zh-CN" altLang="en-US" smtClean="0"/>
              <a:t>若需要概率时：</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en-US" altLang="zh-CN" smtClean="0"/>
          </a:p>
        </p:txBody>
      </p:sp>
      <p:graphicFrame>
        <p:nvGraphicFramePr>
          <p:cNvPr id="130054" name="Object 4"/>
          <p:cNvGraphicFramePr>
            <a:graphicFrameLocks noChangeAspect="1"/>
          </p:cNvGraphicFramePr>
          <p:nvPr/>
        </p:nvGraphicFramePr>
        <p:xfrm>
          <a:off x="4648200" y="4114800"/>
          <a:ext cx="2667000" cy="1071563"/>
        </p:xfrm>
        <a:graphic>
          <a:graphicData uri="http://schemas.openxmlformats.org/presentationml/2006/ole">
            <mc:AlternateContent xmlns:mc="http://schemas.openxmlformats.org/markup-compatibility/2006">
              <mc:Choice xmlns:v="urn:schemas-microsoft-com:vml" Requires="v">
                <p:oleObj spid="_x0000_s130071" name="Equation" r:id="rId6" imgW="1358310" imgH="545863" progId="Equation.3">
                  <p:embed/>
                </p:oleObj>
              </mc:Choice>
              <mc:Fallback>
                <p:oleObj name="Equation" r:id="rId6" imgW="1358310" imgH="54586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4114800"/>
                        <a:ext cx="26670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C6F134-371A-47FB-BF93-A71CCA25BE0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10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5EF61F-F825-4FBE-A44A-5220A243E82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126</a:t>
            </a:fld>
            <a:endParaRPr kumimoji="0" lang="en-US" altLang="zh-CN" sz="1400" smtClean="0">
              <a:latin typeface="Tahoma" panose="020B0604030504040204" pitchFamily="34" charset="0"/>
              <a:ea typeface="宋体" panose="02010600030101010101" pitchFamily="2" charset="-122"/>
            </a:endParaRPr>
          </a:p>
        </p:txBody>
      </p:sp>
      <p:sp>
        <p:nvSpPr>
          <p:cNvPr id="131076" name="Rectangle 2"/>
          <p:cNvSpPr>
            <a:spLocks noGrp="1" noChangeArrowheads="1"/>
          </p:cNvSpPr>
          <p:nvPr>
            <p:ph type="title"/>
          </p:nvPr>
        </p:nvSpPr>
        <p:spPr/>
        <p:txBody>
          <a:bodyPr/>
          <a:lstStyle/>
          <a:p>
            <a:pPr eaLnBrk="1" hangingPunct="1"/>
            <a:r>
              <a:rPr lang="zh-CN" altLang="en-US" smtClean="0"/>
              <a:t>主观</a:t>
            </a:r>
            <a:r>
              <a:rPr lang="zh-CN" altLang="en-US" smtClean="0">
                <a:latin typeface="Comic Sans MS" panose="030F0702030302020204" pitchFamily="66" charset="0"/>
              </a:rPr>
              <a:t>贝叶斯</a:t>
            </a:r>
            <a:r>
              <a:rPr lang="zh-CN" altLang="en-US" smtClean="0"/>
              <a:t>方法</a:t>
            </a:r>
            <a:endParaRPr lang="zh-CN" altLang="en-US" sz="2800" smtClean="0"/>
          </a:p>
        </p:txBody>
      </p:sp>
      <p:sp>
        <p:nvSpPr>
          <p:cNvPr id="131077" name="Rectangle 3"/>
          <p:cNvSpPr>
            <a:spLocks noGrp="1" noChangeArrowheads="1"/>
          </p:cNvSpPr>
          <p:nvPr>
            <p:ph type="body" idx="1"/>
          </p:nvPr>
        </p:nvSpPr>
        <p:spPr/>
        <p:txBody>
          <a:bodyPr/>
          <a:lstStyle/>
          <a:p>
            <a:pPr eaLnBrk="1" hangingPunct="1"/>
            <a:r>
              <a:rPr lang="zh-CN" altLang="en-US" sz="3200" smtClean="0"/>
              <a:t>主观</a:t>
            </a:r>
            <a:r>
              <a:rPr lang="en-US" altLang="zh-CN" sz="3200" smtClean="0"/>
              <a:t>Bayes</a:t>
            </a:r>
            <a:r>
              <a:rPr lang="zh-CN" altLang="en-US" sz="3200" smtClean="0"/>
              <a:t>方法的评价</a:t>
            </a:r>
          </a:p>
          <a:p>
            <a:pPr lvl="1" eaLnBrk="1" hangingPunct="1"/>
            <a:r>
              <a:rPr lang="zh-CN" altLang="en-US" sz="2800" smtClean="0"/>
              <a:t>优点：</a:t>
            </a:r>
          </a:p>
          <a:p>
            <a:pPr lvl="2" eaLnBrk="1" hangingPunct="1"/>
            <a:r>
              <a:rPr lang="zh-CN" altLang="en-US" sz="2400" smtClean="0"/>
              <a:t>计算方法直观、明了。</a:t>
            </a:r>
          </a:p>
          <a:p>
            <a:pPr lvl="1" eaLnBrk="1" hangingPunct="1"/>
            <a:r>
              <a:rPr lang="zh-CN" altLang="en-US" sz="2800" smtClean="0"/>
              <a:t>缺点：</a:t>
            </a:r>
          </a:p>
          <a:p>
            <a:pPr lvl="2" eaLnBrk="1" hangingPunct="1"/>
            <a:r>
              <a:rPr lang="zh-CN" altLang="en-US" sz="2400" smtClean="0"/>
              <a:t>要求</a:t>
            </a:r>
            <a:r>
              <a:rPr lang="en-US" altLang="zh-CN" sz="2400" smtClean="0"/>
              <a:t>B</a:t>
            </a:r>
            <a:r>
              <a:rPr lang="en-US" altLang="zh-CN" sz="2400" baseline="-16000" smtClean="0"/>
              <a:t>j</a:t>
            </a:r>
            <a:r>
              <a:rPr lang="zh-CN" altLang="en-US" sz="2400" smtClean="0"/>
              <a:t>相互无关（实际不可能）。</a:t>
            </a:r>
          </a:p>
          <a:p>
            <a:pPr lvl="2" eaLnBrk="1" hangingPunct="1"/>
            <a:r>
              <a:rPr lang="en-US" altLang="zh-CN" sz="2400" smtClean="0">
                <a:ea typeface="宋体" panose="02010600030101010101" pitchFamily="2" charset="-122"/>
              </a:rPr>
              <a:t>P(A| B</a:t>
            </a:r>
            <a:r>
              <a:rPr lang="en-US" altLang="zh-CN" sz="2400" smtClean="0">
                <a:latin typeface="Comic Sans MS" panose="030F0702030302020204" pitchFamily="66" charset="0"/>
              </a:rPr>
              <a:t>’</a:t>
            </a:r>
            <a:r>
              <a:rPr lang="en-US" altLang="zh-CN" sz="2400" smtClean="0">
                <a:ea typeface="宋体" panose="02010600030101010101" pitchFamily="2" charset="-122"/>
              </a:rPr>
              <a:t>)</a:t>
            </a:r>
            <a:r>
              <a:rPr lang="zh-CN" altLang="en-US" sz="2400" smtClean="0">
                <a:latin typeface="华文新魏" panose="02010800040101010101" pitchFamily="2" charset="-122"/>
              </a:rPr>
              <a:t>与</a:t>
            </a:r>
            <a:r>
              <a:rPr lang="en-US" altLang="zh-CN" sz="2400" smtClean="0">
                <a:ea typeface="宋体" panose="02010600030101010101" pitchFamily="2" charset="-122"/>
              </a:rPr>
              <a:t>P(B</a:t>
            </a:r>
            <a:r>
              <a:rPr lang="en-US" altLang="zh-CN" sz="2400" baseline="-16000" smtClean="0">
                <a:ea typeface="宋体" panose="02010600030101010101" pitchFamily="2" charset="-122"/>
              </a:rPr>
              <a:t>i</a:t>
            </a:r>
            <a:r>
              <a:rPr lang="en-US" altLang="zh-CN" sz="2400" smtClean="0">
                <a:ea typeface="宋体" panose="02010600030101010101" pitchFamily="2" charset="-122"/>
              </a:rPr>
              <a:t>) </a:t>
            </a:r>
            <a:r>
              <a:rPr lang="zh-CN" altLang="en-US" sz="2400" smtClean="0"/>
              <a:t>很难计算。</a:t>
            </a:r>
          </a:p>
          <a:p>
            <a:pPr lvl="2" eaLnBrk="1" hangingPunct="1"/>
            <a:r>
              <a:rPr lang="zh-CN" altLang="en-US" sz="2400" smtClean="0"/>
              <a:t>应用困难。</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6AE8F9-3A03-47CC-A2A0-97CE5BEE568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2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655842-2AAB-4C57-9AF0-6FEDEF46AC8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127</a:t>
            </a:fld>
            <a:endParaRPr kumimoji="0" lang="en-US" altLang="zh-CN" sz="1400" smtClean="0">
              <a:latin typeface="Tahoma" panose="020B0604030504040204" pitchFamily="34" charset="0"/>
              <a:ea typeface="宋体" panose="02010600030101010101" pitchFamily="2" charset="-122"/>
            </a:endParaRPr>
          </a:p>
        </p:txBody>
      </p:sp>
      <p:sp>
        <p:nvSpPr>
          <p:cNvPr id="132100" name="Rectangle 2"/>
          <p:cNvSpPr>
            <a:spLocks noGrp="1" noChangeArrowheads="1"/>
          </p:cNvSpPr>
          <p:nvPr>
            <p:ph type="title"/>
          </p:nvPr>
        </p:nvSpPr>
        <p:spPr/>
        <p:txBody>
          <a:bodyPr/>
          <a:lstStyle/>
          <a:p>
            <a:pPr eaLnBrk="1" hangingPunct="1">
              <a:defRPr/>
            </a:pPr>
            <a:r>
              <a:rPr lang="zh-CN" altLang="en-US" dirty="0" smtClean="0"/>
              <a:t>不确定推理方法</a:t>
            </a:r>
            <a:r>
              <a:rPr lang="en-US" altLang="zh-CN" dirty="0" smtClean="0"/>
              <a:t>——</a:t>
            </a:r>
            <a:r>
              <a:rPr lang="zh-CN" altLang="en-US" sz="3600" dirty="0" smtClean="0">
                <a:solidFill>
                  <a:schemeClr val="tx1"/>
                </a:solidFill>
                <a:latin typeface="华文新魏" panose="02010800040101010101" pitchFamily="2" charset="-122"/>
                <a:ea typeface="+mn-ea"/>
                <a:cs typeface="+mn-cs"/>
              </a:rPr>
              <a:t>确定性方法</a:t>
            </a:r>
            <a:endParaRPr lang="zh-CN" altLang="en-US" sz="3600" dirty="0">
              <a:solidFill>
                <a:schemeClr val="tx1"/>
              </a:solidFill>
              <a:latin typeface="华文新魏" panose="02010800040101010101" pitchFamily="2" charset="-122"/>
              <a:ea typeface="+mn-ea"/>
              <a:cs typeface="+mn-cs"/>
            </a:endParaRPr>
          </a:p>
        </p:txBody>
      </p:sp>
      <p:sp>
        <p:nvSpPr>
          <p:cNvPr id="132101" name="Rectangle 3"/>
          <p:cNvSpPr>
            <a:spLocks noGrp="1" noChangeArrowheads="1"/>
          </p:cNvSpPr>
          <p:nvPr>
            <p:ph type="body" idx="1"/>
          </p:nvPr>
        </p:nvSpPr>
        <p:spPr>
          <a:xfrm>
            <a:off x="539750" y="2017713"/>
            <a:ext cx="8415338" cy="4114800"/>
          </a:xfrm>
        </p:spPr>
        <p:txBody>
          <a:bodyPr/>
          <a:lstStyle/>
          <a:p>
            <a:pPr eaLnBrk="1" hangingPunct="1">
              <a:lnSpc>
                <a:spcPct val="90000"/>
              </a:lnSpc>
            </a:pPr>
            <a:r>
              <a:rPr lang="en-US" altLang="zh-CN" smtClean="0">
                <a:latin typeface="华文新魏" panose="02010800040101010101" pitchFamily="2" charset="-122"/>
              </a:rPr>
              <a:t>MYCIN</a:t>
            </a:r>
            <a:r>
              <a:rPr lang="zh-CN" altLang="en-US" smtClean="0">
                <a:latin typeface="华文新魏" panose="02010800040101010101" pitchFamily="2" charset="-122"/>
              </a:rPr>
              <a:t>系统研制过程中产生的不确定推理方法</a:t>
            </a:r>
            <a:r>
              <a:rPr lang="en-US" altLang="zh-CN" smtClean="0">
                <a:latin typeface="华文新魏" panose="02010800040101010101" pitchFamily="2" charset="-122"/>
              </a:rPr>
              <a:t>,</a:t>
            </a:r>
            <a:r>
              <a:rPr lang="zh-CN" altLang="en-US" smtClean="0">
                <a:latin typeface="华文新魏" panose="02010800040101010101" pitchFamily="2" charset="-122"/>
              </a:rPr>
              <a:t>第一个采用了不确定推理逻辑，</a:t>
            </a:r>
            <a:r>
              <a:rPr lang="en-US" altLang="zh-CN" smtClean="0">
                <a:latin typeface="华文新魏" panose="02010800040101010101" pitchFamily="2" charset="-122"/>
              </a:rPr>
              <a:t>70</a:t>
            </a:r>
            <a:r>
              <a:rPr lang="zh-CN" altLang="en-US" smtClean="0">
                <a:latin typeface="华文新魏" panose="02010800040101010101" pitchFamily="2" charset="-122"/>
              </a:rPr>
              <a:t>年代很有名。</a:t>
            </a:r>
          </a:p>
          <a:p>
            <a:pPr eaLnBrk="1" hangingPunct="1">
              <a:lnSpc>
                <a:spcPct val="90000"/>
              </a:lnSpc>
            </a:pPr>
            <a:r>
              <a:rPr lang="zh-CN" altLang="en-US" smtClean="0">
                <a:latin typeface="华文新魏" panose="02010800040101010101" pitchFamily="2" charset="-122"/>
              </a:rPr>
              <a:t> 提出该方法时应遵循的原则</a:t>
            </a:r>
          </a:p>
          <a:p>
            <a:pPr lvl="1" algn="just" eaLnBrk="1" hangingPunct="1">
              <a:lnSpc>
                <a:spcPct val="90000"/>
              </a:lnSpc>
            </a:pPr>
            <a:r>
              <a:rPr lang="zh-CN" altLang="en-US" smtClean="0">
                <a:latin typeface="华文新魏" panose="02010800040101010101" pitchFamily="2" charset="-122"/>
              </a:rPr>
              <a:t>不采用严格的统计理论。使用的是一种接近统计理论的近似方法。</a:t>
            </a:r>
          </a:p>
          <a:p>
            <a:pPr lvl="1" algn="just" eaLnBrk="1" hangingPunct="1">
              <a:lnSpc>
                <a:spcPct val="90000"/>
              </a:lnSpc>
            </a:pPr>
            <a:r>
              <a:rPr lang="zh-CN" altLang="en-US" smtClean="0">
                <a:latin typeface="华文新魏" panose="02010800040101010101" pitchFamily="2" charset="-122"/>
              </a:rPr>
              <a:t>用专家的经验估计代替统计数据</a:t>
            </a:r>
          </a:p>
          <a:p>
            <a:pPr lvl="1" algn="just" eaLnBrk="1" hangingPunct="1">
              <a:lnSpc>
                <a:spcPct val="90000"/>
              </a:lnSpc>
            </a:pPr>
            <a:r>
              <a:rPr lang="zh-CN" altLang="en-US" smtClean="0">
                <a:latin typeface="华文新魏" panose="02010800040101010101" pitchFamily="2" charset="-122"/>
              </a:rPr>
              <a:t>尽量减少需要专家提供的经验数据，尽量使少量数据包含多种信息。</a:t>
            </a:r>
          </a:p>
          <a:p>
            <a:pPr lvl="1" algn="just" eaLnBrk="1" hangingPunct="1">
              <a:lnSpc>
                <a:spcPct val="90000"/>
              </a:lnSpc>
            </a:pPr>
            <a:r>
              <a:rPr lang="zh-CN" altLang="en-US" smtClean="0">
                <a:latin typeface="华文新魏" panose="02010800040101010101" pitchFamily="2" charset="-122"/>
              </a:rPr>
              <a:t>新方法应适用于证据为增量式地增加的情况。</a:t>
            </a:r>
          </a:p>
          <a:p>
            <a:pPr lvl="1" eaLnBrk="1" hangingPunct="1">
              <a:lnSpc>
                <a:spcPct val="90000"/>
              </a:lnSpc>
            </a:pPr>
            <a:r>
              <a:rPr lang="zh-CN" altLang="en-US" smtClean="0">
                <a:latin typeface="华文新魏" panose="02010800040101010101" pitchFamily="2" charset="-122"/>
              </a:rPr>
              <a:t>专家数据的轻微扰动不影响最终的推理结论。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4FDE50-7B31-4169-A283-A80E2C4CEDA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3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EBFF98-87A8-4940-869B-7B6BAFF151D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128</a:t>
            </a:fld>
            <a:endParaRPr kumimoji="0" lang="en-US" altLang="zh-CN" sz="1400" smtClean="0">
              <a:latin typeface="Tahoma" panose="020B0604030504040204" pitchFamily="34" charset="0"/>
              <a:ea typeface="宋体" panose="02010600030101010101" pitchFamily="2" charset="-122"/>
            </a:endParaRPr>
          </a:p>
        </p:txBody>
      </p:sp>
      <p:sp>
        <p:nvSpPr>
          <p:cNvPr id="297986" name="Rectangle 2"/>
          <p:cNvSpPr>
            <a:spLocks noGrp="1" noChangeArrowheads="1"/>
          </p:cNvSpPr>
          <p:nvPr>
            <p:ph type="body" idx="1"/>
          </p:nvPr>
        </p:nvSpPr>
        <p:spPr>
          <a:xfrm>
            <a:off x="1143000" y="2017713"/>
            <a:ext cx="7772400" cy="4114800"/>
          </a:xfrm>
        </p:spPr>
        <p:txBody>
          <a:bodyPr/>
          <a:lstStyle/>
          <a:p>
            <a:pPr eaLnBrk="1" hangingPunct="1"/>
            <a:r>
              <a:rPr lang="zh-CN" altLang="en-US" smtClean="0"/>
              <a:t>理论基础</a:t>
            </a:r>
          </a:p>
          <a:p>
            <a:pPr lvl="1" eaLnBrk="1" hangingPunct="1"/>
            <a:r>
              <a:rPr lang="zh-CN" altLang="en-US" smtClean="0"/>
              <a:t>以定量法为工具，比较法为原则的相对确认理论。</a:t>
            </a:r>
          </a:p>
          <a:p>
            <a:pPr lvl="1" eaLnBrk="1" hangingPunct="1"/>
            <a:r>
              <a:rPr lang="zh-CN" altLang="en-US" smtClean="0">
                <a:latin typeface="华文新魏" panose="02010800040101010101" pitchFamily="2" charset="-122"/>
              </a:rPr>
              <a:t>采用此方法的</a:t>
            </a:r>
            <a:r>
              <a:rPr lang="en-US" altLang="zh-CN" smtClean="0">
                <a:latin typeface="华文新魏" panose="02010800040101010101" pitchFamily="2" charset="-122"/>
              </a:rPr>
              <a:t>MYCIN</a:t>
            </a:r>
            <a:r>
              <a:rPr lang="zh-CN" altLang="en-US" smtClean="0">
                <a:latin typeface="华文新魏" panose="02010800040101010101" pitchFamily="2" charset="-122"/>
              </a:rPr>
              <a:t>系统的诊断结果不是只给出一个最可信结论及其可信度，而是给出可信度较高的前几位，供人们比较选用。 </a:t>
            </a:r>
          </a:p>
          <a:p>
            <a:pPr eaLnBrk="1" hangingPunct="1"/>
            <a:r>
              <a:rPr lang="zh-CN" altLang="en-US" smtClean="0">
                <a:latin typeface="华文新魏" panose="02010800040101010101" pitchFamily="2" charset="-122"/>
              </a:rPr>
              <a:t>规则</a:t>
            </a:r>
          </a:p>
          <a:p>
            <a:pPr lvl="1" eaLnBrk="1" hangingPunct="1"/>
            <a:r>
              <a:rPr lang="zh-CN" altLang="en-US" smtClean="0">
                <a:latin typeface="华文新魏" panose="02010800040101010101" pitchFamily="2" charset="-122"/>
              </a:rPr>
              <a:t>规则的不确定性度量</a:t>
            </a:r>
          </a:p>
          <a:p>
            <a:pPr lvl="1" eaLnBrk="1" hangingPunct="1"/>
            <a:r>
              <a:rPr lang="zh-CN" altLang="en-US" smtClean="0">
                <a:latin typeface="华文新魏" panose="02010800040101010101" pitchFamily="2" charset="-122"/>
              </a:rPr>
              <a:t>证据（前提）的不确定性度量。</a:t>
            </a:r>
          </a:p>
          <a:p>
            <a:pPr lvl="1" eaLnBrk="1" hangingPunct="1"/>
            <a:r>
              <a:rPr lang="zh-CN" altLang="en-US" smtClean="0">
                <a:latin typeface="华文新魏" panose="02010800040101010101" pitchFamily="2" charset="-122"/>
              </a:rPr>
              <a:t>推理计算。</a:t>
            </a:r>
          </a:p>
        </p:txBody>
      </p:sp>
      <p:sp>
        <p:nvSpPr>
          <p:cNvPr id="133125" name="Rectangle 3"/>
          <p:cNvSpPr>
            <a:spLocks noGrp="1" noChangeArrowheads="1"/>
          </p:cNvSpPr>
          <p:nvPr>
            <p:ph type="title"/>
          </p:nvPr>
        </p:nvSpPr>
        <p:spPr>
          <a:xfrm>
            <a:off x="1042988" y="617538"/>
            <a:ext cx="7900987" cy="1143000"/>
          </a:xfrm>
        </p:spPr>
        <p:txBody>
          <a:bodyPr/>
          <a:lstStyle/>
          <a:p>
            <a:pPr eaLnBrk="1" hangingPunct="1">
              <a:defRPr/>
            </a:pPr>
            <a:r>
              <a:rPr lang="zh-CN" altLang="en-US" dirty="0" smtClean="0"/>
              <a:t>不确定推理方法</a:t>
            </a:r>
            <a:r>
              <a:rPr lang="en-US" altLang="zh-CN" dirty="0" smtClean="0"/>
              <a:t>——</a:t>
            </a:r>
            <a:r>
              <a:rPr lang="zh-CN" altLang="en-US" sz="3200" dirty="0">
                <a:solidFill>
                  <a:schemeClr val="tx1"/>
                </a:solidFill>
                <a:latin typeface="+mn-lt"/>
                <a:ea typeface="+mn-ea"/>
              </a:rPr>
              <a:t>确定性方法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 calcmode="lin" valueType="num">
                                      <p:cBhvr additive="base">
                                        <p:cTn id="7" dur="500" fill="hold"/>
                                        <p:tgtEl>
                                          <p:spTgt spid="297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98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7986">
                                            <p:txEl>
                                              <p:pRg st="1" end="1"/>
                                            </p:txEl>
                                          </p:spTgt>
                                        </p:tgtEl>
                                        <p:attrNameLst>
                                          <p:attrName>style.visibility</p:attrName>
                                        </p:attrNameLst>
                                      </p:cBhvr>
                                      <p:to>
                                        <p:strVal val="visible"/>
                                      </p:to>
                                    </p:set>
                                    <p:anim calcmode="lin" valueType="num">
                                      <p:cBhvr additive="base">
                                        <p:cTn id="11" dur="500" fill="hold"/>
                                        <p:tgtEl>
                                          <p:spTgt spid="29798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798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7986">
                                            <p:txEl>
                                              <p:pRg st="2" end="2"/>
                                            </p:txEl>
                                          </p:spTgt>
                                        </p:tgtEl>
                                        <p:attrNameLst>
                                          <p:attrName>style.visibility</p:attrName>
                                        </p:attrNameLst>
                                      </p:cBhvr>
                                      <p:to>
                                        <p:strVal val="visible"/>
                                      </p:to>
                                    </p:set>
                                    <p:anim calcmode="lin" valueType="num">
                                      <p:cBhvr additive="base">
                                        <p:cTn id="15" dur="500" fill="hold"/>
                                        <p:tgtEl>
                                          <p:spTgt spid="29798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79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97986">
                                            <p:txEl>
                                              <p:pRg st="3" end="3"/>
                                            </p:txEl>
                                          </p:spTgt>
                                        </p:tgtEl>
                                        <p:attrNameLst>
                                          <p:attrName>style.visibility</p:attrName>
                                        </p:attrNameLst>
                                      </p:cBhvr>
                                      <p:to>
                                        <p:strVal val="visible"/>
                                      </p:to>
                                    </p:set>
                                    <p:anim calcmode="lin" valueType="num">
                                      <p:cBhvr additive="base">
                                        <p:cTn id="21" dur="500" fill="hold"/>
                                        <p:tgtEl>
                                          <p:spTgt spid="29798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798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7986">
                                            <p:txEl>
                                              <p:pRg st="4" end="4"/>
                                            </p:txEl>
                                          </p:spTgt>
                                        </p:tgtEl>
                                        <p:attrNameLst>
                                          <p:attrName>style.visibility</p:attrName>
                                        </p:attrNameLst>
                                      </p:cBhvr>
                                      <p:to>
                                        <p:strVal val="visible"/>
                                      </p:to>
                                    </p:set>
                                    <p:anim calcmode="lin" valueType="num">
                                      <p:cBhvr additive="base">
                                        <p:cTn id="25" dur="500" fill="hold"/>
                                        <p:tgtEl>
                                          <p:spTgt spid="29798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98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7986">
                                            <p:txEl>
                                              <p:pRg st="5" end="5"/>
                                            </p:txEl>
                                          </p:spTgt>
                                        </p:tgtEl>
                                        <p:attrNameLst>
                                          <p:attrName>style.visibility</p:attrName>
                                        </p:attrNameLst>
                                      </p:cBhvr>
                                      <p:to>
                                        <p:strVal val="visible"/>
                                      </p:to>
                                    </p:set>
                                    <p:anim calcmode="lin" valueType="num">
                                      <p:cBhvr additive="base">
                                        <p:cTn id="29" dur="500" fill="hold"/>
                                        <p:tgtEl>
                                          <p:spTgt spid="29798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798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97986">
                                            <p:txEl>
                                              <p:pRg st="6" end="6"/>
                                            </p:txEl>
                                          </p:spTgt>
                                        </p:tgtEl>
                                        <p:attrNameLst>
                                          <p:attrName>style.visibility</p:attrName>
                                        </p:attrNameLst>
                                      </p:cBhvr>
                                      <p:to>
                                        <p:strVal val="visible"/>
                                      </p:to>
                                    </p:set>
                                    <p:anim calcmode="lin" valueType="num">
                                      <p:cBhvr additive="base">
                                        <p:cTn id="33" dur="500" fill="hold"/>
                                        <p:tgtEl>
                                          <p:spTgt spid="29798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798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A49CC0-5576-4F89-98AF-C6C30A7B9A9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4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63C30B-8BA6-41D7-B813-F631F98897D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129</a:t>
            </a:fld>
            <a:endParaRPr kumimoji="0" lang="en-US" altLang="zh-CN" sz="1400" smtClean="0">
              <a:latin typeface="Tahoma" panose="020B0604030504040204" pitchFamily="34" charset="0"/>
              <a:ea typeface="宋体" panose="02010600030101010101" pitchFamily="2" charset="-122"/>
            </a:endParaRPr>
          </a:p>
        </p:txBody>
      </p:sp>
      <p:pic>
        <p:nvPicPr>
          <p:cNvPr id="299010" name="Picture 2" descr="MyArr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4953000"/>
            <a:ext cx="3254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Rectangle 3"/>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a:t>
            </a:r>
            <a:r>
              <a:rPr lang="zh-CN" altLang="en-US" smtClean="0">
                <a:latin typeface="华文新魏" panose="02010800040101010101" pitchFamily="2" charset="-122"/>
              </a:rPr>
              <a:t> </a:t>
            </a:r>
          </a:p>
          <a:p>
            <a:pPr eaLnBrk="1" hangingPunct="1"/>
            <a:r>
              <a:rPr lang="zh-CN" altLang="en-US" smtClean="0">
                <a:latin typeface="华文新魏" panose="02010800040101010101" pitchFamily="2" charset="-122"/>
              </a:rPr>
              <a:t>规则</a:t>
            </a:r>
          </a:p>
          <a:p>
            <a:pPr lvl="1" eaLnBrk="1" hangingPunct="1"/>
            <a:r>
              <a:rPr lang="zh-CN" altLang="en-US" u="sng" smtClean="0">
                <a:solidFill>
                  <a:schemeClr val="folHlink"/>
                </a:solidFill>
                <a:latin typeface="华文新魏" panose="02010800040101010101" pitchFamily="2" charset="-122"/>
              </a:rPr>
              <a:t>规则的不确定性度量</a:t>
            </a:r>
          </a:p>
          <a:p>
            <a:pPr lvl="1" eaLnBrk="1" hangingPunct="1"/>
            <a:r>
              <a:rPr lang="zh-CN" altLang="en-US" smtClean="0">
                <a:latin typeface="华文新魏" panose="02010800040101010101" pitchFamily="2" charset="-122"/>
              </a:rPr>
              <a:t>证据（前提）的不确定性度量。</a:t>
            </a:r>
          </a:p>
          <a:p>
            <a:pPr lvl="1" eaLnBrk="1" hangingPunct="1"/>
            <a:r>
              <a:rPr lang="zh-CN" altLang="en-US" smtClean="0">
                <a:latin typeface="华文新魏" panose="02010800040101010101" pitchFamily="2" charset="-122"/>
              </a:rPr>
              <a:t>推理计算。</a:t>
            </a:r>
          </a:p>
        </p:txBody>
      </p:sp>
      <p:sp>
        <p:nvSpPr>
          <p:cNvPr id="134150" name="Rectangle 4"/>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299010"/>
                                        </p:tgtEl>
                                        <p:attrNameLst>
                                          <p:attrName>style.visibility</p:attrName>
                                        </p:attrNameLst>
                                      </p:cBhvr>
                                      <p:to>
                                        <p:strVal val="visible"/>
                                      </p:to>
                                    </p:set>
                                    <p:anim calcmode="lin" valueType="num">
                                      <p:cBhvr additive="base">
                                        <p:cTn id="7" dur="500" fill="hold"/>
                                        <p:tgtEl>
                                          <p:spTgt spid="299010"/>
                                        </p:tgtEl>
                                        <p:attrNameLst>
                                          <p:attrName>ppt_x</p:attrName>
                                        </p:attrNameLst>
                                      </p:cBhvr>
                                      <p:tavLst>
                                        <p:tav tm="0">
                                          <p:val>
                                            <p:strVal val="1+#ppt_w/2"/>
                                          </p:val>
                                        </p:tav>
                                        <p:tav tm="100000">
                                          <p:val>
                                            <p:strVal val="#ppt_x"/>
                                          </p:val>
                                        </p:tav>
                                      </p:tavLst>
                                    </p:anim>
                                    <p:anim calcmode="lin" valueType="num">
                                      <p:cBhvr additive="base">
                                        <p:cTn id="8" dur="500" fill="hold"/>
                                        <p:tgtEl>
                                          <p:spTgt spid="299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4553C30-314A-411F-B0C0-A0C06D11253B}" type="datetime1">
              <a:rPr lang="zh-CN" altLang="en-US"/>
              <a:pPr>
                <a:defRPr/>
              </a:pPr>
              <a:t>2017/11/19</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44BC41-8D1C-4503-9F54-DA5444CDB87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smtClean="0">
              <a:latin typeface="Tahoma" panose="020B0604030504040204" pitchFamily="34" charset="0"/>
              <a:ea typeface="宋体" panose="02010600030101010101" pitchFamily="2" charset="-122"/>
            </a:endParaRPr>
          </a:p>
        </p:txBody>
      </p:sp>
      <p:sp>
        <p:nvSpPr>
          <p:cNvPr id="1741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200" dirty="0" smtClean="0">
                <a:latin typeface="华文新魏" panose="02010800040101010101" pitchFamily="2" charset="-122"/>
              </a:rPr>
              <a:t>	</a:t>
            </a:r>
            <a:r>
              <a:rPr lang="en-US" altLang="zh-CN" sz="900" baseline="20000" dirty="0" smtClean="0">
                <a:solidFill>
                  <a:schemeClr val="hlink"/>
                </a:solidFill>
                <a:latin typeface="华文新魏" panose="02010800040101010101" pitchFamily="2" charset="-122"/>
                <a:sym typeface="Wingdings" panose="05000000000000000000" pitchFamily="2" charset="2"/>
              </a:rPr>
              <a:t>                                                     </a:t>
            </a:r>
            <a:endParaRPr lang="en-US" altLang="zh-CN" sz="3200" dirty="0" smtClean="0">
              <a:latin typeface="华文新魏" panose="02010800040101010101" pitchFamily="2" charset="-122"/>
            </a:endParaRPr>
          </a:p>
          <a:p>
            <a:pPr lvl="1" eaLnBrk="1" hangingPunct="1"/>
            <a:r>
              <a:rPr lang="zh-CN" altLang="en-US" sz="2800" dirty="0" smtClean="0">
                <a:latin typeface="华文新魏" panose="02010800040101010101" pitchFamily="2" charset="-122"/>
              </a:rPr>
              <a:t>量词消去原则：</a:t>
            </a:r>
          </a:p>
          <a:p>
            <a:pPr lvl="1" eaLnBrk="1" hangingPunct="1">
              <a:buFont typeface="Wingdings" panose="05000000000000000000" pitchFamily="2" charset="2"/>
              <a:buNone/>
            </a:pPr>
            <a:r>
              <a:rPr lang="zh-CN" altLang="en-US" sz="2800" dirty="0" smtClean="0">
                <a:latin typeface="华文新魏" panose="02010800040101010101" pitchFamily="2" charset="-122"/>
              </a:rPr>
              <a:t>	消去存在量词</a:t>
            </a:r>
            <a:r>
              <a:rPr lang="zh-CN" altLang="en-US" sz="2800" dirty="0" smtClean="0"/>
              <a:t>“</a:t>
            </a:r>
            <a:r>
              <a:rPr lang="zh-CN" altLang="en-US" sz="2800" dirty="0" smtClean="0">
                <a:latin typeface="华文新魏" panose="02010800040101010101" pitchFamily="2" charset="-122"/>
                <a:sym typeface="Symbol" panose="05050102010706020507" pitchFamily="18" charset="2"/>
              </a:rPr>
              <a:t></a:t>
            </a:r>
            <a:r>
              <a:rPr lang="zh-CN" altLang="en-US" sz="2800" dirty="0" smtClean="0"/>
              <a:t>”</a:t>
            </a:r>
            <a:r>
              <a:rPr lang="zh-CN" altLang="en-US" sz="2800" dirty="0" smtClean="0">
                <a:latin typeface="华文新魏" panose="02010800040101010101" pitchFamily="2" charset="-122"/>
              </a:rPr>
              <a:t>，略去全称量词</a:t>
            </a:r>
            <a:r>
              <a:rPr lang="zh-CN" altLang="en-US" sz="2800" dirty="0" smtClean="0"/>
              <a:t>“</a:t>
            </a:r>
            <a:r>
              <a:rPr lang="zh-CN" altLang="en-US" sz="2800" dirty="0" smtClean="0">
                <a:latin typeface="华文新魏" panose="02010800040101010101" pitchFamily="2" charset="-122"/>
                <a:sym typeface="Symbol" panose="05050102010706020507" pitchFamily="18" charset="2"/>
              </a:rPr>
              <a:t></a:t>
            </a:r>
            <a:r>
              <a:rPr lang="zh-CN" altLang="en-US" sz="2800" dirty="0" smtClean="0"/>
              <a:t>”</a:t>
            </a:r>
            <a:r>
              <a:rPr lang="zh-CN" altLang="en-US" sz="2800" dirty="0" smtClean="0">
                <a:latin typeface="华文新魏" panose="02010800040101010101" pitchFamily="2" charset="-122"/>
              </a:rPr>
              <a:t>。</a:t>
            </a:r>
          </a:p>
          <a:p>
            <a:pPr eaLnBrk="1" hangingPunct="1">
              <a:buFont typeface="Wingdings" panose="05000000000000000000" pitchFamily="2" charset="2"/>
              <a:buNone/>
            </a:pPr>
            <a:r>
              <a:rPr lang="zh-CN" altLang="en-US" sz="3200" dirty="0" smtClean="0">
                <a:latin typeface="华文新魏" panose="02010800040101010101" pitchFamily="2" charset="-122"/>
              </a:rPr>
              <a:t>	</a:t>
            </a:r>
          </a:p>
          <a:p>
            <a:pPr eaLnBrk="1" hangingPunct="1">
              <a:buFont typeface="Wingdings" panose="05000000000000000000" pitchFamily="2" charset="2"/>
              <a:buNone/>
            </a:pPr>
            <a:r>
              <a:rPr lang="zh-CN" altLang="en-US" sz="3200" dirty="0" smtClean="0">
                <a:latin typeface="华文新魏" panose="02010800040101010101" pitchFamily="2" charset="-122"/>
              </a:rPr>
              <a:t>	注意：</a:t>
            </a:r>
            <a:r>
              <a:rPr lang="zh-CN" altLang="en-US" dirty="0" smtClean="0">
                <a:latin typeface="华文新魏" panose="02010800040101010101" pitchFamily="2" charset="-122"/>
              </a:rPr>
              <a:t>左边有全</a:t>
            </a:r>
            <a:r>
              <a:rPr lang="zh-CN" altLang="en-US" sz="3200" dirty="0" smtClean="0">
                <a:latin typeface="华文新魏" panose="02010800040101010101" pitchFamily="2" charset="-122"/>
              </a:rPr>
              <a:t>称</a:t>
            </a:r>
            <a:r>
              <a:rPr lang="zh-CN" altLang="en-US" dirty="0" smtClean="0">
                <a:latin typeface="华文新魏" panose="02010800040101010101" pitchFamily="2" charset="-122"/>
              </a:rPr>
              <a:t>量词的存在量词，消去时该变量改写成为全</a:t>
            </a:r>
            <a:r>
              <a:rPr lang="zh-CN" altLang="en-US" sz="3200" dirty="0" smtClean="0">
                <a:latin typeface="华文新魏" panose="02010800040101010101" pitchFamily="2" charset="-122"/>
              </a:rPr>
              <a:t>称</a:t>
            </a:r>
            <a:r>
              <a:rPr lang="zh-CN" altLang="en-US" dirty="0" smtClean="0">
                <a:latin typeface="华文新魏" panose="02010800040101010101" pitchFamily="2" charset="-122"/>
              </a:rPr>
              <a:t>量词的函数；如没有，改写成为常量。</a:t>
            </a:r>
            <a:r>
              <a:rPr lang="zh-CN" altLang="en-US" sz="3200" dirty="0" smtClean="0">
                <a:latin typeface="宋体" panose="02010600030101010101" pitchFamily="2" charset="-122"/>
                <a:ea typeface="宋体" panose="02010600030101010101" pitchFamily="2" charset="-122"/>
              </a:rPr>
              <a:t> </a:t>
            </a:r>
          </a:p>
        </p:txBody>
      </p:sp>
      <p:pic>
        <p:nvPicPr>
          <p:cNvPr id="17413" name="Picture 6" descr="DD0135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457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B437EF-5346-4D00-A0E8-FE947EC0BCC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5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D91023-33A2-48B2-8605-64977F49831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130</a:t>
            </a:fld>
            <a:endParaRPr kumimoji="0" lang="en-US" altLang="zh-CN" sz="1400" smtClean="0">
              <a:latin typeface="Tahoma" panose="020B0604030504040204" pitchFamily="34" charset="0"/>
              <a:ea typeface="宋体" panose="02010600030101010101" pitchFamily="2" charset="-122"/>
            </a:endParaRPr>
          </a:p>
        </p:txBody>
      </p:sp>
      <p:sp>
        <p:nvSpPr>
          <p:cNvPr id="135172" name="Rectangle 2"/>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 </a:t>
            </a:r>
          </a:p>
          <a:p>
            <a:pPr eaLnBrk="1" hangingPunct="1"/>
            <a:r>
              <a:rPr lang="zh-CN" altLang="en-US" smtClean="0">
                <a:latin typeface="华文新魏" panose="02010800040101010101" pitchFamily="2" charset="-122"/>
              </a:rPr>
              <a:t>规则</a:t>
            </a:r>
          </a:p>
          <a:p>
            <a:pPr lvl="1" eaLnBrk="1" hangingPunct="1"/>
            <a:r>
              <a:rPr lang="zh-CN" altLang="en-US" smtClean="0">
                <a:solidFill>
                  <a:srgbClr val="B2B2B2"/>
                </a:solidFill>
                <a:latin typeface="华文新魏" panose="02010800040101010101" pitchFamily="2" charset="-122"/>
              </a:rPr>
              <a:t>规则的不确定性度量</a:t>
            </a:r>
          </a:p>
          <a:p>
            <a:pPr lvl="1" eaLnBrk="1" hangingPunct="1"/>
            <a:r>
              <a:rPr lang="zh-CN" altLang="en-US" smtClean="0">
                <a:latin typeface="华文新魏" panose="02010800040101010101" pitchFamily="2" charset="-122"/>
              </a:rPr>
              <a:t>证据（前提）的不确定性度量。</a:t>
            </a:r>
          </a:p>
          <a:p>
            <a:pPr lvl="1" eaLnBrk="1" hangingPunct="1"/>
            <a:r>
              <a:rPr lang="zh-CN" altLang="en-US" smtClean="0">
                <a:latin typeface="华文新魏" panose="02010800040101010101" pitchFamily="2" charset="-122"/>
              </a:rPr>
              <a:t>推理计算。</a:t>
            </a:r>
          </a:p>
        </p:txBody>
      </p:sp>
      <p:sp>
        <p:nvSpPr>
          <p:cNvPr id="135173" name="Rectangle 3"/>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6E964D-1670-4485-BAE0-0F9CF6C4A69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6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4BEFA-E894-482A-9D1B-1F7686FFC45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131</a:t>
            </a:fld>
            <a:endParaRPr kumimoji="0" lang="en-US" altLang="zh-CN" sz="1400" smtClean="0">
              <a:latin typeface="Tahoma" panose="020B0604030504040204" pitchFamily="34" charset="0"/>
              <a:ea typeface="宋体" panose="02010600030101010101" pitchFamily="2" charset="-122"/>
            </a:endParaRPr>
          </a:p>
        </p:txBody>
      </p:sp>
      <p:sp>
        <p:nvSpPr>
          <p:cNvPr id="136196" name="Rectangle 2"/>
          <p:cNvSpPr>
            <a:spLocks noGrp="1" noChangeArrowheads="1"/>
          </p:cNvSpPr>
          <p:nvPr>
            <p:ph type="title"/>
          </p:nvPr>
        </p:nvSpPr>
        <p:spPr/>
        <p:txBody>
          <a:bodyPr/>
          <a:lstStyle/>
          <a:p>
            <a:pPr eaLnBrk="1" hangingPunct="1"/>
            <a:r>
              <a:rPr lang="en-US" altLang="zh-CN" smtClean="0"/>
              <a:t> </a:t>
            </a:r>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规则的不确定性度量）</a:t>
            </a:r>
            <a:endParaRPr lang="zh-CN" altLang="en-US" sz="2400" smtClean="0">
              <a:latin typeface="华文新魏" panose="02010800040101010101" pitchFamily="2" charset="-122"/>
              <a:ea typeface="华文新魏" panose="02010800040101010101" pitchFamily="2" charset="-122"/>
            </a:endParaRPr>
          </a:p>
        </p:txBody>
      </p:sp>
      <p:sp>
        <p:nvSpPr>
          <p:cNvPr id="136197" name="Rectangle 3"/>
          <p:cNvSpPr>
            <a:spLocks noGrp="1" noChangeArrowheads="1"/>
          </p:cNvSpPr>
          <p:nvPr>
            <p:ph type="body" idx="1"/>
          </p:nvPr>
        </p:nvSpPr>
        <p:spPr/>
        <p:txBody>
          <a:bodyPr/>
          <a:lstStyle/>
          <a:p>
            <a:pPr algn="just" eaLnBrk="1" hangingPunct="1"/>
            <a:r>
              <a:rPr lang="zh-CN" altLang="en-US" smtClean="0">
                <a:latin typeface="华文新魏" panose="02010800040101010101" pitchFamily="2" charset="-122"/>
              </a:rPr>
              <a:t>规则 </a:t>
            </a:r>
            <a:r>
              <a:rPr lang="zh-CN" altLang="en-US" smtClean="0">
                <a:latin typeface="新宋体" panose="02010609030101010101" pitchFamily="49" charset="-122"/>
                <a:ea typeface="新宋体" panose="02010609030101010101" pitchFamily="49" charset="-122"/>
              </a:rPr>
              <a:t> </a:t>
            </a:r>
            <a:r>
              <a:rPr lang="en-US" altLang="zh-CN" smtClean="0">
                <a:latin typeface="新宋体" panose="02010609030101010101" pitchFamily="49" charset="-122"/>
                <a:ea typeface="新宋体" panose="02010609030101010101" pitchFamily="49" charset="-122"/>
              </a:rPr>
              <a:t>A → B</a:t>
            </a:r>
            <a:r>
              <a:rPr lang="zh-CN" altLang="en-US" smtClean="0">
                <a:latin typeface="华文新魏" panose="02010800040101010101" pitchFamily="2" charset="-122"/>
              </a:rPr>
              <a:t>，	可信度表示为</a:t>
            </a:r>
            <a:r>
              <a:rPr lang="en-US" altLang="zh-CN" smtClean="0">
                <a:latin typeface="新宋体" panose="02010609030101010101" pitchFamily="49" charset="-122"/>
                <a:ea typeface="新宋体" panose="02010609030101010101" pitchFamily="49" charset="-122"/>
              </a:rPr>
              <a:t>CF(B, A)</a:t>
            </a:r>
            <a:r>
              <a:rPr lang="zh-CN" altLang="en-US" smtClean="0">
                <a:latin typeface="华文新魏" panose="02010800040101010101" pitchFamily="2" charset="-122"/>
              </a:rPr>
              <a:t>。</a:t>
            </a:r>
          </a:p>
          <a:p>
            <a:pPr algn="just" eaLnBrk="1" hangingPunct="1"/>
            <a:endParaRPr lang="en-US" altLang="zh-CN" smtClean="0">
              <a:latin typeface="华文新魏" panose="02010800040101010101" pitchFamily="2" charset="-122"/>
            </a:endParaRPr>
          </a:p>
        </p:txBody>
      </p:sp>
      <p:graphicFrame>
        <p:nvGraphicFramePr>
          <p:cNvPr id="136198" name="Object 4"/>
          <p:cNvGraphicFramePr>
            <a:graphicFrameLocks noChangeAspect="1"/>
          </p:cNvGraphicFramePr>
          <p:nvPr/>
        </p:nvGraphicFramePr>
        <p:xfrm>
          <a:off x="1447800" y="3124200"/>
          <a:ext cx="6232525" cy="1773238"/>
        </p:xfrm>
        <a:graphic>
          <a:graphicData uri="http://schemas.openxmlformats.org/presentationml/2006/ole">
            <mc:AlternateContent xmlns:mc="http://schemas.openxmlformats.org/markup-compatibility/2006">
              <mc:Choice xmlns:v="urn:schemas-microsoft-com:vml" Requires="v">
                <p:oleObj spid="_x0000_s136215" name="Equation" r:id="rId6" imgW="3111500" imgH="838200" progId="Equation.3">
                  <p:embed/>
                </p:oleObj>
              </mc:Choice>
              <mc:Fallback>
                <p:oleObj name="Equation" r:id="rId6" imgW="3111500" imgH="838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6232525" cy="177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CB4086-BF65-4771-8BC1-0F9F13DEF42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7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35D3E3-EB2E-41EA-A620-924F68EE6B3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132</a:t>
            </a:fld>
            <a:endParaRPr kumimoji="0" lang="en-US" altLang="zh-CN" sz="1400" smtClean="0">
              <a:latin typeface="Tahoma" panose="020B0604030504040204" pitchFamily="34" charset="0"/>
              <a:ea typeface="宋体" panose="02010600030101010101" pitchFamily="2" charset="-122"/>
            </a:endParaRPr>
          </a:p>
        </p:txBody>
      </p:sp>
      <p:sp>
        <p:nvSpPr>
          <p:cNvPr id="137220" name="Rectangle 2"/>
          <p:cNvSpPr>
            <a:spLocks noGrp="1" noChangeArrowheads="1"/>
          </p:cNvSpPr>
          <p:nvPr>
            <p:ph type="title"/>
          </p:nvPr>
        </p:nvSpPr>
        <p:spPr/>
        <p:txBody>
          <a:bodyPr/>
          <a:lstStyle/>
          <a:p>
            <a:pPr eaLnBrk="1" hangingPunct="1"/>
            <a:r>
              <a:rPr lang="en-US" altLang="zh-CN" smtClean="0"/>
              <a:t> </a:t>
            </a:r>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规则的不确定性度量）</a:t>
            </a:r>
            <a:endParaRPr lang="zh-CN" altLang="en-US" sz="2400" smtClean="0">
              <a:latin typeface="华文新魏" panose="02010800040101010101" pitchFamily="2" charset="-122"/>
              <a:ea typeface="华文新魏" panose="02010800040101010101" pitchFamily="2" charset="-122"/>
            </a:endParaRPr>
          </a:p>
        </p:txBody>
      </p:sp>
      <p:sp>
        <p:nvSpPr>
          <p:cNvPr id="137221" name="Rectangle 3"/>
          <p:cNvSpPr>
            <a:spLocks noGrp="1" noChangeArrowheads="1"/>
          </p:cNvSpPr>
          <p:nvPr>
            <p:ph type="body" idx="1"/>
          </p:nvPr>
        </p:nvSpPr>
        <p:spPr/>
        <p:txBody>
          <a:bodyPr/>
          <a:lstStyle/>
          <a:p>
            <a:pPr eaLnBrk="1" hangingPunct="1"/>
            <a:r>
              <a:rPr lang="en-US" altLang="zh-CN" smtClean="0">
                <a:ea typeface="新宋体" panose="02010609030101010101" pitchFamily="49" charset="-122"/>
              </a:rPr>
              <a:t>CF(B, A)</a:t>
            </a:r>
            <a:r>
              <a:rPr lang="zh-CN" altLang="en-US" smtClean="0">
                <a:latin typeface="华文新魏" panose="02010800040101010101" pitchFamily="2" charset="-122"/>
              </a:rPr>
              <a:t>表示</a:t>
            </a:r>
            <a:r>
              <a:rPr lang="zh-CN" altLang="en-US" smtClean="0"/>
              <a:t>的意义</a:t>
            </a:r>
          </a:p>
          <a:p>
            <a:pPr lvl="1" eaLnBrk="1" hangingPunct="1"/>
            <a:r>
              <a:rPr lang="zh-CN" altLang="en-US" smtClean="0">
                <a:latin typeface="华文新魏" panose="02010800040101010101" pitchFamily="2" charset="-122"/>
              </a:rPr>
              <a:t>证据为真时相对于</a:t>
            </a:r>
            <a:r>
              <a:rPr lang="en-US" altLang="zh-CN" smtClean="0">
                <a:latin typeface="新宋体" panose="02010609030101010101" pitchFamily="49" charset="-122"/>
                <a:ea typeface="新宋体" panose="02010609030101010101" pitchFamily="49" charset="-122"/>
              </a:rPr>
              <a:t>P(</a:t>
            </a:r>
            <a:r>
              <a:rPr lang="zh-CN" altLang="en-US" smtClean="0">
                <a:latin typeface="新宋体" panose="02010609030101010101" pitchFamily="49" charset="-122"/>
                <a:ea typeface="新宋体" panose="02010609030101010101" pitchFamily="49" charset="-122"/>
              </a:rPr>
              <a:t>～</a:t>
            </a:r>
            <a:r>
              <a:rPr lang="en-US" altLang="zh-CN" smtClean="0">
                <a:latin typeface="新宋体" panose="02010609030101010101" pitchFamily="49" charset="-122"/>
                <a:ea typeface="新宋体" panose="02010609030101010101" pitchFamily="49" charset="-122"/>
              </a:rPr>
              <a:t>B) = 1 - P(B)</a:t>
            </a:r>
            <a:r>
              <a:rPr lang="zh-CN" altLang="en-US" smtClean="0">
                <a:latin typeface="华文新魏" panose="02010800040101010101" pitchFamily="2" charset="-122"/>
              </a:rPr>
              <a:t>来说，</a:t>
            </a:r>
            <a:r>
              <a:rPr lang="en-US" altLang="zh-CN" smtClean="0">
                <a:latin typeface="新宋体" panose="02010609030101010101" pitchFamily="49" charset="-122"/>
                <a:ea typeface="新宋体" panose="02010609030101010101" pitchFamily="49" charset="-122"/>
              </a:rPr>
              <a:t>A</a:t>
            </a:r>
            <a:r>
              <a:rPr lang="zh-CN" altLang="en-US" smtClean="0">
                <a:latin typeface="华文新魏" panose="02010800040101010101" pitchFamily="2" charset="-122"/>
              </a:rPr>
              <a:t>对</a:t>
            </a:r>
            <a:r>
              <a:rPr lang="en-US" altLang="zh-CN" smtClean="0">
                <a:latin typeface="新宋体" panose="02010609030101010101" pitchFamily="49" charset="-122"/>
                <a:ea typeface="新宋体" panose="02010609030101010101" pitchFamily="49" charset="-122"/>
              </a:rPr>
              <a:t>B</a:t>
            </a:r>
            <a:r>
              <a:rPr lang="zh-CN" altLang="en-US" smtClean="0">
                <a:latin typeface="华文新魏" panose="02010800040101010101" pitchFamily="2" charset="-122"/>
              </a:rPr>
              <a:t>为真的支持程度。即</a:t>
            </a:r>
            <a:r>
              <a:rPr lang="en-US" altLang="zh-CN" smtClean="0">
                <a:latin typeface="新宋体" panose="02010609030101010101" pitchFamily="49" charset="-122"/>
                <a:ea typeface="新宋体" panose="02010609030101010101" pitchFamily="49" charset="-122"/>
              </a:rPr>
              <a:t>A</a:t>
            </a:r>
            <a:r>
              <a:rPr lang="zh-CN" altLang="en-US" smtClean="0">
                <a:latin typeface="华文新魏" panose="02010800040101010101" pitchFamily="2" charset="-122"/>
              </a:rPr>
              <a:t>发生更支持</a:t>
            </a:r>
            <a:r>
              <a:rPr lang="en-US" altLang="zh-CN" smtClean="0">
                <a:latin typeface="新宋体" panose="02010609030101010101" pitchFamily="49" charset="-122"/>
                <a:ea typeface="新宋体" panose="02010609030101010101" pitchFamily="49" charset="-122"/>
              </a:rPr>
              <a:t>B</a:t>
            </a:r>
            <a:r>
              <a:rPr lang="zh-CN" altLang="en-US" smtClean="0">
                <a:latin typeface="华文新魏" panose="02010800040101010101" pitchFamily="2" charset="-122"/>
              </a:rPr>
              <a:t>发生。</a:t>
            </a:r>
          </a:p>
          <a:p>
            <a:pPr lvl="1" eaLnBrk="1" hangingPunct="1">
              <a:buFont typeface="Wingdings" panose="05000000000000000000" pitchFamily="2" charset="2"/>
              <a:buNone/>
            </a:pPr>
            <a:r>
              <a:rPr lang="zh-CN" altLang="en-US" smtClean="0">
                <a:latin typeface="华文新魏" panose="02010800040101010101" pitchFamily="2" charset="-122"/>
              </a:rPr>
              <a:t>    此时 </a:t>
            </a:r>
            <a:r>
              <a:rPr lang="en-US" altLang="zh-CN" smtClean="0">
                <a:latin typeface="新宋体" panose="02010609030101010101" pitchFamily="49" charset="-122"/>
                <a:ea typeface="新宋体" panose="02010609030101010101" pitchFamily="49" charset="-122"/>
              </a:rPr>
              <a:t>CF(B, A)≥ 0</a:t>
            </a:r>
            <a:r>
              <a:rPr lang="zh-CN" altLang="en-US" smtClean="0">
                <a:latin typeface="新宋体" panose="02010609030101010101" pitchFamily="49" charset="-122"/>
                <a:ea typeface="新宋体" panose="02010609030101010101" pitchFamily="49" charset="-122"/>
              </a:rPr>
              <a:t>。 </a:t>
            </a:r>
          </a:p>
          <a:p>
            <a:pPr lvl="1" eaLnBrk="1" hangingPunct="1"/>
            <a:r>
              <a:rPr lang="zh-CN" altLang="en-US" smtClean="0">
                <a:latin typeface="华文新魏" panose="02010800040101010101" pitchFamily="2" charset="-122"/>
              </a:rPr>
              <a:t>或，相对于</a:t>
            </a:r>
            <a:r>
              <a:rPr lang="en-US" altLang="zh-CN" smtClean="0">
                <a:latin typeface="新宋体" panose="02010609030101010101" pitchFamily="49" charset="-122"/>
                <a:ea typeface="新宋体" panose="02010609030101010101" pitchFamily="49" charset="-122"/>
              </a:rPr>
              <a:t>P(B)</a:t>
            </a:r>
            <a:r>
              <a:rPr lang="zh-CN" altLang="en-US" smtClean="0">
                <a:latin typeface="华文新魏" panose="02010800040101010101" pitchFamily="2" charset="-122"/>
              </a:rPr>
              <a:t>来说，</a:t>
            </a:r>
            <a:r>
              <a:rPr lang="en-US" altLang="zh-CN" smtClean="0">
                <a:latin typeface="新宋体" panose="02010609030101010101" pitchFamily="49" charset="-122"/>
                <a:ea typeface="新宋体" panose="02010609030101010101" pitchFamily="49" charset="-122"/>
              </a:rPr>
              <a:t>A</a:t>
            </a:r>
            <a:r>
              <a:rPr lang="zh-CN" altLang="en-US" smtClean="0">
                <a:latin typeface="华文新魏" panose="02010800040101010101" pitchFamily="2" charset="-122"/>
              </a:rPr>
              <a:t>对</a:t>
            </a:r>
            <a:r>
              <a:rPr lang="en-US" altLang="zh-CN" smtClean="0">
                <a:latin typeface="新宋体" panose="02010609030101010101" pitchFamily="49" charset="-122"/>
                <a:ea typeface="新宋体" panose="02010609030101010101" pitchFamily="49" charset="-122"/>
              </a:rPr>
              <a:t>B</a:t>
            </a:r>
            <a:r>
              <a:rPr lang="zh-CN" altLang="en-US" smtClean="0">
                <a:latin typeface="华文新魏" panose="02010800040101010101" pitchFamily="2" charset="-122"/>
              </a:rPr>
              <a:t>为真的不支持程度。即</a:t>
            </a:r>
            <a:r>
              <a:rPr lang="en-US" altLang="zh-CN" smtClean="0">
                <a:latin typeface="新宋体" panose="02010609030101010101" pitchFamily="49" charset="-122"/>
                <a:ea typeface="新宋体" panose="02010609030101010101" pitchFamily="49" charset="-122"/>
              </a:rPr>
              <a:t>A</a:t>
            </a:r>
            <a:r>
              <a:rPr lang="zh-CN" altLang="en-US" smtClean="0">
                <a:latin typeface="华文新魏" panose="02010800040101010101" pitchFamily="2" charset="-122"/>
              </a:rPr>
              <a:t>发生不支持</a:t>
            </a:r>
            <a:r>
              <a:rPr lang="en-US" altLang="zh-CN" smtClean="0">
                <a:latin typeface="新宋体" panose="02010609030101010101" pitchFamily="49" charset="-122"/>
                <a:ea typeface="新宋体" panose="02010609030101010101" pitchFamily="49" charset="-122"/>
              </a:rPr>
              <a:t>B</a:t>
            </a:r>
            <a:r>
              <a:rPr lang="zh-CN" altLang="en-US" smtClean="0">
                <a:latin typeface="华文新魏" panose="02010800040101010101" pitchFamily="2" charset="-122"/>
              </a:rPr>
              <a:t>发生。</a:t>
            </a:r>
          </a:p>
          <a:p>
            <a:pPr lvl="1" eaLnBrk="1" hangingPunct="1">
              <a:buFont typeface="Wingdings" panose="05000000000000000000" pitchFamily="2" charset="2"/>
              <a:buNone/>
            </a:pPr>
            <a:r>
              <a:rPr lang="zh-CN" altLang="en-US" smtClean="0">
                <a:latin typeface="华文新魏" panose="02010800040101010101" pitchFamily="2" charset="-122"/>
              </a:rPr>
              <a:t>    此时 </a:t>
            </a:r>
            <a:r>
              <a:rPr lang="en-US" altLang="zh-CN" smtClean="0">
                <a:latin typeface="新宋体" panose="02010609030101010101" pitchFamily="49" charset="-122"/>
                <a:ea typeface="新宋体" panose="02010609030101010101" pitchFamily="49" charset="-122"/>
              </a:rPr>
              <a:t>CF(B, A)&lt; 0</a:t>
            </a:r>
            <a:r>
              <a:rPr lang="zh-CN" altLang="en-US" smtClean="0">
                <a:latin typeface="新宋体" panose="02010609030101010101" pitchFamily="49" charset="-122"/>
                <a:ea typeface="新宋体" panose="02010609030101010101" pitchFamily="49" charset="-122"/>
              </a:rPr>
              <a:t>。 </a:t>
            </a:r>
          </a:p>
          <a:p>
            <a:pPr eaLnBrk="1" hangingPunct="1"/>
            <a:r>
              <a:rPr lang="zh-CN" altLang="en-US" smtClean="0">
                <a:latin typeface="华文新魏" panose="02010800040101010101" pitchFamily="2" charset="-122"/>
              </a:rPr>
              <a:t>结论</a:t>
            </a:r>
          </a:p>
          <a:p>
            <a:pPr lvl="1" algn="just" eaLnBrk="1" hangingPunct="1">
              <a:buFont typeface="Wingdings" panose="05000000000000000000" pitchFamily="2" charset="2"/>
              <a:buNone/>
            </a:pPr>
            <a:r>
              <a:rPr lang="en-US" altLang="zh-CN" smtClean="0">
                <a:cs typeface="Times New Roman" panose="02020603050405020304" pitchFamily="18" charset="0"/>
              </a:rPr>
              <a:t>-1  </a:t>
            </a:r>
            <a:r>
              <a:rPr lang="en-US" altLang="zh-CN" smtClean="0">
                <a:latin typeface="宋体" panose="02010600030101010101" pitchFamily="2" charset="-122"/>
                <a:ea typeface="宋体" panose="02010600030101010101" pitchFamily="2" charset="-122"/>
              </a:rPr>
              <a:t>≤ </a:t>
            </a:r>
            <a:r>
              <a:rPr lang="en-US" altLang="zh-CN" smtClean="0">
                <a:cs typeface="Times New Roman" panose="02020603050405020304" pitchFamily="18" charset="0"/>
              </a:rPr>
              <a:t>CF(B, A) </a:t>
            </a:r>
            <a:r>
              <a:rPr lang="en-US" altLang="zh-CN" smtClean="0">
                <a:latin typeface="宋体" panose="02010600030101010101" pitchFamily="2" charset="-122"/>
                <a:ea typeface="宋体" panose="02010600030101010101" pitchFamily="2" charset="-122"/>
              </a:rPr>
              <a:t>≤ 1</a:t>
            </a:r>
            <a:endParaRPr lang="en-US" altLang="zh-CN" smtClean="0">
              <a:cs typeface="Times New Roman" panose="02020603050405020304" pitchFamily="18" charset="0"/>
            </a:endParaRPr>
          </a:p>
          <a:p>
            <a:pPr lvl="1" eaLnBrk="1" hangingPunct="1">
              <a:buFont typeface="Wingdings" panose="05000000000000000000" pitchFamily="2" charset="2"/>
              <a:buNone/>
            </a:pPr>
            <a:endParaRPr lang="en-US" altLang="zh-CN"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1D31B9-B4BA-4571-B9D6-3B076CC4172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8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FCBC88-811E-41BC-9E28-3C9C75FA51D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133</a:t>
            </a:fld>
            <a:endParaRPr kumimoji="0" lang="en-US" altLang="zh-CN" sz="1400" smtClean="0">
              <a:latin typeface="Tahoma" panose="020B0604030504040204" pitchFamily="34" charset="0"/>
              <a:ea typeface="宋体" panose="02010600030101010101" pitchFamily="2" charset="-122"/>
            </a:endParaRPr>
          </a:p>
        </p:txBody>
      </p:sp>
      <p:sp>
        <p:nvSpPr>
          <p:cNvPr id="138244"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规则的不确定性度量）</a:t>
            </a:r>
          </a:p>
        </p:txBody>
      </p:sp>
      <p:sp>
        <p:nvSpPr>
          <p:cNvPr id="138245" name="Rectangle 3"/>
          <p:cNvSpPr>
            <a:spLocks noGrp="1" noChangeArrowheads="1"/>
          </p:cNvSpPr>
          <p:nvPr>
            <p:ph type="body" idx="1"/>
          </p:nvPr>
        </p:nvSpPr>
        <p:spPr/>
        <p:txBody>
          <a:bodyPr/>
          <a:lstStyle/>
          <a:p>
            <a:pPr eaLnBrk="1" hangingPunct="1"/>
            <a:r>
              <a:rPr lang="en-US" altLang="zh-CN" smtClean="0"/>
              <a:t>CF(B, A)</a:t>
            </a:r>
            <a:r>
              <a:rPr lang="zh-CN" altLang="en-US" smtClean="0"/>
              <a:t>的特殊值：</a:t>
            </a:r>
          </a:p>
          <a:p>
            <a:pPr lvl="1" algn="just" eaLnBrk="1" hangingPunct="1"/>
            <a:r>
              <a:rPr lang="en-US" altLang="zh-CN" smtClean="0">
                <a:ea typeface="宋体" panose="02010600030101010101" pitchFamily="2" charset="-122"/>
              </a:rPr>
              <a:t>CF(B, A) = 1</a:t>
            </a:r>
            <a:r>
              <a:rPr lang="zh-CN" altLang="en-US" smtClean="0">
                <a:ea typeface="宋体" panose="02010600030101010101" pitchFamily="2" charset="-122"/>
              </a:rPr>
              <a:t>，	</a:t>
            </a:r>
            <a:r>
              <a:rPr lang="zh-CN" altLang="en-US" smtClean="0"/>
              <a:t>前提真，结论必真</a:t>
            </a:r>
          </a:p>
          <a:p>
            <a:pPr lvl="1" algn="just" eaLnBrk="1" hangingPunct="1"/>
            <a:r>
              <a:rPr lang="en-US" altLang="zh-CN" smtClean="0">
                <a:ea typeface="宋体" panose="02010600030101010101" pitchFamily="2" charset="-122"/>
              </a:rPr>
              <a:t>CF(B, A) = -1</a:t>
            </a:r>
            <a:r>
              <a:rPr lang="zh-CN" altLang="en-US" smtClean="0">
                <a:ea typeface="宋体" panose="02010600030101010101" pitchFamily="2" charset="-122"/>
              </a:rPr>
              <a:t>，</a:t>
            </a:r>
            <a:r>
              <a:rPr lang="zh-CN" altLang="en-US" smtClean="0"/>
              <a:t>前提真，结论必假</a:t>
            </a:r>
          </a:p>
          <a:p>
            <a:pPr lvl="1" algn="just" eaLnBrk="1" hangingPunct="1"/>
            <a:r>
              <a:rPr lang="en-US" altLang="zh-CN" smtClean="0">
                <a:ea typeface="宋体" panose="02010600030101010101" pitchFamily="2" charset="-122"/>
              </a:rPr>
              <a:t>CF(B, A) = 0 </a:t>
            </a:r>
            <a:r>
              <a:rPr lang="zh-CN" altLang="en-US" smtClean="0">
                <a:ea typeface="宋体" panose="02010600030101010101" pitchFamily="2" charset="-122"/>
              </a:rPr>
              <a:t>， </a:t>
            </a:r>
            <a:r>
              <a:rPr lang="zh-CN" altLang="en-US" smtClean="0"/>
              <a:t>前提真假与结论无关</a:t>
            </a:r>
          </a:p>
          <a:p>
            <a:pPr lvl="1" algn="just" eaLnBrk="1" hangingPunct="1">
              <a:buFont typeface="Wingdings" panose="05000000000000000000" pitchFamily="2" charset="2"/>
              <a:buNone/>
            </a:pPr>
            <a:endParaRPr lang="zh-CN" altLang="en-US" smtClean="0"/>
          </a:p>
          <a:p>
            <a:pPr algn="just" eaLnBrk="1" hangingPunct="1"/>
            <a:r>
              <a:rPr lang="zh-CN" altLang="en-US" smtClean="0"/>
              <a:t>实际应用中</a:t>
            </a:r>
            <a:r>
              <a:rPr lang="en-US" altLang="zh-CN" smtClean="0"/>
              <a:t>CF(B, A)</a:t>
            </a:r>
            <a:r>
              <a:rPr lang="zh-CN" altLang="en-US" smtClean="0"/>
              <a:t>的值由专家确定，并不是由</a:t>
            </a:r>
            <a:r>
              <a:rPr lang="en-US" altLang="zh-CN" smtClean="0"/>
              <a:t>P(B|A), P(B)</a:t>
            </a:r>
            <a:r>
              <a:rPr lang="zh-CN" altLang="en-US" smtClean="0"/>
              <a:t>计算得到的。</a:t>
            </a:r>
          </a:p>
          <a:p>
            <a:pPr lvl="1" eaLnBrk="1" hangingPunct="1"/>
            <a:endParaRPr lang="zh-CN" altLang="en-US"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5336F8-EB3D-447C-B1D0-12BA7355735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39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B00505-8CED-45F5-B4C9-30982C85D27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134</a:t>
            </a:fld>
            <a:endParaRPr kumimoji="0" lang="en-US" altLang="zh-CN" sz="1400" smtClean="0">
              <a:latin typeface="Tahoma" panose="020B0604030504040204" pitchFamily="34" charset="0"/>
              <a:ea typeface="宋体" panose="02010600030101010101" pitchFamily="2" charset="-122"/>
            </a:endParaRPr>
          </a:p>
        </p:txBody>
      </p:sp>
      <p:pic>
        <p:nvPicPr>
          <p:cNvPr id="304130" name="Picture 2" descr="MyArr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563" y="5410200"/>
            <a:ext cx="3254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Rectangle 3"/>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 </a:t>
            </a:r>
          </a:p>
          <a:p>
            <a:pPr eaLnBrk="1" hangingPunct="1"/>
            <a:r>
              <a:rPr lang="zh-CN" altLang="en-US" smtClean="0">
                <a:latin typeface="华文新魏" panose="02010800040101010101" pitchFamily="2" charset="-122"/>
              </a:rPr>
              <a:t>规则</a:t>
            </a:r>
          </a:p>
          <a:p>
            <a:pPr lvl="1" eaLnBrk="1" hangingPunct="1"/>
            <a:r>
              <a:rPr lang="zh-CN" altLang="en-US" smtClean="0">
                <a:solidFill>
                  <a:srgbClr val="B2B2B2"/>
                </a:solidFill>
                <a:latin typeface="华文新魏" panose="02010800040101010101" pitchFamily="2" charset="-122"/>
              </a:rPr>
              <a:t>规则的不确定性度量</a:t>
            </a:r>
          </a:p>
          <a:p>
            <a:pPr lvl="1" eaLnBrk="1" hangingPunct="1"/>
            <a:r>
              <a:rPr lang="zh-CN" altLang="en-US" u="sng" smtClean="0">
                <a:solidFill>
                  <a:schemeClr val="folHlink"/>
                </a:solidFill>
                <a:latin typeface="华文新魏" panose="02010800040101010101" pitchFamily="2" charset="-122"/>
              </a:rPr>
              <a:t>证据（前提）的不确定性度量。</a:t>
            </a:r>
          </a:p>
          <a:p>
            <a:pPr lvl="1" eaLnBrk="1" hangingPunct="1"/>
            <a:r>
              <a:rPr lang="zh-CN" altLang="en-US" smtClean="0">
                <a:latin typeface="华文新魏" panose="02010800040101010101" pitchFamily="2" charset="-122"/>
              </a:rPr>
              <a:t>推理计算。</a:t>
            </a:r>
          </a:p>
        </p:txBody>
      </p:sp>
      <p:sp>
        <p:nvSpPr>
          <p:cNvPr id="139270" name="Rectangle 4"/>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304130"/>
                                        </p:tgtEl>
                                        <p:attrNameLst>
                                          <p:attrName>style.visibility</p:attrName>
                                        </p:attrNameLst>
                                      </p:cBhvr>
                                      <p:to>
                                        <p:strVal val="visible"/>
                                      </p:to>
                                    </p:set>
                                    <p:anim calcmode="lin" valueType="num">
                                      <p:cBhvr additive="base">
                                        <p:cTn id="7" dur="500" fill="hold"/>
                                        <p:tgtEl>
                                          <p:spTgt spid="304130"/>
                                        </p:tgtEl>
                                        <p:attrNameLst>
                                          <p:attrName>ppt_x</p:attrName>
                                        </p:attrNameLst>
                                      </p:cBhvr>
                                      <p:tavLst>
                                        <p:tav tm="0">
                                          <p:val>
                                            <p:strVal val="1+#ppt_w/2"/>
                                          </p:val>
                                        </p:tav>
                                        <p:tav tm="100000">
                                          <p:val>
                                            <p:strVal val="#ppt_x"/>
                                          </p:val>
                                        </p:tav>
                                      </p:tavLst>
                                    </p:anim>
                                    <p:anim calcmode="lin" valueType="num">
                                      <p:cBhvr additive="base">
                                        <p:cTn id="8" dur="500" fill="hold"/>
                                        <p:tgtEl>
                                          <p:spTgt spid="304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B0D166-3230-43E2-8D73-512F06DD624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0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8D2729-5C14-4ABA-A97B-2344C4F1B30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135</a:t>
            </a:fld>
            <a:endParaRPr kumimoji="0" lang="en-US" altLang="zh-CN" sz="1400" smtClean="0">
              <a:latin typeface="Tahoma" panose="020B0604030504040204" pitchFamily="34" charset="0"/>
              <a:ea typeface="宋体" panose="02010600030101010101" pitchFamily="2" charset="-122"/>
            </a:endParaRPr>
          </a:p>
        </p:txBody>
      </p:sp>
      <p:sp>
        <p:nvSpPr>
          <p:cNvPr id="140292" name="Rectangle 2"/>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a:t>
            </a:r>
            <a:r>
              <a:rPr lang="zh-CN" altLang="en-US" smtClean="0">
                <a:latin typeface="华文新魏" panose="02010800040101010101" pitchFamily="2" charset="-122"/>
              </a:rPr>
              <a:t> </a:t>
            </a:r>
          </a:p>
          <a:p>
            <a:pPr eaLnBrk="1" hangingPunct="1"/>
            <a:r>
              <a:rPr lang="zh-CN" altLang="en-US" smtClean="0">
                <a:latin typeface="华文新魏" panose="02010800040101010101" pitchFamily="2" charset="-122"/>
              </a:rPr>
              <a:t>规则</a:t>
            </a:r>
          </a:p>
          <a:p>
            <a:pPr lvl="1" eaLnBrk="1" hangingPunct="1"/>
            <a:r>
              <a:rPr lang="zh-CN" altLang="en-US" smtClean="0">
                <a:solidFill>
                  <a:srgbClr val="B2B2B2"/>
                </a:solidFill>
                <a:latin typeface="华文新魏" panose="02010800040101010101" pitchFamily="2" charset="-122"/>
              </a:rPr>
              <a:t>规则的不确定性度量</a:t>
            </a:r>
          </a:p>
          <a:p>
            <a:pPr lvl="1" eaLnBrk="1" hangingPunct="1"/>
            <a:r>
              <a:rPr lang="zh-CN" altLang="en-US" smtClean="0">
                <a:solidFill>
                  <a:srgbClr val="B2B2B2"/>
                </a:solidFill>
                <a:latin typeface="华文新魏" panose="02010800040101010101" pitchFamily="2" charset="-122"/>
              </a:rPr>
              <a:t>证据（前提）的不确定性度量。</a:t>
            </a:r>
          </a:p>
          <a:p>
            <a:pPr lvl="1" eaLnBrk="1" hangingPunct="1"/>
            <a:r>
              <a:rPr lang="zh-CN" altLang="en-US" smtClean="0">
                <a:latin typeface="华文新魏" panose="02010800040101010101" pitchFamily="2" charset="-122"/>
              </a:rPr>
              <a:t>推理计算。</a:t>
            </a:r>
          </a:p>
        </p:txBody>
      </p:sp>
      <p:sp>
        <p:nvSpPr>
          <p:cNvPr id="140293" name="Rectangle 3"/>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4E1F6F-7699-4B22-8E8B-F1A637809B5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1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BAA938-859C-44D1-ADC7-D5DC69FD22F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136</a:t>
            </a:fld>
            <a:endParaRPr kumimoji="0" lang="en-US" altLang="zh-CN" sz="1400" smtClean="0">
              <a:latin typeface="Tahoma" panose="020B0604030504040204" pitchFamily="34" charset="0"/>
              <a:ea typeface="宋体" panose="02010600030101010101" pitchFamily="2" charset="-122"/>
            </a:endParaRPr>
          </a:p>
        </p:txBody>
      </p:sp>
      <p:sp>
        <p:nvSpPr>
          <p:cNvPr id="141316"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证据的不确定性度量）</a:t>
            </a:r>
          </a:p>
        </p:txBody>
      </p:sp>
      <p:sp>
        <p:nvSpPr>
          <p:cNvPr id="141317" name="Rectangle 3"/>
          <p:cNvSpPr>
            <a:spLocks noGrp="1" noChangeArrowheads="1"/>
          </p:cNvSpPr>
          <p:nvPr>
            <p:ph type="body" idx="1"/>
          </p:nvPr>
        </p:nvSpPr>
        <p:spPr/>
        <p:txBody>
          <a:bodyPr/>
          <a:lstStyle/>
          <a:p>
            <a:pPr algn="just" eaLnBrk="1" hangingPunct="1"/>
            <a:r>
              <a:rPr lang="zh-CN" altLang="en-US" smtClean="0">
                <a:latin typeface="华文新魏" panose="02010800040101010101" pitchFamily="2" charset="-122"/>
              </a:rPr>
              <a:t>证据</a:t>
            </a:r>
            <a:r>
              <a:rPr lang="en-US" altLang="zh-CN" smtClean="0">
                <a:latin typeface="华文新魏" panose="02010800040101010101" pitchFamily="2" charset="-122"/>
              </a:rPr>
              <a:t>A</a:t>
            </a:r>
            <a:r>
              <a:rPr lang="zh-CN" altLang="en-US" smtClean="0">
                <a:latin typeface="华文新魏" panose="02010800040101010101" pitchFamily="2" charset="-122"/>
              </a:rPr>
              <a:t>的可信度表示为</a:t>
            </a:r>
            <a:r>
              <a:rPr lang="en-US" altLang="zh-CN" smtClean="0">
                <a:ea typeface="宋体" panose="02010600030101010101" pitchFamily="2" charset="-122"/>
              </a:rPr>
              <a:t>CF( A)</a:t>
            </a:r>
          </a:p>
          <a:p>
            <a:pPr algn="just" eaLnBrk="1" hangingPunct="1">
              <a:buFont typeface="Wingdings" panose="05000000000000000000" pitchFamily="2" charset="2"/>
              <a:buNone/>
            </a:pPr>
            <a:r>
              <a:rPr lang="en-US" altLang="zh-CN" smtClean="0"/>
              <a:t>	</a:t>
            </a:r>
            <a:r>
              <a:rPr lang="zh-CN" altLang="en-US" smtClean="0"/>
              <a:t>同样有：</a:t>
            </a:r>
            <a:r>
              <a:rPr lang="en-US" altLang="zh-CN" smtClean="0">
                <a:ea typeface="宋体" panose="02010600030101010101" pitchFamily="2" charset="-122"/>
              </a:rPr>
              <a:t>-1 </a:t>
            </a:r>
            <a:r>
              <a:rPr lang="en-US" altLang="zh-CN" smtClean="0">
                <a:latin typeface="宋体" panose="02010600030101010101" pitchFamily="2" charset="-122"/>
                <a:ea typeface="宋体" panose="02010600030101010101" pitchFamily="2" charset="-122"/>
              </a:rPr>
              <a:t>≤ </a:t>
            </a:r>
            <a:r>
              <a:rPr lang="en-US" altLang="zh-CN" smtClean="0">
                <a:ea typeface="宋体" panose="02010600030101010101" pitchFamily="2" charset="-122"/>
              </a:rPr>
              <a:t>CF( A) </a:t>
            </a:r>
            <a:r>
              <a:rPr lang="en-US" altLang="zh-CN" smtClean="0">
                <a:latin typeface="宋体" panose="02010600030101010101" pitchFamily="2" charset="-122"/>
                <a:ea typeface="宋体" panose="02010600030101010101" pitchFamily="2" charset="-122"/>
              </a:rPr>
              <a:t>≤ 1</a:t>
            </a:r>
            <a:endParaRPr lang="en-US" altLang="zh-CN" smtClean="0">
              <a:ea typeface="宋体" panose="02010600030101010101" pitchFamily="2" charset="-122"/>
            </a:endParaRPr>
          </a:p>
          <a:p>
            <a:pPr algn="just" eaLnBrk="1" hangingPunct="1">
              <a:lnSpc>
                <a:spcPct val="130000"/>
              </a:lnSpc>
            </a:pPr>
            <a:r>
              <a:rPr lang="zh-CN" altLang="en-US" smtClean="0">
                <a:latin typeface="华文新魏" panose="02010800040101010101" pitchFamily="2" charset="-122"/>
              </a:rPr>
              <a:t>特殊值：</a:t>
            </a:r>
            <a:r>
              <a:rPr lang="en-US" altLang="zh-CN" smtClean="0">
                <a:ea typeface="宋体" panose="02010600030101010101" pitchFamily="2" charset="-122"/>
              </a:rPr>
              <a:t>CF( A) = 1</a:t>
            </a:r>
            <a:r>
              <a:rPr lang="zh-CN" altLang="en-US" smtClean="0">
                <a:ea typeface="宋体" panose="02010600030101010101" pitchFamily="2" charset="-122"/>
              </a:rPr>
              <a:t>， 	</a:t>
            </a:r>
            <a:r>
              <a:rPr lang="zh-CN" altLang="en-US" smtClean="0"/>
              <a:t>前提肯定真</a:t>
            </a:r>
          </a:p>
          <a:p>
            <a:pPr algn="just" eaLnBrk="1" hangingPunct="1">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CF(A) =  -1</a:t>
            </a:r>
            <a:r>
              <a:rPr lang="zh-CN" altLang="en-US" smtClean="0">
                <a:ea typeface="宋体" panose="02010600030101010101" pitchFamily="2" charset="-122"/>
              </a:rPr>
              <a:t>， 	</a:t>
            </a:r>
            <a:r>
              <a:rPr lang="zh-CN" altLang="en-US" smtClean="0"/>
              <a:t>前提肯定假</a:t>
            </a:r>
          </a:p>
          <a:p>
            <a:pPr algn="just" eaLnBrk="1" hangingPunct="1">
              <a:buFont typeface="Wingdings" panose="05000000000000000000" pitchFamily="2" charset="2"/>
              <a:buNone/>
            </a:pPr>
            <a:r>
              <a:rPr lang="zh-CN" altLang="en-US" smtClean="0"/>
              <a:t>			</a:t>
            </a:r>
            <a:r>
              <a:rPr lang="en-US" altLang="zh-CN" smtClean="0">
                <a:ea typeface="宋体" panose="02010600030101010101" pitchFamily="2" charset="-122"/>
              </a:rPr>
              <a:t>CF(A) = 0</a:t>
            </a:r>
            <a:r>
              <a:rPr lang="zh-CN" altLang="en-US" smtClean="0">
                <a:ea typeface="宋体" panose="02010600030101010101" pitchFamily="2" charset="-122"/>
              </a:rPr>
              <a:t>，	</a:t>
            </a:r>
            <a:r>
              <a:rPr lang="zh-CN" altLang="en-US" smtClean="0"/>
              <a:t>对前提一无所知</a:t>
            </a:r>
          </a:p>
          <a:p>
            <a:pPr algn="just" eaLnBrk="1" hangingPunct="1">
              <a:lnSpc>
                <a:spcPct val="135000"/>
              </a:lnSpc>
            </a:pPr>
            <a:r>
              <a:rPr lang="en-US" altLang="zh-CN" smtClean="0">
                <a:ea typeface="宋体" panose="02010600030101010101" pitchFamily="2" charset="-122"/>
              </a:rPr>
              <a:t>CF( A) </a:t>
            </a:r>
            <a:r>
              <a:rPr lang="zh-CN" altLang="en-US" smtClean="0">
                <a:latin typeface="宋体" panose="0201060003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0</a:t>
            </a:r>
            <a:r>
              <a:rPr lang="zh-CN" altLang="en-US" smtClean="0">
                <a:latin typeface="宋体" panose="02010600030101010101" pitchFamily="2" charset="-122"/>
                <a:ea typeface="宋体" panose="02010600030101010101" pitchFamily="2" charset="-122"/>
              </a:rPr>
              <a:t>， </a:t>
            </a:r>
            <a:r>
              <a:rPr lang="zh-CN" altLang="en-US" smtClean="0">
                <a:latin typeface="华文新魏" panose="02010800040101010101" pitchFamily="2" charset="-122"/>
              </a:rPr>
              <a:t>表示</a:t>
            </a:r>
            <a:r>
              <a:rPr lang="en-US" altLang="zh-CN" smtClean="0"/>
              <a:t>A</a:t>
            </a:r>
            <a:r>
              <a:rPr lang="zh-CN" altLang="en-US" smtClean="0">
                <a:latin typeface="华文新魏" panose="02010800040101010101" pitchFamily="2" charset="-122"/>
              </a:rPr>
              <a:t>以</a:t>
            </a:r>
            <a:r>
              <a:rPr lang="en-US" altLang="zh-CN" smtClean="0"/>
              <a:t>CF( A)</a:t>
            </a:r>
            <a:r>
              <a:rPr lang="zh-CN" altLang="en-US" smtClean="0">
                <a:latin typeface="华文新魏" panose="02010800040101010101" pitchFamily="2" charset="-122"/>
              </a:rPr>
              <a:t>程度为真</a:t>
            </a:r>
          </a:p>
          <a:p>
            <a:pPr algn="just" eaLnBrk="1" hangingPunct="1">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CF( A) </a:t>
            </a:r>
            <a:r>
              <a:rPr lang="zh-CN" altLang="en-US" smtClean="0">
                <a:latin typeface="宋体" panose="0201060003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0</a:t>
            </a:r>
            <a:r>
              <a:rPr lang="zh-CN" altLang="en-US" smtClean="0">
                <a:latin typeface="宋体" panose="02010600030101010101" pitchFamily="2" charset="-122"/>
                <a:ea typeface="宋体" panose="02010600030101010101" pitchFamily="2" charset="-122"/>
              </a:rPr>
              <a:t>， </a:t>
            </a:r>
            <a:r>
              <a:rPr lang="zh-CN" altLang="en-US" smtClean="0">
                <a:latin typeface="华文新魏" panose="02010800040101010101" pitchFamily="2" charset="-122"/>
              </a:rPr>
              <a:t>表示</a:t>
            </a:r>
            <a:r>
              <a:rPr lang="en-US" altLang="zh-CN" smtClean="0"/>
              <a:t>A</a:t>
            </a:r>
            <a:r>
              <a:rPr lang="zh-CN" altLang="en-US" smtClean="0">
                <a:latin typeface="华文新魏" panose="02010800040101010101" pitchFamily="2" charset="-122"/>
              </a:rPr>
              <a:t>以</a:t>
            </a:r>
            <a:r>
              <a:rPr lang="en-US" altLang="zh-CN" smtClean="0"/>
              <a:t>CF( A)</a:t>
            </a:r>
            <a:r>
              <a:rPr lang="zh-CN" altLang="en-US" smtClean="0">
                <a:latin typeface="华文新魏" panose="02010800040101010101" pitchFamily="2" charset="-122"/>
              </a:rPr>
              <a:t>程度为假</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311640-97EA-4654-8510-9AC36E3827E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2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A947C5-9973-4FD0-8033-D8C61197E6E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137</a:t>
            </a:fld>
            <a:endParaRPr kumimoji="0" lang="en-US" altLang="zh-CN" sz="1400" smtClean="0">
              <a:latin typeface="Tahoma" panose="020B0604030504040204" pitchFamily="34" charset="0"/>
              <a:ea typeface="宋体" panose="02010600030101010101" pitchFamily="2" charset="-122"/>
            </a:endParaRPr>
          </a:p>
        </p:txBody>
      </p:sp>
      <p:pic>
        <p:nvPicPr>
          <p:cNvPr id="307202" name="Picture 2" descr="MyArr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867400"/>
            <a:ext cx="325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1" name="Rectangle 3"/>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 </a:t>
            </a:r>
          </a:p>
          <a:p>
            <a:pPr eaLnBrk="1" hangingPunct="1"/>
            <a:r>
              <a:rPr lang="zh-CN" altLang="en-US" smtClean="0">
                <a:latin typeface="华文新魏" panose="02010800040101010101" pitchFamily="2" charset="-122"/>
              </a:rPr>
              <a:t>规则</a:t>
            </a:r>
          </a:p>
          <a:p>
            <a:pPr lvl="1" eaLnBrk="1" hangingPunct="1"/>
            <a:r>
              <a:rPr lang="zh-CN" altLang="en-US" smtClean="0">
                <a:solidFill>
                  <a:srgbClr val="B2B2B2"/>
                </a:solidFill>
                <a:latin typeface="华文新魏" panose="02010800040101010101" pitchFamily="2" charset="-122"/>
              </a:rPr>
              <a:t>规则的不确定性度量</a:t>
            </a:r>
          </a:p>
          <a:p>
            <a:pPr lvl="1" eaLnBrk="1" hangingPunct="1"/>
            <a:r>
              <a:rPr lang="zh-CN" altLang="en-US" smtClean="0">
                <a:solidFill>
                  <a:srgbClr val="B2B2B2"/>
                </a:solidFill>
                <a:latin typeface="华文新魏" panose="02010800040101010101" pitchFamily="2" charset="-122"/>
              </a:rPr>
              <a:t>证据（前提）的不确定性度量。</a:t>
            </a:r>
          </a:p>
          <a:p>
            <a:pPr lvl="1" eaLnBrk="1" hangingPunct="1"/>
            <a:r>
              <a:rPr lang="zh-CN" altLang="en-US" u="sng" smtClean="0">
                <a:solidFill>
                  <a:schemeClr val="folHlink"/>
                </a:solidFill>
                <a:latin typeface="华文新魏" panose="02010800040101010101" pitchFamily="2" charset="-122"/>
              </a:rPr>
              <a:t>推理计算。</a:t>
            </a:r>
          </a:p>
        </p:txBody>
      </p:sp>
      <p:sp>
        <p:nvSpPr>
          <p:cNvPr id="142342" name="Rectangle 4"/>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additive="base">
                                        <p:cTn id="7" dur="500" fill="hold"/>
                                        <p:tgtEl>
                                          <p:spTgt spid="307202"/>
                                        </p:tgtEl>
                                        <p:attrNameLst>
                                          <p:attrName>ppt_x</p:attrName>
                                        </p:attrNameLst>
                                      </p:cBhvr>
                                      <p:tavLst>
                                        <p:tav tm="0">
                                          <p:val>
                                            <p:strVal val="1+#ppt_w/2"/>
                                          </p:val>
                                        </p:tav>
                                        <p:tav tm="100000">
                                          <p:val>
                                            <p:strVal val="#ppt_x"/>
                                          </p:val>
                                        </p:tav>
                                      </p:tavLst>
                                    </p:anim>
                                    <p:anim calcmode="lin" valueType="num">
                                      <p:cBhvr additive="base">
                                        <p:cTn id="8" dur="500" fill="hold"/>
                                        <p:tgtEl>
                                          <p:spTgt spid="307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B9480A-957E-414F-87CA-6B7106AB1CB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3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D46317-C7F2-4828-BBE4-92F47E103B7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138</a:t>
            </a:fld>
            <a:endParaRPr kumimoji="0" lang="en-US" altLang="zh-CN" sz="1400" smtClean="0">
              <a:latin typeface="Tahoma" panose="020B0604030504040204" pitchFamily="34" charset="0"/>
              <a:ea typeface="宋体" panose="02010600030101010101" pitchFamily="2" charset="-122"/>
            </a:endParaRPr>
          </a:p>
        </p:txBody>
      </p:sp>
      <p:sp>
        <p:nvSpPr>
          <p:cNvPr id="143364" name="Rectangle 2"/>
          <p:cNvSpPr>
            <a:spLocks noGrp="1" noChangeArrowheads="1"/>
          </p:cNvSpPr>
          <p:nvPr>
            <p:ph type="body" idx="1"/>
          </p:nvPr>
        </p:nvSpPr>
        <p:spPr>
          <a:xfrm>
            <a:off x="1143000" y="2017713"/>
            <a:ext cx="7772400" cy="4114800"/>
          </a:xfrm>
        </p:spPr>
        <p:txBody>
          <a:bodyPr/>
          <a:lstStyle/>
          <a:p>
            <a:pPr eaLnBrk="1" hangingPunct="1"/>
            <a:r>
              <a:rPr lang="zh-CN" altLang="en-US" smtClean="0">
                <a:solidFill>
                  <a:srgbClr val="B2B2B2"/>
                </a:solidFill>
              </a:rPr>
              <a:t>理论基础</a:t>
            </a:r>
          </a:p>
          <a:p>
            <a:pPr lvl="1" eaLnBrk="1" hangingPunct="1"/>
            <a:r>
              <a:rPr lang="zh-CN" altLang="en-US" smtClean="0">
                <a:solidFill>
                  <a:srgbClr val="B2B2B2"/>
                </a:solidFill>
              </a:rPr>
              <a:t>以定量法为工具，比较法为原则的相对确认理论。</a:t>
            </a:r>
          </a:p>
          <a:p>
            <a:pPr lvl="1" eaLnBrk="1" hangingPunct="1"/>
            <a:r>
              <a:rPr lang="zh-CN" altLang="en-US" smtClean="0">
                <a:solidFill>
                  <a:srgbClr val="B2B2B2"/>
                </a:solidFill>
                <a:latin typeface="华文新魏" panose="02010800040101010101" pitchFamily="2" charset="-122"/>
              </a:rPr>
              <a:t>采用此方法的</a:t>
            </a:r>
            <a:r>
              <a:rPr lang="en-US" altLang="zh-CN" smtClean="0">
                <a:solidFill>
                  <a:srgbClr val="B2B2B2"/>
                </a:solidFill>
                <a:latin typeface="华文新魏" panose="02010800040101010101" pitchFamily="2" charset="-122"/>
              </a:rPr>
              <a:t>MYCIN</a:t>
            </a:r>
            <a:r>
              <a:rPr lang="zh-CN" altLang="en-US" smtClean="0">
                <a:solidFill>
                  <a:srgbClr val="B2B2B2"/>
                </a:solidFill>
                <a:latin typeface="华文新魏" panose="02010800040101010101" pitchFamily="2" charset="-122"/>
              </a:rPr>
              <a:t>系统的诊断结果不是只给出一个最可信结论及其可信度，而是给出可信度较高的前几位，供人们比较选用。</a:t>
            </a:r>
            <a:r>
              <a:rPr lang="zh-CN" altLang="en-US" smtClean="0">
                <a:latin typeface="华文新魏" panose="02010800040101010101" pitchFamily="2" charset="-122"/>
              </a:rPr>
              <a:t> </a:t>
            </a:r>
          </a:p>
          <a:p>
            <a:pPr eaLnBrk="1" hangingPunct="1"/>
            <a:r>
              <a:rPr lang="zh-CN" altLang="en-US" smtClean="0">
                <a:latin typeface="华文新魏" panose="02010800040101010101" pitchFamily="2" charset="-122"/>
              </a:rPr>
              <a:t>规则</a:t>
            </a:r>
          </a:p>
          <a:p>
            <a:pPr lvl="1" eaLnBrk="1" hangingPunct="1"/>
            <a:r>
              <a:rPr lang="zh-CN" altLang="en-US" smtClean="0">
                <a:solidFill>
                  <a:srgbClr val="B2B2B2"/>
                </a:solidFill>
                <a:latin typeface="华文新魏" panose="02010800040101010101" pitchFamily="2" charset="-122"/>
              </a:rPr>
              <a:t>规则的不确定性度量</a:t>
            </a:r>
          </a:p>
          <a:p>
            <a:pPr lvl="1" eaLnBrk="1" hangingPunct="1"/>
            <a:r>
              <a:rPr lang="zh-CN" altLang="en-US" smtClean="0">
                <a:solidFill>
                  <a:srgbClr val="B2B2B2"/>
                </a:solidFill>
                <a:latin typeface="华文新魏" panose="02010800040101010101" pitchFamily="2" charset="-122"/>
              </a:rPr>
              <a:t>证据（前提）的不确定性度量。</a:t>
            </a:r>
          </a:p>
          <a:p>
            <a:pPr lvl="1" eaLnBrk="1" hangingPunct="1"/>
            <a:r>
              <a:rPr lang="zh-CN" altLang="en-US" smtClean="0">
                <a:solidFill>
                  <a:srgbClr val="B2B2B2"/>
                </a:solidFill>
                <a:latin typeface="华文新魏" panose="02010800040101010101" pitchFamily="2" charset="-122"/>
              </a:rPr>
              <a:t>推理计算。</a:t>
            </a:r>
          </a:p>
        </p:txBody>
      </p:sp>
      <p:sp>
        <p:nvSpPr>
          <p:cNvPr id="143365" name="Rectangle 3"/>
          <p:cNvSpPr>
            <a:spLocks noGrp="1" noChangeArrowheads="1"/>
          </p:cNvSpPr>
          <p:nvPr>
            <p:ph type="title"/>
          </p:nvPr>
        </p:nvSpPr>
        <p:spPr/>
        <p:txBody>
          <a:bodyPr/>
          <a:lstStyle/>
          <a:p>
            <a:pPr eaLnBrk="1" hangingPunct="1"/>
            <a:r>
              <a:rPr lang="zh-CN" altLang="en-US" smtClean="0"/>
              <a:t>确定性方法</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6D119B-4111-4389-A8F6-476ECC39255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4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7166C0-FA9A-4689-B54F-AA6BB50372D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139</a:t>
            </a:fld>
            <a:endParaRPr kumimoji="0" lang="en-US" altLang="zh-CN" sz="1400" smtClean="0">
              <a:latin typeface="Tahoma" panose="020B0604030504040204" pitchFamily="34" charset="0"/>
              <a:ea typeface="宋体" panose="02010600030101010101" pitchFamily="2" charset="-122"/>
            </a:endParaRPr>
          </a:p>
        </p:txBody>
      </p:sp>
      <p:sp>
        <p:nvSpPr>
          <p:cNvPr id="144388"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1</a:t>
            </a:r>
            <a:r>
              <a:rPr lang="zh-CN" altLang="en-US" sz="2400" smtClean="0">
                <a:latin typeface="华文新魏" panose="02010800040101010101" pitchFamily="2" charset="-122"/>
                <a:ea typeface="华文新魏" panose="02010800040101010101" pitchFamily="2" charset="-122"/>
              </a:rPr>
              <a:t>）</a:t>
            </a:r>
          </a:p>
        </p:txBody>
      </p:sp>
      <p:sp>
        <p:nvSpPr>
          <p:cNvPr id="144389" name="Rectangle 3"/>
          <p:cNvSpPr>
            <a:spLocks noGrp="1" noChangeArrowheads="1"/>
          </p:cNvSpPr>
          <p:nvPr>
            <p:ph type="body" idx="1"/>
          </p:nvPr>
        </p:nvSpPr>
        <p:spPr/>
        <p:txBody>
          <a:bodyPr/>
          <a:lstStyle/>
          <a:p>
            <a:pPr algn="just" eaLnBrk="1" hangingPunct="1">
              <a:lnSpc>
                <a:spcPct val="90000"/>
              </a:lnSpc>
            </a:pPr>
            <a:r>
              <a:rPr lang="en-US" altLang="zh-CN" smtClean="0"/>
              <a:t>“</a:t>
            </a:r>
            <a:r>
              <a:rPr lang="zh-CN" altLang="en-US" smtClean="0"/>
              <a:t>与”的计算：	</a:t>
            </a:r>
            <a:r>
              <a:rPr lang="zh-CN" altLang="en-US" sz="2400" smtClean="0"/>
              <a:t> </a:t>
            </a:r>
            <a:r>
              <a:rPr lang="en-US" altLang="zh-CN" sz="2400" smtClean="0">
                <a:ea typeface="宋体" panose="02010600030101010101" pitchFamily="2" charset="-122"/>
              </a:rPr>
              <a:t>A</a:t>
            </a:r>
            <a:r>
              <a:rPr lang="en-US" altLang="zh-CN" sz="2400" baseline="-30000" smtClean="0">
                <a:ea typeface="宋体" panose="02010600030101010101" pitchFamily="2" charset="-122"/>
              </a:rPr>
              <a:t>1</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 </a:t>
            </a:r>
            <a:r>
              <a:rPr lang="en-US" altLang="zh-CN" sz="2400" smtClean="0">
                <a:ea typeface="宋体" panose="02010600030101010101" pitchFamily="2" charset="-122"/>
              </a:rPr>
              <a:t>A</a:t>
            </a:r>
            <a:r>
              <a:rPr lang="en-US" altLang="zh-CN" sz="2400" baseline="-30000" smtClean="0">
                <a:ea typeface="宋体" panose="02010600030101010101" pitchFamily="2" charset="-122"/>
              </a:rPr>
              <a:t>2</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B</a:t>
            </a:r>
          </a:p>
          <a:p>
            <a:pPr algn="just" eaLnBrk="1" hangingPunct="1">
              <a:lnSpc>
                <a:spcPct val="90000"/>
              </a:lnSpc>
              <a:buFont typeface="Wingdings" panose="05000000000000000000" pitchFamily="2" charset="2"/>
              <a:buNone/>
            </a:pPr>
            <a:r>
              <a:rPr lang="en-US" altLang="zh-CN" sz="2400" smtClean="0">
                <a:ea typeface="宋体" panose="02010600030101010101" pitchFamily="2" charset="-122"/>
              </a:rPr>
              <a:t>	CF(A</a:t>
            </a:r>
            <a:r>
              <a:rPr lang="en-US" altLang="zh-CN" sz="2400" baseline="-30000" smtClean="0">
                <a:ea typeface="宋体" panose="02010600030101010101" pitchFamily="2" charset="-122"/>
              </a:rPr>
              <a:t>1</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 </a:t>
            </a:r>
            <a:r>
              <a:rPr lang="en-US" altLang="zh-CN" sz="2400" smtClean="0">
                <a:ea typeface="宋体" panose="02010600030101010101" pitchFamily="2" charset="-122"/>
              </a:rPr>
              <a:t>A</a:t>
            </a:r>
            <a:r>
              <a:rPr lang="en-US" altLang="zh-CN" sz="2400" baseline="-30000" smtClean="0">
                <a:ea typeface="宋体" panose="02010600030101010101" pitchFamily="2" charset="-122"/>
              </a:rPr>
              <a:t>2 </a:t>
            </a:r>
            <a:r>
              <a:rPr lang="en-US" altLang="zh-CN" sz="2400" smtClean="0">
                <a:ea typeface="宋体" panose="02010600030101010101" pitchFamily="2" charset="-122"/>
              </a:rPr>
              <a:t>) = min { CF(A</a:t>
            </a:r>
            <a:r>
              <a:rPr lang="en-US" altLang="zh-CN" sz="2400" baseline="-30000" smtClean="0">
                <a:ea typeface="宋体" panose="02010600030101010101" pitchFamily="2" charset="-122"/>
              </a:rPr>
              <a:t>1</a:t>
            </a:r>
            <a:r>
              <a:rPr lang="en-US" altLang="zh-CN" sz="2400" smtClean="0">
                <a:ea typeface="宋体" panose="02010600030101010101" pitchFamily="2" charset="-122"/>
              </a:rPr>
              <a:t>), CF(A</a:t>
            </a:r>
            <a:r>
              <a:rPr lang="en-US" altLang="zh-CN" sz="2400" baseline="-30000" smtClean="0">
                <a:ea typeface="宋体" panose="02010600030101010101" pitchFamily="2" charset="-122"/>
              </a:rPr>
              <a:t>2 </a:t>
            </a:r>
            <a:r>
              <a:rPr lang="en-US" altLang="zh-CN" sz="2400" smtClean="0">
                <a:ea typeface="宋体" panose="02010600030101010101" pitchFamily="2" charset="-122"/>
              </a:rPr>
              <a:t>)}</a:t>
            </a:r>
          </a:p>
          <a:p>
            <a:pPr algn="just" eaLnBrk="1" hangingPunct="1">
              <a:lnSpc>
                <a:spcPct val="115000"/>
              </a:lnSpc>
            </a:pPr>
            <a:r>
              <a:rPr lang="en-US" altLang="zh-CN" u="sng" smtClean="0"/>
              <a:t>“</a:t>
            </a:r>
            <a:r>
              <a:rPr lang="zh-CN" altLang="en-US" smtClean="0">
                <a:latin typeface="华文新魏" panose="02010800040101010101" pitchFamily="2" charset="-122"/>
              </a:rPr>
              <a:t>或</a:t>
            </a:r>
            <a:r>
              <a:rPr lang="zh-CN" altLang="en-US" smtClean="0"/>
              <a:t>”</a:t>
            </a:r>
            <a:r>
              <a:rPr lang="zh-CN" altLang="en-US" smtClean="0">
                <a:latin typeface="华文新魏" panose="02010800040101010101" pitchFamily="2" charset="-122"/>
              </a:rPr>
              <a:t>的计算：	</a:t>
            </a:r>
            <a:r>
              <a:rPr lang="en-US" altLang="zh-CN" sz="2400" smtClean="0">
                <a:ea typeface="宋体" panose="02010600030101010101" pitchFamily="2" charset="-122"/>
              </a:rPr>
              <a:t>A</a:t>
            </a:r>
            <a:r>
              <a:rPr lang="en-US" altLang="zh-CN" sz="2400" baseline="-30000" smtClean="0">
                <a:ea typeface="宋体" panose="02010600030101010101" pitchFamily="2" charset="-122"/>
              </a:rPr>
              <a:t>1</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 </a:t>
            </a:r>
            <a:r>
              <a:rPr lang="en-US" altLang="zh-CN" sz="2400" smtClean="0">
                <a:ea typeface="宋体" panose="02010600030101010101" pitchFamily="2" charset="-122"/>
              </a:rPr>
              <a:t>A</a:t>
            </a:r>
            <a:r>
              <a:rPr lang="en-US" altLang="zh-CN" sz="2400" baseline="-30000" smtClean="0">
                <a:ea typeface="宋体" panose="02010600030101010101" pitchFamily="2" charset="-122"/>
              </a:rPr>
              <a:t>2</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B</a:t>
            </a:r>
          </a:p>
          <a:p>
            <a:pPr algn="just" eaLnBrk="1" hangingPunct="1">
              <a:lnSpc>
                <a:spcPct val="90000"/>
              </a:lnSpc>
              <a:buFont typeface="Wingdings" panose="05000000000000000000" pitchFamily="2" charset="2"/>
              <a:buNone/>
            </a:pPr>
            <a:r>
              <a:rPr lang="en-US" altLang="zh-CN" sz="2400" smtClean="0">
                <a:ea typeface="宋体" panose="02010600030101010101" pitchFamily="2" charset="-122"/>
              </a:rPr>
              <a:t>	CF(A</a:t>
            </a:r>
            <a:r>
              <a:rPr lang="en-US" altLang="zh-CN" sz="2400" baseline="-30000" smtClean="0">
                <a:ea typeface="宋体" panose="02010600030101010101" pitchFamily="2" charset="-122"/>
              </a:rPr>
              <a:t>1</a:t>
            </a:r>
            <a:r>
              <a:rPr lang="en-US" altLang="zh-CN" sz="2400" smtClean="0">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 </a:t>
            </a:r>
            <a:r>
              <a:rPr lang="en-US" altLang="zh-CN" sz="2400" smtClean="0">
                <a:ea typeface="宋体" panose="02010600030101010101" pitchFamily="2" charset="-122"/>
              </a:rPr>
              <a:t>A</a:t>
            </a:r>
            <a:r>
              <a:rPr lang="en-US" altLang="zh-CN" sz="2400" baseline="-30000" smtClean="0">
                <a:ea typeface="宋体" panose="02010600030101010101" pitchFamily="2" charset="-122"/>
              </a:rPr>
              <a:t>2 </a:t>
            </a:r>
            <a:r>
              <a:rPr lang="en-US" altLang="zh-CN" sz="2400" smtClean="0">
                <a:ea typeface="宋体" panose="02010600030101010101" pitchFamily="2" charset="-122"/>
              </a:rPr>
              <a:t>) = max { CF(A</a:t>
            </a:r>
            <a:r>
              <a:rPr lang="en-US" altLang="zh-CN" sz="2400" baseline="-30000" smtClean="0">
                <a:ea typeface="宋体" panose="02010600030101010101" pitchFamily="2" charset="-122"/>
              </a:rPr>
              <a:t>1</a:t>
            </a:r>
            <a:r>
              <a:rPr lang="en-US" altLang="zh-CN" sz="2400" smtClean="0">
                <a:ea typeface="宋体" panose="02010600030101010101" pitchFamily="2" charset="-122"/>
              </a:rPr>
              <a:t>), CF(A</a:t>
            </a:r>
            <a:r>
              <a:rPr lang="en-US" altLang="zh-CN" sz="2400" baseline="-30000" smtClean="0">
                <a:ea typeface="宋体" panose="02010600030101010101" pitchFamily="2" charset="-122"/>
              </a:rPr>
              <a:t>2 </a:t>
            </a:r>
            <a:r>
              <a:rPr lang="en-US" altLang="zh-CN" sz="2400" smtClean="0">
                <a:ea typeface="宋体" panose="02010600030101010101" pitchFamily="2" charset="-122"/>
              </a:rPr>
              <a:t>)} </a:t>
            </a:r>
          </a:p>
          <a:p>
            <a:pPr algn="just" eaLnBrk="1" hangingPunct="1">
              <a:lnSpc>
                <a:spcPct val="90000"/>
              </a:lnSpc>
            </a:pPr>
            <a:r>
              <a:rPr lang="en-US" altLang="zh-CN" u="sng" smtClean="0"/>
              <a:t>“</a:t>
            </a:r>
            <a:r>
              <a:rPr lang="zh-CN" altLang="en-US" smtClean="0">
                <a:latin typeface="华文新魏" panose="02010800040101010101" pitchFamily="2" charset="-122"/>
              </a:rPr>
              <a:t>非</a:t>
            </a:r>
            <a:r>
              <a:rPr lang="zh-CN" altLang="en-US" smtClean="0"/>
              <a:t>”</a:t>
            </a:r>
            <a:r>
              <a:rPr lang="zh-CN" altLang="en-US" smtClean="0">
                <a:latin typeface="华文新魏" panose="02010800040101010101" pitchFamily="2" charset="-122"/>
              </a:rPr>
              <a:t>的计算</a:t>
            </a:r>
            <a:r>
              <a:rPr lang="zh-CN" altLang="en-US" sz="2400" smtClean="0">
                <a:latin typeface="宋体" panose="02010600030101010101" pitchFamily="2" charset="-122"/>
                <a:ea typeface="宋体" panose="02010600030101010101" pitchFamily="2" charset="-122"/>
              </a:rPr>
              <a:t>：</a:t>
            </a:r>
            <a:endParaRPr lang="zh-CN" altLang="en-US" sz="2400" smtClean="0">
              <a:ea typeface="宋体" panose="02010600030101010101" pitchFamily="2" charset="-122"/>
            </a:endParaRPr>
          </a:p>
          <a:p>
            <a:pPr algn="just" eaLnBrk="1" hangingPunct="1">
              <a:lnSpc>
                <a:spcPct val="90000"/>
              </a:lnSpc>
              <a:buFont typeface="Wingdings" panose="05000000000000000000" pitchFamily="2" charset="2"/>
              <a:buNone/>
            </a:pPr>
            <a:r>
              <a:rPr lang="zh-CN" altLang="en-US" sz="2400" smtClean="0">
                <a:ea typeface="宋体" panose="02010600030101010101" pitchFamily="2" charset="-122"/>
              </a:rPr>
              <a:t>	</a:t>
            </a:r>
            <a:r>
              <a:rPr lang="en-US" altLang="zh-CN" sz="2400" smtClean="0">
                <a:ea typeface="宋体" panose="02010600030101010101" pitchFamily="2" charset="-122"/>
              </a:rPr>
              <a:t>CF(</a:t>
            </a:r>
            <a:r>
              <a:rPr lang="zh-CN" altLang="en-US" sz="2400"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A</a:t>
            </a:r>
            <a:r>
              <a:rPr lang="en-US" altLang="zh-CN" sz="2400" baseline="-30000" smtClean="0">
                <a:ea typeface="宋体" panose="02010600030101010101" pitchFamily="2" charset="-122"/>
              </a:rPr>
              <a:t> </a:t>
            </a:r>
            <a:r>
              <a:rPr lang="en-US" altLang="zh-CN" sz="2400" smtClean="0">
                <a:ea typeface="宋体" panose="02010600030101010101" pitchFamily="2" charset="-122"/>
              </a:rPr>
              <a:t>) = </a:t>
            </a:r>
            <a:r>
              <a:rPr lang="zh-CN" altLang="en-US" sz="2400"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CF(A</a:t>
            </a:r>
            <a:r>
              <a:rPr lang="en-US" altLang="zh-CN" sz="2400" baseline="-30000" smtClean="0">
                <a:ea typeface="宋体" panose="02010600030101010101" pitchFamily="2" charset="-122"/>
              </a:rPr>
              <a:t> </a:t>
            </a:r>
            <a:r>
              <a:rPr lang="en-US" altLang="zh-CN" sz="2400" smtClean="0">
                <a:ea typeface="宋体" panose="02010600030101010101" pitchFamily="2" charset="-122"/>
              </a:rPr>
              <a:t>) </a:t>
            </a:r>
          </a:p>
          <a:p>
            <a:pPr algn="just" eaLnBrk="1" hangingPunct="1">
              <a:lnSpc>
                <a:spcPct val="90000"/>
              </a:lnSpc>
            </a:pPr>
            <a:r>
              <a:rPr lang="zh-CN" altLang="en-US" smtClean="0"/>
              <a:t>由</a:t>
            </a:r>
            <a:r>
              <a:rPr lang="en-US" altLang="zh-CN" sz="2400" smtClean="0">
                <a:ea typeface="宋体" panose="02010600030101010101" pitchFamily="2" charset="-122"/>
              </a:rPr>
              <a:t>A</a:t>
            </a:r>
            <a:r>
              <a:rPr lang="zh-CN" altLang="en-US" sz="2400" smtClean="0">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 </a:t>
            </a:r>
            <a:r>
              <a:rPr lang="en-US" altLang="zh-CN" sz="2400" smtClean="0">
                <a:ea typeface="宋体" panose="02010600030101010101" pitchFamily="2" charset="-122"/>
              </a:rPr>
              <a:t>A </a:t>
            </a:r>
            <a:r>
              <a:rPr lang="en-US" altLang="zh-CN" sz="2400"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B</a:t>
            </a:r>
            <a:r>
              <a:rPr lang="zh-CN" altLang="en-US" sz="2400" smtClean="0">
                <a:ea typeface="宋体" panose="02010600030101010101" pitchFamily="2" charset="-122"/>
              </a:rPr>
              <a:t>，</a:t>
            </a:r>
            <a:r>
              <a:rPr lang="zh-CN" altLang="en-US" sz="2400" smtClean="0"/>
              <a:t>　</a:t>
            </a:r>
            <a:r>
              <a:rPr lang="zh-CN" altLang="en-US" smtClean="0"/>
              <a:t>求</a:t>
            </a:r>
            <a:r>
              <a:rPr lang="zh-CN" altLang="en-US" sz="2400" smtClean="0">
                <a:ea typeface="宋体" panose="02010600030101010101" pitchFamily="2" charset="-122"/>
              </a:rPr>
              <a:t> </a:t>
            </a:r>
            <a:r>
              <a:rPr lang="en-US" altLang="zh-CN" sz="2400" smtClean="0">
                <a:ea typeface="宋体" panose="02010600030101010101" pitchFamily="2" charset="-122"/>
              </a:rPr>
              <a:t>B</a:t>
            </a:r>
            <a:r>
              <a:rPr lang="zh-CN" altLang="en-US" sz="2400" smtClean="0">
                <a:ea typeface="宋体" panose="02010600030101010101" pitchFamily="2" charset="-122"/>
              </a:rPr>
              <a:t>：</a:t>
            </a:r>
          </a:p>
          <a:p>
            <a:pPr algn="just" eaLnBrk="1" hangingPunct="1">
              <a:lnSpc>
                <a:spcPct val="90000"/>
              </a:lnSpc>
              <a:buFont typeface="Wingdings" panose="05000000000000000000" pitchFamily="2" charset="2"/>
              <a:buNone/>
            </a:pPr>
            <a:r>
              <a:rPr lang="zh-CN" altLang="en-US" sz="2400" smtClean="0">
                <a:ea typeface="宋体" panose="02010600030101010101" pitchFamily="2" charset="-122"/>
              </a:rPr>
              <a:t>	 </a:t>
            </a:r>
            <a:r>
              <a:rPr lang="en-US" altLang="zh-CN" sz="2400" smtClean="0">
                <a:ea typeface="宋体" panose="02010600030101010101" pitchFamily="2" charset="-122"/>
              </a:rPr>
              <a:t>CF(B) = CF(A</a:t>
            </a:r>
            <a:r>
              <a:rPr lang="en-US" altLang="zh-CN" sz="2400" baseline="-30000" smtClean="0">
                <a:ea typeface="宋体" panose="02010600030101010101" pitchFamily="2" charset="-122"/>
              </a:rPr>
              <a:t> </a:t>
            </a:r>
            <a:r>
              <a:rPr lang="en-US" altLang="zh-CN" sz="2400" smtClean="0">
                <a:ea typeface="宋体" panose="02010600030101010101" pitchFamily="2" charset="-122"/>
              </a:rPr>
              <a:t>)·CF(B</a:t>
            </a:r>
            <a:r>
              <a:rPr lang="en-US" altLang="zh-CN" sz="2400" b="1" smtClean="0">
                <a:latin typeface="宋体" panose="02010600030101010101" pitchFamily="2" charset="-122"/>
                <a:ea typeface="宋体" panose="02010600030101010101" pitchFamily="2" charset="-122"/>
              </a:rPr>
              <a:t>,</a:t>
            </a:r>
            <a:r>
              <a:rPr lang="en-US" altLang="zh-CN" sz="2400" smtClean="0">
                <a:ea typeface="宋体" panose="02010600030101010101" pitchFamily="2" charset="-122"/>
              </a:rPr>
              <a:t>A</a:t>
            </a:r>
            <a:r>
              <a:rPr lang="en-US" altLang="zh-CN" sz="2400" baseline="-30000" smtClean="0">
                <a:ea typeface="宋体" panose="02010600030101010101" pitchFamily="2" charset="-122"/>
              </a:rPr>
              <a:t> </a:t>
            </a:r>
            <a:r>
              <a:rPr lang="en-US" altLang="zh-CN" sz="2400" smtClean="0">
                <a:ea typeface="宋体" panose="02010600030101010101" pitchFamily="2" charset="-122"/>
              </a:rPr>
              <a:t>)</a:t>
            </a:r>
          </a:p>
          <a:p>
            <a:pPr algn="just" eaLnBrk="1" hangingPunct="1">
              <a:lnSpc>
                <a:spcPct val="90000"/>
              </a:lnSpc>
              <a:buFont typeface="Wingdings" panose="05000000000000000000" pitchFamily="2" charset="2"/>
              <a:buNone/>
            </a:pPr>
            <a:r>
              <a:rPr lang="en-US" altLang="zh-CN" sz="2400" smtClean="0">
                <a:ea typeface="宋体" panose="02010600030101010101" pitchFamily="2" charset="-122"/>
              </a:rPr>
              <a:t>	  (CF(A</a:t>
            </a:r>
            <a:r>
              <a:rPr lang="en-US" altLang="zh-CN" sz="2400" baseline="-30000" smtClean="0">
                <a:ea typeface="宋体" panose="02010600030101010101" pitchFamily="2" charset="-122"/>
              </a:rPr>
              <a:t> </a:t>
            </a:r>
            <a:r>
              <a:rPr lang="en-US" altLang="zh-CN" sz="2400" smtClean="0">
                <a:ea typeface="宋体" panose="02010600030101010101" pitchFamily="2" charset="-122"/>
              </a:rPr>
              <a:t>) </a:t>
            </a:r>
            <a:r>
              <a:rPr lang="zh-CN" altLang="en-US" sz="2400" smtClean="0">
                <a:latin typeface="宋体" panose="02010600030101010101" pitchFamily="2" charset="-122"/>
                <a:ea typeface="宋体" panose="02010600030101010101" pitchFamily="2" charset="-122"/>
              </a:rPr>
              <a:t>＜ </a:t>
            </a:r>
            <a:r>
              <a:rPr lang="en-US" altLang="zh-CN" sz="2400" smtClean="0">
                <a:latin typeface="宋体" panose="02010600030101010101" pitchFamily="2" charset="-122"/>
                <a:ea typeface="宋体" panose="02010600030101010101" pitchFamily="2" charset="-122"/>
              </a:rPr>
              <a:t>0 </a:t>
            </a:r>
            <a:r>
              <a:rPr lang="zh-CN" altLang="en-US" smtClean="0">
                <a:latin typeface="华文新魏" panose="02010800040101010101" pitchFamily="2" charset="-122"/>
              </a:rPr>
              <a:t>时可以不算即为</a:t>
            </a:r>
            <a:r>
              <a:rPr lang="zh-CN" altLang="en-US" sz="2400" smtClean="0">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0</a:t>
            </a:r>
            <a:r>
              <a:rPr lang="en-US" altLang="zh-CN" sz="2400" smtClean="0">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a:t>
            </a:r>
            <a:endParaRPr lang="en-US" altLang="zh-CN"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D735582-EDF4-415D-A18C-8C523AC086F5}" type="datetime1">
              <a:rPr lang="zh-CN" altLang="en-US"/>
              <a:pPr>
                <a:defRPr/>
              </a:pPr>
              <a:t>2017/11/19</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0175F-10C5-44B8-BEF7-9BC2D0EFED6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smtClean="0">
              <a:latin typeface="Tahoma" panose="020B0604030504040204" pitchFamily="34" charset="0"/>
              <a:ea typeface="宋体" panose="02010600030101010101" pitchFamily="2" charset="-122"/>
            </a:endParaRPr>
          </a:p>
        </p:txBody>
      </p:sp>
      <p:sp>
        <p:nvSpPr>
          <p:cNvPr id="18436"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zh-CN" sz="900" baseline="20000" smtClean="0">
              <a:solidFill>
                <a:schemeClr val="hlink"/>
              </a:solidFill>
              <a:latin typeface="华文新魏" panose="02010800040101010101" pitchFamily="2" charset="-122"/>
              <a:sym typeface="Wingdings" panose="05000000000000000000" pitchFamily="2" charset="2"/>
            </a:endParaRPr>
          </a:p>
          <a:p>
            <a:pPr eaLnBrk="1" hangingPunct="1">
              <a:buFont typeface="Wingdings" panose="05000000000000000000" pitchFamily="2" charset="2"/>
              <a:buNone/>
            </a:pPr>
            <a:r>
              <a:rPr lang="en-US" altLang="zh-CN" sz="900" baseline="20000" smtClean="0">
                <a:solidFill>
                  <a:schemeClr val="hlink"/>
                </a:solidFill>
                <a:latin typeface="华文新魏" panose="02010800040101010101" pitchFamily="2" charset="-122"/>
                <a:sym typeface="Wingdings" panose="05000000000000000000" pitchFamily="2" charset="2"/>
              </a:rPr>
              <a:t>                                                     </a:t>
            </a:r>
          </a:p>
          <a:p>
            <a:pPr lvl="1" eaLnBrk="1" hangingPunct="1"/>
            <a:r>
              <a:rPr lang="zh-CN" altLang="en-US" sz="2800" u="sng" smtClean="0">
                <a:latin typeface="华文新魏" panose="02010800040101010101" pitchFamily="2" charset="-122"/>
              </a:rPr>
              <a:t>定理</a:t>
            </a:r>
            <a:r>
              <a:rPr lang="zh-CN" altLang="en-US" sz="2800" smtClean="0">
                <a:latin typeface="华文新魏" panose="02010800040101010101" pitchFamily="2" charset="-122"/>
              </a:rPr>
              <a:t>：</a:t>
            </a:r>
          </a:p>
          <a:p>
            <a:pPr lvl="1" eaLnBrk="1" hangingPunct="1">
              <a:buFont typeface="Wingdings" panose="05000000000000000000" pitchFamily="2" charset="2"/>
              <a:buNone/>
            </a:pPr>
            <a:r>
              <a:rPr lang="zh-CN" altLang="en-US" sz="2800" smtClean="0">
                <a:latin typeface="华文新魏" panose="02010800040101010101" pitchFamily="2" charset="-122"/>
              </a:rPr>
              <a:t>	谓词逻辑的任意公式都可以化为与之等价的前束范式，但其前束范式不唯一。 </a:t>
            </a:r>
          </a:p>
          <a:p>
            <a:pPr lvl="1" eaLnBrk="1" hangingPunct="1"/>
            <a:r>
              <a:rPr lang="en-US" altLang="zh-CN" sz="2800" smtClean="0">
                <a:latin typeface="华文新魏" panose="02010800040101010101" pitchFamily="2" charset="-122"/>
              </a:rPr>
              <a:t>SKOLEM</a:t>
            </a:r>
            <a:r>
              <a:rPr lang="zh-CN" altLang="en-US" sz="2800" smtClean="0">
                <a:latin typeface="华文新魏" panose="02010800040101010101" pitchFamily="2" charset="-122"/>
              </a:rPr>
              <a:t>标准形定义：</a:t>
            </a:r>
          </a:p>
          <a:p>
            <a:pPr lvl="1" eaLnBrk="1" hangingPunct="1">
              <a:buFont typeface="Wingdings" panose="05000000000000000000" pitchFamily="2" charset="2"/>
              <a:buNone/>
            </a:pPr>
            <a:r>
              <a:rPr lang="zh-CN" altLang="en-US" sz="2800" smtClean="0">
                <a:latin typeface="华文新魏" panose="02010800040101010101" pitchFamily="2" charset="-122"/>
              </a:rPr>
              <a:t>	消去量词后的谓词公式。</a:t>
            </a:r>
          </a:p>
          <a:p>
            <a:pPr lvl="1" eaLnBrk="1" hangingPunct="1">
              <a:buFont typeface="Wingdings" panose="05000000000000000000" pitchFamily="2" charset="2"/>
              <a:buNone/>
            </a:pPr>
            <a:r>
              <a:rPr lang="zh-CN" altLang="en-US" sz="2800" u="sng" smtClean="0">
                <a:latin typeface="华文新魏" panose="02010800040101010101" pitchFamily="2" charset="-122"/>
              </a:rPr>
              <a:t>注意</a:t>
            </a:r>
            <a:r>
              <a:rPr lang="zh-CN" altLang="en-US" sz="2800" smtClean="0">
                <a:latin typeface="华文新魏" panose="02010800040101010101" pitchFamily="2" charset="-122"/>
              </a:rPr>
              <a:t>：谓词公式</a:t>
            </a:r>
            <a:r>
              <a:rPr lang="en-US" altLang="zh-CN" sz="2800" smtClean="0">
                <a:latin typeface="华文新魏" panose="02010800040101010101" pitchFamily="2" charset="-122"/>
              </a:rPr>
              <a:t>G</a:t>
            </a:r>
            <a:r>
              <a:rPr lang="zh-CN" altLang="en-US" sz="2800" smtClean="0">
                <a:latin typeface="华文新魏" panose="02010800040101010101" pitchFamily="2" charset="-122"/>
              </a:rPr>
              <a:t>的</a:t>
            </a:r>
            <a:r>
              <a:rPr lang="en-US" altLang="zh-CN" sz="2800" smtClean="0">
                <a:latin typeface="华文新魏" panose="02010800040101010101" pitchFamily="2" charset="-122"/>
              </a:rPr>
              <a:t>SKOLEM</a:t>
            </a:r>
            <a:r>
              <a:rPr lang="zh-CN" altLang="en-US" sz="2800" smtClean="0">
                <a:latin typeface="华文新魏" panose="02010800040101010101" pitchFamily="2" charset="-122"/>
              </a:rPr>
              <a:t>标准形同</a:t>
            </a:r>
            <a:r>
              <a:rPr lang="en-US" altLang="zh-CN" sz="2800" smtClean="0">
                <a:latin typeface="华文新魏" panose="02010800040101010101" pitchFamily="2" charset="-122"/>
              </a:rPr>
              <a:t>G</a:t>
            </a:r>
            <a:r>
              <a:rPr lang="zh-CN" altLang="en-US" sz="2800" u="sng" smtClean="0">
                <a:latin typeface="华文新魏" panose="02010800040101010101" pitchFamily="2" charset="-122"/>
              </a:rPr>
              <a:t>并不等值</a:t>
            </a:r>
            <a:r>
              <a:rPr lang="zh-CN" altLang="en-US" sz="2800" smtClean="0">
                <a:latin typeface="华文新魏" panose="02010800040101010101" pitchFamily="2" charset="-122"/>
              </a:rPr>
              <a:t>。 </a:t>
            </a:r>
          </a:p>
        </p:txBody>
      </p:sp>
      <p:pic>
        <p:nvPicPr>
          <p:cNvPr id="18437" name="Picture 5" descr="DD0135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800600"/>
            <a:ext cx="457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B13351-F06D-4EEE-ACCE-3919ED838AA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5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86F3AB-9032-495C-815B-F320DB22EDC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140</a:t>
            </a:fld>
            <a:endParaRPr kumimoji="0" lang="en-US" altLang="zh-CN" sz="1400" smtClean="0">
              <a:latin typeface="Tahoma" panose="020B0604030504040204" pitchFamily="34" charset="0"/>
              <a:ea typeface="宋体" panose="02010600030101010101" pitchFamily="2" charset="-122"/>
            </a:endParaRPr>
          </a:p>
        </p:txBody>
      </p:sp>
      <p:sp>
        <p:nvSpPr>
          <p:cNvPr id="145412"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2</a:t>
            </a:r>
            <a:r>
              <a:rPr lang="zh-CN" altLang="en-US" sz="2400" smtClean="0">
                <a:latin typeface="华文新魏" panose="02010800040101010101" pitchFamily="2" charset="-122"/>
                <a:ea typeface="华文新魏" panose="02010800040101010101" pitchFamily="2" charset="-122"/>
              </a:rPr>
              <a:t>）</a:t>
            </a:r>
          </a:p>
        </p:txBody>
      </p:sp>
      <p:sp>
        <p:nvSpPr>
          <p:cNvPr id="145413" name="Rectangle 3"/>
          <p:cNvSpPr>
            <a:spLocks noGrp="1" noChangeArrowheads="1"/>
          </p:cNvSpPr>
          <p:nvPr>
            <p:ph type="body" idx="1"/>
          </p:nvPr>
        </p:nvSpPr>
        <p:spPr/>
        <p:txBody>
          <a:bodyPr/>
          <a:lstStyle/>
          <a:p>
            <a:pPr eaLnBrk="1" hangingPunct="1"/>
            <a:r>
              <a:rPr lang="zh-CN" altLang="en-US" u="sng" smtClean="0">
                <a:latin typeface="宋体" panose="02010600030101010101" pitchFamily="2" charset="-122"/>
                <a:ea typeface="宋体" panose="02010600030101010101" pitchFamily="2" charset="-122"/>
              </a:rPr>
              <a:t>更新，由两条规则求出再合并</a:t>
            </a:r>
            <a:r>
              <a:rPr lang="zh-CN" altLang="en-US" smtClean="0">
                <a:latin typeface="宋体" panose="02010600030101010101" pitchFamily="2" charset="-122"/>
                <a:ea typeface="宋体" panose="02010600030101010101" pitchFamily="2" charset="-122"/>
              </a:rPr>
              <a:t>：</a:t>
            </a:r>
          </a:p>
          <a:p>
            <a:pPr eaLnBrk="1" hangingPunct="1">
              <a:buFont typeface="Wingdings" panose="05000000000000000000" pitchFamily="2" charset="2"/>
              <a:buNone/>
            </a:pPr>
            <a:r>
              <a:rPr lang="zh-CN" altLang="en-US" smtClean="0">
                <a:latin typeface="宋体" panose="02010600030101010101" pitchFamily="2" charset="-122"/>
                <a:ea typeface="宋体" panose="02010600030101010101" pitchFamily="2" charset="-122"/>
              </a:rPr>
              <a:t>  由</a:t>
            </a:r>
            <a:r>
              <a:rPr lang="en-US" altLang="zh-CN" sz="2400" smtClean="0">
                <a:ea typeface="宋体" panose="02010600030101010101" pitchFamily="2" charset="-122"/>
              </a:rPr>
              <a:t>CF</a:t>
            </a:r>
            <a:r>
              <a:rPr lang="zh-CN" altLang="en-US" sz="2400" baseline="-30000" smtClean="0">
                <a:ea typeface="宋体" panose="02010600030101010101" pitchFamily="2" charset="-122"/>
              </a:rPr>
              <a:t>１</a:t>
            </a:r>
            <a:r>
              <a:rPr lang="en-US" altLang="zh-CN" sz="2400" smtClean="0">
                <a:ea typeface="宋体" panose="02010600030101010101" pitchFamily="2" charset="-122"/>
              </a:rPr>
              <a:t>(B)</a:t>
            </a:r>
            <a:r>
              <a:rPr lang="zh-CN" altLang="en-US" sz="2400" smtClean="0">
                <a:ea typeface="宋体" panose="02010600030101010101" pitchFamily="2" charset="-122"/>
              </a:rPr>
              <a:t>、 </a:t>
            </a:r>
            <a:r>
              <a:rPr lang="en-US" altLang="zh-CN" sz="2400" smtClean="0">
                <a:ea typeface="宋体" panose="02010600030101010101" pitchFamily="2" charset="-122"/>
              </a:rPr>
              <a:t>CF</a:t>
            </a:r>
            <a:r>
              <a:rPr lang="zh-CN" altLang="en-US" sz="2400" baseline="-30000" smtClean="0">
                <a:ea typeface="宋体" panose="02010600030101010101" pitchFamily="2" charset="-122"/>
              </a:rPr>
              <a:t>２</a:t>
            </a:r>
            <a:r>
              <a:rPr lang="en-US" altLang="zh-CN" sz="2400" smtClean="0">
                <a:ea typeface="宋体" panose="02010600030101010101" pitchFamily="2" charset="-122"/>
              </a:rPr>
              <a:t>(B)</a:t>
            </a:r>
            <a:r>
              <a:rPr lang="zh-CN" altLang="en-US" sz="2400" smtClean="0">
                <a:ea typeface="宋体" panose="02010600030101010101" pitchFamily="2" charset="-122"/>
              </a:rPr>
              <a:t>，求 </a:t>
            </a:r>
            <a:r>
              <a:rPr lang="en-US" altLang="zh-CN" sz="2400" smtClean="0">
                <a:ea typeface="宋体" panose="02010600030101010101" pitchFamily="2" charset="-122"/>
              </a:rPr>
              <a:t>CF(B)</a:t>
            </a:r>
            <a:r>
              <a:rPr lang="en-US" altLang="zh-CN" sz="2400" smtClean="0"/>
              <a:t> </a:t>
            </a:r>
          </a:p>
          <a:p>
            <a:pPr eaLnBrk="1" hangingPunct="1">
              <a:buFont typeface="Wingdings" panose="05000000000000000000" pitchFamily="2" charset="2"/>
              <a:buNone/>
            </a:pPr>
            <a:endParaRPr lang="en-US" altLang="zh-CN" sz="2400" smtClean="0"/>
          </a:p>
          <a:p>
            <a:pPr eaLnBrk="1" hangingPunct="1">
              <a:buFont typeface="Wingdings" panose="05000000000000000000" pitchFamily="2" charset="2"/>
              <a:buNone/>
            </a:pPr>
            <a:r>
              <a:rPr lang="en-US" altLang="zh-CN" sz="2400" smtClean="0"/>
              <a:t>	</a:t>
            </a:r>
          </a:p>
        </p:txBody>
      </p:sp>
      <p:graphicFrame>
        <p:nvGraphicFramePr>
          <p:cNvPr id="145414" name="Object 4"/>
          <p:cNvGraphicFramePr>
            <a:graphicFrameLocks noChangeAspect="1"/>
          </p:cNvGraphicFramePr>
          <p:nvPr/>
        </p:nvGraphicFramePr>
        <p:xfrm>
          <a:off x="565150" y="3146425"/>
          <a:ext cx="8474075" cy="2265363"/>
        </p:xfrm>
        <a:graphic>
          <a:graphicData uri="http://schemas.openxmlformats.org/presentationml/2006/ole">
            <mc:AlternateContent xmlns:mc="http://schemas.openxmlformats.org/markup-compatibility/2006">
              <mc:Choice xmlns:v="urn:schemas-microsoft-com:vml" Requires="v">
                <p:oleObj spid="_x0000_s145431" name="公式" r:id="rId6" imgW="4622800" imgH="1320800" progId="Equation.3">
                  <p:embed/>
                </p:oleObj>
              </mc:Choice>
              <mc:Fallback>
                <p:oleObj name="公式" r:id="rId6" imgW="4622800" imgH="1320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 y="3146425"/>
                        <a:ext cx="8474075" cy="226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872D2F-1399-46F8-9300-4264DBFC608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64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DDC363-BCFF-46A1-8C33-4A1CE18AAA4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141</a:t>
            </a:fld>
            <a:endParaRPr kumimoji="0" lang="en-US" altLang="zh-CN" sz="1400" smtClean="0">
              <a:latin typeface="Tahoma" panose="020B0604030504040204" pitchFamily="34" charset="0"/>
              <a:ea typeface="宋体" panose="02010600030101010101" pitchFamily="2" charset="-122"/>
            </a:endParaRPr>
          </a:p>
        </p:txBody>
      </p:sp>
      <p:sp>
        <p:nvSpPr>
          <p:cNvPr id="146436"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3</a:t>
            </a:r>
            <a:r>
              <a:rPr lang="zh-CN" altLang="en-US" sz="2400" smtClean="0">
                <a:latin typeface="华文新魏" panose="02010800040101010101" pitchFamily="2" charset="-122"/>
                <a:ea typeface="华文新魏" panose="02010800040101010101" pitchFamily="2" charset="-122"/>
              </a:rPr>
              <a:t>）</a:t>
            </a:r>
          </a:p>
        </p:txBody>
      </p:sp>
      <p:sp>
        <p:nvSpPr>
          <p:cNvPr id="146437" name="Rectangle 3"/>
          <p:cNvSpPr>
            <a:spLocks noGrp="1" noChangeArrowheads="1"/>
          </p:cNvSpPr>
          <p:nvPr>
            <p:ph type="body" sz="half" idx="1"/>
          </p:nvPr>
        </p:nvSpPr>
        <p:spPr>
          <a:xfrm>
            <a:off x="1182688" y="2017713"/>
            <a:ext cx="7566025" cy="3067050"/>
          </a:xfrm>
        </p:spPr>
        <p:txBody>
          <a:bodyPr/>
          <a:lstStyle/>
          <a:p>
            <a:pPr eaLnBrk="1" hangingPunct="1">
              <a:lnSpc>
                <a:spcPct val="80000"/>
              </a:lnSpc>
            </a:pPr>
            <a:r>
              <a:rPr lang="zh-CN" altLang="en-US" sz="2400" u="sng" smtClean="0">
                <a:latin typeface="华文新魏" panose="02010800040101010101" pitchFamily="2" charset="-122"/>
              </a:rPr>
              <a:t>由</a:t>
            </a:r>
            <a:r>
              <a:rPr lang="en-US" altLang="zh-CN" sz="2000" u="sng" smtClean="0">
                <a:ea typeface="宋体" panose="02010600030101010101" pitchFamily="2" charset="-122"/>
              </a:rPr>
              <a:t>CF(A)</a:t>
            </a:r>
            <a:r>
              <a:rPr lang="zh-CN" altLang="en-US" sz="2000" u="sng" smtClean="0">
                <a:ea typeface="宋体" panose="02010600030101010101" pitchFamily="2" charset="-122"/>
              </a:rPr>
              <a:t>、</a:t>
            </a:r>
            <a:r>
              <a:rPr lang="en-US" altLang="zh-CN" sz="2000" u="sng" smtClean="0">
                <a:ea typeface="宋体" panose="02010600030101010101" pitchFamily="2" charset="-122"/>
              </a:rPr>
              <a:t>A →B</a:t>
            </a:r>
            <a:r>
              <a:rPr lang="zh-CN" altLang="en-US" sz="2000" u="sng" smtClean="0">
                <a:ea typeface="宋体" panose="02010600030101010101" pitchFamily="2" charset="-122"/>
              </a:rPr>
              <a:t>、</a:t>
            </a:r>
            <a:r>
              <a:rPr lang="en-US" altLang="zh-CN" sz="2000" u="sng" smtClean="0">
                <a:ea typeface="宋体" panose="02010600030101010101" pitchFamily="2" charset="-122"/>
              </a:rPr>
              <a:t>CF(B</a:t>
            </a:r>
            <a:r>
              <a:rPr lang="en-US" altLang="zh-CN" sz="2000" b="1" u="sng" smtClean="0">
                <a:ea typeface="宋体" panose="02010600030101010101" pitchFamily="2" charset="-122"/>
              </a:rPr>
              <a:t>, </a:t>
            </a:r>
            <a:r>
              <a:rPr lang="en-US" altLang="zh-CN" sz="2000" u="sng" smtClean="0">
                <a:ea typeface="宋体" panose="02010600030101010101" pitchFamily="2" charset="-122"/>
              </a:rPr>
              <a:t>A</a:t>
            </a:r>
            <a:r>
              <a:rPr lang="en-US" altLang="zh-CN" sz="2000" u="sng" baseline="-30000" smtClean="0">
                <a:ea typeface="宋体" panose="02010600030101010101" pitchFamily="2" charset="-122"/>
              </a:rPr>
              <a:t> </a:t>
            </a:r>
            <a:r>
              <a:rPr lang="en-US" altLang="zh-CN" sz="2000" u="sng" smtClean="0">
                <a:ea typeface="宋体" panose="02010600030101010101" pitchFamily="2" charset="-122"/>
              </a:rPr>
              <a:t>)</a:t>
            </a:r>
            <a:r>
              <a:rPr lang="zh-CN" altLang="en-US" sz="2000" u="sng" smtClean="0">
                <a:ea typeface="宋体" panose="02010600030101010101" pitchFamily="2" charset="-122"/>
              </a:rPr>
              <a:t>、</a:t>
            </a:r>
            <a:r>
              <a:rPr lang="en-US" altLang="zh-CN" sz="2000" u="sng" smtClean="0">
                <a:ea typeface="宋体" panose="02010600030101010101" pitchFamily="2" charset="-122"/>
              </a:rPr>
              <a:t>CF(B)</a:t>
            </a:r>
            <a:r>
              <a:rPr lang="zh-CN" altLang="en-US" sz="2000" u="sng" smtClean="0">
                <a:ea typeface="宋体" panose="02010600030101010101" pitchFamily="2" charset="-122"/>
              </a:rPr>
              <a:t>，</a:t>
            </a:r>
            <a:r>
              <a:rPr lang="zh-CN" altLang="en-US" sz="2400" u="sng" smtClean="0">
                <a:latin typeface="华文新魏" panose="02010800040101010101" pitchFamily="2" charset="-122"/>
              </a:rPr>
              <a:t>求</a:t>
            </a:r>
            <a:r>
              <a:rPr lang="zh-CN" altLang="en-US" sz="2400" u="sng" smtClean="0">
                <a:ea typeface="宋体" panose="02010600030101010101" pitchFamily="2" charset="-122"/>
              </a:rPr>
              <a:t> </a:t>
            </a:r>
            <a:r>
              <a:rPr lang="en-US" altLang="zh-CN" sz="2000" u="sng" smtClean="0">
                <a:ea typeface="宋体" panose="02010600030101010101" pitchFamily="2" charset="-122"/>
              </a:rPr>
              <a:t>B</a:t>
            </a:r>
            <a:r>
              <a:rPr lang="en-US" altLang="zh-CN" sz="2000" u="sng" smtClean="0"/>
              <a:t> </a:t>
            </a:r>
            <a:r>
              <a:rPr lang="zh-CN" altLang="en-US" sz="2000" smtClean="0"/>
              <a:t>：</a:t>
            </a:r>
          </a:p>
          <a:p>
            <a:pPr lvl="1" eaLnBrk="1" hangingPunct="1">
              <a:lnSpc>
                <a:spcPct val="80000"/>
              </a:lnSpc>
              <a:spcBef>
                <a:spcPct val="100000"/>
              </a:spcBef>
            </a:pPr>
            <a:r>
              <a:rPr lang="zh-CN" altLang="en-US" sz="2000" smtClean="0"/>
              <a:t>当</a:t>
            </a:r>
            <a:r>
              <a:rPr lang="en-US" altLang="zh-CN" sz="2000" smtClean="0"/>
              <a:t>A</a:t>
            </a:r>
            <a:r>
              <a:rPr lang="zh-CN" altLang="en-US" sz="2000" smtClean="0"/>
              <a:t>必然发生，</a:t>
            </a:r>
            <a:r>
              <a:rPr lang="en-US" altLang="zh-CN" sz="2000" smtClean="0"/>
              <a:t>CF(A)=1</a:t>
            </a:r>
            <a:r>
              <a:rPr lang="zh-CN" altLang="en-US" sz="2000" smtClean="0"/>
              <a:t>时：</a:t>
            </a:r>
          </a:p>
          <a:p>
            <a:pPr lvl="1" eaLnBrk="1" hangingPunct="1">
              <a:lnSpc>
                <a:spcPct val="80000"/>
              </a:lnSpc>
              <a:spcBef>
                <a:spcPct val="100000"/>
              </a:spcBef>
            </a:pPr>
            <a:endParaRPr lang="zh-CN" altLang="en-US" sz="2000" smtClean="0"/>
          </a:p>
          <a:p>
            <a:pPr lvl="1" eaLnBrk="1" hangingPunct="1">
              <a:lnSpc>
                <a:spcPct val="80000"/>
              </a:lnSpc>
              <a:spcBef>
                <a:spcPct val="100000"/>
              </a:spcBef>
            </a:pPr>
            <a:endParaRPr lang="zh-CN" altLang="en-US" sz="2000" smtClean="0"/>
          </a:p>
          <a:p>
            <a:pPr lvl="1" eaLnBrk="1" hangingPunct="1">
              <a:lnSpc>
                <a:spcPct val="80000"/>
              </a:lnSpc>
              <a:spcBef>
                <a:spcPct val="100000"/>
              </a:spcBef>
            </a:pPr>
            <a:endParaRPr lang="zh-CN" altLang="en-US" sz="1800" smtClean="0"/>
          </a:p>
          <a:p>
            <a:pPr lvl="1" eaLnBrk="1" hangingPunct="1">
              <a:lnSpc>
                <a:spcPct val="80000"/>
              </a:lnSpc>
              <a:spcBef>
                <a:spcPct val="100000"/>
              </a:spcBef>
            </a:pPr>
            <a:r>
              <a:rPr lang="en-US" altLang="zh-CN" sz="1800" smtClean="0"/>
              <a:t>EMYCIN</a:t>
            </a:r>
            <a:r>
              <a:rPr lang="zh-CN" altLang="en-US" sz="1800" smtClean="0"/>
              <a:t>系统对第三种情况的改进</a:t>
            </a:r>
            <a:endParaRPr lang="zh-CN" altLang="en-US" sz="2000" smtClean="0"/>
          </a:p>
        </p:txBody>
      </p:sp>
      <p:graphicFrame>
        <p:nvGraphicFramePr>
          <p:cNvPr id="146438" name="Object 4"/>
          <p:cNvGraphicFramePr>
            <a:graphicFrameLocks noChangeAspect="1"/>
          </p:cNvGraphicFramePr>
          <p:nvPr/>
        </p:nvGraphicFramePr>
        <p:xfrm>
          <a:off x="827088" y="3213100"/>
          <a:ext cx="8147050" cy="1439863"/>
        </p:xfrm>
        <a:graphic>
          <a:graphicData uri="http://schemas.openxmlformats.org/presentationml/2006/ole">
            <mc:AlternateContent xmlns:mc="http://schemas.openxmlformats.org/markup-compatibility/2006">
              <mc:Choice xmlns:v="urn:schemas-microsoft-com:vml" Requires="v">
                <p:oleObj spid="_x0000_s146472" name="Equation" r:id="rId6" imgW="4445000" imgH="1143000" progId="Equation.3">
                  <p:embed/>
                </p:oleObj>
              </mc:Choice>
              <mc:Fallback>
                <p:oleObj name="Equation" r:id="rId6" imgW="4445000" imgH="11430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3213100"/>
                        <a:ext cx="814705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9" name="Object 5"/>
          <p:cNvGraphicFramePr>
            <a:graphicFrameLocks noGrp="1" noChangeAspect="1"/>
          </p:cNvGraphicFramePr>
          <p:nvPr>
            <p:ph sz="half" idx="2"/>
          </p:nvPr>
        </p:nvGraphicFramePr>
        <p:xfrm>
          <a:off x="792163" y="5229225"/>
          <a:ext cx="8351837" cy="935038"/>
        </p:xfrm>
        <a:graphic>
          <a:graphicData uri="http://schemas.openxmlformats.org/presentationml/2006/ole">
            <mc:AlternateContent xmlns:mc="http://schemas.openxmlformats.org/markup-compatibility/2006">
              <mc:Choice xmlns:v="urn:schemas-microsoft-com:vml" Requires="v">
                <p:oleObj spid="_x0000_s146473" name="Equation" r:id="rId8" imgW="3721100" imgH="419100" progId="Equation.3">
                  <p:embed/>
                </p:oleObj>
              </mc:Choice>
              <mc:Fallback>
                <p:oleObj name="Equation" r:id="rId8" imgW="3721100" imgH="4191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63" y="5229225"/>
                        <a:ext cx="835183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255BD2-BB48-4C26-87E3-C66DFAAB50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7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21C5E5-1D0B-4207-B61C-380065E4187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142</a:t>
            </a:fld>
            <a:endParaRPr kumimoji="0" lang="en-US" altLang="zh-CN" sz="1400" smtClean="0">
              <a:latin typeface="Tahoma" panose="020B0604030504040204" pitchFamily="34" charset="0"/>
              <a:ea typeface="宋体" panose="02010600030101010101" pitchFamily="2" charset="-122"/>
            </a:endParaRPr>
          </a:p>
        </p:txBody>
      </p:sp>
      <p:sp>
        <p:nvSpPr>
          <p:cNvPr id="147460"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4</a:t>
            </a:r>
            <a:r>
              <a:rPr lang="zh-CN" altLang="en-US" sz="2400" smtClean="0">
                <a:latin typeface="华文新魏" panose="02010800040101010101" pitchFamily="2" charset="-122"/>
                <a:ea typeface="华文新魏" panose="02010800040101010101" pitchFamily="2" charset="-122"/>
              </a:rPr>
              <a:t>）</a:t>
            </a:r>
          </a:p>
        </p:txBody>
      </p:sp>
      <p:sp>
        <p:nvSpPr>
          <p:cNvPr id="147461" name="Rectangle 3"/>
          <p:cNvSpPr>
            <a:spLocks noGrp="1" noChangeArrowheads="1"/>
          </p:cNvSpPr>
          <p:nvPr>
            <p:ph type="body" idx="1"/>
          </p:nvPr>
        </p:nvSpPr>
        <p:spPr>
          <a:xfrm>
            <a:off x="539750" y="2017713"/>
            <a:ext cx="8415338" cy="4383087"/>
          </a:xfrm>
        </p:spPr>
        <p:txBody>
          <a:bodyPr/>
          <a:lstStyle/>
          <a:p>
            <a:pPr lvl="1" eaLnBrk="1" hangingPunct="1">
              <a:spcBef>
                <a:spcPct val="100000"/>
              </a:spcBef>
            </a:pPr>
            <a:r>
              <a:rPr lang="zh-CN" altLang="en-US" smtClean="0"/>
              <a:t>当</a:t>
            </a:r>
            <a:r>
              <a:rPr lang="en-US" altLang="zh-CN" smtClean="0"/>
              <a:t>A</a:t>
            </a:r>
            <a:r>
              <a:rPr lang="zh-CN" altLang="en-US" smtClean="0"/>
              <a:t>不必然发生，</a:t>
            </a:r>
            <a:r>
              <a:rPr lang="en-US" altLang="zh-CN" smtClean="0"/>
              <a:t>CF(A)&lt;1</a:t>
            </a:r>
            <a:r>
              <a:rPr lang="zh-CN" altLang="en-US" smtClean="0"/>
              <a:t>时：</a:t>
            </a:r>
          </a:p>
          <a:p>
            <a:pPr lvl="2" eaLnBrk="1" hangingPunct="1"/>
            <a:r>
              <a:rPr lang="en-US" altLang="zh-CN" smtClean="0"/>
              <a:t>0 &lt; CF(A) &lt; 1</a:t>
            </a:r>
            <a:r>
              <a:rPr lang="zh-CN" altLang="en-US" smtClean="0"/>
              <a:t>，</a:t>
            </a:r>
          </a:p>
          <a:p>
            <a:pPr lvl="2" eaLnBrk="1" hangingPunct="1">
              <a:buFont typeface="Wingdings" panose="05000000000000000000" pitchFamily="2" charset="2"/>
              <a:buNone/>
            </a:pPr>
            <a:r>
              <a:rPr lang="zh-CN" altLang="en-US" smtClean="0"/>
              <a:t>	</a:t>
            </a:r>
            <a:r>
              <a:rPr lang="zh-CN" altLang="en-US" sz="2400" smtClean="0"/>
              <a:t>用</a:t>
            </a:r>
            <a:r>
              <a:rPr lang="en-US" altLang="zh-CN" smtClean="0"/>
              <a:t>CF(A)CF(B, A)</a:t>
            </a:r>
            <a:r>
              <a:rPr lang="zh-CN" altLang="en-US" sz="2400" smtClean="0"/>
              <a:t>代替</a:t>
            </a:r>
            <a:r>
              <a:rPr lang="en-US" altLang="zh-CN" smtClean="0"/>
              <a:t>CF(A)=1</a:t>
            </a:r>
            <a:r>
              <a:rPr lang="zh-CN" altLang="en-US" sz="2400" smtClean="0"/>
              <a:t>时的</a:t>
            </a:r>
            <a:r>
              <a:rPr lang="en-US" altLang="zh-CN" smtClean="0"/>
              <a:t>CF(B, A)</a:t>
            </a:r>
            <a:r>
              <a:rPr lang="zh-CN" altLang="en-US" sz="2400" smtClean="0"/>
              <a:t>即可。</a:t>
            </a:r>
          </a:p>
          <a:p>
            <a:pPr lvl="2" eaLnBrk="1" hangingPunct="1"/>
            <a:r>
              <a:rPr lang="en-US" altLang="zh-CN" smtClean="0"/>
              <a:t>CF(A) &lt; 0</a:t>
            </a:r>
            <a:r>
              <a:rPr lang="zh-CN" altLang="en-US" sz="2400" smtClean="0"/>
              <a:t>，</a:t>
            </a:r>
          </a:p>
          <a:p>
            <a:pPr lvl="2" eaLnBrk="1" hangingPunct="1">
              <a:buFont typeface="Wingdings" panose="05000000000000000000" pitchFamily="2" charset="2"/>
              <a:buNone/>
            </a:pPr>
            <a:r>
              <a:rPr lang="zh-CN" altLang="en-US" sz="2400" smtClean="0"/>
              <a:t>	规则</a:t>
            </a:r>
            <a:r>
              <a:rPr lang="en-US" altLang="zh-CN" smtClean="0"/>
              <a:t>A </a:t>
            </a:r>
            <a:r>
              <a:rPr lang="en-US" altLang="zh-CN" smtClean="0">
                <a:sym typeface="Symbol" panose="05050102010706020507" pitchFamily="18" charset="2"/>
              </a:rPr>
              <a:t> B</a:t>
            </a:r>
            <a:r>
              <a:rPr lang="zh-CN" altLang="en-US" sz="2400" smtClean="0">
                <a:sym typeface="Symbol" panose="05050102010706020507" pitchFamily="18" charset="2"/>
              </a:rPr>
              <a:t>不可使用，即此计算不必进行。</a:t>
            </a:r>
          </a:p>
          <a:p>
            <a:pPr lvl="2" eaLnBrk="1" hangingPunct="1">
              <a:buFont typeface="Wingdings" panose="05000000000000000000" pitchFamily="2" charset="2"/>
              <a:buNone/>
            </a:pPr>
            <a:r>
              <a:rPr lang="zh-CN" altLang="en-US" sz="2400" smtClean="0">
                <a:sym typeface="Symbol" panose="05050102010706020507" pitchFamily="18" charset="2"/>
              </a:rPr>
              <a:t>	（如</a:t>
            </a:r>
            <a:r>
              <a:rPr lang="en-US" altLang="zh-CN" smtClean="0">
                <a:sym typeface="Symbol" panose="05050102010706020507" pitchFamily="18" charset="2"/>
              </a:rPr>
              <a:t>MYCIN</a:t>
            </a:r>
            <a:r>
              <a:rPr lang="zh-CN" altLang="en-US" sz="2400" smtClean="0">
                <a:sym typeface="Symbol" panose="05050102010706020507" pitchFamily="18" charset="2"/>
              </a:rPr>
              <a:t>系统</a:t>
            </a:r>
            <a:r>
              <a:rPr lang="en-US" altLang="zh-CN" smtClean="0">
                <a:sym typeface="Symbol" panose="05050102010706020507" pitchFamily="18" charset="2"/>
              </a:rPr>
              <a:t>CF(A)0.2</a:t>
            </a:r>
            <a:r>
              <a:rPr lang="zh-CN" altLang="en-US" sz="2400" smtClean="0">
                <a:sym typeface="Symbol" panose="05050102010706020507" pitchFamily="18" charset="2"/>
              </a:rPr>
              <a:t>就认为是不可使用的。其目的是使专家数据经轻微扰动不影响最终结果。）</a:t>
            </a:r>
          </a:p>
          <a:p>
            <a:pPr lvl="1" eaLnBrk="1" hangingPunct="1"/>
            <a:r>
              <a:rPr lang="zh-CN" altLang="en-US" smtClean="0">
                <a:sym typeface="Symbol" panose="05050102010706020507" pitchFamily="18" charset="2"/>
              </a:rPr>
              <a:t>注意：以上公式不满足组合交换性。（应在分母加项）</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AD91EB-2AEC-40FD-B8D0-F511C42CF09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8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15FC26-3085-4FA5-916A-4792859582E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143</a:t>
            </a:fld>
            <a:endParaRPr kumimoji="0" lang="en-US" altLang="zh-CN" sz="1400" smtClean="0">
              <a:latin typeface="Tahoma" panose="020B0604030504040204" pitchFamily="34" charset="0"/>
              <a:ea typeface="宋体" panose="02010600030101010101" pitchFamily="2" charset="-122"/>
            </a:endParaRPr>
          </a:p>
        </p:txBody>
      </p:sp>
      <p:sp>
        <p:nvSpPr>
          <p:cNvPr id="148484"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5</a:t>
            </a:r>
            <a:r>
              <a:rPr lang="zh-CN" altLang="en-US" sz="2400" smtClean="0">
                <a:latin typeface="华文新魏" panose="02010800040101010101" pitchFamily="2" charset="-122"/>
                <a:ea typeface="华文新魏" panose="02010800040101010101" pitchFamily="2" charset="-122"/>
              </a:rPr>
              <a:t>）</a:t>
            </a:r>
          </a:p>
        </p:txBody>
      </p:sp>
      <p:sp>
        <p:nvSpPr>
          <p:cNvPr id="148485" name="Rectangle 3"/>
          <p:cNvSpPr>
            <a:spLocks noGrp="1" noChangeArrowheads="1"/>
          </p:cNvSpPr>
          <p:nvPr>
            <p:ph type="body" idx="1"/>
          </p:nvPr>
        </p:nvSpPr>
        <p:spPr>
          <a:xfrm>
            <a:off x="990600" y="2017713"/>
            <a:ext cx="7964488" cy="4114800"/>
          </a:xfrm>
        </p:spPr>
        <p:txBody>
          <a:bodyPr/>
          <a:lstStyle/>
          <a:p>
            <a:pPr eaLnBrk="1" hangingPunct="1">
              <a:buFont typeface="Wingdings" panose="05000000000000000000" pitchFamily="2" charset="2"/>
              <a:buNone/>
            </a:pPr>
            <a:r>
              <a:rPr lang="zh-CN" altLang="en-US" smtClean="0"/>
              <a:t>已知</a:t>
            </a:r>
            <a:r>
              <a:rPr lang="en-US" altLang="zh-CN" smtClean="0"/>
              <a:t>:</a:t>
            </a:r>
          </a:p>
          <a:p>
            <a:pPr eaLnBrk="1" hangingPunct="1">
              <a:buFont typeface="Wingdings" panose="05000000000000000000" pitchFamily="2" charset="2"/>
              <a:buNone/>
            </a:pPr>
            <a:r>
              <a:rPr lang="en-US" altLang="zh-CN" smtClean="0"/>
              <a:t>       R1:A1-&gt;B1,CF(B1,A1)=0.8</a:t>
            </a:r>
          </a:p>
          <a:p>
            <a:pPr eaLnBrk="1" hangingPunct="1">
              <a:buFont typeface="Wingdings" panose="05000000000000000000" pitchFamily="2" charset="2"/>
              <a:buNone/>
            </a:pPr>
            <a:r>
              <a:rPr lang="en-US" altLang="zh-CN" smtClean="0"/>
              <a:t>       R2:A2-&gt;B1,CF(B1,A2)=0.5</a:t>
            </a:r>
          </a:p>
          <a:p>
            <a:pPr eaLnBrk="1" hangingPunct="1">
              <a:buFont typeface="Wingdings" panose="05000000000000000000" pitchFamily="2" charset="2"/>
              <a:buNone/>
            </a:pPr>
            <a:r>
              <a:rPr lang="en-US" altLang="zh-CN" smtClean="0"/>
              <a:t>       R3:B1∧A3-&gt;B2,CF(B2,B1∧A3)=0.8</a:t>
            </a:r>
          </a:p>
          <a:p>
            <a:pPr eaLnBrk="1" hangingPunct="1">
              <a:buFont typeface="Wingdings" panose="05000000000000000000" pitchFamily="2" charset="2"/>
              <a:buNone/>
            </a:pPr>
            <a:r>
              <a:rPr lang="en-US" altLang="zh-CN" smtClean="0"/>
              <a:t>      </a:t>
            </a:r>
            <a:r>
              <a:rPr lang="zh-CN" altLang="en-US" smtClean="0"/>
              <a:t>初始证据</a:t>
            </a:r>
            <a:r>
              <a:rPr lang="en-US" altLang="zh-CN" smtClean="0"/>
              <a:t>A1,A2,A3 </a:t>
            </a:r>
            <a:r>
              <a:rPr lang="zh-CN" altLang="en-US" smtClean="0"/>
              <a:t>的</a:t>
            </a:r>
            <a:r>
              <a:rPr lang="en-US" altLang="zh-CN" smtClean="0"/>
              <a:t>CF</a:t>
            </a:r>
            <a:r>
              <a:rPr lang="zh-CN" altLang="en-US" smtClean="0"/>
              <a:t>值均设为</a:t>
            </a:r>
            <a:r>
              <a:rPr lang="en-US" altLang="zh-CN" smtClean="0"/>
              <a:t>1</a:t>
            </a:r>
            <a:r>
              <a:rPr lang="zh-CN" altLang="en-US" smtClean="0"/>
              <a:t>，而初始未知证据</a:t>
            </a:r>
            <a:r>
              <a:rPr lang="en-US" altLang="zh-CN" smtClean="0"/>
              <a:t>B1,B2</a:t>
            </a:r>
            <a:r>
              <a:rPr lang="zh-CN" altLang="en-US" smtClean="0"/>
              <a:t>的</a:t>
            </a:r>
            <a:r>
              <a:rPr lang="en-US" altLang="zh-CN" smtClean="0"/>
              <a:t>CF</a:t>
            </a:r>
            <a:r>
              <a:rPr lang="zh-CN" altLang="en-US" smtClean="0"/>
              <a:t>值设为</a:t>
            </a:r>
            <a:r>
              <a:rPr lang="en-US" altLang="zh-CN" smtClean="0"/>
              <a:t>0</a:t>
            </a:r>
            <a:r>
              <a:rPr lang="zh-CN" altLang="en-US" smtClean="0"/>
              <a:t>，也即认为对</a:t>
            </a:r>
            <a:r>
              <a:rPr lang="en-US" altLang="zh-CN" smtClean="0"/>
              <a:t>B1,B2</a:t>
            </a:r>
            <a:r>
              <a:rPr lang="zh-CN" altLang="en-US" smtClean="0"/>
              <a:t>一无所知</a:t>
            </a:r>
            <a:r>
              <a:rPr lang="en-US" altLang="zh-CN" smtClean="0"/>
              <a:t>.</a:t>
            </a:r>
          </a:p>
          <a:p>
            <a:pPr eaLnBrk="1" hangingPunct="1">
              <a:buFont typeface="Wingdings" panose="05000000000000000000" pitchFamily="2" charset="2"/>
              <a:buNone/>
            </a:pPr>
            <a:r>
              <a:rPr lang="zh-CN" altLang="en-US" smtClean="0"/>
              <a:t>计算</a:t>
            </a:r>
            <a:r>
              <a:rPr lang="en-US" altLang="zh-CN" smtClean="0"/>
              <a:t>CF(B1),CF(B2)</a:t>
            </a:r>
            <a:r>
              <a:rPr lang="zh-CN" altLang="en-US" smtClean="0"/>
              <a:t>的更新值</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4642094-EC7C-464F-81F8-C24369B706E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950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E2741E-5912-42F6-80B3-7707FBBF919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144</a:t>
            </a:fld>
            <a:endParaRPr kumimoji="0" lang="en-US" altLang="zh-CN" sz="1400" smtClean="0">
              <a:latin typeface="Tahoma" panose="020B0604030504040204" pitchFamily="34" charset="0"/>
              <a:ea typeface="宋体" panose="02010600030101010101" pitchFamily="2" charset="-122"/>
            </a:endParaRPr>
          </a:p>
        </p:txBody>
      </p:sp>
      <p:sp>
        <p:nvSpPr>
          <p:cNvPr id="314370" name="Rectangle 2"/>
          <p:cNvSpPr>
            <a:spLocks noGrp="1" noChangeArrowheads="1"/>
          </p:cNvSpPr>
          <p:nvPr>
            <p:ph type="body" sz="half" idx="1"/>
          </p:nvPr>
        </p:nvSpPr>
        <p:spPr>
          <a:xfrm>
            <a:off x="611188" y="1916113"/>
            <a:ext cx="8281987" cy="4681537"/>
          </a:xfrm>
        </p:spPr>
        <p:txBody>
          <a:bodyPr/>
          <a:lstStyle/>
          <a:p>
            <a:pPr eaLnBrk="1" hangingPunct="1">
              <a:lnSpc>
                <a:spcPct val="90000"/>
              </a:lnSpc>
            </a:pPr>
            <a:r>
              <a:rPr lang="zh-CN" altLang="en-US" sz="2400" smtClean="0"/>
              <a:t>依</a:t>
            </a:r>
            <a:r>
              <a:rPr lang="en-US" altLang="zh-CN" sz="2400" smtClean="0"/>
              <a:t>R1,CF(B1|A1)=CF(B)+CF(B,A)(1-CF(B))</a:t>
            </a:r>
          </a:p>
          <a:p>
            <a:pPr eaLnBrk="1" hangingPunct="1">
              <a:lnSpc>
                <a:spcPct val="90000"/>
              </a:lnSpc>
              <a:buFont typeface="Wingdings" panose="05000000000000000000" pitchFamily="2" charset="2"/>
              <a:buNone/>
            </a:pPr>
            <a:r>
              <a:rPr lang="en-US" altLang="zh-CN" sz="2400" smtClean="0"/>
              <a:t>              =0+0.8(1-0)=0.8</a:t>
            </a:r>
          </a:p>
          <a:p>
            <a:pPr eaLnBrk="1" hangingPunct="1">
              <a:lnSpc>
                <a:spcPct val="90000"/>
              </a:lnSpc>
              <a:buFont typeface="Wingdings" panose="05000000000000000000" pitchFamily="2" charset="2"/>
              <a:buNone/>
            </a:pPr>
            <a:r>
              <a:rPr lang="en-US" altLang="zh-CN" sz="2400" smtClean="0"/>
              <a:t>     </a:t>
            </a:r>
            <a:r>
              <a:rPr lang="zh-CN" altLang="en-US" sz="2400" smtClean="0"/>
              <a:t>即使用</a:t>
            </a:r>
            <a:r>
              <a:rPr lang="en-US" altLang="zh-CN" sz="2400" smtClean="0"/>
              <a:t>R1</a:t>
            </a:r>
            <a:r>
              <a:rPr lang="zh-CN" altLang="en-US" sz="2400" smtClean="0"/>
              <a:t>后的</a:t>
            </a:r>
            <a:r>
              <a:rPr lang="en-US" altLang="zh-CN" sz="2400" smtClean="0"/>
              <a:t>CF(B1)</a:t>
            </a:r>
            <a:r>
              <a:rPr lang="zh-CN" altLang="en-US" sz="2400" smtClean="0"/>
              <a:t>由</a:t>
            </a:r>
            <a:r>
              <a:rPr lang="en-US" altLang="zh-CN" sz="2400" smtClean="0"/>
              <a:t>0</a:t>
            </a:r>
            <a:r>
              <a:rPr lang="zh-CN" altLang="en-US" sz="2400" smtClean="0"/>
              <a:t>提高到</a:t>
            </a:r>
            <a:r>
              <a:rPr lang="en-US" altLang="zh-CN" sz="2400" smtClean="0"/>
              <a:t>0.8</a:t>
            </a:r>
            <a:r>
              <a:rPr lang="zh-CN" altLang="en-US" sz="2400" smtClean="0"/>
              <a:t>了。</a:t>
            </a:r>
          </a:p>
          <a:p>
            <a:pPr eaLnBrk="1" hangingPunct="1">
              <a:lnSpc>
                <a:spcPct val="90000"/>
              </a:lnSpc>
            </a:pPr>
            <a:r>
              <a:rPr lang="zh-CN" altLang="en-US" sz="2400" smtClean="0"/>
              <a:t>依</a:t>
            </a:r>
            <a:r>
              <a:rPr lang="en-US" altLang="zh-CN" sz="2400" smtClean="0"/>
              <a:t>R2,CF(B1|A2)=0.8+0.5(1-0.8)=0.9</a:t>
            </a:r>
          </a:p>
          <a:p>
            <a:pPr eaLnBrk="1" hangingPunct="1">
              <a:lnSpc>
                <a:spcPct val="90000"/>
              </a:lnSpc>
            </a:pPr>
            <a:r>
              <a:rPr lang="zh-CN" altLang="en-US" sz="2400" smtClean="0"/>
              <a:t>依</a:t>
            </a:r>
            <a:r>
              <a:rPr lang="en-US" altLang="zh-CN" sz="2400" smtClean="0"/>
              <a:t>R3,</a:t>
            </a:r>
            <a:r>
              <a:rPr lang="zh-CN" altLang="en-US" sz="2400" smtClean="0"/>
              <a:t>需先求     </a:t>
            </a:r>
            <a:r>
              <a:rPr lang="en-US" altLang="zh-CN" sz="2400" smtClean="0"/>
              <a:t>CF(B1∧A3)=min(CF(A3),CF(B1))</a:t>
            </a:r>
          </a:p>
          <a:p>
            <a:pPr eaLnBrk="1" hangingPunct="1">
              <a:lnSpc>
                <a:spcPct val="90000"/>
              </a:lnSpc>
              <a:buFont typeface="Wingdings" panose="05000000000000000000" pitchFamily="2" charset="2"/>
              <a:buNone/>
            </a:pPr>
            <a:r>
              <a:rPr lang="en-US" altLang="zh-CN" sz="2400" smtClean="0"/>
              <a:t>               =min(1,0.9)=0.9</a:t>
            </a:r>
          </a:p>
          <a:p>
            <a:pPr eaLnBrk="1" hangingPunct="1">
              <a:lnSpc>
                <a:spcPct val="90000"/>
              </a:lnSpc>
              <a:buFont typeface="Wingdings" panose="05000000000000000000" pitchFamily="2" charset="2"/>
              <a:buNone/>
            </a:pPr>
            <a:r>
              <a:rPr lang="en-US" altLang="zh-CN" sz="2400" smtClean="0"/>
              <a:t>      </a:t>
            </a:r>
            <a:r>
              <a:rPr lang="zh-CN" altLang="en-US" sz="2400" smtClean="0"/>
              <a:t>而</a:t>
            </a:r>
            <a:r>
              <a:rPr lang="en-US" altLang="zh-CN" sz="2400" smtClean="0"/>
              <a:t>B1∧A3-&gt;B2</a:t>
            </a:r>
            <a:r>
              <a:rPr lang="zh-CN" altLang="en-US" sz="2400" smtClean="0"/>
              <a:t>的前提</a:t>
            </a:r>
            <a:r>
              <a:rPr lang="en-US" altLang="zh-CN" sz="2400" smtClean="0"/>
              <a:t>CF(B2∧A3)</a:t>
            </a:r>
            <a:r>
              <a:rPr lang="en-US" altLang="zh-CN" sz="2400" smtClean="0">
                <a:latin typeface="Tahoma" panose="020B0604030504040204" pitchFamily="34" charset="0"/>
                <a:ea typeface="宋体" panose="02010600030101010101" pitchFamily="2" charset="-122"/>
                <a:sym typeface="Symbol" panose="05050102010706020507" pitchFamily="18" charset="2"/>
              </a:rPr>
              <a:t></a:t>
            </a:r>
            <a:r>
              <a:rPr lang="zh-CN" altLang="en-US" sz="2400" smtClean="0"/>
              <a:t>要做</a:t>
            </a:r>
          </a:p>
          <a:p>
            <a:pPr eaLnBrk="1" hangingPunct="1">
              <a:lnSpc>
                <a:spcPct val="90000"/>
              </a:lnSpc>
              <a:buFont typeface="Wingdings" panose="05000000000000000000" pitchFamily="2" charset="2"/>
              <a:buNone/>
            </a:pPr>
            <a:r>
              <a:rPr lang="zh-CN" altLang="en-US" sz="2400" smtClean="0"/>
              <a:t>     </a:t>
            </a:r>
            <a:r>
              <a:rPr lang="en-US" altLang="zh-CN" sz="2400" smtClean="0"/>
              <a:t>CF(B2|B1∧A3)= CF(B2)+ CF(B2,B1∧A3)*CF(B1∧A3)(1- CF(B2) )=0+0.8*0.9(1-0)=0.72</a:t>
            </a:r>
          </a:p>
          <a:p>
            <a:pPr eaLnBrk="1" hangingPunct="1">
              <a:lnSpc>
                <a:spcPct val="90000"/>
              </a:lnSpc>
              <a:buFont typeface="Wingdings" panose="05000000000000000000" pitchFamily="2" charset="2"/>
              <a:buNone/>
            </a:pPr>
            <a:r>
              <a:rPr lang="zh-CN" altLang="en-US" sz="2400" smtClean="0"/>
              <a:t>这样便求得了</a:t>
            </a:r>
            <a:r>
              <a:rPr lang="en-US" altLang="zh-CN" sz="2400" smtClean="0"/>
              <a:t>CF(B1),CF(B2)</a:t>
            </a:r>
            <a:r>
              <a:rPr lang="zh-CN" altLang="en-US" sz="2400" smtClean="0"/>
              <a:t>分别为</a:t>
            </a:r>
            <a:r>
              <a:rPr lang="en-US" altLang="zh-CN" sz="2400" smtClean="0"/>
              <a:t>0.9</a:t>
            </a:r>
            <a:r>
              <a:rPr lang="zh-CN" altLang="en-US" sz="2400" smtClean="0"/>
              <a:t>和</a:t>
            </a:r>
            <a:r>
              <a:rPr lang="en-US" altLang="zh-CN" sz="2400" smtClean="0"/>
              <a:t>0.72</a:t>
            </a:r>
            <a:r>
              <a:rPr lang="zh-CN" altLang="en-US" sz="2400" smtClean="0"/>
              <a:t>。</a:t>
            </a:r>
          </a:p>
        </p:txBody>
      </p:sp>
      <p:graphicFrame>
        <p:nvGraphicFramePr>
          <p:cNvPr id="149509" name="Object 3"/>
          <p:cNvGraphicFramePr>
            <a:graphicFrameLocks noGrp="1" noChangeAspect="1"/>
          </p:cNvGraphicFramePr>
          <p:nvPr>
            <p:ph sz="half" idx="2"/>
          </p:nvPr>
        </p:nvGraphicFramePr>
        <p:xfrm>
          <a:off x="900113" y="0"/>
          <a:ext cx="6264275" cy="1700213"/>
        </p:xfrm>
        <a:graphic>
          <a:graphicData uri="http://schemas.openxmlformats.org/presentationml/2006/ole">
            <mc:AlternateContent xmlns:mc="http://schemas.openxmlformats.org/markup-compatibility/2006">
              <mc:Choice xmlns:v="urn:schemas-microsoft-com:vml" Requires="v">
                <p:oleObj spid="_x0000_s149526" name="Equation" r:id="rId6" imgW="4445000" imgH="1143000" progId="Equation.3">
                  <p:embed/>
                </p:oleObj>
              </mc:Choice>
              <mc:Fallback>
                <p:oleObj name="Equation" r:id="rId6" imgW="4445000" imgH="1143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0"/>
                        <a:ext cx="6264275" cy="170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0">
                                            <p:txEl>
                                              <p:pRg st="0" end="0"/>
                                            </p:txEl>
                                          </p:spTgt>
                                        </p:tgtEl>
                                        <p:attrNameLst>
                                          <p:attrName>style.visibility</p:attrName>
                                        </p:attrNameLst>
                                      </p:cBhvr>
                                      <p:to>
                                        <p:strVal val="visible"/>
                                      </p:to>
                                    </p:set>
                                    <p:anim calcmode="lin" valueType="num">
                                      <p:cBhvr additive="base">
                                        <p:cTn id="7" dur="500" fill="hold"/>
                                        <p:tgtEl>
                                          <p:spTgt spid="3143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4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4370">
                                            <p:txEl>
                                              <p:pRg st="1" end="1"/>
                                            </p:txEl>
                                          </p:spTgt>
                                        </p:tgtEl>
                                        <p:attrNameLst>
                                          <p:attrName>style.visibility</p:attrName>
                                        </p:attrNameLst>
                                      </p:cBhvr>
                                      <p:to>
                                        <p:strVal val="visible"/>
                                      </p:to>
                                    </p:set>
                                    <p:anim calcmode="lin" valueType="num">
                                      <p:cBhvr additive="base">
                                        <p:cTn id="13" dur="500" fill="hold"/>
                                        <p:tgtEl>
                                          <p:spTgt spid="3143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43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4370">
                                            <p:txEl>
                                              <p:pRg st="2" end="2"/>
                                            </p:txEl>
                                          </p:spTgt>
                                        </p:tgtEl>
                                        <p:attrNameLst>
                                          <p:attrName>style.visibility</p:attrName>
                                        </p:attrNameLst>
                                      </p:cBhvr>
                                      <p:to>
                                        <p:strVal val="visible"/>
                                      </p:to>
                                    </p:set>
                                    <p:anim calcmode="lin" valueType="num">
                                      <p:cBhvr additive="base">
                                        <p:cTn id="19" dur="500" fill="hold"/>
                                        <p:tgtEl>
                                          <p:spTgt spid="3143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43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4370">
                                            <p:txEl>
                                              <p:pRg st="3" end="3"/>
                                            </p:txEl>
                                          </p:spTgt>
                                        </p:tgtEl>
                                        <p:attrNameLst>
                                          <p:attrName>style.visibility</p:attrName>
                                        </p:attrNameLst>
                                      </p:cBhvr>
                                      <p:to>
                                        <p:strVal val="visible"/>
                                      </p:to>
                                    </p:set>
                                    <p:anim calcmode="lin" valueType="num">
                                      <p:cBhvr additive="base">
                                        <p:cTn id="25" dur="500" fill="hold"/>
                                        <p:tgtEl>
                                          <p:spTgt spid="31437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43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4370">
                                            <p:txEl>
                                              <p:pRg st="4" end="4"/>
                                            </p:txEl>
                                          </p:spTgt>
                                        </p:tgtEl>
                                        <p:attrNameLst>
                                          <p:attrName>style.visibility</p:attrName>
                                        </p:attrNameLst>
                                      </p:cBhvr>
                                      <p:to>
                                        <p:strVal val="visible"/>
                                      </p:to>
                                    </p:set>
                                    <p:anim calcmode="lin" valueType="num">
                                      <p:cBhvr additive="base">
                                        <p:cTn id="31" dur="500" fill="hold"/>
                                        <p:tgtEl>
                                          <p:spTgt spid="31437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43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4370">
                                            <p:txEl>
                                              <p:pRg st="5" end="5"/>
                                            </p:txEl>
                                          </p:spTgt>
                                        </p:tgtEl>
                                        <p:attrNameLst>
                                          <p:attrName>style.visibility</p:attrName>
                                        </p:attrNameLst>
                                      </p:cBhvr>
                                      <p:to>
                                        <p:strVal val="visible"/>
                                      </p:to>
                                    </p:set>
                                    <p:anim calcmode="lin" valueType="num">
                                      <p:cBhvr additive="base">
                                        <p:cTn id="37" dur="500" fill="hold"/>
                                        <p:tgtEl>
                                          <p:spTgt spid="31437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43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4370">
                                            <p:txEl>
                                              <p:pRg st="6" end="6"/>
                                            </p:txEl>
                                          </p:spTgt>
                                        </p:tgtEl>
                                        <p:attrNameLst>
                                          <p:attrName>style.visibility</p:attrName>
                                        </p:attrNameLst>
                                      </p:cBhvr>
                                      <p:to>
                                        <p:strVal val="visible"/>
                                      </p:to>
                                    </p:set>
                                    <p:anim calcmode="lin" valueType="num">
                                      <p:cBhvr additive="base">
                                        <p:cTn id="43" dur="500" fill="hold"/>
                                        <p:tgtEl>
                                          <p:spTgt spid="31437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43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4370">
                                            <p:txEl>
                                              <p:pRg st="7" end="7"/>
                                            </p:txEl>
                                          </p:spTgt>
                                        </p:tgtEl>
                                        <p:attrNameLst>
                                          <p:attrName>style.visibility</p:attrName>
                                        </p:attrNameLst>
                                      </p:cBhvr>
                                      <p:to>
                                        <p:strVal val="visible"/>
                                      </p:to>
                                    </p:set>
                                    <p:anim calcmode="lin" valueType="num">
                                      <p:cBhvr additive="base">
                                        <p:cTn id="49" dur="500" fill="hold"/>
                                        <p:tgtEl>
                                          <p:spTgt spid="31437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437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4370">
                                            <p:txEl>
                                              <p:pRg st="8" end="8"/>
                                            </p:txEl>
                                          </p:spTgt>
                                        </p:tgtEl>
                                        <p:attrNameLst>
                                          <p:attrName>style.visibility</p:attrName>
                                        </p:attrNameLst>
                                      </p:cBhvr>
                                      <p:to>
                                        <p:strVal val="visible"/>
                                      </p:to>
                                    </p:set>
                                    <p:anim calcmode="lin" valueType="num">
                                      <p:cBhvr additive="base">
                                        <p:cTn id="55" dur="500" fill="hold"/>
                                        <p:tgtEl>
                                          <p:spTgt spid="31437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437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D72FE6-A080-49CE-B6E0-93566871878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0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90A3F2-9593-4B01-9FCE-555A9137C50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145</a:t>
            </a:fld>
            <a:endParaRPr kumimoji="0" lang="en-US" altLang="zh-CN" sz="1400" smtClean="0">
              <a:latin typeface="Tahoma" panose="020B0604030504040204" pitchFamily="34" charset="0"/>
              <a:ea typeface="宋体" panose="02010600030101010101" pitchFamily="2" charset="-122"/>
            </a:endParaRPr>
          </a:p>
        </p:txBody>
      </p:sp>
      <p:sp>
        <p:nvSpPr>
          <p:cNvPr id="150532" name="Rectangle 2"/>
          <p:cNvSpPr>
            <a:spLocks noGrp="1" noChangeArrowheads="1"/>
          </p:cNvSpPr>
          <p:nvPr>
            <p:ph type="title"/>
          </p:nvPr>
        </p:nvSpPr>
        <p:spPr/>
        <p:txBody>
          <a:bodyPr/>
          <a:lstStyle/>
          <a:p>
            <a:pPr eaLnBrk="1" hangingPunct="1"/>
            <a:r>
              <a:rPr lang="zh-CN" altLang="en-US" smtClean="0"/>
              <a:t>规则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推理计算 </a:t>
            </a: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7</a:t>
            </a:r>
            <a:r>
              <a:rPr lang="zh-CN" altLang="en-US" sz="2400" smtClean="0">
                <a:latin typeface="华文新魏" panose="02010800040101010101" pitchFamily="2" charset="-122"/>
                <a:ea typeface="华文新魏" panose="02010800040101010101" pitchFamily="2" charset="-122"/>
              </a:rPr>
              <a:t>）</a:t>
            </a:r>
          </a:p>
        </p:txBody>
      </p:sp>
      <p:sp>
        <p:nvSpPr>
          <p:cNvPr id="150533" name="Rectangle 3"/>
          <p:cNvSpPr>
            <a:spLocks noGrp="1" noChangeArrowheads="1"/>
          </p:cNvSpPr>
          <p:nvPr>
            <p:ph type="body" idx="1"/>
          </p:nvPr>
        </p:nvSpPr>
        <p:spPr/>
        <p:txBody>
          <a:bodyPr/>
          <a:lstStyle/>
          <a:p>
            <a:pPr eaLnBrk="1" hangingPunct="1"/>
            <a:r>
              <a:rPr lang="zh-CN" altLang="en-US" sz="3200" smtClean="0"/>
              <a:t>评论</a:t>
            </a:r>
          </a:p>
          <a:p>
            <a:pPr lvl="1" eaLnBrk="1" hangingPunct="1">
              <a:lnSpc>
                <a:spcPct val="120000"/>
              </a:lnSpc>
              <a:spcBef>
                <a:spcPct val="50000"/>
              </a:spcBef>
            </a:pPr>
            <a:r>
              <a:rPr lang="zh-CN" altLang="en-US" sz="2800" smtClean="0">
                <a:latin typeface="华文新魏" panose="02010800040101010101" pitchFamily="2" charset="-122"/>
              </a:rPr>
              <a:t>可信度方法的宗旨不是理论上的严密性，而是处理实际问题的可用性。 </a:t>
            </a:r>
          </a:p>
          <a:p>
            <a:pPr lvl="1" eaLnBrk="1" hangingPunct="1">
              <a:lnSpc>
                <a:spcPct val="120000"/>
              </a:lnSpc>
            </a:pPr>
            <a:r>
              <a:rPr lang="zh-CN" altLang="en-US" sz="2800" smtClean="0">
                <a:latin typeface="华文新魏" panose="02010800040101010101" pitchFamily="2" charset="-122"/>
              </a:rPr>
              <a:t>不可一成不变地用于任何领域，甚至也不能适用于所有科学领域。推广至一个新领域时必须根据情况修改。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68FD0A6-47CC-4990-819C-BAAAE27759B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1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ECAA4C-3CEC-4E9E-BC7E-E7AFDB46F4E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146</a:t>
            </a:fld>
            <a:endParaRPr kumimoji="0" lang="en-US" altLang="zh-CN" sz="1400" smtClean="0">
              <a:latin typeface="Tahoma" panose="020B0604030504040204" pitchFamily="34" charset="0"/>
              <a:ea typeface="宋体" panose="02010600030101010101" pitchFamily="2" charset="-122"/>
            </a:endParaRPr>
          </a:p>
        </p:txBody>
      </p:sp>
      <p:sp>
        <p:nvSpPr>
          <p:cNvPr id="151556" name="Rectangle 2"/>
          <p:cNvSpPr>
            <a:spLocks noGrp="1" noChangeArrowheads="1"/>
          </p:cNvSpPr>
          <p:nvPr>
            <p:ph type="title"/>
          </p:nvPr>
        </p:nvSpPr>
        <p:spPr>
          <a:xfrm>
            <a:off x="914400" y="617538"/>
            <a:ext cx="8029575" cy="1143000"/>
          </a:xfrm>
        </p:spPr>
        <p:txBody>
          <a:bodyPr/>
          <a:lstStyle/>
          <a:p>
            <a:pPr eaLnBrk="1" hangingPunct="1">
              <a:defRPr/>
            </a:pPr>
            <a:r>
              <a:rPr lang="zh-CN" altLang="en-US" dirty="0" smtClean="0"/>
              <a:t>不确定推理方法</a:t>
            </a:r>
            <a:r>
              <a:rPr lang="en-US" altLang="zh-CN" dirty="0" smtClean="0"/>
              <a:t>——</a:t>
            </a:r>
            <a:r>
              <a:rPr lang="zh-CN" altLang="en-US" sz="4000" dirty="0">
                <a:solidFill>
                  <a:srgbClr val="0070C0"/>
                </a:solidFill>
                <a:latin typeface="华文新魏" panose="02010800040101010101" pitchFamily="2" charset="-122"/>
                <a:ea typeface="+mn-ea"/>
              </a:rPr>
              <a:t>证据理论</a:t>
            </a:r>
          </a:p>
        </p:txBody>
      </p:sp>
      <p:sp>
        <p:nvSpPr>
          <p:cNvPr id="151557" name="Rectangle 3"/>
          <p:cNvSpPr>
            <a:spLocks noGrp="1" noChangeArrowheads="1"/>
          </p:cNvSpPr>
          <p:nvPr>
            <p:ph type="body" idx="1"/>
          </p:nvPr>
        </p:nvSpPr>
        <p:spPr>
          <a:xfrm>
            <a:off x="500063" y="1981200"/>
            <a:ext cx="8464550" cy="4471988"/>
          </a:xfrm>
        </p:spPr>
        <p:txBody>
          <a:bodyPr/>
          <a:lstStyle/>
          <a:p>
            <a:pPr eaLnBrk="1" hangingPunct="1"/>
            <a:r>
              <a:rPr lang="zh-CN" altLang="en-US" sz="2400" smtClean="0">
                <a:solidFill>
                  <a:schemeClr val="bg2"/>
                </a:solidFill>
              </a:rPr>
              <a:t>概述</a:t>
            </a:r>
          </a:p>
          <a:p>
            <a:pPr lvl="1" eaLnBrk="1" hangingPunct="1"/>
            <a:r>
              <a:rPr lang="zh-CN" altLang="en-US" smtClean="0">
                <a:solidFill>
                  <a:schemeClr val="bg2"/>
                </a:solidFill>
                <a:latin typeface="华文新魏" panose="02010800040101010101" pitchFamily="2" charset="-122"/>
              </a:rPr>
              <a:t>由</a:t>
            </a:r>
            <a:r>
              <a:rPr lang="en-US" altLang="zh-CN" smtClean="0">
                <a:solidFill>
                  <a:schemeClr val="bg2"/>
                </a:solidFill>
                <a:latin typeface="华文新魏" panose="02010800040101010101" pitchFamily="2" charset="-122"/>
              </a:rPr>
              <a:t>Dempster</a:t>
            </a:r>
            <a:r>
              <a:rPr lang="zh-CN" altLang="en-US" smtClean="0">
                <a:solidFill>
                  <a:schemeClr val="bg2"/>
                </a:solidFill>
                <a:latin typeface="华文新魏" panose="02010800040101010101" pitchFamily="2" charset="-122"/>
              </a:rPr>
              <a:t>首先提出，并由他的学生</a:t>
            </a:r>
            <a:r>
              <a:rPr lang="en-US" altLang="zh-CN" smtClean="0">
                <a:solidFill>
                  <a:schemeClr val="bg2"/>
                </a:solidFill>
                <a:latin typeface="华文新魏" panose="02010800040101010101" pitchFamily="2" charset="-122"/>
              </a:rPr>
              <a:t>Shafer</a:t>
            </a:r>
            <a:r>
              <a:rPr lang="zh-CN" altLang="en-US" smtClean="0">
                <a:solidFill>
                  <a:schemeClr val="bg2"/>
                </a:solidFill>
                <a:latin typeface="华文新魏" panose="02010800040101010101" pitchFamily="2" charset="-122"/>
              </a:rPr>
              <a:t>发展起来，也称</a:t>
            </a:r>
            <a:r>
              <a:rPr lang="en-US" altLang="zh-CN" smtClean="0">
                <a:solidFill>
                  <a:schemeClr val="bg2"/>
                </a:solidFill>
                <a:latin typeface="华文新魏" panose="02010800040101010101" pitchFamily="2" charset="-122"/>
              </a:rPr>
              <a:t>D-S</a:t>
            </a:r>
            <a:r>
              <a:rPr lang="zh-CN" altLang="en-US" smtClean="0">
                <a:solidFill>
                  <a:schemeClr val="bg2"/>
                </a:solidFill>
                <a:latin typeface="华文新魏" panose="02010800040101010101" pitchFamily="2" charset="-122"/>
              </a:rPr>
              <a:t>理论。在专家系统的不精确推理中已得到广泛的应用。 （也用在模式识别中）</a:t>
            </a:r>
          </a:p>
          <a:p>
            <a:pPr lvl="1" eaLnBrk="1" hangingPunct="1"/>
            <a:r>
              <a:rPr lang="zh-CN" altLang="en-US" smtClean="0">
                <a:solidFill>
                  <a:schemeClr val="bg2"/>
                </a:solidFill>
                <a:latin typeface="华文新魏" panose="02010800040101010101" pitchFamily="2" charset="-122"/>
              </a:rPr>
              <a:t>证据理论中引入了</a:t>
            </a:r>
            <a:r>
              <a:rPr lang="zh-CN" altLang="en-US" smtClean="0">
                <a:solidFill>
                  <a:srgbClr val="FF0000"/>
                </a:solidFill>
                <a:latin typeface="华文新魏" panose="02010800040101010101" pitchFamily="2" charset="-122"/>
              </a:rPr>
              <a:t>信任函数</a:t>
            </a:r>
            <a:r>
              <a:rPr lang="zh-CN" altLang="en-US" smtClean="0">
                <a:solidFill>
                  <a:schemeClr val="bg2"/>
                </a:solidFill>
                <a:latin typeface="华文新魏" panose="02010800040101010101" pitchFamily="2" charset="-122"/>
              </a:rPr>
              <a:t>，它满足概率论弱公理。在概率论中，当先验概率很难获得，但又要被迫给出时，用证据理论能区分不确定性和不知道的差别。所以它比概率论更合适于专家系统推理方法。</a:t>
            </a:r>
          </a:p>
          <a:p>
            <a:pPr lvl="1" algn="just" eaLnBrk="1" hangingPunct="1"/>
            <a:r>
              <a:rPr lang="zh-CN" altLang="en-US" smtClean="0">
                <a:solidFill>
                  <a:schemeClr val="bg2"/>
                </a:solidFill>
              </a:rPr>
              <a:t>当概率值已知时，证据理论就成了概率论。因此，概率论是证据理论的一个特例，有时也称证据理论为广义概率论。</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a:xfrm>
            <a:off x="857250" y="617538"/>
            <a:ext cx="8086725" cy="1143000"/>
          </a:xfrm>
        </p:spPr>
        <p:txBody>
          <a:bodyPr/>
          <a:lstStyle/>
          <a:p>
            <a:pPr eaLnBrk="1" hangingPunct="1">
              <a:defRPr/>
            </a:pPr>
            <a:r>
              <a:rPr lang="zh-CN" altLang="en-US" dirty="0" smtClean="0"/>
              <a:t>不确定推理方法</a:t>
            </a:r>
            <a:r>
              <a:rPr lang="en-US" altLang="zh-CN" dirty="0" smtClean="0"/>
              <a:t>——</a:t>
            </a:r>
            <a:r>
              <a:rPr lang="zh-CN" altLang="en-US" sz="4000" dirty="0">
                <a:solidFill>
                  <a:srgbClr val="0070C0"/>
                </a:solidFill>
                <a:latin typeface="华文新魏" panose="02010800040101010101" pitchFamily="2" charset="-122"/>
                <a:ea typeface="+mn-ea"/>
              </a:rPr>
              <a:t>证据理论</a:t>
            </a:r>
          </a:p>
        </p:txBody>
      </p:sp>
      <p:sp>
        <p:nvSpPr>
          <p:cNvPr id="3" name="内容占位符 2"/>
          <p:cNvSpPr>
            <a:spLocks noGrp="1"/>
          </p:cNvSpPr>
          <p:nvPr>
            <p:ph idx="1"/>
          </p:nvPr>
        </p:nvSpPr>
        <p:spPr>
          <a:xfrm>
            <a:off x="285750" y="1857375"/>
            <a:ext cx="8715375" cy="4786313"/>
          </a:xfrm>
        </p:spPr>
        <p:txBody>
          <a:bodyPr/>
          <a:lstStyle/>
          <a:p>
            <a:pPr>
              <a:spcBef>
                <a:spcPct val="50000"/>
              </a:spcBef>
              <a:defRPr/>
            </a:pPr>
            <a:r>
              <a:rPr lang="zh-CN" altLang="en-US" sz="3200" b="1" dirty="0" smtClean="0">
                <a:solidFill>
                  <a:schemeClr val="tx2"/>
                </a:solidFill>
                <a:latin typeface="+mn-ea"/>
              </a:rPr>
              <a:t>证据理论的主要特点</a:t>
            </a:r>
          </a:p>
          <a:p>
            <a:pPr>
              <a:spcBef>
                <a:spcPct val="50000"/>
              </a:spcBef>
              <a:buFont typeface="Wingdings" panose="05000000000000000000" pitchFamily="2" charset="2"/>
              <a:buNone/>
              <a:defRPr/>
            </a:pPr>
            <a:r>
              <a:rPr lang="zh-CN" altLang="en-US" dirty="0" smtClean="0">
                <a:sym typeface="Symbol" pitchFamily="18" charset="2"/>
              </a:rPr>
              <a:t> </a:t>
            </a:r>
            <a:r>
              <a:rPr lang="zh-CN" altLang="en-US" dirty="0" smtClean="0"/>
              <a:t>满足比</a:t>
            </a:r>
            <a:r>
              <a:rPr lang="en-US" altLang="zh-CN" dirty="0" err="1" smtClean="0"/>
              <a:t>Bayes</a:t>
            </a:r>
            <a:r>
              <a:rPr lang="zh-CN" altLang="en-US" dirty="0" smtClean="0"/>
              <a:t>概率理论更弱的条件，即</a:t>
            </a:r>
            <a:r>
              <a:rPr lang="zh-CN" altLang="en-US" b="1" dirty="0" smtClean="0">
                <a:solidFill>
                  <a:schemeClr val="folHlink"/>
                </a:solidFill>
                <a:ea typeface="楷体_GB2312" pitchFamily="49" charset="-122"/>
              </a:rPr>
              <a:t>不必满足概率可加性</a:t>
            </a:r>
            <a:r>
              <a:rPr lang="zh-CN" altLang="en-US" dirty="0" smtClean="0"/>
              <a:t>。</a:t>
            </a:r>
          </a:p>
          <a:p>
            <a:pPr>
              <a:spcBef>
                <a:spcPct val="50000"/>
              </a:spcBef>
              <a:buFont typeface="Wingdings" panose="05000000000000000000" pitchFamily="2" charset="2"/>
              <a:buNone/>
              <a:defRPr/>
            </a:pPr>
            <a:r>
              <a:rPr lang="zh-CN" altLang="en-US" dirty="0" smtClean="0"/>
              <a:t> </a:t>
            </a:r>
            <a:r>
              <a:rPr lang="zh-CN" altLang="en-US" dirty="0" smtClean="0">
                <a:sym typeface="Symbol" pitchFamily="18" charset="2"/>
              </a:rPr>
              <a:t></a:t>
            </a:r>
            <a:r>
              <a:rPr lang="en-US" altLang="zh-CN" dirty="0" smtClean="0"/>
              <a:t> </a:t>
            </a:r>
            <a:r>
              <a:rPr lang="zh-CN" altLang="en-US" dirty="0" smtClean="0"/>
              <a:t>具有</a:t>
            </a:r>
            <a:r>
              <a:rPr lang="zh-CN" altLang="en-US" b="1" dirty="0" smtClean="0">
                <a:solidFill>
                  <a:schemeClr val="folHlink"/>
                </a:solidFill>
                <a:ea typeface="楷体_GB2312" pitchFamily="49" charset="-122"/>
              </a:rPr>
              <a:t>直接表达“不确定”和“不知道”</a:t>
            </a:r>
            <a:r>
              <a:rPr lang="zh-CN" altLang="en-US" dirty="0" smtClean="0"/>
              <a:t>的能力。</a:t>
            </a:r>
            <a:endParaRPr lang="en-US" altLang="zh-CN" dirty="0" smtClean="0"/>
          </a:p>
          <a:p>
            <a:pPr>
              <a:spcBef>
                <a:spcPct val="50000"/>
              </a:spcBef>
              <a:buFont typeface="Wingdings" panose="05000000000000000000" pitchFamily="2" charset="2"/>
              <a:buNone/>
              <a:defRPr/>
            </a:pPr>
            <a:r>
              <a:rPr lang="en-US" altLang="zh-CN" dirty="0" smtClean="0"/>
              <a:t> </a:t>
            </a:r>
            <a:r>
              <a:rPr lang="zh-CN" altLang="en-US" dirty="0" smtClean="0">
                <a:sym typeface="Symbol" pitchFamily="18" charset="2"/>
              </a:rPr>
              <a:t></a:t>
            </a:r>
            <a:r>
              <a:rPr lang="en-US" altLang="zh-CN" dirty="0" smtClean="0"/>
              <a:t> </a:t>
            </a:r>
            <a:r>
              <a:rPr lang="zh-CN" altLang="en-US" dirty="0" smtClean="0"/>
              <a:t>证据理论不但允许人们将信度赋予假设空间的单个元素，而且还能赋予它的子集，这</a:t>
            </a:r>
            <a:r>
              <a:rPr lang="zh-CN" altLang="en-US" b="1" dirty="0" smtClean="0">
                <a:solidFill>
                  <a:schemeClr val="folHlink"/>
                </a:solidFill>
                <a:ea typeface="楷体_GB2312" pitchFamily="49" charset="-122"/>
              </a:rPr>
              <a:t>很象人类在各级抽象层次上的证据收集过程</a:t>
            </a:r>
            <a:r>
              <a:rPr lang="zh-CN" altLang="en-US" dirty="0" smtClean="0"/>
              <a:t>。</a:t>
            </a:r>
          </a:p>
          <a:p>
            <a:pPr>
              <a:defRPr/>
            </a:pPr>
            <a:endParaRPr lang="zh-CN" altLang="en-US" dirty="0"/>
          </a:p>
        </p:txBody>
      </p:sp>
      <p:sp>
        <p:nvSpPr>
          <p:cNvPr id="1525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F21F7B-4C4B-4D3C-AC09-EC2AFABF039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2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CF136C-29C6-4AA8-88B6-4804F780B5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147</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F5EFC1-60A5-4104-B9C7-2E1FE668B65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3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4A9266-75B8-4823-9456-1FEA1EF78EF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148</a:t>
            </a:fld>
            <a:endParaRPr kumimoji="0" lang="en-US" altLang="zh-CN" sz="1400" smtClean="0">
              <a:latin typeface="Tahoma" panose="020B0604030504040204" pitchFamily="34" charset="0"/>
              <a:ea typeface="宋体" panose="02010600030101010101" pitchFamily="2" charset="-122"/>
            </a:endParaRPr>
          </a:p>
        </p:txBody>
      </p:sp>
      <p:sp>
        <p:nvSpPr>
          <p:cNvPr id="153604"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3605" name="Rectangle 3"/>
          <p:cNvSpPr>
            <a:spLocks noGrp="1" noChangeArrowheads="1"/>
          </p:cNvSpPr>
          <p:nvPr>
            <p:ph type="body" idx="1"/>
          </p:nvPr>
        </p:nvSpPr>
        <p:spPr>
          <a:xfrm>
            <a:off x="714375" y="1928813"/>
            <a:ext cx="7929563" cy="3571875"/>
          </a:xfrm>
        </p:spPr>
        <p:txBody>
          <a:bodyPr/>
          <a:lstStyle/>
          <a:p>
            <a:pPr algn="just" eaLnBrk="1" hangingPunct="1">
              <a:lnSpc>
                <a:spcPct val="90000"/>
              </a:lnSpc>
            </a:pPr>
            <a:r>
              <a:rPr lang="zh-CN" altLang="en-US" smtClean="0">
                <a:latin typeface="华文新魏" panose="02010800040101010101" pitchFamily="2" charset="-122"/>
              </a:rPr>
              <a:t>证据：</a:t>
            </a:r>
          </a:p>
          <a:p>
            <a:pPr algn="just" eaLnBrk="1" hangingPunct="1">
              <a:lnSpc>
                <a:spcPct val="90000"/>
              </a:lnSpc>
              <a:buFont typeface="Wingdings" panose="05000000000000000000" pitchFamily="2" charset="2"/>
              <a:buNone/>
            </a:pPr>
            <a:r>
              <a:rPr lang="zh-CN" altLang="en-US" smtClean="0">
                <a:latin typeface="华文新魏" panose="02010800040101010101" pitchFamily="2" charset="-122"/>
              </a:rPr>
              <a:t>   用集合</a:t>
            </a:r>
            <a:r>
              <a:rPr lang="en-US" altLang="zh-CN" smtClean="0">
                <a:latin typeface="华文新魏" panose="02010800040101010101" pitchFamily="2" charset="-122"/>
              </a:rPr>
              <a:t>U</a:t>
            </a:r>
            <a:r>
              <a:rPr lang="zh-CN" altLang="en-US" smtClean="0">
                <a:latin typeface="华文新魏" panose="02010800040101010101" pitchFamily="2" charset="-122"/>
              </a:rPr>
              <a:t>来表示：如</a:t>
            </a:r>
            <a:r>
              <a:rPr lang="en-US" altLang="zh-CN" smtClean="0">
                <a:latin typeface="华文新魏" panose="02010800040101010101" pitchFamily="2" charset="-122"/>
              </a:rPr>
              <a:t>U</a:t>
            </a:r>
            <a:r>
              <a:rPr lang="zh-CN" altLang="en-US" smtClean="0">
                <a:latin typeface="华文新魏" panose="02010800040101010101" pitchFamily="2" charset="-122"/>
              </a:rPr>
              <a:t>中的每个元素代表一种疾病。讨论一组疾病</a:t>
            </a:r>
            <a:r>
              <a:rPr lang="en-US" altLang="zh-CN" smtClean="0">
                <a:latin typeface="华文新魏" panose="02010800040101010101" pitchFamily="2" charset="-122"/>
              </a:rPr>
              <a:t>A</a:t>
            </a:r>
            <a:r>
              <a:rPr lang="zh-CN" altLang="en-US" smtClean="0">
                <a:latin typeface="华文新魏" panose="02010800040101010101" pitchFamily="2" charset="-122"/>
              </a:rPr>
              <a:t>发生的可能性时，</a:t>
            </a:r>
            <a:r>
              <a:rPr lang="en-US" altLang="zh-CN" smtClean="0">
                <a:latin typeface="华文新魏" panose="02010800040101010101" pitchFamily="2" charset="-122"/>
              </a:rPr>
              <a:t>A</a:t>
            </a:r>
            <a:r>
              <a:rPr lang="zh-CN" altLang="en-US" smtClean="0">
                <a:latin typeface="华文新魏" panose="02010800040101010101" pitchFamily="2" charset="-122"/>
              </a:rPr>
              <a:t>变成了单元（某些假设）的集合。</a:t>
            </a:r>
            <a:r>
              <a:rPr lang="en-US" altLang="zh-CN" smtClean="0">
                <a:latin typeface="华文新魏" panose="02010800040101010101" pitchFamily="2" charset="-122"/>
              </a:rPr>
              <a:t>U</a:t>
            </a:r>
            <a:r>
              <a:rPr lang="zh-CN" altLang="en-US" smtClean="0">
                <a:latin typeface="华文新魏" panose="02010800040101010101" pitchFamily="2" charset="-122"/>
              </a:rPr>
              <a:t>内元素</a:t>
            </a:r>
            <a:r>
              <a:rPr lang="en-US" altLang="zh-CN" smtClean="0">
                <a:latin typeface="华文新魏" panose="02010800040101010101" pitchFamily="2" charset="-122"/>
              </a:rPr>
              <a:t>A</a:t>
            </a:r>
            <a:r>
              <a:rPr lang="en-US" altLang="zh-CN" baseline="-30000" smtClean="0">
                <a:latin typeface="华文新魏" panose="02010800040101010101" pitchFamily="2" charset="-122"/>
              </a:rPr>
              <a:t>i</a:t>
            </a:r>
            <a:r>
              <a:rPr lang="zh-CN" altLang="en-US" smtClean="0">
                <a:latin typeface="华文新魏" panose="02010800040101010101" pitchFamily="2" charset="-122"/>
              </a:rPr>
              <a:t>间是互斥的，但</a:t>
            </a:r>
            <a:r>
              <a:rPr lang="en-US" altLang="zh-CN" smtClean="0">
                <a:latin typeface="华文新魏" panose="02010800040101010101" pitchFamily="2" charset="-122"/>
              </a:rPr>
              <a:t>A</a:t>
            </a:r>
            <a:r>
              <a:rPr lang="en-US" altLang="zh-CN" baseline="-30000" smtClean="0">
                <a:latin typeface="华文新魏" panose="02010800040101010101" pitchFamily="2" charset="-122"/>
              </a:rPr>
              <a:t>i</a:t>
            </a:r>
            <a:r>
              <a:rPr lang="zh-CN" altLang="en-US" smtClean="0">
                <a:latin typeface="华文新魏" panose="02010800040101010101" pitchFamily="2" charset="-122"/>
              </a:rPr>
              <a:t>中元素间是不互斥的。</a:t>
            </a:r>
            <a:endParaRPr lang="en-US" altLang="zh-CN" smtClean="0">
              <a:latin typeface="华文新魏" panose="02010800040101010101" pitchFamily="2" charset="-122"/>
            </a:endParaRPr>
          </a:p>
          <a:p>
            <a:pPr algn="just" eaLnBrk="1" hangingPunct="1">
              <a:lnSpc>
                <a:spcPct val="90000"/>
              </a:lnSpc>
              <a:buFont typeface="Wingdings" panose="05000000000000000000" pitchFamily="2" charset="2"/>
              <a:buChar char="n"/>
            </a:pPr>
            <a:r>
              <a:rPr lang="zh-CN" altLang="en-US" smtClean="0">
                <a:latin typeface="华文新魏" panose="02010800040101010101" pitchFamily="2" charset="-122"/>
                <a:sym typeface="Symbol" panose="05050102010706020507" pitchFamily="18" charset="2"/>
              </a:rPr>
              <a:t>适用领域</a:t>
            </a:r>
            <a:r>
              <a:rPr lang="zh-CN" altLang="en-US" smtClean="0">
                <a:latin typeface="华文新魏" panose="02010800040101010101" pitchFamily="2" charset="-122"/>
              </a:rPr>
              <a:t>：</a:t>
            </a:r>
            <a:endParaRPr lang="en-US" altLang="zh-CN" smtClean="0">
              <a:latin typeface="华文新魏" panose="02010800040101010101" pitchFamily="2" charset="-122"/>
            </a:endParaRPr>
          </a:p>
          <a:p>
            <a:pPr algn="just" eaLnBrk="1" hangingPunct="1">
              <a:lnSpc>
                <a:spcPct val="90000"/>
              </a:lnSpc>
              <a:buFont typeface="Arial" panose="020B0604020202020204" pitchFamily="34" charset="0"/>
              <a:buChar char="•"/>
            </a:pPr>
            <a:r>
              <a:rPr lang="zh-CN" altLang="en-US" smtClean="0"/>
              <a:t>信息融合、专家系统、情报分析、法律案件分析、多属性决策分析，等等。</a:t>
            </a:r>
            <a:endParaRPr lang="zh-CN" altLang="en-US"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1FA9278-EC71-43DE-8270-F4E91099774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4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34B509-22D7-4688-842C-9450B0D5CA0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149</a:t>
            </a:fld>
            <a:endParaRPr kumimoji="0" lang="en-US" altLang="zh-CN" sz="1400" smtClean="0">
              <a:latin typeface="Tahoma" panose="020B0604030504040204" pitchFamily="34" charset="0"/>
              <a:ea typeface="宋体" panose="02010600030101010101" pitchFamily="2" charset="-122"/>
            </a:endParaRPr>
          </a:p>
        </p:txBody>
      </p:sp>
      <p:sp>
        <p:nvSpPr>
          <p:cNvPr id="154628"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4629" name="Rectangle 3"/>
          <p:cNvSpPr>
            <a:spLocks noGrp="1" noChangeArrowheads="1"/>
          </p:cNvSpPr>
          <p:nvPr>
            <p:ph type="body" idx="1"/>
          </p:nvPr>
        </p:nvSpPr>
        <p:spPr>
          <a:xfrm>
            <a:off x="714375" y="2017713"/>
            <a:ext cx="8240713" cy="4114800"/>
          </a:xfrm>
        </p:spPr>
        <p:txBody>
          <a:bodyPr/>
          <a:lstStyle/>
          <a:p>
            <a:pPr eaLnBrk="1" hangingPunct="1">
              <a:lnSpc>
                <a:spcPct val="90000"/>
              </a:lnSpc>
            </a:pPr>
            <a:r>
              <a:rPr lang="zh-CN" altLang="en-US" dirty="0" smtClean="0">
                <a:latin typeface="华文新魏" panose="02010800040101010101" pitchFamily="2" charset="-122"/>
              </a:rPr>
              <a:t>基本概率分配函数：</a:t>
            </a:r>
          </a:p>
          <a:p>
            <a:pPr lvl="1" eaLnBrk="1" hangingPunct="1">
              <a:lnSpc>
                <a:spcPct val="90000"/>
              </a:lnSpc>
            </a:pPr>
            <a:r>
              <a:rPr lang="zh-CN" altLang="en-US" sz="2000" dirty="0" smtClean="0">
                <a:cs typeface="Times New Roman" panose="02020603050405020304" pitchFamily="18" charset="0"/>
              </a:rPr>
              <a:t> </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：２</a:t>
            </a:r>
            <a:r>
              <a:rPr lang="zh-CN" altLang="en-US" baseline="30000" dirty="0" smtClean="0">
                <a:latin typeface="宋体" panose="02010600030101010101" pitchFamily="2" charset="-122"/>
                <a:ea typeface="宋体" panose="02010600030101010101" pitchFamily="2" charset="-122"/>
              </a:rPr>
              <a:t>Ｕ</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0,1</a:t>
            </a:r>
            <a:r>
              <a:rPr lang="zh-CN" altLang="en-US" dirty="0" smtClean="0">
                <a:latin typeface="宋体" panose="02010600030101010101" pitchFamily="2" charset="-122"/>
                <a:ea typeface="宋体" panose="02010600030101010101" pitchFamily="2" charset="-122"/>
              </a:rPr>
              <a:t>］</a:t>
            </a:r>
          </a:p>
          <a:p>
            <a:pPr lvl="1" eaLnBrk="1" hangingPunct="1">
              <a:lnSpc>
                <a:spcPct val="90000"/>
              </a:lnSpc>
              <a:buFont typeface="Wingdings" panose="05000000000000000000" pitchFamily="2" charset="2"/>
              <a:buNone/>
            </a:pPr>
            <a:r>
              <a:rPr lang="zh-CN" altLang="en-US" dirty="0" smtClean="0">
                <a:latin typeface="华文新魏" panose="02010800040101010101" pitchFamily="2" charset="-122"/>
              </a:rPr>
              <a:t>	（在</a:t>
            </a:r>
            <a:r>
              <a:rPr lang="en-US" altLang="zh-CN" dirty="0" smtClean="0"/>
              <a:t>U</a:t>
            </a:r>
            <a:r>
              <a:rPr lang="zh-CN" altLang="en-US" dirty="0" smtClean="0">
                <a:latin typeface="华文新魏" panose="02010800040101010101" pitchFamily="2" charset="-122"/>
              </a:rPr>
              <a:t>的幂集</a:t>
            </a:r>
            <a:r>
              <a:rPr lang="zh-CN" altLang="en-US" dirty="0" smtClean="0">
                <a:ea typeface="新宋体" panose="02010609030101010101" pitchFamily="49" charset="-122"/>
              </a:rPr>
              <a:t>２</a:t>
            </a:r>
            <a:r>
              <a:rPr lang="zh-CN" altLang="en-US" baseline="30000" dirty="0" smtClean="0">
                <a:ea typeface="新宋体" panose="02010609030101010101" pitchFamily="49" charset="-122"/>
              </a:rPr>
              <a:t>Ｕ</a:t>
            </a:r>
            <a:r>
              <a:rPr lang="zh-CN" altLang="en-US" dirty="0" smtClean="0">
                <a:latin typeface="华文新魏" panose="02010800040101010101" pitchFamily="2" charset="-122"/>
              </a:rPr>
              <a:t>上定义，取值</a:t>
            </a:r>
            <a:r>
              <a:rPr lang="en-US" altLang="zh-CN" dirty="0" smtClean="0">
                <a:latin typeface="新宋体" panose="02010609030101010101" pitchFamily="49" charset="-122"/>
                <a:ea typeface="新宋体" panose="02010609030101010101" pitchFamily="49" charset="-122"/>
              </a:rPr>
              <a:t>[0,1</a:t>
            </a:r>
            <a:r>
              <a:rPr lang="zh-CN" altLang="en-US" dirty="0" smtClean="0">
                <a:latin typeface="新宋体" panose="02010609030101010101" pitchFamily="49" charset="-122"/>
                <a:ea typeface="新宋体" panose="02010609030101010101" pitchFamily="49" charset="-122"/>
              </a:rPr>
              <a:t>］</a:t>
            </a:r>
            <a:r>
              <a:rPr lang="zh-CN" altLang="en-US" dirty="0" smtClean="0">
                <a:latin typeface="华文新魏" panose="02010800040101010101" pitchFamily="2" charset="-122"/>
              </a:rPr>
              <a:t>）</a:t>
            </a:r>
          </a:p>
          <a:p>
            <a:pPr lvl="1" eaLnBrk="1" hangingPunct="1">
              <a:lnSpc>
                <a:spcPct val="90000"/>
              </a:lnSpc>
              <a:buFont typeface="Wingdings" panose="05000000000000000000" pitchFamily="2" charset="2"/>
              <a:buNone/>
            </a:pPr>
            <a:r>
              <a:rPr lang="zh-CN" altLang="en-US" dirty="0" smtClean="0"/>
              <a:t>	</a:t>
            </a:r>
            <a:r>
              <a:rPr lang="en-US" altLang="zh-CN" dirty="0" smtClean="0"/>
              <a:t>m(A)</a:t>
            </a:r>
            <a:r>
              <a:rPr lang="zh-CN" altLang="en-US" dirty="0" smtClean="0">
                <a:latin typeface="华文新魏" panose="02010800040101010101" pitchFamily="2" charset="-122"/>
              </a:rPr>
              <a:t>表示了证据对</a:t>
            </a:r>
            <a:r>
              <a:rPr lang="zh-CN" altLang="en-US" dirty="0" smtClean="0">
                <a:ea typeface="新宋体" panose="02010609030101010101" pitchFamily="49" charset="-122"/>
              </a:rPr>
              <a:t>Ｕ</a:t>
            </a:r>
            <a:r>
              <a:rPr lang="zh-CN" altLang="en-US" dirty="0" smtClean="0"/>
              <a:t>的子集</a:t>
            </a:r>
            <a:r>
              <a:rPr lang="en-US" altLang="zh-CN" dirty="0" smtClean="0"/>
              <a:t>A</a:t>
            </a:r>
            <a:r>
              <a:rPr lang="zh-CN" altLang="en-US" dirty="0" smtClean="0"/>
              <a:t>成立的一种信任度</a:t>
            </a:r>
          </a:p>
          <a:p>
            <a:pPr lvl="1" algn="just" eaLnBrk="1" hangingPunct="1">
              <a:lnSpc>
                <a:spcPct val="90000"/>
              </a:lnSpc>
              <a:buFont typeface="Wingdings" panose="05000000000000000000" pitchFamily="2" charset="2"/>
              <a:buNone/>
            </a:pPr>
            <a:r>
              <a:rPr lang="zh-CN" altLang="en-US" dirty="0" smtClean="0">
                <a:ea typeface="宋体" panose="02010600030101010101" pitchFamily="2" charset="-122"/>
              </a:rPr>
              <a:t>　</a:t>
            </a:r>
            <a:r>
              <a:rPr lang="zh-CN" altLang="en-US" dirty="0" smtClean="0"/>
              <a:t>有</a:t>
            </a:r>
            <a:r>
              <a:rPr lang="zh-CN" altLang="en-US" dirty="0" smtClean="0">
                <a:ea typeface="宋体" panose="02010600030101010101" pitchFamily="2" charset="-122"/>
              </a:rPr>
              <a:t>：                            </a:t>
            </a:r>
            <a:r>
              <a:rPr lang="zh-CN" altLang="en-US" dirty="0" smtClean="0">
                <a:latin typeface="华文新魏" panose="02010800040101010101" pitchFamily="2" charset="-122"/>
              </a:rPr>
              <a:t>空集为零  </a:t>
            </a:r>
          </a:p>
          <a:p>
            <a:pPr lvl="1" algn="just" eaLnBrk="1" hangingPunct="1">
              <a:lnSpc>
                <a:spcPct val="90000"/>
              </a:lnSpc>
              <a:buFont typeface="Wingdings" panose="05000000000000000000" pitchFamily="2" charset="2"/>
              <a:buNone/>
            </a:pPr>
            <a:r>
              <a:rPr lang="zh-CN" altLang="en-US" dirty="0" smtClean="0">
                <a:latin typeface="宋体" panose="02010600030101010101" pitchFamily="2" charset="-122"/>
                <a:ea typeface="宋体" panose="02010600030101010101" pitchFamily="2" charset="-122"/>
              </a:rPr>
              <a:t>	</a:t>
            </a:r>
            <a:endParaRPr lang="zh-CN" altLang="en-US" dirty="0" smtClean="0">
              <a:latin typeface="华文新魏" panose="02010800040101010101" pitchFamily="2" charset="-122"/>
            </a:endParaRPr>
          </a:p>
          <a:p>
            <a:pPr algn="just" eaLnBrk="1" hangingPunct="1">
              <a:lnSpc>
                <a:spcPct val="90000"/>
              </a:lnSpc>
              <a:buFont typeface="Wingdings" panose="05000000000000000000" pitchFamily="2" charset="2"/>
              <a:buNone/>
            </a:pPr>
            <a:endParaRPr lang="zh-CN" altLang="en-US" sz="2400" dirty="0" smtClean="0">
              <a:solidFill>
                <a:schemeClr val="hlink"/>
              </a:solidFill>
              <a:latin typeface="华文新魏" panose="02010800040101010101" pitchFamily="2" charset="-122"/>
            </a:endParaRPr>
          </a:p>
          <a:p>
            <a:pPr lvl="1" eaLnBrk="1" hangingPunct="1">
              <a:lnSpc>
                <a:spcPct val="90000"/>
              </a:lnSpc>
            </a:pPr>
            <a:r>
              <a:rPr lang="zh-CN" altLang="en-US" dirty="0" smtClean="0"/>
              <a:t>意义</a:t>
            </a:r>
          </a:p>
          <a:p>
            <a:pPr lvl="1" eaLnBrk="1" hangingPunct="1">
              <a:lnSpc>
                <a:spcPct val="90000"/>
              </a:lnSpc>
              <a:buFont typeface="Wingdings" panose="05000000000000000000" pitchFamily="2" charset="2"/>
              <a:buNone/>
            </a:pPr>
            <a:r>
              <a:rPr lang="zh-CN" altLang="en-US" dirty="0" smtClean="0">
                <a:latin typeface="华文新魏" panose="02010800040101010101" pitchFamily="2" charset="-122"/>
              </a:rPr>
              <a:t>	若</a:t>
            </a:r>
            <a:r>
              <a:rPr lang="en-US" altLang="zh-CN" dirty="0" smtClean="0">
                <a:latin typeface="新宋体" panose="02010609030101010101" pitchFamily="49" charset="-122"/>
                <a:ea typeface="新宋体" panose="02010609030101010101" pitchFamily="49" charset="-122"/>
              </a:rPr>
              <a:t>A</a:t>
            </a:r>
            <a:r>
              <a:rPr lang="zh-CN" altLang="en-US" dirty="0" smtClean="0">
                <a:latin typeface="华文新魏" panose="02010800040101010101" pitchFamily="2" charset="-122"/>
              </a:rPr>
              <a:t>属于</a:t>
            </a:r>
            <a:r>
              <a:rPr lang="zh-CN" altLang="en-US" dirty="0" smtClean="0">
                <a:ea typeface="新宋体" panose="02010609030101010101" pitchFamily="49" charset="-122"/>
              </a:rPr>
              <a:t>Ｕ</a:t>
            </a:r>
            <a:r>
              <a:rPr lang="zh-CN" altLang="en-US" dirty="0" smtClean="0">
                <a:latin typeface="华文新魏" panose="02010800040101010101" pitchFamily="2" charset="-122"/>
              </a:rPr>
              <a:t>，且不等于</a:t>
            </a:r>
            <a:r>
              <a:rPr lang="zh-CN" altLang="en-US" dirty="0" smtClean="0">
                <a:latin typeface="新宋体" panose="02010609030101010101" pitchFamily="49" charset="-122"/>
                <a:ea typeface="新宋体" panose="02010609030101010101" pitchFamily="49" charset="-122"/>
              </a:rPr>
              <a:t>Ｕ</a:t>
            </a:r>
            <a:r>
              <a:rPr lang="zh-CN" altLang="en-US" dirty="0" smtClean="0">
                <a:latin typeface="华文新魏" panose="02010800040101010101" pitchFamily="2" charset="-122"/>
              </a:rPr>
              <a:t>，表示对</a:t>
            </a:r>
            <a:r>
              <a:rPr lang="en-US" altLang="zh-CN" dirty="0" smtClean="0"/>
              <a:t>A</a:t>
            </a:r>
            <a:r>
              <a:rPr lang="zh-CN" altLang="en-US" dirty="0" smtClean="0">
                <a:latin typeface="华文新魏" panose="02010800040101010101" pitchFamily="2" charset="-122"/>
              </a:rPr>
              <a:t>的精确信任度</a:t>
            </a:r>
          </a:p>
          <a:p>
            <a:pPr lvl="1" eaLnBrk="1" hangingPunct="1">
              <a:lnSpc>
                <a:spcPct val="90000"/>
              </a:lnSpc>
              <a:buFont typeface="Wingdings" panose="05000000000000000000" pitchFamily="2" charset="2"/>
              <a:buNone/>
            </a:pPr>
            <a:r>
              <a:rPr lang="zh-CN" altLang="en-US" dirty="0" smtClean="0">
                <a:latin typeface="华文新魏" panose="02010800040101010101" pitchFamily="2" charset="-122"/>
              </a:rPr>
              <a:t>	若</a:t>
            </a:r>
            <a:r>
              <a:rPr lang="en-US" altLang="zh-CN" dirty="0" smtClean="0"/>
              <a:t>A</a:t>
            </a:r>
            <a:r>
              <a:rPr lang="zh-CN" altLang="en-US" dirty="0" smtClean="0">
                <a:latin typeface="华文新魏" panose="02010800040101010101" pitchFamily="2" charset="-122"/>
              </a:rPr>
              <a:t>等于</a:t>
            </a:r>
            <a:r>
              <a:rPr lang="zh-CN" altLang="en-US" dirty="0" smtClean="0">
                <a:latin typeface="新宋体" panose="02010609030101010101" pitchFamily="49" charset="-122"/>
                <a:ea typeface="新宋体" panose="02010609030101010101" pitchFamily="49" charset="-122"/>
              </a:rPr>
              <a:t>Ｕ</a:t>
            </a:r>
            <a:r>
              <a:rPr lang="zh-CN" altLang="en-US" dirty="0" smtClean="0">
                <a:latin typeface="华文新魏" panose="02010800040101010101" pitchFamily="2" charset="-122"/>
              </a:rPr>
              <a:t>，表示这个数不知如何分配</a:t>
            </a:r>
          </a:p>
        </p:txBody>
      </p:sp>
      <p:graphicFrame>
        <p:nvGraphicFramePr>
          <p:cNvPr id="154630" name="Object 4"/>
          <p:cNvGraphicFramePr>
            <a:graphicFrameLocks noChangeAspect="1"/>
          </p:cNvGraphicFramePr>
          <p:nvPr/>
        </p:nvGraphicFramePr>
        <p:xfrm>
          <a:off x="2819400" y="4267200"/>
          <a:ext cx="1652588" cy="700088"/>
        </p:xfrm>
        <a:graphic>
          <a:graphicData uri="http://schemas.openxmlformats.org/presentationml/2006/ole">
            <mc:AlternateContent xmlns:mc="http://schemas.openxmlformats.org/markup-compatibility/2006">
              <mc:Choice xmlns:v="urn:schemas-microsoft-com:vml" Requires="v">
                <p:oleObj spid="_x0000_s154664" name="Equation" r:id="rId6" imgW="1079500" imgH="457200" progId="Equation.3">
                  <p:embed/>
                </p:oleObj>
              </mc:Choice>
              <mc:Fallback>
                <p:oleObj name="Equation" r:id="rId6" imgW="1079500" imgH="457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267200"/>
                        <a:ext cx="1652588"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31" name="Object 5"/>
          <p:cNvGraphicFramePr>
            <a:graphicFrameLocks noChangeAspect="1"/>
          </p:cNvGraphicFramePr>
          <p:nvPr/>
        </p:nvGraphicFramePr>
        <p:xfrm>
          <a:off x="2971800" y="3733800"/>
          <a:ext cx="1295400" cy="439738"/>
        </p:xfrm>
        <a:graphic>
          <a:graphicData uri="http://schemas.openxmlformats.org/presentationml/2006/ole">
            <mc:AlternateContent xmlns:mc="http://schemas.openxmlformats.org/markup-compatibility/2006">
              <mc:Choice xmlns:v="urn:schemas-microsoft-com:vml" Requires="v">
                <p:oleObj spid="_x0000_s154665" name="Equation" r:id="rId8" imgW="748975" imgH="253890" progId="Equation.3">
                  <p:embed/>
                </p:oleObj>
              </mc:Choice>
              <mc:Fallback>
                <p:oleObj name="Equation" r:id="rId8" imgW="748975" imgH="25389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733800"/>
                        <a:ext cx="12954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21B87EC-EE1E-44F6-9AAD-C68F5A22438A}" type="datetime1">
              <a:rPr lang="zh-CN" altLang="en-US"/>
              <a:pPr>
                <a:defRPr/>
              </a:pPr>
              <a:t>2017/11/19</a:t>
            </a:fld>
            <a:endParaRPr lang="en-US" altLang="zh-CN"/>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7B2DE8-E0DD-483E-BAFA-D1AD45AECC1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smtClean="0">
              <a:latin typeface="Tahoma" panose="020B0604030504040204" pitchFamily="34" charset="0"/>
              <a:ea typeface="宋体" panose="02010600030101010101" pitchFamily="2" charset="-122"/>
            </a:endParaRPr>
          </a:p>
        </p:txBody>
      </p:sp>
      <p:sp>
        <p:nvSpPr>
          <p:cNvPr id="19460" name="Rectangle 3"/>
          <p:cNvSpPr>
            <a:spLocks noGrp="1" noChangeArrowheads="1"/>
          </p:cNvSpPr>
          <p:nvPr>
            <p:ph type="body" idx="1"/>
          </p:nvPr>
        </p:nvSpPr>
        <p:spPr>
          <a:xfrm>
            <a:off x="685800" y="1981200"/>
            <a:ext cx="8062913" cy="2887663"/>
          </a:xfrm>
        </p:spPr>
        <p:txBody>
          <a:bodyPr/>
          <a:lstStyle/>
          <a:p>
            <a:pPr lvl="1" eaLnBrk="1" hangingPunct="1"/>
            <a:r>
              <a:rPr lang="zh-CN" altLang="en-US" dirty="0" smtClean="0">
                <a:solidFill>
                  <a:srgbClr val="000000"/>
                </a:solidFill>
              </a:rPr>
              <a:t>在一阶逻辑中，一个公式</a:t>
            </a:r>
            <a:r>
              <a:rPr lang="en-US" altLang="zh-CN" dirty="0" smtClean="0">
                <a:solidFill>
                  <a:srgbClr val="000000"/>
                </a:solidFill>
              </a:rPr>
              <a:t>F</a:t>
            </a:r>
            <a:r>
              <a:rPr lang="zh-CN" altLang="en-US" dirty="0" smtClean="0">
                <a:solidFill>
                  <a:srgbClr val="000000"/>
                </a:solidFill>
              </a:rPr>
              <a:t>被称为是一个前束范式，当且仅当</a:t>
            </a:r>
            <a:r>
              <a:rPr lang="en-US" altLang="zh-CN" dirty="0" smtClean="0">
                <a:solidFill>
                  <a:srgbClr val="000000"/>
                </a:solidFill>
              </a:rPr>
              <a:t>F</a:t>
            </a:r>
            <a:r>
              <a:rPr lang="zh-CN" altLang="en-US" dirty="0" smtClean="0">
                <a:solidFill>
                  <a:srgbClr val="000000"/>
                </a:solidFill>
              </a:rPr>
              <a:t>是如下的形式</a:t>
            </a:r>
            <a:br>
              <a:rPr lang="zh-CN" altLang="en-US" dirty="0" smtClean="0">
                <a:solidFill>
                  <a:srgbClr val="000000"/>
                </a:solidFill>
              </a:rPr>
            </a:br>
            <a:r>
              <a:rPr lang="zh-CN" altLang="en-US" dirty="0" smtClean="0">
                <a:solidFill>
                  <a:srgbClr val="000000"/>
                </a:solidFill>
              </a:rPr>
              <a:t>    </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Q1x1)...(</a:t>
            </a:r>
            <a:r>
              <a:rPr lang="en-US" altLang="zh-CN" dirty="0" err="1" smtClean="0">
                <a:solidFill>
                  <a:srgbClr val="000000"/>
                </a:solidFill>
                <a:latin typeface="宋体" panose="02010600030101010101" pitchFamily="2" charset="-122"/>
                <a:ea typeface="宋体" panose="02010600030101010101" pitchFamily="2" charset="-122"/>
              </a:rPr>
              <a:t>Qnxn</a:t>
            </a:r>
            <a:r>
              <a:rPr lang="en-US" altLang="zh-CN" dirty="0" smtClean="0">
                <a:solidFill>
                  <a:srgbClr val="000000"/>
                </a:solidFill>
                <a:latin typeface="宋体" panose="02010600030101010101" pitchFamily="2" charset="-122"/>
                <a:ea typeface="宋体" panose="02010600030101010101" pitchFamily="2" charset="-122"/>
              </a:rPr>
              <a:t>)(M)</a:t>
            </a:r>
            <a:br>
              <a:rPr lang="en-US" altLang="zh-CN" dirty="0" smtClean="0">
                <a:solidFill>
                  <a:srgbClr val="000000"/>
                </a:solidFill>
                <a:latin typeface="宋体" panose="02010600030101010101" pitchFamily="2" charset="-122"/>
                <a:ea typeface="宋体" panose="02010600030101010101" pitchFamily="2" charset="-122"/>
              </a:rPr>
            </a:br>
            <a:r>
              <a:rPr lang="zh-CN" altLang="en-US" dirty="0" smtClean="0">
                <a:solidFill>
                  <a:srgbClr val="000000"/>
                </a:solidFill>
              </a:rPr>
              <a:t>其中每一个</a:t>
            </a:r>
            <a:r>
              <a:rPr lang="en-US" altLang="zh-CN" dirty="0" err="1" smtClean="0">
                <a:solidFill>
                  <a:srgbClr val="000000"/>
                </a:solidFill>
              </a:rPr>
              <a:t>Qix</a:t>
            </a:r>
            <a:r>
              <a:rPr lang="en-US" altLang="zh-CN" b="1" dirty="0" err="1" smtClean="0">
                <a:solidFill>
                  <a:srgbClr val="000000"/>
                </a:solidFill>
              </a:rPr>
              <a:t>i</a:t>
            </a:r>
            <a:r>
              <a:rPr lang="zh-CN" altLang="en-US" dirty="0" smtClean="0">
                <a:solidFill>
                  <a:srgbClr val="000000"/>
                </a:solidFill>
              </a:rPr>
              <a:t>（</a:t>
            </a:r>
            <a:r>
              <a:rPr lang="en-US" altLang="zh-CN" dirty="0" err="1" smtClean="0">
                <a:solidFill>
                  <a:srgbClr val="000000"/>
                </a:solidFill>
              </a:rPr>
              <a:t>i</a:t>
            </a:r>
            <a:r>
              <a:rPr lang="en-US" altLang="zh-CN" dirty="0" smtClean="0">
                <a:solidFill>
                  <a:srgbClr val="000000"/>
                </a:solidFill>
              </a:rPr>
              <a:t>=1</a:t>
            </a:r>
            <a:r>
              <a:rPr lang="zh-CN" altLang="en-US" dirty="0" smtClean="0">
                <a:solidFill>
                  <a:srgbClr val="000000"/>
                </a:solidFill>
              </a:rPr>
              <a:t>，</a:t>
            </a:r>
            <a:r>
              <a:rPr lang="en-US" altLang="zh-CN" dirty="0" smtClean="0">
                <a:solidFill>
                  <a:srgbClr val="000000"/>
                </a:solidFill>
              </a:rPr>
              <a:t>2</a:t>
            </a:r>
            <a:r>
              <a:rPr lang="zh-CN" altLang="en-US" dirty="0" smtClean="0">
                <a:solidFill>
                  <a:srgbClr val="000000"/>
                </a:solidFill>
              </a:rPr>
              <a:t>，</a:t>
            </a:r>
            <a:r>
              <a:rPr lang="en-US" altLang="zh-CN" dirty="0" smtClean="0">
                <a:solidFill>
                  <a:srgbClr val="000000"/>
                </a:solidFill>
              </a:rPr>
              <a:t>...</a:t>
            </a:r>
            <a:r>
              <a:rPr lang="zh-CN" altLang="en-US" dirty="0" smtClean="0">
                <a:solidFill>
                  <a:srgbClr val="000000"/>
                </a:solidFill>
              </a:rPr>
              <a:t>，</a:t>
            </a:r>
            <a:r>
              <a:rPr lang="en-US" altLang="zh-CN" dirty="0" smtClean="0">
                <a:solidFill>
                  <a:srgbClr val="000000"/>
                </a:solidFill>
              </a:rPr>
              <a:t>n</a:t>
            </a:r>
            <a:r>
              <a:rPr lang="zh-CN" altLang="en-US" dirty="0" smtClean="0">
                <a:solidFill>
                  <a:srgbClr val="000000"/>
                </a:solidFill>
              </a:rPr>
              <a:t>）是（</a:t>
            </a:r>
            <a:r>
              <a:rPr lang="zh-CN" altLang="en-US"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dirty="0" smtClean="0">
                <a:solidFill>
                  <a:srgbClr val="000000"/>
                </a:solidFill>
              </a:rPr>
              <a:t>xi</a:t>
            </a:r>
            <a:r>
              <a:rPr lang="zh-CN" altLang="en-US" dirty="0" smtClean="0">
                <a:solidFill>
                  <a:srgbClr val="000000"/>
                </a:solidFill>
              </a:rPr>
              <a:t>）或（</a:t>
            </a:r>
            <a:r>
              <a:rPr lang="zh-CN" altLang="en-US"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dirty="0" smtClean="0">
                <a:solidFill>
                  <a:srgbClr val="000000"/>
                </a:solidFill>
              </a:rPr>
              <a:t>xi</a:t>
            </a:r>
            <a:r>
              <a:rPr lang="zh-CN" altLang="en-US" dirty="0" smtClean="0">
                <a:solidFill>
                  <a:srgbClr val="000000"/>
                </a:solidFill>
              </a:rPr>
              <a:t>），而</a:t>
            </a:r>
            <a:r>
              <a:rPr lang="en-US" altLang="zh-CN" dirty="0" smtClean="0">
                <a:solidFill>
                  <a:srgbClr val="000000"/>
                </a:solidFill>
              </a:rPr>
              <a:t>M</a:t>
            </a:r>
            <a:r>
              <a:rPr lang="zh-CN" altLang="en-US" dirty="0" smtClean="0">
                <a:solidFill>
                  <a:srgbClr val="000000"/>
                </a:solidFill>
              </a:rPr>
              <a:t>是一个不含量词的公式。（</a:t>
            </a:r>
            <a:r>
              <a:rPr lang="en-US" altLang="zh-CN" dirty="0" smtClean="0">
                <a:solidFill>
                  <a:srgbClr val="000000"/>
                </a:solidFill>
              </a:rPr>
              <a:t>Q1x1</a:t>
            </a:r>
            <a:r>
              <a:rPr lang="zh-CN" altLang="en-US" dirty="0" smtClean="0">
                <a:solidFill>
                  <a:srgbClr val="000000"/>
                </a:solidFill>
              </a:rPr>
              <a:t>）</a:t>
            </a:r>
            <a:r>
              <a:rPr lang="en-US" altLang="zh-CN" dirty="0" smtClean="0">
                <a:solidFill>
                  <a:srgbClr val="000000"/>
                </a:solidFill>
              </a:rPr>
              <a:t>...</a:t>
            </a:r>
            <a:r>
              <a:rPr lang="zh-CN" altLang="en-US" dirty="0" smtClean="0">
                <a:solidFill>
                  <a:srgbClr val="000000"/>
                </a:solidFill>
              </a:rPr>
              <a:t>（</a:t>
            </a:r>
            <a:r>
              <a:rPr lang="en-US" altLang="zh-CN" dirty="0" err="1" smtClean="0">
                <a:solidFill>
                  <a:srgbClr val="000000"/>
                </a:solidFill>
              </a:rPr>
              <a:t>Qnxn</a:t>
            </a:r>
            <a:r>
              <a:rPr lang="zh-CN" altLang="en-US" dirty="0" smtClean="0">
                <a:solidFill>
                  <a:srgbClr val="000000"/>
                </a:solidFill>
              </a:rPr>
              <a:t>）称为前束，</a:t>
            </a:r>
            <a:r>
              <a:rPr lang="en-US" altLang="zh-CN" dirty="0" smtClean="0">
                <a:solidFill>
                  <a:srgbClr val="000000"/>
                </a:solidFill>
              </a:rPr>
              <a:t>M</a:t>
            </a:r>
            <a:r>
              <a:rPr lang="zh-CN" altLang="en-US" dirty="0" smtClean="0">
                <a:solidFill>
                  <a:srgbClr val="000000"/>
                </a:solidFill>
              </a:rPr>
              <a:t>称为公式</a:t>
            </a:r>
            <a:r>
              <a:rPr lang="en-US" altLang="zh-CN" dirty="0" smtClean="0">
                <a:solidFill>
                  <a:srgbClr val="000000"/>
                </a:solidFill>
              </a:rPr>
              <a:t>F</a:t>
            </a:r>
            <a:r>
              <a:rPr lang="zh-CN" altLang="en-US" dirty="0" smtClean="0">
                <a:solidFill>
                  <a:srgbClr val="000000"/>
                </a:solidFill>
              </a:rPr>
              <a:t>的母式。</a:t>
            </a:r>
          </a:p>
          <a:p>
            <a:pPr lvl="1" eaLnBrk="1" hangingPunct="1">
              <a:buFont typeface="Wingdings" panose="05000000000000000000" pitchFamily="2" charset="2"/>
              <a:buNone/>
            </a:pPr>
            <a:r>
              <a:rPr lang="zh-CN" altLang="en-US" b="1" dirty="0" smtClean="0">
                <a:solidFill>
                  <a:srgbClr val="000000"/>
                </a:solidFill>
              </a:rPr>
              <a:t>例</a:t>
            </a:r>
            <a:r>
              <a:rPr lang="en-US" altLang="zh-CN" b="1" dirty="0" smtClean="0">
                <a:solidFill>
                  <a:srgbClr val="000000"/>
                </a:solidFill>
              </a:rPr>
              <a:t>1</a:t>
            </a:r>
            <a:r>
              <a:rPr lang="zh-CN" altLang="en-US" dirty="0" smtClean="0">
                <a:solidFill>
                  <a:srgbClr val="000000"/>
                </a:solidFill>
              </a:rPr>
              <a:t>：变公式</a:t>
            </a:r>
            <a:r>
              <a:rPr lang="zh-CN" altLang="en-US" b="1" dirty="0" smtClean="0">
                <a:solidFill>
                  <a:srgbClr val="000000"/>
                </a:solidFill>
                <a:latin typeface="宋体" panose="02010600030101010101" pitchFamily="2" charset="-122"/>
                <a:ea typeface="宋体" panose="02010600030101010101" pitchFamily="2" charset="-122"/>
              </a:rPr>
              <a:t>（</a:t>
            </a:r>
            <a:r>
              <a:rPr lang="zh-CN" altLang="en-US"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ea typeface="宋体" panose="02010600030101010101" pitchFamily="2" charset="-122"/>
              </a:rPr>
              <a:t>x</a:t>
            </a:r>
            <a:r>
              <a:rPr lang="zh-CN" altLang="en-US" b="1" dirty="0" smtClean="0">
                <a:solidFill>
                  <a:srgbClr val="000000"/>
                </a:solidFill>
                <a:latin typeface="宋体" panose="02010600030101010101" pitchFamily="2" charset="-122"/>
                <a:ea typeface="宋体" panose="02010600030101010101" pitchFamily="2" charset="-122"/>
              </a:rPr>
              <a:t>）</a:t>
            </a:r>
            <a:r>
              <a:rPr lang="en-US" altLang="zh-CN" b="1" dirty="0" smtClean="0">
                <a:solidFill>
                  <a:srgbClr val="000000"/>
                </a:solidFill>
                <a:latin typeface="宋体" panose="02010600030101010101" pitchFamily="2" charset="-122"/>
                <a:ea typeface="宋体" panose="02010600030101010101" pitchFamily="2" charset="-122"/>
              </a:rPr>
              <a:t>P</a:t>
            </a:r>
            <a:r>
              <a:rPr lang="zh-CN" altLang="en-US" b="1" dirty="0" smtClean="0">
                <a:solidFill>
                  <a:srgbClr val="000000"/>
                </a:solidFill>
                <a:latin typeface="宋体" panose="02010600030101010101" pitchFamily="2" charset="-122"/>
                <a:ea typeface="宋体" panose="02010600030101010101" pitchFamily="2" charset="-122"/>
              </a:rPr>
              <a:t>（</a:t>
            </a:r>
            <a:r>
              <a:rPr lang="en-US" altLang="zh-CN" b="1" dirty="0" smtClean="0">
                <a:solidFill>
                  <a:srgbClr val="000000"/>
                </a:solidFill>
                <a:latin typeface="宋体" panose="02010600030101010101" pitchFamily="2" charset="-122"/>
                <a:ea typeface="宋体" panose="02010600030101010101" pitchFamily="2" charset="-122"/>
              </a:rPr>
              <a:t>x</a:t>
            </a:r>
            <a:r>
              <a:rPr lang="zh-CN" altLang="en-US" b="1" dirty="0" smtClean="0">
                <a:solidFill>
                  <a:srgbClr val="000000"/>
                </a:solidFill>
                <a:latin typeface="宋体" panose="02010600030101010101" pitchFamily="2" charset="-122"/>
                <a:ea typeface="宋体" panose="02010600030101010101" pitchFamily="2" charset="-122"/>
              </a:rPr>
              <a:t>）</a:t>
            </a:r>
            <a:r>
              <a:rPr lang="en-US" altLang="zh-CN" b="1" dirty="0" smtClean="0">
                <a:solidFill>
                  <a:srgbClr val="000000"/>
                </a:solidFill>
                <a:latin typeface="宋体" panose="02010600030101010101" pitchFamily="2" charset="-122"/>
                <a:ea typeface="宋体" panose="02010600030101010101" pitchFamily="2" charset="-122"/>
              </a:rPr>
              <a:t>=&gt;</a:t>
            </a:r>
            <a:r>
              <a:rPr lang="zh-CN" altLang="en-US" b="1" dirty="0" smtClean="0">
                <a:solidFill>
                  <a:srgbClr val="000000"/>
                </a:solidFill>
                <a:latin typeface="宋体" panose="02010600030101010101" pitchFamily="2" charset="-122"/>
                <a:ea typeface="宋体" panose="02010600030101010101" pitchFamily="2" charset="-122"/>
              </a:rPr>
              <a:t>（</a:t>
            </a:r>
            <a:r>
              <a:rPr lang="zh-CN" altLang="en-US"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ea typeface="宋体" panose="02010600030101010101" pitchFamily="2" charset="-122"/>
              </a:rPr>
              <a:t>x</a:t>
            </a:r>
            <a:r>
              <a:rPr lang="zh-CN" altLang="en-US" b="1" dirty="0" smtClean="0">
                <a:solidFill>
                  <a:srgbClr val="000000"/>
                </a:solidFill>
                <a:latin typeface="宋体" panose="02010600030101010101" pitchFamily="2" charset="-122"/>
                <a:ea typeface="宋体" panose="02010600030101010101" pitchFamily="2" charset="-122"/>
              </a:rPr>
              <a:t>）</a:t>
            </a:r>
            <a:r>
              <a:rPr lang="en-US" altLang="zh-CN" b="1" dirty="0" smtClean="0">
                <a:solidFill>
                  <a:srgbClr val="000000"/>
                </a:solidFill>
                <a:latin typeface="宋体" panose="02010600030101010101" pitchFamily="2" charset="-122"/>
                <a:ea typeface="宋体" panose="02010600030101010101" pitchFamily="2" charset="-122"/>
              </a:rPr>
              <a:t>Q</a:t>
            </a:r>
            <a:r>
              <a:rPr lang="zh-CN" altLang="en-US" b="1" dirty="0" smtClean="0">
                <a:solidFill>
                  <a:srgbClr val="000000"/>
                </a:solidFill>
                <a:latin typeface="宋体" panose="02010600030101010101" pitchFamily="2" charset="-122"/>
                <a:ea typeface="宋体" panose="02010600030101010101" pitchFamily="2" charset="-122"/>
              </a:rPr>
              <a:t>（</a:t>
            </a:r>
            <a:r>
              <a:rPr lang="en-US" altLang="zh-CN" b="1" dirty="0" smtClean="0">
                <a:solidFill>
                  <a:srgbClr val="000000"/>
                </a:solidFill>
                <a:latin typeface="宋体" panose="02010600030101010101" pitchFamily="2" charset="-122"/>
                <a:ea typeface="宋体" panose="02010600030101010101" pitchFamily="2" charset="-122"/>
              </a:rPr>
              <a:t>x</a:t>
            </a:r>
            <a:r>
              <a:rPr lang="zh-CN" altLang="en-US" b="1" dirty="0" smtClean="0">
                <a:solidFill>
                  <a:srgbClr val="000000"/>
                </a:solidFill>
                <a:latin typeface="宋体" panose="02010600030101010101" pitchFamily="2" charset="-122"/>
                <a:ea typeface="宋体" panose="02010600030101010101" pitchFamily="2" charset="-122"/>
              </a:rPr>
              <a:t>）</a:t>
            </a:r>
            <a:r>
              <a:rPr lang="zh-CN" altLang="en-US" dirty="0" smtClean="0">
                <a:solidFill>
                  <a:srgbClr val="000000"/>
                </a:solidFill>
              </a:rPr>
              <a:t>为前束范式</a:t>
            </a:r>
            <a:endParaRPr lang="zh-CN" altLang="en-US" dirty="0" smtClean="0"/>
          </a:p>
          <a:p>
            <a:pPr lvl="1" eaLnBrk="1" hangingPunct="1">
              <a:buFont typeface="Wingdings" panose="05000000000000000000" pitchFamily="2" charset="2"/>
              <a:buNone/>
            </a:pPr>
            <a:endParaRPr lang="en-US" altLang="zh-CN" dirty="0" smtClean="0"/>
          </a:p>
        </p:txBody>
      </p:sp>
      <p:sp>
        <p:nvSpPr>
          <p:cNvPr id="243716" name="Text Box 4"/>
          <p:cNvSpPr txBox="1">
            <a:spLocks noChangeArrowheads="1"/>
          </p:cNvSpPr>
          <p:nvPr/>
        </p:nvSpPr>
        <p:spPr bwMode="auto">
          <a:xfrm>
            <a:off x="1187450" y="5013325"/>
            <a:ext cx="6121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buClr>
                <a:schemeClr val="folHlink"/>
              </a:buClr>
              <a:buSzPct val="60000"/>
              <a:buFont typeface="Wingdings" panose="05000000000000000000" pitchFamily="2" charset="2"/>
              <a:buNone/>
            </a:pPr>
            <a:r>
              <a:rPr lang="en-US" altLang="zh-CN"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P</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Q</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en-US" altLang="zh-CN"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~P</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Q</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zh-CN" altLang="en-US"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~P</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Q</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宋体" panose="02010600030101010101" pitchFamily="2" charset="-122"/>
                <a:ea typeface="宋体" panose="02010600030101010101" pitchFamily="2" charset="-122"/>
              </a:rPr>
              <a:t>x</a:t>
            </a:r>
            <a:r>
              <a:rPr lang="zh-CN" altLang="en-US" b="1">
                <a:solidFill>
                  <a:srgbClr val="000000"/>
                </a:solidFill>
                <a:latin typeface="宋体" panose="02010600030101010101" pitchFamily="2" charset="-122"/>
                <a:ea typeface="宋体" panose="02010600030101010101" pitchFamily="2" charset="-122"/>
              </a:rPr>
              <a:t>））为前束范式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 calcmode="lin" valueType="num">
                                      <p:cBhvr additive="base">
                                        <p:cTn id="7" dur="500" fill="hold"/>
                                        <p:tgtEl>
                                          <p:spTgt spid="243716"/>
                                        </p:tgtEl>
                                        <p:attrNameLst>
                                          <p:attrName>ppt_x</p:attrName>
                                        </p:attrNameLst>
                                      </p:cBhvr>
                                      <p:tavLst>
                                        <p:tav tm="0">
                                          <p:val>
                                            <p:strVal val="#ppt_x"/>
                                          </p:val>
                                        </p:tav>
                                        <p:tav tm="100000">
                                          <p:val>
                                            <p:strVal val="#ppt_x"/>
                                          </p:val>
                                        </p:tav>
                                      </p:tavLst>
                                    </p:anim>
                                    <p:anim calcmode="lin" valueType="num">
                                      <p:cBhvr additive="base">
                                        <p:cTn id="8"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9A9574-60DF-43A4-94BA-BF5922B9F59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5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5A994E-2DB5-4C4B-872D-6290D9ADD28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150</a:t>
            </a:fld>
            <a:endParaRPr kumimoji="0" lang="en-US" altLang="zh-CN" sz="1400" smtClean="0">
              <a:latin typeface="Tahoma" panose="020B0604030504040204" pitchFamily="34" charset="0"/>
              <a:ea typeface="宋体" panose="02010600030101010101" pitchFamily="2" charset="-122"/>
            </a:endParaRPr>
          </a:p>
        </p:txBody>
      </p:sp>
      <p:sp>
        <p:nvSpPr>
          <p:cNvPr id="155652"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319491" name="Rectangle 3"/>
          <p:cNvSpPr>
            <a:spLocks noGrp="1" noChangeArrowheads="1"/>
          </p:cNvSpPr>
          <p:nvPr>
            <p:ph type="body" idx="1"/>
          </p:nvPr>
        </p:nvSpPr>
        <p:spPr>
          <a:xfrm>
            <a:off x="1182688" y="2017713"/>
            <a:ext cx="7351712" cy="4459287"/>
          </a:xfrm>
        </p:spPr>
        <p:txBody>
          <a:bodyPr/>
          <a:lstStyle/>
          <a:p>
            <a:pPr eaLnBrk="1" hangingPunct="1">
              <a:lnSpc>
                <a:spcPct val="90000"/>
              </a:lnSpc>
              <a:buFont typeface="Wingdings" panose="05000000000000000000" pitchFamily="2" charset="2"/>
              <a:buNone/>
            </a:pPr>
            <a:r>
              <a:rPr lang="zh-CN" altLang="en-US" sz="2000" dirty="0" smtClean="0"/>
              <a:t>例 设</a:t>
            </a:r>
            <a:r>
              <a:rPr lang="en-US" altLang="zh-CN" sz="2000" dirty="0" smtClean="0"/>
              <a:t>U={red</a:t>
            </a:r>
            <a:r>
              <a:rPr lang="zh-CN" altLang="en-US" sz="2000" dirty="0" smtClean="0"/>
              <a:t>，</a:t>
            </a:r>
            <a:r>
              <a:rPr lang="en-US" altLang="zh-CN" sz="2000" dirty="0" smtClean="0"/>
              <a:t>yellow</a:t>
            </a:r>
            <a:r>
              <a:rPr lang="zh-CN" altLang="en-US" sz="2000" dirty="0" smtClean="0"/>
              <a:t>，</a:t>
            </a:r>
            <a:r>
              <a:rPr lang="en-US" altLang="zh-CN" sz="2000" dirty="0" smtClean="0"/>
              <a:t>white}</a:t>
            </a:r>
            <a:r>
              <a:rPr lang="zh-CN" altLang="en-US" sz="2000" dirty="0" smtClean="0"/>
              <a:t>，求</a:t>
            </a:r>
            <a:r>
              <a:rPr lang="en-US" altLang="zh-CN" sz="2000" dirty="0" smtClean="0"/>
              <a:t>U</a:t>
            </a:r>
            <a:r>
              <a:rPr lang="zh-CN" altLang="en-US" sz="2000" dirty="0" smtClean="0"/>
              <a:t>的幂集</a:t>
            </a:r>
            <a:r>
              <a:rPr lang="en-US" altLang="zh-CN" sz="2000" dirty="0" smtClean="0"/>
              <a:t>2</a:t>
            </a:r>
            <a:r>
              <a:rPr lang="en-US" altLang="zh-CN" sz="2000" baseline="30000" dirty="0" smtClean="0"/>
              <a:t>U</a:t>
            </a:r>
            <a:r>
              <a:rPr lang="zh-CN" altLang="en-US" sz="2000" dirty="0" smtClean="0"/>
              <a:t>。 </a:t>
            </a:r>
            <a:r>
              <a:rPr lang="en-US" altLang="zh-CN" sz="2000" dirty="0" smtClean="0"/>
              <a:t>U</a:t>
            </a:r>
            <a:r>
              <a:rPr lang="zh-CN" altLang="en-US" sz="2000" dirty="0" smtClean="0"/>
              <a:t>的幂集可包括如下子集： </a:t>
            </a:r>
          </a:p>
          <a:p>
            <a:pPr eaLnBrk="1" hangingPunct="1">
              <a:lnSpc>
                <a:spcPct val="90000"/>
              </a:lnSpc>
              <a:buFont typeface="Wingdings" panose="05000000000000000000" pitchFamily="2" charset="2"/>
              <a:buNone/>
            </a:pPr>
            <a:r>
              <a:rPr lang="zh-CN" altLang="en-US" sz="2000" dirty="0" smtClean="0"/>
              <a:t> </a:t>
            </a:r>
            <a:r>
              <a:rPr lang="en-US" altLang="zh-CN" sz="2000" dirty="0" smtClean="0"/>
              <a:t>A</a:t>
            </a:r>
            <a:r>
              <a:rPr lang="en-US" altLang="zh-CN" sz="2000" baseline="-30000" dirty="0" smtClean="0"/>
              <a:t>0</a:t>
            </a:r>
            <a:r>
              <a:rPr lang="en-US" altLang="zh-CN" sz="2000" dirty="0" smtClean="0"/>
              <a:t>={}</a:t>
            </a:r>
            <a:r>
              <a:rPr lang="zh-CN" altLang="en-US" sz="2000" dirty="0" smtClean="0"/>
              <a:t>， </a:t>
            </a:r>
            <a:r>
              <a:rPr lang="en-US" altLang="zh-CN" sz="2000" dirty="0" smtClean="0"/>
              <a:t>A</a:t>
            </a:r>
            <a:r>
              <a:rPr lang="en-US" altLang="zh-CN" sz="2000" baseline="-30000" dirty="0" smtClean="0"/>
              <a:t>1</a:t>
            </a:r>
            <a:r>
              <a:rPr lang="en-US" altLang="zh-CN" sz="2000" dirty="0" smtClean="0"/>
              <a:t>={red}</a:t>
            </a:r>
            <a:r>
              <a:rPr lang="zh-CN" altLang="en-US" sz="2000" dirty="0" smtClean="0"/>
              <a:t>， </a:t>
            </a:r>
            <a:r>
              <a:rPr lang="en-US" altLang="zh-CN" sz="2000" dirty="0" smtClean="0"/>
              <a:t>A</a:t>
            </a:r>
            <a:r>
              <a:rPr lang="en-US" altLang="zh-CN" sz="2000" baseline="-30000" dirty="0" smtClean="0"/>
              <a:t>2</a:t>
            </a:r>
            <a:r>
              <a:rPr lang="en-US" altLang="zh-CN" sz="2000" dirty="0" smtClean="0"/>
              <a:t>={yellow}</a:t>
            </a:r>
            <a:r>
              <a:rPr lang="zh-CN" altLang="en-US" sz="2000" dirty="0" smtClean="0"/>
              <a:t>， </a:t>
            </a:r>
            <a:r>
              <a:rPr lang="en-US" altLang="zh-CN" sz="2000" dirty="0" smtClean="0"/>
              <a:t>A</a:t>
            </a:r>
            <a:r>
              <a:rPr lang="en-US" altLang="zh-CN" sz="2000" baseline="-30000" dirty="0" smtClean="0"/>
              <a:t>3</a:t>
            </a:r>
            <a:r>
              <a:rPr lang="en-US" altLang="zh-CN" sz="2000" dirty="0" smtClean="0"/>
              <a:t>={white}</a:t>
            </a:r>
            <a:r>
              <a:rPr lang="zh-CN" altLang="en-US" sz="2000" dirty="0" smtClean="0"/>
              <a:t>， </a:t>
            </a:r>
            <a:r>
              <a:rPr lang="en-US" altLang="zh-CN" sz="2000" dirty="0" smtClean="0"/>
              <a:t>A</a:t>
            </a:r>
            <a:r>
              <a:rPr lang="en-US" altLang="zh-CN" sz="2000" baseline="-30000" dirty="0" smtClean="0"/>
              <a:t>4</a:t>
            </a:r>
            <a:r>
              <a:rPr lang="en-US" altLang="zh-CN" sz="2000" dirty="0" smtClean="0"/>
              <a:t>={red</a:t>
            </a:r>
            <a:r>
              <a:rPr lang="zh-CN" altLang="en-US" sz="2000" dirty="0" smtClean="0"/>
              <a:t>，</a:t>
            </a:r>
            <a:r>
              <a:rPr lang="en-US" altLang="zh-CN" sz="2000" dirty="0" smtClean="0"/>
              <a:t>yellow}</a:t>
            </a:r>
            <a:r>
              <a:rPr lang="zh-CN" altLang="en-US" sz="2000" dirty="0" smtClean="0"/>
              <a:t>，</a:t>
            </a:r>
            <a:r>
              <a:rPr lang="en-US" altLang="zh-CN" sz="2000" dirty="0" smtClean="0"/>
              <a:t>A</a:t>
            </a:r>
            <a:r>
              <a:rPr lang="en-US" altLang="zh-CN" sz="2000" baseline="-30000" dirty="0" smtClean="0"/>
              <a:t>5</a:t>
            </a:r>
            <a:r>
              <a:rPr lang="en-US" altLang="zh-CN" sz="2000" dirty="0" smtClean="0"/>
              <a:t>={red</a:t>
            </a:r>
            <a:r>
              <a:rPr lang="zh-CN" altLang="en-US" sz="2000" dirty="0" smtClean="0"/>
              <a:t>，</a:t>
            </a:r>
            <a:r>
              <a:rPr lang="en-US" altLang="zh-CN" sz="2000" dirty="0" smtClean="0"/>
              <a:t>white}</a:t>
            </a:r>
            <a:r>
              <a:rPr lang="zh-CN" altLang="en-US" sz="2000" dirty="0" smtClean="0"/>
              <a:t>，</a:t>
            </a:r>
            <a:r>
              <a:rPr lang="en-US" altLang="zh-CN" sz="2000" dirty="0" smtClean="0"/>
              <a:t>A</a:t>
            </a:r>
            <a:r>
              <a:rPr lang="en-US" altLang="zh-CN" sz="2000" baseline="-30000" dirty="0" smtClean="0"/>
              <a:t>6</a:t>
            </a:r>
            <a:r>
              <a:rPr lang="en-US" altLang="zh-CN" sz="2000" dirty="0" smtClean="0"/>
              <a:t>={yellow</a:t>
            </a:r>
            <a:r>
              <a:rPr lang="zh-CN" altLang="en-US" sz="2000" dirty="0" smtClean="0"/>
              <a:t>，</a:t>
            </a:r>
            <a:r>
              <a:rPr lang="en-US" altLang="zh-CN" sz="2000" dirty="0" smtClean="0"/>
              <a:t>white}</a:t>
            </a:r>
            <a:r>
              <a:rPr lang="zh-CN" altLang="en-US" sz="2000" dirty="0" smtClean="0"/>
              <a:t>，</a:t>
            </a:r>
            <a:r>
              <a:rPr lang="en-US" altLang="zh-CN" sz="2000" dirty="0" smtClean="0"/>
              <a:t>A</a:t>
            </a:r>
            <a:r>
              <a:rPr lang="en-US" altLang="zh-CN" sz="2000" baseline="-30000" dirty="0" smtClean="0"/>
              <a:t>7</a:t>
            </a:r>
            <a:r>
              <a:rPr lang="en-US" altLang="zh-CN" sz="2000" dirty="0" smtClean="0"/>
              <a:t>={red</a:t>
            </a:r>
            <a:r>
              <a:rPr lang="zh-CN" altLang="en-US" sz="2000" dirty="0" smtClean="0"/>
              <a:t>，</a:t>
            </a:r>
            <a:r>
              <a:rPr lang="en-US" altLang="zh-CN" sz="2000" dirty="0" smtClean="0"/>
              <a:t>yellow</a:t>
            </a:r>
            <a:r>
              <a:rPr lang="zh-CN" altLang="en-US" sz="2000" dirty="0" smtClean="0"/>
              <a:t>，</a:t>
            </a:r>
            <a:r>
              <a:rPr lang="en-US" altLang="zh-CN" sz="2000" dirty="0" smtClean="0"/>
              <a:t>white}  </a:t>
            </a:r>
          </a:p>
          <a:p>
            <a:pPr eaLnBrk="1" hangingPunct="1">
              <a:lnSpc>
                <a:spcPct val="90000"/>
              </a:lnSpc>
              <a:buFont typeface="Wingdings" panose="05000000000000000000" pitchFamily="2" charset="2"/>
              <a:buNone/>
            </a:pPr>
            <a:r>
              <a:rPr lang="en-US" altLang="zh-CN" sz="2000" dirty="0" smtClean="0"/>
              <a:t>2</a:t>
            </a:r>
            <a:r>
              <a:rPr lang="en-US" altLang="zh-CN" sz="2000" baseline="30000" dirty="0" smtClean="0"/>
              <a:t>U</a:t>
            </a:r>
            <a:r>
              <a:rPr lang="zh-CN" altLang="en-US" sz="2000" dirty="0" smtClean="0"/>
              <a:t>上的概率分配函数</a:t>
            </a:r>
            <a:r>
              <a:rPr lang="en-US" altLang="zh-CN" sz="2000" dirty="0" smtClean="0"/>
              <a:t>m</a:t>
            </a:r>
            <a:r>
              <a:rPr lang="zh-CN" altLang="en-US" sz="2000" dirty="0" smtClean="0"/>
              <a:t>为： </a:t>
            </a:r>
            <a:r>
              <a:rPr lang="en-US" altLang="zh-CN" sz="2000" dirty="0" smtClean="0"/>
              <a:t>m({ }</a:t>
            </a:r>
            <a:r>
              <a:rPr lang="zh-CN" altLang="en-US" sz="2000" dirty="0" smtClean="0"/>
              <a:t>，</a:t>
            </a:r>
            <a:r>
              <a:rPr lang="en-US" altLang="zh-CN" sz="2000" dirty="0" smtClean="0"/>
              <a:t>{red}</a:t>
            </a:r>
            <a:r>
              <a:rPr lang="zh-CN" altLang="en-US" sz="2000" dirty="0" smtClean="0"/>
              <a:t>，</a:t>
            </a:r>
            <a:r>
              <a:rPr lang="en-US" altLang="zh-CN" sz="2000" dirty="0" smtClean="0"/>
              <a:t>{yellow}</a:t>
            </a:r>
            <a:r>
              <a:rPr lang="zh-CN" altLang="en-US" sz="2000" dirty="0" smtClean="0"/>
              <a:t>，</a:t>
            </a:r>
            <a:r>
              <a:rPr lang="en-US" altLang="zh-CN" sz="2000" dirty="0" smtClean="0"/>
              <a:t>{white}</a:t>
            </a:r>
            <a:r>
              <a:rPr lang="zh-CN" altLang="en-US" sz="2000" dirty="0" smtClean="0"/>
              <a:t>，</a:t>
            </a:r>
            <a:r>
              <a:rPr lang="en-US" altLang="zh-CN" sz="2000" dirty="0" smtClean="0"/>
              <a:t>{red</a:t>
            </a:r>
            <a:r>
              <a:rPr lang="zh-CN" altLang="en-US" sz="2000" dirty="0" smtClean="0"/>
              <a:t>，</a:t>
            </a:r>
            <a:r>
              <a:rPr lang="en-US" altLang="zh-CN" sz="2000" dirty="0" smtClean="0"/>
              <a:t>yellow}</a:t>
            </a:r>
            <a:r>
              <a:rPr lang="zh-CN" altLang="en-US" sz="2000" dirty="0" smtClean="0"/>
              <a:t>，</a:t>
            </a:r>
            <a:r>
              <a:rPr lang="en-US" altLang="zh-CN" sz="2000" dirty="0" smtClean="0"/>
              <a:t>{red</a:t>
            </a:r>
            <a:r>
              <a:rPr lang="zh-CN" altLang="en-US" sz="2000" dirty="0" smtClean="0"/>
              <a:t>，</a:t>
            </a:r>
            <a:r>
              <a:rPr lang="en-US" altLang="zh-CN" sz="2000" dirty="0" smtClean="0"/>
              <a:t>white}</a:t>
            </a:r>
            <a:r>
              <a:rPr lang="zh-CN" altLang="en-US" sz="2000" dirty="0" smtClean="0"/>
              <a:t>，</a:t>
            </a:r>
            <a:r>
              <a:rPr lang="en-US" altLang="zh-CN" sz="2000" dirty="0" smtClean="0"/>
              <a:t>{yellow</a:t>
            </a:r>
            <a:r>
              <a:rPr lang="zh-CN" altLang="en-US" sz="2000" dirty="0" smtClean="0"/>
              <a:t>，</a:t>
            </a:r>
            <a:r>
              <a:rPr lang="en-US" altLang="zh-CN" sz="2000" dirty="0" smtClean="0"/>
              <a:t>white}</a:t>
            </a:r>
            <a:r>
              <a:rPr lang="zh-CN" altLang="en-US" sz="2000" dirty="0" smtClean="0"/>
              <a:t>，</a:t>
            </a:r>
            <a:r>
              <a:rPr lang="en-US" altLang="zh-CN" sz="2000" dirty="0" smtClean="0"/>
              <a:t>{red</a:t>
            </a:r>
            <a:r>
              <a:rPr lang="zh-CN" altLang="en-US" sz="2000" dirty="0" smtClean="0"/>
              <a:t>，</a:t>
            </a:r>
            <a:r>
              <a:rPr lang="en-US" altLang="zh-CN" sz="2000" dirty="0" smtClean="0"/>
              <a:t>yellow</a:t>
            </a:r>
            <a:r>
              <a:rPr lang="zh-CN" altLang="en-US" sz="2000" dirty="0" smtClean="0"/>
              <a:t>，</a:t>
            </a:r>
            <a:r>
              <a:rPr lang="en-US" altLang="zh-CN" sz="2000" dirty="0" smtClean="0"/>
              <a:t>white}) =</a:t>
            </a:r>
            <a:r>
              <a:rPr lang="zh-CN" altLang="en-US" sz="2000" dirty="0" smtClean="0"/>
              <a:t>（</a:t>
            </a:r>
            <a:r>
              <a:rPr lang="en-US" altLang="zh-CN" sz="2000" dirty="0" smtClean="0"/>
              <a:t>0</a:t>
            </a:r>
            <a:r>
              <a:rPr lang="zh-CN" altLang="en-US" sz="2000" dirty="0" smtClean="0"/>
              <a:t>，</a:t>
            </a:r>
            <a:r>
              <a:rPr lang="en-US" altLang="zh-CN" sz="2000" dirty="0" smtClean="0"/>
              <a:t>0.3</a:t>
            </a:r>
            <a:r>
              <a:rPr lang="zh-CN" altLang="en-US" sz="2000" dirty="0" smtClean="0"/>
              <a:t>，</a:t>
            </a:r>
            <a:r>
              <a:rPr lang="en-US" altLang="zh-CN" sz="2000" dirty="0" smtClean="0"/>
              <a:t>0</a:t>
            </a:r>
            <a:r>
              <a:rPr lang="zh-CN" altLang="en-US" sz="2000" dirty="0" smtClean="0"/>
              <a:t>，</a:t>
            </a:r>
            <a:r>
              <a:rPr lang="en-US" altLang="zh-CN" sz="2000" dirty="0" smtClean="0"/>
              <a:t>0.1</a:t>
            </a:r>
            <a:r>
              <a:rPr lang="zh-CN" altLang="en-US" sz="2000" dirty="0" smtClean="0"/>
              <a:t>，</a:t>
            </a:r>
            <a:r>
              <a:rPr lang="en-US" altLang="zh-CN" sz="2000" dirty="0" smtClean="0"/>
              <a:t>0.2</a:t>
            </a:r>
            <a:r>
              <a:rPr lang="zh-CN" altLang="en-US" sz="2000" dirty="0" smtClean="0"/>
              <a:t>，</a:t>
            </a:r>
            <a:r>
              <a:rPr lang="en-US" altLang="zh-CN" sz="2000" dirty="0" smtClean="0"/>
              <a:t>0.2</a:t>
            </a:r>
            <a:r>
              <a:rPr lang="zh-CN" altLang="en-US" sz="2000" dirty="0" smtClean="0"/>
              <a:t>，</a:t>
            </a:r>
            <a:r>
              <a:rPr lang="en-US" altLang="zh-CN" sz="2000" dirty="0" smtClean="0"/>
              <a:t>0</a:t>
            </a:r>
            <a:r>
              <a:rPr lang="zh-CN" altLang="en-US" sz="2000" dirty="0" smtClean="0"/>
              <a:t>，</a:t>
            </a:r>
            <a:r>
              <a:rPr lang="en-US" altLang="zh-CN" sz="2000" dirty="0" smtClean="0"/>
              <a:t>0.2</a:t>
            </a:r>
            <a:r>
              <a:rPr lang="zh-CN" altLang="en-US" sz="2000" dirty="0" smtClean="0"/>
              <a:t>） </a:t>
            </a:r>
          </a:p>
          <a:p>
            <a:pPr eaLnBrk="1" hangingPunct="1">
              <a:lnSpc>
                <a:spcPct val="90000"/>
              </a:lnSpc>
              <a:buFont typeface="Wingdings" panose="05000000000000000000" pitchFamily="2" charset="2"/>
              <a:buNone/>
            </a:pPr>
            <a:r>
              <a:rPr lang="zh-CN" altLang="en-US" sz="2000" dirty="0" smtClean="0"/>
              <a:t>其中，（</a:t>
            </a:r>
            <a:r>
              <a:rPr lang="en-US" altLang="zh-CN" sz="2000" dirty="0" smtClean="0"/>
              <a:t>0</a:t>
            </a:r>
            <a:r>
              <a:rPr lang="zh-CN" altLang="en-US" sz="2000" dirty="0" smtClean="0"/>
              <a:t>，</a:t>
            </a:r>
            <a:r>
              <a:rPr lang="en-US" altLang="zh-CN" sz="2000" dirty="0" smtClean="0">
                <a:solidFill>
                  <a:srgbClr val="0070C0"/>
                </a:solidFill>
              </a:rPr>
              <a:t>0.3</a:t>
            </a:r>
            <a:r>
              <a:rPr lang="zh-CN" altLang="en-US" sz="2000" dirty="0" smtClean="0"/>
              <a:t>，</a:t>
            </a:r>
            <a:r>
              <a:rPr lang="en-US" altLang="zh-CN" sz="2000" dirty="0" smtClean="0"/>
              <a:t>0</a:t>
            </a:r>
            <a:r>
              <a:rPr lang="zh-CN" altLang="en-US" sz="2000" dirty="0" smtClean="0"/>
              <a:t>，</a:t>
            </a:r>
            <a:r>
              <a:rPr lang="en-US" altLang="zh-CN" sz="2000" dirty="0" smtClean="0"/>
              <a:t>0.1</a:t>
            </a:r>
            <a:r>
              <a:rPr lang="zh-CN" altLang="en-US" sz="2000" dirty="0" smtClean="0"/>
              <a:t>，</a:t>
            </a:r>
            <a:r>
              <a:rPr lang="en-US" altLang="zh-CN" sz="2000" dirty="0" smtClean="0"/>
              <a:t>0.2</a:t>
            </a:r>
            <a:r>
              <a:rPr lang="zh-CN" altLang="en-US" sz="2000" dirty="0" smtClean="0"/>
              <a:t>，</a:t>
            </a:r>
            <a:r>
              <a:rPr lang="en-US" altLang="zh-CN" sz="2000" dirty="0" smtClean="0"/>
              <a:t>0.2</a:t>
            </a:r>
            <a:r>
              <a:rPr lang="zh-CN" altLang="en-US" sz="2000" dirty="0" smtClean="0"/>
              <a:t>，</a:t>
            </a:r>
            <a:r>
              <a:rPr lang="en-US" altLang="zh-CN" sz="2000" dirty="0" smtClean="0"/>
              <a:t>0</a:t>
            </a:r>
            <a:r>
              <a:rPr lang="zh-CN" altLang="en-US" sz="2000" dirty="0" smtClean="0"/>
              <a:t>，</a:t>
            </a:r>
            <a:r>
              <a:rPr lang="en-US" altLang="zh-CN" sz="2000" dirty="0" smtClean="0">
                <a:solidFill>
                  <a:srgbClr val="FF0000"/>
                </a:solidFill>
              </a:rPr>
              <a:t>0.2</a:t>
            </a:r>
            <a:r>
              <a:rPr lang="zh-CN" altLang="en-US" sz="2000" dirty="0" smtClean="0"/>
              <a:t>）分别是幂集</a:t>
            </a:r>
            <a:r>
              <a:rPr lang="en-US" altLang="zh-CN" sz="2000" dirty="0" smtClean="0"/>
              <a:t>2</a:t>
            </a:r>
            <a:r>
              <a:rPr lang="en-US" altLang="zh-CN" sz="2000" baseline="30000" dirty="0" smtClean="0"/>
              <a:t>U</a:t>
            </a:r>
            <a:r>
              <a:rPr lang="zh-CN" altLang="en-US" sz="2000" dirty="0" smtClean="0"/>
              <a:t>中各个子集的基本概率数。 如，</a:t>
            </a:r>
            <a:r>
              <a:rPr lang="en-US" altLang="zh-CN" sz="2000" dirty="0" smtClean="0"/>
              <a:t>m({red})=0.3</a:t>
            </a:r>
            <a:r>
              <a:rPr lang="zh-CN" altLang="en-US" sz="2000" dirty="0" smtClean="0"/>
              <a:t>表示对命题</a:t>
            </a:r>
            <a:r>
              <a:rPr lang="en-US" altLang="zh-CN" sz="2000" dirty="0" smtClean="0"/>
              <a:t>{red}</a:t>
            </a:r>
            <a:r>
              <a:rPr lang="zh-CN" altLang="en-US" sz="2000" dirty="0" smtClean="0"/>
              <a:t>的精确信任程度，</a:t>
            </a:r>
            <a:r>
              <a:rPr lang="en-US" altLang="zh-CN" sz="2000" dirty="0" smtClean="0"/>
              <a:t>m({red</a:t>
            </a:r>
            <a:r>
              <a:rPr lang="zh-CN" altLang="en-US" sz="2000" dirty="0" smtClean="0"/>
              <a:t>，</a:t>
            </a:r>
            <a:r>
              <a:rPr lang="en-US" altLang="zh-CN" sz="2000" dirty="0" smtClean="0"/>
              <a:t>yellow</a:t>
            </a:r>
            <a:r>
              <a:rPr lang="zh-CN" altLang="en-US" sz="2000" dirty="0" smtClean="0"/>
              <a:t>，</a:t>
            </a:r>
            <a:r>
              <a:rPr lang="en-US" altLang="zh-CN" sz="2000" dirty="0" smtClean="0"/>
              <a:t>white})=0.2</a:t>
            </a:r>
            <a:r>
              <a:rPr lang="zh-CN" altLang="en-US" sz="2000" dirty="0" smtClean="0"/>
              <a:t>表示不知道这</a:t>
            </a:r>
            <a:r>
              <a:rPr lang="en-US" altLang="zh-CN" sz="2000" dirty="0" smtClean="0"/>
              <a:t>0.2</a:t>
            </a:r>
            <a:r>
              <a:rPr lang="zh-CN" altLang="en-US" sz="2000" dirty="0" smtClean="0"/>
              <a:t>如何分配。 值得注意的是 </a:t>
            </a:r>
            <a:r>
              <a:rPr lang="en-US" altLang="zh-CN" sz="2000" dirty="0" smtClean="0"/>
              <a:t>m({red}+m{yellow}+m{white}) =0.3+0+0.1=0.4&lt;1 </a:t>
            </a:r>
            <a:r>
              <a:rPr lang="zh-CN" altLang="en-US" sz="2000" dirty="0" smtClean="0"/>
              <a:t>因此</a:t>
            </a:r>
            <a:r>
              <a:rPr lang="en-US" altLang="zh-CN" sz="2000" dirty="0" smtClean="0"/>
              <a:t>m</a:t>
            </a:r>
            <a:r>
              <a:rPr lang="zh-CN" altLang="en-US" sz="2000" dirty="0" smtClean="0"/>
              <a:t>不是概率，因为概率函数</a:t>
            </a:r>
            <a:r>
              <a:rPr lang="en-US" altLang="zh-CN" sz="2000" dirty="0" smtClean="0"/>
              <a:t>p</a:t>
            </a:r>
            <a:r>
              <a:rPr lang="zh-CN" altLang="en-US" sz="2000" dirty="0" smtClean="0"/>
              <a:t>要求： </a:t>
            </a:r>
            <a:r>
              <a:rPr lang="en-US" altLang="zh-CN" sz="2000" dirty="0" smtClean="0"/>
              <a:t>p(red)+p(yellow)+p(white)=1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1">
                                            <p:txEl>
                                              <p:pRg st="1" end="1"/>
                                            </p:txEl>
                                          </p:spTgt>
                                        </p:tgtEl>
                                        <p:attrNameLst>
                                          <p:attrName>style.visibility</p:attrName>
                                        </p:attrNameLst>
                                      </p:cBhvr>
                                      <p:to>
                                        <p:strVal val="visible"/>
                                      </p:to>
                                    </p:set>
                                    <p:anim calcmode="lin" valueType="num">
                                      <p:cBhvr additive="base">
                                        <p:cTn id="13" dur="500" fill="hold"/>
                                        <p:tgtEl>
                                          <p:spTgt spid="319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9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1">
                                            <p:txEl>
                                              <p:pRg st="2" end="2"/>
                                            </p:txEl>
                                          </p:spTgt>
                                        </p:tgtEl>
                                        <p:attrNameLst>
                                          <p:attrName>style.visibility</p:attrName>
                                        </p:attrNameLst>
                                      </p:cBhvr>
                                      <p:to>
                                        <p:strVal val="visible"/>
                                      </p:to>
                                    </p:set>
                                    <p:anim calcmode="lin" valueType="num">
                                      <p:cBhvr additive="base">
                                        <p:cTn id="19" dur="500" fill="hold"/>
                                        <p:tgtEl>
                                          <p:spTgt spid="319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9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9491">
                                            <p:txEl>
                                              <p:pRg st="3" end="3"/>
                                            </p:txEl>
                                          </p:spTgt>
                                        </p:tgtEl>
                                        <p:attrNameLst>
                                          <p:attrName>style.visibility</p:attrName>
                                        </p:attrNameLst>
                                      </p:cBhvr>
                                      <p:to>
                                        <p:strVal val="visible"/>
                                      </p:to>
                                    </p:set>
                                    <p:anim calcmode="lin" valueType="num">
                                      <p:cBhvr additive="base">
                                        <p:cTn id="25" dur="500" fill="hold"/>
                                        <p:tgtEl>
                                          <p:spTgt spid="319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94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9B326B-29A7-4622-A63C-B17EBE89F57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6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6D4A78-027C-468A-91E2-79051518DB3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151</a:t>
            </a:fld>
            <a:endParaRPr kumimoji="0" lang="en-US" altLang="zh-CN" sz="1400" smtClean="0">
              <a:latin typeface="Tahoma" panose="020B0604030504040204" pitchFamily="34" charset="0"/>
              <a:ea typeface="宋体" panose="02010600030101010101" pitchFamily="2" charset="-122"/>
            </a:endParaRPr>
          </a:p>
        </p:txBody>
      </p:sp>
      <p:sp>
        <p:nvSpPr>
          <p:cNvPr id="156676"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6677" name="Rectangle 3"/>
          <p:cNvSpPr>
            <a:spLocks noGrp="1" noChangeArrowheads="1"/>
          </p:cNvSpPr>
          <p:nvPr>
            <p:ph type="body" idx="1"/>
          </p:nvPr>
        </p:nvSpPr>
        <p:spPr>
          <a:xfrm>
            <a:off x="1066800" y="1905000"/>
            <a:ext cx="7772400" cy="4114800"/>
          </a:xfrm>
        </p:spPr>
        <p:txBody>
          <a:bodyPr/>
          <a:lstStyle/>
          <a:p>
            <a:pPr eaLnBrk="1" hangingPunct="1">
              <a:spcBef>
                <a:spcPct val="50000"/>
              </a:spcBef>
            </a:pPr>
            <a:r>
              <a:rPr lang="zh-CN" altLang="en-US" smtClean="0">
                <a:latin typeface="华文新魏" panose="02010800040101010101" pitchFamily="2" charset="-122"/>
              </a:rPr>
              <a:t>信任函数</a:t>
            </a:r>
          </a:p>
          <a:p>
            <a:pPr lvl="1" eaLnBrk="1" hangingPunct="1"/>
            <a:r>
              <a:rPr lang="zh-CN" altLang="en-US" smtClean="0">
                <a:latin typeface="宋体" panose="02010600030101010101" pitchFamily="2" charset="-122"/>
                <a:ea typeface="宋体" panose="02010600030101010101" pitchFamily="2" charset="-122"/>
              </a:rPr>
              <a:t>２</a:t>
            </a:r>
            <a:r>
              <a:rPr lang="zh-CN" altLang="en-US" baseline="30000" smtClean="0">
                <a:latin typeface="宋体" panose="02010600030101010101" pitchFamily="2" charset="-122"/>
                <a:ea typeface="宋体" panose="02010600030101010101" pitchFamily="2" charset="-122"/>
              </a:rPr>
              <a:t>Ｕ</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0,1</a:t>
            </a:r>
            <a:r>
              <a:rPr lang="zh-CN" altLang="en-US" smtClean="0">
                <a:latin typeface="宋体" panose="02010600030101010101" pitchFamily="2" charset="-122"/>
                <a:ea typeface="宋体" panose="02010600030101010101" pitchFamily="2" charset="-122"/>
              </a:rPr>
              <a:t>］。</a:t>
            </a:r>
            <a:r>
              <a:rPr lang="zh-CN" altLang="en-US" smtClean="0">
                <a:latin typeface="华文新魏" panose="02010800040101010101" pitchFamily="2" charset="-122"/>
              </a:rPr>
              <a:t>（在</a:t>
            </a:r>
            <a:r>
              <a:rPr lang="zh-CN" altLang="en-US" smtClean="0">
                <a:latin typeface="宋体" panose="02010600030101010101" pitchFamily="2" charset="-122"/>
                <a:ea typeface="宋体" panose="02010600030101010101" pitchFamily="2" charset="-122"/>
              </a:rPr>
              <a:t>Ｕ</a:t>
            </a:r>
            <a:r>
              <a:rPr lang="zh-CN" altLang="en-US" smtClean="0">
                <a:latin typeface="华文新魏" panose="02010800040101010101" pitchFamily="2" charset="-122"/>
              </a:rPr>
              <a:t>的幂</a:t>
            </a:r>
            <a:r>
              <a:rPr lang="zh-CN" altLang="en-US" smtClean="0">
                <a:latin typeface="宋体" panose="02010600030101010101" pitchFamily="2" charset="-122"/>
                <a:ea typeface="宋体" panose="02010600030101010101" pitchFamily="2" charset="-122"/>
              </a:rPr>
              <a:t>集２</a:t>
            </a:r>
            <a:r>
              <a:rPr lang="zh-CN" altLang="en-US" baseline="30000" smtClean="0">
                <a:latin typeface="宋体" panose="02010600030101010101" pitchFamily="2" charset="-122"/>
                <a:ea typeface="宋体" panose="02010600030101010101" pitchFamily="2" charset="-122"/>
              </a:rPr>
              <a:t>Ｕ</a:t>
            </a:r>
            <a:r>
              <a:rPr lang="zh-CN" altLang="en-US" smtClean="0">
                <a:latin typeface="华文新魏" panose="02010800040101010101" pitchFamily="2" charset="-122"/>
              </a:rPr>
              <a:t>上定义</a:t>
            </a:r>
            <a:r>
              <a:rPr lang="zh-CN" altLang="en-US" smtClean="0">
                <a:latin typeface="宋体" panose="02010600030101010101" pitchFamily="2" charset="-122"/>
                <a:ea typeface="宋体" panose="02010600030101010101" pitchFamily="2" charset="-122"/>
              </a:rPr>
              <a:t>，</a:t>
            </a:r>
            <a:r>
              <a:rPr lang="zh-CN" altLang="en-US" smtClean="0">
                <a:latin typeface="华文新魏" panose="02010800040101010101" pitchFamily="2" charset="-122"/>
              </a:rPr>
              <a:t>取</a:t>
            </a:r>
            <a:r>
              <a:rPr lang="zh-CN" altLang="en-US" smtClean="0">
                <a:latin typeface="宋体" panose="02010600030101010101" pitchFamily="2" charset="-122"/>
                <a:ea typeface="宋体" panose="02010600030101010101" pitchFamily="2" charset="-122"/>
              </a:rPr>
              <a:t>值［</a:t>
            </a:r>
            <a:r>
              <a:rPr lang="en-US" altLang="zh-CN" smtClean="0">
                <a:latin typeface="宋体" panose="02010600030101010101" pitchFamily="2" charset="-122"/>
                <a:ea typeface="宋体" panose="02010600030101010101" pitchFamily="2" charset="-122"/>
              </a:rPr>
              <a:t>0,1</a:t>
            </a:r>
            <a:r>
              <a:rPr lang="zh-CN" altLang="en-US" smtClean="0">
                <a:latin typeface="宋体" panose="02010600030101010101" pitchFamily="2" charset="-122"/>
                <a:ea typeface="宋体" panose="02010600030101010101" pitchFamily="2" charset="-122"/>
              </a:rPr>
              <a:t>］</a:t>
            </a:r>
            <a:r>
              <a:rPr lang="zh-CN" altLang="en-US" smtClean="0">
                <a:latin typeface="华文新魏" panose="02010800040101010101" pitchFamily="2" charset="-122"/>
              </a:rPr>
              <a:t>）</a:t>
            </a:r>
          </a:p>
          <a:p>
            <a:pPr lvl="1" eaLnBrk="1" hangingPunct="1">
              <a:lnSpc>
                <a:spcPct val="130000"/>
              </a:lnSpc>
              <a:buFont typeface="Wingdings" panose="05000000000000000000" pitchFamily="2" charset="2"/>
              <a:buNone/>
            </a:pPr>
            <a:r>
              <a:rPr lang="zh-CN" altLang="en-US" smtClean="0"/>
              <a:t>		</a:t>
            </a:r>
            <a:r>
              <a:rPr lang="en-US" altLang="zh-CN" smtClean="0"/>
              <a:t>Bel(A) = </a:t>
            </a:r>
          </a:p>
          <a:p>
            <a:pPr lvl="1" algn="just" eaLnBrk="1" hangingPunct="1">
              <a:spcBef>
                <a:spcPct val="50000"/>
              </a:spcBef>
              <a:buFont typeface="Wingdings" panose="05000000000000000000" pitchFamily="2" charset="2"/>
              <a:buNone/>
            </a:pPr>
            <a:r>
              <a:rPr lang="zh-CN" altLang="en-US" smtClean="0"/>
              <a:t>有</a:t>
            </a:r>
            <a:r>
              <a:rPr lang="en-US" altLang="zh-CN" smtClean="0"/>
              <a:t>: </a:t>
            </a:r>
            <a:r>
              <a:rPr lang="en-US" altLang="zh-CN" smtClean="0">
                <a:ea typeface="宋体" panose="02010600030101010101" pitchFamily="2" charset="-122"/>
              </a:rPr>
              <a:t> Bel(</a:t>
            </a:r>
            <a:r>
              <a:rPr lang="en-US" altLang="zh-CN" smtClean="0">
                <a:latin typeface="宋体" panose="02010600030101010101" pitchFamily="2" charset="-122"/>
                <a:ea typeface="宋体" panose="02010600030101010101" pitchFamily="2" charset="-122"/>
              </a:rPr>
              <a:t>Φ</a:t>
            </a:r>
            <a:r>
              <a:rPr lang="en-US" altLang="zh-CN" smtClean="0">
                <a:ea typeface="宋体" panose="02010600030101010101" pitchFamily="2" charset="-122"/>
              </a:rPr>
              <a:t>) = m(</a:t>
            </a:r>
            <a:r>
              <a:rPr lang="en-US" altLang="zh-CN" smtClean="0">
                <a:latin typeface="宋体" panose="02010600030101010101" pitchFamily="2" charset="-122"/>
                <a:ea typeface="宋体" panose="02010600030101010101" pitchFamily="2" charset="-122"/>
              </a:rPr>
              <a:t>Φ</a:t>
            </a:r>
            <a:r>
              <a:rPr lang="en-US" altLang="zh-CN" smtClean="0">
                <a:ea typeface="宋体" panose="02010600030101010101" pitchFamily="2" charset="-122"/>
              </a:rPr>
              <a:t>) = 0 ,</a:t>
            </a:r>
          </a:p>
          <a:p>
            <a:pPr lvl="1" algn="just" eaLnBrk="1" hangingPunct="1">
              <a:buFont typeface="Wingdings" panose="05000000000000000000" pitchFamily="2" charset="2"/>
              <a:buNone/>
            </a:pPr>
            <a:r>
              <a:rPr lang="en-US" altLang="zh-CN" smtClean="0">
                <a:ea typeface="宋体" panose="02010600030101010101" pitchFamily="2" charset="-122"/>
              </a:rPr>
              <a:t>		  Bel(</a:t>
            </a:r>
            <a:r>
              <a:rPr lang="zh-CN" altLang="en-US" smtClean="0">
                <a:latin typeface="宋体" panose="02010600030101010101" pitchFamily="2" charset="-122"/>
                <a:ea typeface="宋体" panose="02010600030101010101" pitchFamily="2" charset="-122"/>
              </a:rPr>
              <a:t>Ｕ</a:t>
            </a:r>
            <a:r>
              <a:rPr lang="en-US" altLang="zh-CN" smtClean="0">
                <a:ea typeface="宋体" panose="02010600030101010101" pitchFamily="2" charset="-122"/>
              </a:rPr>
              <a:t>)</a:t>
            </a:r>
            <a:r>
              <a:rPr lang="en-US" altLang="zh-CN" smtClean="0">
                <a:latin typeface="宋体" panose="02010600030101010101" pitchFamily="2" charset="-122"/>
                <a:ea typeface="宋体" panose="02010600030101010101" pitchFamily="2" charset="-122"/>
              </a:rPr>
              <a:t> =        = 1</a:t>
            </a:r>
            <a:r>
              <a:rPr lang="en-US" altLang="zh-CN" smtClean="0"/>
              <a:t> </a:t>
            </a:r>
          </a:p>
          <a:p>
            <a:pPr lvl="1" algn="just" eaLnBrk="1" hangingPunct="1">
              <a:buFont typeface="Wingdings" panose="05000000000000000000" pitchFamily="2" charset="2"/>
              <a:buNone/>
            </a:pPr>
            <a:endParaRPr lang="en-US" altLang="zh-CN" smtClean="0"/>
          </a:p>
          <a:p>
            <a:pPr lvl="1" algn="just" eaLnBrk="1" hangingPunct="1">
              <a:buFont typeface="Wingdings" panose="05000000000000000000" pitchFamily="2" charset="2"/>
              <a:buNone/>
            </a:pPr>
            <a:r>
              <a:rPr lang="en-US" altLang="zh-CN" smtClean="0">
                <a:ea typeface="宋体" panose="02010600030101010101" pitchFamily="2" charset="-122"/>
              </a:rPr>
              <a:t>	Bel</a:t>
            </a:r>
            <a:r>
              <a:rPr lang="zh-CN" altLang="en-US" smtClean="0">
                <a:latin typeface="华文新魏" panose="02010800040101010101" pitchFamily="2" charset="-122"/>
              </a:rPr>
              <a:t>类似于概率密度函数，表示</a:t>
            </a:r>
            <a:r>
              <a:rPr lang="en-US" altLang="zh-CN" smtClean="0">
                <a:latin typeface="华文新魏" panose="02010800040101010101" pitchFamily="2" charset="-122"/>
              </a:rPr>
              <a:t>A</a:t>
            </a:r>
            <a:r>
              <a:rPr lang="zh-CN" altLang="en-US" smtClean="0">
                <a:latin typeface="华文新魏" panose="02010800040101010101" pitchFamily="2" charset="-122"/>
              </a:rPr>
              <a:t>中所有子集的基本概率分配数值的和，用来表示对</a:t>
            </a:r>
            <a:r>
              <a:rPr lang="en-US" altLang="zh-CN" smtClean="0">
                <a:latin typeface="华文新魏" panose="02010800040101010101" pitchFamily="2" charset="-122"/>
              </a:rPr>
              <a:t>A</a:t>
            </a:r>
            <a:r>
              <a:rPr lang="zh-CN" altLang="en-US" smtClean="0">
                <a:latin typeface="华文新魏" panose="02010800040101010101" pitchFamily="2" charset="-122"/>
              </a:rPr>
              <a:t>的总信任度</a:t>
            </a:r>
            <a:r>
              <a:rPr lang="zh-CN" altLang="en-US" smtClean="0">
                <a:latin typeface="宋体" panose="02010600030101010101" pitchFamily="2" charset="-122"/>
                <a:ea typeface="宋体" panose="02010600030101010101" pitchFamily="2" charset="-122"/>
              </a:rPr>
              <a:t>。</a:t>
            </a:r>
            <a:r>
              <a:rPr lang="zh-CN" altLang="en-US" smtClean="0"/>
              <a:t> </a:t>
            </a:r>
          </a:p>
        </p:txBody>
      </p:sp>
      <p:graphicFrame>
        <p:nvGraphicFramePr>
          <p:cNvPr id="156678" name="Object 4"/>
          <p:cNvGraphicFramePr>
            <a:graphicFrameLocks noChangeAspect="1"/>
          </p:cNvGraphicFramePr>
          <p:nvPr/>
        </p:nvGraphicFramePr>
        <p:xfrm>
          <a:off x="3505200" y="4343400"/>
          <a:ext cx="990600" cy="617538"/>
        </p:xfrm>
        <a:graphic>
          <a:graphicData uri="http://schemas.openxmlformats.org/presentationml/2006/ole">
            <mc:AlternateContent xmlns:mc="http://schemas.openxmlformats.org/markup-compatibility/2006">
              <mc:Choice xmlns:v="urn:schemas-microsoft-com:vml" Requires="v">
                <p:oleObj spid="_x0000_s156712" name="Equation" r:id="rId6" imgW="571252" imgH="355446" progId="Equation.3">
                  <p:embed/>
                </p:oleObj>
              </mc:Choice>
              <mc:Fallback>
                <p:oleObj name="Equation" r:id="rId6" imgW="571252" imgH="35544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343400"/>
                        <a:ext cx="990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9" name="Object 5"/>
          <p:cNvGraphicFramePr>
            <a:graphicFrameLocks noChangeAspect="1"/>
          </p:cNvGraphicFramePr>
          <p:nvPr/>
        </p:nvGraphicFramePr>
        <p:xfrm>
          <a:off x="3352800" y="3200400"/>
          <a:ext cx="1136650" cy="693738"/>
        </p:xfrm>
        <a:graphic>
          <a:graphicData uri="http://schemas.openxmlformats.org/presentationml/2006/ole">
            <mc:AlternateContent xmlns:mc="http://schemas.openxmlformats.org/markup-compatibility/2006">
              <mc:Choice xmlns:v="urn:schemas-microsoft-com:vml" Requires="v">
                <p:oleObj spid="_x0000_s156713" name="Equation" r:id="rId8" imgW="749300" imgH="457200" progId="Equation.3">
                  <p:embed/>
                </p:oleObj>
              </mc:Choice>
              <mc:Fallback>
                <p:oleObj name="Equation" r:id="rId8" imgW="749300" imgH="457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200400"/>
                        <a:ext cx="11366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7DD958-E31F-45DF-91EF-1AE952A24AC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7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3C568F6-29E2-4CA3-885B-7FA7FCCD8A6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152</a:t>
            </a:fld>
            <a:endParaRPr kumimoji="0" lang="en-US" altLang="zh-CN" sz="1400" smtClean="0">
              <a:latin typeface="Tahoma" panose="020B0604030504040204" pitchFamily="34" charset="0"/>
              <a:ea typeface="宋体" panose="02010600030101010101" pitchFamily="2" charset="-122"/>
            </a:endParaRPr>
          </a:p>
        </p:txBody>
      </p:sp>
      <p:sp>
        <p:nvSpPr>
          <p:cNvPr id="157700"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770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smtClean="0"/>
              <a:t>例如，对上例有 </a:t>
            </a:r>
          </a:p>
          <a:p>
            <a:pPr eaLnBrk="1" hangingPunct="1">
              <a:lnSpc>
                <a:spcPct val="90000"/>
              </a:lnSpc>
              <a:buFont typeface="Wingdings" panose="05000000000000000000" pitchFamily="2" charset="2"/>
              <a:buNone/>
            </a:pPr>
            <a:r>
              <a:rPr lang="zh-CN" altLang="en-US" sz="2400" smtClean="0"/>
              <a:t> </a:t>
            </a:r>
            <a:r>
              <a:rPr lang="en-US" altLang="zh-CN" sz="2400" smtClean="0"/>
              <a:t>Bel({red})=0.3  = m({red})</a:t>
            </a:r>
          </a:p>
          <a:p>
            <a:pPr eaLnBrk="1" hangingPunct="1">
              <a:lnSpc>
                <a:spcPct val="90000"/>
              </a:lnSpc>
              <a:buFont typeface="Wingdings" panose="05000000000000000000" pitchFamily="2" charset="2"/>
              <a:buNone/>
            </a:pPr>
            <a:r>
              <a:rPr lang="en-US" altLang="zh-CN" sz="2400" smtClean="0"/>
              <a:t>Bel({yellow</a:t>
            </a:r>
            <a:r>
              <a:rPr lang="zh-CN" altLang="en-US" sz="2400" smtClean="0"/>
              <a:t>，</a:t>
            </a:r>
            <a:r>
              <a:rPr lang="en-US" altLang="zh-CN" sz="2400" smtClean="0"/>
              <a:t>white}) =m({yellow})+m({white})+m({yellow </a:t>
            </a:r>
            <a:r>
              <a:rPr lang="zh-CN" altLang="en-US" sz="2400" smtClean="0"/>
              <a:t>，</a:t>
            </a:r>
            <a:r>
              <a:rPr lang="en-US" altLang="zh-CN" sz="2400" smtClean="0"/>
              <a:t>white}) =0+0.1+0=0.1 </a:t>
            </a:r>
          </a:p>
          <a:p>
            <a:pPr eaLnBrk="1" hangingPunct="1">
              <a:lnSpc>
                <a:spcPct val="90000"/>
              </a:lnSpc>
              <a:buFont typeface="Wingdings" panose="05000000000000000000" pitchFamily="2" charset="2"/>
              <a:buNone/>
            </a:pPr>
            <a:r>
              <a:rPr lang="zh-CN" altLang="en-US" sz="2400" smtClean="0"/>
              <a:t>例如，对上例有 </a:t>
            </a:r>
          </a:p>
          <a:p>
            <a:pPr eaLnBrk="1" hangingPunct="1">
              <a:lnSpc>
                <a:spcPct val="90000"/>
              </a:lnSpc>
              <a:buFont typeface="Wingdings" panose="05000000000000000000" pitchFamily="2" charset="2"/>
              <a:buNone/>
            </a:pPr>
            <a:r>
              <a:rPr lang="zh-CN" altLang="en-US" sz="2400" smtClean="0"/>
              <a:t> </a:t>
            </a:r>
            <a:r>
              <a:rPr lang="en-US" altLang="zh-CN" sz="2400" smtClean="0"/>
              <a:t>Bel(</a:t>
            </a:r>
            <a:r>
              <a:rPr lang="en-US" altLang="zh-CN" sz="2400" smtClean="0">
                <a:ea typeface="宋体" panose="02010600030101010101" pitchFamily="2" charset="-122"/>
                <a:sym typeface="Symbol" panose="05050102010706020507" pitchFamily="18" charset="2"/>
              </a:rPr>
              <a:t></a:t>
            </a:r>
            <a:r>
              <a:rPr lang="en-US" altLang="zh-CN" sz="2400" smtClean="0"/>
              <a:t>)=m(</a:t>
            </a:r>
            <a:r>
              <a:rPr lang="en-US" altLang="zh-CN" sz="2400" smtClean="0">
                <a:ea typeface="宋体" panose="02010600030101010101" pitchFamily="2" charset="-122"/>
                <a:sym typeface="Symbol" panose="05050102010706020507" pitchFamily="18" charset="2"/>
              </a:rPr>
              <a:t></a:t>
            </a:r>
            <a:r>
              <a:rPr lang="en-US" altLang="zh-CN" sz="2400" smtClean="0"/>
              <a:t>)=0 </a:t>
            </a:r>
          </a:p>
          <a:p>
            <a:pPr eaLnBrk="1" hangingPunct="1">
              <a:lnSpc>
                <a:spcPct val="90000"/>
              </a:lnSpc>
              <a:buFont typeface="Wingdings" panose="05000000000000000000" pitchFamily="2" charset="2"/>
              <a:buNone/>
            </a:pPr>
            <a:r>
              <a:rPr lang="en-US" altLang="zh-CN" sz="2400" smtClean="0"/>
              <a:t> Bel({red</a:t>
            </a:r>
            <a:r>
              <a:rPr lang="zh-CN" altLang="en-US" sz="2400" smtClean="0"/>
              <a:t>，</a:t>
            </a:r>
            <a:r>
              <a:rPr lang="en-US" altLang="zh-CN" sz="2400" smtClean="0"/>
              <a:t>yellow</a:t>
            </a:r>
            <a:r>
              <a:rPr lang="zh-CN" altLang="en-US" sz="2400" smtClean="0"/>
              <a:t>，</a:t>
            </a:r>
            <a:r>
              <a:rPr lang="en-US" altLang="zh-CN" sz="2400" smtClean="0"/>
              <a:t>white}) = m(</a:t>
            </a:r>
            <a:r>
              <a:rPr lang="en-US" altLang="zh-CN" sz="2400" smtClean="0">
                <a:ea typeface="宋体" panose="02010600030101010101" pitchFamily="2" charset="-122"/>
                <a:sym typeface="Symbol" panose="05050102010706020507" pitchFamily="18" charset="2"/>
              </a:rPr>
              <a:t></a:t>
            </a:r>
            <a:r>
              <a:rPr lang="en-US" altLang="zh-CN" sz="2400" smtClean="0"/>
              <a:t>)+m({red})+m({white})+m({yellow})+m({red</a:t>
            </a:r>
            <a:r>
              <a:rPr lang="zh-CN" altLang="en-US" sz="2400" smtClean="0"/>
              <a:t>，</a:t>
            </a:r>
            <a:r>
              <a:rPr lang="en-US" altLang="zh-CN" sz="2400" smtClean="0"/>
              <a:t>yellow})+m({red</a:t>
            </a:r>
            <a:r>
              <a:rPr lang="zh-CN" altLang="en-US" sz="2400" smtClean="0"/>
              <a:t>，</a:t>
            </a:r>
            <a:r>
              <a:rPr lang="en-US" altLang="zh-CN" sz="2400" smtClean="0"/>
              <a:t>white})+ m({yellow</a:t>
            </a:r>
            <a:r>
              <a:rPr lang="zh-CN" altLang="en-US" sz="2400" smtClean="0"/>
              <a:t>，</a:t>
            </a:r>
            <a:r>
              <a:rPr lang="en-US" altLang="zh-CN" sz="2400" smtClean="0"/>
              <a:t>white})+ m({red</a:t>
            </a:r>
            <a:r>
              <a:rPr lang="zh-CN" altLang="en-US" sz="2400" smtClean="0"/>
              <a:t>，</a:t>
            </a:r>
            <a:r>
              <a:rPr lang="en-US" altLang="zh-CN" sz="2400" smtClean="0"/>
              <a:t>yellow</a:t>
            </a:r>
            <a:r>
              <a:rPr lang="zh-CN" altLang="en-US" sz="2400" smtClean="0"/>
              <a:t>，</a:t>
            </a:r>
            <a:r>
              <a:rPr lang="en-US" altLang="zh-CN" sz="2400" smtClean="0"/>
              <a:t>white}) =0+0.3+ 0.1 0+0.2+0.2+0+0.2=1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87B496-234E-4883-A7FB-F907AFD34BC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8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AE4EA3-F2D4-4370-A107-5021A170F37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153</a:t>
            </a:fld>
            <a:endParaRPr kumimoji="0" lang="en-US" altLang="zh-CN" sz="1400" smtClean="0">
              <a:latin typeface="Tahoma" panose="020B0604030504040204" pitchFamily="34" charset="0"/>
              <a:ea typeface="宋体" panose="02010600030101010101" pitchFamily="2" charset="-122"/>
            </a:endParaRPr>
          </a:p>
        </p:txBody>
      </p:sp>
      <p:sp>
        <p:nvSpPr>
          <p:cNvPr id="158724"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8725" name="Rectangle 3"/>
          <p:cNvSpPr>
            <a:spLocks noGrp="1" noChangeArrowheads="1"/>
          </p:cNvSpPr>
          <p:nvPr>
            <p:ph type="body" idx="1"/>
          </p:nvPr>
        </p:nvSpPr>
        <p:spPr/>
        <p:txBody>
          <a:bodyPr/>
          <a:lstStyle/>
          <a:p>
            <a:pPr eaLnBrk="1" hangingPunct="1"/>
            <a:r>
              <a:rPr lang="zh-CN" altLang="en-US" sz="3200" smtClean="0"/>
              <a:t>似然函数</a:t>
            </a:r>
          </a:p>
          <a:p>
            <a:pPr lvl="1" eaLnBrk="1" hangingPunct="1"/>
            <a:r>
              <a:rPr lang="en-US" altLang="zh-CN" smtClean="0">
                <a:ea typeface="宋体" panose="02010600030101010101" pitchFamily="2" charset="-122"/>
              </a:rPr>
              <a:t>Pl</a:t>
            </a:r>
            <a:r>
              <a:rPr lang="zh-CN" altLang="en-US" smtClean="0">
                <a:ea typeface="宋体" panose="02010600030101010101" pitchFamily="2" charset="-122"/>
              </a:rPr>
              <a:t>：２</a:t>
            </a:r>
            <a:r>
              <a:rPr lang="zh-CN" altLang="en-US" baseline="30000" smtClean="0">
                <a:ea typeface="宋体" panose="02010600030101010101" pitchFamily="2" charset="-122"/>
              </a:rPr>
              <a:t>Ｕ</a:t>
            </a:r>
            <a:r>
              <a:rPr lang="zh-CN" altLang="en-US" smtClean="0">
                <a:ea typeface="宋体" panose="02010600030101010101" pitchFamily="2" charset="-122"/>
              </a:rPr>
              <a:t>→［</a:t>
            </a:r>
            <a:r>
              <a:rPr lang="en-US" altLang="zh-CN" smtClean="0">
                <a:ea typeface="宋体" panose="02010600030101010101" pitchFamily="2" charset="-122"/>
              </a:rPr>
              <a:t>0,1</a:t>
            </a:r>
            <a:r>
              <a:rPr lang="zh-CN" altLang="en-US" smtClean="0">
                <a:ea typeface="宋体" panose="02010600030101010101" pitchFamily="2" charset="-122"/>
              </a:rPr>
              <a:t>］。</a:t>
            </a:r>
          </a:p>
          <a:p>
            <a:pPr lvl="1" eaLnBrk="1" hangingPunct="1">
              <a:buFont typeface="Wingdings" panose="05000000000000000000" pitchFamily="2" charset="2"/>
              <a:buNone/>
            </a:pPr>
            <a:r>
              <a:rPr lang="zh-CN" altLang="en-US" smtClean="0"/>
              <a:t>	（在</a:t>
            </a:r>
            <a:r>
              <a:rPr lang="zh-CN" altLang="en-US" smtClean="0">
                <a:ea typeface="新宋体" panose="02010609030101010101" pitchFamily="49" charset="-122"/>
              </a:rPr>
              <a:t>Ｕ</a:t>
            </a:r>
            <a:r>
              <a:rPr lang="zh-CN" altLang="en-US" smtClean="0"/>
              <a:t>的幂集</a:t>
            </a:r>
            <a:r>
              <a:rPr lang="zh-CN" altLang="en-US" smtClean="0">
                <a:ea typeface="新宋体" panose="02010609030101010101" pitchFamily="49" charset="-122"/>
              </a:rPr>
              <a:t>２</a:t>
            </a:r>
            <a:r>
              <a:rPr lang="zh-CN" altLang="en-US" baseline="30000" smtClean="0">
                <a:ea typeface="新宋体" panose="02010609030101010101" pitchFamily="49" charset="-122"/>
              </a:rPr>
              <a:t>Ｕ</a:t>
            </a:r>
            <a:r>
              <a:rPr lang="zh-CN" altLang="en-US" smtClean="0"/>
              <a:t>上定义，取值</a:t>
            </a:r>
            <a:r>
              <a:rPr lang="zh-CN" altLang="en-US" smtClean="0">
                <a:ea typeface="新宋体" panose="02010609030101010101" pitchFamily="49" charset="-122"/>
              </a:rPr>
              <a:t>［</a:t>
            </a:r>
            <a:r>
              <a:rPr lang="en-US" altLang="zh-CN" smtClean="0">
                <a:ea typeface="新宋体" panose="02010609030101010101" pitchFamily="49" charset="-122"/>
              </a:rPr>
              <a:t>0,1</a:t>
            </a:r>
            <a:r>
              <a:rPr lang="zh-CN" altLang="en-US" smtClean="0">
                <a:ea typeface="新宋体" panose="02010609030101010101" pitchFamily="49" charset="-122"/>
              </a:rPr>
              <a:t>］</a:t>
            </a:r>
            <a:r>
              <a:rPr lang="zh-CN" altLang="en-US" smtClean="0"/>
              <a:t>）</a:t>
            </a:r>
          </a:p>
          <a:p>
            <a:pPr lvl="1" eaLnBrk="1" hangingPunct="1">
              <a:buFont typeface="Wingdings" panose="05000000000000000000" pitchFamily="2" charset="2"/>
              <a:buNone/>
            </a:pPr>
            <a:r>
              <a:rPr lang="zh-CN" altLang="en-US" smtClean="0">
                <a:ea typeface="新宋体" panose="02010609030101010101" pitchFamily="49" charset="-122"/>
              </a:rPr>
              <a:t>	</a:t>
            </a:r>
            <a:r>
              <a:rPr lang="en-US" altLang="zh-CN" smtClean="0">
                <a:ea typeface="新宋体" panose="02010609030101010101" pitchFamily="49" charset="-122"/>
              </a:rPr>
              <a:t>Pl(A) = 1 - Bel(</a:t>
            </a:r>
            <a:r>
              <a:rPr lang="zh-CN" altLang="en-US" smtClean="0">
                <a:ea typeface="新宋体" panose="02010609030101010101" pitchFamily="49" charset="-122"/>
              </a:rPr>
              <a:t>～</a:t>
            </a:r>
            <a:r>
              <a:rPr lang="en-US" altLang="zh-CN" smtClean="0">
                <a:ea typeface="新宋体" panose="02010609030101010101" pitchFamily="49" charset="-122"/>
              </a:rPr>
              <a:t>A) =</a:t>
            </a:r>
            <a:r>
              <a:rPr lang="en-US" altLang="zh-CN" sz="2800" smtClean="0">
                <a:ea typeface="新宋体" panose="02010609030101010101" pitchFamily="49" charset="-122"/>
              </a:rPr>
              <a:t> </a:t>
            </a:r>
          </a:p>
          <a:p>
            <a:pPr lvl="1" eaLnBrk="1" hangingPunct="1">
              <a:spcBef>
                <a:spcPct val="30000"/>
              </a:spcBef>
              <a:buFont typeface="Wingdings" panose="05000000000000000000" pitchFamily="2" charset="2"/>
              <a:buNone/>
            </a:pPr>
            <a:endParaRPr lang="en-US" altLang="zh-CN" sz="2800" smtClean="0"/>
          </a:p>
          <a:p>
            <a:pPr lvl="1" eaLnBrk="1" hangingPunct="1">
              <a:spcBef>
                <a:spcPct val="30000"/>
              </a:spcBef>
              <a:buFont typeface="Wingdings" panose="05000000000000000000" pitchFamily="2" charset="2"/>
              <a:buNone/>
            </a:pPr>
            <a:r>
              <a:rPr lang="zh-CN" altLang="en-US" sz="2800" smtClean="0"/>
              <a:t>表示对于不否定</a:t>
            </a:r>
            <a:r>
              <a:rPr lang="en-US" altLang="zh-CN" sz="2800" smtClean="0"/>
              <a:t>A</a:t>
            </a:r>
            <a:r>
              <a:rPr lang="zh-CN" altLang="en-US" sz="2800" smtClean="0"/>
              <a:t>的信任程度，它是所有与</a:t>
            </a:r>
            <a:r>
              <a:rPr lang="en-US" altLang="zh-CN" sz="2800" smtClean="0"/>
              <a:t>A</a:t>
            </a:r>
            <a:r>
              <a:rPr lang="zh-CN" altLang="en-US" sz="2800" smtClean="0"/>
              <a:t>相交的子集的基本概率之和。</a:t>
            </a:r>
          </a:p>
        </p:txBody>
      </p:sp>
      <p:graphicFrame>
        <p:nvGraphicFramePr>
          <p:cNvPr id="158726" name="Object 4"/>
          <p:cNvGraphicFramePr>
            <a:graphicFrameLocks noChangeAspect="1"/>
          </p:cNvGraphicFramePr>
          <p:nvPr/>
        </p:nvGraphicFramePr>
        <p:xfrm>
          <a:off x="4953000" y="3505200"/>
          <a:ext cx="1295400" cy="723900"/>
        </p:xfrm>
        <a:graphic>
          <a:graphicData uri="http://schemas.openxmlformats.org/presentationml/2006/ole">
            <mc:AlternateContent xmlns:mc="http://schemas.openxmlformats.org/markup-compatibility/2006">
              <mc:Choice xmlns:v="urn:schemas-microsoft-com:vml" Requires="v">
                <p:oleObj spid="_x0000_s158743" name="Equation" r:id="rId6" imgW="838200" imgH="469900" progId="Equation.3">
                  <p:embed/>
                </p:oleObj>
              </mc:Choice>
              <mc:Fallback>
                <p:oleObj name="Equation" r:id="rId6" imgW="838200" imgH="469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505200"/>
                        <a:ext cx="1295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ED1288-6F76-45A4-A82E-2BC48E0FAD1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9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FCABF8-33DF-42F2-B821-21B0E42C057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154</a:t>
            </a:fld>
            <a:endParaRPr kumimoji="0" lang="en-US" altLang="zh-CN" sz="1400" smtClean="0">
              <a:latin typeface="Tahoma" panose="020B0604030504040204" pitchFamily="34" charset="0"/>
              <a:ea typeface="宋体" panose="02010600030101010101" pitchFamily="2" charset="-122"/>
            </a:endParaRPr>
          </a:p>
        </p:txBody>
      </p:sp>
      <p:sp>
        <p:nvSpPr>
          <p:cNvPr id="159748"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59749" name="Rectangle 3"/>
          <p:cNvSpPr>
            <a:spLocks noGrp="1" noChangeArrowheads="1"/>
          </p:cNvSpPr>
          <p:nvPr>
            <p:ph type="body" idx="1"/>
          </p:nvPr>
        </p:nvSpPr>
        <p:spPr>
          <a:xfrm>
            <a:off x="-323850" y="2565400"/>
            <a:ext cx="9251950" cy="3798888"/>
          </a:xfrm>
        </p:spPr>
        <p:txBody>
          <a:bodyPr/>
          <a:lstStyle/>
          <a:p>
            <a:pPr lvl="1" eaLnBrk="1" hangingPunct="1">
              <a:buFont typeface="Wingdings" panose="05000000000000000000" pitchFamily="2" charset="2"/>
              <a:buNone/>
            </a:pPr>
            <a:r>
              <a:rPr lang="zh-CN" altLang="en-US" dirty="0" smtClean="0"/>
              <a:t>性质</a:t>
            </a:r>
            <a:r>
              <a:rPr lang="zh-CN" altLang="en-US" sz="2000" dirty="0" smtClean="0"/>
              <a:t>：</a:t>
            </a:r>
          </a:p>
          <a:p>
            <a:pPr lvl="1" eaLnBrk="1" hangingPunct="1">
              <a:buFont typeface="Wingdings" panose="05000000000000000000" pitchFamily="2" charset="2"/>
              <a:buNone/>
            </a:pPr>
            <a:r>
              <a:rPr lang="zh-CN" altLang="en-US" dirty="0" smtClean="0"/>
              <a:t>	</a:t>
            </a:r>
            <a:r>
              <a:rPr lang="en-US" altLang="zh-CN" sz="2000" dirty="0" smtClean="0">
                <a:ea typeface="新宋体" panose="02010609030101010101" pitchFamily="49" charset="-122"/>
              </a:rPr>
              <a:t>0 ≤ </a:t>
            </a:r>
            <a:r>
              <a:rPr lang="en-US" altLang="zh-CN" sz="2000" dirty="0" err="1" smtClean="0">
                <a:ea typeface="新宋体" panose="02010609030101010101" pitchFamily="49" charset="-122"/>
              </a:rPr>
              <a:t>Bel</a:t>
            </a:r>
            <a:r>
              <a:rPr lang="en-US" altLang="zh-CN" sz="2000" dirty="0" smtClean="0">
                <a:ea typeface="新宋体" panose="02010609030101010101" pitchFamily="49" charset="-122"/>
              </a:rPr>
              <a:t>(A) ≤ Pl(A) ≤1  </a:t>
            </a:r>
            <a:r>
              <a:rPr lang="en-US" altLang="zh-CN" sz="2000" dirty="0" smtClean="0"/>
              <a:t>( </a:t>
            </a:r>
            <a:r>
              <a:rPr lang="en-US" altLang="zh-CN" sz="2000" dirty="0" err="1" smtClean="0">
                <a:ea typeface="新宋体" panose="02010609030101010101" pitchFamily="49" charset="-122"/>
              </a:rPr>
              <a:t>Bel</a:t>
            </a:r>
            <a:r>
              <a:rPr lang="zh-CN" altLang="en-US" sz="2000" dirty="0" smtClean="0"/>
              <a:t>是</a:t>
            </a:r>
            <a:r>
              <a:rPr lang="en-US" altLang="zh-CN" sz="2000" dirty="0" smtClean="0">
                <a:ea typeface="新宋体" panose="02010609030101010101" pitchFamily="49" charset="-122"/>
              </a:rPr>
              <a:t>Pl</a:t>
            </a:r>
            <a:r>
              <a:rPr lang="zh-CN" altLang="en-US" sz="2000" dirty="0" smtClean="0"/>
              <a:t>的一部分</a:t>
            </a:r>
            <a:r>
              <a:rPr lang="en-US" altLang="zh-CN" sz="2000" dirty="0" smtClean="0"/>
              <a:t>)</a:t>
            </a:r>
            <a:r>
              <a:rPr lang="en-US" altLang="zh-CN" dirty="0" smtClean="0"/>
              <a:t> </a:t>
            </a:r>
          </a:p>
          <a:p>
            <a:pPr lvl="1" eaLnBrk="1" hangingPunct="1">
              <a:buFont typeface="Wingdings" panose="05000000000000000000" pitchFamily="2" charset="2"/>
              <a:buNone/>
            </a:pPr>
            <a:r>
              <a:rPr lang="en-US" altLang="zh-CN" sz="2000" dirty="0" smtClean="0"/>
              <a:t>	</a:t>
            </a:r>
            <a:r>
              <a:rPr lang="zh-CN" altLang="en-US" sz="2000" dirty="0" smtClean="0"/>
              <a:t>称</a:t>
            </a:r>
            <a:r>
              <a:rPr lang="en-US" altLang="zh-CN" sz="2000" dirty="0" err="1" smtClean="0">
                <a:ea typeface="新宋体" panose="02010609030101010101" pitchFamily="49" charset="-122"/>
              </a:rPr>
              <a:t>Bel</a:t>
            </a:r>
            <a:r>
              <a:rPr lang="en-US" altLang="zh-CN" sz="2000" dirty="0" smtClean="0">
                <a:ea typeface="新宋体" panose="02010609030101010101" pitchFamily="49" charset="-122"/>
              </a:rPr>
              <a:t>(A)</a:t>
            </a:r>
            <a:r>
              <a:rPr lang="zh-CN" altLang="en-US" sz="2000" dirty="0" smtClean="0"/>
              <a:t>和</a:t>
            </a:r>
            <a:r>
              <a:rPr lang="en-US" altLang="zh-CN" sz="2000" dirty="0" smtClean="0">
                <a:ea typeface="新宋体" panose="02010609030101010101" pitchFamily="49" charset="-122"/>
              </a:rPr>
              <a:t>Pl(A)</a:t>
            </a:r>
            <a:r>
              <a:rPr lang="zh-CN" altLang="en-US" sz="2000" dirty="0" smtClean="0"/>
              <a:t>是</a:t>
            </a:r>
            <a:r>
              <a:rPr lang="en-US" altLang="zh-CN" sz="2000" dirty="0" smtClean="0">
                <a:ea typeface="新宋体" panose="02010609030101010101" pitchFamily="49" charset="-122"/>
              </a:rPr>
              <a:t>A</a:t>
            </a:r>
            <a:r>
              <a:rPr lang="zh-CN" altLang="en-US" sz="2000" dirty="0" smtClean="0"/>
              <a:t>的下限不确定性值和上限不确定性值。</a:t>
            </a:r>
          </a:p>
          <a:p>
            <a:pPr lvl="1" eaLnBrk="1" hangingPunct="1">
              <a:spcBef>
                <a:spcPct val="30000"/>
              </a:spcBef>
              <a:buFont typeface="Wingdings" panose="05000000000000000000" pitchFamily="2" charset="2"/>
              <a:buNone/>
            </a:pPr>
            <a:r>
              <a:rPr lang="zh-CN" altLang="en-US" dirty="0" smtClean="0"/>
              <a:t>设函数</a:t>
            </a:r>
            <a:r>
              <a:rPr lang="en-US" altLang="zh-CN" dirty="0" smtClean="0">
                <a:ea typeface="宋体" panose="02010600030101010101" pitchFamily="2" charset="-122"/>
              </a:rPr>
              <a:t>f(</a:t>
            </a:r>
            <a:r>
              <a:rPr lang="en-US" altLang="zh-CN" dirty="0" err="1" smtClean="0">
                <a:ea typeface="宋体" panose="02010600030101010101" pitchFamily="2" charset="-122"/>
              </a:rPr>
              <a:t>Bel</a:t>
            </a:r>
            <a:r>
              <a:rPr lang="en-US" altLang="zh-CN" dirty="0" smtClean="0">
                <a:ea typeface="宋体" panose="02010600030101010101" pitchFamily="2" charset="-122"/>
              </a:rPr>
              <a:t>(A), Pl(A))</a:t>
            </a:r>
            <a:r>
              <a:rPr lang="en-US" altLang="zh-CN" dirty="0" smtClean="0"/>
              <a:t> </a:t>
            </a:r>
            <a:r>
              <a:rPr lang="zh-CN" altLang="en-US" dirty="0" smtClean="0"/>
              <a:t>，则有如下特殊值：</a:t>
            </a:r>
          </a:p>
          <a:p>
            <a:pPr lvl="1" eaLnBrk="1" hangingPunct="1">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f(</a:t>
            </a:r>
            <a:r>
              <a:rPr lang="zh-CN" altLang="en-US" dirty="0" smtClean="0">
                <a:ea typeface="宋体" panose="02010600030101010101" pitchFamily="2" charset="-122"/>
              </a:rPr>
              <a:t>１</a:t>
            </a:r>
            <a:r>
              <a:rPr lang="en-US" altLang="zh-CN" dirty="0" smtClean="0">
                <a:ea typeface="宋体" panose="02010600030101010101" pitchFamily="2" charset="-122"/>
              </a:rPr>
              <a:t>,</a:t>
            </a:r>
            <a:r>
              <a:rPr lang="zh-CN" altLang="en-US" dirty="0" smtClean="0">
                <a:ea typeface="宋体" panose="02010600030101010101" pitchFamily="2" charset="-122"/>
              </a:rPr>
              <a:t>１</a:t>
            </a:r>
            <a:r>
              <a:rPr lang="en-US" altLang="zh-CN" dirty="0" smtClean="0">
                <a:ea typeface="宋体" panose="02010600030101010101" pitchFamily="2" charset="-122"/>
              </a:rPr>
              <a:t>)</a:t>
            </a:r>
            <a:r>
              <a:rPr lang="zh-CN" altLang="en-US" dirty="0" smtClean="0">
                <a:ea typeface="宋体" panose="02010600030101010101" pitchFamily="2" charset="-122"/>
              </a:rPr>
              <a:t>：</a:t>
            </a:r>
            <a:r>
              <a:rPr lang="zh-CN" altLang="en-US" dirty="0" smtClean="0"/>
              <a:t>表示</a:t>
            </a:r>
            <a:r>
              <a:rPr lang="en-US" altLang="zh-CN" dirty="0" smtClean="0">
                <a:ea typeface="新宋体" panose="02010609030101010101" pitchFamily="49" charset="-122"/>
              </a:rPr>
              <a:t>A</a:t>
            </a:r>
            <a:r>
              <a:rPr lang="zh-CN" altLang="en-US" dirty="0" smtClean="0"/>
              <a:t>为真</a:t>
            </a:r>
            <a:r>
              <a:rPr lang="zh-CN" altLang="en-US" dirty="0" smtClean="0">
                <a:ea typeface="宋体" panose="02010600030101010101" pitchFamily="2" charset="-122"/>
              </a:rPr>
              <a:t>	  </a:t>
            </a:r>
            <a:r>
              <a:rPr lang="en-US" altLang="zh-CN" b="1" dirty="0" smtClean="0">
                <a:ea typeface="宋体" panose="02010600030101010101" pitchFamily="2" charset="-122"/>
              </a:rPr>
              <a:t>(</a:t>
            </a:r>
            <a:r>
              <a:rPr lang="en-US" altLang="zh-CN" dirty="0" err="1" smtClean="0">
                <a:ea typeface="宋体" panose="02010600030101010101" pitchFamily="2" charset="-122"/>
              </a:rPr>
              <a:t>Bel</a:t>
            </a:r>
            <a:r>
              <a:rPr lang="en-US" altLang="zh-CN" dirty="0" smtClean="0">
                <a:ea typeface="宋体" panose="02010600030101010101" pitchFamily="2" charset="-122"/>
              </a:rPr>
              <a:t>(A)=1, </a:t>
            </a:r>
            <a:r>
              <a:rPr lang="en-US" altLang="zh-CN" dirty="0" err="1" smtClean="0">
                <a:ea typeface="宋体" panose="02010600030101010101" pitchFamily="2" charset="-122"/>
              </a:rPr>
              <a:t>Bel</a:t>
            </a:r>
            <a:r>
              <a:rPr lang="en-US" altLang="zh-CN" dirty="0" smtClean="0">
                <a:ea typeface="宋体" panose="02010600030101010101" pitchFamily="2" charset="-122"/>
              </a:rPr>
              <a:t>(~A)=0(</a:t>
            </a:r>
            <a:r>
              <a:rPr lang="zh-CN" altLang="en-US" sz="1600" dirty="0" smtClean="0">
                <a:ea typeface="宋体" panose="02010600030101010101" pitchFamily="2" charset="-122"/>
              </a:rPr>
              <a:t>对</a:t>
            </a:r>
            <a:r>
              <a:rPr lang="en-US" altLang="zh-CN" sz="1600" dirty="0" smtClean="0">
                <a:ea typeface="宋体" panose="02010600030101010101" pitchFamily="2" charset="-122"/>
              </a:rPr>
              <a:t>~A</a:t>
            </a:r>
            <a:r>
              <a:rPr lang="zh-CN" altLang="en-US" sz="1600" dirty="0" smtClean="0">
                <a:ea typeface="宋体" panose="02010600030101010101" pitchFamily="2" charset="-122"/>
              </a:rPr>
              <a:t>不信任</a:t>
            </a:r>
            <a:r>
              <a:rPr lang="en-US" altLang="zh-CN" sz="1600" dirty="0" smtClean="0">
                <a:ea typeface="宋体" panose="02010600030101010101" pitchFamily="2" charset="-122"/>
              </a:rPr>
              <a:t>) </a:t>
            </a:r>
            <a:r>
              <a:rPr lang="en-US" altLang="zh-CN" b="1" dirty="0" smtClean="0">
                <a:ea typeface="宋体" panose="02010600030101010101" pitchFamily="2" charset="-122"/>
              </a:rPr>
              <a:t>)</a:t>
            </a:r>
            <a:r>
              <a:rPr lang="zh-CN" altLang="en-US" sz="1600" dirty="0" smtClean="0">
                <a:ea typeface="宋体" panose="02010600030101010101" pitchFamily="2" charset="-122"/>
              </a:rPr>
              <a:t>	</a:t>
            </a:r>
          </a:p>
          <a:p>
            <a:pPr lvl="1" eaLnBrk="1" hangingPunct="1">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f( 1,   0)</a:t>
            </a:r>
            <a:r>
              <a:rPr lang="zh-CN" altLang="en-US" dirty="0" smtClean="0">
                <a:ea typeface="宋体" panose="02010600030101010101" pitchFamily="2" charset="-122"/>
              </a:rPr>
              <a:t>：</a:t>
            </a:r>
            <a:r>
              <a:rPr lang="zh-CN" altLang="en-US" dirty="0" smtClean="0"/>
              <a:t>不可能成立 </a:t>
            </a:r>
          </a:p>
          <a:p>
            <a:pPr lvl="2" algn="just" eaLnBrk="1" hangingPunct="1">
              <a:buFont typeface="Wingdings" panose="05000000000000000000" pitchFamily="2" charset="2"/>
              <a:buNone/>
            </a:pPr>
            <a:r>
              <a:rPr lang="en-US" altLang="zh-CN" sz="2400" dirty="0" smtClean="0">
                <a:ea typeface="宋体" panose="02010600030101010101" pitchFamily="2" charset="-122"/>
              </a:rPr>
              <a:t>f(</a:t>
            </a:r>
            <a:r>
              <a:rPr lang="zh-CN" altLang="en-US" sz="2400" dirty="0" smtClean="0">
                <a:ea typeface="宋体" panose="02010600030101010101" pitchFamily="2" charset="-122"/>
              </a:rPr>
              <a:t>０</a:t>
            </a:r>
            <a:r>
              <a:rPr lang="en-US" altLang="zh-CN" sz="2400" dirty="0" smtClean="0">
                <a:ea typeface="宋体" panose="02010600030101010101" pitchFamily="2" charset="-122"/>
              </a:rPr>
              <a:t>,</a:t>
            </a:r>
            <a:r>
              <a:rPr lang="zh-CN" altLang="en-US" sz="2400" dirty="0" smtClean="0">
                <a:ea typeface="宋体" panose="02010600030101010101" pitchFamily="2" charset="-122"/>
              </a:rPr>
              <a:t>１</a:t>
            </a:r>
            <a:r>
              <a:rPr lang="en-US" altLang="zh-CN" sz="2400" dirty="0" smtClean="0">
                <a:ea typeface="宋体" panose="02010600030101010101" pitchFamily="2" charset="-122"/>
              </a:rPr>
              <a:t>)</a:t>
            </a:r>
            <a:r>
              <a:rPr lang="zh-CN" altLang="en-US" sz="2400" dirty="0" smtClean="0">
                <a:ea typeface="宋体" panose="02010600030101010101" pitchFamily="2" charset="-122"/>
              </a:rPr>
              <a:t>：</a:t>
            </a:r>
            <a:r>
              <a:rPr lang="zh-CN" altLang="en-US" sz="2400" dirty="0" smtClean="0"/>
              <a:t>表示对</a:t>
            </a:r>
            <a:r>
              <a:rPr lang="en-US" altLang="zh-CN" sz="2400" dirty="0" smtClean="0">
                <a:ea typeface="新宋体" panose="02010609030101010101" pitchFamily="49" charset="-122"/>
              </a:rPr>
              <a:t>A</a:t>
            </a:r>
            <a:r>
              <a:rPr lang="zh-CN" altLang="en-US" sz="2400" dirty="0" smtClean="0"/>
              <a:t>一无所知</a:t>
            </a:r>
            <a:r>
              <a:rPr lang="zh-CN" altLang="en-US" sz="2400" dirty="0" smtClean="0">
                <a:ea typeface="宋体" panose="02010600030101010101" pitchFamily="2" charset="-122"/>
              </a:rPr>
              <a:t> </a:t>
            </a:r>
            <a:r>
              <a:rPr lang="en-US" altLang="zh-CN" b="1" dirty="0" smtClean="0">
                <a:ea typeface="宋体" panose="02010600030101010101" pitchFamily="2" charset="-122"/>
              </a:rPr>
              <a:t>(</a:t>
            </a:r>
            <a:r>
              <a:rPr lang="en-US" altLang="zh-CN" dirty="0" err="1" smtClean="0">
                <a:ea typeface="宋体" panose="02010600030101010101" pitchFamily="2" charset="-122"/>
              </a:rPr>
              <a:t>Bel</a:t>
            </a:r>
            <a:r>
              <a:rPr lang="en-US" altLang="zh-CN" dirty="0" smtClean="0">
                <a:ea typeface="宋体" panose="02010600030101010101" pitchFamily="2" charset="-122"/>
              </a:rPr>
              <a:t>(A)=0, </a:t>
            </a:r>
            <a:r>
              <a:rPr lang="en-US" altLang="zh-CN" dirty="0" err="1" smtClean="0">
                <a:ea typeface="宋体" panose="02010600030101010101" pitchFamily="2" charset="-122"/>
              </a:rPr>
              <a:t>Bel</a:t>
            </a:r>
            <a:r>
              <a:rPr lang="en-US" altLang="zh-CN" dirty="0" smtClean="0">
                <a:ea typeface="宋体" panose="02010600030101010101" pitchFamily="2" charset="-122"/>
              </a:rPr>
              <a:t>(~A)=0(</a:t>
            </a:r>
            <a:r>
              <a:rPr lang="zh-CN" altLang="en-US" sz="1600" dirty="0" smtClean="0">
                <a:ea typeface="宋体" panose="02010600030101010101" pitchFamily="2" charset="-122"/>
              </a:rPr>
              <a:t>对</a:t>
            </a:r>
            <a:r>
              <a:rPr lang="en-US" altLang="zh-CN" sz="1600" dirty="0" smtClean="0">
                <a:ea typeface="宋体" panose="02010600030101010101" pitchFamily="2" charset="-122"/>
              </a:rPr>
              <a:t>A</a:t>
            </a:r>
            <a:r>
              <a:rPr lang="zh-CN" altLang="en-US" sz="1600" dirty="0" smtClean="0">
                <a:ea typeface="宋体" panose="02010600030101010101" pitchFamily="2" charset="-122"/>
              </a:rPr>
              <a:t>、</a:t>
            </a:r>
            <a:r>
              <a:rPr lang="en-US" altLang="zh-CN" sz="1600" dirty="0" smtClean="0">
                <a:ea typeface="宋体" panose="02010600030101010101" pitchFamily="2" charset="-122"/>
              </a:rPr>
              <a:t>~A</a:t>
            </a:r>
            <a:r>
              <a:rPr lang="zh-CN" altLang="en-US" sz="1600" dirty="0" smtClean="0">
                <a:ea typeface="宋体" panose="02010600030101010101" pitchFamily="2" charset="-122"/>
              </a:rPr>
              <a:t>都不信任</a:t>
            </a:r>
            <a:r>
              <a:rPr lang="en-US" altLang="zh-CN" sz="1600" dirty="0" smtClean="0">
                <a:ea typeface="宋体" panose="02010600030101010101" pitchFamily="2" charset="-122"/>
              </a:rPr>
              <a:t>) </a:t>
            </a:r>
            <a:r>
              <a:rPr lang="en-US" altLang="zh-CN" sz="2400" b="1" dirty="0" smtClean="0">
                <a:ea typeface="宋体" panose="02010600030101010101" pitchFamily="2" charset="-122"/>
              </a:rPr>
              <a:t>)</a:t>
            </a:r>
            <a:endParaRPr lang="zh-CN" altLang="en-US" sz="2400" dirty="0" smtClean="0">
              <a:ea typeface="宋体" panose="02010600030101010101" pitchFamily="2" charset="-122"/>
            </a:endParaRPr>
          </a:p>
          <a:p>
            <a:pPr lvl="2" algn="just" eaLnBrk="1" hangingPunct="1">
              <a:buFont typeface="Wingdings" panose="05000000000000000000" pitchFamily="2" charset="2"/>
              <a:buNone/>
            </a:pPr>
            <a:r>
              <a:rPr lang="en-US" altLang="zh-CN" sz="2400" dirty="0" smtClean="0">
                <a:ea typeface="宋体" panose="02010600030101010101" pitchFamily="2" charset="-122"/>
              </a:rPr>
              <a:t>f( 0,</a:t>
            </a:r>
            <a:r>
              <a:rPr lang="zh-CN" altLang="en-US" sz="2400" dirty="0" smtClean="0">
                <a:ea typeface="宋体" panose="02010600030101010101" pitchFamily="2" charset="-122"/>
              </a:rPr>
              <a:t>０</a:t>
            </a:r>
            <a:r>
              <a:rPr lang="en-US" altLang="zh-CN" sz="2400" dirty="0" smtClean="0">
                <a:ea typeface="宋体" panose="02010600030101010101" pitchFamily="2" charset="-122"/>
              </a:rPr>
              <a:t>)</a:t>
            </a:r>
            <a:r>
              <a:rPr lang="zh-CN" altLang="en-US" sz="2400" dirty="0" smtClean="0">
                <a:ea typeface="宋体" panose="02010600030101010101" pitchFamily="2" charset="-122"/>
              </a:rPr>
              <a:t>：</a:t>
            </a:r>
            <a:r>
              <a:rPr lang="zh-CN" altLang="en-US" sz="2400" dirty="0" smtClean="0"/>
              <a:t>表示</a:t>
            </a:r>
            <a:r>
              <a:rPr lang="en-US" altLang="zh-CN" sz="2400" dirty="0" smtClean="0">
                <a:ea typeface="新宋体" panose="02010609030101010101" pitchFamily="49" charset="-122"/>
              </a:rPr>
              <a:t>A</a:t>
            </a:r>
            <a:r>
              <a:rPr lang="zh-CN" altLang="en-US" sz="2400" dirty="0" smtClean="0"/>
              <a:t>为假</a:t>
            </a:r>
            <a:r>
              <a:rPr lang="en-US" altLang="zh-CN" sz="2400" b="1" dirty="0" smtClean="0">
                <a:ea typeface="宋体" panose="02010600030101010101" pitchFamily="2" charset="-122"/>
              </a:rPr>
              <a:t>(</a:t>
            </a:r>
            <a:r>
              <a:rPr lang="en-US" altLang="zh-CN" sz="2400" dirty="0" err="1" smtClean="0">
                <a:ea typeface="宋体" panose="02010600030101010101" pitchFamily="2" charset="-122"/>
              </a:rPr>
              <a:t>Bel</a:t>
            </a:r>
            <a:r>
              <a:rPr lang="en-US" altLang="zh-CN" sz="2400" dirty="0" smtClean="0">
                <a:ea typeface="宋体" panose="02010600030101010101" pitchFamily="2" charset="-122"/>
              </a:rPr>
              <a:t>(A)=0, </a:t>
            </a:r>
            <a:r>
              <a:rPr lang="en-US" altLang="zh-CN" sz="2400" dirty="0" err="1" smtClean="0">
                <a:ea typeface="宋体" panose="02010600030101010101" pitchFamily="2" charset="-122"/>
              </a:rPr>
              <a:t>Bel</a:t>
            </a:r>
            <a:r>
              <a:rPr lang="en-US" altLang="zh-CN" sz="2400" dirty="0" smtClean="0">
                <a:ea typeface="宋体" panose="02010600030101010101" pitchFamily="2" charset="-122"/>
              </a:rPr>
              <a:t>(~A)=1(</a:t>
            </a:r>
            <a:r>
              <a:rPr lang="zh-CN" altLang="en-US" sz="1600" dirty="0" smtClean="0">
                <a:ea typeface="宋体" panose="02010600030101010101" pitchFamily="2" charset="-122"/>
              </a:rPr>
              <a:t>对</a:t>
            </a:r>
            <a:r>
              <a:rPr lang="en-US" altLang="zh-CN" sz="1600" dirty="0" smtClean="0">
                <a:ea typeface="宋体" panose="02010600030101010101" pitchFamily="2" charset="-122"/>
              </a:rPr>
              <a:t>~A</a:t>
            </a:r>
            <a:r>
              <a:rPr lang="zh-CN" altLang="en-US" sz="1600" dirty="0" smtClean="0">
                <a:ea typeface="宋体" panose="02010600030101010101" pitchFamily="2" charset="-122"/>
              </a:rPr>
              <a:t>信任</a:t>
            </a:r>
            <a:r>
              <a:rPr lang="en-US" altLang="zh-CN" sz="1600" dirty="0" smtClean="0">
                <a:ea typeface="宋体" panose="02010600030101010101" pitchFamily="2" charset="-122"/>
              </a:rPr>
              <a:t>) </a:t>
            </a:r>
            <a:r>
              <a:rPr lang="en-US" altLang="zh-CN" sz="2400" b="1" dirty="0" smtClean="0">
                <a:ea typeface="宋体" panose="02010600030101010101" pitchFamily="2" charset="-122"/>
              </a:rPr>
              <a:t>)</a:t>
            </a:r>
            <a:r>
              <a:rPr lang="zh-CN" altLang="en-US" sz="1600" dirty="0" smtClean="0">
                <a:ea typeface="宋体" panose="02010600030101010101" pitchFamily="2" charset="-122"/>
              </a:rPr>
              <a:t>	</a:t>
            </a:r>
            <a:endParaRPr lang="zh-CN" altLang="en-US" sz="2400" dirty="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02C386-1984-4DBF-A22C-1254F3027EA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0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EDD955-7A5F-4D8A-8CC4-CE16DFCCD99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155</a:t>
            </a:fld>
            <a:endParaRPr kumimoji="0" lang="en-US" altLang="zh-CN" sz="1400" smtClean="0">
              <a:latin typeface="Tahoma" panose="020B0604030504040204" pitchFamily="34" charset="0"/>
              <a:ea typeface="宋体" panose="02010600030101010101" pitchFamily="2" charset="-122"/>
            </a:endParaRPr>
          </a:p>
        </p:txBody>
      </p:sp>
      <p:sp>
        <p:nvSpPr>
          <p:cNvPr id="160772"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3200" smtClean="0">
                <a:latin typeface="华文新魏" panose="02010800040101010101" pitchFamily="2" charset="-122"/>
                <a:ea typeface="华文新魏" panose="02010800040101010101" pitchFamily="2" charset="-122"/>
              </a:rPr>
              <a:t>证据的不确定性</a:t>
            </a:r>
            <a:r>
              <a:rPr lang="en-US" altLang="zh-CN" sz="3200" smtClean="0">
                <a:latin typeface="华文彩云" panose="02010800040101010101" pitchFamily="2" charset="-122"/>
              </a:rPr>
              <a:t>)</a:t>
            </a:r>
          </a:p>
        </p:txBody>
      </p:sp>
      <p:sp>
        <p:nvSpPr>
          <p:cNvPr id="16077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smtClean="0">
                <a:latin typeface="华文新魏" panose="02010800040101010101" pitchFamily="2" charset="-122"/>
              </a:rPr>
              <a:t>以上例来说明</a:t>
            </a:r>
          </a:p>
          <a:p>
            <a:pPr eaLnBrk="1" hangingPunct="1">
              <a:buFont typeface="Wingdings" panose="05000000000000000000" pitchFamily="2" charset="2"/>
              <a:buNone/>
            </a:pPr>
            <a:r>
              <a:rPr lang="en-US" altLang="zh-CN" sz="2400" smtClean="0">
                <a:latin typeface="华文新魏" panose="02010800040101010101" pitchFamily="2" charset="-122"/>
              </a:rPr>
              <a:t>Pl({red})=1-Bel(~{red})=1-Bel({yellow,white})=1- m{yellow}+m{white}+m{yellow,white})</a:t>
            </a:r>
          </a:p>
          <a:p>
            <a:pPr eaLnBrk="1" hangingPunct="1">
              <a:buFont typeface="Wingdings" panose="05000000000000000000" pitchFamily="2" charset="2"/>
              <a:buNone/>
            </a:pPr>
            <a:r>
              <a:rPr lang="en-US" altLang="zh-CN" sz="2400" smtClean="0">
                <a:latin typeface="华文新魏" panose="02010800040101010101" pitchFamily="2" charset="-122"/>
              </a:rPr>
              <a:t>=1-(0+0.1+0)=0.9</a:t>
            </a:r>
          </a:p>
          <a:p>
            <a:pPr eaLnBrk="1" hangingPunct="1">
              <a:buFont typeface="Wingdings" panose="05000000000000000000" pitchFamily="2" charset="2"/>
              <a:buNone/>
            </a:pPr>
            <a:r>
              <a:rPr lang="zh-CN" altLang="en-US" sz="2400" smtClean="0">
                <a:latin typeface="华文新魏" panose="02010800040101010101" pitchFamily="2" charset="-122"/>
              </a:rPr>
              <a:t>这里的</a:t>
            </a:r>
            <a:r>
              <a:rPr lang="en-US" altLang="zh-CN" sz="2400" smtClean="0">
                <a:latin typeface="华文新魏" panose="02010800040101010101" pitchFamily="2" charset="-122"/>
              </a:rPr>
              <a:t>0.9</a:t>
            </a:r>
            <a:r>
              <a:rPr lang="zh-CN" altLang="en-US" sz="2400" smtClean="0">
                <a:latin typeface="华文新魏" panose="02010800040101010101" pitchFamily="2" charset="-122"/>
              </a:rPr>
              <a:t>是</a:t>
            </a:r>
            <a:r>
              <a:rPr lang="zh-CN" altLang="en-US" sz="2400" smtClean="0"/>
              <a:t>“</a:t>
            </a:r>
            <a:r>
              <a:rPr lang="en-US" altLang="zh-CN" sz="2400" smtClean="0">
                <a:latin typeface="华文新魏" panose="02010800040101010101" pitchFamily="2" charset="-122"/>
              </a:rPr>
              <a:t>red</a:t>
            </a:r>
            <a:r>
              <a:rPr lang="en-US" altLang="zh-CN" sz="2400" smtClean="0"/>
              <a:t>”</a:t>
            </a:r>
            <a:r>
              <a:rPr lang="zh-CN" altLang="en-US" sz="2400" smtClean="0">
                <a:latin typeface="华文新魏" panose="02010800040101010101" pitchFamily="2" charset="-122"/>
              </a:rPr>
              <a:t>为非假的信任度。由于</a:t>
            </a:r>
            <a:r>
              <a:rPr lang="zh-CN" altLang="en-US" sz="2400" smtClean="0"/>
              <a:t>“</a:t>
            </a:r>
            <a:r>
              <a:rPr lang="en-US" altLang="zh-CN" sz="2400" smtClean="0">
                <a:latin typeface="华文新魏" panose="02010800040101010101" pitchFamily="2" charset="-122"/>
              </a:rPr>
              <a:t>red</a:t>
            </a:r>
            <a:r>
              <a:rPr lang="en-US" altLang="zh-CN" sz="2400" smtClean="0"/>
              <a:t>”</a:t>
            </a:r>
            <a:r>
              <a:rPr lang="zh-CN" altLang="en-US" sz="2400" smtClean="0">
                <a:latin typeface="华文新魏" panose="02010800040101010101" pitchFamily="2" charset="-122"/>
              </a:rPr>
              <a:t>为真的精确信任度为</a:t>
            </a:r>
            <a:r>
              <a:rPr lang="en-US" altLang="zh-CN" sz="2400" smtClean="0">
                <a:latin typeface="华文新魏" panose="02010800040101010101" pitchFamily="2" charset="-122"/>
              </a:rPr>
              <a:t>0.3</a:t>
            </a:r>
            <a:r>
              <a:rPr lang="zh-CN" altLang="en-US" sz="2400" smtClean="0">
                <a:latin typeface="华文新魏" panose="02010800040101010101" pitchFamily="2" charset="-122"/>
              </a:rPr>
              <a:t>，而剩下的</a:t>
            </a:r>
            <a:r>
              <a:rPr lang="en-US" altLang="zh-CN" sz="2400" smtClean="0">
                <a:latin typeface="华文新魏" panose="02010800040101010101" pitchFamily="2" charset="-122"/>
              </a:rPr>
              <a:t>0.9-0.3=0.6</a:t>
            </a:r>
            <a:r>
              <a:rPr lang="zh-CN" altLang="en-US" sz="2400" smtClean="0">
                <a:latin typeface="华文新魏" panose="02010800040101010101" pitchFamily="2" charset="-122"/>
              </a:rPr>
              <a:t>，则是知道非假，但却不能肯定为真的那部分。</a:t>
            </a:r>
          </a:p>
          <a:p>
            <a:pPr eaLnBrk="1" hangingPunct="1">
              <a:buFont typeface="Wingdings" panose="05000000000000000000" pitchFamily="2" charset="2"/>
              <a:buNone/>
            </a:pPr>
            <a:r>
              <a:rPr lang="en-US" altLang="zh-CN" sz="2400" smtClean="0">
                <a:latin typeface="华文新魏" panose="02010800040101010101" pitchFamily="2" charset="-122"/>
              </a:rPr>
              <a:t>Pl({yellow,white}=1-Bel(~{yellow,white})=1-Bel({red})=1-0.3=0.7</a:t>
            </a:r>
          </a:p>
          <a:p>
            <a:pPr eaLnBrk="1" hangingPunct="1">
              <a:buFont typeface="Wingdings" panose="05000000000000000000" pitchFamily="2" charset="2"/>
              <a:buNone/>
            </a:pPr>
            <a:r>
              <a:rPr lang="zh-CN" altLang="en-US" sz="2400" smtClean="0">
                <a:latin typeface="华文新魏" panose="02010800040101010101" pitchFamily="2" charset="-122"/>
              </a:rPr>
              <a:t>这里的</a:t>
            </a:r>
            <a:r>
              <a:rPr lang="en-US" altLang="zh-CN" sz="2400" smtClean="0">
                <a:latin typeface="华文新魏" panose="02010800040101010101" pitchFamily="2" charset="-122"/>
              </a:rPr>
              <a:t>0.7</a:t>
            </a:r>
            <a:r>
              <a:rPr lang="zh-CN" altLang="en-US" sz="2400" smtClean="0">
                <a:latin typeface="华文新魏" panose="02010800040101010101" pitchFamily="2" charset="-122"/>
              </a:rPr>
              <a:t>的含义与上面分析类似。</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1B92EAA-22CE-4FA5-96A5-E1636D57D4C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1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C152A6-D1A4-4F29-851D-7DEF402C562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156</a:t>
            </a:fld>
            <a:endParaRPr kumimoji="0" lang="en-US" altLang="zh-CN" sz="1400" smtClean="0">
              <a:latin typeface="Tahoma" panose="020B0604030504040204" pitchFamily="34" charset="0"/>
              <a:ea typeface="宋体" panose="02010600030101010101" pitchFamily="2" charset="-122"/>
            </a:endParaRPr>
          </a:p>
        </p:txBody>
      </p:sp>
      <p:sp>
        <p:nvSpPr>
          <p:cNvPr id="161796"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2800" smtClean="0">
                <a:latin typeface="华文新魏" panose="02010800040101010101" pitchFamily="2" charset="-122"/>
                <a:ea typeface="华文新魏" panose="02010800040101010101" pitchFamily="2" charset="-122"/>
              </a:rPr>
              <a:t>规则的不确定性</a:t>
            </a:r>
            <a:r>
              <a:rPr lang="en-US" altLang="zh-CN" sz="3200" smtClean="0">
                <a:latin typeface="华文彩云" panose="02010800040101010101" pitchFamily="2" charset="-122"/>
              </a:rPr>
              <a:t>)</a:t>
            </a:r>
          </a:p>
        </p:txBody>
      </p:sp>
      <p:sp>
        <p:nvSpPr>
          <p:cNvPr id="161797" name="Rectangle 3"/>
          <p:cNvSpPr>
            <a:spLocks noGrp="1" noChangeArrowheads="1"/>
          </p:cNvSpPr>
          <p:nvPr>
            <p:ph type="body" idx="1"/>
          </p:nvPr>
        </p:nvSpPr>
        <p:spPr>
          <a:xfrm>
            <a:off x="1182688" y="2017713"/>
            <a:ext cx="7772400" cy="4154487"/>
          </a:xfrm>
        </p:spPr>
        <p:txBody>
          <a:bodyPr/>
          <a:lstStyle/>
          <a:p>
            <a:pPr eaLnBrk="1" hangingPunct="1"/>
            <a:r>
              <a:rPr lang="zh-CN" altLang="en-US" smtClean="0"/>
              <a:t>定义：</a:t>
            </a:r>
          </a:p>
          <a:p>
            <a:pPr lvl="1" eaLnBrk="1" hangingPunct="1">
              <a:buFont typeface="Wingdings" panose="05000000000000000000" pitchFamily="2" charset="2"/>
              <a:buNone/>
            </a:pPr>
            <a:r>
              <a:rPr lang="zh-CN" altLang="en-US" smtClean="0">
                <a:latin typeface="宋体" panose="02010600030101010101" pitchFamily="2" charset="-122"/>
                <a:ea typeface="宋体" panose="02010600030101010101" pitchFamily="2" charset="-122"/>
              </a:rPr>
              <a:t>	</a:t>
            </a:r>
          </a:p>
          <a:p>
            <a:pPr lvl="1" eaLnBrk="1" hangingPunct="1">
              <a:buFont typeface="Wingdings" panose="05000000000000000000" pitchFamily="2" charset="2"/>
              <a:buNone/>
            </a:pPr>
            <a:r>
              <a:rPr lang="zh-CN" altLang="en-US" smtClean="0">
                <a:latin typeface="华文新魏" panose="02010800040101010101" pitchFamily="2" charset="-122"/>
              </a:rPr>
              <a:t>其中</a:t>
            </a:r>
            <a:r>
              <a:rPr lang="en-US" altLang="zh-CN" smtClean="0">
                <a:latin typeface="新宋体" panose="02010609030101010101" pitchFamily="49" charset="-122"/>
                <a:ea typeface="新宋体" panose="02010609030101010101" pitchFamily="49" charset="-122"/>
              </a:rPr>
              <a:t>|A|</a:t>
            </a:r>
            <a:r>
              <a:rPr lang="zh-CN" altLang="en-US" smtClean="0">
                <a:latin typeface="华文新魏" panose="02010800040101010101" pitchFamily="2" charset="-122"/>
              </a:rPr>
              <a:t>、</a:t>
            </a:r>
            <a:r>
              <a:rPr lang="en-US" altLang="zh-CN" smtClean="0">
                <a:latin typeface="新宋体" panose="02010609030101010101" pitchFamily="49" charset="-122"/>
                <a:ea typeface="新宋体" panose="02010609030101010101" pitchFamily="49" charset="-122"/>
              </a:rPr>
              <a:t>|U|</a:t>
            </a:r>
            <a:r>
              <a:rPr lang="zh-CN" altLang="en-US" smtClean="0">
                <a:latin typeface="华文新魏" panose="02010800040101010101" pitchFamily="2" charset="-122"/>
              </a:rPr>
              <a:t>为集合内元素个数。</a:t>
            </a:r>
          </a:p>
          <a:p>
            <a:pPr lvl="1" eaLnBrk="1" hangingPunct="1">
              <a:buFont typeface="Wingdings" panose="05000000000000000000" pitchFamily="2" charset="2"/>
              <a:buNone/>
            </a:pPr>
            <a:r>
              <a:rPr lang="en-US" altLang="zh-CN" smtClean="0">
                <a:latin typeface="华文新魏" panose="02010800040101010101" pitchFamily="2" charset="-122"/>
              </a:rPr>
              <a:t>f</a:t>
            </a:r>
            <a:r>
              <a:rPr lang="en-US" altLang="zh-CN" baseline="-25000" smtClean="0">
                <a:latin typeface="华文新魏" panose="02010800040101010101" pitchFamily="2" charset="-122"/>
              </a:rPr>
              <a:t>1</a:t>
            </a:r>
            <a:r>
              <a:rPr lang="en-US" altLang="zh-CN" smtClean="0">
                <a:latin typeface="华文新魏" panose="02010800040101010101" pitchFamily="2" charset="-122"/>
              </a:rPr>
              <a:t>(A) </a:t>
            </a:r>
            <a:r>
              <a:rPr lang="zh-CN" altLang="en-US" smtClean="0">
                <a:latin typeface="华文新魏" panose="02010800040101010101" pitchFamily="2" charset="-122"/>
              </a:rPr>
              <a:t>是假设集</a:t>
            </a:r>
            <a:r>
              <a:rPr lang="en-US" altLang="zh-CN" smtClean="0">
                <a:latin typeface="华文新魏" panose="02010800040101010101" pitchFamily="2" charset="-122"/>
              </a:rPr>
              <a:t>A</a:t>
            </a:r>
            <a:r>
              <a:rPr lang="zh-CN" altLang="en-US" smtClean="0">
                <a:latin typeface="华文新魏" panose="02010800040101010101" pitchFamily="2" charset="-122"/>
              </a:rPr>
              <a:t>的类概率函数</a:t>
            </a:r>
          </a:p>
          <a:p>
            <a:pPr eaLnBrk="1" hangingPunct="1"/>
            <a:r>
              <a:rPr lang="zh-CN" altLang="en-US" smtClean="0">
                <a:latin typeface="华文新魏" panose="02010800040101010101" pitchFamily="2" charset="-122"/>
              </a:rPr>
              <a:t>性质： 对于</a:t>
            </a:r>
            <a:r>
              <a:rPr lang="en-US" altLang="zh-CN" smtClean="0">
                <a:latin typeface="宋体" panose="02010600030101010101" pitchFamily="2" charset="-122"/>
                <a:ea typeface="宋体" panose="02010600030101010101" pitchFamily="2" charset="-122"/>
              </a:rPr>
              <a:t>A </a:t>
            </a:r>
            <a:r>
              <a:rPr lang="en-US" altLang="zh-CN" smtClean="0">
                <a:latin typeface="宋体" panose="02010600030101010101" pitchFamily="2" charset="-122"/>
                <a:ea typeface="宋体" panose="02010600030101010101" pitchFamily="2" charset="-122"/>
                <a:sym typeface="Symbol" panose="05050102010706020507" pitchFamily="18" charset="2"/>
              </a:rPr>
              <a:t> U</a:t>
            </a:r>
            <a:r>
              <a:rPr lang="en-US" altLang="zh-CN" smtClean="0">
                <a:latin typeface="华文新魏" panose="02010800040101010101" pitchFamily="2" charset="-122"/>
              </a:rPr>
              <a:t> </a:t>
            </a:r>
          </a:p>
          <a:p>
            <a:pPr lvl="1" eaLnBrk="1" hangingPunct="1"/>
            <a:r>
              <a:rPr lang="en-US" altLang="zh-CN" smtClean="0">
                <a:latin typeface="宋体" panose="02010600030101010101" pitchFamily="2" charset="-122"/>
                <a:ea typeface="宋体" panose="02010600030101010101" pitchFamily="2" charset="-122"/>
              </a:rPr>
              <a:t>f</a:t>
            </a:r>
            <a:r>
              <a:rPr lang="en-US" altLang="zh-CN" baseline="-30000" smtClean="0">
                <a:latin typeface="宋体" panose="02010600030101010101" pitchFamily="2" charset="-122"/>
                <a:ea typeface="宋体" panose="02010600030101010101" pitchFamily="2" charset="-122"/>
              </a:rPr>
              <a:t>1</a:t>
            </a:r>
            <a:r>
              <a:rPr lang="en-US" altLang="zh-CN" smtClean="0">
                <a:latin typeface="宋体" panose="02010600030101010101" pitchFamily="2" charset="-122"/>
                <a:ea typeface="宋体" panose="02010600030101010101" pitchFamily="2" charset="-122"/>
              </a:rPr>
              <a:t>(Φ)</a:t>
            </a:r>
            <a:r>
              <a:rPr lang="en-US" altLang="zh-CN" smtClean="0">
                <a:latin typeface="华文新魏" panose="0201080004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 0</a:t>
            </a:r>
            <a:r>
              <a:rPr lang="zh-CN" altLang="en-US" smtClean="0">
                <a:latin typeface="华文新魏" panose="02010800040101010101" pitchFamily="2" charset="-122"/>
                <a:ea typeface="宋体" panose="02010600030101010101" pitchFamily="2" charset="-122"/>
              </a:rPr>
              <a:t>，</a:t>
            </a:r>
          </a:p>
          <a:p>
            <a:pPr lvl="1" eaLnBrk="1" hangingPunct="1"/>
            <a:r>
              <a:rPr lang="en-US" altLang="zh-CN" smtClean="0">
                <a:latin typeface="宋体" panose="02010600030101010101" pitchFamily="2" charset="-122"/>
                <a:ea typeface="宋体" panose="02010600030101010101" pitchFamily="2" charset="-122"/>
              </a:rPr>
              <a:t>f</a:t>
            </a:r>
            <a:r>
              <a:rPr lang="en-US" altLang="zh-CN" baseline="-30000" smtClean="0">
                <a:latin typeface="宋体" panose="02010600030101010101" pitchFamily="2" charset="-122"/>
                <a:ea typeface="宋体" panose="02010600030101010101" pitchFamily="2" charset="-122"/>
              </a:rPr>
              <a:t>1</a:t>
            </a:r>
            <a:r>
              <a:rPr lang="en-US" altLang="zh-CN" smtClean="0">
                <a:latin typeface="宋体" panose="02010600030101010101" pitchFamily="2" charset="-122"/>
                <a:ea typeface="宋体" panose="02010600030101010101" pitchFamily="2" charset="-122"/>
              </a:rPr>
              <a:t>(</a:t>
            </a:r>
            <a:r>
              <a:rPr lang="zh-CN" altLang="en-US" smtClean="0">
                <a:latin typeface="宋体" panose="02010600030101010101" pitchFamily="2" charset="-122"/>
                <a:ea typeface="宋体" panose="02010600030101010101" pitchFamily="2" charset="-122"/>
              </a:rPr>
              <a:t>Ｕ</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ea typeface="宋体" panose="02010600030101010101" pitchFamily="2" charset="-122"/>
              </a:rPr>
              <a:t> =</a:t>
            </a:r>
            <a:r>
              <a:rPr lang="en-US" altLang="zh-CN" smtClean="0">
                <a:latin typeface="宋体" panose="02010600030101010101" pitchFamily="2" charset="-122"/>
                <a:ea typeface="宋体" panose="02010600030101010101" pitchFamily="2" charset="-122"/>
              </a:rPr>
              <a:t> 1</a:t>
            </a:r>
            <a:r>
              <a:rPr lang="zh-CN" altLang="en-US" smtClean="0">
                <a:latin typeface="华文新魏" panose="02010800040101010101" pitchFamily="2" charset="-122"/>
                <a:ea typeface="宋体" panose="02010600030101010101" pitchFamily="2" charset="-122"/>
              </a:rPr>
              <a:t>，</a:t>
            </a:r>
          </a:p>
          <a:p>
            <a:pPr lvl="1" eaLnBrk="1" hangingPunct="1"/>
            <a:r>
              <a:rPr lang="en-US" altLang="zh-CN" smtClean="0">
                <a:latin typeface="宋体" panose="02010600030101010101" pitchFamily="2" charset="-122"/>
                <a:ea typeface="宋体" panose="02010600030101010101" pitchFamily="2" charset="-122"/>
              </a:rPr>
              <a:t>0≤f</a:t>
            </a:r>
            <a:r>
              <a:rPr lang="en-US" altLang="zh-CN" baseline="-30000" smtClean="0">
                <a:latin typeface="宋体" panose="02010600030101010101" pitchFamily="2" charset="-122"/>
                <a:ea typeface="宋体" panose="02010600030101010101" pitchFamily="2" charset="-122"/>
              </a:rPr>
              <a:t>1</a:t>
            </a:r>
            <a:r>
              <a:rPr lang="en-US" altLang="zh-CN" smtClean="0">
                <a:latin typeface="宋体" panose="02010600030101010101" pitchFamily="2" charset="-122"/>
                <a:ea typeface="宋体" panose="02010600030101010101" pitchFamily="2" charset="-122"/>
              </a:rPr>
              <a:t>(A)≤1</a:t>
            </a:r>
          </a:p>
        </p:txBody>
      </p:sp>
      <p:graphicFrame>
        <p:nvGraphicFramePr>
          <p:cNvPr id="161798" name="Object 4"/>
          <p:cNvGraphicFramePr>
            <a:graphicFrameLocks noChangeAspect="1"/>
          </p:cNvGraphicFramePr>
          <p:nvPr/>
        </p:nvGraphicFramePr>
        <p:xfrm>
          <a:off x="2552700" y="2057400"/>
          <a:ext cx="4762500" cy="822325"/>
        </p:xfrm>
        <a:graphic>
          <a:graphicData uri="http://schemas.openxmlformats.org/presentationml/2006/ole">
            <mc:AlternateContent xmlns:mc="http://schemas.openxmlformats.org/markup-compatibility/2006">
              <mc:Choice xmlns:v="urn:schemas-microsoft-com:vml" Requires="v">
                <p:oleObj spid="_x0000_s161815" name="Equation" r:id="rId6" imgW="3162300" imgH="546100" progId="Equation.3">
                  <p:embed/>
                </p:oleObj>
              </mc:Choice>
              <mc:Fallback>
                <p:oleObj name="Equation" r:id="rId6" imgW="3162300" imgH="546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2057400"/>
                        <a:ext cx="47625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E9284A-D5F1-49AC-9F14-07CB8894440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2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9F5285-3406-4655-812F-F7823DC50CB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157</a:t>
            </a:fld>
            <a:endParaRPr kumimoji="0" lang="en-US" altLang="zh-CN" sz="1400" smtClean="0">
              <a:latin typeface="Tahoma" panose="020B0604030504040204" pitchFamily="34" charset="0"/>
              <a:ea typeface="宋体" panose="02010600030101010101" pitchFamily="2" charset="-122"/>
            </a:endParaRPr>
          </a:p>
        </p:txBody>
      </p:sp>
      <p:sp>
        <p:nvSpPr>
          <p:cNvPr id="162820" name="Rectangle 2"/>
          <p:cNvSpPr>
            <a:spLocks noGrp="1" noChangeArrowheads="1"/>
          </p:cNvSpPr>
          <p:nvPr>
            <p:ph type="title"/>
          </p:nvPr>
        </p:nvSpPr>
        <p:spPr/>
        <p:txBody>
          <a:bodyPr/>
          <a:lstStyle/>
          <a:p>
            <a:pPr eaLnBrk="1" hangingPunct="1"/>
            <a:r>
              <a:rPr lang="zh-CN" altLang="en-US" smtClean="0"/>
              <a:t>证据理论 </a:t>
            </a:r>
            <a:r>
              <a:rPr lang="en-US" altLang="zh-CN" sz="3200" smtClean="0">
                <a:latin typeface="华文彩云" panose="02010800040101010101" pitchFamily="2" charset="-122"/>
              </a:rPr>
              <a:t>(</a:t>
            </a:r>
            <a:r>
              <a:rPr lang="zh-CN" altLang="en-US" sz="2800" smtClean="0">
                <a:latin typeface="华文新魏" panose="02010800040101010101" pitchFamily="2" charset="-122"/>
                <a:ea typeface="华文新魏" panose="02010800040101010101" pitchFamily="2" charset="-122"/>
              </a:rPr>
              <a:t>规则的不确定性</a:t>
            </a:r>
            <a:r>
              <a:rPr lang="en-US" altLang="zh-CN" sz="3200" smtClean="0">
                <a:latin typeface="华文彩云" panose="02010800040101010101" pitchFamily="2" charset="-122"/>
              </a:rPr>
              <a:t>)</a:t>
            </a:r>
          </a:p>
        </p:txBody>
      </p:sp>
      <p:sp>
        <p:nvSpPr>
          <p:cNvPr id="162821" name="Rectangle 3"/>
          <p:cNvSpPr>
            <a:spLocks noGrp="1" noChangeArrowheads="1"/>
          </p:cNvSpPr>
          <p:nvPr>
            <p:ph type="body" idx="1"/>
          </p:nvPr>
        </p:nvSpPr>
        <p:spPr>
          <a:xfrm>
            <a:off x="1182688" y="2017713"/>
            <a:ext cx="7781925" cy="4291012"/>
          </a:xfrm>
        </p:spPr>
        <p:txBody>
          <a:bodyPr/>
          <a:lstStyle/>
          <a:p>
            <a:pPr eaLnBrk="1" hangingPunct="1"/>
            <a:r>
              <a:rPr lang="zh-CN" altLang="en-US" smtClean="0">
                <a:latin typeface="华文新魏" panose="02010800040101010101" pitchFamily="2" charset="-122"/>
              </a:rPr>
              <a:t>推理形式：</a:t>
            </a:r>
          </a:p>
          <a:p>
            <a:pPr>
              <a:buFontTx/>
              <a:buNone/>
            </a:pPr>
            <a:r>
              <a:rPr lang="zh-CN" altLang="zh-CN" sz="2400" smtClean="0">
                <a:ea typeface="宋体" panose="02010600030101010101" pitchFamily="2" charset="-122"/>
                <a:sym typeface="Symbol" panose="05050102010706020507" pitchFamily="18" charset="2"/>
              </a:rPr>
              <a:t>设U={</a:t>
            </a:r>
            <a:r>
              <a:rPr lang="en-US" altLang="zh-CN" sz="2400" smtClean="0">
                <a:ea typeface="宋体" panose="02010600030101010101" pitchFamily="2" charset="-122"/>
                <a:sym typeface="Symbol" panose="05050102010706020507" pitchFamily="18" charset="2"/>
              </a:rPr>
              <a:t>u</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u</a:t>
            </a:r>
            <a:r>
              <a:rPr lang="en-US" altLang="zh-CN" sz="2400" baseline="-25000" smtClean="0">
                <a:ea typeface="宋体" panose="02010600030101010101" pitchFamily="2" charset="-122"/>
                <a:sym typeface="Symbol" panose="05050102010706020507" pitchFamily="18" charset="2"/>
              </a:rPr>
              <a:t>n</a:t>
            </a:r>
            <a:r>
              <a:rPr lang="en-US" altLang="zh-CN" sz="2400" smtClean="0">
                <a:ea typeface="宋体" panose="02010600030101010101" pitchFamily="2" charset="-122"/>
                <a:sym typeface="Symbol" panose="05050102010706020507" pitchFamily="18" charset="2"/>
              </a:rPr>
              <a:t>},A</a:t>
            </a:r>
            <a:r>
              <a:rPr lang="zh-CN" altLang="zh-CN" sz="2400" smtClean="0">
                <a:ea typeface="宋体" panose="02010600030101010101" pitchFamily="2" charset="-122"/>
                <a:sym typeface="Symbol" panose="05050102010706020507" pitchFamily="18" charset="2"/>
              </a:rPr>
              <a:t>和</a:t>
            </a:r>
            <a:r>
              <a:rPr lang="en-US" altLang="zh-CN" sz="2400" smtClean="0">
                <a:ea typeface="宋体" panose="02010600030101010101" pitchFamily="2" charset="-122"/>
                <a:sym typeface="Symbol" panose="05050102010706020507" pitchFamily="18" charset="2"/>
              </a:rPr>
              <a:t>B</a:t>
            </a:r>
            <a:r>
              <a:rPr lang="zh-CN" altLang="en-US" sz="2400" smtClean="0">
                <a:ea typeface="宋体" panose="02010600030101010101" pitchFamily="2" charset="-122"/>
                <a:sym typeface="Symbol" panose="05050102010706020507" pitchFamily="18" charset="2"/>
              </a:rPr>
              <a:t>为</a:t>
            </a:r>
            <a:r>
              <a:rPr lang="en-US" altLang="zh-CN" sz="2400" smtClean="0">
                <a:ea typeface="宋体" panose="02010600030101010101" pitchFamily="2" charset="-122"/>
                <a:sym typeface="Symbol" panose="05050102010706020507" pitchFamily="18" charset="2"/>
              </a:rPr>
              <a:t>U</a:t>
            </a:r>
            <a:r>
              <a:rPr lang="zh-CN" altLang="en-US" sz="2400" smtClean="0">
                <a:ea typeface="宋体" panose="02010600030101010101" pitchFamily="2" charset="-122"/>
                <a:sym typeface="Symbol" panose="05050102010706020507" pitchFamily="18" charset="2"/>
              </a:rPr>
              <a:t>的子集，如：</a:t>
            </a:r>
          </a:p>
          <a:p>
            <a:pPr>
              <a:buFontTx/>
              <a:buNone/>
            </a:pPr>
            <a:r>
              <a:rPr lang="zh-CN" altLang="zh-CN" sz="24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sym typeface="Symbol" panose="05050102010706020507" pitchFamily="18" charset="2"/>
              </a:rPr>
              <a:t>A={a</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a</a:t>
            </a:r>
            <a:r>
              <a:rPr lang="en-US" altLang="zh-CN" sz="2400" baseline="-25000" smtClean="0">
                <a:ea typeface="宋体" panose="02010600030101010101" pitchFamily="2" charset="-122"/>
                <a:sym typeface="Symbol" panose="05050102010706020507" pitchFamily="18" charset="2"/>
              </a:rPr>
              <a:t>m</a:t>
            </a:r>
            <a:r>
              <a:rPr lang="en-US" altLang="zh-CN" sz="2400" smtClean="0">
                <a:ea typeface="宋体" panose="02010600030101010101" pitchFamily="2" charset="-122"/>
                <a:sym typeface="Symbol" panose="05050102010706020507" pitchFamily="18" charset="2"/>
              </a:rPr>
              <a:t>}, B={b</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b</a:t>
            </a:r>
            <a:r>
              <a:rPr lang="en-US" altLang="zh-CN" sz="2400" baseline="-25000" smtClean="0">
                <a:ea typeface="宋体" panose="02010600030101010101" pitchFamily="2" charset="-122"/>
                <a:sym typeface="Symbol" panose="05050102010706020507" pitchFamily="18" charset="2"/>
              </a:rPr>
              <a:t>k</a:t>
            </a:r>
            <a:r>
              <a:rPr lang="en-US" altLang="zh-CN" sz="2400" smtClean="0">
                <a:ea typeface="宋体" panose="02010600030101010101" pitchFamily="2" charset="-122"/>
                <a:sym typeface="Symbol" panose="05050102010706020507" pitchFamily="18" charset="2"/>
              </a:rPr>
              <a:t>}</a:t>
            </a:r>
            <a:endParaRPr lang="zh-CN" altLang="zh-CN" sz="2400" smtClean="0">
              <a:ea typeface="宋体" panose="02010600030101010101" pitchFamily="2" charset="-122"/>
              <a:sym typeface="Symbol" panose="05050102010706020507" pitchFamily="18" charset="2"/>
            </a:endParaRPr>
          </a:p>
          <a:p>
            <a:pPr>
              <a:buFontTx/>
              <a:buNone/>
            </a:pPr>
            <a:r>
              <a:rPr lang="zh-CN" altLang="zh-CN" sz="2400" smtClean="0">
                <a:ea typeface="宋体" panose="02010600030101010101" pitchFamily="2" charset="-122"/>
                <a:sym typeface="Symbol" panose="05050102010706020507" pitchFamily="18" charset="2"/>
              </a:rPr>
              <a:t>规则表示如下：</a:t>
            </a:r>
          </a:p>
          <a:p>
            <a:pPr>
              <a:buFontTx/>
              <a:buNone/>
            </a:pPr>
            <a:r>
              <a:rPr lang="zh-CN" altLang="zh-CN" sz="24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sym typeface="Symbol" panose="05050102010706020507" pitchFamily="18" charset="2"/>
              </a:rPr>
              <a:t>A  B={b</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b</a:t>
            </a:r>
            <a:r>
              <a:rPr lang="en-US" altLang="zh-CN" sz="2400" baseline="-25000" smtClean="0">
                <a:ea typeface="宋体" panose="02010600030101010101" pitchFamily="2" charset="-122"/>
                <a:sym typeface="Symbol" panose="05050102010706020507" pitchFamily="18" charset="2"/>
              </a:rPr>
              <a:t>k</a:t>
            </a:r>
            <a:r>
              <a:rPr lang="en-US" altLang="zh-CN" sz="2400" smtClean="0">
                <a:ea typeface="宋体" panose="02010600030101010101" pitchFamily="2" charset="-122"/>
                <a:sym typeface="Symbol" panose="05050102010706020507" pitchFamily="18" charset="2"/>
              </a:rPr>
              <a:t>} {c</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c</a:t>
            </a:r>
            <a:r>
              <a:rPr lang="en-US" altLang="zh-CN" sz="2400" baseline="-25000" smtClean="0">
                <a:ea typeface="宋体" panose="02010600030101010101" pitchFamily="2" charset="-122"/>
                <a:sym typeface="Symbol" panose="05050102010706020507" pitchFamily="18" charset="2"/>
              </a:rPr>
              <a:t>k</a:t>
            </a:r>
            <a:r>
              <a:rPr lang="en-US" altLang="zh-CN" sz="2400" smtClean="0">
                <a:ea typeface="宋体" panose="02010600030101010101" pitchFamily="2" charset="-122"/>
                <a:sym typeface="Symbol" panose="05050102010706020507" pitchFamily="18" charset="2"/>
              </a:rPr>
              <a:t>} </a:t>
            </a:r>
          </a:p>
          <a:p>
            <a:pPr>
              <a:buFontTx/>
              <a:buNone/>
            </a:pPr>
            <a:r>
              <a:rPr lang="zh-CN" altLang="zh-CN" sz="2400" smtClean="0">
                <a:ea typeface="宋体" panose="02010600030101010101" pitchFamily="2" charset="-122"/>
                <a:sym typeface="Symbol" panose="05050102010706020507" pitchFamily="18" charset="2"/>
              </a:rPr>
              <a:t>(1)B是结论，用样本空间的子集表示，</a:t>
            </a:r>
            <a:r>
              <a:rPr lang="en-US" altLang="zh-CN" sz="2400" smtClean="0">
                <a:ea typeface="宋体" panose="02010600030101010101" pitchFamily="2" charset="-122"/>
                <a:sym typeface="Symbol" panose="05050102010706020507" pitchFamily="18" charset="2"/>
              </a:rPr>
              <a:t>b</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b</a:t>
            </a:r>
            <a:r>
              <a:rPr lang="en-US" altLang="zh-CN" sz="2400" baseline="-25000" smtClean="0">
                <a:ea typeface="宋体" panose="02010600030101010101" pitchFamily="2" charset="-122"/>
                <a:sym typeface="Symbol" panose="05050102010706020507" pitchFamily="18" charset="2"/>
              </a:rPr>
              <a:t>k</a:t>
            </a:r>
            <a:r>
              <a:rPr lang="zh-CN" altLang="en-US" sz="2400" smtClean="0">
                <a:ea typeface="宋体" panose="02010600030101010101" pitchFamily="2" charset="-122"/>
                <a:sym typeface="Symbol" panose="05050102010706020507" pitchFamily="18" charset="2"/>
              </a:rPr>
              <a:t>是该子集中的元素</a:t>
            </a:r>
            <a:endParaRPr lang="zh-CN" altLang="zh-CN" sz="2400" smtClean="0">
              <a:ea typeface="宋体" panose="02010600030101010101" pitchFamily="2" charset="-122"/>
              <a:sym typeface="Symbol" panose="05050102010706020507" pitchFamily="18" charset="2"/>
            </a:endParaRPr>
          </a:p>
          <a:p>
            <a:pPr>
              <a:buFontTx/>
              <a:buNone/>
            </a:pPr>
            <a:r>
              <a:rPr lang="zh-CN" altLang="zh-CN" sz="2400" smtClean="0">
                <a:ea typeface="宋体" panose="02010600030101010101" pitchFamily="2" charset="-122"/>
                <a:sym typeface="Symbol" panose="05050102010706020507" pitchFamily="18" charset="2"/>
              </a:rPr>
              <a:t>(2) </a:t>
            </a:r>
            <a:r>
              <a:rPr lang="en-US" altLang="zh-CN" sz="2400" smtClean="0">
                <a:ea typeface="宋体" panose="02010600030101010101" pitchFamily="2" charset="-122"/>
                <a:sym typeface="Symbol" panose="05050102010706020507" pitchFamily="18" charset="2"/>
              </a:rPr>
              <a:t>c</a:t>
            </a:r>
            <a:r>
              <a:rPr lang="en-US" altLang="zh-CN" sz="2400" baseline="-25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c</a:t>
            </a:r>
            <a:r>
              <a:rPr lang="en-US" altLang="zh-CN" sz="2400" baseline="-25000" smtClean="0">
                <a:ea typeface="宋体" panose="02010600030101010101" pitchFamily="2" charset="-122"/>
                <a:sym typeface="Symbol" panose="05050102010706020507" pitchFamily="18" charset="2"/>
              </a:rPr>
              <a:t>k</a:t>
            </a:r>
            <a:r>
              <a:rPr lang="zh-CN" altLang="en-US" sz="2400" smtClean="0">
                <a:ea typeface="宋体" panose="02010600030101010101" pitchFamily="2" charset="-122"/>
                <a:sym typeface="Symbol" panose="05050102010706020507" pitchFamily="18" charset="2"/>
              </a:rPr>
              <a:t>表示规则的不确定性度量 ，</a:t>
            </a:r>
            <a:r>
              <a:rPr lang="en-US" altLang="zh-CN" sz="2400" smtClean="0">
                <a:ea typeface="宋体" panose="02010600030101010101" pitchFamily="2" charset="-122"/>
                <a:sym typeface="Symbol" panose="05050102010706020507" pitchFamily="18" charset="2"/>
              </a:rPr>
              <a:t>c</a:t>
            </a:r>
            <a:r>
              <a:rPr lang="en-US" altLang="zh-CN" sz="2400" baseline="-25000" smtClean="0">
                <a:ea typeface="宋体" panose="02010600030101010101" pitchFamily="2" charset="-122"/>
                <a:sym typeface="Symbol" panose="05050102010706020507" pitchFamily="18" charset="2"/>
              </a:rPr>
              <a:t>i</a:t>
            </a:r>
            <a:r>
              <a:rPr lang="zh-CN" altLang="zh-CN" sz="2400" smtClean="0">
                <a:ea typeface="宋体" panose="02010600030101010101" pitchFamily="2" charset="-122"/>
                <a:sym typeface="Symbol" panose="05050102010706020507" pitchFamily="18" charset="2"/>
              </a:rPr>
              <a:t>表示</a:t>
            </a:r>
            <a:r>
              <a:rPr lang="en-US" altLang="zh-CN" sz="2400" smtClean="0">
                <a:ea typeface="宋体" panose="02010600030101010101" pitchFamily="2" charset="-122"/>
                <a:sym typeface="Symbol" panose="05050102010706020507" pitchFamily="18" charset="2"/>
              </a:rPr>
              <a:t>b</a:t>
            </a:r>
            <a:r>
              <a:rPr lang="en-US" altLang="zh-CN" sz="2400" baseline="-25000" smtClean="0">
                <a:ea typeface="宋体" panose="02010600030101010101" pitchFamily="2" charset="-122"/>
                <a:sym typeface="Symbol" panose="05050102010706020507" pitchFamily="18" charset="2"/>
              </a:rPr>
              <a:t>i</a:t>
            </a:r>
            <a:r>
              <a:rPr lang="zh-CN" altLang="en-US" sz="2400" smtClean="0">
                <a:ea typeface="宋体" panose="02010600030101010101" pitchFamily="2" charset="-122"/>
                <a:sym typeface="Symbol" panose="05050102010706020507" pitchFamily="18" charset="2"/>
              </a:rPr>
              <a:t>的可信度</a:t>
            </a:r>
            <a:endParaRPr lang="zh-CN" altLang="zh-CN" sz="2400" smtClean="0">
              <a:ea typeface="宋体" panose="02010600030101010101" pitchFamily="2" charset="-122"/>
              <a:sym typeface="Symbol" panose="05050102010706020507" pitchFamily="18" charset="2"/>
            </a:endParaRPr>
          </a:p>
          <a:p>
            <a:pPr>
              <a:buFontTx/>
              <a:buNone/>
            </a:pPr>
            <a:r>
              <a:rPr lang="zh-CN" altLang="zh-CN" sz="2400" smtClean="0">
                <a:ea typeface="宋体" panose="02010600030101010101" pitchFamily="2" charset="-122"/>
                <a:sym typeface="Symbol" panose="05050102010706020507" pitchFamily="18" charset="2"/>
              </a:rPr>
              <a:t>(3) </a:t>
            </a:r>
            <a:r>
              <a:rPr lang="en-US" altLang="zh-CN" sz="2400" smtClean="0">
                <a:ea typeface="宋体" panose="02010600030101010101" pitchFamily="2" charset="-122"/>
                <a:sym typeface="Symbol" panose="05050102010706020507" pitchFamily="18" charset="2"/>
              </a:rPr>
              <a:t>c</a:t>
            </a:r>
            <a:r>
              <a:rPr lang="en-US" altLang="zh-CN" sz="2400" baseline="-25000" smtClean="0">
                <a:ea typeface="宋体" panose="02010600030101010101" pitchFamily="2" charset="-122"/>
                <a:sym typeface="Symbol" panose="05050102010706020507" pitchFamily="18" charset="2"/>
              </a:rPr>
              <a:t>i</a:t>
            </a:r>
            <a:r>
              <a:rPr lang="zh-CN" altLang="zh-CN" sz="2400" smtClean="0">
                <a:ea typeface="宋体" panose="02010600030101010101" pitchFamily="2" charset="-122"/>
                <a:sym typeface="Symbol" panose="05050102010706020507" pitchFamily="18" charset="2"/>
              </a:rPr>
              <a:t>0， </a:t>
            </a:r>
            <a:r>
              <a:rPr lang="en-US" altLang="zh-CN" sz="2400" baseline="30000" smtClean="0">
                <a:ea typeface="宋体" panose="02010600030101010101" pitchFamily="2" charset="-122"/>
                <a:sym typeface="Symbol" panose="05050102010706020507" pitchFamily="18" charset="2"/>
              </a:rPr>
              <a:t>n</a:t>
            </a:r>
            <a:r>
              <a:rPr lang="en-US" altLang="zh-CN" sz="2400" baseline="-25000" smtClean="0">
                <a:ea typeface="宋体" panose="02010600030101010101" pitchFamily="2" charset="-122"/>
                <a:sym typeface="Symbol" panose="05050102010706020507" pitchFamily="18" charset="2"/>
              </a:rPr>
              <a:t>i=1</a:t>
            </a:r>
            <a:r>
              <a:rPr lang="en-US" altLang="zh-CN" sz="2400" smtClean="0">
                <a:ea typeface="宋体" panose="02010600030101010101" pitchFamily="2" charset="-122"/>
                <a:sym typeface="Symbol" panose="05050102010706020507" pitchFamily="18" charset="2"/>
              </a:rPr>
              <a:t>c</a:t>
            </a:r>
            <a:r>
              <a:rPr lang="en-US" altLang="zh-CN" sz="2400" baseline="-25000" smtClean="0">
                <a:ea typeface="宋体" panose="02010600030101010101" pitchFamily="2" charset="-122"/>
                <a:sym typeface="Symbol" panose="05050102010706020507" pitchFamily="18" charset="2"/>
              </a:rPr>
              <a:t>i</a:t>
            </a:r>
            <a:r>
              <a:rPr lang="zh-CN" altLang="zh-CN" sz="2400" smtClean="0">
                <a:ea typeface="宋体" panose="02010600030101010101" pitchFamily="2" charset="-122"/>
                <a:sym typeface="Symbol" panose="05050102010706020507" pitchFamily="18" charset="2"/>
              </a:rPr>
              <a:t>1</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endParaRPr lang="zh-CN" altLang="en-US" smtClean="0"/>
          </a:p>
        </p:txBody>
      </p:sp>
      <p:sp>
        <p:nvSpPr>
          <p:cNvPr id="163843" name="内容占位符 2"/>
          <p:cNvSpPr>
            <a:spLocks noGrp="1"/>
          </p:cNvSpPr>
          <p:nvPr>
            <p:ph idx="1"/>
          </p:nvPr>
        </p:nvSpPr>
        <p:spPr/>
        <p:txBody>
          <a:bodyPr/>
          <a:lstStyle/>
          <a:p>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 = </a:t>
            </a:r>
            <a:r>
              <a:rPr lang="en-US" altLang="zh-CN" i="1" smtClean="0">
                <a:ea typeface="宋体" panose="02010600030101010101" pitchFamily="2" charset="-122"/>
              </a:rPr>
              <a:t>min</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rPr>
              <a:t>), 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a:t>
            </a:r>
          </a:p>
          <a:p>
            <a:pPr>
              <a:buFontTx/>
              <a:buNone/>
            </a:pPr>
            <a:r>
              <a:rPr lang="en-US" altLang="zh-CN" smtClean="0">
                <a:ea typeface="宋体" panose="02010600030101010101" pitchFamily="2" charset="-122"/>
              </a:rPr>
              <a:t>     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 = </a:t>
            </a:r>
            <a:r>
              <a:rPr lang="en-US" altLang="zh-CN" i="1" smtClean="0">
                <a:ea typeface="宋体" panose="02010600030101010101" pitchFamily="2" charset="-122"/>
              </a:rPr>
              <a:t>max</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rPr>
              <a:t>), 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a:t>
            </a:r>
          </a:p>
          <a:p>
            <a:r>
              <a:rPr lang="en-US" altLang="zh-CN" smtClean="0">
                <a:ea typeface="宋体" panose="02010600030101010101" pitchFamily="2" charset="-122"/>
              </a:rPr>
              <a:t> </a:t>
            </a:r>
            <a:r>
              <a:rPr lang="zh-CN" altLang="en-US" smtClean="0">
                <a:ea typeface="宋体" panose="02010600030101010101" pitchFamily="2" charset="-122"/>
              </a:rPr>
              <a:t>已知</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smtClean="0">
                <a:ea typeface="宋体" panose="02010600030101010101" pitchFamily="2" charset="-122"/>
                <a:sym typeface="Symbol" panose="05050102010706020507" pitchFamily="18" charset="2"/>
              </a:rPr>
              <a:t>)</a:t>
            </a:r>
          </a:p>
          <a:p>
            <a:pPr>
              <a:buFontTx/>
              <a:buNone/>
            </a:pPr>
            <a:r>
              <a:rPr lang="en-US" altLang="zh-CN" smtClean="0">
                <a:ea typeface="宋体" panose="02010600030101010101" pitchFamily="2" charset="-122"/>
                <a:sym typeface="Symbol" panose="05050102010706020507" pitchFamily="18" charset="2"/>
              </a:rPr>
              <a:t>      A  B ={b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 </a:t>
            </a:r>
            <a:r>
              <a:rPr lang="zh-CN" altLang="en-US" smtClean="0">
                <a:ea typeface="宋体" panose="02010600030101010101" pitchFamily="2" charset="-122"/>
                <a:sym typeface="Symbol" panose="05050102010706020507" pitchFamily="18" charset="2"/>
              </a:rPr>
              <a:t>求 </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(B</a:t>
            </a:r>
            <a:r>
              <a:rPr lang="en-US" altLang="zh-CN" smtClean="0">
                <a:ea typeface="宋体" panose="02010600030101010101" pitchFamily="2" charset="-122"/>
                <a:sym typeface="Symbol" panose="05050102010706020507" pitchFamily="18" charset="2"/>
              </a:rPr>
              <a:t>)</a:t>
            </a:r>
            <a:r>
              <a:rPr lang="zh-CN" altLang="en-US" smtClean="0">
                <a:ea typeface="宋体" panose="02010600030101010101" pitchFamily="2" charset="-122"/>
                <a:sym typeface="Symbol" panose="05050102010706020507" pitchFamily="18" charset="2"/>
              </a:rPr>
              <a:t> </a:t>
            </a:r>
          </a:p>
          <a:p>
            <a:pPr>
              <a:buFontTx/>
              <a:buNone/>
            </a:pPr>
            <a:r>
              <a:rPr lang="zh-CN" altLang="en-US" smtClean="0">
                <a:ea typeface="宋体" panose="02010600030101010101" pitchFamily="2" charset="-122"/>
                <a:sym typeface="Symbol" panose="05050102010706020507" pitchFamily="18" charset="2"/>
              </a:rPr>
              <a:t>    </a:t>
            </a:r>
            <a:r>
              <a:rPr lang="zh-CN" altLang="en-US" smtClean="0">
                <a:ea typeface="宋体" panose="02010600030101010101" pitchFamily="2" charset="-122"/>
              </a:rPr>
              <a:t>(1)求出</a:t>
            </a:r>
            <a:r>
              <a:rPr lang="en-US" altLang="zh-CN" smtClean="0">
                <a:ea typeface="宋体" panose="02010600030101010101" pitchFamily="2" charset="-122"/>
              </a:rPr>
              <a:t>B</a:t>
            </a:r>
            <a:r>
              <a:rPr lang="zh-CN" altLang="en-US" smtClean="0">
                <a:ea typeface="宋体" panose="02010600030101010101" pitchFamily="2" charset="-122"/>
              </a:rPr>
              <a:t>的概率分配函数</a:t>
            </a:r>
          </a:p>
          <a:p>
            <a:pPr lvl="1">
              <a:buFontTx/>
              <a:buNone/>
            </a:pPr>
            <a:r>
              <a:rPr lang="zh-CN" altLang="en-US" smtClean="0">
                <a:ea typeface="宋体" panose="02010600030101010101" pitchFamily="2" charset="-122"/>
              </a:rPr>
              <a:t>   </a:t>
            </a:r>
            <a:r>
              <a:rPr lang="en-US" altLang="en-US" smtClean="0"/>
              <a:t>M(B)=M(</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r>
              <a:rPr lang="en-US" altLang="en-US" smtClean="0"/>
              <a:t>)={</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smtClean="0">
                <a:ea typeface="宋体" panose="02010600030101010101" pitchFamily="2" charset="-122"/>
                <a:sym typeface="Symbol" panose="05050102010706020507" pitchFamily="18" charset="2"/>
              </a:rPr>
              <a:t>)</a:t>
            </a:r>
            <a:r>
              <a:rPr lang="en-US" altLang="en-US" smtClean="0"/>
              <a:t> </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p>
          <a:p>
            <a:pPr lvl="1">
              <a:buFontTx/>
              <a:buNone/>
            </a:pPr>
            <a:r>
              <a:rPr lang="en-US" altLang="zh-CN" smtClean="0">
                <a:ea typeface="宋体" panose="02010600030101010101" pitchFamily="2" charset="-122"/>
                <a:sym typeface="Symbol" panose="05050102010706020507" pitchFamily="18" charset="2"/>
              </a:rPr>
              <a:t>   M(U)=1 - </a:t>
            </a:r>
            <a:r>
              <a:rPr lang="zh-CN" altLang="zh-CN" smtClean="0">
                <a:ea typeface="宋体" panose="02010600030101010101" pitchFamily="2" charset="-122"/>
                <a:sym typeface="Symbol" panose="05050102010706020507" pitchFamily="18" charset="2"/>
              </a:rPr>
              <a:t></a:t>
            </a:r>
            <a:r>
              <a:rPr lang="en-US" altLang="zh-CN" baseline="30000" smtClean="0">
                <a:ea typeface="宋体" panose="02010600030101010101" pitchFamily="2" charset="-122"/>
                <a:sym typeface="Symbol" panose="05050102010706020507" pitchFamily="18" charset="2"/>
              </a:rPr>
              <a:t>k</a:t>
            </a:r>
            <a:r>
              <a:rPr lang="en-US" altLang="zh-CN" baseline="-25000" smtClean="0">
                <a:ea typeface="宋体" panose="02010600030101010101" pitchFamily="2" charset="-122"/>
                <a:sym typeface="Symbol" panose="05050102010706020507" pitchFamily="18" charset="2"/>
              </a:rPr>
              <a:t>i=1 </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i</a:t>
            </a:r>
            <a:endParaRPr lang="en-US" altLang="zh-CN" smtClean="0">
              <a:ea typeface="宋体" panose="02010600030101010101" pitchFamily="2" charset="-122"/>
            </a:endParaRPr>
          </a:p>
          <a:p>
            <a:pPr>
              <a:buFontTx/>
              <a:buNone/>
            </a:pPr>
            <a:r>
              <a:rPr lang="zh-CN" altLang="en-US" smtClean="0">
                <a:ea typeface="宋体" panose="02010600030101010101" pitchFamily="2" charset="-122"/>
              </a:rPr>
              <a:t>      </a:t>
            </a:r>
            <a:endParaRPr lang="en-US" altLang="zh-CN" smtClean="0">
              <a:ea typeface="宋体" panose="02010600030101010101" pitchFamily="2" charset="-122"/>
            </a:endParaRPr>
          </a:p>
          <a:p>
            <a:endParaRPr lang="zh-CN" altLang="en-US" smtClean="0"/>
          </a:p>
        </p:txBody>
      </p:sp>
      <p:sp>
        <p:nvSpPr>
          <p:cNvPr id="1638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E2F7E8-A284-4EB7-AD0D-849B55E3F89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38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BDC724-077A-4B53-BAD8-A64049D1C60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158</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endParaRPr lang="zh-CN" altLang="en-US" smtClean="0"/>
          </a:p>
        </p:txBody>
      </p:sp>
      <p:sp>
        <p:nvSpPr>
          <p:cNvPr id="164867" name="内容占位符 2"/>
          <p:cNvSpPr>
            <a:spLocks noGrp="1"/>
          </p:cNvSpPr>
          <p:nvPr>
            <p:ph idx="1"/>
          </p:nvPr>
        </p:nvSpPr>
        <p:spPr/>
        <p:txBody>
          <a:bodyPr/>
          <a:lstStyle/>
          <a:p>
            <a:pPr>
              <a:buFontTx/>
              <a:buNone/>
            </a:pPr>
            <a:r>
              <a:rPr lang="zh-CN" altLang="zh-CN" smtClean="0">
                <a:ea typeface="宋体" panose="02010600030101010101" pitchFamily="2" charset="-122"/>
                <a:sym typeface="Symbol" panose="05050102010706020507" pitchFamily="18" charset="2"/>
              </a:rPr>
              <a:t> </a:t>
            </a:r>
            <a:r>
              <a:rPr lang="zh-CN" altLang="en-US" smtClean="0">
                <a:ea typeface="宋体" panose="02010600030101010101" pitchFamily="2" charset="-122"/>
              </a:rPr>
              <a:t>如果有两条知识支持同一条结论：</a:t>
            </a:r>
          </a:p>
          <a:p>
            <a:pPr>
              <a:buFontTx/>
              <a:buNone/>
            </a:pPr>
            <a:r>
              <a:rPr lang="zh-CN" altLang="zh-CN"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A</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 B ={b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p>
          <a:p>
            <a:pPr>
              <a:buFontTx/>
              <a:buNone/>
            </a:pPr>
            <a:r>
              <a:rPr lang="en-US" altLang="zh-CN" smtClean="0">
                <a:ea typeface="宋体" panose="02010600030101010101" pitchFamily="2" charset="-122"/>
                <a:sym typeface="Symbol" panose="05050102010706020507" pitchFamily="18" charset="2"/>
              </a:rPr>
              <a:t>       A</a:t>
            </a:r>
            <a:r>
              <a:rPr lang="en-US" altLang="zh-CN" baseline="-25000" smtClean="0">
                <a:ea typeface="宋体" panose="02010600030101010101" pitchFamily="2" charset="-122"/>
                <a:sym typeface="Symbol" panose="05050102010706020507" pitchFamily="18" charset="2"/>
              </a:rPr>
              <a:t>2 </a:t>
            </a:r>
            <a:r>
              <a:rPr lang="en-US" altLang="zh-CN" smtClean="0">
                <a:ea typeface="宋体" panose="02010600030101010101" pitchFamily="2" charset="-122"/>
                <a:sym typeface="Symbol" panose="05050102010706020507" pitchFamily="18" charset="2"/>
              </a:rPr>
              <a:t> B ={b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p>
          <a:p>
            <a:pPr>
              <a:buFontTx/>
              <a:buNone/>
            </a:pPr>
            <a:r>
              <a:rPr lang="zh-CN" altLang="en-US" smtClean="0">
                <a:ea typeface="宋体" panose="02010600030101010101" pitchFamily="2" charset="-122"/>
                <a:sym typeface="Symbol" panose="05050102010706020507" pitchFamily="18" charset="2"/>
              </a:rPr>
              <a:t>则首先分别对每一条知识求出概率分配函数：</a:t>
            </a:r>
          </a:p>
          <a:p>
            <a:pPr>
              <a:buFontTx/>
              <a:buNone/>
            </a:pPr>
            <a:r>
              <a:rPr lang="zh-CN" altLang="en-US" smtClean="0">
                <a:ea typeface="宋体" panose="02010600030101010101" pitchFamily="2" charset="-122"/>
                <a:sym typeface="Symbol" panose="05050102010706020507" pitchFamily="18" charset="2"/>
              </a:rPr>
              <a:t>           </a:t>
            </a:r>
            <a:r>
              <a:rPr lang="en-US" altLang="en-US" smtClean="0"/>
              <a:t>M</a:t>
            </a:r>
            <a:r>
              <a:rPr lang="en-US" altLang="en-US" baseline="-25000" smtClean="0"/>
              <a:t>1</a:t>
            </a:r>
            <a:r>
              <a:rPr lang="en-US" altLang="en-US" smtClean="0"/>
              <a:t>(</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r>
              <a:rPr lang="en-US" altLang="en-US" smtClean="0"/>
              <a:t>)</a:t>
            </a:r>
          </a:p>
          <a:p>
            <a:pPr>
              <a:buFontTx/>
              <a:buNone/>
            </a:pPr>
            <a:r>
              <a:rPr lang="en-US" altLang="en-US" smtClean="0"/>
              <a:t>          M</a:t>
            </a:r>
            <a:r>
              <a:rPr lang="en-US" altLang="en-US" baseline="-25000" smtClean="0"/>
              <a:t>2</a:t>
            </a:r>
            <a:r>
              <a:rPr lang="en-US" altLang="en-US" smtClean="0"/>
              <a:t>(</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 {b</a:t>
            </a:r>
            <a:r>
              <a:rPr lang="en-US" altLang="zh-CN" baseline="-25000" smtClean="0">
                <a:ea typeface="宋体" panose="02010600030101010101" pitchFamily="2" charset="-122"/>
                <a:sym typeface="Symbol" panose="05050102010706020507" pitchFamily="18" charset="2"/>
              </a:rPr>
              <a:t>k</a:t>
            </a:r>
            <a:r>
              <a:rPr lang="en-US" altLang="zh-CN" smtClean="0">
                <a:ea typeface="宋体" panose="02010600030101010101" pitchFamily="2" charset="-122"/>
                <a:sym typeface="Symbol" panose="05050102010706020507" pitchFamily="18" charset="2"/>
              </a:rPr>
              <a:t>}</a:t>
            </a:r>
            <a:r>
              <a:rPr lang="en-US" altLang="en-US" smtClean="0"/>
              <a:t>)</a:t>
            </a:r>
          </a:p>
          <a:p>
            <a:pPr>
              <a:buFontTx/>
              <a:buNone/>
            </a:pPr>
            <a:r>
              <a:rPr lang="zh-CN" altLang="en-US" smtClean="0">
                <a:ea typeface="宋体" panose="02010600030101010101" pitchFamily="2" charset="-122"/>
              </a:rPr>
              <a:t>然后由：</a:t>
            </a:r>
            <a:r>
              <a:rPr lang="en-US" altLang="en-US" smtClean="0"/>
              <a:t>M=M</a:t>
            </a:r>
            <a:r>
              <a:rPr lang="en-US" altLang="en-US" baseline="-25000" smtClean="0"/>
              <a:t>1</a:t>
            </a:r>
            <a:r>
              <a:rPr lang="en-US" altLang="en-US" smtClean="0">
                <a:sym typeface="Symbol" panose="05050102010706020507" pitchFamily="18" charset="2"/>
              </a:rPr>
              <a:t></a:t>
            </a:r>
            <a:r>
              <a:rPr lang="en-US" altLang="en-US" smtClean="0"/>
              <a:t>M</a:t>
            </a:r>
            <a:r>
              <a:rPr lang="en-US" altLang="en-US" baseline="-25000" smtClean="0"/>
              <a:t>2</a:t>
            </a:r>
          </a:p>
          <a:p>
            <a:pPr>
              <a:buFontTx/>
              <a:buNone/>
            </a:pPr>
            <a:r>
              <a:rPr lang="zh-CN" altLang="zh-CN" smtClean="0">
                <a:ea typeface="宋体" panose="02010600030101010101" pitchFamily="2" charset="-122"/>
              </a:rPr>
              <a:t>求出结论B的概率分配函数M</a:t>
            </a:r>
            <a:endParaRPr lang="zh-CN" altLang="en-US" smtClean="0"/>
          </a:p>
        </p:txBody>
      </p:sp>
      <p:sp>
        <p:nvSpPr>
          <p:cNvPr id="16486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AFB225-6385-4AFC-9480-0AC27587027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48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43FD9C-4A9B-42CE-8F97-1E9EDBC0B15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159</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4B3CEE91-E440-451E-9C8D-ACA34D564047}" type="datetime1">
              <a:rPr lang="zh-CN" altLang="en-US"/>
              <a:pPr>
                <a:defRPr/>
              </a:pPr>
              <a:t>2017/11/19</a:t>
            </a:fld>
            <a:endParaRPr lang="en-US" altLang="zh-CN"/>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4BC631-4FBE-42C1-856C-B21C4DBAFD4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smtClean="0">
              <a:latin typeface="Tahoma" panose="020B0604030504040204" pitchFamily="34" charset="0"/>
              <a:ea typeface="宋体" panose="02010600030101010101" pitchFamily="2" charset="-122"/>
            </a:endParaRPr>
          </a:p>
        </p:txBody>
      </p:sp>
      <p:sp>
        <p:nvSpPr>
          <p:cNvPr id="20484" name="Rectangle 3"/>
          <p:cNvSpPr>
            <a:spLocks noGrp="1" noChangeArrowheads="1"/>
          </p:cNvSpPr>
          <p:nvPr>
            <p:ph type="body" idx="1"/>
          </p:nvPr>
        </p:nvSpPr>
        <p:spPr>
          <a:xfrm>
            <a:off x="1182688" y="2017713"/>
            <a:ext cx="7772400" cy="1843087"/>
          </a:xfrm>
        </p:spPr>
        <p:txBody>
          <a:bodyPr/>
          <a:lstStyle/>
          <a:p>
            <a:pPr eaLnBrk="1" hangingPunct="1">
              <a:buFont typeface="Wingdings" panose="05000000000000000000" pitchFamily="2" charset="2"/>
              <a:buNone/>
            </a:pPr>
            <a:r>
              <a:rPr lang="zh-CN" altLang="en-US" b="1" smtClean="0">
                <a:solidFill>
                  <a:srgbClr val="000000"/>
                </a:solidFill>
              </a:rPr>
              <a:t>例</a:t>
            </a:r>
            <a:r>
              <a:rPr lang="en-US" altLang="zh-CN" b="1" smtClean="0">
                <a:solidFill>
                  <a:srgbClr val="000000"/>
                </a:solidFill>
              </a:rPr>
              <a:t>2</a:t>
            </a:r>
            <a:r>
              <a:rPr lang="zh-CN" altLang="en-US" smtClean="0">
                <a:solidFill>
                  <a:srgbClr val="000000"/>
                </a:solidFill>
              </a:rPr>
              <a:t>：</a:t>
            </a:r>
          </a:p>
          <a:p>
            <a:pPr eaLnBrk="1" hangingPunct="1">
              <a:buFont typeface="Wingdings" panose="05000000000000000000" pitchFamily="2" charset="2"/>
              <a:buNone/>
            </a:pPr>
            <a:r>
              <a:rPr lang="en-US" altLang="zh-CN" smtClean="0">
                <a:solidFill>
                  <a:srgbClr val="000000"/>
                </a:solidFill>
              </a:rPr>
              <a:t>(</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x)(</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y){((</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z)(P(x</a:t>
            </a:r>
            <a:r>
              <a:rPr lang="zh-CN" altLang="en-US" smtClean="0">
                <a:solidFill>
                  <a:srgbClr val="000000"/>
                </a:solidFill>
              </a:rPr>
              <a:t>，</a:t>
            </a:r>
            <a:r>
              <a:rPr lang="en-US" altLang="zh-CN" smtClean="0">
                <a:solidFill>
                  <a:srgbClr val="000000"/>
                </a:solidFill>
              </a:rPr>
              <a:t>z)∧P(y</a:t>
            </a:r>
            <a:r>
              <a:rPr lang="zh-CN" altLang="en-US" smtClean="0">
                <a:solidFill>
                  <a:srgbClr val="000000"/>
                </a:solidFill>
              </a:rPr>
              <a:t>，</a:t>
            </a:r>
            <a:r>
              <a:rPr lang="en-US" altLang="zh-CN" smtClean="0">
                <a:solidFill>
                  <a:srgbClr val="000000"/>
                </a:solidFill>
              </a:rPr>
              <a:t>z))=&gt;(</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u)Q(x</a:t>
            </a:r>
            <a:r>
              <a:rPr lang="zh-CN" altLang="en-US" smtClean="0">
                <a:solidFill>
                  <a:srgbClr val="000000"/>
                </a:solidFill>
              </a:rPr>
              <a:t>，</a:t>
            </a:r>
            <a:r>
              <a:rPr lang="en-US" altLang="zh-CN" smtClean="0">
                <a:solidFill>
                  <a:srgbClr val="000000"/>
                </a:solidFill>
              </a:rPr>
              <a:t>y</a:t>
            </a:r>
            <a:r>
              <a:rPr lang="zh-CN" altLang="en-US" smtClean="0">
                <a:solidFill>
                  <a:srgbClr val="000000"/>
                </a:solidFill>
              </a:rPr>
              <a:t>，</a:t>
            </a:r>
            <a:r>
              <a:rPr lang="en-US" altLang="zh-CN" smtClean="0">
                <a:solidFill>
                  <a:srgbClr val="000000"/>
                </a:solidFill>
              </a:rPr>
              <a:t>u))}</a:t>
            </a:r>
          </a:p>
          <a:p>
            <a:pPr eaLnBrk="1" hangingPunct="1">
              <a:buFont typeface="Wingdings" panose="05000000000000000000" pitchFamily="2" charset="2"/>
              <a:buNone/>
            </a:pPr>
            <a:endParaRPr lang="en-US" altLang="zh-CN" smtClean="0"/>
          </a:p>
        </p:txBody>
      </p:sp>
      <p:sp>
        <p:nvSpPr>
          <p:cNvPr id="244740" name="Text Box 4"/>
          <p:cNvSpPr txBox="1">
            <a:spLocks noChangeArrowheads="1"/>
          </p:cNvSpPr>
          <p:nvPr/>
        </p:nvSpPr>
        <p:spPr bwMode="auto">
          <a:xfrm>
            <a:off x="1116013" y="3429000"/>
            <a:ext cx="7850187"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a:sym typeface="Symbol" panose="05050102010706020507" pitchFamily="18" charset="2"/>
              </a:rPr>
              <a:t></a:t>
            </a:r>
            <a:r>
              <a:rPr lang="en-US" altLang="zh-CN">
                <a:solidFill>
                  <a:srgbClr val="000000"/>
                </a:solidFill>
              </a:rPr>
              <a:t>x)(</a:t>
            </a:r>
            <a:r>
              <a:rPr lang="en-US" altLang="zh-CN">
                <a:sym typeface="Symbol" panose="05050102010706020507" pitchFamily="18" charset="2"/>
              </a:rPr>
              <a:t></a:t>
            </a:r>
            <a:r>
              <a:rPr lang="en-US" altLang="zh-CN">
                <a:solidFill>
                  <a:srgbClr val="000000"/>
                </a:solidFill>
              </a:rPr>
              <a:t>y)(~((</a:t>
            </a:r>
            <a:r>
              <a:rPr lang="en-US" altLang="zh-CN">
                <a:sym typeface="Symbol" panose="05050102010706020507" pitchFamily="18" charset="2"/>
              </a:rPr>
              <a:t></a:t>
            </a:r>
            <a:r>
              <a:rPr lang="en-US" altLang="zh-CN">
                <a:solidFill>
                  <a:srgbClr val="000000"/>
                </a:solidFill>
              </a:rPr>
              <a:t>z)(P(x</a:t>
            </a:r>
            <a:r>
              <a:rPr lang="zh-CN" altLang="en-US">
                <a:solidFill>
                  <a:srgbClr val="000000"/>
                </a:solidFill>
              </a:rPr>
              <a:t>，</a:t>
            </a:r>
            <a:r>
              <a:rPr lang="en-US" altLang="zh-CN">
                <a:solidFill>
                  <a:srgbClr val="000000"/>
                </a:solidFill>
              </a:rPr>
              <a:t>z)∧P(y</a:t>
            </a:r>
            <a:r>
              <a:rPr lang="zh-CN" altLang="en-US">
                <a:solidFill>
                  <a:srgbClr val="000000"/>
                </a:solidFill>
              </a:rPr>
              <a:t>，</a:t>
            </a:r>
            <a:r>
              <a:rPr lang="en-US" altLang="zh-CN">
                <a:solidFill>
                  <a:srgbClr val="000000"/>
                </a:solidFill>
              </a:rPr>
              <a:t>z)))∨(</a:t>
            </a:r>
            <a:r>
              <a:rPr lang="en-US" altLang="zh-CN">
                <a:sym typeface="Symbol" panose="05050102010706020507" pitchFamily="18" charset="2"/>
              </a:rPr>
              <a:t></a:t>
            </a:r>
            <a:r>
              <a:rPr lang="en-US" altLang="zh-CN">
                <a:solidFill>
                  <a:srgbClr val="000000"/>
                </a:solidFill>
              </a:rPr>
              <a:t>u)Q(x</a:t>
            </a:r>
            <a:r>
              <a:rPr lang="zh-CN" altLang="en-US">
                <a:solidFill>
                  <a:srgbClr val="000000"/>
                </a:solidFill>
              </a:rPr>
              <a:t>，</a:t>
            </a:r>
            <a:r>
              <a:rPr lang="en-US" altLang="zh-CN">
                <a:solidFill>
                  <a:srgbClr val="000000"/>
                </a:solidFill>
              </a:rPr>
              <a:t>y</a:t>
            </a:r>
            <a:r>
              <a:rPr lang="zh-CN" altLang="en-US">
                <a:solidFill>
                  <a:srgbClr val="000000"/>
                </a:solidFill>
              </a:rPr>
              <a:t>，</a:t>
            </a:r>
            <a:r>
              <a:rPr lang="en-US" altLang="zh-CN">
                <a:solidFill>
                  <a:srgbClr val="000000"/>
                </a:solidFill>
              </a:rPr>
              <a:t>u))</a:t>
            </a:r>
            <a:endParaRPr lang="en-US" altLang="zh-CN"/>
          </a:p>
          <a:p>
            <a:pPr eaLnBrk="1" hangingPunct="1">
              <a:buFont typeface="Wingdings" panose="05000000000000000000" pitchFamily="2" charset="2"/>
              <a:buNone/>
            </a:pPr>
            <a:r>
              <a:rPr lang="en-US" altLang="zh-CN">
                <a:solidFill>
                  <a:srgbClr val="000000"/>
                </a:solidFill>
              </a:rPr>
              <a:t>(</a:t>
            </a:r>
            <a:r>
              <a:rPr lang="en-US" altLang="zh-CN">
                <a:sym typeface="Symbol" panose="05050102010706020507" pitchFamily="18" charset="2"/>
              </a:rPr>
              <a:t></a:t>
            </a:r>
            <a:r>
              <a:rPr lang="en-US" altLang="zh-CN">
                <a:solidFill>
                  <a:srgbClr val="000000"/>
                </a:solidFill>
              </a:rPr>
              <a:t>x)(</a:t>
            </a:r>
            <a:r>
              <a:rPr lang="en-US" altLang="zh-CN">
                <a:sym typeface="Symbol" panose="05050102010706020507" pitchFamily="18" charset="2"/>
              </a:rPr>
              <a:t></a:t>
            </a:r>
            <a:r>
              <a:rPr lang="en-US" altLang="zh-CN">
                <a:solidFill>
                  <a:srgbClr val="000000"/>
                </a:solidFill>
              </a:rPr>
              <a:t>y)(</a:t>
            </a:r>
            <a:r>
              <a:rPr lang="en-US" altLang="zh-CN">
                <a:sym typeface="Symbol" panose="05050102010706020507" pitchFamily="18" charset="2"/>
              </a:rPr>
              <a:t></a:t>
            </a:r>
            <a:r>
              <a:rPr lang="en-US" altLang="zh-CN">
                <a:solidFill>
                  <a:srgbClr val="000000"/>
                </a:solidFill>
              </a:rPr>
              <a:t>z)(~ P(x</a:t>
            </a:r>
            <a:r>
              <a:rPr lang="zh-CN" altLang="en-US">
                <a:solidFill>
                  <a:srgbClr val="000000"/>
                </a:solidFill>
              </a:rPr>
              <a:t>，</a:t>
            </a:r>
            <a:r>
              <a:rPr lang="en-US" altLang="zh-CN">
                <a:solidFill>
                  <a:srgbClr val="000000"/>
                </a:solidFill>
              </a:rPr>
              <a:t>z)∨~P(y</a:t>
            </a:r>
            <a:r>
              <a:rPr lang="zh-CN" altLang="en-US">
                <a:solidFill>
                  <a:srgbClr val="000000"/>
                </a:solidFill>
              </a:rPr>
              <a:t>，</a:t>
            </a:r>
            <a:r>
              <a:rPr lang="en-US" altLang="zh-CN">
                <a:solidFill>
                  <a:srgbClr val="000000"/>
                </a:solidFill>
              </a:rPr>
              <a:t>z))∨(</a:t>
            </a:r>
            <a:r>
              <a:rPr lang="en-US" altLang="zh-CN">
                <a:sym typeface="Symbol" panose="05050102010706020507" pitchFamily="18" charset="2"/>
              </a:rPr>
              <a:t></a:t>
            </a:r>
            <a:r>
              <a:rPr lang="en-US" altLang="zh-CN">
                <a:solidFill>
                  <a:srgbClr val="000000"/>
                </a:solidFill>
              </a:rPr>
              <a:t>u)Q(x</a:t>
            </a:r>
            <a:r>
              <a:rPr lang="zh-CN" altLang="en-US">
                <a:solidFill>
                  <a:srgbClr val="000000"/>
                </a:solidFill>
              </a:rPr>
              <a:t>，</a:t>
            </a:r>
            <a:r>
              <a:rPr lang="en-US" altLang="zh-CN">
                <a:solidFill>
                  <a:srgbClr val="000000"/>
                </a:solidFill>
              </a:rPr>
              <a:t>y</a:t>
            </a:r>
            <a:r>
              <a:rPr lang="zh-CN" altLang="en-US">
                <a:solidFill>
                  <a:srgbClr val="000000"/>
                </a:solidFill>
              </a:rPr>
              <a:t>，</a:t>
            </a:r>
            <a:r>
              <a:rPr lang="en-US" altLang="zh-CN">
                <a:solidFill>
                  <a:srgbClr val="000000"/>
                </a:solidFill>
              </a:rPr>
              <a:t>u))</a:t>
            </a:r>
            <a:endParaRPr lang="en-US" altLang="zh-CN"/>
          </a:p>
          <a:p>
            <a:pPr eaLnBrk="1" hangingPunct="1">
              <a:buFont typeface="Wingdings" panose="05000000000000000000" pitchFamily="2" charset="2"/>
              <a:buNone/>
            </a:pPr>
            <a:r>
              <a:rPr lang="en-US" altLang="zh-CN">
                <a:sym typeface="Symbol" panose="05050102010706020507" pitchFamily="18" charset="2"/>
              </a:rPr>
              <a:t></a:t>
            </a:r>
            <a:r>
              <a:rPr lang="en-US" altLang="zh-CN">
                <a:solidFill>
                  <a:srgbClr val="000000"/>
                </a:solidFill>
              </a:rPr>
              <a:t>x)(</a:t>
            </a:r>
            <a:r>
              <a:rPr lang="en-US" altLang="zh-CN">
                <a:sym typeface="Symbol" panose="05050102010706020507" pitchFamily="18" charset="2"/>
              </a:rPr>
              <a:t></a:t>
            </a:r>
            <a:r>
              <a:rPr lang="en-US" altLang="zh-CN">
                <a:solidFill>
                  <a:srgbClr val="000000"/>
                </a:solidFill>
              </a:rPr>
              <a:t>y)(</a:t>
            </a:r>
            <a:r>
              <a:rPr lang="en-US" altLang="zh-CN">
                <a:sym typeface="Symbol" panose="05050102010706020507" pitchFamily="18" charset="2"/>
              </a:rPr>
              <a:t></a:t>
            </a:r>
            <a:r>
              <a:rPr lang="en-US" altLang="zh-CN">
                <a:solidFill>
                  <a:srgbClr val="000000"/>
                </a:solidFill>
              </a:rPr>
              <a:t>z)(</a:t>
            </a:r>
            <a:r>
              <a:rPr lang="en-US" altLang="zh-CN">
                <a:sym typeface="Symbol" panose="05050102010706020507" pitchFamily="18" charset="2"/>
              </a:rPr>
              <a:t></a:t>
            </a:r>
            <a:r>
              <a:rPr lang="en-US" altLang="zh-CN">
                <a:solidFill>
                  <a:srgbClr val="000000"/>
                </a:solidFill>
              </a:rPr>
              <a:t>u)(~ P(x</a:t>
            </a:r>
            <a:r>
              <a:rPr lang="zh-CN" altLang="en-US">
                <a:solidFill>
                  <a:srgbClr val="000000"/>
                </a:solidFill>
              </a:rPr>
              <a:t>，</a:t>
            </a:r>
            <a:r>
              <a:rPr lang="en-US" altLang="zh-CN">
                <a:solidFill>
                  <a:srgbClr val="000000"/>
                </a:solidFill>
              </a:rPr>
              <a:t>z)∨~P(y</a:t>
            </a:r>
            <a:r>
              <a:rPr lang="zh-CN" altLang="en-US">
                <a:solidFill>
                  <a:srgbClr val="000000"/>
                </a:solidFill>
              </a:rPr>
              <a:t>，</a:t>
            </a:r>
            <a:r>
              <a:rPr lang="en-US" altLang="zh-CN">
                <a:solidFill>
                  <a:srgbClr val="000000"/>
                </a:solidFill>
              </a:rPr>
              <a:t>z)∨Q(x</a:t>
            </a:r>
            <a:r>
              <a:rPr lang="zh-CN" altLang="en-US">
                <a:solidFill>
                  <a:srgbClr val="000000"/>
                </a:solidFill>
              </a:rPr>
              <a:t>，</a:t>
            </a:r>
            <a:r>
              <a:rPr lang="en-US" altLang="zh-CN">
                <a:solidFill>
                  <a:srgbClr val="000000"/>
                </a:solidFill>
              </a:rPr>
              <a:t>y</a:t>
            </a:r>
            <a:r>
              <a:rPr lang="zh-CN" altLang="en-US">
                <a:solidFill>
                  <a:srgbClr val="000000"/>
                </a:solidFill>
              </a:rPr>
              <a:t>，</a:t>
            </a:r>
            <a:r>
              <a:rPr lang="en-US" altLang="zh-CN">
                <a:solidFill>
                  <a:srgbClr val="000000"/>
                </a:solidFill>
              </a:rPr>
              <a:t>u))</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endParaRPr lang="zh-CN" altLang="en-US" smtClean="0"/>
          </a:p>
        </p:txBody>
      </p:sp>
      <p:sp>
        <p:nvSpPr>
          <p:cNvPr id="165891" name="内容占位符 2"/>
          <p:cNvSpPr>
            <a:spLocks noGrp="1"/>
          </p:cNvSpPr>
          <p:nvPr>
            <p:ph idx="1"/>
          </p:nvPr>
        </p:nvSpPr>
        <p:spPr>
          <a:xfrm>
            <a:off x="785813" y="2017713"/>
            <a:ext cx="8358187" cy="4114800"/>
          </a:xfrm>
        </p:spPr>
        <p:txBody>
          <a:bodyPr/>
          <a:lstStyle/>
          <a:p>
            <a:pPr>
              <a:buFontTx/>
              <a:buNone/>
            </a:pPr>
            <a:r>
              <a:rPr lang="zh-CN" altLang="zh-CN" smtClean="0">
                <a:ea typeface="宋体" panose="02010600030101010101" pitchFamily="2" charset="-122"/>
                <a:sym typeface="Symbol" panose="05050102010706020507" pitchFamily="18" charset="2"/>
              </a:rPr>
              <a:t>概率分配函数的合成定义：</a:t>
            </a:r>
          </a:p>
          <a:p>
            <a:pPr>
              <a:buFontTx/>
              <a:buNone/>
            </a:pPr>
            <a:r>
              <a:rPr lang="zh-CN" altLang="zh-CN" smtClean="0">
                <a:ea typeface="宋体" panose="02010600030101010101" pitchFamily="2" charset="-122"/>
              </a:rPr>
              <a:t>设</a:t>
            </a:r>
            <a:r>
              <a:rPr lang="en-US" altLang="en-US" smtClean="0"/>
              <a:t>M</a:t>
            </a:r>
            <a:r>
              <a:rPr lang="en-US" altLang="en-US" baseline="-25000" smtClean="0"/>
              <a:t>1</a:t>
            </a:r>
            <a:r>
              <a:rPr lang="zh-CN" altLang="zh-CN" smtClean="0">
                <a:ea typeface="宋体" panose="02010600030101010101" pitchFamily="2" charset="-122"/>
              </a:rPr>
              <a:t>和</a:t>
            </a:r>
            <a:r>
              <a:rPr lang="en-US" altLang="en-US" smtClean="0"/>
              <a:t>M</a:t>
            </a:r>
            <a:r>
              <a:rPr lang="en-US" altLang="en-US" baseline="-25000" smtClean="0"/>
              <a:t>2</a:t>
            </a:r>
            <a:r>
              <a:rPr lang="zh-CN" altLang="zh-CN" smtClean="0">
                <a:ea typeface="宋体" panose="02010600030101010101" pitchFamily="2" charset="-122"/>
              </a:rPr>
              <a:t>是</a:t>
            </a:r>
            <a:r>
              <a:rPr lang="zh-CN" altLang="en-US" smtClean="0">
                <a:ea typeface="宋体" panose="02010600030101010101" pitchFamily="2" charset="-122"/>
              </a:rPr>
              <a:t>两个概率分配函数，则合成</a:t>
            </a:r>
            <a:r>
              <a:rPr lang="en-US" altLang="en-US" smtClean="0"/>
              <a:t>M=M</a:t>
            </a:r>
            <a:r>
              <a:rPr lang="en-US" altLang="en-US" baseline="-25000" smtClean="0"/>
              <a:t>1</a:t>
            </a:r>
            <a:r>
              <a:rPr lang="en-US" altLang="en-US" smtClean="0">
                <a:sym typeface="Symbol" panose="05050102010706020507" pitchFamily="18" charset="2"/>
              </a:rPr>
              <a:t></a:t>
            </a:r>
            <a:r>
              <a:rPr lang="en-US" altLang="en-US" smtClean="0"/>
              <a:t>M</a:t>
            </a:r>
            <a:r>
              <a:rPr lang="en-US" altLang="en-US" baseline="-25000" smtClean="0"/>
              <a:t>2</a:t>
            </a:r>
            <a:r>
              <a:rPr lang="zh-CN" altLang="zh-CN" smtClean="0">
                <a:ea typeface="宋体" panose="02010600030101010101" pitchFamily="2" charset="-122"/>
              </a:rPr>
              <a:t>定义为：</a:t>
            </a:r>
          </a:p>
          <a:p>
            <a:pPr>
              <a:buFontTx/>
              <a:buNone/>
            </a:pPr>
            <a:r>
              <a:rPr lang="zh-CN" altLang="zh-CN" smtClean="0">
                <a:ea typeface="宋体" panose="02010600030101010101" pitchFamily="2" charset="-122"/>
              </a:rPr>
              <a:t>       </a:t>
            </a:r>
            <a:r>
              <a:rPr lang="en-US" altLang="en-US" sz="2400" smtClean="0">
                <a:sym typeface="Symbol" panose="05050102010706020507" pitchFamily="18" charset="2"/>
              </a:rPr>
              <a:t>M() </a:t>
            </a:r>
            <a:r>
              <a:rPr lang="en-US" altLang="zh-CN" sz="2400" smtClean="0">
                <a:ea typeface="宋体" panose="02010600030101010101" pitchFamily="2" charset="-122"/>
                <a:sym typeface="Symbol" panose="05050102010706020507" pitchFamily="18" charset="2"/>
              </a:rPr>
              <a:t>=0</a:t>
            </a:r>
          </a:p>
          <a:p>
            <a:pPr>
              <a:buFontTx/>
              <a:buNone/>
            </a:pPr>
            <a:r>
              <a:rPr lang="en-US" altLang="en-US" sz="2400" smtClean="0">
                <a:sym typeface="Symbol" panose="05050102010706020507" pitchFamily="18" charset="2"/>
              </a:rPr>
              <a:t>       M(A) </a:t>
            </a:r>
            <a:r>
              <a:rPr lang="en-US" altLang="zh-CN" sz="2400" smtClean="0">
                <a:ea typeface="宋体" panose="02010600030101010101" pitchFamily="2" charset="-122"/>
                <a:sym typeface="Symbol" panose="05050102010706020507" pitchFamily="18" charset="2"/>
              </a:rPr>
              <a:t>=K</a:t>
            </a:r>
            <a:r>
              <a:rPr lang="en-US" altLang="zh-CN" sz="2400" baseline="30000" smtClean="0">
                <a:ea typeface="宋体" panose="02010600030101010101" pitchFamily="2" charset="-122"/>
                <a:sym typeface="Symbol" panose="05050102010706020507" pitchFamily="18" charset="2"/>
              </a:rPr>
              <a:t>-1</a:t>
            </a:r>
            <a:r>
              <a:rPr lang="en-US" altLang="zh-CN" sz="2400" smtClean="0">
                <a:ea typeface="宋体" panose="02010600030101010101" pitchFamily="2" charset="-122"/>
                <a:sym typeface="Symbol" panose="05050102010706020507" pitchFamily="18" charset="2"/>
              </a:rPr>
              <a:t> </a:t>
            </a:r>
            <a:r>
              <a:rPr lang="zh-CN" altLang="zh-CN" smtClean="0">
                <a:ea typeface="宋体" panose="02010600030101010101" pitchFamily="2" charset="-122"/>
                <a:sym typeface="Symbol" panose="05050102010706020507" pitchFamily="18" charset="2"/>
              </a:rPr>
              <a:t> </a:t>
            </a:r>
            <a:r>
              <a:rPr lang="en-US" altLang="zh-CN" sz="2400" baseline="-25000" smtClean="0">
                <a:ea typeface="宋体" panose="02010600030101010101" pitchFamily="2" charset="-122"/>
                <a:sym typeface="Symbol" panose="05050102010706020507" pitchFamily="18" charset="2"/>
              </a:rPr>
              <a:t>XY=A</a:t>
            </a:r>
            <a:r>
              <a:rPr lang="en-US" altLang="zh-CN" baseline="-250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1</a:t>
            </a:r>
            <a:r>
              <a:rPr lang="en-US" altLang="zh-CN" smtClean="0">
                <a:ea typeface="宋体" panose="02010600030101010101" pitchFamily="2" charset="-122"/>
              </a:rPr>
              <a:t>(X</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2</a:t>
            </a:r>
            <a:r>
              <a:rPr lang="en-US" altLang="zh-CN" smtClean="0">
                <a:ea typeface="宋体" panose="02010600030101010101" pitchFamily="2" charset="-122"/>
              </a:rPr>
              <a:t>(Y</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p>
          <a:p>
            <a:pPr>
              <a:buFont typeface="Wingdings" panose="05000000000000000000" pitchFamily="2" charset="2"/>
              <a:buNone/>
            </a:pPr>
            <a:r>
              <a:rPr lang="zh-CN" altLang="zh-CN" smtClean="0">
                <a:ea typeface="宋体" panose="02010600030101010101" pitchFamily="2" charset="-122"/>
                <a:sym typeface="Symbol" panose="05050102010706020507" pitchFamily="18" charset="2"/>
              </a:rPr>
              <a:t>其中</a:t>
            </a:r>
            <a:r>
              <a:rPr lang="en-US" altLang="zh-CN" smtClean="0">
                <a:ea typeface="宋体" panose="02010600030101010101" pitchFamily="2" charset="-122"/>
                <a:sym typeface="Symbol" panose="05050102010706020507" pitchFamily="18" charset="2"/>
              </a:rPr>
              <a:t>x,y</a:t>
            </a:r>
            <a:r>
              <a:rPr lang="zh-CN" altLang="zh-CN" smtClean="0">
                <a:ea typeface="宋体" panose="02010600030101010101" pitchFamily="2" charset="-122"/>
                <a:sym typeface="Symbol" panose="05050102010706020507" pitchFamily="18" charset="2"/>
              </a:rPr>
              <a:t>是U的子集，</a:t>
            </a:r>
            <a:r>
              <a:rPr lang="zh-CN" altLang="en-US" smtClean="0"/>
              <a:t>其中， </a:t>
            </a:r>
            <a:r>
              <a:rPr lang="en-US" altLang="zh-CN" smtClean="0"/>
              <a:t>K</a:t>
            </a:r>
            <a:r>
              <a:rPr lang="zh-CN" altLang="en-US" smtClean="0"/>
              <a:t>为</a:t>
            </a:r>
            <a:r>
              <a:rPr lang="zh-CN" altLang="en-US" b="1" smtClean="0">
                <a:solidFill>
                  <a:schemeClr val="folHlink"/>
                </a:solidFill>
                <a:ea typeface="楷体_GB2312" pitchFamily="49" charset="-122"/>
              </a:rPr>
              <a:t>归一化常数</a:t>
            </a:r>
            <a:r>
              <a:rPr lang="zh-CN" altLang="zh-CN" smtClean="0">
                <a:ea typeface="宋体" panose="02010600030101010101" pitchFamily="2" charset="-122"/>
                <a:sym typeface="Symbol" panose="05050102010706020507" pitchFamily="18" charset="2"/>
              </a:rPr>
              <a:t>：</a:t>
            </a:r>
          </a:p>
          <a:p>
            <a:pPr>
              <a:buFontTx/>
              <a:buNone/>
            </a:pPr>
            <a:r>
              <a:rPr lang="zh-CN" altLang="zh-CN"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K=1- </a:t>
            </a:r>
            <a:r>
              <a:rPr lang="zh-CN" altLang="zh-CN" smtClean="0">
                <a:ea typeface="宋体" panose="02010600030101010101" pitchFamily="2" charset="-122"/>
                <a:sym typeface="Symbol" panose="05050102010706020507" pitchFamily="18" charset="2"/>
              </a:rPr>
              <a:t> </a:t>
            </a:r>
            <a:r>
              <a:rPr lang="en-US" altLang="zh-CN" sz="2400" baseline="-25000" smtClean="0">
                <a:ea typeface="宋体" panose="02010600030101010101" pitchFamily="2" charset="-122"/>
                <a:sym typeface="Symbol" panose="05050102010706020507" pitchFamily="18" charset="2"/>
              </a:rPr>
              <a:t>XY=</a:t>
            </a:r>
            <a:r>
              <a:rPr lang="en-US" altLang="zh-CN" baseline="-250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1</a:t>
            </a:r>
            <a:r>
              <a:rPr lang="en-US" altLang="zh-CN" smtClean="0">
                <a:ea typeface="宋体" panose="02010600030101010101" pitchFamily="2" charset="-122"/>
              </a:rPr>
              <a:t>(X</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2</a:t>
            </a:r>
            <a:r>
              <a:rPr lang="en-US" altLang="zh-CN" smtClean="0">
                <a:ea typeface="宋体" panose="02010600030101010101" pitchFamily="2" charset="-122"/>
              </a:rPr>
              <a:t>(Y</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p>
          <a:p>
            <a:pPr>
              <a:buFontTx/>
              <a:buNone/>
            </a:pPr>
            <a:r>
              <a:rPr lang="en-US" altLang="zh-CN" smtClean="0">
                <a:ea typeface="宋体" panose="02010600030101010101" pitchFamily="2" charset="-122"/>
                <a:sym typeface="Symbol" panose="05050102010706020507" pitchFamily="18" charset="2"/>
              </a:rPr>
              <a:t>        = </a:t>
            </a:r>
            <a:r>
              <a:rPr lang="zh-CN" altLang="zh-CN" smtClean="0">
                <a:ea typeface="宋体" panose="02010600030101010101" pitchFamily="2" charset="-122"/>
                <a:sym typeface="Symbol" panose="05050102010706020507" pitchFamily="18" charset="2"/>
              </a:rPr>
              <a:t> </a:t>
            </a:r>
            <a:r>
              <a:rPr lang="en-US" altLang="zh-CN" sz="2400" baseline="-25000" smtClean="0">
                <a:ea typeface="宋体" panose="02010600030101010101" pitchFamily="2" charset="-122"/>
                <a:sym typeface="Symbol" panose="05050102010706020507" pitchFamily="18" charset="2"/>
              </a:rPr>
              <a:t>XY</a:t>
            </a:r>
            <a:r>
              <a:rPr lang="en-US" altLang="zh-CN" baseline="-250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1</a:t>
            </a:r>
            <a:r>
              <a:rPr lang="en-US" altLang="zh-CN" smtClean="0">
                <a:ea typeface="宋体" panose="02010600030101010101" pitchFamily="2" charset="-122"/>
              </a:rPr>
              <a:t>(X</a:t>
            </a:r>
            <a:r>
              <a:rPr lang="en-US" altLang="zh-CN" smtClean="0">
                <a:ea typeface="宋体" panose="02010600030101010101" pitchFamily="2" charset="-122"/>
                <a:sym typeface="Symbol" panose="05050102010706020507" pitchFamily="18" charset="2"/>
              </a:rPr>
              <a:t>)</a:t>
            </a:r>
            <a:r>
              <a:rPr lang="en-US" altLang="zh-CN" baseline="-250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sym typeface="Symbol" panose="05050102010706020507" pitchFamily="18" charset="2"/>
              </a:rPr>
              <a:t> </a:t>
            </a:r>
            <a:r>
              <a:rPr lang="en-US" altLang="zh-CN" smtClean="0">
                <a:ea typeface="宋体" panose="02010600030101010101" pitchFamily="2" charset="-122"/>
                <a:sym typeface="Symbol" panose="05050102010706020507" pitchFamily="18" charset="2"/>
              </a:rPr>
              <a:t>M</a:t>
            </a:r>
            <a:r>
              <a:rPr lang="en-US" altLang="zh-CN" baseline="-25000" smtClean="0">
                <a:ea typeface="宋体" panose="02010600030101010101" pitchFamily="2" charset="-122"/>
              </a:rPr>
              <a:t>2</a:t>
            </a:r>
            <a:r>
              <a:rPr lang="en-US" altLang="zh-CN" smtClean="0">
                <a:ea typeface="宋体" panose="02010600030101010101" pitchFamily="2" charset="-122"/>
              </a:rPr>
              <a:t>(Y</a:t>
            </a:r>
            <a:r>
              <a:rPr lang="en-US" altLang="zh-CN" smtClean="0">
                <a:ea typeface="宋体" panose="02010600030101010101" pitchFamily="2" charset="-122"/>
                <a:sym typeface="Symbol" panose="05050102010706020507" pitchFamily="18" charset="2"/>
              </a:rPr>
              <a:t>)</a:t>
            </a:r>
            <a:endParaRPr lang="zh-CN" altLang="zh-CN" smtClean="0">
              <a:ea typeface="宋体" panose="02010600030101010101" pitchFamily="2" charset="-122"/>
              <a:sym typeface="Symbol" panose="05050102010706020507" pitchFamily="18" charset="2"/>
            </a:endParaRPr>
          </a:p>
          <a:p>
            <a:endParaRPr lang="zh-CN" altLang="en-US" smtClean="0"/>
          </a:p>
        </p:txBody>
      </p:sp>
      <p:sp>
        <p:nvSpPr>
          <p:cNvPr id="1658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1828B6-CB8A-4845-B557-03544E1AAF4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58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E468E1-A2CE-40C1-9D6B-5F81EB85671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160</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a:xfrm>
            <a:off x="1331913" y="188913"/>
            <a:ext cx="7812087" cy="2003425"/>
          </a:xfrm>
        </p:spPr>
        <p:txBody>
          <a:bodyPr/>
          <a:lstStyle/>
          <a:p>
            <a:pPr>
              <a:lnSpc>
                <a:spcPct val="90000"/>
              </a:lnSpc>
            </a:pPr>
            <a:r>
              <a:rPr lang="zh-CN" altLang="zh-CN" sz="2400" smtClean="0">
                <a:ea typeface="宋体" panose="02010600030101010101" pitchFamily="2" charset="-122"/>
                <a:sym typeface="Symbol" panose="05050102010706020507" pitchFamily="18" charset="2"/>
              </a:rPr>
              <a:t> 概率分配函数的合成示例：</a:t>
            </a:r>
            <a:br>
              <a:rPr lang="zh-CN" altLang="zh-CN" sz="2400" smtClean="0">
                <a:ea typeface="宋体" panose="02010600030101010101" pitchFamily="2" charset="-122"/>
                <a:sym typeface="Symbol" panose="05050102010706020507" pitchFamily="18" charset="2"/>
              </a:rPr>
            </a:br>
            <a:r>
              <a:rPr lang="zh-CN" altLang="en-US" sz="2400" smtClean="0">
                <a:ea typeface="宋体" panose="02010600030101010101" pitchFamily="2" charset="-122"/>
              </a:rPr>
              <a:t>例一：设</a:t>
            </a:r>
            <a:r>
              <a:rPr lang="en-US" altLang="zh-CN" sz="2400" smtClean="0">
                <a:ea typeface="宋体" panose="02010600030101010101" pitchFamily="2" charset="-122"/>
              </a:rPr>
              <a:t>U={</a:t>
            </a:r>
            <a:r>
              <a:rPr lang="zh-CN" altLang="en-US" sz="2400" smtClean="0">
                <a:ea typeface="宋体" panose="02010600030101010101" pitchFamily="2" charset="-122"/>
              </a:rPr>
              <a:t>黑，白}，且</a:t>
            </a:r>
            <a:br>
              <a:rPr lang="zh-CN" altLang="en-US" sz="2400" smtClean="0">
                <a:ea typeface="宋体" panose="02010600030101010101" pitchFamily="2" charset="-122"/>
              </a:rPr>
            </a:br>
            <a:r>
              <a:rPr lang="zh-CN" altLang="en-US" sz="2400" smtClean="0">
                <a:ea typeface="宋体" panose="02010600030101010101" pitchFamily="2" charset="-122"/>
              </a:rPr>
              <a:t> </a:t>
            </a:r>
            <a:r>
              <a:rPr lang="en-US" altLang="en-US" sz="2400" smtClean="0"/>
              <a:t>M</a:t>
            </a:r>
            <a:r>
              <a:rPr lang="en-US" altLang="en-US" sz="2400" baseline="-25000" smtClean="0"/>
              <a:t>1</a:t>
            </a:r>
            <a:r>
              <a:rPr lang="en-US" altLang="zh-CN" sz="2400" smtClean="0">
                <a:ea typeface="宋体" panose="02010600030101010101" pitchFamily="2" charset="-122"/>
              </a:rPr>
              <a:t>({</a:t>
            </a:r>
            <a:r>
              <a:rPr lang="zh-CN" altLang="zh-CN" sz="2400" smtClean="0">
                <a:ea typeface="宋体" panose="02010600030101010101" pitchFamily="2" charset="-122"/>
              </a:rPr>
              <a:t>黑},{白},{黑</a:t>
            </a:r>
            <a:r>
              <a:rPr lang="zh-CN" altLang="en-US" sz="2400" smtClean="0">
                <a:ea typeface="宋体" panose="02010600030101010101" pitchFamily="2" charset="-122"/>
              </a:rPr>
              <a:t>,</a:t>
            </a:r>
            <a:r>
              <a:rPr lang="zh-CN" altLang="zh-CN" sz="2400" smtClean="0">
                <a:ea typeface="宋体" panose="02010600030101010101" pitchFamily="2" charset="-122"/>
              </a:rPr>
              <a:t>白</a:t>
            </a:r>
            <a:r>
              <a:rPr lang="zh-CN" altLang="en-US" sz="2400" smtClean="0">
                <a:ea typeface="宋体" panose="02010600030101010101" pitchFamily="2" charset="-122"/>
              </a:rPr>
              <a:t>},</a:t>
            </a:r>
            <a:r>
              <a:rPr lang="zh-CN" altLang="en-US" sz="2400" smtClean="0">
                <a:ea typeface="宋体" panose="02010600030101010101" pitchFamily="2" charset="-122"/>
                <a:sym typeface="Symbol" panose="05050102010706020507" pitchFamily="18" charset="2"/>
              </a:rPr>
              <a:t></a:t>
            </a:r>
            <a:r>
              <a:rPr lang="zh-CN" altLang="en-US" sz="2400" smtClean="0">
                <a:ea typeface="宋体" panose="02010600030101010101" pitchFamily="2" charset="-122"/>
              </a:rPr>
              <a:t>)=(0.3, 0.5, 0.2, 0)</a:t>
            </a:r>
            <a:br>
              <a:rPr lang="zh-CN" altLang="en-US" sz="2400" smtClean="0">
                <a:ea typeface="宋体" panose="02010600030101010101" pitchFamily="2" charset="-122"/>
              </a:rPr>
            </a:br>
            <a:r>
              <a:rPr lang="zh-CN" altLang="en-US" sz="2400" smtClean="0">
                <a:ea typeface="宋体" panose="02010600030101010101" pitchFamily="2" charset="-122"/>
              </a:rPr>
              <a:t> </a:t>
            </a:r>
            <a:r>
              <a:rPr lang="en-US" altLang="en-US" sz="2400" smtClean="0"/>
              <a:t>M</a:t>
            </a:r>
            <a:r>
              <a:rPr lang="en-US" altLang="en-US" sz="2400" baseline="-25000" smtClean="0"/>
              <a:t>2</a:t>
            </a:r>
            <a:r>
              <a:rPr lang="en-US" altLang="zh-CN" sz="2400" smtClean="0">
                <a:ea typeface="宋体" panose="02010600030101010101" pitchFamily="2" charset="-122"/>
              </a:rPr>
              <a:t>({</a:t>
            </a:r>
            <a:r>
              <a:rPr lang="zh-CN" altLang="zh-CN" sz="2400" smtClean="0">
                <a:ea typeface="宋体" panose="02010600030101010101" pitchFamily="2" charset="-122"/>
              </a:rPr>
              <a:t>黑},{白},{黑</a:t>
            </a:r>
            <a:r>
              <a:rPr lang="zh-CN" altLang="en-US" sz="2400" smtClean="0">
                <a:ea typeface="宋体" panose="02010600030101010101" pitchFamily="2" charset="-122"/>
              </a:rPr>
              <a:t>,</a:t>
            </a:r>
            <a:r>
              <a:rPr lang="zh-CN" altLang="zh-CN" sz="2400" smtClean="0">
                <a:ea typeface="宋体" panose="02010600030101010101" pitchFamily="2" charset="-122"/>
              </a:rPr>
              <a:t>白</a:t>
            </a:r>
            <a:r>
              <a:rPr lang="zh-CN" altLang="en-US" sz="2400" smtClean="0">
                <a:ea typeface="宋体" panose="02010600030101010101" pitchFamily="2" charset="-122"/>
              </a:rPr>
              <a:t>},</a:t>
            </a:r>
            <a:r>
              <a:rPr lang="zh-CN" altLang="en-US" sz="2400" smtClean="0">
                <a:ea typeface="宋体" panose="02010600030101010101" pitchFamily="2" charset="-122"/>
                <a:sym typeface="Symbol" panose="05050102010706020507" pitchFamily="18" charset="2"/>
              </a:rPr>
              <a:t></a:t>
            </a:r>
            <a:r>
              <a:rPr lang="zh-CN" altLang="en-US" sz="2400" smtClean="0">
                <a:ea typeface="宋体" panose="02010600030101010101" pitchFamily="2" charset="-122"/>
              </a:rPr>
              <a:t>)=(0.6, 0.3, 0.1, 0)</a:t>
            </a:r>
            <a:br>
              <a:rPr lang="zh-CN" altLang="en-US" sz="2400" smtClean="0">
                <a:ea typeface="宋体" panose="02010600030101010101" pitchFamily="2" charset="-122"/>
              </a:rPr>
            </a:br>
            <a:r>
              <a:rPr lang="zh-CN" altLang="en-US" sz="2400" smtClean="0">
                <a:ea typeface="宋体" panose="02010600030101010101" pitchFamily="2" charset="-122"/>
                <a:sym typeface="Symbol" panose="05050102010706020507" pitchFamily="18" charset="2"/>
              </a:rPr>
              <a:t>求：</a:t>
            </a:r>
            <a:r>
              <a:rPr lang="en-US" altLang="zh-CN" sz="2400" smtClean="0">
                <a:ea typeface="宋体" panose="02010600030101010101" pitchFamily="2" charset="-122"/>
                <a:sym typeface="Symbol" panose="05050102010706020507" pitchFamily="18" charset="2"/>
              </a:rPr>
              <a:t>M</a:t>
            </a:r>
            <a:r>
              <a:rPr lang="en-US" altLang="zh-CN" sz="2400" smtClean="0">
                <a:ea typeface="新宋体" panose="02010609030101010101" pitchFamily="49" charset="-122"/>
              </a:rPr>
              <a:t>  =</a:t>
            </a:r>
            <a:r>
              <a:rPr lang="en-US" altLang="zh-CN" sz="2400" baseline="-30000" smtClean="0">
                <a:ea typeface="新宋体" panose="02010609030101010101" pitchFamily="49" charset="-122"/>
              </a:rPr>
              <a:t>  </a:t>
            </a:r>
            <a:r>
              <a:rPr lang="en-US" altLang="zh-CN" sz="2400" smtClean="0">
                <a:ea typeface="新宋体" panose="02010609030101010101" pitchFamily="49" charset="-122"/>
              </a:rPr>
              <a:t>M</a:t>
            </a:r>
            <a:r>
              <a:rPr lang="en-US" altLang="zh-CN" sz="2400" baseline="-30000" smtClean="0">
                <a:ea typeface="新宋体" panose="02010609030101010101" pitchFamily="49" charset="-122"/>
              </a:rPr>
              <a:t>1</a:t>
            </a:r>
            <a:r>
              <a:rPr lang="en-US" altLang="zh-CN" sz="2400" smtClean="0">
                <a:ea typeface="宋体" panose="02010600030101010101" pitchFamily="2" charset="-122"/>
                <a:sym typeface="Symbol" panose="05050102010706020507" pitchFamily="18" charset="2"/>
              </a:rPr>
              <a:t></a:t>
            </a:r>
            <a:r>
              <a:rPr lang="en-US" altLang="zh-CN" sz="2400" smtClean="0">
                <a:ea typeface="新宋体" panose="02010609030101010101" pitchFamily="49" charset="-122"/>
              </a:rPr>
              <a:t>  M</a:t>
            </a:r>
            <a:r>
              <a:rPr lang="en-US" altLang="zh-CN" sz="2400" baseline="-30000" smtClean="0">
                <a:ea typeface="新宋体" panose="02010609030101010101" pitchFamily="49" charset="-122"/>
              </a:rPr>
              <a:t>2</a:t>
            </a:r>
            <a:r>
              <a:rPr lang="en-US" altLang="zh-CN" sz="2400" b="1" smtClean="0"/>
              <a:t> </a:t>
            </a:r>
            <a:br>
              <a:rPr lang="en-US" altLang="zh-CN" sz="2400" b="1" smtClean="0"/>
            </a:br>
            <a:endParaRPr lang="zh-CN" altLang="en-US" sz="2400" smtClean="0"/>
          </a:p>
        </p:txBody>
      </p:sp>
      <p:sp>
        <p:nvSpPr>
          <p:cNvPr id="166915" name="内容占位符 2"/>
          <p:cNvSpPr>
            <a:spLocks noGrp="1"/>
          </p:cNvSpPr>
          <p:nvPr>
            <p:ph idx="1"/>
          </p:nvPr>
        </p:nvSpPr>
        <p:spPr/>
        <p:txBody>
          <a:bodyPr/>
          <a:lstStyle/>
          <a:p>
            <a:pPr>
              <a:lnSpc>
                <a:spcPct val="90000"/>
              </a:lnSpc>
              <a:buFontTx/>
              <a:buNone/>
            </a:pPr>
            <a:endParaRPr lang="zh-CN" altLang="zh-CN" smtClean="0">
              <a:ea typeface="宋体" panose="02010600030101010101" pitchFamily="2" charset="-122"/>
              <a:sym typeface="Symbol" panose="05050102010706020507" pitchFamily="18" charset="2"/>
            </a:endParaRPr>
          </a:p>
          <a:p>
            <a:endParaRPr lang="zh-CN" altLang="en-US" smtClean="0"/>
          </a:p>
        </p:txBody>
      </p:sp>
      <p:sp>
        <p:nvSpPr>
          <p:cNvPr id="16691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7B0DE0-D33F-4985-BF35-1FC7245B2BF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691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E7237E-55D7-49F3-AED8-CD50FBEC4B8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161</a:t>
            </a:fld>
            <a:endParaRPr kumimoji="0" lang="en-US" altLang="zh-CN" sz="1400" smtClean="0">
              <a:latin typeface="Tahoma" panose="020B0604030504040204" pitchFamily="34" charset="0"/>
              <a:ea typeface="宋体" panose="02010600030101010101" pitchFamily="2" charset="-122"/>
            </a:endParaRPr>
          </a:p>
        </p:txBody>
      </p:sp>
      <p:sp>
        <p:nvSpPr>
          <p:cNvPr id="166918" name="TextBox 5"/>
          <p:cNvSpPr txBox="1">
            <a:spLocks noChangeArrowheads="1"/>
          </p:cNvSpPr>
          <p:nvPr/>
        </p:nvSpPr>
        <p:spPr bwMode="auto">
          <a:xfrm>
            <a:off x="755650" y="1916113"/>
            <a:ext cx="69850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a:latin typeface="Tahoma" panose="020B0604030504040204" pitchFamily="34" charset="0"/>
                <a:ea typeface="宋体" panose="02010600030101010101" pitchFamily="2" charset="-122"/>
              </a:rPr>
              <a:t>解</a:t>
            </a:r>
            <a:r>
              <a:rPr lang="en-US" altLang="zh-CN" sz="2400">
                <a:latin typeface="Tahoma" panose="020B0604030504040204" pitchFamily="34" charset="0"/>
                <a:ea typeface="宋体" panose="02010600030101010101" pitchFamily="2" charset="-122"/>
                <a:sym typeface="Wingdings" panose="05000000000000000000" pitchFamily="2" charset="2"/>
              </a:rPr>
              <a:t>: (1)</a:t>
            </a:r>
            <a:r>
              <a:rPr lang="zh-CN" altLang="en-US" sz="2400">
                <a:latin typeface="Tahoma" panose="020B0604030504040204" pitchFamily="34" charset="0"/>
                <a:ea typeface="宋体" panose="02010600030101010101" pitchFamily="2" charset="-122"/>
              </a:rPr>
              <a:t>先求</a:t>
            </a:r>
            <a:r>
              <a:rPr lang="en-US" altLang="zh-CN" sz="2400">
                <a:latin typeface="Tahoma" panose="020B0604030504040204" pitchFamily="34" charset="0"/>
                <a:ea typeface="宋体" panose="02010600030101010101" pitchFamily="2" charset="-122"/>
              </a:rPr>
              <a:t>K</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K=1- </a:t>
            </a:r>
            <a:r>
              <a:rPr lang="zh-CN" altLang="zh-CN" sz="2400">
                <a:latin typeface="Tahoma" panose="020B0604030504040204" pitchFamily="34" charset="0"/>
                <a:ea typeface="宋体" panose="02010600030101010101" pitchFamily="2" charset="-122"/>
                <a:sym typeface="Symbol" panose="05050102010706020507" pitchFamily="18" charset="2"/>
              </a:rPr>
              <a:t> </a:t>
            </a:r>
            <a:r>
              <a:rPr lang="en-US" altLang="zh-CN" sz="2000" baseline="-25000">
                <a:latin typeface="Tahoma" panose="020B0604030504040204" pitchFamily="34" charset="0"/>
                <a:ea typeface="宋体" panose="02010600030101010101" pitchFamily="2" charset="-122"/>
                <a:sym typeface="Symbol" panose="05050102010706020507" pitchFamily="18" charset="2"/>
              </a:rPr>
              <a:t>XY=</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1</a:t>
            </a:r>
            <a:r>
              <a:rPr lang="en-US" altLang="zh-CN" sz="2400">
                <a:latin typeface="Tahoma" panose="020B0604030504040204" pitchFamily="34" charset="0"/>
                <a:ea typeface="宋体" panose="02010600030101010101" pitchFamily="2" charset="-122"/>
              </a:rPr>
              <a:t>(X</a:t>
            </a:r>
            <a:r>
              <a:rPr lang="en-US" altLang="zh-CN" sz="2400">
                <a:latin typeface="Tahoma" panose="020B0604030504040204" pitchFamily="34" charset="0"/>
                <a:ea typeface="宋体" panose="02010600030101010101" pitchFamily="2" charset="-122"/>
                <a:sym typeface="Symbol" panose="05050102010706020507" pitchFamily="18" charset="2"/>
              </a:rPr>
              <a:t>)</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2</a:t>
            </a:r>
            <a:r>
              <a:rPr lang="en-US" altLang="zh-CN" sz="2400">
                <a:latin typeface="Tahoma" panose="020B0604030504040204" pitchFamily="34" charset="0"/>
                <a:ea typeface="宋体" panose="02010600030101010101" pitchFamily="2" charset="-122"/>
              </a:rPr>
              <a:t>(Y</a:t>
            </a:r>
            <a:r>
              <a:rPr lang="en-US" altLang="zh-CN" sz="2400">
                <a:latin typeface="Tahoma" panose="020B0604030504040204" pitchFamily="34" charset="0"/>
                <a:ea typeface="宋体" panose="02010600030101010101" pitchFamily="2" charset="-122"/>
                <a:sym typeface="Symbol" panose="05050102010706020507" pitchFamily="18" charset="2"/>
              </a:rPr>
              <a:t>)</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   =1-(M</a:t>
            </a:r>
            <a:r>
              <a:rPr lang="en-US" altLang="zh-CN" sz="2400" baseline="-25000">
                <a:latin typeface="Tahoma" panose="020B0604030504040204" pitchFamily="34" charset="0"/>
                <a:ea typeface="宋体" panose="02010600030101010101" pitchFamily="2" charset="-122"/>
              </a:rPr>
              <a:t>1</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黑</a:t>
            </a:r>
            <a:r>
              <a:rPr lang="en-US" altLang="zh-CN" sz="2400">
                <a:latin typeface="Tahoma" panose="020B0604030504040204" pitchFamily="34" charset="0"/>
                <a:ea typeface="宋体" panose="02010600030101010101" pitchFamily="2" charset="-122"/>
                <a:sym typeface="Symbol" panose="05050102010706020507" pitchFamily="18" charset="2"/>
              </a:rPr>
              <a:t>)</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2</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白</a:t>
            </a:r>
            <a:r>
              <a:rPr lang="en-US" altLang="zh-CN" sz="2400">
                <a:latin typeface="Tahoma" panose="020B0604030504040204" pitchFamily="34" charset="0"/>
                <a:ea typeface="宋体" panose="02010600030101010101" pitchFamily="2" charset="-122"/>
                <a:sym typeface="Symbol" panose="05050102010706020507" pitchFamily="18" charset="2"/>
              </a:rPr>
              <a:t>)+ M</a:t>
            </a:r>
            <a:r>
              <a:rPr lang="en-US" altLang="zh-CN" sz="2400" baseline="-25000">
                <a:latin typeface="Tahoma" panose="020B0604030504040204" pitchFamily="34" charset="0"/>
                <a:ea typeface="宋体" panose="02010600030101010101" pitchFamily="2" charset="-122"/>
              </a:rPr>
              <a:t>1</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白</a:t>
            </a:r>
            <a:r>
              <a:rPr lang="en-US" altLang="zh-CN" sz="2400">
                <a:latin typeface="Tahoma" panose="020B0604030504040204" pitchFamily="34" charset="0"/>
                <a:ea typeface="宋体" panose="02010600030101010101" pitchFamily="2" charset="-122"/>
                <a:sym typeface="Symbol" panose="05050102010706020507" pitchFamily="18" charset="2"/>
              </a:rPr>
              <a:t>)</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2</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黑</a:t>
            </a:r>
            <a:r>
              <a:rPr lang="en-US" altLang="zh-CN" sz="2400">
                <a:latin typeface="Tahoma" panose="020B0604030504040204" pitchFamily="34" charset="0"/>
                <a:ea typeface="宋体" panose="02010600030101010101" pitchFamily="2" charset="-122"/>
                <a:sym typeface="Symbol" panose="05050102010706020507" pitchFamily="18" charset="2"/>
              </a:rPr>
              <a:t>))</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   =1-(0.3</a:t>
            </a:r>
            <a:r>
              <a:rPr lang="zh-CN" altLang="en-US" sz="2400">
                <a:latin typeface="Tahoma" panose="020B0604030504040204" pitchFamily="34" charset="0"/>
                <a:ea typeface="宋体" panose="02010600030101010101" pitchFamily="2" charset="-122"/>
                <a:sym typeface="Symbol" panose="05050102010706020507" pitchFamily="18" charset="2"/>
              </a:rPr>
              <a:t>*</a:t>
            </a:r>
            <a:r>
              <a:rPr lang="en-US" altLang="zh-CN" sz="2400">
                <a:latin typeface="Tahoma" panose="020B0604030504040204" pitchFamily="34" charset="0"/>
                <a:ea typeface="宋体" panose="02010600030101010101" pitchFamily="2" charset="-122"/>
                <a:sym typeface="Symbol" panose="05050102010706020507" pitchFamily="18" charset="2"/>
              </a:rPr>
              <a:t>0.3+0.5</a:t>
            </a:r>
            <a:r>
              <a:rPr lang="zh-CN" altLang="en-US" sz="2400">
                <a:latin typeface="Tahoma" panose="020B0604030504040204" pitchFamily="34" charset="0"/>
                <a:ea typeface="宋体" panose="02010600030101010101" pitchFamily="2" charset="-122"/>
                <a:sym typeface="Symbol" panose="05050102010706020507" pitchFamily="18" charset="2"/>
              </a:rPr>
              <a:t>*</a:t>
            </a:r>
            <a:r>
              <a:rPr lang="en-US" altLang="zh-CN" sz="2400">
                <a:latin typeface="Tahoma" panose="020B0604030504040204" pitchFamily="34" charset="0"/>
                <a:ea typeface="宋体" panose="02010600030101010101" pitchFamily="2" charset="-122"/>
                <a:sym typeface="Symbol" panose="05050102010706020507" pitchFamily="18" charset="2"/>
              </a:rPr>
              <a:t>0.6)=0.61</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(2) </a:t>
            </a:r>
            <a:r>
              <a:rPr lang="zh-CN" altLang="en-US" sz="2400">
                <a:latin typeface="Tahoma" panose="020B0604030504040204" pitchFamily="34" charset="0"/>
                <a:ea typeface="宋体" panose="02010600030101010101" pitchFamily="2" charset="-122"/>
                <a:sym typeface="Symbol" panose="05050102010706020507" pitchFamily="18" charset="2"/>
              </a:rPr>
              <a:t>求</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黑},{白},{黑</a:t>
            </a:r>
            <a:r>
              <a:rPr lang="zh-CN" altLang="en-US"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白</a:t>
            </a:r>
            <a:r>
              <a:rPr lang="zh-CN" altLang="en-US" sz="2400">
                <a:latin typeface="Tahoma" panose="020B0604030504040204" pitchFamily="34" charset="0"/>
                <a:ea typeface="宋体" panose="02010600030101010101" pitchFamily="2" charset="-122"/>
              </a:rPr>
              <a:t>},</a:t>
            </a:r>
            <a:r>
              <a:rPr lang="zh-CN" altLang="en-US" sz="2400">
                <a:latin typeface="Tahoma" panose="020B0604030504040204" pitchFamily="34" charset="0"/>
                <a:ea typeface="宋体" panose="02010600030101010101" pitchFamily="2" charset="-122"/>
                <a:sym typeface="Symbol" panose="05050102010706020507" pitchFamily="18" charset="2"/>
              </a:rPr>
              <a:t></a:t>
            </a:r>
            <a:r>
              <a:rPr lang="en-US" altLang="zh-CN" sz="2400">
                <a:latin typeface="Tahoma" panose="020B0604030504040204" pitchFamily="34" charset="0"/>
                <a:ea typeface="宋体" panose="02010600030101010101" pitchFamily="2" charset="-122"/>
                <a:sym typeface="Symbol" panose="05050102010706020507" pitchFamily="18" charset="2"/>
              </a:rPr>
              <a:t>)</a:t>
            </a:r>
          </a:p>
          <a:p>
            <a:pPr eaLnBrk="1" hangingPunct="1">
              <a:spcBef>
                <a:spcPct val="50000"/>
              </a:spcBef>
              <a:buClrTx/>
              <a:buSzTx/>
              <a:buFont typeface="Wingdings" panose="05000000000000000000" pitchFamily="2" charset="2"/>
              <a:buNone/>
            </a:pP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a:latin typeface="Tahoma" panose="020B0604030504040204" pitchFamily="34" charset="0"/>
                <a:ea typeface="宋体" panose="02010600030101010101" pitchFamily="2" charset="-122"/>
              </a:rPr>
              <a:t>{</a:t>
            </a:r>
            <a:r>
              <a:rPr lang="zh-CN" altLang="zh-CN" sz="2400">
                <a:latin typeface="Tahoma" panose="020B0604030504040204" pitchFamily="34" charset="0"/>
                <a:ea typeface="宋体" panose="02010600030101010101" pitchFamily="2" charset="-122"/>
              </a:rPr>
              <a:t>黑}</a:t>
            </a:r>
            <a:r>
              <a:rPr lang="en-US" altLang="zh-CN" sz="2400">
                <a:latin typeface="Tahoma" panose="020B0604030504040204" pitchFamily="34" charset="0"/>
                <a:ea typeface="宋体" panose="02010600030101010101" pitchFamily="2" charset="-122"/>
              </a:rPr>
              <a:t>)=</a:t>
            </a:r>
            <a:r>
              <a:rPr lang="en-US" altLang="zh-CN" sz="2000">
                <a:latin typeface="Tahoma" panose="020B0604030504040204" pitchFamily="34" charset="0"/>
                <a:ea typeface="宋体" panose="02010600030101010101" pitchFamily="2" charset="-122"/>
                <a:sym typeface="Symbol" panose="05050102010706020507" pitchFamily="18" charset="2"/>
              </a:rPr>
              <a:t> K</a:t>
            </a:r>
            <a:r>
              <a:rPr lang="en-US" altLang="zh-CN" sz="2000" baseline="30000">
                <a:latin typeface="Tahoma" panose="020B0604030504040204" pitchFamily="34" charset="0"/>
                <a:ea typeface="宋体" panose="02010600030101010101" pitchFamily="2" charset="-122"/>
                <a:sym typeface="Symbol" panose="05050102010706020507" pitchFamily="18" charset="2"/>
              </a:rPr>
              <a:t>-1</a:t>
            </a:r>
            <a:r>
              <a:rPr lang="en-US" altLang="zh-CN" sz="2000">
                <a:latin typeface="Tahoma" panose="020B0604030504040204" pitchFamily="34" charset="0"/>
                <a:ea typeface="宋体" panose="02010600030101010101" pitchFamily="2" charset="-122"/>
                <a:sym typeface="Symbol" panose="05050102010706020507" pitchFamily="18" charset="2"/>
              </a:rPr>
              <a:t> </a:t>
            </a:r>
            <a:r>
              <a:rPr lang="zh-CN" altLang="zh-CN" sz="2400">
                <a:latin typeface="Tahoma" panose="020B0604030504040204" pitchFamily="34" charset="0"/>
                <a:ea typeface="宋体" panose="02010600030101010101" pitchFamily="2" charset="-122"/>
                <a:sym typeface="Symbol" panose="05050102010706020507" pitchFamily="18" charset="2"/>
              </a:rPr>
              <a:t> </a:t>
            </a:r>
            <a:r>
              <a:rPr lang="en-US" altLang="zh-CN" sz="2000" baseline="-25000">
                <a:latin typeface="Tahoma" panose="020B0604030504040204" pitchFamily="34" charset="0"/>
                <a:ea typeface="宋体" panose="02010600030101010101" pitchFamily="2" charset="-122"/>
                <a:sym typeface="Symbol" panose="05050102010706020507" pitchFamily="18" charset="2"/>
              </a:rPr>
              <a:t>XY=A</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1</a:t>
            </a:r>
            <a:r>
              <a:rPr lang="en-US" altLang="zh-CN" sz="2400">
                <a:latin typeface="Tahoma" panose="020B0604030504040204" pitchFamily="34" charset="0"/>
                <a:ea typeface="宋体" panose="02010600030101010101" pitchFamily="2" charset="-122"/>
              </a:rPr>
              <a:t>(X</a:t>
            </a:r>
            <a:r>
              <a:rPr lang="en-US" altLang="zh-CN" sz="2400">
                <a:latin typeface="Tahoma" panose="020B0604030504040204" pitchFamily="34" charset="0"/>
                <a:ea typeface="宋体" panose="02010600030101010101" pitchFamily="2" charset="-122"/>
                <a:sym typeface="Symbol" panose="05050102010706020507" pitchFamily="18" charset="2"/>
              </a:rPr>
              <a:t>)</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000">
                <a:latin typeface="Tahoma" panose="020B0604030504040204" pitchFamily="34" charset="0"/>
                <a:ea typeface="宋体" panose="02010600030101010101" pitchFamily="2" charset="-122"/>
                <a:sym typeface="Symbol" panose="05050102010706020507" pitchFamily="18" charset="2"/>
              </a:rPr>
              <a:t> </a:t>
            </a:r>
            <a:r>
              <a:rPr lang="en-US" altLang="zh-CN" sz="2400">
                <a:latin typeface="Tahoma" panose="020B0604030504040204" pitchFamily="34" charset="0"/>
                <a:ea typeface="宋体" panose="02010600030101010101" pitchFamily="2" charset="-122"/>
                <a:sym typeface="Symbol" panose="05050102010706020507" pitchFamily="18" charset="2"/>
              </a:rPr>
              <a:t>M</a:t>
            </a:r>
            <a:r>
              <a:rPr lang="en-US" altLang="zh-CN" sz="2400" baseline="-25000">
                <a:latin typeface="Tahoma" panose="020B0604030504040204" pitchFamily="34" charset="0"/>
                <a:ea typeface="宋体" panose="02010600030101010101" pitchFamily="2" charset="-122"/>
              </a:rPr>
              <a:t>2</a:t>
            </a:r>
            <a:r>
              <a:rPr lang="en-US" altLang="zh-CN" sz="2400">
                <a:latin typeface="Tahoma" panose="020B0604030504040204" pitchFamily="34" charset="0"/>
                <a:ea typeface="宋体" panose="02010600030101010101" pitchFamily="2" charset="-122"/>
              </a:rPr>
              <a:t>(Y</a:t>
            </a:r>
            <a:r>
              <a:rPr lang="en-US" altLang="zh-CN" sz="2400">
                <a:latin typeface="Tahoma" panose="020B0604030504040204" pitchFamily="34" charset="0"/>
                <a:ea typeface="宋体" panose="02010600030101010101" pitchFamily="2" charset="-122"/>
                <a:sym typeface="Symbol" panose="05050102010706020507" pitchFamily="18" charset="2"/>
              </a:rPr>
              <a:t>)</a:t>
            </a:r>
            <a:r>
              <a:rPr lang="en-US" altLang="zh-CN" sz="2400" baseline="-25000">
                <a:latin typeface="Tahoma" panose="020B0604030504040204" pitchFamily="34" charset="0"/>
                <a:ea typeface="宋体" panose="02010600030101010101" pitchFamily="2" charset="-122"/>
                <a:sym typeface="Symbol" panose="05050102010706020507" pitchFamily="18" charset="2"/>
              </a:rPr>
              <a:t> </a:t>
            </a:r>
            <a:r>
              <a:rPr lang="en-US" altLang="zh-CN" sz="2000">
                <a:latin typeface="Tahoma" panose="020B0604030504040204" pitchFamily="34" charset="0"/>
                <a:ea typeface="宋体" panose="02010600030101010101" pitchFamily="2" charset="-122"/>
                <a:sym typeface="Symbol" panose="05050102010706020507" pitchFamily="18" charset="2"/>
              </a:rPr>
              <a:t>=0.54</a:t>
            </a:r>
          </a:p>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sym typeface="Symbol" panose="05050102010706020507" pitchFamily="18" charset="2"/>
              </a:rPr>
              <a:t>M(</a:t>
            </a:r>
            <a:r>
              <a:rPr lang="en-US" altLang="zh-CN" sz="2000">
                <a:latin typeface="Tahoma" panose="020B0604030504040204" pitchFamily="34" charset="0"/>
                <a:ea typeface="宋体" panose="02010600030101010101" pitchFamily="2" charset="-122"/>
              </a:rPr>
              <a:t>{</a:t>
            </a:r>
            <a:r>
              <a:rPr lang="zh-CN" altLang="zh-CN" sz="2000">
                <a:latin typeface="Tahoma" panose="020B0604030504040204" pitchFamily="34" charset="0"/>
                <a:ea typeface="宋体" panose="02010600030101010101" pitchFamily="2" charset="-122"/>
              </a:rPr>
              <a:t>白}</a:t>
            </a:r>
            <a:r>
              <a:rPr lang="en-US" altLang="zh-CN" sz="2000">
                <a:latin typeface="Tahoma" panose="020B0604030504040204" pitchFamily="34" charset="0"/>
                <a:ea typeface="宋体" panose="02010600030101010101" pitchFamily="2" charset="-122"/>
              </a:rPr>
              <a:t>)=0.43, </a:t>
            </a:r>
            <a:r>
              <a:rPr lang="en-US" altLang="zh-CN" sz="2000">
                <a:latin typeface="Tahoma" panose="020B0604030504040204" pitchFamily="34" charset="0"/>
                <a:ea typeface="宋体" panose="02010600030101010101" pitchFamily="2" charset="-122"/>
                <a:sym typeface="Symbol" panose="05050102010706020507" pitchFamily="18" charset="2"/>
              </a:rPr>
              <a:t>M(</a:t>
            </a:r>
            <a:r>
              <a:rPr lang="en-US" altLang="zh-CN" sz="2000">
                <a:latin typeface="Tahoma" panose="020B0604030504040204" pitchFamily="34" charset="0"/>
                <a:ea typeface="宋体" panose="02010600030101010101" pitchFamily="2" charset="-122"/>
              </a:rPr>
              <a:t>{</a:t>
            </a:r>
            <a:r>
              <a:rPr lang="zh-CN" altLang="zh-CN" sz="2000">
                <a:latin typeface="Tahoma" panose="020B0604030504040204" pitchFamily="34" charset="0"/>
                <a:ea typeface="宋体" panose="02010600030101010101" pitchFamily="2" charset="-122"/>
              </a:rPr>
              <a:t>黑</a:t>
            </a:r>
            <a:r>
              <a:rPr lang="zh-CN" altLang="en-US" sz="2000">
                <a:latin typeface="Tahoma" panose="020B0604030504040204" pitchFamily="34" charset="0"/>
                <a:ea typeface="宋体" panose="02010600030101010101" pitchFamily="2" charset="-122"/>
              </a:rPr>
              <a:t>,</a:t>
            </a:r>
            <a:r>
              <a:rPr lang="zh-CN" altLang="zh-CN" sz="2000">
                <a:latin typeface="Tahoma" panose="020B0604030504040204" pitchFamily="34" charset="0"/>
                <a:ea typeface="宋体" panose="02010600030101010101" pitchFamily="2" charset="-122"/>
              </a:rPr>
              <a:t>白}</a:t>
            </a:r>
            <a:r>
              <a:rPr lang="en-US" altLang="zh-CN" sz="2000">
                <a:latin typeface="Tahoma" panose="020B0604030504040204" pitchFamily="34" charset="0"/>
                <a:ea typeface="宋体" panose="02010600030101010101" pitchFamily="2" charset="-122"/>
              </a:rPr>
              <a:t>)=</a:t>
            </a:r>
            <a:r>
              <a:rPr lang="en-US" altLang="zh-CN" sz="1800">
                <a:latin typeface="Tahoma" panose="020B0604030504040204" pitchFamily="34" charset="0"/>
                <a:ea typeface="宋体" panose="02010600030101010101" pitchFamily="2" charset="-122"/>
                <a:sym typeface="Symbol" panose="05050102010706020507" pitchFamily="18" charset="2"/>
              </a:rPr>
              <a:t> 0.03</a:t>
            </a:r>
          </a:p>
          <a:p>
            <a:pPr eaLnBrk="1" hangingPunct="1">
              <a:spcBef>
                <a:spcPct val="50000"/>
              </a:spcBef>
              <a:buClrTx/>
              <a:buSzTx/>
              <a:buFont typeface="Wingdings" panose="05000000000000000000" pitchFamily="2" charset="2"/>
              <a:buNone/>
            </a:pPr>
            <a:r>
              <a:rPr lang="en-US" altLang="zh-CN" sz="1800">
                <a:latin typeface="Tahoma" panose="020B0604030504040204" pitchFamily="34" charset="0"/>
                <a:ea typeface="宋体" panose="02010600030101010101" pitchFamily="2" charset="-122"/>
                <a:sym typeface="Symbol" panose="05050102010706020507" pitchFamily="18" charset="2"/>
              </a:rPr>
              <a:t>M(</a:t>
            </a:r>
            <a:r>
              <a:rPr lang="en-US" altLang="zh-CN" sz="1800">
                <a:latin typeface="Tahoma" panose="020B0604030504040204" pitchFamily="34" charset="0"/>
                <a:ea typeface="宋体" panose="02010600030101010101" pitchFamily="2" charset="-122"/>
              </a:rPr>
              <a:t>({</a:t>
            </a:r>
            <a:r>
              <a:rPr lang="zh-CN" altLang="zh-CN" sz="1800">
                <a:latin typeface="Tahoma" panose="020B0604030504040204" pitchFamily="34" charset="0"/>
                <a:ea typeface="宋体" panose="02010600030101010101" pitchFamily="2" charset="-122"/>
              </a:rPr>
              <a:t>黑},{白},{黑</a:t>
            </a:r>
            <a:r>
              <a:rPr lang="zh-CN" altLang="en-US" sz="1800">
                <a:latin typeface="Tahoma" panose="020B0604030504040204" pitchFamily="34" charset="0"/>
                <a:ea typeface="宋体" panose="02010600030101010101" pitchFamily="2" charset="-122"/>
              </a:rPr>
              <a:t>,</a:t>
            </a:r>
            <a:r>
              <a:rPr lang="zh-CN" altLang="zh-CN" sz="1800">
                <a:latin typeface="Tahoma" panose="020B0604030504040204" pitchFamily="34" charset="0"/>
                <a:ea typeface="宋体" panose="02010600030101010101" pitchFamily="2" charset="-122"/>
              </a:rPr>
              <a:t>白</a:t>
            </a:r>
            <a:r>
              <a:rPr lang="zh-CN" altLang="en-US" sz="1800">
                <a:latin typeface="Tahoma" panose="020B0604030504040204" pitchFamily="34" charset="0"/>
                <a:ea typeface="宋体" panose="02010600030101010101" pitchFamily="2" charset="-122"/>
              </a:rPr>
              <a:t>},</a:t>
            </a:r>
            <a:r>
              <a:rPr lang="zh-CN" altLang="en-US" sz="1800">
                <a:latin typeface="Tahoma" panose="020B0604030504040204" pitchFamily="34" charset="0"/>
                <a:ea typeface="宋体" panose="02010600030101010101" pitchFamily="2" charset="-122"/>
                <a:sym typeface="Symbol" panose="05050102010706020507" pitchFamily="18" charset="2"/>
              </a:rPr>
              <a:t></a:t>
            </a:r>
            <a:r>
              <a:rPr lang="en-US" altLang="zh-CN" sz="1800">
                <a:latin typeface="Tahoma" panose="020B0604030504040204" pitchFamily="34" charset="0"/>
                <a:ea typeface="宋体" panose="02010600030101010101" pitchFamily="2" charset="-122"/>
                <a:sym typeface="Symbol" panose="05050102010706020507" pitchFamily="18" charset="2"/>
              </a:rPr>
              <a:t>)={0.54,0.43,0.03,0}</a:t>
            </a:r>
            <a:endParaRPr lang="zh-CN" altLang="en-US" sz="2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a:xfrm>
            <a:off x="1150938" y="188913"/>
            <a:ext cx="7793037" cy="1571625"/>
          </a:xfrm>
        </p:spPr>
        <p:txBody>
          <a:bodyPr/>
          <a:lstStyle/>
          <a:p>
            <a:r>
              <a:rPr lang="zh-CN" altLang="zh-CN" sz="2400" smtClean="0">
                <a:ea typeface="宋体" panose="02010600030101010101" pitchFamily="2" charset="-122"/>
              </a:rPr>
              <a:t>求出</a:t>
            </a:r>
            <a:r>
              <a:rPr lang="zh-CN" altLang="zh-CN" sz="2400" i="1" smtClean="0">
                <a:ea typeface="宋体" panose="02010600030101010101" pitchFamily="2" charset="-122"/>
              </a:rPr>
              <a:t>B</a:t>
            </a:r>
            <a:r>
              <a:rPr lang="en-US" altLang="zh-CN" sz="2400" i="1" smtClean="0">
                <a:ea typeface="宋体" panose="02010600030101010101" pitchFamily="2" charset="-122"/>
              </a:rPr>
              <a:t>el</a:t>
            </a:r>
            <a:r>
              <a:rPr lang="en-US" altLang="zh-CN" sz="2400" smtClean="0">
                <a:ea typeface="宋体" panose="02010600030101010101" pitchFamily="2" charset="-122"/>
              </a:rPr>
              <a:t>(B) ,</a:t>
            </a:r>
            <a:r>
              <a:rPr lang="en-US" altLang="zh-CN" sz="2400" i="1" smtClean="0">
                <a:ea typeface="宋体" panose="02010600030101010101" pitchFamily="2" charset="-122"/>
              </a:rPr>
              <a:t>Pl</a:t>
            </a:r>
            <a:r>
              <a:rPr lang="en-US" altLang="zh-CN" sz="2400" smtClean="0">
                <a:ea typeface="宋体" panose="02010600030101010101" pitchFamily="2" charset="-122"/>
              </a:rPr>
              <a:t>(B),f</a:t>
            </a:r>
            <a:r>
              <a:rPr lang="en-US" altLang="zh-CN" sz="2400" baseline="-25000" smtClean="0">
                <a:ea typeface="宋体" panose="02010600030101010101" pitchFamily="2" charset="-122"/>
              </a:rPr>
              <a:t>1</a:t>
            </a:r>
            <a:r>
              <a:rPr lang="en-US" altLang="zh-CN" sz="2400" smtClean="0">
                <a:ea typeface="宋体" panose="02010600030101010101" pitchFamily="2" charset="-122"/>
              </a:rPr>
              <a:t>(B)</a:t>
            </a:r>
            <a:br>
              <a:rPr lang="en-US" altLang="zh-CN" sz="2400" smtClean="0">
                <a:ea typeface="宋体" panose="02010600030101010101" pitchFamily="2" charset="-122"/>
              </a:rPr>
            </a:br>
            <a:r>
              <a:rPr lang="en-US" altLang="zh-CN" sz="2400" smtClean="0">
                <a:ea typeface="宋体" panose="02010600030101010101" pitchFamily="2" charset="-122"/>
              </a:rPr>
              <a:t>     </a:t>
            </a:r>
            <a:r>
              <a:rPr lang="en-US" altLang="en-US" sz="2400" i="1" smtClean="0"/>
              <a:t>Bel</a:t>
            </a:r>
            <a:r>
              <a:rPr lang="en-US" altLang="zh-CN" sz="2400" smtClean="0">
                <a:ea typeface="宋体" panose="02010600030101010101" pitchFamily="2" charset="-122"/>
              </a:rPr>
              <a:t>(B) = </a:t>
            </a:r>
            <a:r>
              <a:rPr lang="en-US" altLang="zh-CN" sz="2400" smtClean="0">
                <a:ea typeface="宋体" panose="02010600030101010101" pitchFamily="2" charset="-122"/>
                <a:sym typeface="Symbol" panose="05050102010706020507" pitchFamily="18" charset="2"/>
              </a:rPr>
              <a:t></a:t>
            </a:r>
            <a:r>
              <a:rPr lang="en-US" altLang="zh-CN" sz="2400" baseline="-25000" smtClean="0">
                <a:ea typeface="宋体" panose="02010600030101010101" pitchFamily="2" charset="-122"/>
                <a:sym typeface="Symbol" panose="05050102010706020507" pitchFamily="18" charset="2"/>
              </a:rPr>
              <a:t>AB</a:t>
            </a:r>
            <a:r>
              <a:rPr lang="en-US" altLang="zh-CN" sz="2400" smtClean="0">
                <a:ea typeface="宋体" panose="02010600030101010101" pitchFamily="2" charset="-122"/>
                <a:sym typeface="Symbol" panose="05050102010706020507" pitchFamily="18" charset="2"/>
              </a:rPr>
              <a:t>M(A)</a:t>
            </a:r>
            <a:br>
              <a:rPr lang="en-US" altLang="zh-CN" sz="2400" smtClean="0">
                <a:ea typeface="宋体" panose="02010600030101010101" pitchFamily="2" charset="-122"/>
                <a:sym typeface="Symbol" panose="05050102010706020507" pitchFamily="18" charset="2"/>
              </a:rPr>
            </a:br>
            <a:r>
              <a:rPr lang="en-US" altLang="zh-CN" sz="2400" smtClean="0">
                <a:ea typeface="宋体" panose="02010600030101010101" pitchFamily="2" charset="-122"/>
                <a:sym typeface="Symbol" panose="05050102010706020507" pitchFamily="18" charset="2"/>
              </a:rPr>
              <a:t>      </a:t>
            </a:r>
            <a:r>
              <a:rPr lang="en-US" altLang="en-US" sz="2400" i="1" smtClean="0"/>
              <a:t>Pl</a:t>
            </a:r>
            <a:r>
              <a:rPr lang="en-US" altLang="zh-CN" sz="2400" smtClean="0">
                <a:ea typeface="宋体" panose="02010600030101010101" pitchFamily="2" charset="-122"/>
              </a:rPr>
              <a:t>(B) =1- </a:t>
            </a:r>
            <a:r>
              <a:rPr lang="en-US" altLang="zh-CN" sz="2400" i="1" smtClean="0">
                <a:ea typeface="宋体" panose="02010600030101010101" pitchFamily="2" charset="-122"/>
              </a:rPr>
              <a:t>Bel</a:t>
            </a:r>
            <a:r>
              <a:rPr lang="en-US" altLang="zh-CN" sz="2400" smtClean="0">
                <a:ea typeface="宋体" panose="02010600030101010101" pitchFamily="2" charset="-122"/>
                <a:sym typeface="Symbol" panose="05050102010706020507" pitchFamily="18" charset="2"/>
              </a:rPr>
              <a:t>(~B)</a:t>
            </a:r>
            <a:br>
              <a:rPr lang="en-US" altLang="zh-CN" sz="2400" smtClean="0">
                <a:ea typeface="宋体" panose="02010600030101010101" pitchFamily="2" charset="-122"/>
                <a:sym typeface="Symbol" panose="05050102010706020507" pitchFamily="18" charset="2"/>
              </a:rPr>
            </a:br>
            <a:r>
              <a:rPr lang="en-US" altLang="zh-CN" sz="2400" smtClean="0">
                <a:ea typeface="宋体" panose="02010600030101010101" pitchFamily="2" charset="-122"/>
              </a:rPr>
              <a:t>      f</a:t>
            </a:r>
            <a:r>
              <a:rPr lang="en-US" altLang="zh-CN" sz="2400" baseline="-25000" smtClean="0">
                <a:ea typeface="宋体" panose="02010600030101010101" pitchFamily="2" charset="-122"/>
              </a:rPr>
              <a:t>1</a:t>
            </a:r>
            <a:r>
              <a:rPr lang="en-US" altLang="zh-CN" sz="2400" smtClean="0">
                <a:ea typeface="宋体" panose="02010600030101010101" pitchFamily="2" charset="-122"/>
              </a:rPr>
              <a:t>(B)=</a:t>
            </a:r>
            <a:r>
              <a:rPr lang="en-US" altLang="zh-CN" sz="2400" i="1" smtClean="0">
                <a:ea typeface="宋体" panose="02010600030101010101" pitchFamily="2" charset="-122"/>
              </a:rPr>
              <a:t>Bel</a:t>
            </a:r>
            <a:r>
              <a:rPr lang="en-US" altLang="zh-CN" sz="2400" smtClean="0">
                <a:ea typeface="宋体" panose="02010600030101010101" pitchFamily="2" charset="-122"/>
              </a:rPr>
              <a:t>(B)+(|B| </a:t>
            </a:r>
            <a:r>
              <a:rPr lang="en-US" altLang="zh-CN" sz="2400" smtClean="0">
                <a:ea typeface="宋体" panose="02010600030101010101" pitchFamily="2" charset="-122"/>
                <a:sym typeface="Symbol" panose="05050102010706020507" pitchFamily="18" charset="2"/>
              </a:rPr>
              <a:t> </a:t>
            </a:r>
            <a:r>
              <a:rPr lang="en-US" altLang="zh-CN" sz="2400" smtClean="0">
                <a:ea typeface="宋体" panose="02010600030101010101" pitchFamily="2" charset="-122"/>
              </a:rPr>
              <a:t>|U|) (</a:t>
            </a:r>
            <a:r>
              <a:rPr lang="en-US" altLang="zh-CN" sz="2400" i="1" smtClean="0">
                <a:ea typeface="宋体" panose="02010600030101010101" pitchFamily="2" charset="-122"/>
              </a:rPr>
              <a:t>Pl</a:t>
            </a:r>
            <a:r>
              <a:rPr lang="en-US" altLang="zh-CN" sz="2400" smtClean="0">
                <a:ea typeface="宋体" panose="02010600030101010101" pitchFamily="2" charset="-122"/>
              </a:rPr>
              <a:t>(B)-</a:t>
            </a:r>
            <a:r>
              <a:rPr lang="en-US" altLang="zh-CN" sz="2400" i="1" smtClean="0">
                <a:ea typeface="宋体" panose="02010600030101010101" pitchFamily="2" charset="-122"/>
              </a:rPr>
              <a:t>Bel</a:t>
            </a:r>
            <a:r>
              <a:rPr lang="en-US" altLang="zh-CN" sz="2400" smtClean="0">
                <a:ea typeface="宋体" panose="02010600030101010101" pitchFamily="2" charset="-122"/>
              </a:rPr>
              <a:t>(B))</a:t>
            </a:r>
            <a:endParaRPr lang="zh-CN" altLang="en-US" sz="2400" smtClean="0"/>
          </a:p>
        </p:txBody>
      </p:sp>
      <p:sp>
        <p:nvSpPr>
          <p:cNvPr id="167939" name="内容占位符 2"/>
          <p:cNvSpPr>
            <a:spLocks noGrp="1"/>
          </p:cNvSpPr>
          <p:nvPr>
            <p:ph idx="1"/>
          </p:nvPr>
        </p:nvSpPr>
        <p:spPr>
          <a:xfrm>
            <a:off x="611188" y="2017713"/>
            <a:ext cx="8343900" cy="4114800"/>
          </a:xfrm>
        </p:spPr>
        <p:txBody>
          <a:bodyPr/>
          <a:lstStyle/>
          <a:p>
            <a:pPr eaLnBrk="1" hangingPunct="1">
              <a:buFont typeface="Wingdings" panose="05000000000000000000" pitchFamily="2" charset="2"/>
              <a:buNone/>
            </a:pPr>
            <a:r>
              <a:rPr lang="en-US" altLang="zh-CN" smtClean="0"/>
              <a:t>(3) (Bel</a:t>
            </a:r>
            <a:r>
              <a:rPr lang="en-US" altLang="zh-CN" baseline="-30000" smtClean="0">
                <a:ea typeface="新宋体" panose="02010609030101010101" pitchFamily="49" charset="-122"/>
              </a:rPr>
              <a:t>1</a:t>
            </a:r>
            <a:r>
              <a:rPr lang="en-US" altLang="zh-CN" smtClean="0">
                <a:ea typeface="宋体" panose="02010600030101010101" pitchFamily="2" charset="-122"/>
                <a:sym typeface="Symbol" panose="05050102010706020507" pitchFamily="18" charset="2"/>
              </a:rPr>
              <a:t></a:t>
            </a:r>
            <a:r>
              <a:rPr lang="en-US" altLang="zh-CN" smtClean="0">
                <a:ea typeface="新宋体" panose="02010609030101010101" pitchFamily="49" charset="-122"/>
              </a:rPr>
              <a:t>  Bel</a:t>
            </a:r>
            <a:r>
              <a:rPr lang="en-US" altLang="zh-CN" baseline="-30000" smtClean="0">
                <a:ea typeface="新宋体" panose="02010609030101010101" pitchFamily="49" charset="-122"/>
              </a:rPr>
              <a:t>2</a:t>
            </a:r>
            <a:r>
              <a:rPr lang="en-US" altLang="zh-CN" b="1" smtClean="0"/>
              <a:t> )({a,b})</a:t>
            </a:r>
          </a:p>
          <a:p>
            <a:pPr eaLnBrk="1" hangingPunct="1">
              <a:buFont typeface="Wingdings" panose="05000000000000000000" pitchFamily="2" charset="2"/>
              <a:buNone/>
            </a:pPr>
            <a:r>
              <a:rPr lang="en-US" altLang="zh-CN" b="1" smtClean="0"/>
              <a:t>=</a:t>
            </a:r>
          </a:p>
          <a:p>
            <a:pPr eaLnBrk="1" hangingPunct="1">
              <a:buFont typeface="Wingdings" panose="05000000000000000000" pitchFamily="2" charset="2"/>
              <a:buNone/>
            </a:pPr>
            <a:r>
              <a:rPr lang="en-US" altLang="zh-CN" b="1" smtClean="0"/>
              <a:t>=m(</a:t>
            </a:r>
            <a:r>
              <a:rPr lang="en-US" altLang="zh-CN" smtClean="0">
                <a:latin typeface="宋体" panose="02010600030101010101" pitchFamily="2" charset="-122"/>
                <a:ea typeface="宋体" panose="02010600030101010101" pitchFamily="2" charset="-122"/>
              </a:rPr>
              <a:t>Φ</a:t>
            </a:r>
            <a:r>
              <a:rPr lang="en-US" altLang="zh-CN" b="1" smtClean="0"/>
              <a:t>)+m({</a:t>
            </a:r>
            <a:r>
              <a:rPr lang="zh-CN" altLang="en-US" smtClean="0">
                <a:ea typeface="宋体" panose="02010600030101010101" pitchFamily="2" charset="-122"/>
              </a:rPr>
              <a:t>黑</a:t>
            </a:r>
            <a:r>
              <a:rPr lang="en-US" altLang="zh-CN" b="1" smtClean="0"/>
              <a:t>})+ m({</a:t>
            </a:r>
            <a:r>
              <a:rPr lang="zh-CN" altLang="en-US" smtClean="0">
                <a:ea typeface="宋体" panose="02010600030101010101" pitchFamily="2" charset="-122"/>
              </a:rPr>
              <a:t>白</a:t>
            </a:r>
            <a:r>
              <a:rPr lang="en-US" altLang="zh-CN" b="1" smtClean="0"/>
              <a:t>})+ m({</a:t>
            </a:r>
            <a:r>
              <a:rPr lang="zh-CN" altLang="en-US" smtClean="0">
                <a:ea typeface="宋体" panose="02010600030101010101" pitchFamily="2" charset="-122"/>
              </a:rPr>
              <a:t>黑</a:t>
            </a:r>
            <a:r>
              <a:rPr lang="en-US" altLang="zh-CN" smtClean="0">
                <a:ea typeface="宋体" panose="02010600030101010101" pitchFamily="2" charset="-122"/>
              </a:rPr>
              <a:t>,</a:t>
            </a:r>
            <a:r>
              <a:rPr lang="zh-CN" altLang="en-US" smtClean="0">
                <a:ea typeface="宋体" panose="02010600030101010101" pitchFamily="2" charset="-122"/>
              </a:rPr>
              <a:t>白</a:t>
            </a:r>
            <a:r>
              <a:rPr lang="en-US" altLang="zh-CN" b="1" smtClean="0"/>
              <a:t>})</a:t>
            </a:r>
          </a:p>
          <a:p>
            <a:pPr eaLnBrk="1" hangingPunct="1">
              <a:buFont typeface="Wingdings" panose="05000000000000000000" pitchFamily="2" charset="2"/>
              <a:buNone/>
            </a:pPr>
            <a:r>
              <a:rPr lang="en-US" altLang="zh-CN" b="1" smtClean="0"/>
              <a:t>=0+</a:t>
            </a:r>
            <a:r>
              <a:rPr lang="en-US" altLang="zh-CN" smtClean="0">
                <a:sym typeface="Symbol" panose="05050102010706020507" pitchFamily="18" charset="2"/>
              </a:rPr>
              <a:t> 0.54+0.43+0.03=1</a:t>
            </a:r>
          </a:p>
          <a:p>
            <a:pPr eaLnBrk="1" hangingPunct="1">
              <a:buFont typeface="Wingdings" panose="05000000000000000000" pitchFamily="2" charset="2"/>
              <a:buNone/>
            </a:pPr>
            <a:r>
              <a:rPr lang="en-US" altLang="zh-CN" b="1" smtClean="0"/>
              <a:t>(4) </a:t>
            </a:r>
            <a:r>
              <a:rPr lang="zh-CN" altLang="en-US" b="1" smtClean="0"/>
              <a:t>计算</a:t>
            </a:r>
            <a:r>
              <a:rPr lang="en-US" altLang="zh-CN" b="1" smtClean="0"/>
              <a:t>p</a:t>
            </a:r>
            <a:r>
              <a:rPr lang="en-US" altLang="zh-CN" smtClean="0"/>
              <a:t>l</a:t>
            </a:r>
            <a:r>
              <a:rPr lang="en-US" altLang="zh-CN" baseline="-30000" smtClean="0">
                <a:ea typeface="新宋体" panose="02010609030101010101" pitchFamily="49" charset="-122"/>
              </a:rPr>
              <a:t>1</a:t>
            </a:r>
            <a:r>
              <a:rPr lang="en-US" altLang="zh-CN" smtClean="0">
                <a:ea typeface="宋体" panose="02010600030101010101" pitchFamily="2" charset="-122"/>
                <a:sym typeface="Symbol" panose="05050102010706020507" pitchFamily="18" charset="2"/>
              </a:rPr>
              <a:t></a:t>
            </a:r>
            <a:r>
              <a:rPr lang="en-US" altLang="zh-CN" smtClean="0">
                <a:ea typeface="新宋体" panose="02010609030101010101" pitchFamily="49" charset="-122"/>
              </a:rPr>
              <a:t>  pl</a:t>
            </a:r>
            <a:r>
              <a:rPr lang="en-US" altLang="zh-CN" baseline="-30000" smtClean="0">
                <a:ea typeface="新宋体" panose="02010609030101010101" pitchFamily="49" charset="-122"/>
              </a:rPr>
              <a:t>2</a:t>
            </a:r>
          </a:p>
          <a:p>
            <a:pPr eaLnBrk="1" hangingPunct="1">
              <a:buFont typeface="Wingdings" panose="05000000000000000000" pitchFamily="2" charset="2"/>
              <a:buNone/>
            </a:pPr>
            <a:r>
              <a:rPr lang="en-US" altLang="zh-CN" b="1" smtClean="0"/>
              <a:t> (5) </a:t>
            </a:r>
            <a:r>
              <a:rPr lang="zh-CN" altLang="en-US" b="1" smtClean="0"/>
              <a:t>从而可得</a:t>
            </a:r>
            <a:r>
              <a:rPr lang="en-US" altLang="zh-CN" b="1" smtClean="0"/>
              <a:t>f</a:t>
            </a:r>
            <a:r>
              <a:rPr lang="en-US" altLang="zh-CN" b="1" baseline="-25000" smtClean="0"/>
              <a:t>1</a:t>
            </a:r>
            <a:r>
              <a:rPr lang="en-US" altLang="zh-CN" b="1" smtClean="0"/>
              <a:t>(B)</a:t>
            </a:r>
          </a:p>
          <a:p>
            <a:pPr eaLnBrk="1" hangingPunct="1">
              <a:buFont typeface="Wingdings" panose="05000000000000000000" pitchFamily="2" charset="2"/>
              <a:buNone/>
            </a:pPr>
            <a:endParaRPr lang="en-US" altLang="zh-CN" b="1" smtClean="0"/>
          </a:p>
          <a:p>
            <a:endParaRPr lang="zh-CN" altLang="en-US" smtClean="0"/>
          </a:p>
        </p:txBody>
      </p:sp>
      <p:sp>
        <p:nvSpPr>
          <p:cNvPr id="1679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8142E3-21B7-478E-A343-70B61981B4D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7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125829-1AB0-4FFC-BB9E-E0C55C35710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162</a:t>
            </a:fld>
            <a:endParaRPr kumimoji="0" lang="en-US" altLang="zh-CN" sz="1400" smtClean="0">
              <a:latin typeface="Tahoma" panose="020B0604030504040204" pitchFamily="34" charset="0"/>
              <a:ea typeface="宋体" panose="02010600030101010101" pitchFamily="2" charset="-122"/>
            </a:endParaRPr>
          </a:p>
        </p:txBody>
      </p:sp>
      <p:graphicFrame>
        <p:nvGraphicFramePr>
          <p:cNvPr id="167942" name="Object 4"/>
          <p:cNvGraphicFramePr>
            <a:graphicFrameLocks noChangeAspect="1"/>
          </p:cNvGraphicFramePr>
          <p:nvPr/>
        </p:nvGraphicFramePr>
        <p:xfrm>
          <a:off x="1187450" y="2492375"/>
          <a:ext cx="1370013" cy="628650"/>
        </p:xfrm>
        <a:graphic>
          <a:graphicData uri="http://schemas.openxmlformats.org/presentationml/2006/ole">
            <mc:AlternateContent xmlns:mc="http://schemas.openxmlformats.org/markup-compatibility/2006">
              <mc:Choice xmlns:v="urn:schemas-microsoft-com:vml" Requires="v">
                <p:oleObj spid="_x0000_s167959" name="Equation" r:id="rId6" imgW="774364" imgH="355446" progId="Equation.3">
                  <p:embed/>
                </p:oleObj>
              </mc:Choice>
              <mc:Fallback>
                <p:oleObj name="Equation" r:id="rId6" imgW="774364" imgH="35544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492375"/>
                        <a:ext cx="1370013"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endParaRPr lang="zh-CN" altLang="en-US" smtClean="0"/>
          </a:p>
        </p:txBody>
      </p:sp>
      <p:sp>
        <p:nvSpPr>
          <p:cNvPr id="168963" name="内容占位符 2"/>
          <p:cNvSpPr>
            <a:spLocks noGrp="1"/>
          </p:cNvSpPr>
          <p:nvPr>
            <p:ph idx="1"/>
          </p:nvPr>
        </p:nvSpPr>
        <p:spPr/>
        <p:txBody>
          <a:bodyPr/>
          <a:lstStyle/>
          <a:p>
            <a:pPr>
              <a:lnSpc>
                <a:spcPct val="90000"/>
              </a:lnSpc>
              <a:buFontTx/>
              <a:buNone/>
            </a:pPr>
            <a:r>
              <a:rPr lang="zh-CN" altLang="zh-CN" smtClean="0">
                <a:ea typeface="宋体" panose="02010600030101010101" pitchFamily="2" charset="-122"/>
                <a:sym typeface="Symbol" panose="05050102010706020507" pitchFamily="18" charset="2"/>
              </a:rPr>
              <a:t>例二：设</a:t>
            </a:r>
            <a:r>
              <a:rPr lang="en-US" altLang="zh-CN" smtClean="0">
                <a:ea typeface="宋体" panose="02010600030101010101" pitchFamily="2" charset="-122"/>
                <a:sym typeface="Symbol" panose="05050102010706020507" pitchFamily="18" charset="2"/>
              </a:rPr>
              <a:t>U={a,b,c,d} </a:t>
            </a:r>
          </a:p>
          <a:p>
            <a:pPr>
              <a:lnSpc>
                <a:spcPct val="90000"/>
              </a:lnSpc>
              <a:buFontTx/>
              <a:buNone/>
            </a:pPr>
            <a:r>
              <a:rPr lang="en-US" altLang="en-US" smtClean="0"/>
              <a:t>    M</a:t>
            </a:r>
            <a:r>
              <a:rPr lang="en-US" altLang="en-US" baseline="-25000" smtClean="0"/>
              <a:t>1</a:t>
            </a:r>
            <a:r>
              <a:rPr lang="en-US" altLang="zh-CN" smtClean="0">
                <a:ea typeface="宋体" panose="02010600030101010101" pitchFamily="2" charset="-122"/>
              </a:rPr>
              <a:t>({</a:t>
            </a:r>
            <a:r>
              <a:rPr lang="zh-CN" altLang="zh-CN" smtClean="0">
                <a:ea typeface="宋体" panose="02010600030101010101" pitchFamily="2" charset="-122"/>
              </a:rPr>
              <a:t>b,c,d},U</a:t>
            </a:r>
            <a:r>
              <a:rPr lang="zh-CN" altLang="en-US" smtClean="0">
                <a:ea typeface="宋体" panose="02010600030101010101" pitchFamily="2" charset="-122"/>
              </a:rPr>
              <a:t>)=(0.7, 0.3)</a:t>
            </a:r>
          </a:p>
          <a:p>
            <a:pPr>
              <a:lnSpc>
                <a:spcPct val="90000"/>
              </a:lnSpc>
              <a:buFontTx/>
              <a:buNone/>
            </a:pPr>
            <a:r>
              <a:rPr lang="en-US" altLang="en-US" smtClean="0"/>
              <a:t>    M</a:t>
            </a:r>
            <a:r>
              <a:rPr lang="en-US" altLang="en-US" baseline="-25000" smtClean="0"/>
              <a:t>2</a:t>
            </a:r>
            <a:r>
              <a:rPr lang="en-US" altLang="zh-CN" smtClean="0">
                <a:ea typeface="宋体" panose="02010600030101010101" pitchFamily="2" charset="-122"/>
              </a:rPr>
              <a:t>({a,b</a:t>
            </a:r>
            <a:r>
              <a:rPr lang="zh-CN" altLang="zh-CN" smtClean="0">
                <a:ea typeface="宋体" panose="02010600030101010101" pitchFamily="2" charset="-122"/>
              </a:rPr>
              <a:t>},U</a:t>
            </a:r>
            <a:r>
              <a:rPr lang="zh-CN" altLang="en-US" smtClean="0">
                <a:ea typeface="宋体" panose="02010600030101010101" pitchFamily="2" charset="-122"/>
              </a:rPr>
              <a:t>)=(0.6, 0.4)</a:t>
            </a:r>
            <a:r>
              <a:rPr lang="en-US" altLang="zh-CN" smtClean="0">
                <a:ea typeface="宋体" panose="02010600030101010101" pitchFamily="2" charset="-122"/>
                <a:sym typeface="Symbol" panose="05050102010706020507" pitchFamily="18" charset="2"/>
              </a:rPr>
              <a:t>    </a:t>
            </a:r>
            <a:endParaRPr lang="zh-CN" altLang="zh-CN" smtClean="0">
              <a:ea typeface="宋体" panose="02010600030101010101" pitchFamily="2" charset="-122"/>
              <a:sym typeface="Symbol" panose="05050102010706020507" pitchFamily="18" charset="2"/>
            </a:endParaRPr>
          </a:p>
          <a:p>
            <a:endParaRPr lang="zh-CN" altLang="en-US" smtClean="0"/>
          </a:p>
        </p:txBody>
      </p:sp>
      <p:sp>
        <p:nvSpPr>
          <p:cNvPr id="1689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D2BFCE-7C5E-4852-8C8A-13202CE5E52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89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17F182-6BE1-4E2F-AF9B-B4643217898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p:txBody>
          <a:bodyPr/>
          <a:lstStyle/>
          <a:p>
            <a:pPr>
              <a:lnSpc>
                <a:spcPct val="90000"/>
              </a:lnSpc>
              <a:buFontTx/>
              <a:buNone/>
            </a:pPr>
            <a:r>
              <a:rPr lang="zh-CN" altLang="en-US" smtClean="0">
                <a:ea typeface="宋体" panose="02010600030101010101" pitchFamily="2" charset="-122"/>
              </a:rPr>
              <a:t>例一：</a:t>
            </a:r>
          </a:p>
          <a:p>
            <a:pPr>
              <a:lnSpc>
                <a:spcPct val="90000"/>
              </a:lnSpc>
              <a:buFontTx/>
              <a:buNone/>
            </a:pPr>
            <a:r>
              <a:rPr lang="zh-CN" altLang="en-US" smtClean="0">
                <a:ea typeface="宋体" panose="02010600030101010101" pitchFamily="2" charset="-122"/>
              </a:rPr>
              <a:t>已知 </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rPr>
              <a:t>)=0.8,  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)=0.6,  |U|=20</a:t>
            </a:r>
          </a:p>
          <a:p>
            <a:pPr>
              <a:lnSpc>
                <a:spcPct val="90000"/>
              </a:lnSpc>
              <a:buFontTx/>
              <a:buNone/>
            </a:pPr>
            <a:r>
              <a:rPr lang="en-US" altLang="zh-CN" smtClean="0">
                <a:ea typeface="宋体" panose="02010600030101010101" pitchFamily="2" charset="-122"/>
              </a:rPr>
              <a:t>    A</a:t>
            </a:r>
            <a:r>
              <a:rPr lang="en-US" altLang="zh-CN" baseline="-25000" smtClean="0">
                <a:ea typeface="宋体" panose="02010600030101010101" pitchFamily="2" charset="-122"/>
              </a:rPr>
              <a:t>1</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sym typeface="Symbol" panose="05050102010706020507" pitchFamily="18" charset="2"/>
              </a:rPr>
              <a:t>B={b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2</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2</a:t>
            </a:r>
            <a:r>
              <a:rPr lang="en-US" altLang="zh-CN" smtClean="0">
                <a:ea typeface="宋体" panose="02010600030101010101" pitchFamily="2" charset="-122"/>
                <a:sym typeface="Symbol" panose="05050102010706020507" pitchFamily="18" charset="2"/>
              </a:rPr>
              <a:t>)=(0.3,0.5)</a:t>
            </a:r>
          </a:p>
          <a:p>
            <a:pPr>
              <a:lnSpc>
                <a:spcPct val="90000"/>
              </a:lnSpc>
              <a:buFontTx/>
              <a:buNone/>
            </a:pPr>
            <a:r>
              <a:rPr lang="zh-CN" altLang="en-US" smtClean="0">
                <a:ea typeface="宋体" panose="02010600030101010101" pitchFamily="2" charset="-122"/>
                <a:sym typeface="Symbol" panose="05050102010706020507" pitchFamily="18" charset="2"/>
              </a:rPr>
              <a:t>求：</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(B)</a:t>
            </a:r>
          </a:p>
          <a:p>
            <a:pPr>
              <a:lnSpc>
                <a:spcPct val="90000"/>
              </a:lnSpc>
              <a:buFontTx/>
              <a:buNone/>
            </a:pPr>
            <a:r>
              <a:rPr lang="zh-CN" altLang="en-US" smtClean="0">
                <a:ea typeface="宋体" panose="02010600030101010101" pitchFamily="2" charset="-122"/>
              </a:rPr>
              <a:t>例二：</a:t>
            </a:r>
          </a:p>
          <a:p>
            <a:pPr>
              <a:lnSpc>
                <a:spcPct val="90000"/>
              </a:lnSpc>
              <a:buFontTx/>
              <a:buNone/>
            </a:pPr>
            <a:r>
              <a:rPr lang="zh-CN" altLang="en-US" smtClean="0">
                <a:ea typeface="宋体" panose="02010600030101010101" pitchFamily="2" charset="-122"/>
              </a:rPr>
              <a:t>已知 </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1</a:t>
            </a:r>
            <a:r>
              <a:rPr lang="en-US" altLang="zh-CN" smtClean="0">
                <a:ea typeface="宋体" panose="02010600030101010101" pitchFamily="2" charset="-122"/>
              </a:rPr>
              <a:t>)=0.53,  f</a:t>
            </a:r>
            <a:r>
              <a:rPr lang="en-US" altLang="zh-CN" baseline="-25000" smtClean="0">
                <a:ea typeface="宋体" panose="02010600030101010101" pitchFamily="2" charset="-122"/>
              </a:rPr>
              <a:t>1</a:t>
            </a:r>
            <a:r>
              <a:rPr lang="en-US" altLang="zh-CN" smtClean="0">
                <a:ea typeface="宋体" panose="02010600030101010101" pitchFamily="2" charset="-122"/>
              </a:rPr>
              <a:t>(A</a:t>
            </a:r>
            <a:r>
              <a:rPr lang="en-US" altLang="zh-CN" baseline="-25000" smtClean="0">
                <a:ea typeface="宋体" panose="02010600030101010101" pitchFamily="2" charset="-122"/>
              </a:rPr>
              <a:t>2</a:t>
            </a:r>
            <a:r>
              <a:rPr lang="en-US" altLang="zh-CN" smtClean="0">
                <a:ea typeface="宋体" panose="02010600030101010101" pitchFamily="2" charset="-122"/>
              </a:rPr>
              <a:t>)=0.52,  |U|=20</a:t>
            </a:r>
          </a:p>
          <a:p>
            <a:pPr>
              <a:lnSpc>
                <a:spcPct val="90000"/>
              </a:lnSpc>
              <a:buFontTx/>
              <a:buNone/>
            </a:pPr>
            <a:r>
              <a:rPr lang="en-US" altLang="zh-CN" smtClean="0">
                <a:ea typeface="宋体" panose="02010600030101010101" pitchFamily="2" charset="-122"/>
              </a:rPr>
              <a:t>    A</a:t>
            </a:r>
            <a:r>
              <a:rPr lang="en-US" altLang="zh-CN" baseline="-25000" smtClean="0">
                <a:ea typeface="宋体" panose="02010600030101010101" pitchFamily="2" charset="-122"/>
              </a:rPr>
              <a:t>1</a:t>
            </a:r>
            <a:r>
              <a:rPr lang="en-US" altLang="zh-CN" smtClean="0">
                <a:ea typeface="宋体" panose="02010600030101010101" pitchFamily="2" charset="-122"/>
                <a:sym typeface="Symbol" panose="05050102010706020507" pitchFamily="18" charset="2"/>
              </a:rPr>
              <a:t>B={b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2 </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3</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2 </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3</a:t>
            </a:r>
            <a:r>
              <a:rPr lang="en-US" altLang="zh-CN" smtClean="0">
                <a:ea typeface="宋体" panose="02010600030101010101" pitchFamily="2" charset="-122"/>
                <a:sym typeface="Symbol" panose="05050102010706020507" pitchFamily="18" charset="2"/>
              </a:rPr>
              <a:t>)=(0.1,0.5,0,3)</a:t>
            </a:r>
          </a:p>
          <a:p>
            <a:pPr>
              <a:lnSpc>
                <a:spcPct val="90000"/>
              </a:lnSpc>
              <a:buFontTx/>
              <a:buNone/>
            </a:pPr>
            <a:r>
              <a:rPr lang="en-US" altLang="zh-CN" smtClean="0">
                <a:ea typeface="宋体" panose="02010600030101010101" pitchFamily="2" charset="-122"/>
              </a:rPr>
              <a:t>    A</a:t>
            </a:r>
            <a:r>
              <a:rPr lang="en-US" altLang="zh-CN" baseline="-25000" smtClean="0">
                <a:ea typeface="宋体" panose="02010600030101010101" pitchFamily="2" charset="-122"/>
              </a:rPr>
              <a:t>2</a:t>
            </a:r>
            <a:r>
              <a:rPr lang="en-US" altLang="zh-CN" smtClean="0">
                <a:ea typeface="宋体" panose="02010600030101010101" pitchFamily="2" charset="-122"/>
                <a:sym typeface="Symbol" panose="05050102010706020507" pitchFamily="18" charset="2"/>
              </a:rPr>
              <a:t>B={b</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2 </a:t>
            </a:r>
            <a:r>
              <a:rPr lang="en-US" altLang="zh-CN" smtClean="0">
                <a:ea typeface="宋体" panose="02010600030101010101" pitchFamily="2" charset="-122"/>
                <a:sym typeface="Symbol" panose="05050102010706020507" pitchFamily="18" charset="2"/>
              </a:rPr>
              <a:t>,b</a:t>
            </a:r>
            <a:r>
              <a:rPr lang="en-US" altLang="zh-CN" baseline="-25000" smtClean="0">
                <a:ea typeface="宋体" panose="02010600030101010101" pitchFamily="2" charset="-122"/>
                <a:sym typeface="Symbol" panose="05050102010706020507" pitchFamily="18" charset="2"/>
              </a:rPr>
              <a:t>3</a:t>
            </a:r>
            <a:r>
              <a:rPr lang="en-US" altLang="zh-CN" smtClean="0">
                <a:ea typeface="宋体" panose="02010600030101010101" pitchFamily="2" charset="-122"/>
                <a:sym typeface="Symbol" panose="05050102010706020507" pitchFamily="18" charset="2"/>
              </a:rPr>
              <a:t>} (c</a:t>
            </a:r>
            <a:r>
              <a:rPr lang="en-US" altLang="zh-CN" baseline="-25000" smtClean="0">
                <a:ea typeface="宋体" panose="02010600030101010101" pitchFamily="2" charset="-122"/>
                <a:sym typeface="Symbol" panose="05050102010706020507" pitchFamily="18" charset="2"/>
              </a:rPr>
              <a:t>1</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2 </a:t>
            </a:r>
            <a:r>
              <a:rPr lang="en-US" altLang="zh-CN" smtClean="0">
                <a:ea typeface="宋体" panose="02010600030101010101" pitchFamily="2" charset="-122"/>
                <a:sym typeface="Symbol" panose="05050102010706020507" pitchFamily="18" charset="2"/>
              </a:rPr>
              <a:t>,c</a:t>
            </a:r>
            <a:r>
              <a:rPr lang="en-US" altLang="zh-CN" baseline="-25000" smtClean="0">
                <a:ea typeface="宋体" panose="02010600030101010101" pitchFamily="2" charset="-122"/>
                <a:sym typeface="Symbol" panose="05050102010706020507" pitchFamily="18" charset="2"/>
              </a:rPr>
              <a:t>3</a:t>
            </a:r>
            <a:r>
              <a:rPr lang="en-US" altLang="zh-CN" smtClean="0">
                <a:ea typeface="宋体" panose="02010600030101010101" pitchFamily="2" charset="-122"/>
                <a:sym typeface="Symbol" panose="05050102010706020507" pitchFamily="18" charset="2"/>
              </a:rPr>
              <a:t>)=(0.4,0.2,0,1)</a:t>
            </a:r>
          </a:p>
          <a:p>
            <a:pPr>
              <a:lnSpc>
                <a:spcPct val="90000"/>
              </a:lnSpc>
              <a:buFontTx/>
              <a:buNone/>
            </a:pPr>
            <a:r>
              <a:rPr lang="zh-CN" altLang="en-US" smtClean="0">
                <a:ea typeface="宋体" panose="02010600030101010101" pitchFamily="2" charset="-122"/>
                <a:sym typeface="Symbol" panose="05050102010706020507" pitchFamily="18" charset="2"/>
              </a:rPr>
              <a:t>求：</a:t>
            </a:r>
            <a:r>
              <a:rPr lang="en-US" altLang="zh-CN" smtClean="0">
                <a:ea typeface="宋体" panose="02010600030101010101" pitchFamily="2" charset="-122"/>
              </a:rPr>
              <a:t>f</a:t>
            </a:r>
            <a:r>
              <a:rPr lang="en-US" altLang="zh-CN" baseline="-25000" smtClean="0">
                <a:ea typeface="宋体" panose="02010600030101010101" pitchFamily="2" charset="-122"/>
              </a:rPr>
              <a:t>1</a:t>
            </a:r>
            <a:r>
              <a:rPr lang="en-US" altLang="zh-CN" smtClean="0">
                <a:ea typeface="宋体" panose="02010600030101010101" pitchFamily="2" charset="-122"/>
              </a:rPr>
              <a:t>(B)</a:t>
            </a:r>
          </a:p>
          <a:p>
            <a:endParaRPr lang="zh-CN" altLang="en-US" smtClean="0"/>
          </a:p>
        </p:txBody>
      </p:sp>
      <p:sp>
        <p:nvSpPr>
          <p:cNvPr id="16998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5BF48F-DE89-488A-9A13-DF9730F585F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998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B3B553-1216-482E-BF3C-F9DC58114B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164</a:t>
            </a:fld>
            <a:endParaRPr kumimoji="0" lang="en-US" altLang="zh-CN" sz="1400" smtClean="0">
              <a:latin typeface="Tahoma" panose="020B0604030504040204" pitchFamily="34" charset="0"/>
              <a:ea typeface="宋体" panose="02010600030101010101" pitchFamily="2" charset="-122"/>
            </a:endParaRPr>
          </a:p>
        </p:txBody>
      </p:sp>
      <p:graphicFrame>
        <p:nvGraphicFramePr>
          <p:cNvPr id="169989" name="Object 4"/>
          <p:cNvGraphicFramePr>
            <a:graphicFrameLocks noChangeAspect="1"/>
          </p:cNvGraphicFramePr>
          <p:nvPr/>
        </p:nvGraphicFramePr>
        <p:xfrm>
          <a:off x="1979613" y="692150"/>
          <a:ext cx="5421312" cy="936625"/>
        </p:xfrm>
        <a:graphic>
          <a:graphicData uri="http://schemas.openxmlformats.org/presentationml/2006/ole">
            <mc:AlternateContent xmlns:mc="http://schemas.openxmlformats.org/markup-compatibility/2006">
              <mc:Choice xmlns:v="urn:schemas-microsoft-com:vml" Requires="v">
                <p:oleObj spid="_x0000_s170006" name="Equation" r:id="rId6" imgW="3162300" imgH="546100" progId="Equation.3">
                  <p:embed/>
                </p:oleObj>
              </mc:Choice>
              <mc:Fallback>
                <p:oleObj name="Equation" r:id="rId6" imgW="3162300" imgH="546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692150"/>
                        <a:ext cx="54213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a:xfrm>
            <a:off x="1042988" y="617538"/>
            <a:ext cx="7900987" cy="1143000"/>
          </a:xfrm>
        </p:spPr>
        <p:txBody>
          <a:bodyPr/>
          <a:lstStyle/>
          <a:p>
            <a:pPr eaLnBrk="1" hangingPunct="1"/>
            <a:r>
              <a:rPr lang="zh-CN" altLang="en-US" sz="2400" smtClean="0">
                <a:ea typeface="华文新魏" panose="02010800040101010101" pitchFamily="2" charset="-122"/>
              </a:rPr>
              <a:t>设有如下一组产生式规则和证据事实，试用确定性理论求出由每一个规则推出的结论及其可信度。</a:t>
            </a:r>
            <a:endParaRPr lang="zh-CN" altLang="en-US" sz="2400" smtClean="0"/>
          </a:p>
        </p:txBody>
      </p:sp>
      <p:sp>
        <p:nvSpPr>
          <p:cNvPr id="171011" name="内容占位符 2"/>
          <p:cNvSpPr>
            <a:spLocks noGrp="1"/>
          </p:cNvSpPr>
          <p:nvPr>
            <p:ph idx="1"/>
          </p:nvPr>
        </p:nvSpPr>
        <p:spPr>
          <a:xfrm>
            <a:off x="900113" y="2017713"/>
            <a:ext cx="8054975" cy="4114800"/>
          </a:xfrm>
        </p:spPr>
        <p:txBody>
          <a:bodyPr/>
          <a:lstStyle/>
          <a:p>
            <a:pPr algn="just" eaLnBrk="1" hangingPunct="1">
              <a:buFont typeface="Wingdings" panose="05000000000000000000" pitchFamily="2" charset="2"/>
              <a:buNone/>
            </a:pPr>
            <a:r>
              <a:rPr lang="zh-CN" altLang="en-US" smtClean="0"/>
              <a:t>规则</a:t>
            </a:r>
            <a:r>
              <a:rPr lang="en-US" altLang="zh-CN" smtClean="0"/>
              <a:t>:</a:t>
            </a:r>
          </a:p>
          <a:p>
            <a:pPr algn="just" eaLnBrk="1" hangingPunct="1">
              <a:buFont typeface="Wingdings" panose="05000000000000000000" pitchFamily="2" charset="2"/>
              <a:buNone/>
            </a:pPr>
            <a:r>
              <a:rPr lang="en-US" altLang="zh-CN" smtClean="0"/>
              <a:t>            ①if A  then B(0.9)</a:t>
            </a:r>
          </a:p>
          <a:p>
            <a:pPr algn="just" eaLnBrk="1" hangingPunct="1">
              <a:buFont typeface="Wingdings" panose="05000000000000000000" pitchFamily="2" charset="2"/>
              <a:buNone/>
            </a:pPr>
            <a:r>
              <a:rPr lang="en-US" altLang="zh-CN" smtClean="0"/>
              <a:t>            ②if B and C then D(0.8)</a:t>
            </a:r>
          </a:p>
          <a:p>
            <a:pPr algn="just" eaLnBrk="1" hangingPunct="1">
              <a:buFont typeface="Wingdings" panose="05000000000000000000" pitchFamily="2" charset="2"/>
              <a:buNone/>
            </a:pPr>
            <a:r>
              <a:rPr lang="en-US" altLang="zh-CN" smtClean="0"/>
              <a:t>            ③if A and C then D(0.7)</a:t>
            </a:r>
          </a:p>
          <a:p>
            <a:pPr algn="just" eaLnBrk="1" hangingPunct="1">
              <a:buFont typeface="Wingdings" panose="05000000000000000000" pitchFamily="2" charset="2"/>
              <a:buNone/>
            </a:pPr>
            <a:r>
              <a:rPr lang="en-US" altLang="zh-CN" smtClean="0"/>
              <a:t>            ④if B or D then E(0.6)</a:t>
            </a:r>
          </a:p>
          <a:p>
            <a:pPr algn="just" eaLnBrk="1" hangingPunct="1">
              <a:buFont typeface="Wingdings" panose="05000000000000000000" pitchFamily="2" charset="2"/>
              <a:buNone/>
            </a:pPr>
            <a:r>
              <a:rPr lang="en-US" altLang="zh-CN" smtClean="0"/>
              <a:t>            </a:t>
            </a:r>
            <a:r>
              <a:rPr lang="zh-CN" altLang="en-US" smtClean="0"/>
              <a:t>事实</a:t>
            </a:r>
            <a:r>
              <a:rPr lang="en-US" altLang="zh-CN" smtClean="0"/>
              <a:t>:</a:t>
            </a:r>
          </a:p>
          <a:p>
            <a:pPr eaLnBrk="1" hangingPunct="1">
              <a:buFont typeface="Wingdings" panose="05000000000000000000" pitchFamily="2" charset="2"/>
              <a:buNone/>
            </a:pPr>
            <a:r>
              <a:rPr lang="en-US" altLang="zh-CN" smtClean="0"/>
              <a:t>             A</a:t>
            </a:r>
            <a:r>
              <a:rPr lang="zh-CN" altLang="en-US" smtClean="0"/>
              <a:t>，</a:t>
            </a:r>
            <a:r>
              <a:rPr lang="en-US" altLang="zh-CN" smtClean="0"/>
              <a:t>CF(A)=0.8;C</a:t>
            </a:r>
            <a:r>
              <a:rPr lang="zh-CN" altLang="en-US" smtClean="0"/>
              <a:t>，</a:t>
            </a:r>
            <a:r>
              <a:rPr lang="en-US" altLang="zh-CN" smtClean="0"/>
              <a:t>CF(C)=0.9</a:t>
            </a:r>
          </a:p>
          <a:p>
            <a:pPr eaLnBrk="1" hangingPunct="1">
              <a:buFont typeface="Wingdings" panose="05000000000000000000" pitchFamily="2" charset="2"/>
              <a:buNone/>
            </a:pPr>
            <a:r>
              <a:rPr lang="zh-CN" altLang="en-US" smtClean="0"/>
              <a:t>求：</a:t>
            </a:r>
            <a:r>
              <a:rPr lang="en-US" altLang="zh-CN" smtClean="0"/>
              <a:t> CF(E)=</a:t>
            </a:r>
            <a:r>
              <a:rPr lang="zh-CN" altLang="en-US" smtClean="0"/>
              <a:t>？</a:t>
            </a:r>
            <a:endParaRPr lang="en-US" altLang="zh-CN" smtClean="0"/>
          </a:p>
          <a:p>
            <a:pPr eaLnBrk="1" hangingPunct="1"/>
            <a:endParaRPr lang="en-US" altLang="zh-CN" smtClean="0"/>
          </a:p>
          <a:p>
            <a:pPr eaLnBrk="1" hangingPunct="1"/>
            <a:endParaRPr lang="zh-CN" altLang="en-US" smtClean="0"/>
          </a:p>
        </p:txBody>
      </p:sp>
      <p:sp>
        <p:nvSpPr>
          <p:cNvPr id="17101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D37BF0-8658-48EF-BEAA-3B9423C6AC7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71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C3E2A7-FD95-4E44-B8F7-6BA721BF5AA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pPr eaLnBrk="1" hangingPunct="1"/>
            <a:endParaRPr lang="zh-CN" altLang="en-US" smtClean="0"/>
          </a:p>
        </p:txBody>
      </p:sp>
      <p:sp>
        <p:nvSpPr>
          <p:cNvPr id="172035" name="内容占位符 2"/>
          <p:cNvSpPr>
            <a:spLocks noGrp="1"/>
          </p:cNvSpPr>
          <p:nvPr>
            <p:ph idx="1"/>
          </p:nvPr>
        </p:nvSpPr>
        <p:spPr>
          <a:xfrm>
            <a:off x="827088" y="2017713"/>
            <a:ext cx="8128000" cy="4114800"/>
          </a:xfrm>
        </p:spPr>
        <p:txBody>
          <a:bodyPr/>
          <a:lstStyle/>
          <a:p>
            <a:pPr algn="just" eaLnBrk="1" hangingPunct="1">
              <a:lnSpc>
                <a:spcPct val="90000"/>
              </a:lnSpc>
            </a:pPr>
            <a:r>
              <a:rPr lang="zh-CN" altLang="en-US" smtClean="0"/>
              <a:t>规则①得</a:t>
            </a:r>
            <a:r>
              <a:rPr lang="en-US" altLang="zh-CN" smtClean="0"/>
              <a:t>:CF(B)</a:t>
            </a:r>
            <a:r>
              <a:rPr lang="zh-CN" altLang="en-US" smtClean="0"/>
              <a:t>＝</a:t>
            </a:r>
            <a:r>
              <a:rPr lang="en-US" altLang="zh-CN" smtClean="0"/>
              <a:t>0.9×0.8</a:t>
            </a:r>
            <a:r>
              <a:rPr lang="zh-CN" altLang="en-US" smtClean="0"/>
              <a:t>＝</a:t>
            </a:r>
            <a:r>
              <a:rPr lang="en-US" altLang="zh-CN" smtClean="0"/>
              <a:t>0.72</a:t>
            </a:r>
          </a:p>
          <a:p>
            <a:pPr eaLnBrk="1" hangingPunct="1">
              <a:lnSpc>
                <a:spcPct val="90000"/>
              </a:lnSpc>
            </a:pPr>
            <a:r>
              <a:rPr lang="en-US" altLang="zh-CN" smtClean="0"/>
              <a:t> </a:t>
            </a:r>
            <a:r>
              <a:rPr lang="zh-CN" altLang="en-US" smtClean="0"/>
              <a:t>由规则②得</a:t>
            </a:r>
            <a:r>
              <a:rPr lang="en-US" altLang="zh-CN" smtClean="0"/>
              <a:t>:CF(D)</a:t>
            </a:r>
            <a:r>
              <a:rPr lang="en-US" altLang="zh-CN" baseline="-25000" smtClean="0"/>
              <a:t>1</a:t>
            </a:r>
            <a:r>
              <a:rPr lang="zh-CN" altLang="en-US" smtClean="0"/>
              <a:t>＝</a:t>
            </a:r>
            <a:r>
              <a:rPr lang="en-US" altLang="zh-CN" smtClean="0"/>
              <a:t>0.8×min{0.72</a:t>
            </a:r>
            <a:r>
              <a:rPr lang="zh-CN" altLang="en-US" smtClean="0"/>
              <a:t>，</a:t>
            </a:r>
            <a:r>
              <a:rPr lang="en-US" altLang="zh-CN" smtClean="0"/>
              <a:t>0.9)</a:t>
            </a:r>
            <a:r>
              <a:rPr lang="zh-CN" altLang="en-US" smtClean="0"/>
              <a:t>＝</a:t>
            </a:r>
            <a:r>
              <a:rPr lang="en-US" altLang="zh-CN" smtClean="0"/>
              <a:t>0.8×0.72</a:t>
            </a:r>
            <a:r>
              <a:rPr lang="zh-CN" altLang="en-US" smtClean="0"/>
              <a:t>＝</a:t>
            </a:r>
            <a:r>
              <a:rPr lang="en-US" altLang="zh-CN" smtClean="0"/>
              <a:t>0.576</a:t>
            </a:r>
          </a:p>
          <a:p>
            <a:pPr algn="just" eaLnBrk="1" hangingPunct="1">
              <a:lnSpc>
                <a:spcPct val="90000"/>
              </a:lnSpc>
            </a:pPr>
            <a:r>
              <a:rPr lang="en-US" altLang="zh-CN" smtClean="0"/>
              <a:t> </a:t>
            </a:r>
            <a:r>
              <a:rPr lang="zh-CN" altLang="en-US" smtClean="0"/>
              <a:t>由规则③得</a:t>
            </a:r>
            <a:r>
              <a:rPr lang="en-US" altLang="zh-CN" smtClean="0"/>
              <a:t>:CF(D)</a:t>
            </a:r>
            <a:r>
              <a:rPr lang="en-US" altLang="zh-CN" baseline="-25000" smtClean="0"/>
              <a:t>2</a:t>
            </a:r>
            <a:r>
              <a:rPr lang="zh-CN" altLang="en-US" smtClean="0"/>
              <a:t>＝</a:t>
            </a:r>
            <a:r>
              <a:rPr lang="en-US" altLang="zh-CN" smtClean="0"/>
              <a:t>0.7×min{0.8</a:t>
            </a:r>
            <a:r>
              <a:rPr lang="zh-CN" altLang="en-US" smtClean="0"/>
              <a:t>，</a:t>
            </a:r>
            <a:r>
              <a:rPr lang="en-US" altLang="zh-CN" smtClean="0"/>
              <a:t>0.9)</a:t>
            </a:r>
            <a:r>
              <a:rPr lang="zh-CN" altLang="en-US" smtClean="0"/>
              <a:t>＝</a:t>
            </a:r>
            <a:r>
              <a:rPr lang="en-US" altLang="zh-CN" smtClean="0"/>
              <a:t>0.7×0.8</a:t>
            </a:r>
            <a:r>
              <a:rPr lang="zh-CN" altLang="en-US" smtClean="0"/>
              <a:t>＝</a:t>
            </a:r>
            <a:r>
              <a:rPr lang="en-US" altLang="zh-CN" smtClean="0"/>
              <a:t>0.56</a:t>
            </a:r>
          </a:p>
          <a:p>
            <a:pPr algn="just" eaLnBrk="1" hangingPunct="1">
              <a:lnSpc>
                <a:spcPct val="90000"/>
              </a:lnSpc>
            </a:pPr>
            <a:r>
              <a:rPr lang="zh-CN" altLang="en-US" smtClean="0"/>
              <a:t>从而 </a:t>
            </a:r>
            <a:r>
              <a:rPr lang="en-US" altLang="zh-CN" smtClean="0"/>
              <a:t>CF(D) </a:t>
            </a:r>
            <a:r>
              <a:rPr lang="zh-CN" altLang="en-US" smtClean="0"/>
              <a:t>＝</a:t>
            </a:r>
            <a:r>
              <a:rPr lang="en-US" altLang="zh-CN" smtClean="0"/>
              <a:t>CF(D)</a:t>
            </a:r>
            <a:r>
              <a:rPr lang="en-US" altLang="zh-CN" baseline="-25000" smtClean="0"/>
              <a:t>1</a:t>
            </a:r>
            <a:r>
              <a:rPr lang="zh-CN" altLang="en-US" smtClean="0"/>
              <a:t>＋</a:t>
            </a:r>
            <a:r>
              <a:rPr lang="en-US" altLang="zh-CN" smtClean="0"/>
              <a:t>CF(D)</a:t>
            </a:r>
            <a:r>
              <a:rPr lang="en-US" altLang="zh-CN" baseline="-25000" smtClean="0"/>
              <a:t>2</a:t>
            </a:r>
            <a:r>
              <a:rPr lang="zh-CN" altLang="en-US" smtClean="0"/>
              <a:t>－</a:t>
            </a:r>
            <a:r>
              <a:rPr lang="en-US" altLang="zh-CN" smtClean="0"/>
              <a:t>CF(D)</a:t>
            </a:r>
            <a:r>
              <a:rPr lang="en-US" altLang="zh-CN" baseline="-25000" smtClean="0"/>
              <a:t>1</a:t>
            </a:r>
            <a:r>
              <a:rPr lang="en-US" altLang="zh-CN" smtClean="0"/>
              <a:t>×CF(D)</a:t>
            </a:r>
            <a:r>
              <a:rPr lang="en-US" altLang="zh-CN" baseline="-25000" smtClean="0"/>
              <a:t>2</a:t>
            </a:r>
          </a:p>
          <a:p>
            <a:pPr algn="just" eaLnBrk="1" hangingPunct="1">
              <a:lnSpc>
                <a:spcPct val="90000"/>
              </a:lnSpc>
              <a:buFont typeface="Wingdings" panose="05000000000000000000" pitchFamily="2" charset="2"/>
              <a:buNone/>
            </a:pPr>
            <a:r>
              <a:rPr lang="en-US" altLang="zh-CN" smtClean="0"/>
              <a:t>          </a:t>
            </a:r>
            <a:r>
              <a:rPr lang="zh-CN" altLang="en-US" smtClean="0"/>
              <a:t>＝</a:t>
            </a:r>
            <a:r>
              <a:rPr lang="en-US" altLang="zh-CN" smtClean="0"/>
              <a:t>0.576</a:t>
            </a:r>
            <a:r>
              <a:rPr lang="zh-CN" altLang="en-US" smtClean="0"/>
              <a:t>＋</a:t>
            </a:r>
            <a:r>
              <a:rPr lang="en-US" altLang="zh-CN" smtClean="0"/>
              <a:t>0.56</a:t>
            </a:r>
            <a:r>
              <a:rPr lang="zh-CN" altLang="en-US" smtClean="0"/>
              <a:t>－</a:t>
            </a:r>
            <a:r>
              <a:rPr lang="en-US" altLang="zh-CN" smtClean="0"/>
              <a:t>0.576×0.56</a:t>
            </a:r>
            <a:r>
              <a:rPr lang="zh-CN" altLang="en-US" smtClean="0"/>
              <a:t>＝</a:t>
            </a:r>
            <a:r>
              <a:rPr lang="en-US" altLang="zh-CN" smtClean="0"/>
              <a:t>0.81344  </a:t>
            </a:r>
          </a:p>
          <a:p>
            <a:pPr algn="just" eaLnBrk="1" hangingPunct="1">
              <a:lnSpc>
                <a:spcPct val="90000"/>
              </a:lnSpc>
            </a:pPr>
            <a:r>
              <a:rPr lang="zh-CN" altLang="en-US" smtClean="0"/>
              <a:t>由规则④得</a:t>
            </a:r>
            <a:r>
              <a:rPr lang="en-US" altLang="zh-CN" smtClean="0"/>
              <a:t>:CF(E)</a:t>
            </a:r>
            <a:r>
              <a:rPr lang="zh-CN" altLang="en-US" smtClean="0"/>
              <a:t>＝</a:t>
            </a:r>
            <a:r>
              <a:rPr lang="en-US" altLang="zh-CN" smtClean="0"/>
              <a:t>0.6×max{0.72</a:t>
            </a:r>
            <a:r>
              <a:rPr lang="zh-CN" altLang="en-US" smtClean="0"/>
              <a:t>，</a:t>
            </a:r>
            <a:r>
              <a:rPr lang="en-US" altLang="zh-CN" smtClean="0"/>
              <a:t>0.81344 }</a:t>
            </a:r>
            <a:r>
              <a:rPr lang="zh-CN" altLang="en-US" smtClean="0"/>
              <a:t>＝</a:t>
            </a:r>
            <a:r>
              <a:rPr lang="en-US" altLang="zh-CN" smtClean="0"/>
              <a:t>0.6×0.72</a:t>
            </a:r>
            <a:r>
              <a:rPr lang="zh-CN" altLang="en-US" smtClean="0"/>
              <a:t>＝</a:t>
            </a:r>
            <a:r>
              <a:rPr lang="en-US" altLang="zh-CN" smtClean="0"/>
              <a:t>0.488</a:t>
            </a:r>
          </a:p>
          <a:p>
            <a:pPr eaLnBrk="1" hangingPunct="1"/>
            <a:endParaRPr lang="zh-CN" altLang="en-US" smtClean="0"/>
          </a:p>
        </p:txBody>
      </p:sp>
      <p:sp>
        <p:nvSpPr>
          <p:cNvPr id="17203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0143D0-BB6C-4199-891F-180AA46E704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720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6B039F-AE36-4CA5-A4CB-CBE63E672AB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endParaRPr lang="zh-CN" altLang="en-US" smtClean="0"/>
          </a:p>
        </p:txBody>
      </p:sp>
      <p:sp>
        <p:nvSpPr>
          <p:cNvPr id="173059" name="Rectangle 3"/>
          <p:cNvSpPr>
            <a:spLocks noGrp="1" noChangeArrowheads="1"/>
          </p:cNvSpPr>
          <p:nvPr>
            <p:ph type="body" idx="1"/>
          </p:nvPr>
        </p:nvSpPr>
        <p:spPr/>
        <p:txBody>
          <a:bodyPr/>
          <a:lstStyle/>
          <a:p>
            <a:pPr>
              <a:buFont typeface="Wingdings" panose="05000000000000000000" pitchFamily="2" charset="2"/>
              <a:buNone/>
            </a:pPr>
            <a:r>
              <a:rPr lang="zh-CN" altLang="en-US" sz="2400" smtClean="0"/>
              <a:t>已知：规则可信度为</a:t>
            </a:r>
          </a:p>
          <a:p>
            <a:pPr>
              <a:buFont typeface="Wingdings" panose="05000000000000000000" pitchFamily="2" charset="2"/>
              <a:buNone/>
            </a:pPr>
            <a:r>
              <a:rPr lang="en-US" altLang="zh-CN" sz="2400" smtClean="0"/>
              <a:t>r1: IF E1 THEN H1  (0.8)</a:t>
            </a:r>
          </a:p>
          <a:p>
            <a:pPr>
              <a:buFont typeface="Wingdings" panose="05000000000000000000" pitchFamily="2" charset="2"/>
              <a:buNone/>
            </a:pPr>
            <a:r>
              <a:rPr lang="en-US" altLang="zh-CN" sz="2400" smtClean="0"/>
              <a:t>r2: IF E2 THEN H1</a:t>
            </a:r>
            <a:r>
              <a:rPr lang="zh-CN" altLang="en-US" sz="2400" smtClean="0"/>
              <a:t>　</a:t>
            </a:r>
            <a:r>
              <a:rPr lang="en-US" altLang="zh-CN" sz="2400" smtClean="0"/>
              <a:t>(0.6)</a:t>
            </a:r>
          </a:p>
          <a:p>
            <a:pPr>
              <a:buFont typeface="Wingdings" panose="05000000000000000000" pitchFamily="2" charset="2"/>
              <a:buNone/>
            </a:pPr>
            <a:r>
              <a:rPr lang="en-US" altLang="zh-CN" sz="2400" smtClean="0"/>
              <a:t>r3: IF E3 THEN H1  (–0.5)</a:t>
            </a:r>
          </a:p>
          <a:p>
            <a:pPr>
              <a:buFont typeface="Wingdings" panose="05000000000000000000" pitchFamily="2" charset="2"/>
              <a:buNone/>
            </a:pPr>
            <a:r>
              <a:rPr lang="en-US" altLang="zh-CN" sz="2400" smtClean="0"/>
              <a:t>r4: IF  E4  AND  (E5 OR E6)  THEN  E1  (0.7)</a:t>
            </a:r>
          </a:p>
          <a:p>
            <a:pPr>
              <a:buFont typeface="Wingdings" panose="05000000000000000000" pitchFamily="2" charset="2"/>
              <a:buNone/>
            </a:pPr>
            <a:r>
              <a:rPr lang="en-US" altLang="zh-CN" sz="2400" smtClean="0"/>
              <a:t>r5: IF  E7  AND  E8 THEN E3  (0.9)</a:t>
            </a:r>
          </a:p>
          <a:p>
            <a:pPr>
              <a:buFont typeface="Wingdings" panose="05000000000000000000" pitchFamily="2" charset="2"/>
              <a:buNone/>
            </a:pPr>
            <a:r>
              <a:rPr lang="zh-CN" altLang="en-US" sz="2400" smtClean="0"/>
              <a:t>已知：</a:t>
            </a:r>
            <a:r>
              <a:rPr lang="en-US" altLang="zh-CN" sz="2400" smtClean="0"/>
              <a:t>CF(E2)=0.8,CF(E4)=0.5, CF(E5)=0.6,CF(E6)= 0.7,CF(E7)=0.6, CF(E8)=0.9</a:t>
            </a:r>
          </a:p>
          <a:p>
            <a:pPr>
              <a:buFont typeface="Wingdings" panose="05000000000000000000" pitchFamily="2" charset="2"/>
              <a:buNone/>
            </a:pPr>
            <a:r>
              <a:rPr lang="zh-CN" altLang="en-US" sz="2400" smtClean="0"/>
              <a:t>求：结论</a:t>
            </a:r>
            <a:r>
              <a:rPr lang="en-US" altLang="zh-CN" sz="2400" smtClean="0"/>
              <a:t>H1</a:t>
            </a:r>
            <a:r>
              <a:rPr lang="zh-CN" altLang="en-US" sz="2400" smtClean="0"/>
              <a:t>的可信度</a:t>
            </a:r>
            <a:r>
              <a:rPr lang="en-US" altLang="zh-CN" sz="2400" smtClean="0"/>
              <a:t>CF(H1)</a:t>
            </a:r>
            <a:endParaRPr lang="zh-CN" alt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3DDB338-84A9-4196-BE83-74B694AAF906}" type="datetime1">
              <a:rPr lang="zh-CN" altLang="en-US"/>
              <a:pPr>
                <a:defRPr/>
              </a:pPr>
              <a:t>2017/11/19</a:t>
            </a:fld>
            <a:endParaRPr lang="en-US" altLang="zh-CN"/>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BF3C2D-2D05-4611-A1A0-972EEDA7329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a:t>
            </a:fld>
            <a:endParaRPr kumimoji="0" lang="en-US" altLang="zh-CN" sz="1400" smtClean="0">
              <a:latin typeface="Tahoma" panose="020B0604030504040204" pitchFamily="34" charset="0"/>
              <a:ea typeface="宋体" panose="02010600030101010101" pitchFamily="2" charset="-122"/>
            </a:endParaRPr>
          </a:p>
        </p:txBody>
      </p:sp>
      <p:sp>
        <p:nvSpPr>
          <p:cNvPr id="21508" name="Rectangle 3"/>
          <p:cNvSpPr>
            <a:spLocks noGrp="1" noChangeArrowheads="1"/>
          </p:cNvSpPr>
          <p:nvPr>
            <p:ph type="body" idx="1"/>
          </p:nvPr>
        </p:nvSpPr>
        <p:spPr>
          <a:xfrm>
            <a:off x="611188" y="2017713"/>
            <a:ext cx="8532812" cy="4383087"/>
          </a:xfrm>
        </p:spPr>
        <p:txBody>
          <a:bodyPr/>
          <a:lstStyle/>
          <a:p>
            <a:pPr eaLnBrk="1" hangingPunct="1">
              <a:lnSpc>
                <a:spcPct val="90000"/>
              </a:lnSpc>
            </a:pPr>
            <a:r>
              <a:rPr lang="zh-CN" altLang="en-US" sz="2400" smtClean="0">
                <a:solidFill>
                  <a:srgbClr val="000000"/>
                </a:solidFill>
              </a:rPr>
              <a:t>海布兰得（</a:t>
            </a:r>
            <a:r>
              <a:rPr lang="en-US" altLang="zh-CN" sz="2400" smtClean="0">
                <a:solidFill>
                  <a:srgbClr val="000000"/>
                </a:solidFill>
              </a:rPr>
              <a:t>Herbrand</a:t>
            </a:r>
            <a:r>
              <a:rPr lang="zh-CN" altLang="en-US" sz="2400" smtClean="0">
                <a:solidFill>
                  <a:srgbClr val="000000"/>
                </a:solidFill>
              </a:rPr>
              <a:t>）定理是归结原理的基础。海布兰得定理证明的步骤实际上是反演法，即不是证明一个公式是永真，而是证明该公式是否是永假的。反演法利用了一个标准型，这个标准型就是</a:t>
            </a:r>
            <a:r>
              <a:rPr lang="en-US" altLang="zh-CN" sz="2400" smtClean="0">
                <a:solidFill>
                  <a:srgbClr val="000000"/>
                </a:solidFill>
              </a:rPr>
              <a:t>Skolem</a:t>
            </a:r>
            <a:r>
              <a:rPr lang="zh-CN" altLang="en-US" sz="2400" smtClean="0">
                <a:solidFill>
                  <a:srgbClr val="000000"/>
                </a:solidFill>
              </a:rPr>
              <a:t>标准型。</a:t>
            </a:r>
            <a:endParaRPr lang="zh-CN" altLang="en-US" sz="2400" smtClean="0"/>
          </a:p>
          <a:p>
            <a:pPr eaLnBrk="1" hangingPunct="1">
              <a:lnSpc>
                <a:spcPct val="90000"/>
              </a:lnSpc>
            </a:pPr>
            <a:r>
              <a:rPr lang="zh-CN" altLang="en-US" sz="2400" smtClean="0">
                <a:solidFill>
                  <a:srgbClr val="000000"/>
                </a:solidFill>
              </a:rPr>
              <a:t>一阶逻辑公式所对应的</a:t>
            </a:r>
            <a:r>
              <a:rPr lang="en-US" altLang="zh-CN" sz="2400" smtClean="0">
                <a:solidFill>
                  <a:srgbClr val="000000"/>
                </a:solidFill>
              </a:rPr>
              <a:t>Skolem</a:t>
            </a:r>
            <a:r>
              <a:rPr lang="zh-CN" altLang="en-US" sz="2400" smtClean="0">
                <a:solidFill>
                  <a:srgbClr val="000000"/>
                </a:solidFill>
              </a:rPr>
              <a:t>标准型基于如下思想来构造： </a:t>
            </a:r>
            <a:endParaRPr lang="zh-CN" altLang="en-US" sz="2400" smtClean="0"/>
          </a:p>
          <a:p>
            <a:pPr eaLnBrk="1" hangingPunct="1">
              <a:lnSpc>
                <a:spcPct val="90000"/>
              </a:lnSpc>
              <a:buFont typeface="Wingdings" panose="05000000000000000000" pitchFamily="2" charset="2"/>
              <a:buAutoNum type="arabicPeriod"/>
            </a:pPr>
            <a:r>
              <a:rPr lang="zh-CN" altLang="en-US" sz="2400" smtClean="0">
                <a:solidFill>
                  <a:srgbClr val="000000"/>
                </a:solidFill>
              </a:rPr>
              <a:t>一阶逻辑的一个公式被变换为前束范式。其中前束是一个存在量词或全称量词的序列，母式中不再含有量词。</a:t>
            </a:r>
            <a:r>
              <a:rPr lang="zh-CN" altLang="en-US" sz="2400" smtClean="0"/>
              <a:t> </a:t>
            </a:r>
          </a:p>
          <a:p>
            <a:pPr eaLnBrk="1" hangingPunct="1">
              <a:lnSpc>
                <a:spcPct val="90000"/>
              </a:lnSpc>
              <a:buFont typeface="Wingdings" panose="05000000000000000000" pitchFamily="2" charset="2"/>
              <a:buAutoNum type="arabicPeriod"/>
            </a:pPr>
            <a:r>
              <a:rPr lang="zh-CN" altLang="en-US" sz="2400" smtClean="0">
                <a:solidFill>
                  <a:srgbClr val="000000"/>
                </a:solidFill>
              </a:rPr>
              <a:t>因为母式不含量词，所以可以变换为合取范式。</a:t>
            </a:r>
            <a:r>
              <a:rPr lang="zh-CN" altLang="en-US" sz="2400" smtClean="0"/>
              <a:t> </a:t>
            </a:r>
          </a:p>
          <a:p>
            <a:pPr eaLnBrk="1" hangingPunct="1">
              <a:lnSpc>
                <a:spcPct val="90000"/>
              </a:lnSpc>
              <a:buFont typeface="Wingdings" panose="05000000000000000000" pitchFamily="2" charset="2"/>
              <a:buAutoNum type="arabicPeriod"/>
            </a:pPr>
            <a:r>
              <a:rPr lang="zh-CN" altLang="en-US" sz="2400" smtClean="0">
                <a:solidFill>
                  <a:srgbClr val="000000"/>
                </a:solidFill>
              </a:rPr>
              <a:t>通过使用</a:t>
            </a:r>
            <a:r>
              <a:rPr lang="en-US" altLang="zh-CN" sz="2400" smtClean="0">
                <a:solidFill>
                  <a:srgbClr val="000000"/>
                </a:solidFill>
              </a:rPr>
              <a:t>Skolem</a:t>
            </a:r>
            <a:r>
              <a:rPr lang="zh-CN" altLang="en-US" sz="2400" smtClean="0">
                <a:solidFill>
                  <a:srgbClr val="000000"/>
                </a:solidFill>
              </a:rPr>
              <a:t>函数，可以在前束中将存在量词消去，而不影响公式的永假性。</a:t>
            </a:r>
            <a:r>
              <a:rPr lang="zh-CN" altLang="en-US" sz="240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8F486FA-D680-4228-BA67-E8C15A3DDB05}" type="datetime1">
              <a:rPr lang="zh-CN" altLang="en-US"/>
              <a:pPr>
                <a:defRPr/>
              </a:pPr>
              <a:t>2017/11/19</a:t>
            </a:fld>
            <a:endParaRPr lang="en-US" altLang="zh-CN"/>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5E87B3-CDDC-4DA4-8003-17A09A73188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a:t>
            </a:fld>
            <a:endParaRPr kumimoji="0" lang="en-US" altLang="zh-CN" sz="1400" smtClean="0">
              <a:latin typeface="Tahoma" panose="020B0604030504040204" pitchFamily="34" charset="0"/>
              <a:ea typeface="宋体" panose="02010600030101010101" pitchFamily="2" charset="-122"/>
            </a:endParaRPr>
          </a:p>
        </p:txBody>
      </p:sp>
      <p:sp>
        <p:nvSpPr>
          <p:cNvPr id="22532" name="Rectangle 3"/>
          <p:cNvSpPr>
            <a:spLocks noGrp="1" noChangeArrowheads="1"/>
          </p:cNvSpPr>
          <p:nvPr>
            <p:ph type="body" idx="1"/>
          </p:nvPr>
        </p:nvSpPr>
        <p:spPr>
          <a:xfrm>
            <a:off x="684213" y="2017713"/>
            <a:ext cx="8270875" cy="4114800"/>
          </a:xfrm>
        </p:spPr>
        <p:txBody>
          <a:bodyPr/>
          <a:lstStyle/>
          <a:p>
            <a:pPr eaLnBrk="1" hangingPunct="1"/>
            <a:r>
              <a:rPr lang="en-US" altLang="zh-CN" smtClean="0">
                <a:solidFill>
                  <a:srgbClr val="000000"/>
                </a:solidFill>
              </a:rPr>
              <a:t>    </a:t>
            </a:r>
            <a:r>
              <a:rPr lang="zh-CN" altLang="en-US" smtClean="0">
                <a:solidFill>
                  <a:srgbClr val="000000"/>
                </a:solidFill>
              </a:rPr>
              <a:t>通过变换消去存在量词所得到的公式称为</a:t>
            </a:r>
            <a:r>
              <a:rPr lang="en-US" altLang="zh-CN" smtClean="0">
                <a:solidFill>
                  <a:srgbClr val="000000"/>
                </a:solidFill>
              </a:rPr>
              <a:t>Skolem</a:t>
            </a:r>
            <a:r>
              <a:rPr lang="zh-CN" altLang="en-US" smtClean="0">
                <a:solidFill>
                  <a:srgbClr val="000000"/>
                </a:solidFill>
              </a:rPr>
              <a:t>标准型，而要拿来代替存在量词的的变量的函数称</a:t>
            </a:r>
            <a:r>
              <a:rPr lang="en-US" altLang="zh-CN" smtClean="0">
                <a:solidFill>
                  <a:srgbClr val="000000"/>
                </a:solidFill>
              </a:rPr>
              <a:t>Skolem</a:t>
            </a:r>
            <a:r>
              <a:rPr lang="zh-CN" altLang="en-US" smtClean="0">
                <a:solidFill>
                  <a:srgbClr val="000000"/>
                </a:solidFill>
              </a:rPr>
              <a:t>函数。无参</a:t>
            </a:r>
            <a:r>
              <a:rPr lang="en-US" altLang="zh-CN" smtClean="0">
                <a:solidFill>
                  <a:srgbClr val="000000"/>
                </a:solidFill>
              </a:rPr>
              <a:t>Skolem</a:t>
            </a:r>
            <a:r>
              <a:rPr lang="zh-CN" altLang="en-US" smtClean="0">
                <a:solidFill>
                  <a:srgbClr val="000000"/>
                </a:solidFill>
              </a:rPr>
              <a:t>函数有时称</a:t>
            </a:r>
            <a:r>
              <a:rPr lang="en-US" altLang="zh-CN" smtClean="0">
                <a:solidFill>
                  <a:srgbClr val="000000"/>
                </a:solidFill>
              </a:rPr>
              <a:t>Skolem</a:t>
            </a:r>
            <a:r>
              <a:rPr lang="zh-CN" altLang="en-US" smtClean="0">
                <a:solidFill>
                  <a:srgbClr val="000000"/>
                </a:solidFill>
              </a:rPr>
              <a:t>常量。</a:t>
            </a:r>
            <a:br>
              <a:rPr lang="zh-CN" altLang="en-US" smtClean="0">
                <a:solidFill>
                  <a:srgbClr val="000000"/>
                </a:solidFill>
              </a:rPr>
            </a:br>
            <a:r>
              <a:rPr lang="zh-CN" altLang="en-US" smtClean="0">
                <a:solidFill>
                  <a:srgbClr val="000000"/>
                </a:solidFill>
              </a:rPr>
              <a:t>    从一阶逻辑的公式变换到</a:t>
            </a:r>
            <a:r>
              <a:rPr lang="en-US" altLang="zh-CN" smtClean="0">
                <a:solidFill>
                  <a:srgbClr val="000000"/>
                </a:solidFill>
              </a:rPr>
              <a:t>Skolem</a:t>
            </a:r>
            <a:r>
              <a:rPr lang="zh-CN" altLang="en-US" smtClean="0">
                <a:solidFill>
                  <a:srgbClr val="000000"/>
                </a:solidFill>
              </a:rPr>
              <a:t>标准型不是等值变换，因为</a:t>
            </a:r>
            <a:r>
              <a:rPr lang="en-US" altLang="zh-CN" smtClean="0">
                <a:solidFill>
                  <a:srgbClr val="000000"/>
                </a:solidFill>
              </a:rPr>
              <a:t>Skolem</a:t>
            </a:r>
            <a:r>
              <a:rPr lang="zh-CN" altLang="en-US" smtClean="0">
                <a:solidFill>
                  <a:srgbClr val="000000"/>
                </a:solidFill>
              </a:rPr>
              <a:t>标准型与原公式不等值。但它们保持永假性。</a:t>
            </a:r>
            <a:endParaRPr lang="zh-CN" altLang="en-US" smtClean="0"/>
          </a:p>
          <a:p>
            <a:pPr eaLnBrk="1" hangingPunct="1"/>
            <a:endParaRPr lang="zh-CN" altLang="en-US" smtClean="0"/>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ECA608-1A0A-4A9C-91FA-481FC80A3A06}" type="datetime1">
              <a:rPr lang="zh-CN" altLang="en-US"/>
              <a:pPr>
                <a:defRPr/>
              </a:pPr>
              <a:t>2017/11/19</a:t>
            </a:fld>
            <a:endParaRPr lang="en-US" altLang="zh-CN"/>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E5E927-2DD4-42D8-B963-FE0A1AF75E8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19</a:t>
            </a:fld>
            <a:endParaRPr kumimoji="0" lang="en-US" altLang="zh-CN" sz="1400" smtClean="0">
              <a:latin typeface="Tahoma" panose="020B0604030504040204" pitchFamily="34" charset="0"/>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r>
              <a:rPr lang="zh-CN" altLang="en-US" sz="3200" smtClean="0"/>
              <a:t>子句与子句集</a:t>
            </a:r>
          </a:p>
          <a:p>
            <a:pPr lvl="1" algn="just" eaLnBrk="1" hangingPunct="1"/>
            <a:r>
              <a:rPr lang="zh-CN" altLang="en-US" sz="2800" smtClean="0">
                <a:latin typeface="华文新魏" panose="02010800040101010101" pitchFamily="2" charset="-122"/>
              </a:rPr>
              <a:t>文字：不含任何连接词的谓词公式。</a:t>
            </a:r>
          </a:p>
          <a:p>
            <a:pPr lvl="1" algn="just" eaLnBrk="1" hangingPunct="1"/>
            <a:r>
              <a:rPr lang="zh-CN" altLang="en-US" sz="2800" smtClean="0">
                <a:latin typeface="华文新魏" panose="02010800040101010101" pitchFamily="2" charset="-122"/>
              </a:rPr>
              <a:t>子句：一些文字的析取（谓词的和）。</a:t>
            </a:r>
          </a:p>
          <a:p>
            <a:pPr lvl="1" eaLnBrk="1" hangingPunct="1"/>
            <a:r>
              <a:rPr lang="zh-CN" altLang="en-US" sz="2800" smtClean="0">
                <a:latin typeface="华文新魏" panose="02010800040101010101" pitchFamily="2" charset="-122"/>
              </a:rPr>
              <a:t>子句集</a:t>
            </a:r>
            <a:r>
              <a:rPr lang="en-US" altLang="zh-CN" sz="2800" smtClean="0">
                <a:latin typeface="新宋体" panose="02010609030101010101" pitchFamily="49" charset="-122"/>
                <a:ea typeface="新宋体" panose="02010609030101010101" pitchFamily="49" charset="-122"/>
              </a:rPr>
              <a:t>S</a:t>
            </a:r>
            <a:r>
              <a:rPr lang="zh-CN" altLang="en-US" sz="2800" smtClean="0">
                <a:latin typeface="华文新魏" panose="02010800040101010101" pitchFamily="2" charset="-122"/>
              </a:rPr>
              <a:t>的求取：</a:t>
            </a:r>
          </a:p>
          <a:p>
            <a:pPr lvl="1" eaLnBrk="1" hangingPunct="1">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  </a:t>
            </a:r>
            <a:r>
              <a:rPr lang="en-US" altLang="zh-CN" sz="2800" smtClean="0">
                <a:latin typeface="新宋体" panose="02010609030101010101" pitchFamily="49" charset="-122"/>
                <a:ea typeface="新宋体" panose="02010609030101010101" pitchFamily="49" charset="-122"/>
              </a:rPr>
              <a:t>G</a:t>
            </a:r>
            <a:r>
              <a:rPr lang="en-US" altLang="zh-CN" sz="2800" smtClean="0">
                <a:latin typeface="华文新魏" panose="02010800040101010101" pitchFamily="2" charset="-122"/>
              </a:rPr>
              <a:t> → SKOLEM</a:t>
            </a:r>
            <a:r>
              <a:rPr lang="zh-CN" altLang="en-US" sz="2800" smtClean="0">
                <a:latin typeface="华文新魏" panose="02010800040101010101" pitchFamily="2" charset="-122"/>
              </a:rPr>
              <a:t>标准形 </a:t>
            </a:r>
          </a:p>
          <a:p>
            <a:pPr lvl="1" eaLnBrk="1" hangingPunct="1">
              <a:buFont typeface="Wingdings" panose="05000000000000000000" pitchFamily="2" charset="2"/>
              <a:buNone/>
            </a:pPr>
            <a:r>
              <a:rPr lang="zh-CN" altLang="en-US" sz="2800" smtClean="0">
                <a:latin typeface="华文新魏" panose="02010800040101010101" pitchFamily="2" charset="-122"/>
              </a:rPr>
              <a:t>	    → 消去存在变量 </a:t>
            </a:r>
          </a:p>
          <a:p>
            <a:pPr lvl="1" eaLnBrk="1" hangingPunct="1">
              <a:buFont typeface="Wingdings" panose="05000000000000000000" pitchFamily="2" charset="2"/>
              <a:buNone/>
            </a:pPr>
            <a:r>
              <a:rPr lang="zh-CN" altLang="en-US" sz="2800" smtClean="0">
                <a:latin typeface="华文新魏" panose="02010800040101010101" pitchFamily="2" charset="-122"/>
              </a:rPr>
              <a:t>		  → 以</a:t>
            </a:r>
            <a:r>
              <a:rPr lang="zh-CN" altLang="en-US" sz="2800" smtClean="0"/>
              <a:t>“</a:t>
            </a:r>
            <a:r>
              <a:rPr lang="zh-CN" altLang="en-US" sz="2800" smtClean="0">
                <a:latin typeface="新宋体" panose="02010609030101010101" pitchFamily="49" charset="-122"/>
                <a:ea typeface="新宋体" panose="02010609030101010101" pitchFamily="49" charset="-122"/>
              </a:rPr>
              <a:t>，</a:t>
            </a:r>
            <a:r>
              <a:rPr lang="zh-CN" altLang="en-US" sz="2800" smtClean="0">
                <a:ea typeface="新宋体" panose="02010609030101010101" pitchFamily="49" charset="-122"/>
              </a:rPr>
              <a:t>”</a:t>
            </a:r>
            <a:r>
              <a:rPr lang="zh-CN" altLang="en-US" sz="2800" smtClean="0">
                <a:latin typeface="华文新魏" panose="02010800040101010101" pitchFamily="2" charset="-122"/>
              </a:rPr>
              <a:t>取代</a:t>
            </a:r>
            <a:r>
              <a:rPr lang="zh-CN" altLang="en-US" sz="2800" smtClean="0"/>
              <a:t>“</a:t>
            </a:r>
            <a:r>
              <a:rPr lang="en-US" altLang="zh-CN" sz="2800" smtClean="0">
                <a:latin typeface="新宋体" panose="02010609030101010101" pitchFamily="49" charset="-122"/>
                <a:ea typeface="新宋体" panose="02010609030101010101" pitchFamily="49" charset="-122"/>
              </a:rPr>
              <a:t>Λ</a:t>
            </a:r>
            <a:r>
              <a:rPr lang="en-US" altLang="zh-CN" sz="2800" smtClean="0"/>
              <a:t>”</a:t>
            </a:r>
            <a:r>
              <a:rPr lang="zh-CN" altLang="en-US" sz="2800" smtClean="0">
                <a:latin typeface="华文新魏" panose="02010800040101010101" pitchFamily="2" charset="-122"/>
              </a:rPr>
              <a:t>，并表示为集合形式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CDB166-4E45-48E2-8FED-FBF04B9EB6D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9C3F98-729F-411C-AE47-69B73A2BFE1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a:t>
            </a:fld>
            <a:endParaRPr kumimoji="0" lang="en-US" altLang="zh-CN" sz="1400" smtClean="0">
              <a:latin typeface="Tahoma" panose="020B0604030504040204" pitchFamily="34" charset="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en-US" altLang="zh-CN" smtClean="0"/>
              <a:t>4.1 </a:t>
            </a:r>
            <a:r>
              <a:rPr lang="zh-CN" altLang="en-US" smtClean="0"/>
              <a:t>推理概念</a:t>
            </a:r>
          </a:p>
        </p:txBody>
      </p:sp>
      <p:sp>
        <p:nvSpPr>
          <p:cNvPr id="6149" name="Rectangle 3"/>
          <p:cNvSpPr>
            <a:spLocks noGrp="1" noChangeArrowheads="1"/>
          </p:cNvSpPr>
          <p:nvPr>
            <p:ph type="body" idx="1"/>
          </p:nvPr>
        </p:nvSpPr>
        <p:spPr>
          <a:xfrm>
            <a:off x="467545" y="2017713"/>
            <a:ext cx="8487544" cy="4114800"/>
          </a:xfrm>
        </p:spPr>
        <p:txBody>
          <a:bodyPr/>
          <a:lstStyle/>
          <a:p>
            <a:pPr eaLnBrk="1" hangingPunct="1"/>
            <a:r>
              <a:rPr lang="zh-CN" altLang="en-US" dirty="0" smtClean="0"/>
              <a:t>推理是以一个或多个命题为根据或理由，从而得出另一个命题的思维过程。</a:t>
            </a:r>
            <a:endParaRPr lang="en-US" altLang="zh-CN" dirty="0" smtClean="0"/>
          </a:p>
          <a:p>
            <a:pPr eaLnBrk="1" hangingPunct="1"/>
            <a:r>
              <a:rPr lang="zh-CN" altLang="en-US" dirty="0" smtClean="0"/>
              <a:t>推理的根据或理由称为前提，得出的命题称为结论。</a:t>
            </a:r>
            <a:endParaRPr lang="en-US" altLang="zh-CN" dirty="0" smtClean="0"/>
          </a:p>
          <a:p>
            <a:pPr lvl="1" eaLnBrk="1" hangingPunct="1"/>
            <a:r>
              <a:rPr lang="zh-CN" altLang="en-US" dirty="0" smtClean="0">
                <a:solidFill>
                  <a:srgbClr val="0066FF"/>
                </a:solidFill>
              </a:rPr>
              <a:t>前提</a:t>
            </a:r>
            <a:endParaRPr lang="en-US" altLang="zh-CN" dirty="0" smtClean="0">
              <a:solidFill>
                <a:srgbClr val="0066FF"/>
              </a:solidFill>
            </a:endParaRPr>
          </a:p>
          <a:p>
            <a:pPr lvl="1" eaLnBrk="1" hangingPunct="1"/>
            <a:r>
              <a:rPr lang="zh-CN" altLang="en-US" dirty="0" smtClean="0">
                <a:solidFill>
                  <a:srgbClr val="0066FF"/>
                </a:solidFill>
              </a:rPr>
              <a:t>结论</a:t>
            </a:r>
            <a:endParaRPr lang="en-US" altLang="zh-CN" dirty="0" smtClean="0"/>
          </a:p>
          <a:p>
            <a:pPr eaLnBrk="1" hangingPunct="1"/>
            <a:r>
              <a:rPr lang="zh-CN" altLang="en-US" dirty="0" smtClean="0"/>
              <a:t>在智能系统中，推理是由程序实现的，称为</a:t>
            </a:r>
            <a:r>
              <a:rPr lang="zh-CN" altLang="en-US" dirty="0" smtClean="0">
                <a:solidFill>
                  <a:srgbClr val="0066FF"/>
                </a:solidFill>
              </a:rPr>
              <a:t>推理机</a:t>
            </a:r>
            <a:r>
              <a:rPr lang="zh-CN" altLang="en-US"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FA19D5B-ED6F-40E9-BA7E-2F18EA6E0645}" type="datetime1">
              <a:rPr lang="zh-CN" altLang="en-US"/>
              <a:pPr>
                <a:defRPr/>
              </a:pPr>
              <a:t>2017/11/19</a:t>
            </a:fld>
            <a:endParaRPr lang="en-US" altLang="zh-CN"/>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74AA8A-EF65-469F-A221-2E2A511D686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smtClean="0">
              <a:latin typeface="Tahoma" panose="020B0604030504040204" pitchFamily="34" charset="0"/>
              <a:ea typeface="宋体" panose="02010600030101010101" pitchFamily="2" charset="-122"/>
            </a:endParaRPr>
          </a:p>
        </p:txBody>
      </p:sp>
      <p:sp>
        <p:nvSpPr>
          <p:cNvPr id="24580" name="Rectangle 3"/>
          <p:cNvSpPr>
            <a:spLocks noGrp="1" noChangeArrowheads="1"/>
          </p:cNvSpPr>
          <p:nvPr>
            <p:ph type="body" idx="1"/>
          </p:nvPr>
        </p:nvSpPr>
        <p:spPr>
          <a:xfrm>
            <a:off x="827088" y="2017713"/>
            <a:ext cx="8128000" cy="4114800"/>
          </a:xfrm>
        </p:spPr>
        <p:txBody>
          <a:bodyPr/>
          <a:lstStyle/>
          <a:p>
            <a:pPr eaLnBrk="1" hangingPunct="1">
              <a:lnSpc>
                <a:spcPct val="90000"/>
              </a:lnSpc>
            </a:pPr>
            <a:r>
              <a:rPr lang="en-US" altLang="zh-CN" smtClean="0">
                <a:latin typeface="宋体" panose="02010600030101010101" pitchFamily="2" charset="-122"/>
                <a:ea typeface="宋体" panose="02010600030101010101" pitchFamily="2" charset="-122"/>
              </a:rPr>
              <a:t> </a:t>
            </a:r>
            <a:r>
              <a:rPr lang="en-US" altLang="zh-CN" sz="3200" smtClean="0"/>
              <a:t>G</a:t>
            </a:r>
            <a:r>
              <a:rPr lang="zh-CN" altLang="en-US" sz="3200" smtClean="0"/>
              <a:t>是不可满足的</a:t>
            </a:r>
            <a:r>
              <a:rPr lang="en-US" altLang="zh-CN" smtClean="0">
                <a:latin typeface="华文新魏" panose="02010800040101010101" pitchFamily="2" charset="-122"/>
              </a:rPr>
              <a:t>&lt;=&gt;</a:t>
            </a:r>
            <a:r>
              <a:rPr lang="en-US" altLang="zh-CN" sz="3200" smtClean="0"/>
              <a:t> S</a:t>
            </a:r>
            <a:r>
              <a:rPr lang="zh-CN" altLang="en-US" sz="3200" smtClean="0"/>
              <a:t>是不可满足的</a:t>
            </a:r>
          </a:p>
          <a:p>
            <a:pPr lvl="1" eaLnBrk="1" hangingPunct="1">
              <a:lnSpc>
                <a:spcPct val="90000"/>
              </a:lnSpc>
            </a:pPr>
            <a:r>
              <a:rPr lang="en-US" altLang="zh-CN" sz="2800" smtClean="0"/>
              <a:t>G</a:t>
            </a:r>
            <a:r>
              <a:rPr lang="zh-CN" altLang="en-US" sz="2800" smtClean="0">
                <a:latin typeface="华文新魏" panose="02010800040101010101" pitchFamily="2" charset="-122"/>
              </a:rPr>
              <a:t>与</a:t>
            </a:r>
            <a:r>
              <a:rPr lang="en-US" altLang="zh-CN" sz="2800" smtClean="0"/>
              <a:t>S</a:t>
            </a:r>
            <a:r>
              <a:rPr lang="zh-CN" altLang="en-US" sz="2800" smtClean="0">
                <a:latin typeface="华文新魏" panose="02010800040101010101" pitchFamily="2" charset="-122"/>
              </a:rPr>
              <a:t>不等价，但在不可满足的意义下是一致的。</a:t>
            </a:r>
            <a:r>
              <a:rPr lang="zh-CN" altLang="en-US" sz="2800" smtClean="0"/>
              <a:t> </a:t>
            </a:r>
          </a:p>
          <a:p>
            <a:pPr lvl="1" eaLnBrk="1" hangingPunct="1">
              <a:lnSpc>
                <a:spcPct val="90000"/>
              </a:lnSpc>
            </a:pPr>
            <a:r>
              <a:rPr lang="zh-CN" altLang="en-US" sz="2800" u="sng" smtClean="0"/>
              <a:t>定理：</a:t>
            </a:r>
          </a:p>
          <a:p>
            <a:pPr lvl="1" eaLnBrk="1" hangingPunct="1">
              <a:lnSpc>
                <a:spcPct val="90000"/>
              </a:lnSpc>
              <a:buFont typeface="Wingdings" panose="05000000000000000000" pitchFamily="2" charset="2"/>
              <a:buNone/>
            </a:pPr>
            <a:r>
              <a:rPr lang="zh-CN" altLang="en-US" sz="2800" smtClean="0"/>
              <a:t>	若</a:t>
            </a:r>
            <a:r>
              <a:rPr lang="en-US" altLang="zh-CN" sz="2800" smtClean="0"/>
              <a:t>G</a:t>
            </a:r>
            <a:r>
              <a:rPr lang="zh-CN" altLang="en-US" sz="2800" smtClean="0"/>
              <a:t>是给定的公式，而</a:t>
            </a:r>
            <a:r>
              <a:rPr lang="en-US" altLang="zh-CN" sz="2800" smtClean="0"/>
              <a:t>S</a:t>
            </a:r>
            <a:r>
              <a:rPr lang="zh-CN" altLang="en-US" sz="2800" smtClean="0"/>
              <a:t>是相应的子句集，则</a:t>
            </a:r>
            <a:r>
              <a:rPr lang="en-US" altLang="zh-CN" sz="2800" smtClean="0"/>
              <a:t>G</a:t>
            </a:r>
            <a:r>
              <a:rPr lang="zh-CN" altLang="en-US" sz="2800" smtClean="0"/>
              <a:t>是不可满足的</a:t>
            </a:r>
            <a:r>
              <a:rPr lang="en-US" altLang="zh-CN" smtClean="0">
                <a:latin typeface="华文新魏" panose="02010800040101010101" pitchFamily="2" charset="-122"/>
              </a:rPr>
              <a:t>&lt;=&gt;</a:t>
            </a:r>
            <a:r>
              <a:rPr lang="en-US" altLang="zh-CN" sz="2800" smtClean="0"/>
              <a:t> S</a:t>
            </a:r>
            <a:r>
              <a:rPr lang="zh-CN" altLang="en-US" sz="2800" smtClean="0"/>
              <a:t>是不可满足的。</a:t>
            </a:r>
            <a:endParaRPr lang="zh-CN" altLang="en-US" sz="900" smtClean="0"/>
          </a:p>
          <a:p>
            <a:pPr lvl="1" eaLnBrk="1" hangingPunct="1">
              <a:lnSpc>
                <a:spcPct val="90000"/>
              </a:lnSpc>
              <a:buFont typeface="Wingdings" panose="05000000000000000000" pitchFamily="2" charset="2"/>
              <a:buNone/>
            </a:pPr>
            <a:r>
              <a:rPr lang="zh-CN" altLang="en-US" sz="1000" smtClean="0"/>
              <a:t> </a:t>
            </a:r>
          </a:p>
          <a:p>
            <a:pPr lvl="1" eaLnBrk="1" hangingPunct="1">
              <a:lnSpc>
                <a:spcPct val="90000"/>
              </a:lnSpc>
              <a:buFont typeface="Wingdings" panose="05000000000000000000" pitchFamily="2" charset="2"/>
              <a:buNone/>
            </a:pPr>
            <a:r>
              <a:rPr lang="zh-CN" altLang="en-US" sz="2800" u="sng" smtClean="0">
                <a:latin typeface="华文新魏" panose="02010800040101010101" pitchFamily="2" charset="-122"/>
              </a:rPr>
              <a:t>注意</a:t>
            </a:r>
            <a:r>
              <a:rPr lang="zh-CN" altLang="en-US" sz="2800" smtClean="0">
                <a:latin typeface="华文新魏" panose="02010800040101010101" pitchFamily="2" charset="-122"/>
              </a:rPr>
              <a:t>：</a:t>
            </a:r>
            <a:r>
              <a:rPr lang="en-US" altLang="zh-CN" sz="2800" smtClean="0"/>
              <a:t>G</a:t>
            </a:r>
            <a:r>
              <a:rPr lang="zh-CN" altLang="en-US" sz="2800" smtClean="0"/>
              <a:t>真不一定</a:t>
            </a:r>
            <a:r>
              <a:rPr lang="en-US" altLang="zh-CN" sz="2800" smtClean="0"/>
              <a:t>S</a:t>
            </a:r>
            <a:r>
              <a:rPr lang="zh-CN" altLang="en-US" sz="2800" smtClean="0"/>
              <a:t>真，而</a:t>
            </a:r>
            <a:r>
              <a:rPr lang="en-US" altLang="zh-CN" sz="2800" smtClean="0"/>
              <a:t>S</a:t>
            </a:r>
            <a:r>
              <a:rPr lang="zh-CN" altLang="en-US" sz="2800" smtClean="0"/>
              <a:t>真必有</a:t>
            </a:r>
            <a:r>
              <a:rPr lang="en-US" altLang="zh-CN" sz="2800" smtClean="0"/>
              <a:t>G</a:t>
            </a:r>
            <a:r>
              <a:rPr lang="zh-CN" altLang="en-US" sz="2800" smtClean="0"/>
              <a:t>真。</a:t>
            </a:r>
          </a:p>
          <a:p>
            <a:pPr lvl="1" eaLnBrk="1" hangingPunct="1">
              <a:lnSpc>
                <a:spcPct val="90000"/>
              </a:lnSpc>
              <a:buFont typeface="Wingdings" panose="05000000000000000000" pitchFamily="2" charset="2"/>
              <a:buNone/>
            </a:pPr>
            <a:r>
              <a:rPr lang="zh-CN" altLang="en-US" sz="2800" smtClean="0"/>
              <a:t>			即： </a:t>
            </a:r>
            <a:r>
              <a:rPr lang="en-US" altLang="zh-CN" sz="2800" smtClean="0"/>
              <a:t>S </a:t>
            </a:r>
            <a:r>
              <a:rPr lang="en-US" altLang="zh-CN" smtClean="0">
                <a:latin typeface="华文新魏" panose="02010800040101010101" pitchFamily="2" charset="-122"/>
              </a:rPr>
              <a:t>=&gt; </a:t>
            </a:r>
            <a:r>
              <a:rPr lang="en-US" altLang="zh-CN" sz="2800" smtClean="0"/>
              <a:t>G</a:t>
            </a:r>
          </a:p>
        </p:txBody>
      </p:sp>
      <p:sp>
        <p:nvSpPr>
          <p:cNvPr id="24581" name="Picture 4" descr="DD01352_"/>
          <p:cNvSpPr>
            <a:spLocks noChangeAspect="1" noChangeArrowheads="1"/>
          </p:cNvSpPr>
          <p:nvPr/>
        </p:nvSpPr>
        <p:spPr bwMode="auto">
          <a:xfrm>
            <a:off x="1143000" y="5199063"/>
            <a:ext cx="457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3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06FB855-1E72-40F0-83FE-CF45EBE4A69F}" type="datetime1">
              <a:rPr lang="zh-CN" altLang="en-US"/>
              <a:pPr>
                <a:defRPr/>
              </a:pPr>
              <a:t>2017/11/19</a:t>
            </a:fld>
            <a:endParaRPr lang="en-US" altLang="zh-CN"/>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8B5B97-4DC3-45C5-ADDA-68D343279C0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smtClean="0">
              <a:latin typeface="Tahoma" panose="020B0604030504040204" pitchFamily="34" charset="0"/>
              <a:ea typeface="宋体" panose="02010600030101010101" pitchFamily="2" charset="-122"/>
            </a:endParaRPr>
          </a:p>
        </p:txBody>
      </p:sp>
      <p:sp>
        <p:nvSpPr>
          <p:cNvPr id="25604" name="Rectangle 3"/>
          <p:cNvSpPr>
            <a:spLocks noGrp="1" noChangeArrowheads="1"/>
          </p:cNvSpPr>
          <p:nvPr>
            <p:ph type="body" idx="1"/>
          </p:nvPr>
        </p:nvSpPr>
        <p:spPr/>
        <p:txBody>
          <a:bodyPr/>
          <a:lstStyle/>
          <a:p>
            <a:pPr eaLnBrk="1" hangingPunct="1"/>
            <a:r>
              <a:rPr lang="en-US" altLang="zh-CN" smtClean="0">
                <a:latin typeface="新宋体" panose="02010609030101010101" pitchFamily="49" charset="-122"/>
                <a:ea typeface="新宋体" panose="02010609030101010101" pitchFamily="49" charset="-122"/>
              </a:rPr>
              <a:t>G = G</a:t>
            </a:r>
            <a:r>
              <a:rPr lang="en-US" altLang="zh-CN" baseline="-30000" smtClean="0">
                <a:latin typeface="新宋体" panose="02010609030101010101" pitchFamily="49" charset="-122"/>
                <a:ea typeface="新宋体" panose="02010609030101010101" pitchFamily="49" charset="-122"/>
              </a:rPr>
              <a:t>1</a:t>
            </a:r>
            <a:r>
              <a:rPr lang="en-US" altLang="zh-CN" smtClean="0">
                <a:latin typeface="新宋体" panose="02010609030101010101" pitchFamily="49" charset="-122"/>
                <a:ea typeface="新宋体" panose="02010609030101010101" pitchFamily="49" charset="-122"/>
              </a:rPr>
              <a:t>Λ G</a:t>
            </a:r>
            <a:r>
              <a:rPr lang="en-US" altLang="zh-CN" baseline="-30000" smtClean="0">
                <a:latin typeface="新宋体" panose="02010609030101010101" pitchFamily="49" charset="-122"/>
                <a:ea typeface="新宋体" panose="02010609030101010101" pitchFamily="49" charset="-122"/>
              </a:rPr>
              <a:t>2</a:t>
            </a:r>
            <a:r>
              <a:rPr lang="en-US" altLang="zh-CN" smtClean="0">
                <a:latin typeface="新宋体" panose="02010609030101010101" pitchFamily="49" charset="-122"/>
                <a:ea typeface="新宋体" panose="02010609030101010101" pitchFamily="49" charset="-122"/>
              </a:rPr>
              <a:t>Λ G</a:t>
            </a:r>
            <a:r>
              <a:rPr lang="en-US" altLang="zh-CN" baseline="-30000" smtClean="0">
                <a:latin typeface="新宋体" panose="02010609030101010101" pitchFamily="49" charset="-122"/>
                <a:ea typeface="新宋体" panose="02010609030101010101" pitchFamily="49" charset="-122"/>
              </a:rPr>
              <a:t>3</a:t>
            </a:r>
            <a:r>
              <a:rPr lang="en-US" altLang="zh-CN" smtClean="0">
                <a:latin typeface="新宋体" panose="02010609030101010101" pitchFamily="49" charset="-122"/>
                <a:ea typeface="新宋体" panose="02010609030101010101" pitchFamily="49" charset="-122"/>
              </a:rPr>
              <a:t>Λ </a:t>
            </a:r>
            <a:r>
              <a:rPr lang="en-US" altLang="zh-CN" smtClean="0">
                <a:ea typeface="新宋体" panose="02010609030101010101" pitchFamily="49" charset="-122"/>
              </a:rPr>
              <a:t>…</a:t>
            </a:r>
            <a:r>
              <a:rPr lang="en-US" altLang="zh-CN" smtClean="0">
                <a:latin typeface="新宋体" panose="02010609030101010101" pitchFamily="49" charset="-122"/>
                <a:ea typeface="新宋体" panose="02010609030101010101" pitchFamily="49" charset="-122"/>
              </a:rPr>
              <a:t>Λ G</a:t>
            </a:r>
            <a:r>
              <a:rPr lang="en-US" altLang="zh-CN" baseline="-30000" smtClean="0">
                <a:latin typeface="新宋体" panose="02010609030101010101" pitchFamily="49" charset="-122"/>
                <a:ea typeface="新宋体" panose="02010609030101010101" pitchFamily="49" charset="-122"/>
              </a:rPr>
              <a:t>n</a:t>
            </a:r>
            <a:r>
              <a:rPr lang="en-US" altLang="zh-CN" smtClean="0"/>
              <a:t> </a:t>
            </a:r>
            <a:r>
              <a:rPr lang="zh-CN" altLang="en-US" smtClean="0"/>
              <a:t>的子句形</a:t>
            </a:r>
            <a:endParaRPr lang="zh-CN" altLang="en-US" sz="1400" smtClean="0"/>
          </a:p>
          <a:p>
            <a:pPr eaLnBrk="1" hangingPunct="1">
              <a:buFont typeface="Wingdings" panose="05000000000000000000" pitchFamily="2" charset="2"/>
              <a:buNone/>
            </a:pPr>
            <a:endParaRPr lang="zh-CN" altLang="en-US" sz="1000" smtClean="0">
              <a:latin typeface="新宋体" panose="02010609030101010101" pitchFamily="49" charset="-122"/>
              <a:ea typeface="新宋体" panose="02010609030101010101" pitchFamily="49" charset="-122"/>
            </a:endParaRPr>
          </a:p>
          <a:p>
            <a:pPr lvl="1" eaLnBrk="1" hangingPunct="1"/>
            <a:r>
              <a:rPr lang="en-US" altLang="zh-CN" smtClean="0">
                <a:latin typeface="新宋体" panose="02010609030101010101" pitchFamily="49" charset="-122"/>
                <a:ea typeface="新宋体" panose="02010609030101010101" pitchFamily="49" charset="-122"/>
              </a:rPr>
              <a:t>G</a:t>
            </a:r>
            <a:r>
              <a:rPr lang="zh-CN" altLang="en-US" smtClean="0">
                <a:latin typeface="华文新魏" panose="02010800040101010101" pitchFamily="2" charset="-122"/>
              </a:rPr>
              <a:t>的字句集可以分解成几个单独处理。</a:t>
            </a:r>
          </a:p>
          <a:p>
            <a:pPr lvl="1" eaLnBrk="1" hangingPunct="1">
              <a:buFont typeface="Wingdings" panose="05000000000000000000" pitchFamily="2" charset="2"/>
              <a:buNone/>
            </a:pPr>
            <a:r>
              <a:rPr lang="zh-CN" altLang="en-US" smtClean="0">
                <a:latin typeface="华文新魏" panose="02010800040101010101" pitchFamily="2" charset="-122"/>
              </a:rPr>
              <a:t> </a:t>
            </a:r>
          </a:p>
          <a:p>
            <a:pPr lvl="1" algn="just" eaLnBrk="1" hangingPunct="1"/>
            <a:r>
              <a:rPr lang="zh-CN" altLang="en-US" smtClean="0">
                <a:latin typeface="华文新魏" panose="02010800040101010101" pitchFamily="2" charset="-122"/>
              </a:rPr>
              <a:t>有 </a:t>
            </a:r>
            <a:r>
              <a:rPr lang="en-US" altLang="zh-CN" smtClean="0">
                <a:latin typeface="宋体" panose="02010600030101010101" pitchFamily="2" charset="-122"/>
                <a:ea typeface="宋体" panose="02010600030101010101" pitchFamily="2" charset="-122"/>
              </a:rPr>
              <a:t>S</a:t>
            </a:r>
            <a:r>
              <a:rPr lang="en-US" altLang="zh-CN" baseline="-30000" smtClean="0">
                <a:latin typeface="宋体" panose="02010600030101010101" pitchFamily="2" charset="-122"/>
                <a:ea typeface="宋体" panose="02010600030101010101" pitchFamily="2" charset="-122"/>
              </a:rPr>
              <a:t>G</a:t>
            </a:r>
            <a:r>
              <a:rPr lang="en-US" altLang="zh-CN" smtClean="0">
                <a:latin typeface="宋体" panose="02010600030101010101" pitchFamily="2" charset="-122"/>
                <a:ea typeface="宋体" panose="02010600030101010101" pitchFamily="2" charset="-122"/>
              </a:rPr>
              <a:t> = S</a:t>
            </a:r>
            <a:r>
              <a:rPr lang="en-US" altLang="zh-CN" baseline="-30000" smtClean="0">
                <a:latin typeface="宋体" panose="02010600030101010101" pitchFamily="2" charset="-122"/>
                <a:ea typeface="宋体" panose="02010600030101010101" pitchFamily="2" charset="-122"/>
              </a:rPr>
              <a:t>1 </a:t>
            </a:r>
            <a:r>
              <a:rPr lang="en-US" altLang="zh-CN" smtClean="0">
                <a:latin typeface="宋体" panose="02010600030101010101" pitchFamily="2" charset="-122"/>
                <a:ea typeface="宋体" panose="02010600030101010101" pitchFamily="2" charset="-122"/>
              </a:rPr>
              <a:t>U S</a:t>
            </a:r>
            <a:r>
              <a:rPr lang="en-US" altLang="zh-CN" baseline="-30000" smtClean="0">
                <a:latin typeface="宋体" panose="02010600030101010101" pitchFamily="2" charset="-122"/>
                <a:ea typeface="宋体" panose="02010600030101010101" pitchFamily="2" charset="-122"/>
              </a:rPr>
              <a:t>2</a:t>
            </a:r>
            <a:r>
              <a:rPr lang="en-US" altLang="zh-CN" smtClean="0">
                <a:latin typeface="宋体" panose="02010600030101010101" pitchFamily="2" charset="-122"/>
                <a:ea typeface="宋体" panose="02010600030101010101" pitchFamily="2" charset="-122"/>
              </a:rPr>
              <a:t> U S</a:t>
            </a:r>
            <a:r>
              <a:rPr lang="en-US" altLang="zh-CN" baseline="-30000" smtClean="0">
                <a:latin typeface="宋体" panose="02010600030101010101" pitchFamily="2" charset="-122"/>
                <a:ea typeface="宋体" panose="02010600030101010101" pitchFamily="2" charset="-122"/>
              </a:rPr>
              <a:t>3</a:t>
            </a:r>
            <a:r>
              <a:rPr lang="en-US" altLang="zh-CN" smtClean="0">
                <a:latin typeface="宋体" panose="02010600030101010101" pitchFamily="2" charset="-122"/>
                <a:ea typeface="宋体" panose="02010600030101010101" pitchFamily="2" charset="-122"/>
              </a:rPr>
              <a:t> U </a:t>
            </a:r>
            <a:r>
              <a:rPr lang="en-US" altLang="zh-CN" smtClean="0">
                <a:ea typeface="宋体" panose="02010600030101010101" pitchFamily="2" charset="-122"/>
              </a:rPr>
              <a:t>…</a:t>
            </a:r>
            <a:r>
              <a:rPr lang="en-US" altLang="zh-CN" smtClean="0">
                <a:latin typeface="宋体" panose="02010600030101010101" pitchFamily="2" charset="-122"/>
                <a:ea typeface="宋体" panose="02010600030101010101" pitchFamily="2" charset="-122"/>
              </a:rPr>
              <a:t>U S</a:t>
            </a:r>
            <a:r>
              <a:rPr lang="en-US" altLang="zh-CN" baseline="-30000" smtClean="0">
                <a:latin typeface="宋体" panose="02010600030101010101" pitchFamily="2" charset="-122"/>
                <a:ea typeface="宋体" panose="02010600030101010101" pitchFamily="2" charset="-122"/>
              </a:rPr>
              <a:t>n</a:t>
            </a:r>
            <a:endParaRPr lang="en-US" altLang="zh-CN" smtClean="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None/>
            </a:pPr>
            <a:r>
              <a:rPr lang="en-US" altLang="zh-CN" smtClean="0">
                <a:latin typeface="华文新魏" panose="02010800040101010101" pitchFamily="2" charset="-122"/>
              </a:rPr>
              <a:t>	</a:t>
            </a:r>
            <a:r>
              <a:rPr lang="zh-CN" altLang="en-US" smtClean="0">
                <a:latin typeface="华文新魏" panose="02010800040101010101" pitchFamily="2" charset="-122"/>
              </a:rPr>
              <a:t>则</a:t>
            </a:r>
            <a:r>
              <a:rPr lang="en-US" altLang="zh-CN" smtClean="0">
                <a:latin typeface="新宋体" panose="02010609030101010101" pitchFamily="49" charset="-122"/>
                <a:ea typeface="新宋体" panose="02010609030101010101" pitchFamily="49" charset="-122"/>
              </a:rPr>
              <a:t>S</a:t>
            </a:r>
            <a:r>
              <a:rPr lang="en-US" altLang="zh-CN" baseline="-30000" smtClean="0">
                <a:latin typeface="新宋体" panose="02010609030101010101" pitchFamily="49" charset="-122"/>
                <a:ea typeface="新宋体" panose="02010609030101010101" pitchFamily="49" charset="-122"/>
              </a:rPr>
              <a:t>G</a:t>
            </a:r>
            <a:r>
              <a:rPr lang="en-US" altLang="zh-CN" smtClean="0">
                <a:latin typeface="新宋体" panose="02010609030101010101" pitchFamily="49" charset="-122"/>
                <a:ea typeface="新宋体" panose="02010609030101010101" pitchFamily="49" charset="-122"/>
              </a:rPr>
              <a:t> </a:t>
            </a:r>
            <a:r>
              <a:rPr lang="zh-CN" altLang="en-US" smtClean="0">
                <a:latin typeface="华文新魏" panose="02010800040101010101" pitchFamily="2" charset="-122"/>
              </a:rPr>
              <a:t>与 </a:t>
            </a:r>
            <a:r>
              <a:rPr lang="en-US" altLang="zh-CN" smtClean="0">
                <a:latin typeface="新宋体" panose="02010609030101010101" pitchFamily="49" charset="-122"/>
                <a:ea typeface="新宋体" panose="02010609030101010101" pitchFamily="49" charset="-122"/>
              </a:rPr>
              <a:t>S</a:t>
            </a:r>
            <a:r>
              <a:rPr lang="en-US" altLang="zh-CN" baseline="-30000" smtClean="0">
                <a:latin typeface="新宋体" panose="02010609030101010101" pitchFamily="49" charset="-122"/>
                <a:ea typeface="新宋体" panose="02010609030101010101" pitchFamily="49" charset="-122"/>
              </a:rPr>
              <a:t>1 </a:t>
            </a:r>
            <a:r>
              <a:rPr lang="en-US" altLang="zh-CN" smtClean="0">
                <a:latin typeface="新宋体" panose="02010609030101010101" pitchFamily="49" charset="-122"/>
                <a:ea typeface="新宋体" panose="02010609030101010101" pitchFamily="49" charset="-122"/>
              </a:rPr>
              <a:t>U S</a:t>
            </a:r>
            <a:r>
              <a:rPr lang="en-US" altLang="zh-CN" baseline="-30000" smtClean="0">
                <a:latin typeface="新宋体" panose="02010609030101010101" pitchFamily="49" charset="-122"/>
                <a:ea typeface="新宋体" panose="02010609030101010101" pitchFamily="49" charset="-122"/>
              </a:rPr>
              <a:t>2</a:t>
            </a:r>
            <a:r>
              <a:rPr lang="en-US" altLang="zh-CN" smtClean="0">
                <a:latin typeface="新宋体" panose="02010609030101010101" pitchFamily="49" charset="-122"/>
                <a:ea typeface="新宋体" panose="02010609030101010101" pitchFamily="49" charset="-122"/>
              </a:rPr>
              <a:t> U S</a:t>
            </a:r>
            <a:r>
              <a:rPr lang="en-US" altLang="zh-CN" baseline="-30000" smtClean="0">
                <a:latin typeface="新宋体" panose="02010609030101010101" pitchFamily="49" charset="-122"/>
                <a:ea typeface="新宋体" panose="02010609030101010101" pitchFamily="49" charset="-122"/>
              </a:rPr>
              <a:t>3</a:t>
            </a:r>
            <a:r>
              <a:rPr lang="en-US" altLang="zh-CN" smtClean="0">
                <a:latin typeface="新宋体" panose="02010609030101010101" pitchFamily="49" charset="-122"/>
                <a:ea typeface="新宋体" panose="02010609030101010101" pitchFamily="49" charset="-122"/>
              </a:rPr>
              <a:t> U </a:t>
            </a:r>
            <a:r>
              <a:rPr lang="en-US" altLang="zh-CN" smtClean="0">
                <a:ea typeface="新宋体" panose="02010609030101010101" pitchFamily="49" charset="-122"/>
              </a:rPr>
              <a:t>…</a:t>
            </a:r>
            <a:r>
              <a:rPr lang="en-US" altLang="zh-CN" smtClean="0">
                <a:latin typeface="新宋体" panose="02010609030101010101" pitchFamily="49" charset="-122"/>
                <a:ea typeface="新宋体" panose="02010609030101010101" pitchFamily="49" charset="-122"/>
              </a:rPr>
              <a:t>U S</a:t>
            </a:r>
            <a:r>
              <a:rPr lang="en-US" altLang="zh-CN" baseline="-30000" smtClean="0">
                <a:latin typeface="新宋体" panose="02010609030101010101" pitchFamily="49" charset="-122"/>
                <a:ea typeface="新宋体" panose="02010609030101010101" pitchFamily="49" charset="-122"/>
              </a:rPr>
              <a:t>n</a:t>
            </a:r>
            <a:r>
              <a:rPr lang="zh-CN" altLang="en-US" smtClean="0">
                <a:latin typeface="华文新魏" panose="02010800040101010101" pitchFamily="2" charset="-122"/>
              </a:rPr>
              <a:t>在不可满足得意义上是一致的。</a:t>
            </a:r>
          </a:p>
          <a:p>
            <a:pPr lvl="1" algn="just" eaLnBrk="1" hangingPunct="1">
              <a:buFont typeface="Wingdings" panose="05000000000000000000" pitchFamily="2" charset="2"/>
              <a:buNone/>
            </a:pPr>
            <a:r>
              <a:rPr lang="zh-CN" altLang="en-US" smtClean="0">
                <a:latin typeface="华文新魏" panose="02010800040101010101" pitchFamily="2" charset="-122"/>
              </a:rPr>
              <a:t>	即</a:t>
            </a:r>
            <a:r>
              <a:rPr lang="en-US" altLang="zh-CN" smtClean="0">
                <a:latin typeface="新宋体" panose="02010609030101010101" pitchFamily="49" charset="-122"/>
                <a:ea typeface="新宋体" panose="02010609030101010101" pitchFamily="49" charset="-122"/>
              </a:rPr>
              <a:t>S</a:t>
            </a:r>
            <a:r>
              <a:rPr lang="en-US" altLang="zh-CN" baseline="-30000" smtClean="0">
                <a:latin typeface="新宋体" panose="02010609030101010101" pitchFamily="49" charset="-122"/>
                <a:ea typeface="新宋体" panose="02010609030101010101" pitchFamily="49" charset="-122"/>
              </a:rPr>
              <a:t>G</a:t>
            </a:r>
            <a:r>
              <a:rPr lang="en-US" altLang="zh-CN" smtClean="0">
                <a:latin typeface="华文新魏" panose="02010800040101010101" pitchFamily="2" charset="-122"/>
              </a:rPr>
              <a:t> </a:t>
            </a:r>
            <a:r>
              <a:rPr lang="zh-CN" altLang="en-US" smtClean="0">
                <a:latin typeface="华文新魏" panose="02010800040101010101" pitchFamily="2" charset="-122"/>
              </a:rPr>
              <a:t>不可满足 </a:t>
            </a:r>
            <a:r>
              <a:rPr lang="en-US" altLang="zh-CN" smtClean="0">
                <a:latin typeface="新宋体" panose="02010609030101010101" pitchFamily="49" charset="-122"/>
                <a:ea typeface="新宋体" panose="02010609030101010101" pitchFamily="49" charset="-122"/>
              </a:rPr>
              <a:t>&lt;=&gt; S</a:t>
            </a:r>
            <a:r>
              <a:rPr lang="en-US" altLang="zh-CN" baseline="-30000" smtClean="0">
                <a:latin typeface="新宋体" panose="02010609030101010101" pitchFamily="49" charset="-122"/>
                <a:ea typeface="新宋体" panose="02010609030101010101" pitchFamily="49" charset="-122"/>
              </a:rPr>
              <a:t>1 </a:t>
            </a:r>
            <a:r>
              <a:rPr lang="en-US" altLang="zh-CN" smtClean="0">
                <a:latin typeface="新宋体" panose="02010609030101010101" pitchFamily="49" charset="-122"/>
                <a:ea typeface="新宋体" panose="02010609030101010101" pitchFamily="49" charset="-122"/>
              </a:rPr>
              <a:t>U S</a:t>
            </a:r>
            <a:r>
              <a:rPr lang="en-US" altLang="zh-CN" baseline="-30000" smtClean="0">
                <a:latin typeface="新宋体" panose="02010609030101010101" pitchFamily="49" charset="-122"/>
                <a:ea typeface="新宋体" panose="02010609030101010101" pitchFamily="49" charset="-122"/>
              </a:rPr>
              <a:t>2</a:t>
            </a:r>
            <a:r>
              <a:rPr lang="en-US" altLang="zh-CN" smtClean="0">
                <a:latin typeface="新宋体" panose="02010609030101010101" pitchFamily="49" charset="-122"/>
                <a:ea typeface="新宋体" panose="02010609030101010101" pitchFamily="49" charset="-122"/>
              </a:rPr>
              <a:t> U S</a:t>
            </a:r>
            <a:r>
              <a:rPr lang="en-US" altLang="zh-CN" baseline="-30000" smtClean="0">
                <a:latin typeface="新宋体" panose="02010609030101010101" pitchFamily="49" charset="-122"/>
                <a:ea typeface="新宋体" panose="02010609030101010101" pitchFamily="49" charset="-122"/>
              </a:rPr>
              <a:t>3</a:t>
            </a:r>
            <a:r>
              <a:rPr lang="en-US" altLang="zh-CN" smtClean="0">
                <a:latin typeface="新宋体" panose="02010609030101010101" pitchFamily="49" charset="-122"/>
                <a:ea typeface="新宋体" panose="02010609030101010101" pitchFamily="49" charset="-122"/>
              </a:rPr>
              <a:t> U </a:t>
            </a:r>
            <a:r>
              <a:rPr lang="en-US" altLang="zh-CN" smtClean="0">
                <a:ea typeface="新宋体" panose="02010609030101010101" pitchFamily="49" charset="-122"/>
              </a:rPr>
              <a:t>…</a:t>
            </a:r>
            <a:r>
              <a:rPr lang="en-US" altLang="zh-CN" smtClean="0">
                <a:latin typeface="新宋体" panose="02010609030101010101" pitchFamily="49" charset="-122"/>
                <a:ea typeface="新宋体" panose="02010609030101010101" pitchFamily="49" charset="-122"/>
              </a:rPr>
              <a:t>U S</a:t>
            </a:r>
            <a:r>
              <a:rPr lang="en-US" altLang="zh-CN" baseline="-30000" smtClean="0">
                <a:latin typeface="新宋体" panose="02010609030101010101" pitchFamily="49" charset="-122"/>
                <a:ea typeface="新宋体" panose="02010609030101010101" pitchFamily="49" charset="-122"/>
              </a:rPr>
              <a:t>n</a:t>
            </a:r>
            <a:r>
              <a:rPr lang="zh-CN" altLang="en-US" smtClean="0">
                <a:latin typeface="华文新魏" panose="02010800040101010101" pitchFamily="2" charset="-122"/>
              </a:rPr>
              <a:t>不可满足</a:t>
            </a:r>
          </a:p>
          <a:p>
            <a:pPr lvl="1" algn="just" eaLnBrk="1" hangingPunct="1">
              <a:buFont typeface="Wingdings" panose="05000000000000000000" pitchFamily="2" charset="2"/>
              <a:buNone/>
            </a:pPr>
            <a:r>
              <a:rPr lang="zh-CN" altLang="en-US" smtClean="0"/>
              <a:t> </a:t>
            </a:r>
            <a:endParaRPr lang="zh-CN" altLang="en-US" smtClean="0">
              <a:latin typeface="华文新魏" panose="02010800040101010101" pitchFamily="2" charset="-122"/>
            </a:endParaRPr>
          </a:p>
          <a:p>
            <a:pPr lvl="1" eaLnBrk="1" hangingPunct="1">
              <a:buFont typeface="Wingdings" panose="05000000000000000000" pitchFamily="2" charset="2"/>
              <a:buNone/>
            </a:pPr>
            <a:endParaRPr lang="en-US" altLang="zh-CN"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2BBFDEB-F850-4BF4-A106-79E43FACC572}" type="datetime1">
              <a:rPr lang="zh-CN" altLang="en-US" b="1" u="sng"/>
              <a:pPr>
                <a:defRPr/>
              </a:pPr>
              <a:t>2017/11/19</a:t>
            </a:fld>
            <a:endParaRPr lang="en-US" altLang="zh-CN" b="1" u="sng"/>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08F34A-A4FF-4424-BCEE-4A09E814AA0B}"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b="1" u="sng" smtClean="0">
              <a:latin typeface="Tahoma" panose="020B0604030504040204" pitchFamily="34" charset="0"/>
              <a:ea typeface="宋体" panose="02010600030101010101" pitchFamily="2" charset="-122"/>
            </a:endParaRPr>
          </a:p>
        </p:txBody>
      </p:sp>
      <p:sp>
        <p:nvSpPr>
          <p:cNvPr id="26628" name="Rectangle 2"/>
          <p:cNvSpPr>
            <a:spLocks noGrp="1" noChangeArrowheads="1"/>
          </p:cNvSpPr>
          <p:nvPr>
            <p:ph type="title"/>
          </p:nvPr>
        </p:nvSpPr>
        <p:spPr/>
        <p:txBody>
          <a:bodyPr/>
          <a:lstStyle/>
          <a:p>
            <a:pPr eaLnBrk="1" hangingPunct="1"/>
            <a:r>
              <a:rPr lang="zh-CN" altLang="en-US" b="1" u="sng" smtClean="0"/>
              <a:t>归结原理</a:t>
            </a:r>
            <a:r>
              <a:rPr lang="zh-CN" altLang="en-US" b="1" u="sng" smtClean="0">
                <a:sym typeface="Symbol" panose="05050102010706020507" pitchFamily="18" charset="2"/>
              </a:rPr>
              <a:t></a:t>
            </a:r>
            <a:r>
              <a:rPr lang="zh-CN" altLang="en-US" sz="3200" b="1" u="sng" smtClean="0">
                <a:ea typeface="华文新魏" panose="02010800040101010101" pitchFamily="2" charset="-122"/>
              </a:rPr>
              <a:t>子句集的求取</a:t>
            </a:r>
          </a:p>
        </p:txBody>
      </p:sp>
      <p:sp>
        <p:nvSpPr>
          <p:cNvPr id="26629" name="Rectangle 3"/>
          <p:cNvSpPr>
            <a:spLocks noGrp="1" noChangeArrowheads="1"/>
          </p:cNvSpPr>
          <p:nvPr>
            <p:ph type="body" idx="1"/>
          </p:nvPr>
        </p:nvSpPr>
        <p:spPr>
          <a:xfrm>
            <a:off x="914400" y="1981200"/>
            <a:ext cx="7848600" cy="4572000"/>
          </a:xfrm>
        </p:spPr>
        <p:txBody>
          <a:bodyPr/>
          <a:lstStyle/>
          <a:p>
            <a:pPr eaLnBrk="1" hangingPunct="1">
              <a:lnSpc>
                <a:spcPct val="90000"/>
              </a:lnSpc>
            </a:pPr>
            <a:r>
              <a:rPr lang="zh-CN" altLang="en-US" sz="2400" b="1" u="sng" dirty="0" smtClean="0">
                <a:latin typeface="华文新魏" panose="02010800040101010101" pitchFamily="2" charset="-122"/>
              </a:rPr>
              <a:t>在说明归结过程之前，我们首先说明任一谓词演算公式可以化成一个子句集。 </a:t>
            </a:r>
          </a:p>
          <a:p>
            <a:pPr eaLnBrk="1" hangingPunct="1">
              <a:lnSpc>
                <a:spcPct val="90000"/>
              </a:lnSpc>
              <a:buFont typeface="Wingdings" panose="05000000000000000000" pitchFamily="2" charset="2"/>
              <a:buAutoNum type="arabicPeriod"/>
            </a:pPr>
            <a:r>
              <a:rPr lang="zh-CN" altLang="en-US" sz="2400" b="1" u="sng" dirty="0" smtClean="0">
                <a:latin typeface="华文新魏" panose="02010800040101010101" pitchFamily="2" charset="-122"/>
              </a:rPr>
              <a:t>消去蕴涵符号</a:t>
            </a:r>
            <a:br>
              <a:rPr lang="zh-CN" altLang="en-US" sz="2400" b="1" u="sng" dirty="0" smtClean="0">
                <a:latin typeface="华文新魏" panose="02010800040101010101" pitchFamily="2" charset="-122"/>
              </a:rPr>
            </a:br>
            <a:r>
              <a:rPr lang="zh-CN" altLang="en-US" sz="2400" b="1" u="sng" dirty="0" smtClean="0"/>
              <a:t>   </a:t>
            </a:r>
            <a:r>
              <a:rPr lang="zh-CN" altLang="en-US" sz="2400" b="1" u="sng" dirty="0" smtClean="0">
                <a:latin typeface="华文新魏" panose="02010800040101010101" pitchFamily="2" charset="-122"/>
              </a:rPr>
              <a:t> 只应用∨和</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符号，以</a:t>
            </a:r>
            <a:r>
              <a:rPr lang="en-US" altLang="zh-CN" sz="2400" b="1" u="sng" dirty="0" smtClean="0">
                <a:latin typeface="华文新魏" panose="02010800040101010101" pitchFamily="2" charset="-122"/>
              </a:rPr>
              <a:t>~A∨B</a:t>
            </a:r>
            <a:r>
              <a:rPr lang="zh-CN" altLang="en-US" sz="2400" b="1" u="sng" dirty="0" smtClean="0">
                <a:latin typeface="华文新魏" panose="02010800040101010101" pitchFamily="2" charset="-122"/>
              </a:rPr>
              <a:t>替换</a:t>
            </a:r>
            <a:r>
              <a:rPr lang="en-US" altLang="zh-CN" sz="2400" b="1" u="sng" dirty="0" smtClean="0">
                <a:latin typeface="华文新魏" panose="02010800040101010101" pitchFamily="2" charset="-122"/>
              </a:rPr>
              <a:t>A=&gt;B</a:t>
            </a:r>
            <a:r>
              <a:rPr lang="zh-CN" altLang="en-US" sz="2400" b="1" u="sng" dirty="0" smtClean="0">
                <a:latin typeface="华文新魏" panose="02010800040101010101" pitchFamily="2" charset="-122"/>
              </a:rPr>
              <a:t>。 </a:t>
            </a:r>
          </a:p>
          <a:p>
            <a:pPr eaLnBrk="1" hangingPunct="1">
              <a:lnSpc>
                <a:spcPct val="90000"/>
              </a:lnSpc>
              <a:buFont typeface="Wingdings" panose="05000000000000000000" pitchFamily="2" charset="2"/>
              <a:buAutoNum type="arabicPeriod"/>
            </a:pPr>
            <a:r>
              <a:rPr lang="zh-CN" altLang="en-US" sz="2400" b="1" u="sng" dirty="0" smtClean="0">
                <a:latin typeface="华文新魏" panose="02010800040101010101" pitchFamily="2" charset="-122"/>
              </a:rPr>
              <a:t>减少否定符号的辖域</a:t>
            </a:r>
            <a:br>
              <a:rPr lang="zh-CN" altLang="en-US" sz="2400" b="1" u="sng" dirty="0" smtClean="0">
                <a:latin typeface="华文新魏" panose="02010800040101010101" pitchFamily="2" charset="-122"/>
              </a:rPr>
            </a:br>
            <a:r>
              <a:rPr lang="zh-CN" altLang="en-US" sz="2400" b="1" u="sng" dirty="0" smtClean="0"/>
              <a:t>   </a:t>
            </a:r>
            <a:r>
              <a:rPr lang="zh-CN" altLang="en-US" sz="2400" b="1" u="sng" dirty="0" smtClean="0">
                <a:latin typeface="华文新魏" panose="02010800040101010101" pitchFamily="2" charset="-122"/>
              </a:rPr>
              <a:t> 每个否定符号</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最多只用到一个谓词符号上，并反复应用狄摩根律。如</a:t>
            </a:r>
            <a:br>
              <a:rPr lang="zh-CN" altLang="en-US" sz="2400" b="1" u="sng" dirty="0" smtClean="0">
                <a:latin typeface="华文新魏" panose="02010800040101010101" pitchFamily="2" charset="-122"/>
              </a:rPr>
            </a:br>
            <a:r>
              <a:rPr lang="zh-CN" altLang="en-US" sz="2400" b="1" u="sng" dirty="0" smtClean="0">
                <a:latin typeface="华文新魏" panose="02010800040101010101" pitchFamily="2" charset="-122"/>
              </a:rPr>
              <a:t>以</a:t>
            </a:r>
            <a:r>
              <a:rPr lang="en-US" altLang="zh-CN" sz="2400" b="1" u="sng" dirty="0" smtClean="0">
                <a:latin typeface="华文新魏" panose="02010800040101010101" pitchFamily="2" charset="-122"/>
              </a:rPr>
              <a:t>~A∨~B </a:t>
            </a:r>
            <a:r>
              <a:rPr lang="zh-CN" altLang="en-US" sz="2400" b="1" u="sng" dirty="0" smtClean="0">
                <a:latin typeface="华文新魏" panose="02010800040101010101" pitchFamily="2" charset="-122"/>
              </a:rPr>
              <a:t>代替</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a:t>
            </a:r>
            <a:r>
              <a:rPr lang="en-US" altLang="zh-CN" sz="2400" b="1" u="sng" dirty="0" smtClean="0">
                <a:latin typeface="华文新魏" panose="02010800040101010101" pitchFamily="2" charset="-122"/>
              </a:rPr>
              <a:t>A∧B</a:t>
            </a:r>
            <a:r>
              <a:rPr lang="zh-CN" altLang="en-US" sz="2400" b="1" u="sng" dirty="0" smtClean="0">
                <a:latin typeface="华文新魏" panose="02010800040101010101" pitchFamily="2" charset="-122"/>
              </a:rPr>
              <a:t>）</a:t>
            </a:r>
            <a:br>
              <a:rPr lang="zh-CN" altLang="en-US" sz="2400" b="1" u="sng" dirty="0" smtClean="0">
                <a:latin typeface="华文新魏" panose="02010800040101010101" pitchFamily="2" charset="-122"/>
              </a:rPr>
            </a:br>
            <a:r>
              <a:rPr lang="zh-CN" altLang="en-US" sz="2400" b="1" u="sng" dirty="0" smtClean="0">
                <a:latin typeface="华文新魏" panose="02010800040101010101" pitchFamily="2" charset="-122"/>
              </a:rPr>
              <a:t>以</a:t>
            </a:r>
            <a:r>
              <a:rPr lang="en-US" altLang="zh-CN" sz="2400" b="1" u="sng" dirty="0" smtClean="0">
                <a:latin typeface="华文新魏" panose="02010800040101010101" pitchFamily="2" charset="-122"/>
              </a:rPr>
              <a:t>~A∧~B </a:t>
            </a:r>
            <a:r>
              <a:rPr lang="zh-CN" altLang="en-US" sz="2400" b="1" u="sng" dirty="0" smtClean="0">
                <a:latin typeface="华文新魏" panose="02010800040101010101" pitchFamily="2" charset="-122"/>
              </a:rPr>
              <a:t>代替</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a:t>
            </a:r>
            <a:r>
              <a:rPr lang="en-US" altLang="zh-CN" sz="2400" b="1" u="sng" dirty="0" smtClean="0">
                <a:latin typeface="华文新魏" panose="02010800040101010101" pitchFamily="2" charset="-122"/>
              </a:rPr>
              <a:t>A∨B</a:t>
            </a:r>
            <a:r>
              <a:rPr lang="zh-CN" altLang="en-US" sz="2400" b="1" u="sng" dirty="0" smtClean="0">
                <a:latin typeface="华文新魏" panose="02010800040101010101" pitchFamily="2" charset="-122"/>
              </a:rPr>
              <a:t>）</a:t>
            </a:r>
            <a:br>
              <a:rPr lang="zh-CN" altLang="en-US" sz="2400" b="1" u="sng" dirty="0" smtClean="0">
                <a:latin typeface="华文新魏" panose="02010800040101010101" pitchFamily="2" charset="-122"/>
              </a:rPr>
            </a:br>
            <a:r>
              <a:rPr lang="zh-CN" altLang="en-US" sz="2400" b="1" u="sng" dirty="0" smtClean="0">
                <a:latin typeface="华文新魏" panose="02010800040101010101" pitchFamily="2" charset="-122"/>
              </a:rPr>
              <a:t>以</a:t>
            </a:r>
            <a:r>
              <a:rPr lang="en-US" altLang="zh-CN" sz="2400" b="1" u="sng" dirty="0" smtClean="0">
                <a:latin typeface="华文新魏" panose="02010800040101010101" pitchFamily="2" charset="-122"/>
              </a:rPr>
              <a:t>A</a:t>
            </a:r>
            <a:r>
              <a:rPr lang="zh-CN" altLang="en-US" sz="2400" b="1" u="sng" dirty="0" smtClean="0">
                <a:latin typeface="华文新魏" panose="02010800040101010101" pitchFamily="2" charset="-122"/>
              </a:rPr>
              <a:t>代替</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a:t>
            </a:r>
            <a:r>
              <a:rPr lang="en-US" altLang="zh-CN" sz="2400" b="1" u="sng" dirty="0" smtClean="0">
                <a:latin typeface="华文新魏" panose="02010800040101010101" pitchFamily="2" charset="-122"/>
              </a:rPr>
              <a:t>~A</a:t>
            </a:r>
            <a:r>
              <a:rPr lang="zh-CN" altLang="en-US" sz="2400" b="1" u="sng" dirty="0" smtClean="0">
                <a:latin typeface="华文新魏" panose="02010800040101010101" pitchFamily="2" charset="-122"/>
              </a:rPr>
              <a:t>）</a:t>
            </a:r>
            <a:br>
              <a:rPr lang="zh-CN" altLang="en-US" sz="2400" b="1" u="sng" dirty="0" smtClean="0">
                <a:latin typeface="华文新魏" panose="02010800040101010101" pitchFamily="2" charset="-122"/>
              </a:rPr>
            </a:br>
            <a:r>
              <a:rPr lang="zh-CN" altLang="en-US" sz="2400" b="1" u="sng" dirty="0" smtClean="0">
                <a:latin typeface="华文新魏" panose="02010800040101010101" pitchFamily="2" charset="-122"/>
              </a:rPr>
              <a:t>以</a:t>
            </a:r>
            <a:r>
              <a:rPr lang="en-US" altLang="zh-CN" sz="2400" b="1" u="sng" dirty="0" smtClean="0">
                <a:latin typeface="华文新魏" panose="02010800040101010101" pitchFamily="2" charset="-122"/>
              </a:rPr>
              <a:t>(</a:t>
            </a:r>
            <a:r>
              <a:rPr lang="en-US" altLang="zh-CN" sz="2400" b="1" u="sng"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b="1" u="sng" dirty="0" smtClean="0">
                <a:latin typeface="华文新魏" panose="02010800040101010101" pitchFamily="2" charset="-122"/>
              </a:rPr>
              <a:t>x){A}</a:t>
            </a:r>
            <a:r>
              <a:rPr lang="zh-CN" altLang="en-US" sz="2400" b="1" u="sng" dirty="0" smtClean="0">
                <a:latin typeface="华文新魏" panose="02010800040101010101" pitchFamily="2" charset="-122"/>
              </a:rPr>
              <a:t>代替</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a:t>
            </a:r>
            <a:r>
              <a:rPr lang="zh-CN" altLang="en-US" sz="2400" b="1" u="sng"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b="1" u="sng" dirty="0" smtClean="0">
                <a:latin typeface="华文新魏" panose="02010800040101010101" pitchFamily="2" charset="-122"/>
              </a:rPr>
              <a:t>x</a:t>
            </a:r>
            <a:r>
              <a:rPr lang="zh-CN" altLang="en-US" sz="2400" b="1" u="sng" dirty="0" smtClean="0">
                <a:latin typeface="华文新魏" panose="02010800040101010101" pitchFamily="2" charset="-122"/>
              </a:rPr>
              <a:t>）</a:t>
            </a:r>
            <a:r>
              <a:rPr lang="en-US" altLang="zh-CN" sz="2400" b="1" u="sng" dirty="0" smtClean="0">
                <a:latin typeface="华文新魏" panose="02010800040101010101" pitchFamily="2" charset="-122"/>
              </a:rPr>
              <a:t>A</a:t>
            </a:r>
            <a:br>
              <a:rPr lang="en-US" altLang="zh-CN" sz="2400" b="1" u="sng" dirty="0" smtClean="0">
                <a:latin typeface="华文新魏" panose="02010800040101010101" pitchFamily="2" charset="-122"/>
              </a:rPr>
            </a:br>
            <a:r>
              <a:rPr lang="zh-CN" altLang="en-US" sz="2400" b="1" u="sng" dirty="0" smtClean="0">
                <a:latin typeface="华文新魏" panose="02010800040101010101" pitchFamily="2" charset="-122"/>
              </a:rPr>
              <a:t>以</a:t>
            </a:r>
            <a:r>
              <a:rPr lang="zh-CN" altLang="en-US" sz="2400" b="1" u="sng"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b="1" u="sng" dirty="0" smtClean="0">
                <a:latin typeface="华文新魏" panose="02010800040101010101" pitchFamily="2" charset="-122"/>
              </a:rPr>
              <a:t>x){A}</a:t>
            </a:r>
            <a:r>
              <a:rPr lang="zh-CN" altLang="en-US" sz="2400" b="1" u="sng" dirty="0" smtClean="0">
                <a:latin typeface="华文新魏" panose="02010800040101010101" pitchFamily="2" charset="-122"/>
              </a:rPr>
              <a:t>代替</a:t>
            </a:r>
            <a:r>
              <a:rPr lang="en-US" altLang="zh-CN" sz="2400" b="1" u="sng" dirty="0" smtClean="0">
                <a:latin typeface="华文新魏" panose="02010800040101010101" pitchFamily="2" charset="-122"/>
              </a:rPr>
              <a:t>~</a:t>
            </a:r>
            <a:r>
              <a:rPr lang="zh-CN" altLang="en-US" sz="2400" b="1" u="sng" dirty="0" smtClean="0">
                <a:latin typeface="华文新魏" panose="02010800040101010101" pitchFamily="2" charset="-122"/>
              </a:rPr>
              <a:t>（</a:t>
            </a:r>
            <a:r>
              <a:rPr lang="zh-CN" altLang="en-US" sz="2400" b="1" u="sng"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b="1" u="sng" dirty="0" smtClean="0">
                <a:latin typeface="华文新魏" panose="02010800040101010101" pitchFamily="2" charset="-122"/>
              </a:rPr>
              <a:t>x</a:t>
            </a:r>
            <a:r>
              <a:rPr lang="zh-CN" altLang="en-US" sz="2400" b="1" u="sng" dirty="0" smtClean="0">
                <a:latin typeface="华文新魏" panose="02010800040101010101" pitchFamily="2" charset="-122"/>
              </a:rPr>
              <a:t>）</a:t>
            </a:r>
            <a:r>
              <a:rPr lang="en-US" altLang="zh-CN" sz="2400" b="1" u="sng" dirty="0" smtClean="0">
                <a:latin typeface="华文新魏" panose="02010800040101010101" pitchFamily="2" charset="-122"/>
              </a:rPr>
              <a:t>A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1ED0821-E734-497E-8F0B-28DDCE031ADA}" type="datetime1">
              <a:rPr lang="zh-CN" altLang="en-US" u="sng"/>
              <a:pPr>
                <a:defRPr/>
              </a:pPr>
              <a:t>2017/11/19</a:t>
            </a:fld>
            <a:endParaRPr lang="en-US" altLang="zh-CN" u="sng"/>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337FF-AEC2-44B8-98AF-22727127CCBF}" type="slidenum">
              <a:rPr kumimoji="0" lang="en-US" altLang="zh-CN" sz="1400" u="sng" smtClean="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u="sng" smtClean="0">
              <a:latin typeface="Tahoma" panose="020B0604030504040204" pitchFamily="34" charset="0"/>
              <a:ea typeface="宋体" panose="02010600030101010101" pitchFamily="2" charset="-122"/>
            </a:endParaRPr>
          </a:p>
        </p:txBody>
      </p:sp>
      <p:sp>
        <p:nvSpPr>
          <p:cNvPr id="27652" name="Rectangle 2"/>
          <p:cNvSpPr>
            <a:spLocks noGrp="1" noChangeArrowheads="1"/>
          </p:cNvSpPr>
          <p:nvPr>
            <p:ph type="title"/>
          </p:nvPr>
        </p:nvSpPr>
        <p:spPr/>
        <p:txBody>
          <a:bodyPr/>
          <a:lstStyle/>
          <a:p>
            <a:pPr eaLnBrk="1" hangingPunct="1"/>
            <a:r>
              <a:rPr lang="zh-CN" altLang="en-US" u="sng" smtClean="0"/>
              <a:t>归结原理</a:t>
            </a:r>
            <a:r>
              <a:rPr lang="zh-CN" altLang="en-US" u="sng" smtClean="0">
                <a:sym typeface="Symbol" panose="05050102010706020507" pitchFamily="18" charset="2"/>
              </a:rPr>
              <a:t></a:t>
            </a:r>
            <a:r>
              <a:rPr lang="zh-CN" altLang="en-US" sz="3200" u="sng" smtClean="0">
                <a:ea typeface="华文新魏" panose="02010800040101010101" pitchFamily="2" charset="-122"/>
              </a:rPr>
              <a:t>子句集的求取</a:t>
            </a:r>
          </a:p>
        </p:txBody>
      </p:sp>
      <p:sp>
        <p:nvSpPr>
          <p:cNvPr id="27653" name="Rectangle 3"/>
          <p:cNvSpPr>
            <a:spLocks noGrp="1" noChangeArrowheads="1"/>
          </p:cNvSpPr>
          <p:nvPr>
            <p:ph type="body" idx="1"/>
          </p:nvPr>
        </p:nvSpPr>
        <p:spPr>
          <a:xfrm>
            <a:off x="755650" y="2017713"/>
            <a:ext cx="8199438" cy="4291012"/>
          </a:xfrm>
        </p:spPr>
        <p:txBody>
          <a:bodyPr/>
          <a:lstStyle/>
          <a:p>
            <a:pPr marL="533400" indent="-533400" eaLnBrk="1" hangingPunct="1">
              <a:buFont typeface="Wingdings" panose="05000000000000000000" pitchFamily="2" charset="2"/>
              <a:buNone/>
            </a:pPr>
            <a:r>
              <a:rPr lang="en-US" altLang="zh-CN" sz="2400" u="sng" smtClean="0">
                <a:solidFill>
                  <a:schemeClr val="folHlink"/>
                </a:solidFill>
                <a:latin typeface="华文新魏" panose="02010800040101010101" pitchFamily="2" charset="-122"/>
              </a:rPr>
              <a:t>3.</a:t>
            </a:r>
            <a:r>
              <a:rPr lang="zh-CN" altLang="en-US" sz="2400" u="sng" smtClean="0">
                <a:latin typeface="华文新魏" panose="02010800040101010101" pitchFamily="2" charset="-122"/>
              </a:rPr>
              <a:t>对变量标准化</a:t>
            </a:r>
            <a:br>
              <a:rPr lang="zh-CN" altLang="en-US" sz="2400" u="sng" smtClean="0">
                <a:latin typeface="华文新魏" panose="02010800040101010101" pitchFamily="2" charset="-122"/>
              </a:rPr>
            </a:br>
            <a:r>
              <a:rPr lang="zh-CN" altLang="en-US" sz="2400" u="sng" smtClean="0"/>
              <a:t>   </a:t>
            </a:r>
            <a:r>
              <a:rPr lang="zh-CN" altLang="en-US" sz="2400" u="sng" smtClean="0">
                <a:latin typeface="华文新魏" panose="02010800040101010101" pitchFamily="2" charset="-122"/>
              </a:rPr>
              <a:t> 在任一量词辖域内，受该量词约束的变量为一哑元（虚构变量），它可以在该辖域内处处统一的被另一个没有出现过的任意变量所代替，而不改变公式的真值。合适公式中变量的标准化意味着对哑元改名以保证每个 量词有其自己唯一的哑元。如，把</a:t>
            </a:r>
            <a:br>
              <a:rPr lang="zh-CN" altLang="en-US" sz="2400" u="sng" smtClean="0">
                <a:latin typeface="华文新魏" panose="02010800040101010101" pitchFamily="2" charset="-122"/>
              </a:rPr>
            </a:br>
            <a:r>
              <a:rPr lang="en-US" altLang="zh-CN" sz="2400" u="sng" smtClean="0">
                <a:latin typeface="华文新魏" panose="02010800040101010101" pitchFamily="2" charset="-122"/>
              </a:rPr>
              <a:t>(</a:t>
            </a:r>
            <a:r>
              <a:rPr lang="en-US" altLang="zh-CN" sz="2400"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u="sng" smtClean="0">
                <a:latin typeface="华文新魏" panose="02010800040101010101" pitchFamily="2" charset="-122"/>
              </a:rPr>
              <a:t>x){p(x)=&gt;</a:t>
            </a:r>
            <a:r>
              <a:rPr lang="zh-CN" altLang="en-US" sz="2400" u="sng" smtClean="0">
                <a:latin typeface="宋体" panose="02010600030101010101" pitchFamily="2" charset="-122"/>
                <a:ea typeface="宋体" panose="02010600030101010101" pitchFamily="2" charset="-122"/>
              </a:rPr>
              <a:t>（</a:t>
            </a:r>
            <a:r>
              <a:rPr lang="zh-CN" altLang="en-US" sz="2400" u="sng" smtClean="0">
                <a:latin typeface="宋体" panose="02010600030101010101" pitchFamily="2" charset="-122"/>
                <a:ea typeface="宋体" panose="02010600030101010101" pitchFamily="2" charset="-122"/>
                <a:sym typeface="Symbol" panose="05050102010706020507" pitchFamily="18" charset="2"/>
              </a:rPr>
              <a:t></a:t>
            </a:r>
            <a:r>
              <a:rPr lang="en-US" altLang="zh-CN" sz="2400" u="sng" smtClean="0">
                <a:latin typeface="宋体" panose="02010600030101010101" pitchFamily="2" charset="-122"/>
                <a:ea typeface="宋体" panose="02010600030101010101" pitchFamily="2" charset="-122"/>
              </a:rPr>
              <a:t>x</a:t>
            </a:r>
            <a:r>
              <a:rPr lang="zh-CN" altLang="en-US" sz="2400" u="sng" smtClean="0">
                <a:latin typeface="宋体" panose="02010600030101010101" pitchFamily="2" charset="-122"/>
                <a:ea typeface="宋体" panose="02010600030101010101" pitchFamily="2" charset="-122"/>
              </a:rPr>
              <a:t>）</a:t>
            </a:r>
            <a:r>
              <a:rPr lang="en-US" altLang="zh-CN" sz="2400" u="sng" smtClean="0">
                <a:latin typeface="华文新魏" panose="02010800040101010101" pitchFamily="2" charset="-122"/>
              </a:rPr>
              <a:t>Q</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a:t>
            </a:r>
            <a:br>
              <a:rPr lang="en-US" altLang="zh-CN" sz="2400" u="sng" smtClean="0">
                <a:latin typeface="华文新魏" panose="02010800040101010101" pitchFamily="2" charset="-122"/>
              </a:rPr>
            </a:br>
            <a:r>
              <a:rPr lang="zh-CN" altLang="en-US" sz="2400" u="sng" smtClean="0">
                <a:latin typeface="华文新魏" panose="02010800040101010101" pitchFamily="2" charset="-122"/>
              </a:rPr>
              <a:t>标准化而得到</a:t>
            </a:r>
            <a:br>
              <a:rPr lang="zh-CN" altLang="en-US" sz="2400" u="sng" smtClean="0">
                <a:latin typeface="华文新魏" panose="02010800040101010101" pitchFamily="2" charset="-122"/>
              </a:rPr>
            </a:br>
            <a:r>
              <a:rPr lang="zh-CN" altLang="en-US" sz="2400" u="sng" smtClean="0">
                <a:latin typeface="宋体" panose="02010600030101010101" pitchFamily="2" charset="-122"/>
                <a:ea typeface="宋体" panose="02010600030101010101" pitchFamily="2" charset="-122"/>
              </a:rPr>
              <a:t>（</a:t>
            </a:r>
            <a:r>
              <a:rPr lang="zh-CN" altLang="en-US" sz="2400" u="sng" smtClean="0">
                <a:latin typeface="宋体" panose="02010600030101010101" pitchFamily="2" charset="-122"/>
                <a:ea typeface="宋体" panose="02010600030101010101" pitchFamily="2" charset="-122"/>
                <a:sym typeface="Symbol" panose="05050102010706020507" pitchFamily="18" charset="2"/>
              </a:rPr>
              <a:t></a:t>
            </a:r>
            <a:r>
              <a:rPr lang="en-US" altLang="zh-CN" sz="2400" u="sng" smtClean="0">
                <a:latin typeface="宋体" panose="02010600030101010101" pitchFamily="2" charset="-122"/>
                <a:ea typeface="宋体" panose="02010600030101010101" pitchFamily="2" charset="-122"/>
              </a:rPr>
              <a:t>x</a:t>
            </a:r>
            <a:r>
              <a:rPr lang="zh-CN" altLang="en-US" sz="2400" u="sng" smtClean="0">
                <a:latin typeface="宋体" panose="02010600030101010101" pitchFamily="2" charset="-122"/>
                <a:ea typeface="宋体" panose="02010600030101010101" pitchFamily="2" charset="-122"/>
              </a:rPr>
              <a:t>）</a:t>
            </a:r>
            <a:r>
              <a:rPr lang="en-US" altLang="zh-CN" sz="2400" u="sng" smtClean="0">
                <a:latin typeface="华文新魏" panose="02010800040101010101" pitchFamily="2" charset="-122"/>
              </a:rPr>
              <a:t>{p(x)=&gt;</a:t>
            </a:r>
            <a:r>
              <a:rPr lang="zh-CN" altLang="en-US" sz="2400" u="sng" smtClean="0">
                <a:latin typeface="华文新魏" panose="02010800040101010101" pitchFamily="2" charset="-122"/>
              </a:rPr>
              <a:t>（</a:t>
            </a:r>
            <a:r>
              <a:rPr lang="zh-CN" altLang="en-US" sz="2400"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Q</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78CBC90-672A-45B7-A669-2DC9683FB7E8}" type="datetime1">
              <a:rPr lang="zh-CN" altLang="en-US" u="sng"/>
              <a:pPr>
                <a:defRPr/>
              </a:pPr>
              <a:t>2017/11/19</a:t>
            </a:fld>
            <a:endParaRPr lang="en-US" altLang="zh-CN" u="sng"/>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C3D9A7-79AD-4BA6-BA6E-45A30B7D297A}" type="slidenum">
              <a:rPr kumimoji="0" lang="en-US" altLang="zh-CN" sz="1400" u="sng" smtClean="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u="sng" smtClean="0">
              <a:latin typeface="Tahoma" panose="020B0604030504040204" pitchFamily="34" charset="0"/>
              <a:ea typeface="宋体" panose="02010600030101010101" pitchFamily="2" charset="-122"/>
            </a:endParaRPr>
          </a:p>
        </p:txBody>
      </p:sp>
      <p:sp>
        <p:nvSpPr>
          <p:cNvPr id="28676" name="Rectangle 2"/>
          <p:cNvSpPr>
            <a:spLocks noGrp="1" noChangeArrowheads="1"/>
          </p:cNvSpPr>
          <p:nvPr>
            <p:ph type="title"/>
          </p:nvPr>
        </p:nvSpPr>
        <p:spPr/>
        <p:txBody>
          <a:bodyPr/>
          <a:lstStyle/>
          <a:p>
            <a:pPr eaLnBrk="1" hangingPunct="1"/>
            <a:r>
              <a:rPr lang="zh-CN" altLang="en-US" u="sng" smtClean="0"/>
              <a:t>归结原理</a:t>
            </a:r>
            <a:r>
              <a:rPr lang="zh-CN" altLang="en-US" u="sng" smtClean="0">
                <a:sym typeface="Symbol" panose="05050102010706020507" pitchFamily="18" charset="2"/>
              </a:rPr>
              <a:t></a:t>
            </a:r>
            <a:r>
              <a:rPr lang="zh-CN" altLang="en-US" sz="3200" u="sng" smtClean="0">
                <a:ea typeface="华文新魏" panose="02010800040101010101" pitchFamily="2" charset="-122"/>
              </a:rPr>
              <a:t>子句集的求取</a:t>
            </a:r>
          </a:p>
        </p:txBody>
      </p:sp>
      <p:sp>
        <p:nvSpPr>
          <p:cNvPr id="28677" name="Rectangle 3"/>
          <p:cNvSpPr>
            <a:spLocks noGrp="1" noChangeArrowheads="1"/>
          </p:cNvSpPr>
          <p:nvPr>
            <p:ph type="body" idx="1"/>
          </p:nvPr>
        </p:nvSpPr>
        <p:spPr>
          <a:xfrm>
            <a:off x="685800" y="1828800"/>
            <a:ext cx="8153400" cy="5029200"/>
          </a:xfrm>
        </p:spPr>
        <p:txBody>
          <a:bodyPr/>
          <a:lstStyle/>
          <a:p>
            <a:pPr marL="533400" indent="-533400" eaLnBrk="1" hangingPunct="1">
              <a:lnSpc>
                <a:spcPct val="90000"/>
              </a:lnSpc>
              <a:buFont typeface="Wingdings" panose="05000000000000000000" pitchFamily="2" charset="2"/>
              <a:buNone/>
            </a:pPr>
            <a:r>
              <a:rPr lang="en-US" altLang="zh-CN" sz="2000" u="sng" smtClean="0">
                <a:latin typeface="华文新魏" panose="02010800040101010101" pitchFamily="2" charset="-122"/>
              </a:rPr>
              <a:t>4.</a:t>
            </a:r>
            <a:r>
              <a:rPr lang="zh-CN" altLang="en-US" sz="2400" u="sng" smtClean="0">
                <a:latin typeface="华文新魏" panose="02010800040101010101" pitchFamily="2" charset="-122"/>
              </a:rPr>
              <a:t>消去存在量词</a:t>
            </a:r>
            <a:br>
              <a:rPr lang="zh-CN" altLang="en-US" sz="2400" u="sng" smtClean="0">
                <a:latin typeface="华文新魏" panose="02010800040101010101" pitchFamily="2" charset="-122"/>
              </a:rPr>
            </a:br>
            <a:r>
              <a:rPr lang="zh-CN" altLang="en-US" sz="2400" u="sng" smtClean="0"/>
              <a:t>   </a:t>
            </a:r>
            <a:r>
              <a:rPr lang="zh-CN" altLang="en-US" sz="2400" u="sng" smtClean="0">
                <a:latin typeface="华文新魏" panose="02010800040101010101" pitchFamily="2" charset="-122"/>
              </a:rPr>
              <a:t> 在公式（</a:t>
            </a:r>
            <a:r>
              <a:rPr lang="zh-CN" altLang="en-US" sz="2400"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a:t>
            </a:r>
            <a:r>
              <a:rPr lang="zh-CN" altLang="en-US" sz="2400" u="sng" smtClean="0">
                <a:latin typeface="华文新魏" panose="02010800040101010101" pitchFamily="2" charset="-122"/>
              </a:rPr>
              <a:t>（</a:t>
            </a:r>
            <a:r>
              <a:rPr lang="zh-CN" altLang="en-US" sz="2400"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P</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a:t>
            </a:r>
            <a:r>
              <a:rPr lang="zh-CN" altLang="en-US" sz="2400" u="sng" smtClean="0">
                <a:latin typeface="华文新魏" panose="02010800040101010101" pitchFamily="2" charset="-122"/>
              </a:rPr>
              <a:t>中，存在量词是在全称量词的辖域内，我们允许所存在的</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可能依赖于</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值。 令这种依赖关系明显地由函数</a:t>
            </a:r>
            <a:r>
              <a:rPr lang="en-US" altLang="zh-CN" sz="2400" u="sng" smtClean="0">
                <a:latin typeface="华文新魏" panose="02010800040101010101" pitchFamily="2" charset="-122"/>
              </a:rPr>
              <a:t>g</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）所定义，它把每个</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值映射到存在的那个</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。这种函数就是</a:t>
            </a:r>
            <a:r>
              <a:rPr lang="en-US" altLang="zh-CN" sz="2400" u="sng" smtClean="0">
                <a:latin typeface="华文新魏" panose="02010800040101010101" pitchFamily="2" charset="-122"/>
              </a:rPr>
              <a:t>Skolem</a:t>
            </a:r>
            <a:r>
              <a:rPr lang="zh-CN" altLang="en-US" sz="2400" u="sng" smtClean="0">
                <a:latin typeface="华文新魏" panose="02010800040101010101" pitchFamily="2" charset="-122"/>
              </a:rPr>
              <a:t>函数。如果用</a:t>
            </a:r>
            <a:r>
              <a:rPr lang="en-US" altLang="zh-CN" sz="2400" u="sng" smtClean="0">
                <a:latin typeface="华文新魏" panose="02010800040101010101" pitchFamily="2" charset="-122"/>
              </a:rPr>
              <a:t>Skolem</a:t>
            </a:r>
            <a:r>
              <a:rPr lang="zh-CN" altLang="en-US" sz="2400" u="sng" smtClean="0">
                <a:latin typeface="华文新魏" panose="02010800040101010101" pitchFamily="2" charset="-122"/>
              </a:rPr>
              <a:t>函数代替存在的</a:t>
            </a:r>
            <a:r>
              <a:rPr lang="en-US" altLang="zh-CN" sz="2400" u="sng" smtClean="0">
                <a:latin typeface="华文新魏" panose="02010800040101010101" pitchFamily="2" charset="-122"/>
              </a:rPr>
              <a:t>x</a:t>
            </a:r>
            <a:r>
              <a:rPr lang="zh-CN" altLang="en-US" sz="2400" u="sng" smtClean="0">
                <a:latin typeface="华文新魏" panose="02010800040101010101" pitchFamily="2" charset="-122"/>
              </a:rPr>
              <a:t>，我们就可以消去全部存在量词</a:t>
            </a:r>
            <a:br>
              <a:rPr lang="zh-CN" altLang="en-US" sz="2400" u="sng" smtClean="0">
                <a:latin typeface="华文新魏" panose="02010800040101010101" pitchFamily="2" charset="-122"/>
              </a:rPr>
            </a:br>
            <a:r>
              <a:rPr lang="zh-CN" altLang="en-US" sz="2400" u="sng" smtClean="0">
                <a:latin typeface="华文新魏" panose="02010800040101010101" pitchFamily="2" charset="-122"/>
              </a:rPr>
              <a:t>（</a:t>
            </a:r>
            <a:r>
              <a:rPr lang="zh-CN" altLang="en-US" sz="2400"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P[g</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y</a:t>
            </a:r>
            <a:r>
              <a:rPr lang="zh-CN" altLang="en-US" sz="2400" u="sng" smtClean="0">
                <a:latin typeface="华文新魏" panose="02010800040101010101" pitchFamily="2" charset="-122"/>
              </a:rPr>
              <a:t>），</a:t>
            </a:r>
            <a:r>
              <a:rPr lang="en-US" altLang="zh-CN" sz="2400" u="sng" smtClean="0">
                <a:latin typeface="华文新魏" panose="02010800040101010101" pitchFamily="2" charset="-122"/>
              </a:rPr>
              <a:t>y]</a:t>
            </a:r>
            <a:br>
              <a:rPr lang="en-US" altLang="zh-CN" sz="2400" u="sng" smtClean="0">
                <a:latin typeface="华文新魏" panose="02010800040101010101" pitchFamily="2" charset="-122"/>
              </a:rPr>
            </a:br>
            <a:r>
              <a:rPr lang="en-US" altLang="zh-CN" sz="2400" u="sng" smtClean="0">
                <a:latin typeface="华文新魏" panose="02010800040101010101" pitchFamily="2" charset="-122"/>
              </a:rPr>
              <a:t>Skolem</a:t>
            </a:r>
            <a:r>
              <a:rPr lang="zh-CN" altLang="en-US" sz="2400" u="sng" smtClean="0">
                <a:latin typeface="华文新魏" panose="02010800040101010101" pitchFamily="2" charset="-122"/>
              </a:rPr>
              <a:t>函数的变量是由那些全称量词所约束的全称量词量化变量，这些全称量词的辖域包括要被消去的存在量词的辖域在内。</a:t>
            </a:r>
            <a:r>
              <a:rPr lang="en-US" altLang="zh-CN" sz="2400" u="sng" smtClean="0">
                <a:latin typeface="华文新魏" panose="02010800040101010101" pitchFamily="2" charset="-122"/>
              </a:rPr>
              <a:t>Skolem</a:t>
            </a:r>
            <a:r>
              <a:rPr lang="zh-CN" altLang="en-US" sz="2400" u="sng" smtClean="0">
                <a:latin typeface="华文新魏" panose="02010800040101010101" pitchFamily="2" charset="-122"/>
              </a:rPr>
              <a:t>函数所使用的函数符号必须是新的，即不允许是公式中已经出现过的函数符号。</a:t>
            </a:r>
            <a:br>
              <a:rPr lang="zh-CN" altLang="en-US" sz="2400" u="sng" smtClean="0">
                <a:latin typeface="华文新魏" panose="02010800040101010101" pitchFamily="2" charset="-122"/>
              </a:rPr>
            </a:br>
            <a:r>
              <a:rPr lang="zh-CN" altLang="en-US" sz="2400" u="sng" smtClean="0">
                <a:latin typeface="华文新魏" panose="02010800040101010101" pitchFamily="2" charset="-122"/>
              </a:rPr>
              <a:t>如果要消去的存在量词不在任何一个全称量词的辖域内，那么我们就用不含变量的</a:t>
            </a:r>
            <a:r>
              <a:rPr lang="en-US" altLang="zh-CN" sz="2400" u="sng" smtClean="0">
                <a:latin typeface="华文新魏" panose="02010800040101010101" pitchFamily="2" charset="-122"/>
              </a:rPr>
              <a:t>Skolem</a:t>
            </a:r>
            <a:r>
              <a:rPr lang="zh-CN" altLang="en-US" sz="2400" u="sng" smtClean="0">
                <a:latin typeface="华文新魏" panose="02010800040101010101" pitchFamily="2" charset="-122"/>
              </a:rPr>
              <a:t>函数即常量。</a:t>
            </a:r>
            <a:endParaRPr lang="zh-CN" altLang="en-US" sz="2400" u="sng"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3A290C6-0F1F-44B7-8C42-8BD2B0E3FE5A}" type="datetime1">
              <a:rPr lang="zh-CN" altLang="en-US" b="1" u="sng"/>
              <a:pPr>
                <a:defRPr/>
              </a:pPr>
              <a:t>2017/11/19</a:t>
            </a:fld>
            <a:endParaRPr lang="en-US" altLang="zh-CN" b="1" u="sng"/>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A8B9AE-B6C3-4B39-A7AB-5E927F31BF3C}"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b="1" u="sng" smtClean="0">
              <a:latin typeface="Tahoma" panose="020B0604030504040204" pitchFamily="34" charset="0"/>
              <a:ea typeface="宋体" panose="02010600030101010101" pitchFamily="2" charset="-122"/>
            </a:endParaRPr>
          </a:p>
        </p:txBody>
      </p:sp>
      <p:sp>
        <p:nvSpPr>
          <p:cNvPr id="29700" name="Rectangle 2"/>
          <p:cNvSpPr>
            <a:spLocks noGrp="1" noChangeArrowheads="1"/>
          </p:cNvSpPr>
          <p:nvPr>
            <p:ph type="title"/>
          </p:nvPr>
        </p:nvSpPr>
        <p:spPr/>
        <p:txBody>
          <a:bodyPr/>
          <a:lstStyle/>
          <a:p>
            <a:pPr eaLnBrk="1" hangingPunct="1"/>
            <a:r>
              <a:rPr lang="zh-CN" altLang="en-US" b="1" u="sng" smtClean="0"/>
              <a:t>归结原理</a:t>
            </a:r>
            <a:r>
              <a:rPr lang="zh-CN" altLang="en-US" b="1" u="sng" smtClean="0">
                <a:sym typeface="Symbol" panose="05050102010706020507" pitchFamily="18" charset="2"/>
              </a:rPr>
              <a:t></a:t>
            </a:r>
            <a:r>
              <a:rPr lang="zh-CN" altLang="en-US" sz="3200" b="1" u="sng" smtClean="0">
                <a:ea typeface="华文新魏" panose="02010800040101010101" pitchFamily="2" charset="-122"/>
              </a:rPr>
              <a:t>子句集的求取</a:t>
            </a:r>
          </a:p>
        </p:txBody>
      </p:sp>
      <p:sp>
        <p:nvSpPr>
          <p:cNvPr id="29701" name="Rectangle 3"/>
          <p:cNvSpPr>
            <a:spLocks noGrp="1" noChangeArrowheads="1"/>
          </p:cNvSpPr>
          <p:nvPr>
            <p:ph type="body" idx="1"/>
          </p:nvPr>
        </p:nvSpPr>
        <p:spPr>
          <a:xfrm>
            <a:off x="990600" y="1981200"/>
            <a:ext cx="7772400" cy="4419600"/>
          </a:xfrm>
        </p:spPr>
        <p:txBody>
          <a:bodyPr/>
          <a:lstStyle/>
          <a:p>
            <a:pPr marL="533400" indent="-533400" eaLnBrk="1" hangingPunct="1">
              <a:buFont typeface="Wingdings" panose="05000000000000000000" pitchFamily="2" charset="2"/>
              <a:buNone/>
            </a:pPr>
            <a:r>
              <a:rPr lang="zh-CN" altLang="en-US" sz="2400" b="1" u="sng" smtClean="0">
                <a:latin typeface="华文新魏" panose="02010800040101010101" pitchFamily="2" charset="-122"/>
              </a:rPr>
              <a:t>例如，（</a:t>
            </a:r>
            <a:r>
              <a:rPr lang="zh-CN" altLang="en-US" sz="2400" b="1" u="sng"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b="1" u="sng" smtClean="0">
                <a:latin typeface="华文新魏" panose="02010800040101010101" pitchFamily="2" charset="-122"/>
              </a:rPr>
              <a:t>x</a:t>
            </a:r>
            <a:r>
              <a:rPr lang="zh-CN" altLang="en-US" sz="2400" b="1" u="sng" smtClean="0">
                <a:latin typeface="华文新魏" panose="02010800040101010101" pitchFamily="2" charset="-122"/>
              </a:rPr>
              <a:t>）</a:t>
            </a:r>
            <a:r>
              <a:rPr lang="en-US" altLang="zh-CN" sz="2400" b="1" u="sng" smtClean="0">
                <a:latin typeface="华文新魏" panose="02010800040101010101" pitchFamily="2" charset="-122"/>
              </a:rPr>
              <a:t>P</a:t>
            </a:r>
            <a:r>
              <a:rPr lang="zh-CN" altLang="en-US" sz="2400" b="1" u="sng" smtClean="0">
                <a:latin typeface="华文新魏" panose="02010800040101010101" pitchFamily="2" charset="-122"/>
              </a:rPr>
              <a:t>（</a:t>
            </a:r>
            <a:r>
              <a:rPr lang="en-US" altLang="zh-CN" sz="2400" b="1" u="sng" smtClean="0">
                <a:latin typeface="华文新魏" panose="02010800040101010101" pitchFamily="2" charset="-122"/>
              </a:rPr>
              <a:t>x</a:t>
            </a:r>
            <a:r>
              <a:rPr lang="zh-CN" altLang="en-US" sz="2400" b="1" u="sng" smtClean="0">
                <a:latin typeface="华文新魏" panose="02010800040101010101" pitchFamily="2" charset="-122"/>
              </a:rPr>
              <a:t>）化为</a:t>
            </a:r>
            <a:r>
              <a:rPr lang="en-US" altLang="zh-CN" sz="2400" b="1" u="sng" smtClean="0">
                <a:latin typeface="华文新魏" panose="02010800040101010101" pitchFamily="2" charset="-122"/>
              </a:rPr>
              <a:t>P</a:t>
            </a:r>
            <a:r>
              <a:rPr lang="zh-CN" altLang="en-US" sz="2400" b="1" u="sng" smtClean="0">
                <a:latin typeface="华文新魏" panose="02010800040101010101" pitchFamily="2" charset="-122"/>
              </a:rPr>
              <a:t>（</a:t>
            </a:r>
            <a:r>
              <a:rPr lang="en-US" altLang="zh-CN" sz="2400" b="1" u="sng" smtClean="0">
                <a:latin typeface="华文新魏" panose="02010800040101010101" pitchFamily="2" charset="-122"/>
              </a:rPr>
              <a:t>A</a:t>
            </a:r>
            <a:r>
              <a:rPr lang="zh-CN" altLang="en-US" sz="2400" b="1" u="sng" smtClean="0">
                <a:latin typeface="华文新魏" panose="02010800040101010101" pitchFamily="2" charset="-122"/>
              </a:rPr>
              <a:t>），其中常量符号</a:t>
            </a:r>
            <a:r>
              <a:rPr lang="en-US" altLang="zh-CN" sz="2400" b="1" u="sng" smtClean="0">
                <a:latin typeface="华文新魏" panose="02010800040101010101" pitchFamily="2" charset="-122"/>
              </a:rPr>
              <a:t>A</a:t>
            </a:r>
            <a:r>
              <a:rPr lang="zh-CN" altLang="en-US" sz="2400" b="1" u="sng" smtClean="0">
                <a:latin typeface="华文新魏" panose="02010800040101010101" pitchFamily="2" charset="-122"/>
              </a:rPr>
              <a:t>用来表示我们知道的存在实体。</a:t>
            </a:r>
            <a:r>
              <a:rPr lang="en-US" altLang="zh-CN" sz="2400" b="1" u="sng" smtClean="0">
                <a:latin typeface="华文新魏" panose="02010800040101010101" pitchFamily="2" charset="-122"/>
              </a:rPr>
              <a:t>A</a:t>
            </a:r>
            <a:r>
              <a:rPr lang="zh-CN" altLang="en-US" sz="2400" b="1" u="sng" smtClean="0">
                <a:latin typeface="华文新魏" panose="02010800040101010101" pitchFamily="2" charset="-122"/>
              </a:rPr>
              <a:t>必须是个新的常量符号，它未曾在公式其他地方使用过。</a:t>
            </a:r>
            <a:endParaRPr lang="zh-CN" altLang="en-US" sz="1400" b="1" u="sng" smtClean="0">
              <a:latin typeface="华文新魏" panose="02010800040101010101" pitchFamily="2" charset="-122"/>
            </a:endParaRPr>
          </a:p>
          <a:p>
            <a:pPr marL="533400" indent="-533400" eaLnBrk="1" hangingPunct="1">
              <a:buFont typeface="Wingdings" panose="05000000000000000000" pitchFamily="2" charset="2"/>
              <a:buNone/>
            </a:pPr>
            <a:r>
              <a:rPr lang="en-US" altLang="zh-CN" sz="2000" b="1" u="sng" smtClean="0">
                <a:latin typeface="华文新魏" panose="02010800040101010101" pitchFamily="2" charset="-122"/>
              </a:rPr>
              <a:t>5.</a:t>
            </a:r>
            <a:r>
              <a:rPr lang="zh-CN" altLang="en-US" sz="2000" b="1" u="sng" smtClean="0">
                <a:latin typeface="华文新魏" panose="02010800040101010101" pitchFamily="2" charset="-122"/>
              </a:rPr>
              <a:t>化为前束形</a:t>
            </a:r>
            <a:br>
              <a:rPr lang="zh-CN" altLang="en-US" sz="2000" b="1" u="sng" smtClean="0">
                <a:latin typeface="华文新魏" panose="02010800040101010101" pitchFamily="2" charset="-122"/>
              </a:rPr>
            </a:br>
            <a:r>
              <a:rPr lang="zh-CN" altLang="en-US" sz="2000" b="1" u="sng" smtClean="0"/>
              <a:t>   </a:t>
            </a:r>
            <a:r>
              <a:rPr lang="zh-CN" altLang="en-US" sz="2000" b="1" u="sng" smtClean="0">
                <a:latin typeface="华文新魏" panose="02010800040101010101" pitchFamily="2" charset="-122"/>
              </a:rPr>
              <a:t> 现在已不存在任何存在量词，而且每个全称量词都有自己的变量，把所有全称量词移到公式的左边，并使每个量词的辖域包括这个量词后面公式的整个部分。所得公式称前束形。前束形公式由全称量词串组成的前缀和不含量词的母式组成。 </a:t>
            </a:r>
          </a:p>
          <a:p>
            <a:pPr marL="533400" indent="-533400" eaLnBrk="1" hangingPunct="1">
              <a:buFont typeface="Wingdings" panose="05000000000000000000" pitchFamily="2" charset="2"/>
              <a:buNone/>
            </a:pPr>
            <a:r>
              <a:rPr lang="en-US" altLang="zh-CN" sz="2000" b="1" u="sng" smtClean="0">
                <a:latin typeface="华文新魏" panose="02010800040101010101" pitchFamily="2" charset="-122"/>
              </a:rPr>
              <a:t>6.</a:t>
            </a:r>
            <a:r>
              <a:rPr lang="zh-CN" altLang="en-US" sz="2000" b="1" u="sng" smtClean="0">
                <a:latin typeface="华文新魏" panose="02010800040101010101" pitchFamily="2" charset="-122"/>
              </a:rPr>
              <a:t>把母式化为合取范式</a:t>
            </a:r>
            <a:br>
              <a:rPr lang="zh-CN" altLang="en-US" sz="2000" b="1" u="sng" smtClean="0">
                <a:latin typeface="华文新魏" panose="02010800040101010101" pitchFamily="2" charset="-122"/>
              </a:rPr>
            </a:br>
            <a:r>
              <a:rPr lang="zh-CN" altLang="en-US" sz="2000" b="1" u="sng" smtClean="0"/>
              <a:t>   </a:t>
            </a:r>
            <a:r>
              <a:rPr lang="zh-CN" altLang="en-US" sz="2000" b="1" u="sng" smtClean="0">
                <a:latin typeface="华文新魏" panose="02010800040101010101" pitchFamily="2" charset="-122"/>
              </a:rPr>
              <a:t> 任何母式都可以写成由一些谓词公式和谓词公式的否定的析取的有限集组成的合取。这种母式叫做合取范式。反复应用分配率，如把</a:t>
            </a:r>
          </a:p>
          <a:p>
            <a:pPr marL="533400" indent="-533400" eaLnBrk="1" hangingPunct="1">
              <a:buFont typeface="Wingdings" panose="05000000000000000000" pitchFamily="2" charset="2"/>
              <a:buNone/>
            </a:pPr>
            <a:r>
              <a:rPr lang="zh-CN" altLang="en-US" sz="2000" b="1" u="sng" smtClean="0">
                <a:latin typeface="华文新魏" panose="02010800040101010101" pitchFamily="2" charset="-122"/>
              </a:rPr>
              <a:t>              </a:t>
            </a:r>
            <a:r>
              <a:rPr lang="en-US" altLang="zh-CN" sz="2000" b="1" u="sng" smtClean="0">
                <a:latin typeface="华文新魏" panose="02010800040101010101" pitchFamily="2" charset="-122"/>
              </a:rPr>
              <a:t>A∨{B∧C}</a:t>
            </a:r>
            <a:r>
              <a:rPr lang="zh-CN" altLang="en-US" sz="2000" b="1" u="sng" smtClean="0">
                <a:latin typeface="华文新魏" panose="02010800040101010101" pitchFamily="2" charset="-122"/>
              </a:rPr>
              <a:t>化为</a:t>
            </a:r>
            <a:r>
              <a:rPr lang="en-US" altLang="zh-CN" sz="2000" b="1" u="sng" smtClean="0">
                <a:latin typeface="华文新魏" panose="02010800040101010101" pitchFamily="2" charset="-122"/>
              </a:rPr>
              <a:t>{A∨B}∧{A∨C}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18D567E-BC55-444E-A228-58740B20CE1E}" type="datetime1">
              <a:rPr lang="zh-CN" altLang="en-US" b="1" u="sng"/>
              <a:pPr>
                <a:defRPr/>
              </a:pPr>
              <a:t>2017/11/19</a:t>
            </a:fld>
            <a:endParaRPr lang="en-US" altLang="zh-CN" b="1" u="sng"/>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8F724E-EC70-479E-A826-7961DC31CDE6}"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b="1" u="sng" smtClean="0">
              <a:latin typeface="Tahoma" panose="020B0604030504040204" pitchFamily="34" charset="0"/>
              <a:ea typeface="宋体" panose="02010600030101010101" pitchFamily="2" charset="-122"/>
            </a:endParaRPr>
          </a:p>
        </p:txBody>
      </p:sp>
      <p:sp>
        <p:nvSpPr>
          <p:cNvPr id="30724" name="Rectangle 2"/>
          <p:cNvSpPr>
            <a:spLocks noGrp="1" noChangeArrowheads="1"/>
          </p:cNvSpPr>
          <p:nvPr>
            <p:ph type="title"/>
          </p:nvPr>
        </p:nvSpPr>
        <p:spPr/>
        <p:txBody>
          <a:bodyPr/>
          <a:lstStyle/>
          <a:p>
            <a:pPr eaLnBrk="1" hangingPunct="1"/>
            <a:r>
              <a:rPr lang="zh-CN" altLang="en-US" b="1" u="sng" smtClean="0"/>
              <a:t>归结原理</a:t>
            </a:r>
            <a:r>
              <a:rPr lang="zh-CN" altLang="en-US" b="1" u="sng" smtClean="0">
                <a:sym typeface="Symbol" panose="05050102010706020507" pitchFamily="18" charset="2"/>
              </a:rPr>
              <a:t></a:t>
            </a:r>
            <a:r>
              <a:rPr lang="zh-CN" altLang="en-US" sz="3200" b="1" u="sng" smtClean="0">
                <a:ea typeface="华文新魏" panose="02010800040101010101" pitchFamily="2" charset="-122"/>
              </a:rPr>
              <a:t>子句集的求取</a:t>
            </a:r>
          </a:p>
        </p:txBody>
      </p:sp>
      <p:sp>
        <p:nvSpPr>
          <p:cNvPr id="30725" name="Rectangle 3"/>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None/>
            </a:pPr>
            <a:r>
              <a:rPr lang="en-US" altLang="zh-CN" sz="2400" b="1" u="sng" smtClean="0">
                <a:latin typeface="华文新魏" panose="02010800040101010101" pitchFamily="2" charset="-122"/>
              </a:rPr>
              <a:t>7</a:t>
            </a:r>
            <a:r>
              <a:rPr lang="zh-CN" altLang="en-US" sz="2400" b="1" u="sng" smtClean="0">
                <a:latin typeface="华文新魏" panose="02010800040101010101" pitchFamily="2" charset="-122"/>
              </a:rPr>
              <a:t>消去全称量词</a:t>
            </a:r>
            <a:br>
              <a:rPr lang="zh-CN" altLang="en-US" sz="2400" b="1" u="sng" smtClean="0">
                <a:latin typeface="华文新魏" panose="02010800040101010101" pitchFamily="2" charset="-122"/>
              </a:rPr>
            </a:br>
            <a:r>
              <a:rPr lang="zh-CN" altLang="en-US" sz="2400" b="1" u="sng" smtClean="0"/>
              <a:t>   </a:t>
            </a:r>
            <a:r>
              <a:rPr lang="zh-CN" altLang="en-US" sz="2400" b="1" u="sng" smtClean="0">
                <a:latin typeface="华文新魏" panose="02010800040101010101" pitchFamily="2" charset="-122"/>
              </a:rPr>
              <a:t> 所有余下的量词均被全称量词量化了。全称量词的次序也不重要了。因此，我们可以消去前缀。 </a:t>
            </a:r>
          </a:p>
          <a:p>
            <a:pPr marL="533400" indent="-533400" eaLnBrk="1" hangingPunct="1">
              <a:lnSpc>
                <a:spcPct val="90000"/>
              </a:lnSpc>
              <a:buFont typeface="Wingdings" panose="05000000000000000000" pitchFamily="2" charset="2"/>
              <a:buNone/>
            </a:pPr>
            <a:r>
              <a:rPr lang="en-US" altLang="zh-CN" sz="2400" b="1" u="sng" smtClean="0">
                <a:latin typeface="华文新魏" panose="02010800040101010101" pitchFamily="2" charset="-122"/>
              </a:rPr>
              <a:t>8.</a:t>
            </a:r>
            <a:r>
              <a:rPr lang="zh-CN" altLang="en-US" sz="2400" b="1" u="sng" smtClean="0">
                <a:latin typeface="华文新魏" panose="02010800040101010101" pitchFamily="2" charset="-122"/>
              </a:rPr>
              <a:t>消去连词符号∧</a:t>
            </a:r>
            <a:br>
              <a:rPr lang="zh-CN" altLang="en-US" sz="2400" b="1" u="sng" smtClean="0">
                <a:latin typeface="华文新魏" panose="02010800040101010101" pitchFamily="2" charset="-122"/>
              </a:rPr>
            </a:br>
            <a:r>
              <a:rPr lang="zh-CN" altLang="en-US" sz="2400" b="1" u="sng" smtClean="0"/>
              <a:t>   </a:t>
            </a:r>
            <a:r>
              <a:rPr lang="zh-CN" altLang="en-US" sz="2400" b="1" u="sng" smtClean="0">
                <a:latin typeface="华文新魏" panose="02010800040101010101" pitchFamily="2" charset="-122"/>
              </a:rPr>
              <a:t> 用</a:t>
            </a:r>
            <a:r>
              <a:rPr lang="en-US" altLang="zh-CN" sz="2400" b="1" u="sng" smtClean="0">
                <a:latin typeface="华文新魏" panose="02010800040101010101" pitchFamily="2" charset="-122"/>
              </a:rPr>
              <a:t>{A</a:t>
            </a:r>
            <a:r>
              <a:rPr lang="zh-CN" altLang="en-US" sz="2400" b="1" u="sng" smtClean="0">
                <a:latin typeface="华文新魏" panose="02010800040101010101" pitchFamily="2" charset="-122"/>
              </a:rPr>
              <a:t>，</a:t>
            </a:r>
            <a:r>
              <a:rPr lang="en-US" altLang="zh-CN" sz="2400" b="1" u="sng" smtClean="0">
                <a:latin typeface="华文新魏" panose="02010800040101010101" pitchFamily="2" charset="-122"/>
              </a:rPr>
              <a:t>B}</a:t>
            </a:r>
            <a:r>
              <a:rPr lang="zh-CN" altLang="en-US" sz="2400" b="1" u="sng" smtClean="0">
                <a:latin typeface="华文新魏" panose="02010800040101010101" pitchFamily="2" charset="-122"/>
              </a:rPr>
              <a:t>代替</a:t>
            </a:r>
            <a:r>
              <a:rPr lang="en-US" altLang="zh-CN" sz="2400" b="1" u="sng" smtClean="0">
                <a:latin typeface="华文新魏" panose="02010800040101010101" pitchFamily="2" charset="-122"/>
              </a:rPr>
              <a:t>{A∧B}</a:t>
            </a:r>
            <a:r>
              <a:rPr lang="zh-CN" altLang="en-US" sz="2400" b="1" u="sng" smtClean="0">
                <a:latin typeface="华文新魏" panose="02010800040101010101" pitchFamily="2" charset="-122"/>
              </a:rPr>
              <a:t>，以消去明显的符号∧。反复代替的结果，最后得到一个有限集，其中每个公式是文字的析取。任一只由文字的析取构成的合适公式叫做一个子句。 </a:t>
            </a:r>
          </a:p>
          <a:p>
            <a:pPr marL="533400" indent="-533400" eaLnBrk="1" hangingPunct="1">
              <a:lnSpc>
                <a:spcPct val="90000"/>
              </a:lnSpc>
              <a:buFont typeface="Wingdings" panose="05000000000000000000" pitchFamily="2" charset="2"/>
              <a:buNone/>
            </a:pPr>
            <a:r>
              <a:rPr lang="en-US" altLang="zh-CN" sz="2400" b="1" u="sng" smtClean="0">
                <a:latin typeface="华文新魏" panose="02010800040101010101" pitchFamily="2" charset="-122"/>
              </a:rPr>
              <a:t>9.</a:t>
            </a:r>
            <a:r>
              <a:rPr lang="zh-CN" altLang="en-US" sz="2400" b="1" u="sng" smtClean="0">
                <a:latin typeface="华文新魏" panose="02010800040101010101" pitchFamily="2" charset="-122"/>
              </a:rPr>
              <a:t>更换变量名称</a:t>
            </a:r>
            <a:br>
              <a:rPr lang="zh-CN" altLang="en-US" sz="2400" b="1" u="sng" smtClean="0">
                <a:latin typeface="华文新魏" panose="02010800040101010101" pitchFamily="2" charset="-122"/>
              </a:rPr>
            </a:br>
            <a:r>
              <a:rPr lang="zh-CN" altLang="en-US" sz="2400" b="1" u="sng" smtClean="0"/>
              <a:t>   </a:t>
            </a:r>
            <a:r>
              <a:rPr lang="zh-CN" altLang="en-US" sz="2400" b="1" u="sng" smtClean="0">
                <a:latin typeface="华文新魏" panose="02010800040101010101" pitchFamily="2" charset="-122"/>
              </a:rPr>
              <a:t> 更换变量名称，是一个变量符号不出现在一个以上的子句中。 </a:t>
            </a:r>
            <a:endParaRPr lang="zh-CN" altLang="en-US" sz="2400" b="1" u="sng"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46B2BB6-62A2-4D3B-8C9F-6982F2084D65}" type="datetime1">
              <a:rPr lang="zh-CN" altLang="en-US"/>
              <a:pPr>
                <a:defRPr/>
              </a:pPr>
              <a:t>2017/11/19</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D29170-F887-4A7B-B317-2FA8621CB1D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smtClean="0">
              <a:latin typeface="Tahoma" panose="020B0604030504040204" pitchFamily="34" charset="0"/>
              <a:ea typeface="宋体" panose="02010600030101010101" pitchFamily="2" charset="-122"/>
            </a:endParaRPr>
          </a:p>
        </p:txBody>
      </p:sp>
      <p:sp>
        <p:nvSpPr>
          <p:cNvPr id="317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子句集的求取</a:t>
            </a:r>
          </a:p>
        </p:txBody>
      </p:sp>
      <p:sp>
        <p:nvSpPr>
          <p:cNvPr id="31749" name="Rectangle 3"/>
          <p:cNvSpPr>
            <a:spLocks noGrp="1" noChangeArrowheads="1"/>
          </p:cNvSpPr>
          <p:nvPr>
            <p:ph type="body" idx="1"/>
          </p:nvPr>
        </p:nvSpPr>
        <p:spPr>
          <a:xfrm>
            <a:off x="533400" y="2057400"/>
            <a:ext cx="8305800" cy="1011238"/>
          </a:xfrm>
        </p:spPr>
        <p:txBody>
          <a:bodyPr/>
          <a:lstStyle/>
          <a:p>
            <a:pPr eaLnBrk="1" hangingPunct="1">
              <a:buFont typeface="Wingdings" panose="05000000000000000000" pitchFamily="2" charset="2"/>
              <a:buNone/>
            </a:pPr>
            <a:r>
              <a:rPr lang="zh-CN" altLang="en-US" b="1" smtClean="0"/>
              <a:t>例</a:t>
            </a:r>
            <a:r>
              <a:rPr lang="en-US" altLang="zh-CN" b="1" smtClean="0"/>
              <a:t>1</a:t>
            </a:r>
            <a:r>
              <a:rPr lang="zh-CN" altLang="en-US" smtClean="0"/>
              <a:t>：</a:t>
            </a:r>
            <a:r>
              <a:rPr lang="en-US" altLang="zh-CN" smtClean="0">
                <a:solidFill>
                  <a:srgbClr val="000000"/>
                </a:solidFill>
              </a:rPr>
              <a:t>(</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x){P(x)=&gt;{(</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y)[P(y)=&gt;P(f(x</a:t>
            </a:r>
            <a:r>
              <a:rPr lang="zh-CN" altLang="en-US" smtClean="0">
                <a:solidFill>
                  <a:srgbClr val="000000"/>
                </a:solidFill>
              </a:rPr>
              <a:t>，</a:t>
            </a:r>
            <a:r>
              <a:rPr lang="en-US" altLang="zh-CN" smtClean="0">
                <a:solidFill>
                  <a:srgbClr val="000000"/>
                </a:solidFill>
              </a:rPr>
              <a:t>y))]∧~(</a:t>
            </a:r>
            <a:r>
              <a:rPr lang="en-US" altLang="zh-CN" smtClean="0">
                <a:latin typeface="Times New Roman" panose="02020603050405020304" pitchFamily="18" charset="0"/>
                <a:ea typeface="宋体" panose="02010600030101010101" pitchFamily="2" charset="-122"/>
                <a:sym typeface="Symbol" panose="05050102010706020507" pitchFamily="18" charset="2"/>
              </a:rPr>
              <a:t></a:t>
            </a:r>
            <a:r>
              <a:rPr lang="en-US" altLang="zh-CN" smtClean="0">
                <a:solidFill>
                  <a:srgbClr val="000000"/>
                </a:solidFill>
              </a:rPr>
              <a:t>y)[Q(x</a:t>
            </a:r>
            <a:r>
              <a:rPr lang="zh-CN" altLang="en-US" smtClean="0">
                <a:solidFill>
                  <a:srgbClr val="000000"/>
                </a:solidFill>
              </a:rPr>
              <a:t>，</a:t>
            </a:r>
            <a:r>
              <a:rPr lang="en-US" altLang="zh-CN" smtClean="0">
                <a:solidFill>
                  <a:srgbClr val="000000"/>
                </a:solidFill>
              </a:rPr>
              <a:t>y)=&gt;P(y)]}} </a:t>
            </a:r>
            <a:endParaRPr lang="en-US" altLang="zh-CN" smtClean="0"/>
          </a:p>
        </p:txBody>
      </p:sp>
      <p:sp>
        <p:nvSpPr>
          <p:cNvPr id="252932" name="Text Box 4"/>
          <p:cNvSpPr txBox="1">
            <a:spLocks noChangeArrowheads="1"/>
          </p:cNvSpPr>
          <p:nvPr/>
        </p:nvSpPr>
        <p:spPr bwMode="auto">
          <a:xfrm>
            <a:off x="323850" y="3068638"/>
            <a:ext cx="8569325"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1</a:t>
            </a:r>
            <a:r>
              <a:rPr lang="zh-CN" altLang="en-US" sz="2000" b="1">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[~Q</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p>
          <a:p>
            <a:pPr eaLnBrk="1" hangingPunct="1"/>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2</a:t>
            </a:r>
            <a:r>
              <a:rPr lang="zh-CN" altLang="en-US" sz="2000" b="1">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~[~Q</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br>
              <a:rPr lang="en-US" altLang="zh-CN" sz="2000">
                <a:latin typeface="Times New Roman" panose="02020603050405020304" pitchFamily="18" charset="0"/>
                <a:ea typeface="宋体" panose="02010600030101010101" pitchFamily="2" charset="-122"/>
              </a:rPr>
            </a:b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[Q</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p>
          <a:p>
            <a:pPr eaLnBrk="1" hangingPunct="1"/>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3</a:t>
            </a:r>
            <a:r>
              <a:rPr lang="zh-CN" altLang="en-US" sz="2000" b="1">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w</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[Q</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w</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w</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p>
          <a:p>
            <a:pPr eaLnBrk="1" hangingPunct="1"/>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4</a:t>
            </a:r>
            <a:r>
              <a:rPr lang="zh-CN" altLang="en-US" sz="2000" b="1">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y</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]∧[Q</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g</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g</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br>
              <a:rPr lang="en-US" altLang="zh-CN" sz="2000">
                <a:latin typeface="Times New Roman" panose="02020603050405020304" pitchFamily="18" charset="0"/>
                <a:ea typeface="宋体" panose="02010600030101010101" pitchFamily="2" charset="-122"/>
              </a:rPr>
            </a:b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式中，</a:t>
            </a:r>
            <a:r>
              <a:rPr lang="en-US" altLang="zh-CN" sz="2000">
                <a:latin typeface="Times New Roman" panose="02020603050405020304" pitchFamily="18" charset="0"/>
                <a:ea typeface="宋体" panose="02010600030101010101" pitchFamily="2" charset="-122"/>
              </a:rPr>
              <a:t>w=g</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）是一</a:t>
            </a:r>
            <a:r>
              <a:rPr lang="en-US" altLang="zh-CN" sz="2000">
                <a:latin typeface="Times New Roman" panose="02020603050405020304" pitchFamily="18" charset="0"/>
                <a:ea typeface="宋体" panose="02010600030101010101" pitchFamily="2" charset="-122"/>
              </a:rPr>
              <a:t>Skolem</a:t>
            </a:r>
            <a:r>
              <a:rPr lang="zh-CN" altLang="en-US" sz="2000">
                <a:latin typeface="Times New Roman" panose="02020603050405020304" pitchFamily="18" charset="0"/>
                <a:ea typeface="宋体" panose="02010600030101010101" pitchFamily="2" charset="-122"/>
              </a:rPr>
              <a:t>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additive="base">
                                        <p:cTn id="7" dur="500" fill="hold"/>
                                        <p:tgtEl>
                                          <p:spTgt spid="252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2">
                                            <p:txEl>
                                              <p:pRg st="1" end="1"/>
                                            </p:txEl>
                                          </p:spTgt>
                                        </p:tgtEl>
                                        <p:attrNameLst>
                                          <p:attrName>style.visibility</p:attrName>
                                        </p:attrNameLst>
                                      </p:cBhvr>
                                      <p:to>
                                        <p:strVal val="visible"/>
                                      </p:to>
                                    </p:set>
                                    <p:anim calcmode="lin" valueType="num">
                                      <p:cBhvr additive="base">
                                        <p:cTn id="13" dur="500" fill="hold"/>
                                        <p:tgtEl>
                                          <p:spTgt spid="252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2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2">
                                            <p:txEl>
                                              <p:pRg st="2" end="2"/>
                                            </p:txEl>
                                          </p:spTgt>
                                        </p:tgtEl>
                                        <p:attrNameLst>
                                          <p:attrName>style.visibility</p:attrName>
                                        </p:attrNameLst>
                                      </p:cBhvr>
                                      <p:to>
                                        <p:strVal val="visible"/>
                                      </p:to>
                                    </p:set>
                                    <p:anim calcmode="lin" valueType="num">
                                      <p:cBhvr additive="base">
                                        <p:cTn id="19" dur="500" fill="hold"/>
                                        <p:tgtEl>
                                          <p:spTgt spid="252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2932">
                                            <p:txEl>
                                              <p:pRg st="3" end="3"/>
                                            </p:txEl>
                                          </p:spTgt>
                                        </p:tgtEl>
                                        <p:attrNameLst>
                                          <p:attrName>style.visibility</p:attrName>
                                        </p:attrNameLst>
                                      </p:cBhvr>
                                      <p:to>
                                        <p:strVal val="visible"/>
                                      </p:to>
                                    </p:set>
                                    <p:anim calcmode="lin" valueType="num">
                                      <p:cBhvr additive="base">
                                        <p:cTn id="25" dur="500" fill="hold"/>
                                        <p:tgtEl>
                                          <p:spTgt spid="2529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29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C0DE64D-8707-4382-A7E0-47CEB6E04EC7}" type="datetime1">
              <a:rPr lang="zh-CN" altLang="en-US"/>
              <a:pPr>
                <a:defRPr/>
              </a:pPr>
              <a:t>2017/11/19</a:t>
            </a:fld>
            <a:endParaRPr lang="en-US" altLang="zh-CN"/>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747776-AB64-4FE7-9AE7-421C569D951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28</a:t>
            </a:fld>
            <a:endParaRPr kumimoji="0" lang="en-US" altLang="zh-CN" sz="1400" smtClean="0">
              <a:latin typeface="Tahoma" panose="020B0604030504040204" pitchFamily="34" charset="0"/>
              <a:ea typeface="宋体" panose="02010600030101010101" pitchFamily="2" charset="-122"/>
            </a:endParaRPr>
          </a:p>
        </p:txBody>
      </p:sp>
      <p:sp>
        <p:nvSpPr>
          <p:cNvPr id="327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子句集的求取</a:t>
            </a:r>
          </a:p>
        </p:txBody>
      </p:sp>
      <p:sp>
        <p:nvSpPr>
          <p:cNvPr id="253955" name="Rectangle 3"/>
          <p:cNvSpPr>
            <a:spLocks noGrp="1" noChangeArrowheads="1"/>
          </p:cNvSpPr>
          <p:nvPr>
            <p:ph type="body" idx="1"/>
          </p:nvPr>
        </p:nvSpPr>
        <p:spPr>
          <a:xfrm>
            <a:off x="827088" y="2017713"/>
            <a:ext cx="7935912" cy="4611687"/>
          </a:xfrm>
        </p:spPr>
        <p:txBody>
          <a:bodyPr/>
          <a:lstStyle/>
          <a:p>
            <a:pPr eaLnBrk="1" hangingPunct="1">
              <a:lnSpc>
                <a:spcPct val="80000"/>
              </a:lnSpc>
            </a:pP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5</a:t>
            </a:r>
            <a:r>
              <a:rPr lang="zh-CN" altLang="en-US" sz="2400" b="1"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f</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]∧[Q</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p>
          <a:p>
            <a:pPr eaLnBrk="1" hangingPunct="1">
              <a:lnSpc>
                <a:spcPct val="80000"/>
              </a:lnSpc>
            </a:pP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6</a:t>
            </a:r>
            <a:r>
              <a:rPr lang="zh-CN" altLang="en-US" sz="2400" b="1"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zh-CN" altLang="en-US" sz="240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f</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Q</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p>
          <a:p>
            <a:pPr eaLnBrk="1" hangingPunct="1">
              <a:lnSpc>
                <a:spcPct val="80000"/>
              </a:lnSpc>
            </a:pP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7</a:t>
            </a: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f</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Q</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p>
          <a:p>
            <a:pPr eaLnBrk="1" hangingPunct="1">
              <a:lnSpc>
                <a:spcPct val="80000"/>
              </a:lnSpc>
            </a:pP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8</a:t>
            </a:r>
            <a:r>
              <a:rPr lang="zh-CN" altLang="en-US" sz="2400" b="1"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f</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br>
              <a:rPr lang="zh-CN" altLang="en-US" sz="2400" smtClean="0">
                <a:latin typeface="Times New Roman" panose="02020603050405020304" pitchFamily="18" charset="0"/>
                <a:ea typeface="宋体" panose="02010600030101010101" pitchFamily="2" charset="-122"/>
              </a:rPr>
            </a:br>
            <a:r>
              <a:rPr lang="zh-CN" altLang="en-US" sz="2400" smtClean="0">
                <a:latin typeface="Times New Roman" panose="02020603050405020304" pitchFamily="18" charset="0"/>
                <a:ea typeface="宋体" panose="02010600030101010101" pitchFamily="2" charset="-122"/>
              </a:rPr>
              <a:t>     </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Q</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br>
              <a:rPr lang="zh-CN" altLang="en-US" sz="2400" smtClean="0">
                <a:latin typeface="Times New Roman" panose="02020603050405020304" pitchFamily="18" charset="0"/>
                <a:ea typeface="宋体" panose="02010600030101010101" pitchFamily="2" charset="-122"/>
              </a:rPr>
            </a:br>
            <a:r>
              <a:rPr lang="zh-CN" altLang="en-US" sz="2400" smtClean="0">
                <a:latin typeface="Times New Roman" panose="02020603050405020304" pitchFamily="18" charset="0"/>
                <a:ea typeface="宋体" panose="02010600030101010101" pitchFamily="2" charset="-122"/>
              </a:rPr>
              <a:t>     </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a:t>
            </a:r>
            <a:r>
              <a:rPr lang="zh-CN" altLang="en-US" sz="2400" smtClean="0">
                <a:latin typeface="Times New Roman" panose="02020603050405020304" pitchFamily="18" charset="0"/>
                <a:ea typeface="宋体" panose="02010600030101010101" pitchFamily="2" charset="-122"/>
              </a:rPr>
              <a:t>））</a:t>
            </a:r>
          </a:p>
          <a:p>
            <a:pPr eaLnBrk="1" hangingPunct="1">
              <a:lnSpc>
                <a:spcPct val="80000"/>
              </a:lnSpc>
            </a:pPr>
            <a:r>
              <a:rPr lang="zh-CN" altLang="en-US" sz="2400" b="1" smtClean="0">
                <a:latin typeface="Times New Roman" panose="02020603050405020304" pitchFamily="18" charset="0"/>
                <a:ea typeface="宋体" panose="02010600030101010101" pitchFamily="2" charset="-122"/>
              </a:rPr>
              <a:t>（</a:t>
            </a:r>
            <a:r>
              <a:rPr lang="en-US" altLang="zh-CN" sz="2400" b="1" smtClean="0">
                <a:latin typeface="Times New Roman" panose="02020603050405020304" pitchFamily="18" charset="0"/>
                <a:ea typeface="宋体" panose="02010600030101010101" pitchFamily="2" charset="-122"/>
              </a:rPr>
              <a:t>9</a:t>
            </a:r>
            <a:r>
              <a:rPr lang="zh-CN" altLang="en-US" sz="2400" b="1"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x1</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P[f</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x1</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y</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br>
              <a:rPr lang="en-US" altLang="zh-CN" sz="2400" smtClean="0">
                <a:latin typeface="Times New Roman" panose="02020603050405020304" pitchFamily="18" charset="0"/>
                <a:ea typeface="宋体" panose="02010600030101010101" pitchFamily="2" charset="-122"/>
              </a:rPr>
            </a:br>
            <a:r>
              <a:rPr lang="en-US" altLang="zh-CN" sz="2400" smtClean="0">
                <a:latin typeface="Times New Roman" panose="02020603050405020304" pitchFamily="18" charset="0"/>
                <a:ea typeface="宋体" panose="02010600030101010101" pitchFamily="2" charset="-122"/>
              </a:rPr>
              <a:t>     ~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x2</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Q[x2</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x2</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br>
              <a:rPr lang="en-US" altLang="zh-CN" sz="2400" smtClean="0">
                <a:latin typeface="Times New Roman" panose="02020603050405020304" pitchFamily="18" charset="0"/>
                <a:ea typeface="宋体" panose="02010600030101010101" pitchFamily="2" charset="-122"/>
              </a:rPr>
            </a:br>
            <a:r>
              <a:rPr lang="en-US" altLang="zh-CN" sz="2400" smtClean="0">
                <a:latin typeface="Times New Roman" panose="02020603050405020304" pitchFamily="18" charset="0"/>
                <a:ea typeface="宋体" panose="02010600030101010101" pitchFamily="2" charset="-122"/>
              </a:rPr>
              <a:t>     ~ P</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x3</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~P[g</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x3</a:t>
            </a:r>
            <a:r>
              <a:rPr lang="zh-CN" altLang="en-US" sz="2400" smtClean="0">
                <a:latin typeface="Times New Roman" panose="02020603050405020304" pitchFamily="18" charset="0"/>
                <a:ea typeface="宋体" panose="02010600030101010101" pitchFamily="2" charset="-122"/>
              </a:rPr>
              <a:t>）</a:t>
            </a:r>
            <a:r>
              <a:rPr lang="en-US" altLang="zh-CN" sz="2400" smtClean="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D275912-3B65-489F-A91E-58CE792AC7C8}" type="datetime1">
              <a:rPr lang="zh-CN" altLang="en-US"/>
              <a:pPr>
                <a:defRPr/>
              </a:pPr>
              <a:t>2017/11/19</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D9DBDD-48A1-4A05-86B2-52F4EE80361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smtClean="0">
              <a:latin typeface="Tahoma" panose="020B0604030504040204" pitchFamily="34" charset="0"/>
              <a:ea typeface="宋体" panose="02010600030101010101" pitchFamily="2" charset="-122"/>
            </a:endParaRPr>
          </a:p>
        </p:txBody>
      </p:sp>
      <p:sp>
        <p:nvSpPr>
          <p:cNvPr id="3379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消解推理规则</a:t>
            </a:r>
            <a:endParaRPr lang="zh-CN" altLang="en-US" sz="2800" smtClean="0">
              <a:solidFill>
                <a:schemeClr val="folHlink"/>
              </a:solidFill>
              <a:ea typeface="华文新魏" panose="02010800040101010101" pitchFamily="2" charset="-122"/>
            </a:endParaRPr>
          </a:p>
        </p:txBody>
      </p:sp>
      <p:sp>
        <p:nvSpPr>
          <p:cNvPr id="33797" name="Rectangle 3"/>
          <p:cNvSpPr>
            <a:spLocks noGrp="1" noChangeArrowheads="1"/>
          </p:cNvSpPr>
          <p:nvPr>
            <p:ph type="body" idx="1"/>
          </p:nvPr>
        </p:nvSpPr>
        <p:spPr>
          <a:xfrm>
            <a:off x="611560" y="2017713"/>
            <a:ext cx="8343528" cy="4114800"/>
          </a:xfrm>
        </p:spPr>
        <p:txBody>
          <a:bodyPr/>
          <a:lstStyle/>
          <a:p>
            <a:pPr eaLnBrk="1" hangingPunct="1">
              <a:lnSpc>
                <a:spcPct val="90000"/>
              </a:lnSpc>
            </a:pPr>
            <a:r>
              <a:rPr lang="zh-CN" altLang="en-US" dirty="0" smtClean="0"/>
              <a:t>基子句消解式</a:t>
            </a:r>
          </a:p>
          <a:p>
            <a:pPr lvl="1" eaLnBrk="1" hangingPunct="1">
              <a:lnSpc>
                <a:spcPct val="90000"/>
              </a:lnSpc>
            </a:pPr>
            <a:r>
              <a:rPr lang="zh-CN" altLang="en-US" dirty="0" smtClean="0"/>
              <a:t>互补文字：若</a:t>
            </a:r>
            <a:r>
              <a:rPr lang="en-US" altLang="zh-CN" dirty="0" smtClean="0"/>
              <a:t>P</a:t>
            </a:r>
            <a:r>
              <a:rPr lang="zh-CN" altLang="en-US" dirty="0" smtClean="0"/>
              <a:t>是原子谓词公式，则称</a:t>
            </a:r>
            <a:r>
              <a:rPr lang="en-US" altLang="zh-CN" dirty="0" smtClean="0"/>
              <a:t>P</a:t>
            </a:r>
            <a:r>
              <a:rPr lang="zh-CN" altLang="en-US" dirty="0" smtClean="0"/>
              <a:t>与</a:t>
            </a:r>
            <a:r>
              <a:rPr lang="en-US" altLang="zh-CN" dirty="0" smtClean="0"/>
              <a:t>~P</a:t>
            </a:r>
            <a:r>
              <a:rPr lang="zh-CN" altLang="en-US" dirty="0" smtClean="0"/>
              <a:t>为互补文字。</a:t>
            </a:r>
          </a:p>
          <a:p>
            <a:pPr lvl="1" eaLnBrk="1" hangingPunct="1">
              <a:lnSpc>
                <a:spcPct val="90000"/>
              </a:lnSpc>
            </a:pPr>
            <a:r>
              <a:rPr lang="zh-CN" altLang="en-US" dirty="0" smtClean="0"/>
              <a:t>消解式：消去两个子句的互补对，所得的新子句叫做消解式。没有互补对的两子句没有消解式。</a:t>
            </a:r>
          </a:p>
          <a:p>
            <a:pPr lvl="1" eaLnBrk="1" hangingPunct="1">
              <a:lnSpc>
                <a:spcPct val="90000"/>
              </a:lnSpc>
              <a:buFont typeface="Wingdings" panose="05000000000000000000" pitchFamily="2" charset="2"/>
              <a:buNone/>
            </a:pPr>
            <a:r>
              <a:rPr lang="en-US" altLang="zh-CN" dirty="0" smtClean="0"/>
              <a:t>(1)    </a:t>
            </a:r>
            <a:r>
              <a:rPr lang="zh-CN" altLang="en-US" dirty="0" smtClean="0"/>
              <a:t>假言推理</a:t>
            </a:r>
            <a:br>
              <a:rPr lang="zh-CN" altLang="en-US" dirty="0" smtClean="0"/>
            </a:br>
            <a:r>
              <a:rPr lang="zh-CN" altLang="en-US" dirty="0" smtClean="0"/>
              <a:t>   父辈子句</a:t>
            </a:r>
            <a:r>
              <a:rPr lang="en-US" altLang="zh-CN" dirty="0" smtClean="0"/>
              <a:t>C1=P,C2=~P∨Q</a:t>
            </a:r>
            <a:r>
              <a:rPr lang="zh-CN" altLang="en-US" dirty="0" smtClean="0"/>
              <a:t>（即</a:t>
            </a:r>
            <a:r>
              <a:rPr lang="en-US" altLang="zh-CN" dirty="0" smtClean="0"/>
              <a:t>P=&gt;Q</a:t>
            </a:r>
            <a:r>
              <a:rPr lang="zh-CN" altLang="en-US" dirty="0" smtClean="0"/>
              <a:t>）</a:t>
            </a:r>
          </a:p>
          <a:p>
            <a:pPr lvl="1" eaLnBrk="1" hangingPunct="1">
              <a:lnSpc>
                <a:spcPct val="90000"/>
              </a:lnSpc>
              <a:buFont typeface="Wingdings" panose="05000000000000000000" pitchFamily="2" charset="2"/>
              <a:buNone/>
            </a:pPr>
            <a:r>
              <a:rPr lang="zh-CN" altLang="en-US" dirty="0" smtClean="0"/>
              <a:t>      文字</a:t>
            </a:r>
            <a:r>
              <a:rPr lang="en-US" altLang="zh-CN" dirty="0" smtClean="0"/>
              <a:t>L1=P,L2=~P </a:t>
            </a:r>
            <a:br>
              <a:rPr lang="en-US" altLang="zh-CN" dirty="0" smtClean="0"/>
            </a:br>
            <a:r>
              <a:rPr lang="en-US" altLang="zh-CN" dirty="0" smtClean="0"/>
              <a:t>  </a:t>
            </a:r>
            <a:r>
              <a:rPr lang="zh-CN" altLang="en-US" dirty="0" smtClean="0"/>
              <a:t>消解式 </a:t>
            </a:r>
            <a:r>
              <a:rPr lang="en-US" altLang="zh-CN" dirty="0" smtClean="0"/>
              <a:t>Q</a:t>
            </a:r>
          </a:p>
          <a:p>
            <a:pPr lvl="1" eaLnBrk="1" hangingPunct="1">
              <a:lnSpc>
                <a:spcPct val="90000"/>
              </a:lnSpc>
              <a:buFont typeface="Wingdings" panose="05000000000000000000" pitchFamily="2" charset="2"/>
              <a:buNone/>
            </a:pPr>
            <a:r>
              <a:rPr lang="en-US" altLang="zh-CN"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F59120-8716-40B0-8EB0-2240EE619A98}"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4898FB-29B6-4EAB-8D9F-B9948993518F}"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3</a:t>
            </a:fld>
            <a:endParaRPr kumimoji="0" lang="en-US" altLang="zh-CN" sz="1400" b="1" u="sng" smtClean="0">
              <a:latin typeface="Tahoma" panose="020B0604030504040204" pitchFamily="34" charset="0"/>
              <a:ea typeface="宋体" panose="02010600030101010101" pitchFamily="2" charset="-122"/>
            </a:endParaRPr>
          </a:p>
        </p:txBody>
      </p:sp>
      <p:sp>
        <p:nvSpPr>
          <p:cNvPr id="7172" name="Rectangle 2"/>
          <p:cNvSpPr>
            <a:spLocks noGrp="1" noChangeArrowheads="1"/>
          </p:cNvSpPr>
          <p:nvPr>
            <p:ph type="title"/>
          </p:nvPr>
        </p:nvSpPr>
        <p:spPr/>
        <p:txBody>
          <a:bodyPr/>
          <a:lstStyle/>
          <a:p>
            <a:pPr eaLnBrk="1" hangingPunct="1"/>
            <a:r>
              <a:rPr lang="zh-CN" altLang="en-US" b="1" u="sng" smtClean="0"/>
              <a:t>经典推理和非经典推理</a:t>
            </a:r>
          </a:p>
        </p:txBody>
      </p:sp>
      <p:sp>
        <p:nvSpPr>
          <p:cNvPr id="7173" name="Rectangle 3"/>
          <p:cNvSpPr>
            <a:spLocks noGrp="1" noChangeArrowheads="1"/>
          </p:cNvSpPr>
          <p:nvPr>
            <p:ph type="body" idx="1"/>
          </p:nvPr>
        </p:nvSpPr>
        <p:spPr>
          <a:xfrm>
            <a:off x="755650" y="2017713"/>
            <a:ext cx="8137525" cy="4579937"/>
          </a:xfrm>
        </p:spPr>
        <p:txBody>
          <a:bodyPr/>
          <a:lstStyle/>
          <a:p>
            <a:pPr eaLnBrk="1" hangingPunct="1"/>
            <a:r>
              <a:rPr lang="zh-CN" altLang="en-US" b="1" u="sng" dirty="0" smtClean="0"/>
              <a:t>非经典推理和经典推理的区别：</a:t>
            </a:r>
          </a:p>
          <a:p>
            <a:pPr lvl="1" eaLnBrk="1" hangingPunct="1"/>
            <a:r>
              <a:rPr lang="zh-CN" altLang="en-US" b="1" u="sng" dirty="0" smtClean="0"/>
              <a:t>在</a:t>
            </a:r>
            <a:r>
              <a:rPr lang="zh-CN" altLang="en-US" b="1" u="sng" dirty="0" smtClean="0">
                <a:solidFill>
                  <a:srgbClr val="C00000"/>
                </a:solidFill>
              </a:rPr>
              <a:t>推理方法</a:t>
            </a:r>
            <a:r>
              <a:rPr lang="zh-CN" altLang="en-US" b="1" u="sng" dirty="0" smtClean="0"/>
              <a:t>上，</a:t>
            </a:r>
            <a:r>
              <a:rPr lang="zh-CN" altLang="en-US" b="1" u="sng" dirty="0" smtClean="0">
                <a:solidFill>
                  <a:schemeClr val="bg2"/>
                </a:solidFill>
              </a:rPr>
              <a:t>经典推理采用</a:t>
            </a:r>
            <a:r>
              <a:rPr lang="zh-CN" altLang="en-US" b="1" u="sng" dirty="0" smtClean="0">
                <a:solidFill>
                  <a:srgbClr val="0066FF"/>
                </a:solidFill>
              </a:rPr>
              <a:t>演绎</a:t>
            </a:r>
            <a:r>
              <a:rPr lang="zh-CN" altLang="en-US" b="1" u="sng" dirty="0" smtClean="0">
                <a:solidFill>
                  <a:schemeClr val="bg2"/>
                </a:solidFill>
              </a:rPr>
              <a:t>逻辑推理</a:t>
            </a:r>
            <a:r>
              <a:rPr lang="zh-CN" altLang="en-US" b="1" u="sng" dirty="0" smtClean="0"/>
              <a:t>，而非经典逻辑采用</a:t>
            </a:r>
            <a:r>
              <a:rPr lang="zh-CN" altLang="en-US" b="1" u="sng" dirty="0" smtClean="0">
                <a:solidFill>
                  <a:srgbClr val="0066FF"/>
                </a:solidFill>
              </a:rPr>
              <a:t>归纳</a:t>
            </a:r>
            <a:r>
              <a:rPr lang="zh-CN" altLang="en-US" b="1" u="sng" dirty="0" smtClean="0"/>
              <a:t>逻辑推理。</a:t>
            </a:r>
          </a:p>
          <a:p>
            <a:pPr lvl="1" eaLnBrk="1" hangingPunct="1"/>
            <a:r>
              <a:rPr lang="zh-CN" altLang="en-US" b="1" u="sng" dirty="0" smtClean="0"/>
              <a:t>在</a:t>
            </a:r>
            <a:r>
              <a:rPr lang="zh-CN" altLang="en-US" b="1" u="sng" dirty="0" smtClean="0">
                <a:solidFill>
                  <a:srgbClr val="C00000"/>
                </a:solidFill>
              </a:rPr>
              <a:t>辖域取值</a:t>
            </a:r>
            <a:r>
              <a:rPr lang="zh-CN" altLang="en-US" b="1" u="sng" dirty="0" smtClean="0"/>
              <a:t>上，</a:t>
            </a:r>
            <a:r>
              <a:rPr lang="zh-CN" altLang="en-US" b="1" u="sng" dirty="0" smtClean="0">
                <a:solidFill>
                  <a:schemeClr val="bg2"/>
                </a:solidFill>
              </a:rPr>
              <a:t>经典逻辑都是</a:t>
            </a:r>
            <a:r>
              <a:rPr lang="zh-CN" altLang="en-US" b="1" u="sng" dirty="0" smtClean="0">
                <a:solidFill>
                  <a:srgbClr val="0066FF"/>
                </a:solidFill>
              </a:rPr>
              <a:t>二值逻辑</a:t>
            </a:r>
            <a:r>
              <a:rPr lang="zh-CN" altLang="en-US" b="1" u="sng" dirty="0" smtClean="0">
                <a:solidFill>
                  <a:schemeClr val="bg2"/>
                </a:solidFill>
              </a:rPr>
              <a:t>，真或假</a:t>
            </a:r>
            <a:r>
              <a:rPr lang="zh-CN" altLang="en-US" b="1" u="sng" dirty="0" smtClean="0"/>
              <a:t>，而非经典逻辑都是</a:t>
            </a:r>
            <a:r>
              <a:rPr lang="zh-CN" altLang="en-US" b="1" u="sng" dirty="0" smtClean="0">
                <a:solidFill>
                  <a:srgbClr val="0066FF"/>
                </a:solidFill>
              </a:rPr>
              <a:t>多值逻辑</a:t>
            </a:r>
            <a:r>
              <a:rPr lang="zh-CN" altLang="en-US" b="1" u="sng" dirty="0" smtClean="0"/>
              <a:t>，如三值、四值和模糊逻辑等。</a:t>
            </a:r>
          </a:p>
          <a:p>
            <a:pPr lvl="1" eaLnBrk="1" hangingPunct="1"/>
            <a:r>
              <a:rPr lang="zh-CN" altLang="en-US" b="1" u="sng" dirty="0" smtClean="0"/>
              <a:t>在</a:t>
            </a:r>
            <a:r>
              <a:rPr lang="zh-CN" altLang="en-US" b="1" u="sng" dirty="0" smtClean="0">
                <a:solidFill>
                  <a:srgbClr val="C00000"/>
                </a:solidFill>
              </a:rPr>
              <a:t>运算法则</a:t>
            </a:r>
            <a:r>
              <a:rPr lang="zh-CN" altLang="en-US" b="1" u="sng" dirty="0" smtClean="0"/>
              <a:t>上，属于经典逻辑的形式逻辑和数理逻辑，它们的许多运算法则在非经典逻辑中就不能成立。</a:t>
            </a:r>
          </a:p>
          <a:p>
            <a:pPr lvl="1" eaLnBrk="1" hangingPunct="1"/>
            <a:r>
              <a:rPr lang="zh-CN" altLang="en-US" b="1" u="sng" dirty="0" smtClean="0"/>
              <a:t>在</a:t>
            </a:r>
            <a:r>
              <a:rPr lang="zh-CN" altLang="en-US" b="1" u="sng" dirty="0" smtClean="0">
                <a:solidFill>
                  <a:srgbClr val="C00000"/>
                </a:solidFill>
              </a:rPr>
              <a:t>逻辑算符</a:t>
            </a:r>
            <a:r>
              <a:rPr lang="zh-CN" altLang="en-US" b="1" u="sng" dirty="0" smtClean="0"/>
              <a:t>上，非经典逻辑具有更多的逻辑算符。</a:t>
            </a:r>
          </a:p>
          <a:p>
            <a:pPr lvl="1" eaLnBrk="1" hangingPunct="1"/>
            <a:r>
              <a:rPr lang="zh-CN" altLang="en-US" b="1" u="sng" dirty="0" smtClean="0"/>
              <a:t>在是否单调上，经典逻辑是单调的。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A4C2D6C-6432-4DDB-A680-A7EC7DA84E74}" type="datetime1">
              <a:rPr lang="zh-CN" altLang="en-US"/>
              <a:pPr>
                <a:defRPr/>
              </a:pPr>
              <a:t>2017/11/19</a:t>
            </a:fld>
            <a:endParaRPr lang="en-US" altLang="zh-CN"/>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2FDC06-9A17-421C-87CC-3DA47E77811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smtClean="0">
              <a:latin typeface="Tahoma" panose="020B0604030504040204" pitchFamily="34" charset="0"/>
              <a:ea typeface="宋体" panose="02010600030101010101" pitchFamily="2" charset="-122"/>
            </a:endParaRPr>
          </a:p>
        </p:txBody>
      </p:sp>
      <p:sp>
        <p:nvSpPr>
          <p:cNvPr id="3482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消解推理规则</a:t>
            </a:r>
          </a:p>
        </p:txBody>
      </p:sp>
      <p:sp>
        <p:nvSpPr>
          <p:cNvPr id="34821" name="Rectangle 3"/>
          <p:cNvSpPr>
            <a:spLocks noGrp="1" noChangeArrowheads="1"/>
          </p:cNvSpPr>
          <p:nvPr>
            <p:ph type="body" idx="1"/>
          </p:nvPr>
        </p:nvSpPr>
        <p:spPr>
          <a:xfrm>
            <a:off x="900113" y="2060575"/>
            <a:ext cx="7772400" cy="4114800"/>
          </a:xfrm>
        </p:spPr>
        <p:txBody>
          <a:bodyPr/>
          <a:lstStyle/>
          <a:p>
            <a:pPr lvl="1" eaLnBrk="1" hangingPunct="1">
              <a:buFont typeface="Wingdings" panose="05000000000000000000" pitchFamily="2" charset="2"/>
              <a:buNone/>
            </a:pPr>
            <a:r>
              <a:rPr lang="en-US" altLang="zh-CN" b="1" smtClean="0"/>
              <a:t> </a:t>
            </a:r>
            <a:r>
              <a:rPr lang="en-US" altLang="zh-CN" smtClean="0"/>
              <a:t>……</a:t>
            </a:r>
          </a:p>
          <a:p>
            <a:pPr eaLnBrk="1" hangingPunct="1">
              <a:buFont typeface="Wingdings" panose="05000000000000000000" pitchFamily="2" charset="2"/>
              <a:buNone/>
            </a:pPr>
            <a:r>
              <a:rPr lang="en-US" altLang="zh-CN" smtClean="0"/>
              <a:t>    (2)</a:t>
            </a:r>
            <a:r>
              <a:rPr lang="zh-CN" altLang="en-US" smtClean="0"/>
              <a:t>合并 </a:t>
            </a:r>
            <a:br>
              <a:rPr lang="zh-CN" altLang="en-US" smtClean="0"/>
            </a:br>
            <a:r>
              <a:rPr lang="zh-CN" altLang="en-US" smtClean="0"/>
              <a:t>    父辈子句</a:t>
            </a:r>
            <a:r>
              <a:rPr lang="en-US" altLang="zh-CN" smtClean="0"/>
              <a:t>C1=P∨Q,C2=~P∨Q</a:t>
            </a:r>
          </a:p>
          <a:p>
            <a:pPr eaLnBrk="1" hangingPunct="1">
              <a:buFont typeface="Wingdings" panose="05000000000000000000" pitchFamily="2" charset="2"/>
              <a:buNone/>
            </a:pPr>
            <a:r>
              <a:rPr lang="en-US" altLang="zh-CN" smtClean="0"/>
              <a:t>       </a:t>
            </a:r>
            <a:r>
              <a:rPr lang="zh-CN" altLang="en-US" smtClean="0"/>
              <a:t>文字</a:t>
            </a:r>
            <a:r>
              <a:rPr lang="en-US" altLang="zh-CN" smtClean="0"/>
              <a:t>L1=P,L2=~P</a:t>
            </a:r>
            <a:br>
              <a:rPr lang="en-US" altLang="zh-CN" smtClean="0"/>
            </a:br>
            <a:r>
              <a:rPr lang="en-US" altLang="zh-CN" smtClean="0"/>
              <a:t>   </a:t>
            </a:r>
            <a:r>
              <a:rPr lang="zh-CN" altLang="en-US" smtClean="0"/>
              <a:t>消解式 </a:t>
            </a:r>
            <a:r>
              <a:rPr lang="en-US" altLang="zh-CN" smtClean="0"/>
              <a:t>Q</a:t>
            </a:r>
            <a:br>
              <a:rPr lang="en-US" altLang="zh-CN" smtClean="0"/>
            </a:br>
            <a:r>
              <a:rPr lang="en-US" altLang="zh-CN" smtClean="0"/>
              <a:t>(3)</a:t>
            </a:r>
            <a:r>
              <a:rPr lang="zh-CN" altLang="en-US" smtClean="0"/>
              <a:t>重言式</a:t>
            </a:r>
            <a:br>
              <a:rPr lang="zh-CN" altLang="en-US" smtClean="0"/>
            </a:br>
            <a:r>
              <a:rPr lang="zh-CN" altLang="en-US" smtClean="0"/>
              <a:t>    父辈子句</a:t>
            </a:r>
            <a:r>
              <a:rPr lang="en-US" altLang="zh-CN" smtClean="0"/>
              <a:t>C1=P∨Q,C2=~P∨~Q</a:t>
            </a:r>
            <a:br>
              <a:rPr lang="en-US" altLang="zh-CN" smtClean="0"/>
            </a:br>
            <a:r>
              <a:rPr lang="en-US" altLang="zh-CN" smtClean="0"/>
              <a:t>   </a:t>
            </a:r>
            <a:r>
              <a:rPr lang="zh-CN" altLang="en-US" smtClean="0"/>
              <a:t>文字</a:t>
            </a:r>
            <a:r>
              <a:rPr lang="en-US" altLang="zh-CN" smtClean="0"/>
              <a:t>L1=P,L2=~P         </a:t>
            </a:r>
            <a:r>
              <a:rPr lang="zh-CN" altLang="en-US" smtClean="0"/>
              <a:t>文字</a:t>
            </a:r>
            <a:r>
              <a:rPr lang="en-US" altLang="zh-CN" smtClean="0"/>
              <a:t>L1=Q,L2=~Q </a:t>
            </a:r>
            <a:br>
              <a:rPr lang="en-US" altLang="zh-CN" smtClean="0"/>
            </a:br>
            <a:r>
              <a:rPr lang="en-US" altLang="zh-CN" smtClean="0"/>
              <a:t>   </a:t>
            </a:r>
            <a:r>
              <a:rPr lang="zh-CN" altLang="en-US" smtClean="0"/>
              <a:t>消解式</a:t>
            </a:r>
            <a:r>
              <a:rPr lang="en-US" altLang="zh-CN" smtClean="0"/>
              <a:t>Q∨~Q    </a:t>
            </a:r>
            <a:r>
              <a:rPr lang="zh-CN" altLang="en-US" smtClean="0"/>
              <a:t>或消解式</a:t>
            </a:r>
            <a:r>
              <a:rPr lang="en-US" altLang="zh-CN" smtClean="0"/>
              <a:t>P∨~P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425E800-E138-457D-ADB9-2ECB66C7267D}" type="datetime1">
              <a:rPr lang="zh-CN" altLang="en-US"/>
              <a:pPr>
                <a:defRPr/>
              </a:pPr>
              <a:t>2017/11/19</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AFF33E-E2E2-4876-8185-87C200352BA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smtClean="0">
              <a:latin typeface="Tahoma" panose="020B0604030504040204" pitchFamily="34" charset="0"/>
              <a:ea typeface="宋体" panose="02010600030101010101" pitchFamily="2" charset="-122"/>
            </a:endParaRPr>
          </a:p>
        </p:txBody>
      </p:sp>
      <p:sp>
        <p:nvSpPr>
          <p:cNvPr id="3584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消解推理规则</a:t>
            </a:r>
          </a:p>
        </p:txBody>
      </p:sp>
      <p:sp>
        <p:nvSpPr>
          <p:cNvPr id="35845" name="Rectangle 3"/>
          <p:cNvSpPr>
            <a:spLocks noGrp="1" noChangeArrowheads="1"/>
          </p:cNvSpPr>
          <p:nvPr>
            <p:ph type="body" idx="1"/>
          </p:nvPr>
        </p:nvSpPr>
        <p:spPr>
          <a:xfrm>
            <a:off x="323528" y="2017713"/>
            <a:ext cx="8820472" cy="4114800"/>
          </a:xfrm>
        </p:spPr>
        <p:txBody>
          <a:bodyPr/>
          <a:lstStyle/>
          <a:p>
            <a:pPr lvl="1" eaLnBrk="1" hangingPunct="1">
              <a:lnSpc>
                <a:spcPct val="90000"/>
              </a:lnSpc>
              <a:buFont typeface="Wingdings" panose="05000000000000000000" pitchFamily="2" charset="2"/>
              <a:buNone/>
            </a:pPr>
            <a:r>
              <a:rPr lang="en-US" altLang="zh-CN" b="1" dirty="0" smtClean="0"/>
              <a:t> </a:t>
            </a:r>
            <a:r>
              <a:rPr lang="en-US" altLang="zh-CN" sz="2800" dirty="0" smtClean="0"/>
              <a:t>……</a:t>
            </a:r>
          </a:p>
          <a:p>
            <a:pPr eaLnBrk="1" hangingPunct="1">
              <a:lnSpc>
                <a:spcPct val="90000"/>
              </a:lnSpc>
              <a:buFont typeface="Wingdings" panose="05000000000000000000" pitchFamily="2" charset="2"/>
              <a:buNone/>
            </a:pPr>
            <a:r>
              <a:rPr lang="en-US" altLang="zh-CN" dirty="0" smtClean="0"/>
              <a:t>  (4) </a:t>
            </a:r>
            <a:r>
              <a:rPr lang="zh-CN" altLang="en-US" dirty="0" smtClean="0"/>
              <a:t>空子句（矛盾）</a:t>
            </a:r>
            <a:br>
              <a:rPr lang="zh-CN" altLang="en-US" dirty="0" smtClean="0"/>
            </a:br>
            <a:r>
              <a:rPr lang="zh-CN" altLang="en-US" dirty="0" smtClean="0"/>
              <a:t>        父辈子句</a:t>
            </a:r>
            <a:r>
              <a:rPr lang="en-US" altLang="zh-CN" dirty="0" smtClean="0"/>
              <a:t>C1=P ,C2=~P</a:t>
            </a:r>
          </a:p>
          <a:p>
            <a:pPr eaLnBrk="1" hangingPunct="1">
              <a:lnSpc>
                <a:spcPct val="90000"/>
              </a:lnSpc>
              <a:buFont typeface="Wingdings" panose="05000000000000000000" pitchFamily="2" charset="2"/>
              <a:buNone/>
            </a:pPr>
            <a:r>
              <a:rPr lang="en-US" altLang="zh-CN" dirty="0" smtClean="0"/>
              <a:t>           </a:t>
            </a:r>
            <a:r>
              <a:rPr lang="zh-CN" altLang="en-US" dirty="0" smtClean="0"/>
              <a:t>文字</a:t>
            </a:r>
            <a:r>
              <a:rPr lang="en-US" altLang="zh-CN" dirty="0" smtClean="0"/>
              <a:t>L1=P,L2=~P</a:t>
            </a:r>
            <a:br>
              <a:rPr lang="en-US" altLang="zh-CN" dirty="0" smtClean="0"/>
            </a:br>
            <a:r>
              <a:rPr lang="en-US" altLang="zh-CN" dirty="0" smtClean="0"/>
              <a:t>       </a:t>
            </a:r>
            <a:r>
              <a:rPr lang="zh-CN" altLang="en-US" dirty="0" smtClean="0"/>
              <a:t>消解式 </a:t>
            </a:r>
            <a:r>
              <a:rPr lang="en-US" altLang="zh-CN" dirty="0" smtClean="0"/>
              <a:t>NIL</a:t>
            </a:r>
            <a:br>
              <a:rPr lang="en-US" altLang="zh-CN" dirty="0" smtClean="0"/>
            </a:br>
            <a:r>
              <a:rPr lang="en-US" altLang="zh-CN" dirty="0" smtClean="0"/>
              <a:t>(5)</a:t>
            </a:r>
            <a:r>
              <a:rPr lang="zh-CN" altLang="en-US" dirty="0" smtClean="0"/>
              <a:t>链式（三段式）</a:t>
            </a:r>
            <a:br>
              <a:rPr lang="zh-CN" altLang="en-US" dirty="0" smtClean="0"/>
            </a:br>
            <a:r>
              <a:rPr lang="zh-CN" altLang="en-US" dirty="0" smtClean="0"/>
              <a:t>      父辈子句</a:t>
            </a:r>
            <a:r>
              <a:rPr lang="en-US" altLang="zh-CN" dirty="0" smtClean="0"/>
              <a:t>C1=~P∨Q</a:t>
            </a:r>
            <a:r>
              <a:rPr lang="zh-CN" altLang="en-US" dirty="0" smtClean="0"/>
              <a:t>（即</a:t>
            </a:r>
            <a:r>
              <a:rPr lang="en-US" altLang="zh-CN" dirty="0" smtClean="0"/>
              <a:t>P=&gt;Q</a:t>
            </a:r>
            <a:r>
              <a:rPr lang="zh-CN" altLang="en-US" dirty="0" smtClean="0"/>
              <a:t>）</a:t>
            </a:r>
            <a:r>
              <a:rPr lang="en-US" altLang="zh-CN" dirty="0" smtClean="0"/>
              <a:t>,C2=~Q∨R </a:t>
            </a:r>
            <a:r>
              <a:rPr lang="zh-CN" altLang="en-US" dirty="0" smtClean="0"/>
              <a:t>（即</a:t>
            </a:r>
            <a:r>
              <a:rPr lang="en-US" altLang="zh-CN" dirty="0" smtClean="0"/>
              <a:t>Q=&gt;R</a:t>
            </a:r>
            <a:r>
              <a:rPr lang="zh-CN" altLang="en-US" dirty="0" smtClean="0"/>
              <a:t>） </a:t>
            </a:r>
            <a:br>
              <a:rPr lang="zh-CN" altLang="en-US" dirty="0" smtClean="0"/>
            </a:br>
            <a:r>
              <a:rPr lang="zh-CN" altLang="en-US" dirty="0" smtClean="0"/>
              <a:t>    文字</a:t>
            </a:r>
            <a:r>
              <a:rPr lang="en-US" altLang="zh-CN" dirty="0" smtClean="0"/>
              <a:t>L1=Q,L2=~Q</a:t>
            </a:r>
            <a:br>
              <a:rPr lang="en-US" altLang="zh-CN" dirty="0" smtClean="0"/>
            </a:br>
            <a:r>
              <a:rPr lang="en-US" altLang="zh-CN" dirty="0" smtClean="0"/>
              <a:t>     </a:t>
            </a:r>
            <a:r>
              <a:rPr lang="zh-CN" altLang="en-US" dirty="0" smtClean="0"/>
              <a:t>消解式</a:t>
            </a:r>
            <a:r>
              <a:rPr lang="en-US" altLang="zh-CN" dirty="0" smtClean="0"/>
              <a:t>~P∨R</a:t>
            </a:r>
            <a:r>
              <a:rPr lang="zh-CN" altLang="en-US" dirty="0" smtClean="0"/>
              <a:t>（即</a:t>
            </a:r>
            <a:r>
              <a:rPr lang="en-US" altLang="zh-CN" dirty="0" smtClean="0"/>
              <a:t>P=&gt;R</a:t>
            </a:r>
            <a:r>
              <a:rPr lang="zh-CN" altLang="en-US"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9EACC9A-5AA5-407D-B5CB-1852A73185C2}" type="datetime1">
              <a:rPr lang="zh-CN" altLang="en-US"/>
              <a:pPr>
                <a:defRPr/>
              </a:pPr>
              <a:t>2017/11/19</a:t>
            </a:fld>
            <a:endParaRPr lang="en-US" altLang="zh-CN"/>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B2AAE5-1DC5-4DA8-89E1-BE4772C499A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32</a:t>
            </a:fld>
            <a:endParaRPr kumimoji="0" lang="en-US" altLang="zh-CN" sz="1400" smtClean="0">
              <a:latin typeface="Tahoma" panose="020B0604030504040204" pitchFamily="34" charset="0"/>
              <a:ea typeface="宋体" panose="02010600030101010101" pitchFamily="2" charset="-122"/>
            </a:endParaRPr>
          </a:p>
        </p:txBody>
      </p:sp>
      <p:sp>
        <p:nvSpPr>
          <p:cNvPr id="3686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含有变量的消解式</a:t>
            </a:r>
            <a:r>
              <a:rPr lang="zh-CN" altLang="en-US" smtClean="0">
                <a:solidFill>
                  <a:srgbClr val="000000"/>
                </a:solidFill>
              </a:rPr>
              <a:t> </a:t>
            </a:r>
          </a:p>
        </p:txBody>
      </p:sp>
      <p:sp>
        <p:nvSpPr>
          <p:cNvPr id="36869" name="Rectangle 3"/>
          <p:cNvSpPr>
            <a:spLocks noGrp="1" noChangeArrowheads="1"/>
          </p:cNvSpPr>
          <p:nvPr>
            <p:ph type="body" idx="1"/>
          </p:nvPr>
        </p:nvSpPr>
        <p:spPr>
          <a:xfrm>
            <a:off x="539552" y="1981200"/>
            <a:ext cx="8223448" cy="4419600"/>
          </a:xfrm>
        </p:spPr>
        <p:txBody>
          <a:bodyPr/>
          <a:lstStyle/>
          <a:p>
            <a:pPr eaLnBrk="1" hangingPunct="1"/>
            <a:r>
              <a:rPr lang="zh-CN" altLang="en-US" sz="2400" dirty="0" smtClean="0">
                <a:solidFill>
                  <a:schemeClr val="folHlink"/>
                </a:solidFill>
              </a:rPr>
              <a:t>含有变量的消解式</a:t>
            </a:r>
            <a:r>
              <a:rPr lang="zh-CN" altLang="en-US" sz="2400" dirty="0" smtClean="0">
                <a:solidFill>
                  <a:srgbClr val="000000"/>
                </a:solidFill>
              </a:rPr>
              <a:t> </a:t>
            </a:r>
          </a:p>
          <a:p>
            <a:pPr eaLnBrk="1" hangingPunct="1">
              <a:buFont typeface="Wingdings" panose="05000000000000000000" pitchFamily="2" charset="2"/>
              <a:buNone/>
            </a:pPr>
            <a:r>
              <a:rPr lang="zh-CN" altLang="en-US" sz="2400" dirty="0" smtClean="0"/>
              <a:t>    让我们把上述简单的对基子句的归结推理规则推广到含有变量的子句。为了对含有变量的子句使用归结规则，我们必须找到一个置换，作用于父辈子句使其含有互补文字。令父辈子句由</a:t>
            </a:r>
            <a:r>
              <a:rPr lang="en-US" altLang="zh-CN" sz="2400" dirty="0" smtClean="0"/>
              <a:t>{Li}</a:t>
            </a:r>
            <a:r>
              <a:rPr lang="zh-CN" altLang="en-US" sz="2400" dirty="0" smtClean="0"/>
              <a:t>和</a:t>
            </a:r>
            <a:r>
              <a:rPr lang="en-US" altLang="zh-CN" sz="2400" dirty="0" smtClean="0"/>
              <a:t>{</a:t>
            </a:r>
            <a:r>
              <a:rPr lang="en-US" altLang="zh-CN" sz="2400" dirty="0" err="1" smtClean="0"/>
              <a:t>Mi</a:t>
            </a:r>
            <a:r>
              <a:rPr lang="en-US" altLang="zh-CN" sz="2400" dirty="0" smtClean="0"/>
              <a:t>}</a:t>
            </a:r>
            <a:r>
              <a:rPr lang="zh-CN" altLang="en-US" sz="2400" dirty="0" smtClean="0"/>
              <a:t>给出，而且假设这两个子句的变量已经分离标准化（无公共变量）。设</a:t>
            </a:r>
            <a:r>
              <a:rPr lang="en-US" altLang="zh-CN" sz="2400" dirty="0" smtClean="0"/>
              <a:t>{li}</a:t>
            </a:r>
            <a:r>
              <a:rPr lang="zh-CN" altLang="en-US" sz="2400" dirty="0" smtClean="0"/>
              <a:t>是</a:t>
            </a:r>
            <a:r>
              <a:rPr lang="en-US" altLang="zh-CN" sz="2400" dirty="0" smtClean="0"/>
              <a:t>{Li}</a:t>
            </a:r>
            <a:r>
              <a:rPr lang="zh-CN" altLang="en-US" sz="2400" dirty="0" smtClean="0"/>
              <a:t>的一个子集，</a:t>
            </a:r>
            <a:r>
              <a:rPr lang="en-US" altLang="zh-CN" sz="2400" dirty="0" smtClean="0"/>
              <a:t>{mi}</a:t>
            </a:r>
            <a:r>
              <a:rPr lang="zh-CN" altLang="en-US" sz="2400" dirty="0" smtClean="0"/>
              <a:t>是</a:t>
            </a:r>
            <a:r>
              <a:rPr lang="en-US" altLang="zh-CN" sz="2400" dirty="0" smtClean="0"/>
              <a:t>{</a:t>
            </a:r>
            <a:r>
              <a:rPr lang="en-US" altLang="zh-CN" sz="2400" dirty="0" err="1" smtClean="0"/>
              <a:t>Mi</a:t>
            </a:r>
            <a:r>
              <a:rPr lang="en-US" altLang="zh-CN" sz="2400" dirty="0" smtClean="0"/>
              <a:t>}</a:t>
            </a:r>
            <a:r>
              <a:rPr lang="zh-CN" altLang="en-US" sz="2400" dirty="0" smtClean="0"/>
              <a:t>的一个子集，使得</a:t>
            </a:r>
            <a:r>
              <a:rPr lang="en-US" altLang="zh-CN" sz="2400" dirty="0" smtClean="0"/>
              <a:t>{li}</a:t>
            </a:r>
            <a:r>
              <a:rPr lang="zh-CN" altLang="en-US" sz="2400" dirty="0" smtClean="0"/>
              <a:t>和</a:t>
            </a:r>
            <a:r>
              <a:rPr lang="en-US" altLang="zh-CN" sz="2400" dirty="0" smtClean="0"/>
              <a:t>{~mi}</a:t>
            </a:r>
            <a:r>
              <a:rPr lang="zh-CN" altLang="en-US" sz="2400" dirty="0" smtClean="0"/>
              <a:t>的并集存在一个最一般的合一者。归结两个子句</a:t>
            </a:r>
            <a:r>
              <a:rPr lang="en-US" altLang="zh-CN" sz="2400" dirty="0" smtClean="0"/>
              <a:t>{Li]</a:t>
            </a:r>
            <a:r>
              <a:rPr lang="zh-CN" altLang="en-US" sz="2400" dirty="0" smtClean="0"/>
              <a:t>和</a:t>
            </a:r>
            <a:r>
              <a:rPr lang="en-US" altLang="zh-CN" sz="2400" dirty="0" smtClean="0"/>
              <a:t>{</a:t>
            </a:r>
            <a:r>
              <a:rPr lang="en-US" altLang="zh-CN" sz="2400" dirty="0" err="1" smtClean="0"/>
              <a:t>Mi</a:t>
            </a:r>
            <a:r>
              <a:rPr lang="en-US" altLang="zh-CN" sz="2400" dirty="0" smtClean="0"/>
              <a:t>}</a:t>
            </a:r>
            <a:r>
              <a:rPr lang="zh-CN" altLang="en-US" sz="2400" dirty="0" smtClean="0"/>
              <a:t>，得到的新子句</a:t>
            </a:r>
            <a:br>
              <a:rPr lang="zh-CN" altLang="en-US" sz="2400" dirty="0" smtClean="0"/>
            </a:br>
            <a:r>
              <a:rPr lang="en-US" altLang="zh-CN" sz="2400" dirty="0" smtClean="0"/>
              <a:t>{{Li}-{Li}}σ∪{{</a:t>
            </a:r>
            <a:r>
              <a:rPr lang="en-US" altLang="zh-CN" sz="2400" dirty="0" err="1" smtClean="0"/>
              <a:t>Mi</a:t>
            </a:r>
            <a:r>
              <a:rPr lang="en-US" altLang="zh-CN" sz="2400" dirty="0" smtClean="0"/>
              <a:t>}-{mi}}σ</a:t>
            </a:r>
            <a:br>
              <a:rPr lang="en-US" altLang="zh-CN" sz="2400" dirty="0" smtClean="0"/>
            </a:br>
            <a:r>
              <a:rPr lang="zh-CN" altLang="en-US" sz="2400" dirty="0" smtClean="0"/>
              <a:t>就是这</a:t>
            </a:r>
            <a:r>
              <a:rPr lang="zh-CN" altLang="en-US" sz="2400" dirty="0" smtClean="0">
                <a:solidFill>
                  <a:srgbClr val="0000FF"/>
                </a:solidFill>
              </a:rPr>
              <a:t>两个子句的归结式</a:t>
            </a:r>
            <a:r>
              <a:rPr lang="zh-CN" altLang="en-US" sz="24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33DE2CBC-840C-4F45-89C7-1C1D59D2C834}" type="datetime1">
              <a:rPr lang="zh-CN" altLang="en-US"/>
              <a:pPr>
                <a:defRPr/>
              </a:pPr>
              <a:t>2017/11/19</a:t>
            </a:fld>
            <a:endParaRPr lang="en-US" altLang="zh-CN"/>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83A3A1-8037-48CD-9670-C9CD386A811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33</a:t>
            </a:fld>
            <a:endParaRPr kumimoji="0" lang="en-US" altLang="zh-CN" sz="1400" smtClean="0">
              <a:latin typeface="Tahoma" panose="020B0604030504040204" pitchFamily="34" charset="0"/>
              <a:ea typeface="宋体" panose="02010600030101010101" pitchFamily="2" charset="-122"/>
            </a:endParaRPr>
          </a:p>
        </p:txBody>
      </p:sp>
      <p:sp>
        <p:nvSpPr>
          <p:cNvPr id="3789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含有变量的消解式</a:t>
            </a:r>
          </a:p>
        </p:txBody>
      </p:sp>
      <p:sp>
        <p:nvSpPr>
          <p:cNvPr id="288771" name="Rectangle 3"/>
          <p:cNvSpPr>
            <a:spLocks noGrp="1" noChangeArrowheads="1"/>
          </p:cNvSpPr>
          <p:nvPr>
            <p:ph type="body" idx="1"/>
          </p:nvPr>
        </p:nvSpPr>
        <p:spPr>
          <a:xfrm>
            <a:off x="914400" y="1905000"/>
            <a:ext cx="7978775" cy="1019175"/>
          </a:xfrm>
        </p:spPr>
        <p:txBody>
          <a:bodyPr/>
          <a:lstStyle/>
          <a:p>
            <a:pPr eaLnBrk="1" hangingPunct="1">
              <a:lnSpc>
                <a:spcPct val="90000"/>
              </a:lnSpc>
            </a:pPr>
            <a:r>
              <a:rPr lang="zh-CN" altLang="en-US" sz="2400" smtClean="0"/>
              <a:t>例</a:t>
            </a:r>
            <a:r>
              <a:rPr lang="en-US" altLang="zh-CN" sz="2400" smtClean="0"/>
              <a:t>1</a:t>
            </a:r>
            <a:r>
              <a:rPr lang="zh-CN" altLang="en-US" sz="2400" smtClean="0"/>
              <a:t>：</a:t>
            </a:r>
            <a:br>
              <a:rPr lang="zh-CN" altLang="en-US" sz="2400" smtClean="0"/>
            </a:br>
            <a:r>
              <a:rPr lang="zh-CN" altLang="en-US" sz="2400" smtClean="0"/>
              <a:t>子句 </a:t>
            </a:r>
            <a:r>
              <a:rPr lang="en-US" altLang="zh-CN" sz="2400" smtClean="0">
                <a:solidFill>
                  <a:schemeClr val="folHlink"/>
                </a:solidFill>
              </a:rPr>
              <a:t>P[x</a:t>
            </a:r>
            <a:r>
              <a:rPr lang="zh-CN" altLang="en-US" sz="2400" smtClean="0">
                <a:solidFill>
                  <a:schemeClr val="folHlink"/>
                </a:solidFill>
              </a:rPr>
              <a:t>，</a:t>
            </a:r>
            <a:r>
              <a:rPr lang="en-US" altLang="zh-CN" sz="2400" smtClean="0">
                <a:solidFill>
                  <a:schemeClr val="folHlink"/>
                </a:solidFill>
              </a:rPr>
              <a:t>f(A)]</a:t>
            </a:r>
            <a:r>
              <a:rPr lang="en-US" altLang="zh-CN" sz="2400" smtClean="0"/>
              <a:t> ∨P[x</a:t>
            </a:r>
            <a:r>
              <a:rPr lang="zh-CN" altLang="en-US" sz="2400" smtClean="0"/>
              <a:t>，</a:t>
            </a:r>
            <a:r>
              <a:rPr lang="en-US" altLang="zh-CN" sz="2400" smtClean="0"/>
              <a:t>f(y)] ∨Q(y)</a:t>
            </a:r>
            <a:br>
              <a:rPr lang="en-US" altLang="zh-CN" sz="2400" smtClean="0"/>
            </a:br>
            <a:r>
              <a:rPr lang="zh-CN" altLang="en-US" sz="2400" smtClean="0"/>
              <a:t>和 </a:t>
            </a:r>
            <a:r>
              <a:rPr lang="en-US" altLang="zh-CN" sz="2400" smtClean="0">
                <a:solidFill>
                  <a:schemeClr val="folHlink"/>
                </a:solidFill>
              </a:rPr>
              <a:t>~P[z</a:t>
            </a:r>
            <a:r>
              <a:rPr lang="zh-CN" altLang="en-US" sz="2400" smtClean="0">
                <a:solidFill>
                  <a:schemeClr val="folHlink"/>
                </a:solidFill>
              </a:rPr>
              <a:t>，</a:t>
            </a:r>
            <a:r>
              <a:rPr lang="en-US" altLang="zh-CN" sz="2400" smtClean="0">
                <a:solidFill>
                  <a:schemeClr val="folHlink"/>
                </a:solidFill>
              </a:rPr>
              <a:t>f(A)]</a:t>
            </a:r>
            <a:r>
              <a:rPr lang="en-US" altLang="zh-CN" sz="2400" smtClean="0"/>
              <a:t> ∨~Q(z)</a:t>
            </a:r>
            <a:br>
              <a:rPr lang="en-US" altLang="zh-CN" sz="2400" smtClean="0"/>
            </a:br>
            <a:endParaRPr lang="en-US" altLang="zh-CN" sz="2400" smtClean="0"/>
          </a:p>
        </p:txBody>
      </p:sp>
      <p:sp>
        <p:nvSpPr>
          <p:cNvPr id="288772" name="Text Box 4"/>
          <p:cNvSpPr txBox="1">
            <a:spLocks noChangeArrowheads="1"/>
          </p:cNvSpPr>
          <p:nvPr/>
        </p:nvSpPr>
        <p:spPr bwMode="auto">
          <a:xfrm>
            <a:off x="971550" y="2924175"/>
            <a:ext cx="7920038"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a:t>如果取 </a:t>
            </a:r>
            <a:r>
              <a:rPr lang="en-US" altLang="zh-CN" sz="2000"/>
              <a:t>{li}={P[x,f(A)]}</a:t>
            </a:r>
            <a:br>
              <a:rPr lang="en-US" altLang="zh-CN" sz="2000"/>
            </a:br>
            <a:r>
              <a:rPr lang="en-US" altLang="zh-CN" sz="2000">
                <a:solidFill>
                  <a:srgbClr val="99FFFF"/>
                </a:solidFill>
              </a:rPr>
              <a:t>-------</a:t>
            </a:r>
            <a:r>
              <a:rPr lang="en-US" altLang="zh-CN" sz="2000"/>
              <a:t>{mi}={~P[z</a:t>
            </a:r>
            <a:r>
              <a:rPr lang="zh-CN" altLang="en-US" sz="2000"/>
              <a:t>，</a:t>
            </a:r>
            <a:r>
              <a:rPr lang="en-US" altLang="zh-CN" sz="2000"/>
              <a:t>f(A)]} </a:t>
            </a:r>
            <a:r>
              <a:rPr lang="en-US" altLang="zh-CN" sz="2000">
                <a:solidFill>
                  <a:srgbClr val="99FFFF"/>
                </a:solidFill>
              </a:rPr>
              <a:t>---</a:t>
            </a:r>
            <a:r>
              <a:rPr lang="en-US" altLang="zh-CN" sz="2000"/>
              <a:t>σ={z/x}</a:t>
            </a:r>
            <a:br>
              <a:rPr lang="en-US" altLang="zh-CN" sz="2000"/>
            </a:br>
            <a:r>
              <a:rPr lang="zh-CN" altLang="en-US" sz="2000"/>
              <a:t>那么得归结式</a:t>
            </a:r>
            <a:br>
              <a:rPr lang="zh-CN" altLang="en-US" sz="2000"/>
            </a:br>
            <a:r>
              <a:rPr lang="en-US" altLang="zh-CN" sz="2000">
                <a:solidFill>
                  <a:srgbClr val="99FFFF"/>
                </a:solidFill>
              </a:rPr>
              <a:t>-------</a:t>
            </a:r>
            <a:r>
              <a:rPr lang="en-US" altLang="zh-CN" sz="2000"/>
              <a:t>P(z</a:t>
            </a:r>
            <a:r>
              <a:rPr lang="zh-CN" altLang="en-US" sz="2000"/>
              <a:t>，</a:t>
            </a:r>
            <a:r>
              <a:rPr lang="en-US" altLang="zh-CN" sz="2000"/>
              <a:t>f(y))∨~Q(z)∨Q(y)</a:t>
            </a:r>
            <a:br>
              <a:rPr lang="en-US" altLang="zh-CN" sz="2000"/>
            </a:br>
            <a:r>
              <a:rPr lang="zh-CN" altLang="en-US" sz="2000"/>
              <a:t>如果取 </a:t>
            </a:r>
            <a:r>
              <a:rPr lang="en-US" altLang="zh-CN" sz="2000"/>
              <a:t>{li}={Q(y)}</a:t>
            </a:r>
            <a:br>
              <a:rPr lang="en-US" altLang="zh-CN" sz="2000"/>
            </a:br>
            <a:r>
              <a:rPr lang="en-US" altLang="zh-CN" sz="2000">
                <a:solidFill>
                  <a:srgbClr val="99FFFF"/>
                </a:solidFill>
              </a:rPr>
              <a:t>-------</a:t>
            </a:r>
            <a:r>
              <a:rPr lang="en-US" altLang="zh-CN" sz="2000"/>
              <a:t>{mi}={~Q(z)}</a:t>
            </a:r>
            <a:r>
              <a:rPr lang="en-US" altLang="zh-CN" sz="2000">
                <a:solidFill>
                  <a:srgbClr val="99FFFF"/>
                </a:solidFill>
              </a:rPr>
              <a:t>----------</a:t>
            </a:r>
            <a:r>
              <a:rPr lang="en-US" altLang="zh-CN" sz="2000"/>
              <a:t>σ={y/z}</a:t>
            </a:r>
            <a:br>
              <a:rPr lang="en-US" altLang="zh-CN" sz="2000"/>
            </a:br>
            <a:r>
              <a:rPr lang="zh-CN" altLang="en-US" sz="2000"/>
              <a:t>那么得归结式</a:t>
            </a:r>
            <a:br>
              <a:rPr lang="zh-CN" altLang="en-US" sz="2000"/>
            </a:br>
            <a:r>
              <a:rPr lang="en-US" altLang="zh-CN" sz="2000">
                <a:solidFill>
                  <a:srgbClr val="99FFFF"/>
                </a:solidFill>
              </a:rPr>
              <a:t>-------</a:t>
            </a:r>
            <a:r>
              <a:rPr lang="en-US" altLang="zh-CN" sz="2000"/>
              <a:t>P[x</a:t>
            </a:r>
            <a:r>
              <a:rPr lang="zh-CN" altLang="en-US" sz="2000"/>
              <a:t>，</a:t>
            </a:r>
            <a:r>
              <a:rPr lang="en-US" altLang="zh-CN" sz="2000"/>
              <a:t>f(A)] ∨P[x</a:t>
            </a:r>
            <a:r>
              <a:rPr lang="zh-CN" altLang="en-US" sz="2000"/>
              <a:t>，</a:t>
            </a:r>
            <a:r>
              <a:rPr lang="en-US" altLang="zh-CN" sz="2000"/>
              <a:t>f(y)] ∨~P[y</a:t>
            </a:r>
            <a:r>
              <a:rPr lang="zh-CN" altLang="en-US" sz="2000"/>
              <a:t>，</a:t>
            </a:r>
            <a:r>
              <a:rPr lang="en-US" altLang="zh-CN" sz="2000"/>
              <a:t>f(A)]</a:t>
            </a:r>
            <a:br>
              <a:rPr lang="en-US" altLang="zh-CN" sz="2000"/>
            </a:br>
            <a:r>
              <a:rPr lang="zh-CN" altLang="en-US" sz="2000"/>
              <a:t>进一步归结得归结式</a:t>
            </a:r>
            <a:br>
              <a:rPr lang="zh-CN" altLang="en-US" sz="2000"/>
            </a:br>
            <a:r>
              <a:rPr lang="en-US" altLang="zh-CN" sz="2000"/>
              <a:t>P[y</a:t>
            </a:r>
            <a:r>
              <a:rPr lang="zh-CN" altLang="en-US" sz="2000"/>
              <a:t>，</a:t>
            </a:r>
            <a:r>
              <a:rPr lang="en-US" altLang="zh-CN" sz="2000"/>
              <a:t>f(y)]</a:t>
            </a:r>
            <a:br>
              <a:rPr lang="en-US" altLang="zh-CN" sz="2000"/>
            </a:b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88772"/>
                                        </p:tgtEl>
                                        <p:attrNameLst>
                                          <p:attrName>style.visibility</p:attrName>
                                        </p:attrNameLst>
                                      </p:cBhvr>
                                      <p:to>
                                        <p:strVal val="visible"/>
                                      </p:to>
                                    </p:set>
                                    <p:anim calcmode="lin" valueType="num">
                                      <p:cBhvr additive="base">
                                        <p:cTn id="11" dur="500" fill="hold"/>
                                        <p:tgtEl>
                                          <p:spTgt spid="288772"/>
                                        </p:tgtEl>
                                        <p:attrNameLst>
                                          <p:attrName>ppt_x</p:attrName>
                                        </p:attrNameLst>
                                      </p:cBhvr>
                                      <p:tavLst>
                                        <p:tav tm="0">
                                          <p:val>
                                            <p:strVal val="0-#ppt_w/2"/>
                                          </p:val>
                                        </p:tav>
                                        <p:tav tm="100000">
                                          <p:val>
                                            <p:strVal val="#ppt_x"/>
                                          </p:val>
                                        </p:tav>
                                      </p:tavLst>
                                    </p:anim>
                                    <p:anim calcmode="lin" valueType="num">
                                      <p:cBhvr additive="base">
                                        <p:cTn id="12" dur="500" fill="hold"/>
                                        <p:tgtEl>
                                          <p:spTgt spid="288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4B263E6-C8B0-4E7F-8B9C-5A7EB4460588}" type="datetime1">
              <a:rPr lang="zh-CN" altLang="en-US"/>
              <a:pPr>
                <a:defRPr/>
              </a:pPr>
              <a:t>2017/11/19</a:t>
            </a:fld>
            <a:endParaRPr lang="en-US" altLang="zh-CN"/>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F8996-310B-48E9-8007-615B36D28C6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34</a:t>
            </a:fld>
            <a:endParaRPr kumimoji="0" lang="en-US" altLang="zh-CN" sz="1400" smtClean="0">
              <a:latin typeface="Tahoma" panose="020B0604030504040204" pitchFamily="34" charset="0"/>
              <a:ea typeface="宋体" panose="02010600030101010101" pitchFamily="2" charset="-122"/>
            </a:endParaRPr>
          </a:p>
        </p:txBody>
      </p:sp>
      <p:sp>
        <p:nvSpPr>
          <p:cNvPr id="3891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含有变量的消解式</a:t>
            </a:r>
          </a:p>
        </p:txBody>
      </p:sp>
      <p:sp>
        <p:nvSpPr>
          <p:cNvPr id="38917" name="Rectangle 3"/>
          <p:cNvSpPr>
            <a:spLocks noGrp="1" noChangeArrowheads="1"/>
          </p:cNvSpPr>
          <p:nvPr>
            <p:ph type="body" idx="1"/>
          </p:nvPr>
        </p:nvSpPr>
        <p:spPr>
          <a:xfrm>
            <a:off x="683568" y="2017713"/>
            <a:ext cx="8271520" cy="4114800"/>
          </a:xfrm>
        </p:spPr>
        <p:txBody>
          <a:bodyPr/>
          <a:lstStyle/>
          <a:p>
            <a:pPr eaLnBrk="1" hangingPunct="1"/>
            <a:r>
              <a:rPr lang="zh-CN" altLang="en-US" dirty="0" smtClean="0"/>
              <a:t>例</a:t>
            </a:r>
            <a:r>
              <a:rPr lang="en-US" altLang="zh-CN" dirty="0" smtClean="0"/>
              <a:t>2</a:t>
            </a:r>
            <a:r>
              <a:rPr lang="zh-CN" altLang="en-US" dirty="0" smtClean="0"/>
              <a:t>：</a:t>
            </a:r>
            <a:br>
              <a:rPr lang="zh-CN" altLang="en-US" dirty="0" smtClean="0"/>
            </a:br>
            <a:r>
              <a:rPr lang="zh-CN" altLang="en-US" dirty="0" smtClean="0">
                <a:latin typeface="宋体" panose="02010600030101010101" pitchFamily="2" charset="-122"/>
                <a:ea typeface="宋体" panose="02010600030101010101" pitchFamily="2" charset="-122"/>
              </a:rPr>
              <a:t>子句</a:t>
            </a:r>
            <a:r>
              <a:rPr lang="en-US" altLang="zh-CN" dirty="0" smtClean="0">
                <a:latin typeface="宋体" panose="02010600030101010101" pitchFamily="2" charset="-122"/>
                <a:ea typeface="宋体" panose="02010600030101010101" pitchFamily="2" charset="-122"/>
              </a:rPr>
              <a:t>C1=B(x),C2=~B(x)∨C(x)</a:t>
            </a:r>
            <a:br>
              <a:rPr lang="en-US" altLang="zh-CN" dirty="0" smtClean="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zh-CN" altLang="en-US" dirty="0" smtClean="0">
                <a:latin typeface="宋体" panose="02010600030101010101" pitchFamily="2" charset="-122"/>
                <a:ea typeface="宋体" panose="02010600030101010101" pitchFamily="2" charset="-122"/>
              </a:rPr>
              <a:t>归结式</a:t>
            </a:r>
            <a:r>
              <a:rPr lang="en-US" altLang="zh-CN" dirty="0" smtClean="0">
                <a:latin typeface="宋体" panose="02010600030101010101" pitchFamily="2" charset="-122"/>
                <a:ea typeface="宋体" panose="02010600030101010101" pitchFamily="2" charset="-122"/>
              </a:rPr>
              <a:t>C(x)</a:t>
            </a:r>
          </a:p>
          <a:p>
            <a:pPr eaLnBrk="1" hangingPunct="1"/>
            <a:r>
              <a:rPr lang="zh-CN" altLang="en-US" dirty="0" smtClean="0"/>
              <a:t>例</a:t>
            </a:r>
            <a:r>
              <a:rPr lang="en-US" altLang="zh-CN" dirty="0" smtClean="0"/>
              <a:t>3</a:t>
            </a:r>
            <a:r>
              <a:rPr lang="zh-CN" altLang="en-US" dirty="0" smtClean="0"/>
              <a:t>：</a:t>
            </a:r>
            <a:br>
              <a:rPr lang="zh-CN" altLang="en-US" dirty="0" smtClean="0"/>
            </a:br>
            <a:r>
              <a:rPr lang="zh-CN" altLang="en-US" dirty="0" smtClean="0">
                <a:latin typeface="宋体" panose="02010600030101010101" pitchFamily="2" charset="-122"/>
                <a:ea typeface="宋体" panose="02010600030101010101" pitchFamily="2" charset="-122"/>
              </a:rPr>
              <a:t>子句</a:t>
            </a:r>
            <a:r>
              <a:rPr lang="en-US" altLang="zh-CN" dirty="0" smtClean="0">
                <a:latin typeface="宋体" panose="02010600030101010101" pitchFamily="2" charset="-122"/>
                <a:ea typeface="宋体" panose="02010600030101010101" pitchFamily="2" charset="-122"/>
              </a:rPr>
              <a:t>C1=P</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Q</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C2=~Q[f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t>
            </a:r>
          </a:p>
          <a:p>
            <a:pPr eaLnBrk="1" hangingPunct="1">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置换</a:t>
            </a:r>
            <a:r>
              <a:rPr lang="en-US" altLang="zh-CN" dirty="0" smtClean="0">
                <a:latin typeface="宋体" panose="02010600030101010101" pitchFamily="2" charset="-122"/>
                <a:ea typeface="宋体" panose="02010600030101010101" pitchFamily="2" charset="-122"/>
              </a:rPr>
              <a:t>σ={f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br>
              <a:rPr lang="en-US" altLang="zh-CN" dirty="0" smtClean="0">
                <a:latin typeface="宋体" panose="02010600030101010101" pitchFamily="2" charset="-122"/>
                <a:ea typeface="宋体" panose="02010600030101010101" pitchFamily="2" charset="-122"/>
              </a:rPr>
            </a:br>
            <a:r>
              <a:rPr lang="zh-CN" altLang="en-US" dirty="0" smtClean="0">
                <a:latin typeface="宋体" panose="02010600030101010101" pitchFamily="2" charset="-122"/>
                <a:ea typeface="宋体" panose="02010600030101010101" pitchFamily="2" charset="-122"/>
              </a:rPr>
              <a:t>归结式</a:t>
            </a:r>
            <a:r>
              <a:rPr lang="en-US" altLang="zh-CN" dirty="0" smtClean="0">
                <a:latin typeface="宋体" panose="02010600030101010101" pitchFamily="2" charset="-122"/>
                <a:ea typeface="宋体" panose="02010600030101010101" pitchFamily="2" charset="-122"/>
              </a:rPr>
              <a:t>P[f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t>
            </a:r>
            <a:br>
              <a:rPr lang="en-US" altLang="zh-CN" dirty="0" smtClean="0">
                <a:latin typeface="宋体" panose="02010600030101010101" pitchFamily="2" charset="-122"/>
                <a:ea typeface="宋体" panose="02010600030101010101" pitchFamily="2" charset="-122"/>
              </a:rPr>
            </a:br>
            <a:endParaRPr lang="en-US" altLang="zh-CN"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766517-81F0-4DFC-8CAC-D0A39CA4B6FB}" type="datetime1">
              <a:rPr lang="zh-CN" altLang="en-US"/>
              <a:pPr>
                <a:defRPr/>
              </a:pPr>
              <a:t>2017/11/19</a:t>
            </a:fld>
            <a:endParaRPr lang="en-US" altLang="zh-CN"/>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621E84-39E4-46D2-A138-ADD2C0B10BE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35</a:t>
            </a:fld>
            <a:endParaRPr kumimoji="0" lang="en-US" altLang="zh-CN" sz="1400" smtClean="0">
              <a:latin typeface="Tahoma" panose="020B0604030504040204" pitchFamily="34" charset="0"/>
              <a:ea typeface="宋体" panose="02010600030101010101" pitchFamily="2" charset="-122"/>
            </a:endParaRPr>
          </a:p>
        </p:txBody>
      </p:sp>
      <p:sp>
        <p:nvSpPr>
          <p:cNvPr id="3994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solidFill>
                  <a:schemeClr val="folHlink"/>
                </a:solidFill>
                <a:ea typeface="华文新魏" panose="02010800040101010101" pitchFamily="2" charset="-122"/>
              </a:rPr>
              <a:t>含有变量的消解式</a:t>
            </a:r>
          </a:p>
        </p:txBody>
      </p:sp>
      <p:sp>
        <p:nvSpPr>
          <p:cNvPr id="39941" name="Rectangle 3"/>
          <p:cNvSpPr>
            <a:spLocks noGrp="1" noChangeArrowheads="1"/>
          </p:cNvSpPr>
          <p:nvPr>
            <p:ph type="body" idx="1"/>
          </p:nvPr>
        </p:nvSpPr>
        <p:spPr>
          <a:xfrm>
            <a:off x="684213" y="1981200"/>
            <a:ext cx="8154987" cy="4419600"/>
          </a:xfrm>
        </p:spPr>
        <p:txBody>
          <a:bodyPr/>
          <a:lstStyle/>
          <a:p>
            <a:pPr eaLnBrk="1" hangingPunct="1"/>
            <a:r>
              <a:rPr lang="zh-CN" altLang="en-US" smtClean="0"/>
              <a:t>例</a:t>
            </a:r>
            <a:r>
              <a:rPr lang="en-US" altLang="zh-CN" smtClean="0"/>
              <a:t>4</a:t>
            </a:r>
            <a:r>
              <a:rPr lang="zh-CN" altLang="en-US" smtClean="0"/>
              <a:t>：</a:t>
            </a:r>
            <a:br>
              <a:rPr lang="zh-CN" altLang="en-US" smtClean="0"/>
            </a:br>
            <a:r>
              <a:rPr lang="zh-CN" altLang="en-US" smtClean="0">
                <a:latin typeface="宋体" panose="02010600030101010101" pitchFamily="2" charset="-122"/>
                <a:ea typeface="宋体" panose="02010600030101010101" pitchFamily="2" charset="-122"/>
              </a:rPr>
              <a:t>子句</a:t>
            </a:r>
            <a:r>
              <a:rPr lang="en-US" altLang="zh-CN" smtClean="0">
                <a:latin typeface="宋体" panose="02010600030101010101" pitchFamily="2" charset="-122"/>
                <a:ea typeface="宋体" panose="02010600030101010101" pitchFamily="2" charset="-122"/>
              </a:rPr>
              <a:t>C1=P[x</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y</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 ∨Q</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x</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R[f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a</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y],C2=~P[f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a</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z] ∨R[z</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w]</a:t>
            </a:r>
          </a:p>
          <a:p>
            <a:pPr eaLnBrk="1" hangingPunct="1">
              <a:buFont typeface="Wingdings" panose="05000000000000000000" pitchFamily="2" charset="2"/>
              <a:buNone/>
            </a:pPr>
            <a:r>
              <a:rPr lang="en-US" altLang="zh-CN" smtClean="0">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置换</a:t>
            </a:r>
            <a:r>
              <a:rPr lang="en-US" altLang="zh-CN" smtClean="0">
                <a:latin typeface="宋体" panose="02010600030101010101" pitchFamily="2" charset="-122"/>
                <a:ea typeface="宋体" panose="02010600030101010101" pitchFamily="2" charset="-122"/>
              </a:rPr>
              <a:t>σ={f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a</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/x</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y</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/z}</a:t>
            </a:r>
            <a:br>
              <a:rPr lang="en-US" altLang="zh-CN" smtClean="0">
                <a:latin typeface="宋体" panose="02010600030101010101" pitchFamily="2" charset="-122"/>
                <a:ea typeface="宋体" panose="02010600030101010101" pitchFamily="2" charset="-122"/>
              </a:rPr>
            </a:br>
            <a:r>
              <a:rPr lang="en-US" altLang="zh-CN" smtClean="0">
                <a:latin typeface="宋体" panose="02010600030101010101" pitchFamily="2" charset="-122"/>
                <a:ea typeface="宋体" panose="02010600030101010101" pitchFamily="2" charset="-122"/>
              </a:rPr>
              <a:t/>
            </a:r>
            <a:br>
              <a:rPr lang="en-US" altLang="zh-CN" smtClean="0">
                <a:latin typeface="宋体" panose="02010600030101010101" pitchFamily="2" charset="-122"/>
                <a:ea typeface="宋体" panose="02010600030101010101" pitchFamily="2" charset="-122"/>
              </a:rPr>
            </a:br>
            <a:r>
              <a:rPr lang="zh-CN" altLang="en-US" smtClean="0">
                <a:latin typeface="宋体" panose="02010600030101010101" pitchFamily="2" charset="-122"/>
                <a:ea typeface="宋体" panose="02010600030101010101" pitchFamily="2" charset="-122"/>
              </a:rPr>
              <a:t>归结式</a:t>
            </a:r>
            <a:r>
              <a:rPr lang="en-US" altLang="zh-CN" smtClean="0">
                <a:latin typeface="宋体" panose="02010600030101010101" pitchFamily="2" charset="-122"/>
                <a:ea typeface="宋体" panose="02010600030101010101" pitchFamily="2" charset="-122"/>
              </a:rPr>
              <a:t>Q[f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a</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 ∨R[f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a</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y] ∨R[f</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y</a:t>
            </a:r>
            <a:r>
              <a:rPr lang="zh-CN" altLang="en-US" smtClean="0">
                <a:latin typeface="宋体" panose="02010600030101010101" pitchFamily="2" charset="-122"/>
                <a:ea typeface="宋体" panose="02010600030101010101" pitchFamily="2" charset="-122"/>
              </a:rPr>
              <a:t>），</a:t>
            </a:r>
            <a:r>
              <a:rPr lang="en-US" altLang="zh-CN" smtClean="0">
                <a:latin typeface="宋体" panose="02010600030101010101" pitchFamily="2" charset="-122"/>
                <a:ea typeface="宋体" panose="02010600030101010101" pitchFamily="2" charset="-122"/>
              </a:rPr>
              <a:t>w]</a:t>
            </a:r>
            <a:br>
              <a:rPr lang="en-US" altLang="zh-CN" smtClean="0">
                <a:latin typeface="宋体" panose="02010600030101010101" pitchFamily="2" charset="-122"/>
                <a:ea typeface="宋体" panose="02010600030101010101" pitchFamily="2" charset="-122"/>
              </a:rPr>
            </a:br>
            <a:endParaRPr lang="en-US" altLang="zh-CN" smtClean="0">
              <a:latin typeface="宋体" panose="02010600030101010101" pitchFamily="2" charset="-122"/>
              <a:ea typeface="宋体" panose="02010600030101010101" pitchFamily="2" charset="-122"/>
            </a:endParaRPr>
          </a:p>
          <a:p>
            <a:pPr eaLnBrk="1" hangingPunct="1">
              <a:buFont typeface="Wingdings" panose="05000000000000000000" pitchFamily="2" charset="2"/>
              <a:buNone/>
            </a:pPr>
            <a:endParaRPr lang="en-US" altLang="zh-CN"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25218E2-CCDA-4DA5-AC28-E055561769AE}" type="datetime1">
              <a:rPr lang="zh-CN" altLang="en-US"/>
              <a:pPr>
                <a:defRPr/>
              </a:pPr>
              <a:t>2017/11/19</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6917D0-D95C-4486-A67E-0CA4D6B65EE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smtClean="0">
              <a:latin typeface="Tahoma" panose="020B0604030504040204" pitchFamily="34" charset="0"/>
              <a:ea typeface="宋体" panose="02010600030101010101" pitchFamily="2" charset="-122"/>
            </a:endParaRPr>
          </a:p>
        </p:txBody>
      </p:sp>
      <p:sp>
        <p:nvSpPr>
          <p:cNvPr id="409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消解反演求解过程</a:t>
            </a:r>
          </a:p>
        </p:txBody>
      </p:sp>
      <p:sp>
        <p:nvSpPr>
          <p:cNvPr id="40965" name="Rectangle 3"/>
          <p:cNvSpPr>
            <a:spLocks noGrp="1" noChangeArrowheads="1"/>
          </p:cNvSpPr>
          <p:nvPr>
            <p:ph type="body" idx="1"/>
          </p:nvPr>
        </p:nvSpPr>
        <p:spPr>
          <a:xfrm>
            <a:off x="900113" y="1989138"/>
            <a:ext cx="7772400" cy="4114800"/>
          </a:xfrm>
        </p:spPr>
        <p:txBody>
          <a:bodyPr/>
          <a:lstStyle/>
          <a:p>
            <a:pPr eaLnBrk="1" hangingPunct="1"/>
            <a:r>
              <a:rPr lang="zh-CN" altLang="en-US" smtClean="0">
                <a:solidFill>
                  <a:schemeClr val="hlink"/>
                </a:solidFill>
              </a:rPr>
              <a:t>消解反演</a:t>
            </a:r>
          </a:p>
          <a:p>
            <a:pPr eaLnBrk="1" hangingPunct="1"/>
            <a:r>
              <a:rPr lang="zh-CN" altLang="en-US" smtClean="0"/>
              <a:t>给出一个公式集</a:t>
            </a:r>
            <a:r>
              <a:rPr lang="en-US" altLang="zh-CN" smtClean="0"/>
              <a:t>S</a:t>
            </a:r>
            <a:r>
              <a:rPr lang="zh-CN" altLang="en-US" smtClean="0"/>
              <a:t>和目标公式</a:t>
            </a:r>
            <a:r>
              <a:rPr lang="en-US" altLang="zh-CN" smtClean="0"/>
              <a:t>L</a:t>
            </a:r>
            <a:r>
              <a:rPr lang="zh-CN" altLang="en-US" smtClean="0"/>
              <a:t>，通过反证或反演来求证目标公式</a:t>
            </a:r>
            <a:r>
              <a:rPr lang="en-US" altLang="zh-CN" smtClean="0"/>
              <a:t>L</a:t>
            </a:r>
            <a:r>
              <a:rPr lang="zh-CN" altLang="en-US" smtClean="0"/>
              <a:t>，其证明步骤如下：</a:t>
            </a:r>
            <a:br>
              <a:rPr lang="zh-CN" altLang="en-US" smtClean="0"/>
            </a:br>
            <a:r>
              <a:rPr lang="zh-CN" altLang="en-US" smtClean="0"/>
              <a:t>（</a:t>
            </a:r>
            <a:r>
              <a:rPr lang="en-US" altLang="zh-CN" smtClean="0"/>
              <a:t>1</a:t>
            </a:r>
            <a:r>
              <a:rPr lang="zh-CN" altLang="en-US" smtClean="0"/>
              <a:t>）    否定</a:t>
            </a:r>
            <a:r>
              <a:rPr lang="en-US" altLang="zh-CN" smtClean="0"/>
              <a:t>L</a:t>
            </a:r>
            <a:r>
              <a:rPr lang="zh-CN" altLang="en-US" smtClean="0"/>
              <a:t>，得</a:t>
            </a:r>
            <a:r>
              <a:rPr lang="en-US" altLang="zh-CN" smtClean="0"/>
              <a:t>~L</a:t>
            </a:r>
            <a:r>
              <a:rPr lang="zh-CN" altLang="en-US" smtClean="0"/>
              <a:t>；</a:t>
            </a:r>
            <a:br>
              <a:rPr lang="zh-CN" altLang="en-US" smtClean="0"/>
            </a:br>
            <a:r>
              <a:rPr lang="zh-CN" altLang="en-US" smtClean="0"/>
              <a:t>（</a:t>
            </a:r>
            <a:r>
              <a:rPr lang="en-US" altLang="zh-CN" smtClean="0"/>
              <a:t>2</a:t>
            </a:r>
            <a:r>
              <a:rPr lang="zh-CN" altLang="en-US" smtClean="0"/>
              <a:t>）    把</a:t>
            </a:r>
            <a:r>
              <a:rPr lang="en-US" altLang="zh-CN" smtClean="0"/>
              <a:t>~L</a:t>
            </a:r>
            <a:r>
              <a:rPr lang="zh-CN" altLang="en-US" smtClean="0"/>
              <a:t>添加到</a:t>
            </a:r>
            <a:r>
              <a:rPr lang="en-US" altLang="zh-CN" smtClean="0"/>
              <a:t>S</a:t>
            </a:r>
            <a:r>
              <a:rPr lang="zh-CN" altLang="en-US" smtClean="0"/>
              <a:t>中去；</a:t>
            </a:r>
            <a:br>
              <a:rPr lang="zh-CN" altLang="en-US" smtClean="0"/>
            </a:br>
            <a:r>
              <a:rPr lang="zh-CN" altLang="en-US" smtClean="0"/>
              <a:t>（</a:t>
            </a:r>
            <a:r>
              <a:rPr lang="en-US" altLang="zh-CN" smtClean="0"/>
              <a:t>3</a:t>
            </a:r>
            <a:r>
              <a:rPr lang="zh-CN" altLang="en-US" smtClean="0"/>
              <a:t>）    把新产生的集合</a:t>
            </a:r>
            <a:r>
              <a:rPr lang="en-US" altLang="zh-CN" smtClean="0"/>
              <a:t>{~L</a:t>
            </a:r>
            <a:r>
              <a:rPr lang="zh-CN" altLang="en-US" smtClean="0"/>
              <a:t>，</a:t>
            </a:r>
            <a:r>
              <a:rPr lang="en-US" altLang="zh-CN" smtClean="0"/>
              <a:t>S}</a:t>
            </a:r>
            <a:r>
              <a:rPr lang="zh-CN" altLang="en-US" smtClean="0"/>
              <a:t>化成子句集；</a:t>
            </a:r>
            <a:br>
              <a:rPr lang="zh-CN" altLang="en-US" smtClean="0"/>
            </a:br>
            <a:r>
              <a:rPr lang="zh-CN" altLang="en-US" smtClean="0"/>
              <a:t>（</a:t>
            </a:r>
            <a:r>
              <a:rPr lang="en-US" altLang="zh-CN" smtClean="0"/>
              <a:t>4</a:t>
            </a:r>
            <a:r>
              <a:rPr lang="zh-CN" altLang="en-US" smtClean="0"/>
              <a:t>）     应用归结原理，力图推导出一个表示矛盾的空子句。</a:t>
            </a:r>
          </a:p>
          <a:p>
            <a:pPr eaLnBrk="1" hangingPunct="1"/>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B70EDD30-8B0C-4163-90DA-FF3D3B174C88}" type="datetime1">
              <a:rPr lang="zh-CN" altLang="en-US"/>
              <a:pPr>
                <a:defRPr/>
              </a:pPr>
              <a:t>2017/11/19</a:t>
            </a:fld>
            <a:endParaRPr lang="en-US" altLang="zh-CN"/>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CC6099-647E-47CF-B18C-2F37E42C2C2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smtClean="0">
              <a:latin typeface="Tahoma" panose="020B0604030504040204" pitchFamily="34" charset="0"/>
              <a:ea typeface="宋体" panose="02010600030101010101" pitchFamily="2" charset="-122"/>
            </a:endParaRPr>
          </a:p>
        </p:txBody>
      </p:sp>
      <p:sp>
        <p:nvSpPr>
          <p:cNvPr id="41988"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2867" name="Rectangle 3"/>
          <p:cNvSpPr>
            <a:spLocks noGrp="1" noChangeArrowheads="1"/>
          </p:cNvSpPr>
          <p:nvPr>
            <p:ph type="body" idx="1"/>
          </p:nvPr>
        </p:nvSpPr>
        <p:spPr>
          <a:xfrm>
            <a:off x="755650" y="1916113"/>
            <a:ext cx="7772400" cy="1698625"/>
          </a:xfrm>
        </p:spPr>
        <p:txBody>
          <a:bodyPr/>
          <a:lstStyle/>
          <a:p>
            <a:pPr eaLnBrk="1" hangingPunct="1"/>
            <a:r>
              <a:rPr lang="zh-CN" altLang="en-US" sz="2400" smtClean="0"/>
              <a:t>证明梯形的对角线与上下底构成的内错角相等。</a:t>
            </a:r>
          </a:p>
          <a:p>
            <a:pPr eaLnBrk="1" hangingPunct="1">
              <a:buFont typeface="Wingdings" panose="05000000000000000000" pitchFamily="2" charset="2"/>
              <a:buNone/>
            </a:pPr>
            <a:r>
              <a:rPr lang="zh-CN" altLang="en-US" sz="2400" smtClean="0"/>
              <a:t>    这是一个初等几何问题，为实现机器的自动证明，需给出逻辑描述，建立子句集。</a:t>
            </a:r>
          </a:p>
        </p:txBody>
      </p:sp>
      <p:sp>
        <p:nvSpPr>
          <p:cNvPr id="41990" name="Line 4"/>
          <p:cNvSpPr>
            <a:spLocks noChangeShapeType="1"/>
          </p:cNvSpPr>
          <p:nvPr/>
        </p:nvSpPr>
        <p:spPr bwMode="auto">
          <a:xfrm>
            <a:off x="5943600" y="685800"/>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5"/>
          <p:cNvSpPr>
            <a:spLocks noChangeShapeType="1"/>
          </p:cNvSpPr>
          <p:nvPr/>
        </p:nvSpPr>
        <p:spPr bwMode="auto">
          <a:xfrm>
            <a:off x="5410200" y="1371600"/>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6"/>
          <p:cNvSpPr>
            <a:spLocks noChangeShapeType="1"/>
          </p:cNvSpPr>
          <p:nvPr/>
        </p:nvSpPr>
        <p:spPr bwMode="auto">
          <a:xfrm flipH="1">
            <a:off x="5410200" y="685800"/>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7"/>
          <p:cNvSpPr>
            <a:spLocks noChangeShapeType="1"/>
          </p:cNvSpPr>
          <p:nvPr/>
        </p:nvSpPr>
        <p:spPr bwMode="auto">
          <a:xfrm>
            <a:off x="6781800" y="685800"/>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8"/>
          <p:cNvSpPr>
            <a:spLocks noChangeShapeType="1"/>
          </p:cNvSpPr>
          <p:nvPr/>
        </p:nvSpPr>
        <p:spPr bwMode="auto">
          <a:xfrm flipH="1">
            <a:off x="5410200" y="685800"/>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Text Box 9"/>
          <p:cNvSpPr txBox="1">
            <a:spLocks noChangeArrowheads="1"/>
          </p:cNvSpPr>
          <p:nvPr/>
        </p:nvSpPr>
        <p:spPr bwMode="auto">
          <a:xfrm>
            <a:off x="5562600" y="457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x</a:t>
            </a:r>
          </a:p>
        </p:txBody>
      </p:sp>
      <p:sp>
        <p:nvSpPr>
          <p:cNvPr id="41996" name="Text Box 10"/>
          <p:cNvSpPr txBox="1">
            <a:spLocks noChangeArrowheads="1"/>
          </p:cNvSpPr>
          <p:nvPr/>
        </p:nvSpPr>
        <p:spPr bwMode="auto">
          <a:xfrm>
            <a:off x="6858000" y="3810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y</a:t>
            </a:r>
          </a:p>
        </p:txBody>
      </p:sp>
      <p:sp>
        <p:nvSpPr>
          <p:cNvPr id="41997" name="Text Box 11"/>
          <p:cNvSpPr txBox="1">
            <a:spLocks noChangeArrowheads="1"/>
          </p:cNvSpPr>
          <p:nvPr/>
        </p:nvSpPr>
        <p:spPr bwMode="auto">
          <a:xfrm>
            <a:off x="7315200" y="129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u</a:t>
            </a:r>
          </a:p>
        </p:txBody>
      </p:sp>
      <p:sp>
        <p:nvSpPr>
          <p:cNvPr id="41998" name="Text Box 12"/>
          <p:cNvSpPr txBox="1">
            <a:spLocks noChangeArrowheads="1"/>
          </p:cNvSpPr>
          <p:nvPr/>
        </p:nvSpPr>
        <p:spPr bwMode="auto">
          <a:xfrm>
            <a:off x="5105400" y="1295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v</a:t>
            </a:r>
          </a:p>
        </p:txBody>
      </p:sp>
      <p:sp>
        <p:nvSpPr>
          <p:cNvPr id="292878" name="Text Box 14"/>
          <p:cNvSpPr txBox="1">
            <a:spLocks noChangeArrowheads="1"/>
          </p:cNvSpPr>
          <p:nvPr/>
        </p:nvSpPr>
        <p:spPr bwMode="auto">
          <a:xfrm>
            <a:off x="827088" y="3284538"/>
            <a:ext cx="810101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t>谓词：</a:t>
            </a:r>
            <a:r>
              <a:rPr lang="en-US" altLang="zh-CN" sz="2400"/>
              <a:t>T(x,y,u,v)</a:t>
            </a:r>
            <a:r>
              <a:rPr lang="zh-CN" altLang="en-US" sz="2400"/>
              <a:t>表示</a:t>
            </a:r>
            <a:r>
              <a:rPr lang="en-US" altLang="zh-CN" sz="2400"/>
              <a:t>xy</a:t>
            </a:r>
            <a:r>
              <a:rPr lang="zh-CN" altLang="en-US" sz="2400"/>
              <a:t>为上底，</a:t>
            </a:r>
            <a:r>
              <a:rPr lang="en-US" altLang="zh-CN" sz="2400"/>
              <a:t>uv</a:t>
            </a:r>
            <a:r>
              <a:rPr lang="zh-CN" altLang="en-US" sz="2400"/>
              <a:t>为下底的梯形</a:t>
            </a:r>
          </a:p>
          <a:p>
            <a:pPr eaLnBrk="1" hangingPunct="1">
              <a:buFont typeface="Wingdings" panose="05000000000000000000" pitchFamily="2" charset="2"/>
              <a:buNone/>
            </a:pPr>
            <a:r>
              <a:rPr lang="zh-CN" altLang="en-US" sz="2400"/>
              <a:t>                  </a:t>
            </a:r>
            <a:r>
              <a:rPr lang="en-US" altLang="zh-CN" sz="2400"/>
              <a:t>P(x,y,u,v)</a:t>
            </a:r>
            <a:r>
              <a:rPr lang="zh-CN" altLang="en-US" sz="2400"/>
              <a:t>表示</a:t>
            </a:r>
            <a:r>
              <a:rPr lang="en-US" altLang="zh-CN" sz="2400"/>
              <a:t>xy||uv</a:t>
            </a:r>
          </a:p>
          <a:p>
            <a:pPr eaLnBrk="1" hangingPunct="1">
              <a:buFont typeface="Wingdings" panose="05000000000000000000" pitchFamily="2" charset="2"/>
              <a:buNone/>
            </a:pPr>
            <a:r>
              <a:rPr lang="en-US" altLang="zh-CN" sz="2400"/>
              <a:t>                  E(x,y,z,u,v,w)</a:t>
            </a:r>
            <a:r>
              <a:rPr lang="zh-CN" altLang="en-US" sz="2400"/>
              <a:t>表示</a:t>
            </a:r>
            <a:r>
              <a:rPr lang="zh-CN" altLang="en-US" sz="2400">
                <a:sym typeface="Symbol" panose="05050102010706020507" pitchFamily="18" charset="2"/>
              </a:rPr>
              <a:t></a:t>
            </a:r>
            <a:r>
              <a:rPr lang="en-US" altLang="zh-CN" sz="2400">
                <a:sym typeface="Symbol" panose="05050102010706020507" pitchFamily="18" charset="2"/>
              </a:rPr>
              <a:t>xyz=  uvw</a:t>
            </a:r>
            <a:endParaRPr lang="en-US" altLang="zh-CN" sz="2400"/>
          </a:p>
        </p:txBody>
      </p:sp>
      <p:sp>
        <p:nvSpPr>
          <p:cNvPr id="292879" name="Text Box 15"/>
          <p:cNvSpPr txBox="1">
            <a:spLocks noChangeArrowheads="1"/>
          </p:cNvSpPr>
          <p:nvPr/>
        </p:nvSpPr>
        <p:spPr bwMode="auto">
          <a:xfrm>
            <a:off x="971550" y="4724400"/>
            <a:ext cx="7848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ym typeface="Symbol" panose="05050102010706020507" pitchFamily="18" charset="2"/>
              </a:rPr>
              <a:t>公式：</a:t>
            </a:r>
            <a:r>
              <a:rPr lang="en-US" altLang="zh-CN" sz="2400">
                <a:sym typeface="Symbol" panose="05050102010706020507" pitchFamily="18" charset="2"/>
              </a:rPr>
              <a:t>A1:  </a:t>
            </a:r>
            <a:r>
              <a:rPr lang="en-US" altLang="zh-CN" sz="2400"/>
              <a:t>(</a:t>
            </a:r>
            <a:r>
              <a:rPr lang="en-US" altLang="zh-CN" sz="2400">
                <a:sym typeface="Symbol" panose="05050102010706020507" pitchFamily="18" charset="2"/>
              </a:rPr>
              <a:t></a:t>
            </a:r>
            <a:r>
              <a:rPr lang="en-US" altLang="zh-CN" sz="2400"/>
              <a:t>x)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u) (</a:t>
            </a:r>
            <a:r>
              <a:rPr lang="en-US" altLang="zh-CN" sz="2400">
                <a:sym typeface="Symbol" panose="05050102010706020507" pitchFamily="18" charset="2"/>
              </a:rPr>
              <a:t></a:t>
            </a:r>
            <a:r>
              <a:rPr lang="en-US" altLang="zh-CN" sz="2400"/>
              <a:t>v)(T(x,y,u,v)</a:t>
            </a:r>
            <a:r>
              <a:rPr lang="en-US" altLang="zh-CN" sz="2400">
                <a:sym typeface="Symbol" panose="05050102010706020507" pitchFamily="18" charset="2"/>
              </a:rPr>
              <a:t> </a:t>
            </a:r>
            <a:r>
              <a:rPr lang="en-US" altLang="zh-CN" sz="2400"/>
              <a:t>P(x,y,u,v))</a:t>
            </a:r>
          </a:p>
          <a:p>
            <a:pPr eaLnBrk="1" hangingPunct="1">
              <a:buFont typeface="Wingdings" panose="05000000000000000000" pitchFamily="2" charset="2"/>
              <a:buNone/>
            </a:pPr>
            <a:r>
              <a:rPr lang="en-US" altLang="zh-CN" sz="2400"/>
              <a:t>              A2:  (</a:t>
            </a:r>
            <a:r>
              <a:rPr lang="en-US" altLang="zh-CN" sz="2400">
                <a:sym typeface="Symbol" panose="05050102010706020507" pitchFamily="18" charset="2"/>
              </a:rPr>
              <a:t></a:t>
            </a:r>
            <a:r>
              <a:rPr lang="en-US" altLang="zh-CN" sz="2400"/>
              <a:t>x)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u) (</a:t>
            </a:r>
            <a:r>
              <a:rPr lang="en-US" altLang="zh-CN" sz="2400">
                <a:sym typeface="Symbol" panose="05050102010706020507" pitchFamily="18" charset="2"/>
              </a:rPr>
              <a:t></a:t>
            </a:r>
            <a:r>
              <a:rPr lang="en-US" altLang="zh-CN" sz="2400"/>
              <a:t>v)(P(x,y,u,v) </a:t>
            </a:r>
            <a:r>
              <a:rPr lang="en-US" altLang="zh-CN" sz="2400">
                <a:sym typeface="Symbol" panose="05050102010706020507" pitchFamily="18" charset="2"/>
              </a:rPr>
              <a:t> </a:t>
            </a:r>
            <a:r>
              <a:rPr lang="en-US" altLang="zh-CN" sz="2400"/>
              <a:t>E(x,y, v ,u,v,y))</a:t>
            </a:r>
          </a:p>
          <a:p>
            <a:pPr eaLnBrk="1" hangingPunct="1">
              <a:buFont typeface="Wingdings" panose="05000000000000000000" pitchFamily="2" charset="2"/>
              <a:buNone/>
            </a:pPr>
            <a:r>
              <a:rPr lang="en-US" altLang="zh-CN" sz="2400"/>
              <a:t>              A3: T(a,b,c,d)</a:t>
            </a:r>
          </a:p>
          <a:p>
            <a:pPr eaLnBrk="1" hangingPunct="1">
              <a:buFont typeface="Wingdings" panose="05000000000000000000" pitchFamily="2" charset="2"/>
              <a:buNone/>
            </a:pPr>
            <a:r>
              <a:rPr lang="zh-CN" altLang="en-US" sz="2400"/>
              <a:t>求证： </a:t>
            </a:r>
            <a:r>
              <a:rPr lang="en-US" altLang="zh-CN" sz="2400"/>
              <a:t>B: E(a,b,d,c,d,b)</a:t>
            </a:r>
          </a:p>
        </p:txBody>
      </p:sp>
      <p:sp>
        <p:nvSpPr>
          <p:cNvPr id="42001" name="Line 16"/>
          <p:cNvSpPr>
            <a:spLocks noChangeShapeType="1"/>
          </p:cNvSpPr>
          <p:nvPr/>
        </p:nvSpPr>
        <p:spPr bwMode="auto">
          <a:xfrm>
            <a:off x="5897563" y="5668963"/>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5364163" y="6354763"/>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flipH="1">
            <a:off x="5364163" y="5668963"/>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6735763" y="5668963"/>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flipH="1">
            <a:off x="5364163" y="5668963"/>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Text Box 21"/>
          <p:cNvSpPr txBox="1">
            <a:spLocks noChangeArrowheads="1"/>
          </p:cNvSpPr>
          <p:nvPr/>
        </p:nvSpPr>
        <p:spPr bwMode="auto">
          <a:xfrm>
            <a:off x="5516563" y="5440363"/>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solidFill>
                  <a:schemeClr val="tx2"/>
                </a:solidFill>
              </a:rPr>
              <a:t>a</a:t>
            </a:r>
          </a:p>
        </p:txBody>
      </p:sp>
      <p:sp>
        <p:nvSpPr>
          <p:cNvPr id="42007" name="Text Box 22"/>
          <p:cNvSpPr txBox="1">
            <a:spLocks noChangeArrowheads="1"/>
          </p:cNvSpPr>
          <p:nvPr/>
        </p:nvSpPr>
        <p:spPr bwMode="auto">
          <a:xfrm>
            <a:off x="7269163" y="6278563"/>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c</a:t>
            </a:r>
          </a:p>
        </p:txBody>
      </p:sp>
      <p:sp>
        <p:nvSpPr>
          <p:cNvPr id="42008" name="Text Box 23"/>
          <p:cNvSpPr txBox="1">
            <a:spLocks noChangeArrowheads="1"/>
          </p:cNvSpPr>
          <p:nvPr/>
        </p:nvSpPr>
        <p:spPr bwMode="auto">
          <a:xfrm>
            <a:off x="6804025" y="5445125"/>
            <a:ext cx="360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solidFill>
                  <a:schemeClr val="tx2"/>
                </a:solidFill>
              </a:rPr>
              <a:t>b</a:t>
            </a:r>
          </a:p>
        </p:txBody>
      </p:sp>
      <p:sp>
        <p:nvSpPr>
          <p:cNvPr id="42009" name="Text Box 24"/>
          <p:cNvSpPr txBox="1">
            <a:spLocks noChangeArrowheads="1"/>
          </p:cNvSpPr>
          <p:nvPr/>
        </p:nvSpPr>
        <p:spPr bwMode="auto">
          <a:xfrm>
            <a:off x="5219700" y="6278563"/>
            <a:ext cx="360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solidFill>
                  <a:schemeClr val="tx2"/>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 calcmode="lin" valueType="num">
                                      <p:cBhvr additive="base">
                                        <p:cTn id="12"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2878"/>
                                        </p:tgtEl>
                                        <p:attrNameLst>
                                          <p:attrName>style.visibility</p:attrName>
                                        </p:attrNameLst>
                                      </p:cBhvr>
                                      <p:to>
                                        <p:strVal val="visible"/>
                                      </p:to>
                                    </p:set>
                                    <p:anim calcmode="lin" valueType="num">
                                      <p:cBhvr additive="base">
                                        <p:cTn id="18" dur="500" fill="hold"/>
                                        <p:tgtEl>
                                          <p:spTgt spid="292878"/>
                                        </p:tgtEl>
                                        <p:attrNameLst>
                                          <p:attrName>ppt_x</p:attrName>
                                        </p:attrNameLst>
                                      </p:cBhvr>
                                      <p:tavLst>
                                        <p:tav tm="0">
                                          <p:val>
                                            <p:strVal val="0-#ppt_w/2"/>
                                          </p:val>
                                        </p:tav>
                                        <p:tav tm="100000">
                                          <p:val>
                                            <p:strVal val="#ppt_x"/>
                                          </p:val>
                                        </p:tav>
                                      </p:tavLst>
                                    </p:anim>
                                    <p:anim calcmode="lin" valueType="num">
                                      <p:cBhvr additive="base">
                                        <p:cTn id="19" dur="500" fill="hold"/>
                                        <p:tgtEl>
                                          <p:spTgt spid="29287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2879"/>
                                        </p:tgtEl>
                                        <p:attrNameLst>
                                          <p:attrName>style.visibility</p:attrName>
                                        </p:attrNameLst>
                                      </p:cBhvr>
                                      <p:to>
                                        <p:strVal val="visible"/>
                                      </p:to>
                                    </p:set>
                                    <p:anim calcmode="lin" valueType="num">
                                      <p:cBhvr additive="base">
                                        <p:cTn id="24" dur="500" fill="hold"/>
                                        <p:tgtEl>
                                          <p:spTgt spid="292879"/>
                                        </p:tgtEl>
                                        <p:attrNameLst>
                                          <p:attrName>ppt_x</p:attrName>
                                        </p:attrNameLst>
                                      </p:cBhvr>
                                      <p:tavLst>
                                        <p:tav tm="0">
                                          <p:val>
                                            <p:strVal val="0-#ppt_w/2"/>
                                          </p:val>
                                        </p:tav>
                                        <p:tav tm="100000">
                                          <p:val>
                                            <p:strVal val="#ppt_x"/>
                                          </p:val>
                                        </p:tav>
                                      </p:tavLst>
                                    </p:anim>
                                    <p:anim calcmode="lin" valueType="num">
                                      <p:cBhvr additive="base">
                                        <p:cTn id="25" dur="500" fill="hold"/>
                                        <p:tgtEl>
                                          <p:spTgt spid="292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78" grpId="0"/>
      <p:bldP spid="2928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3F4467F-36E2-41FE-9521-1559200D2A7A}" type="datetime1">
              <a:rPr lang="zh-CN" altLang="en-US"/>
              <a:pPr>
                <a:defRPr/>
              </a:pPr>
              <a:t>2017/11/19</a:t>
            </a:fld>
            <a:endParaRPr lang="en-US" altLang="zh-CN"/>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09DB97-0E4C-4AC0-9B44-575E2265AF4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smtClean="0">
              <a:latin typeface="Tahoma" panose="020B0604030504040204" pitchFamily="34" charset="0"/>
              <a:ea typeface="宋体" panose="02010600030101010101" pitchFamily="2" charset="-122"/>
            </a:endParaRPr>
          </a:p>
        </p:txBody>
      </p:sp>
      <p:sp>
        <p:nvSpPr>
          <p:cNvPr id="43012"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3891" name="Rectangle 3"/>
          <p:cNvSpPr>
            <a:spLocks noGrp="1" noChangeArrowheads="1"/>
          </p:cNvSpPr>
          <p:nvPr>
            <p:ph type="body" idx="1"/>
          </p:nvPr>
        </p:nvSpPr>
        <p:spPr>
          <a:xfrm>
            <a:off x="1182688" y="2017713"/>
            <a:ext cx="7637462" cy="4291012"/>
          </a:xfrm>
        </p:spPr>
        <p:txBody>
          <a:bodyPr/>
          <a:lstStyle/>
          <a:p>
            <a:pPr eaLnBrk="1" hangingPunct="1">
              <a:lnSpc>
                <a:spcPct val="90000"/>
              </a:lnSpc>
            </a:pPr>
            <a:r>
              <a:rPr lang="zh-CN" altLang="en-US" smtClean="0"/>
              <a:t>化为子句集</a:t>
            </a:r>
          </a:p>
          <a:p>
            <a:pPr eaLnBrk="1" hangingPunct="1">
              <a:lnSpc>
                <a:spcPct val="90000"/>
              </a:lnSpc>
              <a:buFont typeface="Wingdings" panose="05000000000000000000" pitchFamily="2" charset="2"/>
              <a:buNone/>
            </a:pPr>
            <a:r>
              <a:rPr lang="zh-CN" altLang="en-US" smtClean="0"/>
              <a:t>    </a:t>
            </a:r>
            <a:r>
              <a:rPr lang="en-US" altLang="zh-CN" smtClean="0"/>
              <a:t>(1) ~T(x,y,u,v) ∨</a:t>
            </a:r>
            <a:r>
              <a:rPr lang="en-US" altLang="zh-CN" smtClean="0">
                <a:sym typeface="Symbol" panose="05050102010706020507" pitchFamily="18" charset="2"/>
              </a:rPr>
              <a:t> </a:t>
            </a:r>
            <a:r>
              <a:rPr lang="en-US" altLang="zh-CN" smtClean="0"/>
              <a:t>P(x,y,u,v)</a:t>
            </a:r>
          </a:p>
          <a:p>
            <a:pPr eaLnBrk="1" hangingPunct="1">
              <a:lnSpc>
                <a:spcPct val="90000"/>
              </a:lnSpc>
              <a:buFont typeface="Wingdings" panose="05000000000000000000" pitchFamily="2" charset="2"/>
              <a:buNone/>
            </a:pPr>
            <a:r>
              <a:rPr lang="en-US" altLang="zh-CN" smtClean="0"/>
              <a:t>   (2) ~P(x,y,u,v) ∨</a:t>
            </a:r>
            <a:r>
              <a:rPr lang="en-US" altLang="zh-CN" smtClean="0">
                <a:sym typeface="Symbol" panose="05050102010706020507" pitchFamily="18" charset="2"/>
              </a:rPr>
              <a:t> </a:t>
            </a:r>
            <a:r>
              <a:rPr lang="en-US" altLang="zh-CN" smtClean="0"/>
              <a:t>E(x,y, v ,u,v,y)</a:t>
            </a:r>
          </a:p>
          <a:p>
            <a:pPr eaLnBrk="1" hangingPunct="1">
              <a:lnSpc>
                <a:spcPct val="90000"/>
              </a:lnSpc>
              <a:buFont typeface="Wingdings" panose="05000000000000000000" pitchFamily="2" charset="2"/>
              <a:buNone/>
            </a:pPr>
            <a:r>
              <a:rPr lang="en-US" altLang="zh-CN" smtClean="0"/>
              <a:t>   (3) T(a,b,c,d)</a:t>
            </a:r>
          </a:p>
          <a:p>
            <a:pPr eaLnBrk="1" hangingPunct="1">
              <a:lnSpc>
                <a:spcPct val="90000"/>
              </a:lnSpc>
              <a:buFont typeface="Wingdings" panose="05000000000000000000" pitchFamily="2" charset="2"/>
              <a:buNone/>
            </a:pPr>
            <a:r>
              <a:rPr lang="en-US" altLang="zh-CN" smtClean="0"/>
              <a:t>   (4) ~E(a,b,d,c,d,b)</a:t>
            </a:r>
          </a:p>
          <a:p>
            <a:pPr eaLnBrk="1" hangingPunct="1">
              <a:lnSpc>
                <a:spcPct val="90000"/>
              </a:lnSpc>
              <a:buFont typeface="Wingdings" panose="05000000000000000000" pitchFamily="2" charset="2"/>
              <a:buNone/>
            </a:pPr>
            <a:endParaRPr lang="en-US" altLang="zh-CN" smtClean="0"/>
          </a:p>
          <a:p>
            <a:pPr eaLnBrk="1" hangingPunct="1">
              <a:lnSpc>
                <a:spcPct val="90000"/>
              </a:lnSpc>
            </a:pPr>
            <a:r>
              <a:rPr lang="en-US" altLang="zh-CN" smtClean="0">
                <a:solidFill>
                  <a:schemeClr val="tx2"/>
                </a:solidFill>
              </a:rPr>
              <a:t>(5) ~P(a,b,c,d)       (2)(4)</a:t>
            </a:r>
          </a:p>
          <a:p>
            <a:pPr eaLnBrk="1" hangingPunct="1">
              <a:lnSpc>
                <a:spcPct val="90000"/>
              </a:lnSpc>
            </a:pPr>
            <a:r>
              <a:rPr lang="en-US" altLang="zh-CN" smtClean="0">
                <a:solidFill>
                  <a:schemeClr val="tx2"/>
                </a:solidFill>
              </a:rPr>
              <a:t>(6) P(a,b,c,d)         (1)(3)</a:t>
            </a:r>
          </a:p>
          <a:p>
            <a:pPr eaLnBrk="1" hangingPunct="1">
              <a:lnSpc>
                <a:spcPct val="90000"/>
              </a:lnSpc>
            </a:pPr>
            <a:r>
              <a:rPr lang="en-US" altLang="zh-CN" smtClean="0">
                <a:solidFill>
                  <a:schemeClr val="tx2"/>
                </a:solidFill>
              </a:rPr>
              <a:t>(7)NIL                    (5)(6)</a:t>
            </a:r>
            <a:endParaRPr lang="en-US" altLang="zh-CN" smtClean="0"/>
          </a:p>
        </p:txBody>
      </p:sp>
      <p:sp>
        <p:nvSpPr>
          <p:cNvPr id="43014" name="Text Box 4"/>
          <p:cNvSpPr txBox="1">
            <a:spLocks noChangeArrowheads="1"/>
          </p:cNvSpPr>
          <p:nvPr/>
        </p:nvSpPr>
        <p:spPr bwMode="auto">
          <a:xfrm>
            <a:off x="1042988" y="4437063"/>
            <a:ext cx="6840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3200"/>
              <a:t>   </a:t>
            </a:r>
            <a:r>
              <a:rPr lang="en-US" altLang="zh-CN">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3891">
                                            <p:txEl>
                                              <p:pRg st="2" end="2"/>
                                            </p:txEl>
                                          </p:spTgt>
                                        </p:tgtEl>
                                        <p:attrNameLst>
                                          <p:attrName>style.visibility</p:attrName>
                                        </p:attrNameLst>
                                      </p:cBhvr>
                                      <p:to>
                                        <p:strVal val="visible"/>
                                      </p:to>
                                    </p:set>
                                    <p:anim calcmode="lin" valueType="num">
                                      <p:cBhvr additive="base">
                                        <p:cTn id="19" dur="500" fill="hold"/>
                                        <p:tgtEl>
                                          <p:spTgt spid="293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3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891">
                                            <p:txEl>
                                              <p:pRg st="3" end="3"/>
                                            </p:txEl>
                                          </p:spTgt>
                                        </p:tgtEl>
                                        <p:attrNameLst>
                                          <p:attrName>style.visibility</p:attrName>
                                        </p:attrNameLst>
                                      </p:cBhvr>
                                      <p:to>
                                        <p:strVal val="visible"/>
                                      </p:to>
                                    </p:set>
                                    <p:anim calcmode="lin" valueType="num">
                                      <p:cBhvr additive="base">
                                        <p:cTn id="25" dur="500" fill="hold"/>
                                        <p:tgtEl>
                                          <p:spTgt spid="293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3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3891">
                                            <p:txEl>
                                              <p:pRg st="4" end="4"/>
                                            </p:txEl>
                                          </p:spTgt>
                                        </p:tgtEl>
                                        <p:attrNameLst>
                                          <p:attrName>style.visibility</p:attrName>
                                        </p:attrNameLst>
                                      </p:cBhvr>
                                      <p:to>
                                        <p:strVal val="visible"/>
                                      </p:to>
                                    </p:set>
                                    <p:anim calcmode="lin" valueType="num">
                                      <p:cBhvr additive="base">
                                        <p:cTn id="31" dur="500" fill="hold"/>
                                        <p:tgtEl>
                                          <p:spTgt spid="293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3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 calcmode="lin" valueType="num">
                                      <p:cBhvr additive="base">
                                        <p:cTn id="37" dur="500" fill="hold"/>
                                        <p:tgtEl>
                                          <p:spTgt spid="2938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3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3891">
                                            <p:txEl>
                                              <p:pRg st="7" end="7"/>
                                            </p:txEl>
                                          </p:spTgt>
                                        </p:tgtEl>
                                        <p:attrNameLst>
                                          <p:attrName>style.visibility</p:attrName>
                                        </p:attrNameLst>
                                      </p:cBhvr>
                                      <p:to>
                                        <p:strVal val="visible"/>
                                      </p:to>
                                    </p:set>
                                    <p:anim calcmode="lin" valueType="num">
                                      <p:cBhvr additive="base">
                                        <p:cTn id="43" dur="500" fill="hold"/>
                                        <p:tgtEl>
                                          <p:spTgt spid="2938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38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3891">
                                            <p:txEl>
                                              <p:pRg st="8" end="8"/>
                                            </p:txEl>
                                          </p:spTgt>
                                        </p:tgtEl>
                                        <p:attrNameLst>
                                          <p:attrName>style.visibility</p:attrName>
                                        </p:attrNameLst>
                                      </p:cBhvr>
                                      <p:to>
                                        <p:strVal val="visible"/>
                                      </p:to>
                                    </p:set>
                                    <p:anim calcmode="lin" valueType="num">
                                      <p:cBhvr additive="base">
                                        <p:cTn id="49" dur="500" fill="hold"/>
                                        <p:tgtEl>
                                          <p:spTgt spid="2938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38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4E18F79-DB05-4D8A-A8BF-F002EF3C19FD}" type="datetime1">
              <a:rPr lang="zh-CN" altLang="en-US"/>
              <a:pPr>
                <a:defRPr/>
              </a:pPr>
              <a:t>2017/11/19</a:t>
            </a:fld>
            <a:endParaRPr lang="en-US" altLang="zh-CN"/>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1AF28A-35F3-4811-B0E1-8F614A9E4BD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smtClean="0">
              <a:latin typeface="Tahoma" panose="020B0604030504040204" pitchFamily="34" charset="0"/>
              <a:ea typeface="宋体" panose="02010600030101010101" pitchFamily="2" charset="-122"/>
            </a:endParaRPr>
          </a:p>
        </p:txBody>
      </p:sp>
      <p:sp>
        <p:nvSpPr>
          <p:cNvPr id="44036" name="Rectangle 2"/>
          <p:cNvSpPr>
            <a:spLocks noGrp="1" noChangeArrowheads="1"/>
          </p:cNvSpPr>
          <p:nvPr>
            <p:ph type="title"/>
          </p:nvPr>
        </p:nvSpPr>
        <p:spPr/>
        <p:txBody>
          <a:bodyPr/>
          <a:lstStyle/>
          <a:p>
            <a:pPr eaLnBrk="1" hangingPunct="1"/>
            <a:r>
              <a:rPr lang="zh-CN" altLang="en-US" smtClean="0"/>
              <a:t>举例</a:t>
            </a:r>
            <a:r>
              <a:rPr lang="en-US" altLang="zh-CN" smtClean="0"/>
              <a:t>2</a:t>
            </a:r>
          </a:p>
        </p:txBody>
      </p:sp>
      <p:sp>
        <p:nvSpPr>
          <p:cNvPr id="44037" name="Rectangle 3"/>
          <p:cNvSpPr>
            <a:spLocks noGrp="1" noChangeArrowheads="1"/>
          </p:cNvSpPr>
          <p:nvPr>
            <p:ph type="body" idx="1"/>
          </p:nvPr>
        </p:nvSpPr>
        <p:spPr>
          <a:xfrm>
            <a:off x="685800" y="2057400"/>
            <a:ext cx="8153400" cy="4114800"/>
          </a:xfrm>
        </p:spPr>
        <p:txBody>
          <a:bodyPr/>
          <a:lstStyle/>
          <a:p>
            <a:pPr eaLnBrk="1" hangingPunct="1">
              <a:buFont typeface="Wingdings" panose="05000000000000000000" pitchFamily="2" charset="2"/>
              <a:buNone/>
            </a:pPr>
            <a:r>
              <a:rPr lang="zh-CN" altLang="en-US" smtClean="0"/>
              <a:t>设下列句子 </a:t>
            </a:r>
            <a:br>
              <a:rPr lang="zh-CN" altLang="en-US" smtClean="0"/>
            </a:br>
            <a:r>
              <a:rPr lang="en-US" altLang="zh-CN" smtClean="0"/>
              <a:t>1. </a:t>
            </a:r>
            <a:r>
              <a:rPr lang="zh-CN" altLang="en-US" smtClean="0"/>
              <a:t>能阅读的都是有文化的</a:t>
            </a:r>
            <a:r>
              <a:rPr lang="en-US" altLang="zh-CN" smtClean="0"/>
              <a:t>. </a:t>
            </a:r>
          </a:p>
          <a:p>
            <a:pPr eaLnBrk="1" hangingPunct="1">
              <a:buFont typeface="Wingdings" panose="05000000000000000000" pitchFamily="2" charset="2"/>
              <a:buNone/>
            </a:pPr>
            <a:r>
              <a:rPr lang="en-US" altLang="zh-CN" smtClean="0"/>
              <a:t>    2.</a:t>
            </a:r>
            <a:r>
              <a:rPr lang="zh-CN" altLang="en-US" smtClean="0"/>
              <a:t>海豚是没有文化的</a:t>
            </a:r>
            <a:r>
              <a:rPr lang="en-US" altLang="zh-CN" smtClean="0"/>
              <a:t>. </a:t>
            </a:r>
          </a:p>
          <a:p>
            <a:pPr eaLnBrk="1" hangingPunct="1">
              <a:buFont typeface="Wingdings" panose="05000000000000000000" pitchFamily="2" charset="2"/>
              <a:buNone/>
            </a:pPr>
            <a:r>
              <a:rPr lang="en-US" altLang="zh-CN" smtClean="0"/>
              <a:t>    3.</a:t>
            </a:r>
            <a:r>
              <a:rPr lang="zh-CN" altLang="en-US" smtClean="0"/>
              <a:t>某些海豚是有智能的</a:t>
            </a:r>
            <a:r>
              <a:rPr lang="en-US" altLang="zh-CN" smtClean="0"/>
              <a:t>. </a:t>
            </a:r>
          </a:p>
          <a:p>
            <a:pPr eaLnBrk="1" hangingPunct="1">
              <a:buFont typeface="Wingdings" panose="05000000000000000000" pitchFamily="2" charset="2"/>
              <a:buNone/>
            </a:pPr>
            <a:r>
              <a:rPr lang="zh-CN" altLang="en-US" smtClean="0"/>
              <a:t>证明：某些有智能的并不能阅读</a:t>
            </a:r>
            <a:r>
              <a:rPr lang="en-US" altLang="zh-CN" smtClean="0"/>
              <a:t>. </a:t>
            </a:r>
          </a:p>
          <a:p>
            <a:pPr eaLnBrk="1" hangingPunct="1">
              <a:buFont typeface="Wingdings" panose="05000000000000000000" pitchFamily="2" charset="2"/>
              <a:buNone/>
            </a:pPr>
            <a:r>
              <a:rPr lang="en-US" altLang="zh-CN" smtClean="0"/>
              <a:t> </a:t>
            </a:r>
          </a:p>
          <a:p>
            <a:pPr eaLnBrk="1" hangingPunct="1">
              <a:buFont typeface="Wingdings" panose="05000000000000000000" pitchFamily="2" charset="2"/>
              <a:buNone/>
            </a:pP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82C6B8-6648-4AC9-8924-8C44628FBCBF}"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461408-B350-432F-B05F-8B3D192DA110}"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4</a:t>
            </a:fld>
            <a:endParaRPr kumimoji="0" lang="en-US" altLang="zh-CN" sz="1400" b="1" u="sng" smtClean="0">
              <a:latin typeface="Tahoma" panose="020B0604030504040204" pitchFamily="34" charset="0"/>
              <a:ea typeface="宋体" panose="02010600030101010101" pitchFamily="2" charset="-122"/>
            </a:endParaRPr>
          </a:p>
        </p:txBody>
      </p:sp>
      <p:sp>
        <p:nvSpPr>
          <p:cNvPr id="8196" name="Rectangle 2"/>
          <p:cNvSpPr>
            <a:spLocks noGrp="1" noChangeArrowheads="1"/>
          </p:cNvSpPr>
          <p:nvPr>
            <p:ph type="title"/>
          </p:nvPr>
        </p:nvSpPr>
        <p:spPr>
          <a:xfrm>
            <a:off x="914400" y="617538"/>
            <a:ext cx="8029575" cy="1143000"/>
          </a:xfrm>
        </p:spPr>
        <p:txBody>
          <a:bodyPr/>
          <a:lstStyle/>
          <a:p>
            <a:pPr eaLnBrk="1" hangingPunct="1"/>
            <a:r>
              <a:rPr lang="zh-CN" altLang="en-US" b="1" u="sng" smtClean="0"/>
              <a:t>演绎推理、归纳推理和默认推理</a:t>
            </a:r>
          </a:p>
        </p:txBody>
      </p:sp>
      <p:sp>
        <p:nvSpPr>
          <p:cNvPr id="8197" name="Rectangle 3"/>
          <p:cNvSpPr>
            <a:spLocks noGrp="1" noChangeArrowheads="1"/>
          </p:cNvSpPr>
          <p:nvPr>
            <p:ph type="body" idx="1"/>
          </p:nvPr>
        </p:nvSpPr>
        <p:spPr>
          <a:xfrm>
            <a:off x="755650" y="2017713"/>
            <a:ext cx="8137525" cy="4579937"/>
          </a:xfrm>
        </p:spPr>
        <p:txBody>
          <a:bodyPr/>
          <a:lstStyle/>
          <a:p>
            <a:pPr eaLnBrk="1" hangingPunct="1"/>
            <a:r>
              <a:rPr lang="zh-CN" altLang="en-US" b="1" u="sng" dirty="0" smtClean="0">
                <a:solidFill>
                  <a:srgbClr val="0066FF"/>
                </a:solidFill>
              </a:rPr>
              <a:t>演绎推理</a:t>
            </a:r>
            <a:r>
              <a:rPr lang="zh-CN" altLang="en-US" b="1" u="sng" dirty="0" smtClean="0"/>
              <a:t>是从已知判断出发，通过演绎推出结论的一种推理方式，是</a:t>
            </a:r>
            <a:r>
              <a:rPr lang="zh-CN" altLang="en-US" b="1" u="sng" dirty="0" smtClean="0">
                <a:solidFill>
                  <a:srgbClr val="FF0000"/>
                </a:solidFill>
              </a:rPr>
              <a:t>由一般到个别</a:t>
            </a:r>
            <a:r>
              <a:rPr lang="zh-CN" altLang="en-US" b="1" u="sng" dirty="0" smtClean="0"/>
              <a:t>的推理。由于结论蕴含在已知判断中的，只要判断正确，则通过演绎推理推出的结论也必然是正确的。</a:t>
            </a:r>
            <a:endParaRPr lang="en-US" altLang="zh-CN" b="1" u="sng" dirty="0" smtClean="0"/>
          </a:p>
          <a:p>
            <a:pPr eaLnBrk="1" hangingPunct="1"/>
            <a:r>
              <a:rPr lang="zh-CN" altLang="en-US" b="1" u="sng" dirty="0" smtClean="0">
                <a:solidFill>
                  <a:srgbClr val="0066FF"/>
                </a:solidFill>
              </a:rPr>
              <a:t>归纳推理</a:t>
            </a:r>
            <a:r>
              <a:rPr lang="zh-CN" altLang="en-US" b="1" u="sng" dirty="0" smtClean="0"/>
              <a:t>是从足够多的示例中归纳出一般性知识的推理，是</a:t>
            </a:r>
            <a:r>
              <a:rPr lang="zh-CN" altLang="en-US" b="1" u="sng" dirty="0" smtClean="0">
                <a:solidFill>
                  <a:srgbClr val="FF0000"/>
                </a:solidFill>
              </a:rPr>
              <a:t>从个别到一般</a:t>
            </a:r>
            <a:r>
              <a:rPr lang="zh-CN" altLang="en-US" b="1" u="sng" dirty="0" smtClean="0"/>
              <a:t>的推理。</a:t>
            </a:r>
            <a:endParaRPr lang="en-US" altLang="zh-CN" b="1" u="sng" dirty="0" smtClean="0"/>
          </a:p>
          <a:p>
            <a:pPr eaLnBrk="1" hangingPunct="1"/>
            <a:r>
              <a:rPr lang="zh-CN" altLang="en-US" b="1" u="sng" dirty="0" smtClean="0">
                <a:solidFill>
                  <a:srgbClr val="0066FF"/>
                </a:solidFill>
              </a:rPr>
              <a:t>默认推理</a:t>
            </a:r>
            <a:r>
              <a:rPr lang="zh-CN" altLang="en-US" b="1" u="sng" dirty="0" smtClean="0"/>
              <a:t>是在知识不完全的情况下假设某些条件已经具备所进行的推理。</a:t>
            </a:r>
            <a:endParaRPr lang="en-US" altLang="zh-CN" b="1" u="sng" dirty="0" smtClean="0"/>
          </a:p>
          <a:p>
            <a:pPr eaLnBrk="1" hangingPunct="1"/>
            <a:endParaRPr lang="zh-CN" altLang="en-US" b="1" u="sng" dirty="0" smtClean="0"/>
          </a:p>
          <a:p>
            <a:pPr lvl="1" eaLnBrk="1" hangingPunct="1"/>
            <a:endParaRPr lang="zh-CN" altLang="en-US" b="1" u="sng"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81F8DE8-840A-4988-94A1-0D53E7C2EA2B}" type="datetime1">
              <a:rPr lang="zh-CN" altLang="en-US"/>
              <a:pPr>
                <a:defRPr/>
              </a:pPr>
              <a:t>2017/11/19</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715703-7430-4C5C-96A6-7B8BCEBDFB7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smtClean="0">
              <a:latin typeface="Tahoma" panose="020B0604030504040204" pitchFamily="34" charset="0"/>
              <a:ea typeface="宋体" panose="02010600030101010101" pitchFamily="2" charset="-122"/>
            </a:endParaRPr>
          </a:p>
        </p:txBody>
      </p:sp>
      <p:sp>
        <p:nvSpPr>
          <p:cNvPr id="45060" name="Rectangle 2"/>
          <p:cNvSpPr>
            <a:spLocks noGrp="1" noChangeArrowheads="1"/>
          </p:cNvSpPr>
          <p:nvPr>
            <p:ph type="title"/>
          </p:nvPr>
        </p:nvSpPr>
        <p:spPr>
          <a:xfrm>
            <a:off x="914400" y="1066800"/>
            <a:ext cx="7772400" cy="609600"/>
          </a:xfrm>
        </p:spPr>
        <p:txBody>
          <a:bodyPr/>
          <a:lstStyle/>
          <a:p>
            <a:pPr eaLnBrk="1" hangingPunct="1"/>
            <a:r>
              <a:rPr lang="zh-CN" altLang="en-US" smtClean="0"/>
              <a:t>举例</a:t>
            </a:r>
            <a:r>
              <a:rPr lang="en-US" altLang="zh-CN" smtClean="0"/>
              <a:t>2</a:t>
            </a:r>
          </a:p>
        </p:txBody>
      </p:sp>
      <p:sp>
        <p:nvSpPr>
          <p:cNvPr id="45061" name="Rectangle 3"/>
          <p:cNvSpPr>
            <a:spLocks noGrp="1" noChangeArrowheads="1"/>
          </p:cNvSpPr>
          <p:nvPr>
            <p:ph type="body" idx="1"/>
          </p:nvPr>
        </p:nvSpPr>
        <p:spPr>
          <a:xfrm>
            <a:off x="914400" y="1828800"/>
            <a:ext cx="7772400" cy="4648200"/>
          </a:xfrm>
        </p:spPr>
        <p:txBody>
          <a:bodyPr/>
          <a:lstStyle/>
          <a:p>
            <a:pPr eaLnBrk="1" hangingPunct="1">
              <a:buFont typeface="Wingdings" panose="05000000000000000000" pitchFamily="2" charset="2"/>
              <a:buNone/>
            </a:pPr>
            <a:r>
              <a:rPr lang="zh-CN" altLang="en-US" smtClean="0"/>
              <a:t>设公理集：</a:t>
            </a:r>
          </a:p>
          <a:p>
            <a:pPr eaLnBrk="1" hangingPunct="1">
              <a:buFont typeface="Wingdings" panose="05000000000000000000" pitchFamily="2" charset="2"/>
              <a:buNone/>
            </a:pPr>
            <a:r>
              <a:rPr lang="zh-CN" altLang="en-US" smtClean="0"/>
              <a:t>	</a:t>
            </a:r>
            <a:r>
              <a:rPr lang="en-US" altLang="zh-CN" smtClean="0"/>
              <a:t>(</a:t>
            </a:r>
            <a:r>
              <a:rPr lang="en-US" altLang="zh-CN" smtClean="0">
                <a:sym typeface="Symbol" panose="05050102010706020507" pitchFamily="18" charset="2"/>
              </a:rPr>
              <a:t>x)(R(x)L(x))</a:t>
            </a:r>
          </a:p>
          <a:p>
            <a:pPr eaLnBrk="1" hangingPunct="1">
              <a:buFont typeface="Wingdings" panose="05000000000000000000" pitchFamily="2" charset="2"/>
              <a:buNone/>
            </a:pPr>
            <a:r>
              <a:rPr lang="en-US" altLang="zh-CN" smtClean="0">
                <a:sym typeface="Symbol" panose="05050102010706020507" pitchFamily="18" charset="2"/>
              </a:rPr>
              <a:t>	(x)(D(x)~L(x))</a:t>
            </a:r>
          </a:p>
          <a:p>
            <a:pPr eaLnBrk="1" hangingPunct="1">
              <a:buFont typeface="Wingdings" panose="05000000000000000000" pitchFamily="2" charset="2"/>
              <a:buNone/>
            </a:pPr>
            <a:r>
              <a:rPr lang="en-US" altLang="zh-CN" smtClean="0">
                <a:sym typeface="Symbol" panose="05050102010706020507" pitchFamily="18" charset="2"/>
              </a:rPr>
              <a:t>	(x)(D(x)I(x))</a:t>
            </a:r>
          </a:p>
          <a:p>
            <a:pPr eaLnBrk="1" hangingPunct="1">
              <a:buFont typeface="Wingdings" panose="05000000000000000000" pitchFamily="2" charset="2"/>
              <a:buNone/>
            </a:pPr>
            <a:r>
              <a:rPr lang="zh-CN" altLang="en-US" smtClean="0">
                <a:sym typeface="Symbol" panose="05050102010706020507" pitchFamily="18" charset="2"/>
              </a:rPr>
              <a:t>求证： </a:t>
            </a:r>
            <a:r>
              <a:rPr lang="en-US" altLang="zh-CN" smtClean="0">
                <a:sym typeface="Symbol" panose="05050102010706020507" pitchFamily="18" charset="2"/>
              </a:rPr>
              <a:t>(x)(I(x)~R(x))</a:t>
            </a:r>
          </a:p>
          <a:p>
            <a:pPr eaLnBrk="1" hangingPunct="1">
              <a:buFont typeface="Wingdings" panose="05000000000000000000" pitchFamily="2" charset="2"/>
              <a:buNone/>
            </a:pPr>
            <a:r>
              <a:rPr lang="zh-CN" altLang="en-US" smtClean="0">
                <a:sym typeface="Symbol" panose="05050102010706020507" pitchFamily="18" charset="2"/>
              </a:rPr>
              <a:t>化子句集：</a:t>
            </a:r>
          </a:p>
          <a:p>
            <a:pPr eaLnBrk="1" hangingPunct="1">
              <a:buFont typeface="Wingdings" panose="05000000000000000000" pitchFamily="2" charset="2"/>
              <a:buNone/>
            </a:pPr>
            <a:r>
              <a:rPr lang="zh-CN" altLang="en-US" smtClean="0">
                <a:sym typeface="Symbol" panose="05050102010706020507" pitchFamily="18" charset="2"/>
              </a:rPr>
              <a:t> </a:t>
            </a:r>
            <a:r>
              <a:rPr lang="zh-CN" altLang="en-US" smtClean="0"/>
              <a:t>	</a:t>
            </a:r>
            <a:endParaRPr lang="zh-CN" altLang="en-US"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B180A0C-4273-42A2-9DC9-582846BFE8AD}" type="datetime1">
              <a:rPr lang="zh-CN" altLang="en-US"/>
              <a:pPr>
                <a:defRPr/>
              </a:pPr>
              <a:t>2017/11/19</a:t>
            </a:fld>
            <a:endParaRPr lang="en-US" altLang="zh-CN"/>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80C253-CD99-4237-AA0C-A6C9EDFDE75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smtClean="0">
              <a:latin typeface="Tahoma" panose="020B0604030504040204" pitchFamily="34" charset="0"/>
              <a:ea typeface="宋体" panose="02010600030101010101" pitchFamily="2" charset="-122"/>
            </a:endParaRPr>
          </a:p>
        </p:txBody>
      </p:sp>
      <p:sp>
        <p:nvSpPr>
          <p:cNvPr id="46084" name="Rectangle 2"/>
          <p:cNvSpPr>
            <a:spLocks noGrp="1" noChangeArrowheads="1"/>
          </p:cNvSpPr>
          <p:nvPr>
            <p:ph type="body" idx="1"/>
          </p:nvPr>
        </p:nvSpPr>
        <p:spPr>
          <a:xfrm>
            <a:off x="539750" y="1981200"/>
            <a:ext cx="8353425" cy="4616450"/>
          </a:xfrm>
        </p:spPr>
        <p:txBody>
          <a:bodyPr/>
          <a:lstStyle/>
          <a:p>
            <a:pPr eaLnBrk="1" hangingPunct="1">
              <a:lnSpc>
                <a:spcPct val="80000"/>
              </a:lnSpc>
              <a:buFont typeface="Wingdings" panose="05000000000000000000" pitchFamily="2" charset="2"/>
              <a:buNone/>
            </a:pPr>
            <a:r>
              <a:rPr lang="en-US" altLang="zh-CN" sz="2400" b="1" smtClean="0"/>
              <a:t>(</a:t>
            </a:r>
            <a:r>
              <a:rPr lang="en-US" altLang="zh-CN" sz="2400" b="1" smtClean="0">
                <a:sym typeface="Symbol" panose="05050102010706020507" pitchFamily="18" charset="2"/>
              </a:rPr>
              <a:t>x)(R(x)L(x)) </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a:t>
            </a:r>
            <a:r>
              <a:rPr lang="en-US" altLang="zh-CN" sz="2400" b="1" smtClean="0"/>
              <a:t>(</a:t>
            </a:r>
            <a:r>
              <a:rPr lang="en-US" altLang="zh-CN" sz="2400" b="1" smtClean="0">
                <a:sym typeface="Symbol" panose="05050102010706020507" pitchFamily="18" charset="2"/>
              </a:rPr>
              <a:t>x)(~R(x)L(x))</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~R(x)L(x)                          (1)</a:t>
            </a:r>
          </a:p>
          <a:p>
            <a:pPr eaLnBrk="1" hangingPunct="1">
              <a:lnSpc>
                <a:spcPct val="80000"/>
              </a:lnSpc>
              <a:buFont typeface="Wingdings" panose="05000000000000000000" pitchFamily="2" charset="2"/>
              <a:buNone/>
            </a:pPr>
            <a:endParaRPr lang="en-US" altLang="zh-CN" sz="2400" b="1" smtClean="0">
              <a:sym typeface="Symbol" panose="05050102010706020507" pitchFamily="18" charset="2"/>
            </a:endParaRP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	 (x)(D(x)~L(x))</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(x)(~D(x)~L(x))</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~D(x)~L(x)                             (2)</a:t>
            </a:r>
          </a:p>
          <a:p>
            <a:pPr eaLnBrk="1" hangingPunct="1">
              <a:lnSpc>
                <a:spcPct val="80000"/>
              </a:lnSpc>
              <a:buFont typeface="Wingdings" panose="05000000000000000000" pitchFamily="2" charset="2"/>
              <a:buNone/>
            </a:pPr>
            <a:endParaRPr lang="en-US" altLang="zh-CN" sz="2400" b="1" smtClean="0">
              <a:sym typeface="Symbol" panose="05050102010706020507" pitchFamily="18" charset="2"/>
            </a:endParaRP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	 (x)(D(x)I(x))</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D(A)I(A)</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=&gt; D(A)                                          (3)</a:t>
            </a:r>
          </a:p>
          <a:p>
            <a:pPr eaLnBrk="1" hangingPunct="1">
              <a:lnSpc>
                <a:spcPct val="80000"/>
              </a:lnSpc>
              <a:buFont typeface="Wingdings" panose="05000000000000000000" pitchFamily="2" charset="2"/>
              <a:buNone/>
            </a:pPr>
            <a:r>
              <a:rPr lang="en-US" altLang="zh-CN" sz="2400" b="1" smtClean="0">
                <a:sym typeface="Symbol" panose="05050102010706020507" pitchFamily="18" charset="2"/>
              </a:rPr>
              <a:t>	  I(A)                                            (4)</a:t>
            </a:r>
          </a:p>
        </p:txBody>
      </p:sp>
      <p:sp>
        <p:nvSpPr>
          <p:cNvPr id="46085" name="Text Box 3"/>
          <p:cNvSpPr txBox="1">
            <a:spLocks noChangeArrowheads="1"/>
          </p:cNvSpPr>
          <p:nvPr/>
        </p:nvSpPr>
        <p:spPr bwMode="auto">
          <a:xfrm>
            <a:off x="1143000" y="990600"/>
            <a:ext cx="495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4400">
                <a:solidFill>
                  <a:schemeClr val="tx2"/>
                </a:solidFill>
                <a:latin typeface="Tahoma" panose="020B0604030504040204" pitchFamily="34" charset="0"/>
                <a:ea typeface="华文彩云" panose="02010800040101010101" pitchFamily="2" charset="-122"/>
              </a:rPr>
              <a:t>举例</a:t>
            </a:r>
            <a:r>
              <a:rPr lang="en-US" altLang="zh-CN" sz="4400">
                <a:solidFill>
                  <a:schemeClr val="tx2"/>
                </a:solidFill>
                <a:latin typeface="Tahoma" panose="020B0604030504040204" pitchFamily="34" charset="0"/>
                <a:ea typeface="华文彩云" panose="02010800040101010101" pitchFamily="2" charset="-122"/>
              </a:rPr>
              <a:t>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5037FD-9042-4C7C-9A97-1952078CA54D}" type="datetime1">
              <a:rPr lang="zh-CN" altLang="en-US"/>
              <a:pPr>
                <a:defRPr/>
              </a:pPr>
              <a:t>2017/11/19</a:t>
            </a:fld>
            <a:endParaRPr lang="en-US" altLang="zh-CN"/>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A7FE97-4A90-4F53-A402-26A85820472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smtClean="0">
              <a:latin typeface="Tahoma" panose="020B0604030504040204" pitchFamily="34" charset="0"/>
              <a:ea typeface="宋体" panose="02010600030101010101" pitchFamily="2" charset="-122"/>
            </a:endParaRPr>
          </a:p>
        </p:txBody>
      </p:sp>
      <p:sp>
        <p:nvSpPr>
          <p:cNvPr id="47108" name="Rectangle 2"/>
          <p:cNvSpPr>
            <a:spLocks noGrp="1" noChangeArrowheads="1"/>
          </p:cNvSpPr>
          <p:nvPr>
            <p:ph type="body" idx="1"/>
          </p:nvPr>
        </p:nvSpPr>
        <p:spPr>
          <a:xfrm>
            <a:off x="762000" y="1905000"/>
            <a:ext cx="7772400" cy="4495800"/>
          </a:xfrm>
        </p:spPr>
        <p:txBody>
          <a:bodyPr/>
          <a:lstStyle/>
          <a:p>
            <a:pPr eaLnBrk="1" hangingPunct="1"/>
            <a:r>
              <a:rPr lang="zh-CN" altLang="en-US" smtClean="0"/>
              <a:t>目标求反：</a:t>
            </a:r>
          </a:p>
          <a:p>
            <a:pPr eaLnBrk="1" hangingPunct="1">
              <a:spcBef>
                <a:spcPct val="5000"/>
              </a:spcBef>
              <a:buFont typeface="Wingdings" panose="05000000000000000000" pitchFamily="2" charset="2"/>
              <a:buNone/>
            </a:pPr>
            <a:r>
              <a:rPr lang="zh-CN" altLang="en-US" sz="2400" smtClean="0"/>
              <a:t>	 </a:t>
            </a:r>
            <a:r>
              <a:rPr lang="en-US" altLang="zh-CN" sz="2400" b="1" smtClean="0"/>
              <a:t>~</a:t>
            </a:r>
            <a:r>
              <a:rPr lang="en-US" altLang="zh-CN" sz="2400" b="1" smtClean="0">
                <a:sym typeface="Symbol" panose="05050102010706020507" pitchFamily="18" charset="2"/>
              </a:rPr>
              <a:t>(x)(I(x)~R(x))</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=&gt; ~I(x)R(x)</a:t>
            </a:r>
            <a:r>
              <a:rPr lang="en-US" altLang="zh-CN" sz="2400" smtClean="0">
                <a:sym typeface="Symbol" panose="05050102010706020507" pitchFamily="18" charset="2"/>
              </a:rPr>
              <a:t>                                  (5)</a:t>
            </a:r>
          </a:p>
          <a:p>
            <a:pPr eaLnBrk="1" hangingPunct="1">
              <a:buFont typeface="Wingdings" panose="05000000000000000000" pitchFamily="2" charset="2"/>
              <a:buNone/>
            </a:pPr>
            <a:r>
              <a:rPr lang="zh-CN" altLang="zh-CN" smtClean="0">
                <a:sym typeface="Symbol" panose="05050102010706020507" pitchFamily="18" charset="2"/>
              </a:rPr>
              <a:t>换名后得子句集：</a:t>
            </a:r>
          </a:p>
          <a:p>
            <a:pPr eaLnBrk="1" hangingPunct="1">
              <a:spcBef>
                <a:spcPct val="5000"/>
              </a:spcBef>
              <a:buFont typeface="Wingdings" panose="05000000000000000000" pitchFamily="2" charset="2"/>
              <a:buNone/>
            </a:pPr>
            <a:r>
              <a:rPr lang="en-US" altLang="zh-CN" sz="2400" smtClean="0">
                <a:sym typeface="Symbol" panose="05050102010706020507" pitchFamily="18" charset="2"/>
              </a:rPr>
              <a:t>(1)	</a:t>
            </a:r>
            <a:r>
              <a:rPr lang="en-US" altLang="zh-CN" sz="2400" b="1" smtClean="0">
                <a:sym typeface="Symbol" panose="05050102010706020507" pitchFamily="18" charset="2"/>
              </a:rPr>
              <a:t>~R(x1)L(x1)</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(2)	~D(x2)~L(x2)</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(3)	 D(A) </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(4) I(A)                                           </a:t>
            </a:r>
          </a:p>
          <a:p>
            <a:pPr eaLnBrk="1" hangingPunct="1">
              <a:spcBef>
                <a:spcPct val="5000"/>
              </a:spcBef>
              <a:buFont typeface="Wingdings" panose="05000000000000000000" pitchFamily="2" charset="2"/>
              <a:buNone/>
            </a:pPr>
            <a:r>
              <a:rPr lang="en-US" altLang="zh-CN" sz="2400" b="1" smtClean="0">
                <a:sym typeface="Symbol" panose="05050102010706020507" pitchFamily="18" charset="2"/>
              </a:rPr>
              <a:t>(5) ~I(x5)R(x5)</a:t>
            </a:r>
            <a:endParaRPr lang="en-US" altLang="zh-CN" b="1" smtClean="0">
              <a:sym typeface="Symbol" panose="05050102010706020507" pitchFamily="18" charset="2"/>
            </a:endParaRPr>
          </a:p>
        </p:txBody>
      </p:sp>
      <p:sp>
        <p:nvSpPr>
          <p:cNvPr id="47109" name="Text Box 3"/>
          <p:cNvSpPr txBox="1">
            <a:spLocks noChangeArrowheads="1"/>
          </p:cNvSpPr>
          <p:nvPr/>
        </p:nvSpPr>
        <p:spPr bwMode="auto">
          <a:xfrm>
            <a:off x="1219200" y="990600"/>
            <a:ext cx="502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4400">
                <a:solidFill>
                  <a:schemeClr val="tx2"/>
                </a:solidFill>
                <a:latin typeface="Tahoma" panose="020B0604030504040204" pitchFamily="34" charset="0"/>
                <a:ea typeface="华文彩云" panose="02010800040101010101" pitchFamily="2" charset="-122"/>
              </a:rPr>
              <a:t>举例</a:t>
            </a:r>
            <a:r>
              <a:rPr lang="en-US" altLang="zh-CN" sz="4400">
                <a:solidFill>
                  <a:schemeClr val="tx2"/>
                </a:solidFill>
                <a:latin typeface="Tahoma" panose="020B0604030504040204" pitchFamily="34" charset="0"/>
                <a:ea typeface="华文彩云" panose="02010800040101010101" pitchFamily="2" charset="-122"/>
              </a:rPr>
              <a:t>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p:txBody>
          <a:bodyPr/>
          <a:lstStyle/>
          <a:p>
            <a:pPr>
              <a:defRPr/>
            </a:pPr>
            <a:fld id="{D4F0F6BA-E5B3-4545-B505-6673F9F53293}" type="datetime1">
              <a:rPr lang="zh-CN" altLang="en-US"/>
              <a:pPr>
                <a:defRPr/>
              </a:pPr>
              <a:t>2017/11/19</a:t>
            </a:fld>
            <a:endParaRPr lang="en-US" altLang="zh-CN"/>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F75A8-BB2F-48E9-A2DE-64DA23AD4FB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smtClean="0">
              <a:latin typeface="Tahoma" panose="020B0604030504040204" pitchFamily="34" charset="0"/>
              <a:ea typeface="宋体" panose="02010600030101010101" pitchFamily="2" charset="-122"/>
            </a:endParaRPr>
          </a:p>
        </p:txBody>
      </p:sp>
      <p:sp>
        <p:nvSpPr>
          <p:cNvPr id="48132" name="Rectangle 2"/>
          <p:cNvSpPr>
            <a:spLocks noGrp="1" noChangeArrowheads="1"/>
          </p:cNvSpPr>
          <p:nvPr>
            <p:ph type="title"/>
          </p:nvPr>
        </p:nvSpPr>
        <p:spPr>
          <a:xfrm>
            <a:off x="838200" y="914400"/>
            <a:ext cx="7772400" cy="762000"/>
          </a:xfrm>
        </p:spPr>
        <p:txBody>
          <a:bodyPr/>
          <a:lstStyle/>
          <a:p>
            <a:pPr eaLnBrk="1" hangingPunct="1"/>
            <a:r>
              <a:rPr lang="zh-CN" altLang="en-US" smtClean="0"/>
              <a:t>例</a:t>
            </a:r>
            <a:r>
              <a:rPr lang="en-US" altLang="zh-CN" smtClean="0"/>
              <a:t>2</a:t>
            </a:r>
            <a:r>
              <a:rPr lang="zh-CN" altLang="en-US" smtClean="0"/>
              <a:t>的消解树</a:t>
            </a:r>
          </a:p>
        </p:txBody>
      </p:sp>
      <p:sp>
        <p:nvSpPr>
          <p:cNvPr id="48133" name="Rectangle 3"/>
          <p:cNvSpPr>
            <a:spLocks noGrp="1" noChangeArrowheads="1"/>
          </p:cNvSpPr>
          <p:nvPr>
            <p:ph type="body" idx="1"/>
          </p:nvPr>
        </p:nvSpPr>
        <p:spPr>
          <a:xfrm>
            <a:off x="457200" y="2286000"/>
            <a:ext cx="2971800" cy="3124200"/>
          </a:xfrm>
        </p:spPr>
        <p:txBody>
          <a:bodyPr/>
          <a:lstStyle/>
          <a:p>
            <a:pPr eaLnBrk="1" hangingPunct="1">
              <a:spcBef>
                <a:spcPct val="5000"/>
              </a:spcBef>
              <a:buFont typeface="Wingdings" panose="05000000000000000000" pitchFamily="2" charset="2"/>
              <a:buNone/>
            </a:pPr>
            <a:r>
              <a:rPr lang="en-US" altLang="zh-CN" smtClean="0">
                <a:sym typeface="Symbol" panose="05050102010706020507" pitchFamily="18" charset="2"/>
              </a:rPr>
              <a:t>(1)~R(x1)L(x1)</a:t>
            </a:r>
          </a:p>
          <a:p>
            <a:pPr eaLnBrk="1" hangingPunct="1">
              <a:spcBef>
                <a:spcPct val="5000"/>
              </a:spcBef>
              <a:buFont typeface="Wingdings" panose="05000000000000000000" pitchFamily="2" charset="2"/>
              <a:buNone/>
            </a:pPr>
            <a:r>
              <a:rPr lang="en-US" altLang="zh-CN" smtClean="0">
                <a:sym typeface="Symbol" panose="05050102010706020507" pitchFamily="18" charset="2"/>
              </a:rPr>
              <a:t>(2)~D(x2)~L(x2)</a:t>
            </a:r>
          </a:p>
          <a:p>
            <a:pPr eaLnBrk="1" hangingPunct="1">
              <a:spcBef>
                <a:spcPct val="5000"/>
              </a:spcBef>
              <a:buFont typeface="Wingdings" panose="05000000000000000000" pitchFamily="2" charset="2"/>
              <a:buNone/>
            </a:pPr>
            <a:r>
              <a:rPr lang="en-US" altLang="zh-CN" smtClean="0">
                <a:sym typeface="Symbol" panose="05050102010706020507" pitchFamily="18" charset="2"/>
              </a:rPr>
              <a:t>(3) D(A) </a:t>
            </a:r>
          </a:p>
          <a:p>
            <a:pPr eaLnBrk="1" hangingPunct="1">
              <a:spcBef>
                <a:spcPct val="5000"/>
              </a:spcBef>
              <a:buFont typeface="Wingdings" panose="05000000000000000000" pitchFamily="2" charset="2"/>
              <a:buNone/>
            </a:pPr>
            <a:r>
              <a:rPr lang="en-US" altLang="zh-CN" smtClean="0">
                <a:sym typeface="Symbol" panose="05050102010706020507" pitchFamily="18" charset="2"/>
              </a:rPr>
              <a:t>(4) I(A)                                           </a:t>
            </a:r>
          </a:p>
          <a:p>
            <a:pPr eaLnBrk="1" hangingPunct="1">
              <a:spcBef>
                <a:spcPct val="5000"/>
              </a:spcBef>
              <a:buFont typeface="Wingdings" panose="05000000000000000000" pitchFamily="2" charset="2"/>
              <a:buNone/>
            </a:pPr>
            <a:r>
              <a:rPr lang="en-US" altLang="zh-CN" smtClean="0">
                <a:sym typeface="Symbol" panose="05050102010706020507" pitchFamily="18" charset="2"/>
              </a:rPr>
              <a:t>(5) ~I(x5)R(x5)</a:t>
            </a:r>
          </a:p>
        </p:txBody>
      </p:sp>
      <p:sp>
        <p:nvSpPr>
          <p:cNvPr id="48134" name="Text Box 4"/>
          <p:cNvSpPr txBox="1">
            <a:spLocks noChangeArrowheads="1"/>
          </p:cNvSpPr>
          <p:nvPr/>
        </p:nvSpPr>
        <p:spPr bwMode="auto">
          <a:xfrm>
            <a:off x="4791075" y="1295400"/>
            <a:ext cx="630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5" name="Text Box 5"/>
          <p:cNvSpPr txBox="1">
            <a:spLocks noChangeArrowheads="1"/>
          </p:cNvSpPr>
          <p:nvPr/>
        </p:nvSpPr>
        <p:spPr bwMode="auto">
          <a:xfrm>
            <a:off x="5791200" y="1308100"/>
            <a:ext cx="1646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~I(x5)</a:t>
            </a:r>
            <a:r>
              <a:rPr lang="en-US" altLang="zh-CN" sz="2000">
                <a:latin typeface="Times New Roman" panose="02020603050405020304" pitchFamily="18" charset="0"/>
                <a:ea typeface="宋体" panose="02010600030101010101" pitchFamily="2" charset="-122"/>
                <a:sym typeface="Symbol" panose="05050102010706020507" pitchFamily="18" charset="2"/>
              </a:rPr>
              <a:t>R(x5)</a:t>
            </a:r>
          </a:p>
        </p:txBody>
      </p:sp>
      <p:sp>
        <p:nvSpPr>
          <p:cNvPr id="48136" name="Line 6"/>
          <p:cNvSpPr>
            <a:spLocks noChangeShapeType="1"/>
          </p:cNvSpPr>
          <p:nvPr/>
        </p:nvSpPr>
        <p:spPr bwMode="auto">
          <a:xfrm>
            <a:off x="5105400" y="1689100"/>
            <a:ext cx="685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7"/>
          <p:cNvSpPr>
            <a:spLocks noChangeShapeType="1"/>
          </p:cNvSpPr>
          <p:nvPr/>
        </p:nvSpPr>
        <p:spPr bwMode="auto">
          <a:xfrm flipH="1">
            <a:off x="5791200" y="16891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Text Box 8"/>
          <p:cNvSpPr txBox="1">
            <a:spLocks noChangeArrowheads="1"/>
          </p:cNvSpPr>
          <p:nvPr/>
        </p:nvSpPr>
        <p:spPr bwMode="auto">
          <a:xfrm>
            <a:off x="5459413" y="2527300"/>
            <a:ext cx="7794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9" name="Text Box 9"/>
          <p:cNvSpPr txBox="1">
            <a:spLocks noChangeArrowheads="1"/>
          </p:cNvSpPr>
          <p:nvPr/>
        </p:nvSpPr>
        <p:spPr bwMode="auto">
          <a:xfrm>
            <a:off x="6289675" y="1922463"/>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A/x5}</a:t>
            </a:r>
          </a:p>
        </p:txBody>
      </p:sp>
      <p:sp>
        <p:nvSpPr>
          <p:cNvPr id="48140" name="Text Box 10"/>
          <p:cNvSpPr txBox="1">
            <a:spLocks noChangeArrowheads="1"/>
          </p:cNvSpPr>
          <p:nvPr/>
        </p:nvSpPr>
        <p:spPr bwMode="auto">
          <a:xfrm>
            <a:off x="6670675" y="2527300"/>
            <a:ext cx="171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~R(x1)</a:t>
            </a:r>
            <a:r>
              <a:rPr lang="en-US" altLang="zh-CN" sz="2000">
                <a:latin typeface="Times New Roman" panose="02020603050405020304" pitchFamily="18" charset="0"/>
                <a:ea typeface="宋体" panose="02010600030101010101" pitchFamily="2" charset="-122"/>
                <a:sym typeface="Symbol" panose="05050102010706020507" pitchFamily="18" charset="2"/>
              </a:rPr>
              <a:t>L(x1)</a:t>
            </a:r>
          </a:p>
        </p:txBody>
      </p:sp>
      <p:sp>
        <p:nvSpPr>
          <p:cNvPr id="48141" name="Line 11"/>
          <p:cNvSpPr>
            <a:spLocks noChangeShapeType="1"/>
          </p:cNvSpPr>
          <p:nvPr/>
        </p:nvSpPr>
        <p:spPr bwMode="auto">
          <a:xfrm>
            <a:off x="5867400" y="29845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2"/>
          <p:cNvSpPr>
            <a:spLocks noChangeShapeType="1"/>
          </p:cNvSpPr>
          <p:nvPr/>
        </p:nvSpPr>
        <p:spPr bwMode="auto">
          <a:xfrm flipH="1">
            <a:off x="6629400" y="29083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Text Box 13"/>
          <p:cNvSpPr txBox="1">
            <a:spLocks noChangeArrowheads="1"/>
          </p:cNvSpPr>
          <p:nvPr/>
        </p:nvSpPr>
        <p:spPr bwMode="auto">
          <a:xfrm>
            <a:off x="6340475" y="3822700"/>
            <a:ext cx="7651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L(A)</a:t>
            </a:r>
          </a:p>
        </p:txBody>
      </p:sp>
      <p:sp>
        <p:nvSpPr>
          <p:cNvPr id="48144" name="Text Box 14"/>
          <p:cNvSpPr txBox="1">
            <a:spLocks noChangeArrowheads="1"/>
          </p:cNvSpPr>
          <p:nvPr/>
        </p:nvSpPr>
        <p:spPr bwMode="auto">
          <a:xfrm>
            <a:off x="7251700" y="3213100"/>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A/x1}</a:t>
            </a:r>
          </a:p>
        </p:txBody>
      </p:sp>
      <p:sp>
        <p:nvSpPr>
          <p:cNvPr id="48145" name="Text Box 15"/>
          <p:cNvSpPr txBox="1">
            <a:spLocks noChangeArrowheads="1"/>
          </p:cNvSpPr>
          <p:nvPr/>
        </p:nvSpPr>
        <p:spPr bwMode="auto">
          <a:xfrm>
            <a:off x="3886200" y="3822700"/>
            <a:ext cx="18700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~D(x2)</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~L(x2)</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46" name="Line 16"/>
          <p:cNvSpPr>
            <a:spLocks noChangeShapeType="1"/>
          </p:cNvSpPr>
          <p:nvPr/>
        </p:nvSpPr>
        <p:spPr bwMode="auto">
          <a:xfrm>
            <a:off x="4724400" y="42799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7"/>
          <p:cNvSpPr>
            <a:spLocks noChangeShapeType="1"/>
          </p:cNvSpPr>
          <p:nvPr/>
        </p:nvSpPr>
        <p:spPr bwMode="auto">
          <a:xfrm flipH="1">
            <a:off x="5715000" y="42037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Text Box 18"/>
          <p:cNvSpPr txBox="1">
            <a:spLocks noChangeArrowheads="1"/>
          </p:cNvSpPr>
          <p:nvPr/>
        </p:nvSpPr>
        <p:spPr bwMode="auto">
          <a:xfrm>
            <a:off x="5419725" y="4965700"/>
            <a:ext cx="93186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49" name="Text Box 19"/>
          <p:cNvSpPr txBox="1">
            <a:spLocks noChangeArrowheads="1"/>
          </p:cNvSpPr>
          <p:nvPr/>
        </p:nvSpPr>
        <p:spPr bwMode="auto">
          <a:xfrm>
            <a:off x="4038600" y="4508500"/>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A/x2}</a:t>
            </a:r>
          </a:p>
        </p:txBody>
      </p:sp>
      <p:sp>
        <p:nvSpPr>
          <p:cNvPr id="48150" name="Text Box 20"/>
          <p:cNvSpPr txBox="1">
            <a:spLocks noChangeArrowheads="1"/>
          </p:cNvSpPr>
          <p:nvPr/>
        </p:nvSpPr>
        <p:spPr bwMode="auto">
          <a:xfrm>
            <a:off x="7002463" y="4965700"/>
            <a:ext cx="79375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51" name="Line 21"/>
          <p:cNvSpPr>
            <a:spLocks noChangeShapeType="1"/>
          </p:cNvSpPr>
          <p:nvPr/>
        </p:nvSpPr>
        <p:spPr bwMode="auto">
          <a:xfrm>
            <a:off x="5867400" y="53467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22"/>
          <p:cNvSpPr>
            <a:spLocks noChangeShapeType="1"/>
          </p:cNvSpPr>
          <p:nvPr/>
        </p:nvSpPr>
        <p:spPr bwMode="auto">
          <a:xfrm flipH="1">
            <a:off x="6781800" y="53467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Text Box 23"/>
          <p:cNvSpPr txBox="1">
            <a:spLocks noChangeArrowheads="1"/>
          </p:cNvSpPr>
          <p:nvPr/>
        </p:nvSpPr>
        <p:spPr bwMode="auto">
          <a:xfrm>
            <a:off x="6535738" y="5803900"/>
            <a:ext cx="5238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nil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1A6FC82-AC0C-4B6D-B481-1F5E3062A7D0}" type="datetime1">
              <a:rPr lang="zh-CN" altLang="en-US"/>
              <a:pPr>
                <a:defRPr/>
              </a:pPr>
              <a:t>2017/11/19</a:t>
            </a:fld>
            <a:endParaRPr lang="en-US" altLang="zh-CN"/>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615805-9CE8-453A-B35A-D9D6BD7DEAC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smtClean="0">
              <a:latin typeface="Tahoma" panose="020B0604030504040204" pitchFamily="34" charset="0"/>
              <a:ea typeface="宋体" panose="02010600030101010101" pitchFamily="2" charset="-122"/>
            </a:endParaRPr>
          </a:p>
        </p:txBody>
      </p:sp>
      <p:sp>
        <p:nvSpPr>
          <p:cNvPr id="4915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消解反演求解过程</a:t>
            </a:r>
          </a:p>
        </p:txBody>
      </p:sp>
      <p:sp>
        <p:nvSpPr>
          <p:cNvPr id="49157" name="Rectangle 3"/>
          <p:cNvSpPr>
            <a:spLocks noGrp="1" noChangeArrowheads="1"/>
          </p:cNvSpPr>
          <p:nvPr>
            <p:ph type="body" idx="1"/>
          </p:nvPr>
        </p:nvSpPr>
        <p:spPr>
          <a:xfrm>
            <a:off x="467544" y="2017713"/>
            <a:ext cx="8487544" cy="4114800"/>
          </a:xfrm>
        </p:spPr>
        <p:txBody>
          <a:bodyPr/>
          <a:lstStyle/>
          <a:p>
            <a:pPr eaLnBrk="1" hangingPunct="1">
              <a:lnSpc>
                <a:spcPct val="90000"/>
              </a:lnSpc>
            </a:pPr>
            <a:r>
              <a:rPr lang="zh-CN" altLang="en-US" sz="2400" dirty="0" smtClean="0">
                <a:solidFill>
                  <a:schemeClr val="hlink"/>
                </a:solidFill>
              </a:rPr>
              <a:t>反演求解过程</a:t>
            </a:r>
          </a:p>
          <a:p>
            <a:pPr eaLnBrk="1" hangingPunct="1">
              <a:lnSpc>
                <a:spcPct val="90000"/>
              </a:lnSpc>
              <a:buFont typeface="Wingdings" panose="05000000000000000000" pitchFamily="2" charset="2"/>
              <a:buNone/>
            </a:pPr>
            <a:r>
              <a:rPr lang="zh-CN" altLang="en-US" sz="2400" dirty="0" smtClean="0"/>
              <a:t>反演树求取对某个问题的答案，其过程如下：</a:t>
            </a:r>
            <a:br>
              <a:rPr lang="zh-CN" altLang="en-US" sz="2400" dirty="0" smtClean="0"/>
            </a:br>
            <a:r>
              <a:rPr lang="zh-CN" altLang="en-US" sz="2400" dirty="0" smtClean="0"/>
              <a:t>（</a:t>
            </a:r>
            <a:r>
              <a:rPr lang="en-US" altLang="zh-CN" sz="2400" dirty="0" smtClean="0"/>
              <a:t>1</a:t>
            </a:r>
            <a:r>
              <a:rPr lang="zh-CN" altLang="en-US" sz="2400" dirty="0" smtClean="0"/>
              <a:t>）把目标公式的否定产生的每个子句添加到目标公式否定之否定的子句中去。</a:t>
            </a:r>
            <a:br>
              <a:rPr lang="zh-CN" altLang="en-US" sz="2400" dirty="0" smtClean="0"/>
            </a:br>
            <a:r>
              <a:rPr lang="zh-CN" altLang="en-US" sz="2400" dirty="0" smtClean="0"/>
              <a:t>（</a:t>
            </a:r>
            <a:r>
              <a:rPr lang="en-US" altLang="zh-CN" sz="2400" dirty="0" smtClean="0"/>
              <a:t>2</a:t>
            </a:r>
            <a:r>
              <a:rPr lang="zh-CN" altLang="en-US" sz="2400" dirty="0" smtClean="0"/>
              <a:t>）按照反演树，执行和以前相同的归结，直到在根部得到某个子句止。</a:t>
            </a:r>
            <a:br>
              <a:rPr lang="zh-CN" altLang="en-US" sz="2400" dirty="0" smtClean="0"/>
            </a:br>
            <a:r>
              <a:rPr lang="zh-CN" altLang="en-US" sz="2400" dirty="0" smtClean="0"/>
              <a:t>（</a:t>
            </a:r>
            <a:r>
              <a:rPr lang="en-US" altLang="zh-CN" sz="2400" dirty="0" smtClean="0"/>
              <a:t>3</a:t>
            </a:r>
            <a:r>
              <a:rPr lang="zh-CN" altLang="en-US" sz="2400" dirty="0" smtClean="0"/>
              <a:t>）用根部的子句作为一个回答语句。</a:t>
            </a:r>
          </a:p>
          <a:p>
            <a:pPr eaLnBrk="1" hangingPunct="1">
              <a:lnSpc>
                <a:spcPct val="90000"/>
              </a:lnSpc>
              <a:buFont typeface="Wingdings" panose="05000000000000000000" pitchFamily="2" charset="2"/>
              <a:buNone/>
            </a:pPr>
            <a:r>
              <a:rPr lang="zh-CN" altLang="en-US" sz="2400" dirty="0" smtClean="0"/>
              <a:t>例：“如果无论约翰到哪里去，菲多也就去那里，那么如果约翰在学校里，菲多在哪里呢？”</a:t>
            </a:r>
          </a:p>
          <a:p>
            <a:pPr eaLnBrk="1" hangingPunct="1">
              <a:lnSpc>
                <a:spcPct val="90000"/>
              </a:lnSpc>
              <a:buFont typeface="Wingdings" panose="05000000000000000000" pitchFamily="2" charset="2"/>
              <a:buNone/>
            </a:pPr>
            <a:r>
              <a:rPr lang="en-US" altLang="zh-CN" sz="2400" dirty="0" smtClean="0">
                <a:solidFill>
                  <a:srgbClr val="99FFFF"/>
                </a:solidFill>
              </a:rPr>
              <a:t>----</a:t>
            </a:r>
            <a:r>
              <a:rPr lang="zh-CN" altLang="en-US" sz="2400" dirty="0" smtClean="0"/>
              <a:t>这个问题说明了两个事实，提出一个问题，而问题的答案可从这两个事实推导出。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8499FEA-76CE-4091-AE42-D937AB912828}" type="datetime1">
              <a:rPr lang="zh-CN" altLang="en-US"/>
              <a:pPr>
                <a:defRPr/>
              </a:pPr>
              <a:t>2017/11/19</a:t>
            </a:fld>
            <a:endParaRPr lang="en-US" altLang="zh-CN"/>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7BE82-5F84-4970-98FF-FE27CF19224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smtClean="0">
              <a:latin typeface="Tahoma" panose="020B0604030504040204" pitchFamily="34" charset="0"/>
              <a:ea typeface="宋体" panose="02010600030101010101" pitchFamily="2" charset="-122"/>
            </a:endParaRPr>
          </a:p>
        </p:txBody>
      </p:sp>
      <p:sp>
        <p:nvSpPr>
          <p:cNvPr id="50180" name="Rectangle 2"/>
          <p:cNvSpPr>
            <a:spLocks noGrp="1" noChangeArrowheads="1"/>
          </p:cNvSpPr>
          <p:nvPr>
            <p:ph type="title"/>
          </p:nvPr>
        </p:nvSpPr>
        <p:spPr>
          <a:xfrm>
            <a:off x="914400" y="762000"/>
            <a:ext cx="7772400" cy="838200"/>
          </a:xfrm>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消解反演求解过程</a:t>
            </a:r>
          </a:p>
        </p:txBody>
      </p:sp>
      <p:sp>
        <p:nvSpPr>
          <p:cNvPr id="50181" name="Rectangle 3"/>
          <p:cNvSpPr>
            <a:spLocks noGrp="1" noChangeArrowheads="1"/>
          </p:cNvSpPr>
          <p:nvPr>
            <p:ph type="body" idx="1"/>
          </p:nvPr>
        </p:nvSpPr>
        <p:spPr>
          <a:xfrm>
            <a:off x="762000" y="1981200"/>
            <a:ext cx="7772400" cy="3733800"/>
          </a:xfrm>
        </p:spPr>
        <p:txBody>
          <a:bodyPr/>
          <a:lstStyle/>
          <a:p>
            <a:pPr eaLnBrk="1" hangingPunct="1"/>
            <a:r>
              <a:rPr lang="zh-CN" altLang="en-US" smtClean="0"/>
              <a:t>例：</a:t>
            </a:r>
          </a:p>
          <a:p>
            <a:pPr lvl="1" eaLnBrk="1" hangingPunct="1">
              <a:buFont typeface="Wingdings" panose="05000000000000000000" pitchFamily="2" charset="2"/>
              <a:buNone/>
            </a:pPr>
            <a:r>
              <a:rPr lang="zh-CN" altLang="en-US" smtClean="0"/>
              <a:t>已知：</a:t>
            </a:r>
            <a:r>
              <a:rPr lang="en-US" altLang="zh-CN" smtClean="0"/>
              <a:t>(</a:t>
            </a:r>
            <a:r>
              <a:rPr lang="en-US" altLang="zh-CN" smtClean="0">
                <a:sym typeface="Symbol" panose="05050102010706020507" pitchFamily="18" charset="2"/>
              </a:rPr>
              <a:t>x)[AT(John, x)  AT(Fido, x)]</a:t>
            </a:r>
          </a:p>
          <a:p>
            <a:pPr lvl="1" eaLnBrk="1" hangingPunct="1">
              <a:buFont typeface="Wingdings" panose="05000000000000000000" pitchFamily="2" charset="2"/>
              <a:buNone/>
            </a:pPr>
            <a:r>
              <a:rPr lang="en-US" altLang="zh-CN" smtClean="0">
                <a:sym typeface="Symbol" panose="05050102010706020507" pitchFamily="18" charset="2"/>
              </a:rPr>
              <a:t>		       AT(John, School)</a:t>
            </a:r>
          </a:p>
          <a:p>
            <a:pPr lvl="1" eaLnBrk="1" hangingPunct="1">
              <a:buFont typeface="Wingdings" panose="05000000000000000000" pitchFamily="2" charset="2"/>
              <a:buNone/>
            </a:pPr>
            <a:r>
              <a:rPr lang="zh-CN" altLang="en-US" smtClean="0">
                <a:sym typeface="Symbol" panose="05050102010706020507" pitchFamily="18" charset="2"/>
              </a:rPr>
              <a:t>求证：</a:t>
            </a:r>
            <a:r>
              <a:rPr lang="en-US" altLang="zh-CN" smtClean="0">
                <a:sym typeface="Symbol" panose="05050102010706020507" pitchFamily="18" charset="2"/>
              </a:rPr>
              <a:t>(x)AT(Fido, x)</a:t>
            </a:r>
          </a:p>
          <a:p>
            <a:pPr lvl="1" eaLnBrk="1" hangingPunct="1">
              <a:buFont typeface="Wingdings" panose="05000000000000000000" pitchFamily="2" charset="2"/>
              <a:buNone/>
            </a:pPr>
            <a:r>
              <a:rPr lang="zh-CN" altLang="en-US" smtClean="0">
                <a:sym typeface="Symbol" panose="05050102010706020507" pitchFamily="18" charset="2"/>
              </a:rPr>
              <a:t>子句集：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EEAA1F1-B46B-4737-875F-43C7D8F7249A}" type="datetime1">
              <a:rPr lang="zh-CN" altLang="en-US"/>
              <a:pPr>
                <a:defRPr/>
              </a:pPr>
              <a:t>2017/11/19</a:t>
            </a:fld>
            <a:endParaRPr lang="en-US" altLang="zh-CN"/>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61E192-BD90-46A5-B267-79495A9B876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smtClean="0">
              <a:latin typeface="Tahoma" panose="020B0604030504040204" pitchFamily="34" charset="0"/>
              <a:ea typeface="宋体" panose="02010600030101010101" pitchFamily="2" charset="-122"/>
            </a:endParaRPr>
          </a:p>
        </p:txBody>
      </p:sp>
      <p:sp>
        <p:nvSpPr>
          <p:cNvPr id="51204" name="Rectangle 3"/>
          <p:cNvSpPr>
            <a:spLocks noGrp="1" noChangeArrowheads="1"/>
          </p:cNvSpPr>
          <p:nvPr>
            <p:ph type="body" idx="1"/>
          </p:nvPr>
        </p:nvSpPr>
        <p:spPr/>
        <p:txBody>
          <a:bodyPr/>
          <a:lstStyle/>
          <a:p>
            <a:pPr lvl="1" eaLnBrk="1" hangingPunct="1">
              <a:buFont typeface="Wingdings" panose="05000000000000000000" pitchFamily="2" charset="2"/>
              <a:buNone/>
            </a:pPr>
            <a:r>
              <a:rPr lang="zh-CN" altLang="en-US" smtClean="0">
                <a:sym typeface="Symbol" panose="05050102010706020507" pitchFamily="18" charset="2"/>
              </a:rPr>
              <a:t>子句集：</a:t>
            </a:r>
          </a:p>
          <a:p>
            <a:pPr lvl="1" eaLnBrk="1" hangingPunct="1">
              <a:buFont typeface="Wingdings" panose="05000000000000000000" pitchFamily="2" charset="2"/>
              <a:buNone/>
            </a:pPr>
            <a:r>
              <a:rPr lang="en-US" altLang="zh-CN" smtClean="0">
                <a:sym typeface="Symbol" panose="05050102010706020507" pitchFamily="18" charset="2"/>
              </a:rPr>
              <a:t>~AT(John, x1)  AT(Fido, x1)</a:t>
            </a:r>
          </a:p>
          <a:p>
            <a:pPr lvl="1" eaLnBrk="1" hangingPunct="1">
              <a:buFont typeface="Wingdings" panose="05000000000000000000" pitchFamily="2" charset="2"/>
              <a:buNone/>
            </a:pPr>
            <a:r>
              <a:rPr lang="en-US" altLang="zh-CN" smtClean="0">
                <a:sym typeface="Symbol" panose="05050102010706020507" pitchFamily="18" charset="2"/>
              </a:rPr>
              <a:t>AT(John, School)</a:t>
            </a:r>
          </a:p>
          <a:p>
            <a:pPr lvl="1" eaLnBrk="1" hangingPunct="1">
              <a:buFont typeface="Wingdings" panose="05000000000000000000" pitchFamily="2" charset="2"/>
              <a:buNone/>
            </a:pPr>
            <a:r>
              <a:rPr lang="en-US" altLang="zh-CN" smtClean="0">
                <a:sym typeface="Symbol" panose="05050102010706020507" pitchFamily="18" charset="2"/>
              </a:rPr>
              <a:t>~AT(Fido, x2)</a:t>
            </a:r>
          </a:p>
          <a:p>
            <a:pPr eaLnBrk="1" hangingPunct="1"/>
            <a:endParaRPr lang="en-US" altLang="zh-CN"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E703B4FA-50A1-4F6F-B535-375B97A181CE}" type="datetime1">
              <a:rPr lang="zh-CN" altLang="en-US"/>
              <a:pPr>
                <a:defRPr/>
              </a:pPr>
              <a:t>2017/11/19</a:t>
            </a:fld>
            <a:endParaRPr lang="en-US" altLang="zh-CN"/>
          </a:p>
        </p:txBody>
      </p:sp>
      <p:sp>
        <p:nvSpPr>
          <p:cNvPr id="522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DB92DD-EFC7-4FB3-8F0B-2FBE07ED30E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smtClean="0">
              <a:latin typeface="Tahoma" panose="020B0604030504040204" pitchFamily="34" charset="0"/>
              <a:ea typeface="宋体" panose="02010600030101010101" pitchFamily="2" charset="-122"/>
            </a:endParaRPr>
          </a:p>
        </p:txBody>
      </p:sp>
      <p:sp>
        <p:nvSpPr>
          <p:cNvPr id="52228" name="Text Box 2"/>
          <p:cNvSpPr txBox="1">
            <a:spLocks noChangeArrowheads="1"/>
          </p:cNvSpPr>
          <p:nvPr/>
        </p:nvSpPr>
        <p:spPr bwMode="auto">
          <a:xfrm>
            <a:off x="2438400" y="2133600"/>
            <a:ext cx="1984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~AT(Fido, x2)</a:t>
            </a:r>
            <a:endParaRPr lang="en-US" altLang="zh-CN" sz="2400">
              <a:latin typeface="Times New Roman" panose="02020603050405020304" pitchFamily="18" charset="0"/>
              <a:ea typeface="宋体" panose="02010600030101010101" pitchFamily="2" charset="-122"/>
            </a:endParaRPr>
          </a:p>
        </p:txBody>
      </p:sp>
      <p:sp>
        <p:nvSpPr>
          <p:cNvPr id="52229" name="Text Box 3"/>
          <p:cNvSpPr txBox="1">
            <a:spLocks noChangeArrowheads="1"/>
          </p:cNvSpPr>
          <p:nvPr/>
        </p:nvSpPr>
        <p:spPr bwMode="auto">
          <a:xfrm>
            <a:off x="4867275" y="2133600"/>
            <a:ext cx="38877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x1)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3300"/>
                </a:solidFill>
                <a:latin typeface="Times New Roman" panose="02020603050405020304" pitchFamily="18" charset="0"/>
                <a:ea typeface="宋体" panose="02010600030101010101" pitchFamily="2" charset="-122"/>
                <a:sym typeface="Symbol" panose="05050102010706020507" pitchFamily="18" charset="2"/>
              </a:rPr>
              <a:t>AT(Fido, x1)</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2230" name="Text Box 4"/>
          <p:cNvSpPr txBox="1">
            <a:spLocks noChangeArrowheads="1"/>
          </p:cNvSpPr>
          <p:nvPr/>
        </p:nvSpPr>
        <p:spPr bwMode="auto">
          <a:xfrm>
            <a:off x="1447800" y="304800"/>
            <a:ext cx="5792788"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Tx/>
              <a:buSzTx/>
              <a:buFontTx/>
              <a:buNone/>
            </a:pPr>
            <a:r>
              <a:rPr lang="zh-CN" altLang="zh-CN">
                <a:latin typeface="Times New Roman" panose="02020603050405020304" pitchFamily="18" charset="0"/>
                <a:ea typeface="宋体" panose="02010600030101010101" pitchFamily="2" charset="-122"/>
                <a:sym typeface="Symbol" panose="05050102010706020507" pitchFamily="18" charset="2"/>
              </a:rPr>
              <a:t>子句集：	</a:t>
            </a:r>
            <a:r>
              <a:rPr lang="en-US" altLang="zh-CN">
                <a:latin typeface="Times New Roman" panose="02020603050405020304" pitchFamily="18" charset="0"/>
                <a:ea typeface="宋体" panose="02010600030101010101" pitchFamily="2" charset="-122"/>
                <a:sym typeface="Symbol" panose="05050102010706020507" pitchFamily="18" charset="2"/>
              </a:rPr>
              <a:t>~AT(John, x1)  AT(Fido, x1)</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AT(John, School)</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~AT(Fido, x2)</a:t>
            </a:r>
          </a:p>
        </p:txBody>
      </p:sp>
      <p:grpSp>
        <p:nvGrpSpPr>
          <p:cNvPr id="52231" name="Group 5"/>
          <p:cNvGrpSpPr>
            <a:grpSpLocks/>
          </p:cNvGrpSpPr>
          <p:nvPr/>
        </p:nvGrpSpPr>
        <p:grpSpPr bwMode="auto">
          <a:xfrm>
            <a:off x="3276600" y="2590800"/>
            <a:ext cx="3505200" cy="1533525"/>
            <a:chOff x="2064" y="1632"/>
            <a:chExt cx="2208" cy="966"/>
          </a:xfrm>
        </p:grpSpPr>
        <p:sp>
          <p:nvSpPr>
            <p:cNvPr id="52242" name="Text Box 6"/>
            <p:cNvSpPr txBox="1">
              <a:spLocks noChangeArrowheads="1"/>
            </p:cNvSpPr>
            <p:nvPr/>
          </p:nvSpPr>
          <p:spPr bwMode="auto">
            <a:xfrm>
              <a:off x="2256" y="2304"/>
              <a:ext cx="1261"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x2)</a:t>
              </a:r>
            </a:p>
          </p:txBody>
        </p:sp>
        <p:sp>
          <p:nvSpPr>
            <p:cNvPr id="52243" name="Line 7"/>
            <p:cNvSpPr>
              <a:spLocks noChangeShapeType="1"/>
            </p:cNvSpPr>
            <p:nvPr/>
          </p:nvSpPr>
          <p:spPr bwMode="auto">
            <a:xfrm>
              <a:off x="2064" y="1632"/>
              <a:ext cx="720"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8"/>
            <p:cNvSpPr>
              <a:spLocks noChangeShapeType="1"/>
            </p:cNvSpPr>
            <p:nvPr/>
          </p:nvSpPr>
          <p:spPr bwMode="auto">
            <a:xfrm flipH="1">
              <a:off x="2976" y="1632"/>
              <a:ext cx="1296"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2" name="Text Box 9"/>
          <p:cNvSpPr txBox="1">
            <a:spLocks noChangeArrowheads="1"/>
          </p:cNvSpPr>
          <p:nvPr/>
        </p:nvSpPr>
        <p:spPr bwMode="auto">
          <a:xfrm>
            <a:off x="6172200" y="2971800"/>
            <a:ext cx="116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{x2/x1}</a:t>
            </a:r>
            <a:endParaRPr lang="en-US" altLang="zh-CN" sz="2400">
              <a:latin typeface="Times New Roman" panose="02020603050405020304" pitchFamily="18" charset="0"/>
              <a:ea typeface="宋体" panose="02010600030101010101" pitchFamily="2" charset="-122"/>
            </a:endParaRPr>
          </a:p>
        </p:txBody>
      </p:sp>
      <p:sp>
        <p:nvSpPr>
          <p:cNvPr id="52233" name="Text Box 10"/>
          <p:cNvSpPr txBox="1">
            <a:spLocks noChangeArrowheads="1"/>
          </p:cNvSpPr>
          <p:nvPr/>
        </p:nvSpPr>
        <p:spPr bwMode="auto">
          <a:xfrm>
            <a:off x="881063" y="3657600"/>
            <a:ext cx="23780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School)</a:t>
            </a:r>
          </a:p>
        </p:txBody>
      </p:sp>
      <p:grpSp>
        <p:nvGrpSpPr>
          <p:cNvPr id="52234" name="Group 11"/>
          <p:cNvGrpSpPr>
            <a:grpSpLocks/>
          </p:cNvGrpSpPr>
          <p:nvPr/>
        </p:nvGrpSpPr>
        <p:grpSpPr bwMode="auto">
          <a:xfrm>
            <a:off x="2057400" y="4114800"/>
            <a:ext cx="2438400" cy="1381125"/>
            <a:chOff x="1296" y="2592"/>
            <a:chExt cx="1536" cy="870"/>
          </a:xfrm>
        </p:grpSpPr>
        <p:sp>
          <p:nvSpPr>
            <p:cNvPr id="52239" name="Text Box 12"/>
            <p:cNvSpPr txBox="1">
              <a:spLocks noChangeArrowheads="1"/>
            </p:cNvSpPr>
            <p:nvPr/>
          </p:nvSpPr>
          <p:spPr bwMode="auto">
            <a:xfrm>
              <a:off x="1812" y="3168"/>
              <a:ext cx="324"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nil</a:t>
              </a:r>
            </a:p>
          </p:txBody>
        </p:sp>
        <p:sp>
          <p:nvSpPr>
            <p:cNvPr id="52240" name="Line 13"/>
            <p:cNvSpPr>
              <a:spLocks noChangeShapeType="1"/>
            </p:cNvSpPr>
            <p:nvPr/>
          </p:nvSpPr>
          <p:spPr bwMode="auto">
            <a:xfrm>
              <a:off x="1296" y="2592"/>
              <a:ext cx="672"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14"/>
            <p:cNvSpPr>
              <a:spLocks noChangeShapeType="1"/>
            </p:cNvSpPr>
            <p:nvPr/>
          </p:nvSpPr>
          <p:spPr bwMode="auto">
            <a:xfrm flipH="1">
              <a:off x="1968" y="2592"/>
              <a:ext cx="864"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5" name="Text Box 15"/>
          <p:cNvSpPr txBox="1">
            <a:spLocks noChangeArrowheads="1"/>
          </p:cNvSpPr>
          <p:nvPr/>
        </p:nvSpPr>
        <p:spPr bwMode="auto">
          <a:xfrm>
            <a:off x="3846513" y="44958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{School/x2}</a:t>
            </a:r>
            <a:endParaRPr lang="en-US" altLang="zh-CN" sz="2400">
              <a:latin typeface="Times New Roman" panose="02020603050405020304" pitchFamily="18" charset="0"/>
              <a:ea typeface="宋体" panose="02010600030101010101" pitchFamily="2" charset="-122"/>
            </a:endParaRPr>
          </a:p>
        </p:txBody>
      </p:sp>
      <p:sp>
        <p:nvSpPr>
          <p:cNvPr id="52236" name="Text Box 16"/>
          <p:cNvSpPr txBox="1">
            <a:spLocks noChangeArrowheads="1"/>
          </p:cNvSpPr>
          <p:nvPr/>
        </p:nvSpPr>
        <p:spPr bwMode="auto">
          <a:xfrm>
            <a:off x="228600" y="2133600"/>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AT(Fido, x2) </a:t>
            </a:r>
            <a:r>
              <a:rPr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2237" name="Text Box 17"/>
          <p:cNvSpPr txBox="1">
            <a:spLocks noChangeArrowheads="1"/>
          </p:cNvSpPr>
          <p:nvPr/>
        </p:nvSpPr>
        <p:spPr bwMode="auto">
          <a:xfrm>
            <a:off x="5562600" y="36576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chemeClr val="tx2"/>
                </a:solidFill>
                <a:latin typeface="Times New Roman" panose="02020603050405020304" pitchFamily="18" charset="0"/>
                <a:ea typeface="宋体" panose="02010600030101010101" pitchFamily="2" charset="-122"/>
              </a:rPr>
              <a:t>AT(Fido, x2)</a:t>
            </a:r>
          </a:p>
        </p:txBody>
      </p:sp>
      <p:sp>
        <p:nvSpPr>
          <p:cNvPr id="52238" name="Text Box 18"/>
          <p:cNvSpPr txBox="1">
            <a:spLocks noChangeArrowheads="1"/>
          </p:cNvSpPr>
          <p:nvPr/>
        </p:nvSpPr>
        <p:spPr bwMode="auto">
          <a:xfrm>
            <a:off x="3429000" y="50292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AT(Fido, School)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E231F7F-BC5D-4E05-BBFE-6B150A801DC2}" type="datetime1">
              <a:rPr lang="zh-CN" altLang="en-US"/>
              <a:pPr>
                <a:defRPr/>
              </a:pPr>
              <a:t>2017/11/19</a:t>
            </a:fld>
            <a:endParaRPr lang="en-US" altLang="zh-CN"/>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0C240D-87D0-454E-A7A3-90323AA484F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smtClean="0">
              <a:latin typeface="Tahoma" panose="020B0604030504040204" pitchFamily="34" charset="0"/>
              <a:ea typeface="宋体" panose="02010600030101010101" pitchFamily="2" charset="-122"/>
            </a:endParaRPr>
          </a:p>
        </p:txBody>
      </p:sp>
      <p:sp>
        <p:nvSpPr>
          <p:cNvPr id="5325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消解反演求解过程</a:t>
            </a:r>
          </a:p>
        </p:txBody>
      </p:sp>
      <p:sp>
        <p:nvSpPr>
          <p:cNvPr id="53253" name="Rectangle 3"/>
          <p:cNvSpPr>
            <a:spLocks noGrp="1" noChangeArrowheads="1"/>
          </p:cNvSpPr>
          <p:nvPr>
            <p:ph type="body" idx="1"/>
          </p:nvPr>
        </p:nvSpPr>
        <p:spPr>
          <a:xfrm>
            <a:off x="539552" y="2017713"/>
            <a:ext cx="8415536" cy="4114800"/>
          </a:xfrm>
        </p:spPr>
        <p:txBody>
          <a:bodyPr/>
          <a:lstStyle/>
          <a:p>
            <a:pPr eaLnBrk="1" hangingPunct="1"/>
            <a:r>
              <a:rPr lang="zh-CN" altLang="en-US" dirty="0" smtClean="0"/>
              <a:t>先进行归结，证明结论的正确性；</a:t>
            </a:r>
          </a:p>
          <a:p>
            <a:pPr eaLnBrk="1" hangingPunct="1"/>
            <a:r>
              <a:rPr lang="zh-CN" altLang="en-US" dirty="0" smtClean="0"/>
              <a:t>用重言式代替结论求反得到的子句；</a:t>
            </a:r>
          </a:p>
          <a:p>
            <a:pPr eaLnBrk="1" hangingPunct="1"/>
            <a:r>
              <a:rPr lang="zh-CN" altLang="en-US" dirty="0" smtClean="0"/>
              <a:t>按照证明过程，进行归结；</a:t>
            </a:r>
          </a:p>
          <a:p>
            <a:pPr eaLnBrk="1" hangingPunct="1"/>
            <a:r>
              <a:rPr lang="zh-CN" altLang="en-US" dirty="0" smtClean="0"/>
              <a:t>最后，在原来为空的地方，得到的就是提取的回答。</a:t>
            </a:r>
          </a:p>
          <a:p>
            <a:pPr eaLnBrk="1" hangingPunct="1"/>
            <a:r>
              <a:rPr lang="zh-CN" altLang="en-US" dirty="0" smtClean="0"/>
              <a:t>修改后的证明树称为</a:t>
            </a:r>
            <a:r>
              <a:rPr lang="zh-CN" altLang="en-US" dirty="0" smtClean="0">
                <a:solidFill>
                  <a:schemeClr val="tx2"/>
                </a:solidFill>
              </a:rPr>
              <a:t>修改证明树</a:t>
            </a:r>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611560" y="2017713"/>
            <a:ext cx="8343528" cy="4114800"/>
          </a:xfrm>
        </p:spPr>
        <p:txBody>
          <a:bodyPr/>
          <a:lstStyle/>
          <a:p>
            <a:r>
              <a:rPr lang="zh-CN" altLang="en-US" dirty="0" smtClean="0"/>
              <a:t>已知：凡是清洁的东西就有人喜欢；人们都不喜欢苍蝇。</a:t>
            </a:r>
            <a:endParaRPr lang="en-US" altLang="zh-CN" dirty="0" smtClean="0"/>
          </a:p>
          <a:p>
            <a:r>
              <a:rPr lang="zh-CN" altLang="en-US" dirty="0" smtClean="0"/>
              <a:t>证明：苍蝇是不清洁的。</a:t>
            </a:r>
            <a:endParaRPr lang="en-US" altLang="zh-CN" dirty="0" smtClean="0"/>
          </a:p>
          <a:p>
            <a:endParaRPr lang="en-US" altLang="zh-CN" dirty="0" smtClean="0"/>
          </a:p>
          <a:p>
            <a:pPr marL="0" indent="0">
              <a:buNone/>
            </a:pPr>
            <a:r>
              <a:rPr lang="en-US" altLang="zh-CN" dirty="0" smtClean="0"/>
              <a:t>1.</a:t>
            </a:r>
            <a:r>
              <a:rPr lang="zh-CN" altLang="en-US" dirty="0" smtClean="0"/>
              <a:t>定义谓词</a:t>
            </a:r>
            <a:endParaRPr lang="en-US" altLang="zh-CN" dirty="0" smtClean="0"/>
          </a:p>
          <a:p>
            <a:pPr marL="0" indent="0">
              <a:buNone/>
            </a:pPr>
            <a:r>
              <a:rPr lang="en-US" altLang="zh-CN" dirty="0" smtClean="0"/>
              <a:t>2.</a:t>
            </a:r>
            <a:r>
              <a:rPr lang="zh-CN" altLang="en-US" dirty="0" smtClean="0"/>
              <a:t>谓词公式</a:t>
            </a:r>
            <a:endParaRPr lang="en-US" altLang="zh-CN" dirty="0" smtClean="0"/>
          </a:p>
          <a:p>
            <a:pPr marL="0" indent="0">
              <a:buNone/>
            </a:pPr>
            <a:r>
              <a:rPr lang="en-US" altLang="zh-CN" dirty="0" smtClean="0"/>
              <a:t>3.</a:t>
            </a:r>
            <a:r>
              <a:rPr lang="zh-CN" altLang="en-US" dirty="0" smtClean="0"/>
              <a:t>子句集</a:t>
            </a:r>
            <a:endParaRPr lang="en-US" altLang="zh-CN" dirty="0" smtClean="0"/>
          </a:p>
          <a:p>
            <a:pPr marL="0" indent="0">
              <a:buNone/>
            </a:pPr>
            <a:r>
              <a:rPr lang="en-US" altLang="zh-CN" dirty="0" smtClean="0"/>
              <a:t>4.</a:t>
            </a:r>
            <a:r>
              <a:rPr lang="zh-CN" altLang="en-US" dirty="0" smtClean="0"/>
              <a:t>归结推理</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5B1AA878-51EE-4FAC-B930-39FD0AB4572B}"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296B1397-8407-4579-AF03-2E39F87D1409}" type="slidenum">
              <a:rPr lang="en-US" altLang="zh-CN" smtClean="0"/>
              <a:pPr>
                <a:defRPr/>
              </a:pPr>
              <a:t>49</a:t>
            </a:fld>
            <a:endParaRPr lang="en-US" altLang="zh-CN"/>
          </a:p>
        </p:txBody>
      </p:sp>
    </p:spTree>
    <p:extLst>
      <p:ext uri="{BB962C8B-B14F-4D97-AF65-F5344CB8AC3E}">
        <p14:creationId xmlns:p14="http://schemas.microsoft.com/office/powerpoint/2010/main" val="34231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50216B-278D-4BBA-9A7C-280BD7F453E0}"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57149B-3CE8-4B27-9057-C38D9AAF9C1C}"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5</a:t>
            </a:fld>
            <a:endParaRPr kumimoji="0" lang="en-US" altLang="zh-CN" sz="1400" b="1" u="sng" smtClean="0">
              <a:latin typeface="Tahoma" panose="020B0604030504040204" pitchFamily="34" charset="0"/>
              <a:ea typeface="宋体" panose="02010600030101010101" pitchFamily="2" charset="-122"/>
            </a:endParaRPr>
          </a:p>
        </p:txBody>
      </p:sp>
      <p:sp>
        <p:nvSpPr>
          <p:cNvPr id="9220" name="Rectangle 2"/>
          <p:cNvSpPr>
            <a:spLocks noGrp="1" noChangeArrowheads="1"/>
          </p:cNvSpPr>
          <p:nvPr>
            <p:ph type="title"/>
          </p:nvPr>
        </p:nvSpPr>
        <p:spPr>
          <a:xfrm>
            <a:off x="914400" y="617538"/>
            <a:ext cx="8029575" cy="1143000"/>
          </a:xfrm>
        </p:spPr>
        <p:txBody>
          <a:bodyPr/>
          <a:lstStyle/>
          <a:p>
            <a:pPr eaLnBrk="1" hangingPunct="1"/>
            <a:r>
              <a:rPr lang="zh-CN" altLang="en-US" b="1" u="sng" smtClean="0"/>
              <a:t>单调推理和非单调推理</a:t>
            </a:r>
          </a:p>
        </p:txBody>
      </p:sp>
      <p:sp>
        <p:nvSpPr>
          <p:cNvPr id="9221" name="Rectangle 3"/>
          <p:cNvSpPr>
            <a:spLocks noGrp="1" noChangeArrowheads="1"/>
          </p:cNvSpPr>
          <p:nvPr>
            <p:ph type="body" idx="1"/>
          </p:nvPr>
        </p:nvSpPr>
        <p:spPr>
          <a:xfrm>
            <a:off x="755650" y="2017713"/>
            <a:ext cx="8137525" cy="4579937"/>
          </a:xfrm>
        </p:spPr>
        <p:txBody>
          <a:bodyPr/>
          <a:lstStyle/>
          <a:p>
            <a:pPr eaLnBrk="1" hangingPunct="1"/>
            <a:r>
              <a:rPr lang="zh-CN" altLang="en-US" b="1" u="sng" smtClean="0"/>
              <a:t>推理的单调性是指随着推理的向前推进及新知识的加入，推出结论越来越接近最终目标。</a:t>
            </a:r>
            <a:endParaRPr lang="en-US" altLang="zh-CN" b="1" u="sng" smtClean="0"/>
          </a:p>
          <a:p>
            <a:pPr eaLnBrk="1" hangingPunct="1"/>
            <a:r>
              <a:rPr lang="zh-CN" altLang="en-US" b="1" u="sng" smtClean="0"/>
              <a:t>在许多情况下，由于我们对客观条件掌握的不充分。因而当新的事实被认识时，原来的某些结论可能被推翻，从而使推理成为非单调的。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2017713"/>
            <a:ext cx="8343528" cy="4114800"/>
          </a:xfrm>
        </p:spPr>
        <p:txBody>
          <a:bodyPr/>
          <a:lstStyle/>
          <a:p>
            <a:r>
              <a:rPr lang="en-US" altLang="zh-CN" dirty="0"/>
              <a:t>2015</a:t>
            </a:r>
            <a:r>
              <a:rPr lang="zh-CN" altLang="zh-CN" dirty="0"/>
              <a:t>年公务员国考题目</a:t>
            </a:r>
            <a:r>
              <a:rPr lang="en-US" altLang="zh-CN" dirty="0"/>
              <a:t>:</a:t>
            </a:r>
            <a:endParaRPr lang="zh-CN" altLang="zh-CN" dirty="0"/>
          </a:p>
          <a:p>
            <a:r>
              <a:rPr lang="zh-CN" altLang="zh-CN" dirty="0"/>
              <a:t>甲、乙、丙、丁四人商量周末出游，甲说：乙去，我就肯定去；乙说：丙去我就不去；丙说：无论丁去不去，我都去；丁说：甲乙中至少有一个人去，我就去。问到底谁去了</a:t>
            </a:r>
            <a:r>
              <a:rPr lang="en-US" altLang="zh-CN" dirty="0"/>
              <a:t>?</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5B1AA878-51EE-4FAC-B930-39FD0AB4572B}"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296B1397-8407-4579-AF03-2E39F87D1409}" type="slidenum">
              <a:rPr lang="en-US" altLang="zh-CN" smtClean="0"/>
              <a:pPr>
                <a:defRPr/>
              </a:pPr>
              <a:t>50</a:t>
            </a:fld>
            <a:endParaRPr lang="en-US" altLang="zh-CN"/>
          </a:p>
        </p:txBody>
      </p:sp>
    </p:spTree>
    <p:extLst>
      <p:ext uri="{BB962C8B-B14F-4D97-AF65-F5344CB8AC3E}">
        <p14:creationId xmlns:p14="http://schemas.microsoft.com/office/powerpoint/2010/main" val="1745712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C535DB7-00A8-4E15-9960-C8CA2A49E841}" type="datetime1">
              <a:rPr lang="zh-CN" altLang="en-US"/>
              <a:pPr>
                <a:defRPr/>
              </a:pPr>
              <a:t>2017/11/19</a:t>
            </a:fld>
            <a:endParaRPr lang="en-US" altLang="zh-CN"/>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9F23E6-A44E-41C1-B42A-D4131DEB76E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smtClean="0">
              <a:latin typeface="Tahoma" panose="020B0604030504040204" pitchFamily="34" charset="0"/>
              <a:ea typeface="宋体" panose="02010600030101010101" pitchFamily="2" charset="-122"/>
            </a:endParaRPr>
          </a:p>
        </p:txBody>
      </p:sp>
      <p:sp>
        <p:nvSpPr>
          <p:cNvPr id="5427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smtClean="0">
                <a:ea typeface="华文新魏" panose="02010800040101010101" pitchFamily="2" charset="-122"/>
              </a:rPr>
              <a:t>消解过程的控制策略</a:t>
            </a:r>
          </a:p>
        </p:txBody>
      </p:sp>
      <p:sp>
        <p:nvSpPr>
          <p:cNvPr id="54277" name="Rectangle 3"/>
          <p:cNvSpPr>
            <a:spLocks noGrp="1" noChangeArrowheads="1"/>
          </p:cNvSpPr>
          <p:nvPr>
            <p:ph type="body" idx="1"/>
          </p:nvPr>
        </p:nvSpPr>
        <p:spPr>
          <a:xfrm>
            <a:off x="539552" y="2017713"/>
            <a:ext cx="8415536" cy="4114800"/>
          </a:xfrm>
        </p:spPr>
        <p:txBody>
          <a:bodyPr/>
          <a:lstStyle/>
          <a:p>
            <a:pPr eaLnBrk="1" hangingPunct="1"/>
            <a:r>
              <a:rPr lang="zh-CN" altLang="en-US" dirty="0" smtClean="0"/>
              <a:t>要解决的问题：</a:t>
            </a:r>
          </a:p>
          <a:p>
            <a:pPr lvl="1" eaLnBrk="1" hangingPunct="1"/>
            <a:r>
              <a:rPr lang="zh-CN" altLang="en-US" dirty="0" smtClean="0"/>
              <a:t>归结方法的知识爆炸。</a:t>
            </a:r>
          </a:p>
          <a:p>
            <a:pPr eaLnBrk="1" hangingPunct="1"/>
            <a:r>
              <a:rPr lang="zh-CN" altLang="en-US" dirty="0" smtClean="0"/>
              <a:t>控制策略的目的</a:t>
            </a:r>
          </a:p>
          <a:p>
            <a:pPr lvl="1" eaLnBrk="1" hangingPunct="1"/>
            <a:r>
              <a:rPr lang="zh-CN" altLang="en-US" dirty="0" smtClean="0"/>
              <a:t>归结点尽量少</a:t>
            </a:r>
          </a:p>
          <a:p>
            <a:pPr eaLnBrk="1" hangingPunct="1"/>
            <a:r>
              <a:rPr lang="zh-CN" altLang="en-US" dirty="0" smtClean="0"/>
              <a:t>控制策略的原则</a:t>
            </a:r>
          </a:p>
          <a:p>
            <a:pPr lvl="1" algn="just" eaLnBrk="1" hangingPunct="1"/>
            <a:r>
              <a:rPr lang="zh-CN" altLang="en-US" dirty="0" smtClean="0">
                <a:latin typeface="宋体" panose="02010600030101010101" pitchFamily="2" charset="-122"/>
              </a:rPr>
              <a:t>给出控制策略，以使仅对选择合适的子句间方可做归结。避免多余的、不必要的归结式出现。或者说，少做些归结仍能导出空子句。</a:t>
            </a:r>
            <a:endParaRPr lang="zh-CN"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49A83AB-759E-427E-810E-DC1C13FA280F}" type="datetime1">
              <a:rPr lang="zh-CN" altLang="en-US"/>
              <a:pPr>
                <a:defRPr/>
              </a:pPr>
              <a:t>2017/11/19</a:t>
            </a:fld>
            <a:endParaRPr lang="en-US" altLang="zh-CN"/>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FB49A-F728-48C0-B155-37B11CE3C49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smtClean="0">
              <a:latin typeface="Tahoma" panose="020B0604030504040204" pitchFamily="34" charset="0"/>
              <a:ea typeface="宋体" panose="02010600030101010101" pitchFamily="2" charset="-122"/>
            </a:endParaRPr>
          </a:p>
        </p:txBody>
      </p:sp>
      <p:sp>
        <p:nvSpPr>
          <p:cNvPr id="5530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smtClean="0">
                <a:ea typeface="华文新魏" panose="02010800040101010101" pitchFamily="2" charset="-122"/>
              </a:rPr>
              <a:t>消解过程的控制策略</a:t>
            </a:r>
          </a:p>
        </p:txBody>
      </p:sp>
      <p:sp>
        <p:nvSpPr>
          <p:cNvPr id="55301" name="Rectangle 4"/>
          <p:cNvSpPr>
            <a:spLocks noGrp="1" noChangeArrowheads="1"/>
          </p:cNvSpPr>
          <p:nvPr>
            <p:ph type="body" idx="1"/>
          </p:nvPr>
        </p:nvSpPr>
        <p:spPr/>
        <p:txBody>
          <a:bodyPr/>
          <a:lstStyle/>
          <a:p>
            <a:pPr eaLnBrk="1" hangingPunct="1"/>
            <a:r>
              <a:rPr lang="zh-CN" altLang="en-US" sz="3200" smtClean="0"/>
              <a:t>控制策略的方法</a:t>
            </a:r>
          </a:p>
          <a:p>
            <a:pPr lvl="1" eaLnBrk="1" hangingPunct="1"/>
            <a:r>
              <a:rPr lang="zh-CN" altLang="en-US" sz="2800" smtClean="0">
                <a:latin typeface="华文新魏" panose="02010800040101010101" pitchFamily="2" charset="-122"/>
              </a:rPr>
              <a:t>删除		 </a:t>
            </a:r>
            <a:r>
              <a:rPr lang="en-US" altLang="zh-CN" sz="2800" smtClean="0">
                <a:latin typeface="华文新魏" panose="02010800040101010101" pitchFamily="2" charset="-122"/>
              </a:rPr>
              <a:t>&lt; =&gt;</a:t>
            </a:r>
            <a:r>
              <a:rPr lang="zh-CN" altLang="en-US" sz="2800" smtClean="0">
                <a:latin typeface="华文新魏" panose="02010800040101010101" pitchFamily="2" charset="-122"/>
              </a:rPr>
              <a:t>完备</a:t>
            </a:r>
          </a:p>
          <a:p>
            <a:pPr lvl="1" eaLnBrk="1" hangingPunct="1"/>
            <a:r>
              <a:rPr lang="zh-CN" altLang="en-US" sz="2800" smtClean="0">
                <a:latin typeface="华文新魏" panose="02010800040101010101" pitchFamily="2" charset="-122"/>
              </a:rPr>
              <a:t>采用支撑集	</a:t>
            </a:r>
            <a:r>
              <a:rPr lang="en-US" altLang="zh-CN" sz="2800" smtClean="0">
                <a:latin typeface="华文新魏" panose="02010800040101010101" pitchFamily="2" charset="-122"/>
              </a:rPr>
              <a:t>&lt;=&gt;</a:t>
            </a:r>
            <a:r>
              <a:rPr lang="zh-CN" altLang="en-US" sz="2800" smtClean="0">
                <a:latin typeface="华文新魏" panose="02010800040101010101" pitchFamily="2" charset="-122"/>
              </a:rPr>
              <a:t>完备</a:t>
            </a:r>
          </a:p>
          <a:p>
            <a:pPr lvl="1" eaLnBrk="1" hangingPunct="1"/>
            <a:r>
              <a:rPr lang="zh-CN" altLang="en-US" sz="2800" smtClean="0">
                <a:latin typeface="华文新魏" panose="02010800040101010101" pitchFamily="2" charset="-122"/>
              </a:rPr>
              <a:t>语义归结	</a:t>
            </a:r>
            <a:r>
              <a:rPr lang="en-US" altLang="zh-CN" sz="2800" smtClean="0">
                <a:latin typeface="华文新魏" panose="02010800040101010101" pitchFamily="2" charset="-122"/>
              </a:rPr>
              <a:t>&lt;=&gt;	</a:t>
            </a:r>
            <a:r>
              <a:rPr lang="zh-CN" altLang="en-US" sz="2800" smtClean="0">
                <a:latin typeface="华文新魏" panose="02010800040101010101" pitchFamily="2" charset="-122"/>
              </a:rPr>
              <a:t>完备</a:t>
            </a:r>
          </a:p>
          <a:p>
            <a:pPr lvl="1" eaLnBrk="1" hangingPunct="1"/>
            <a:r>
              <a:rPr lang="zh-CN" altLang="en-US" sz="2800" smtClean="0">
                <a:latin typeface="华文新魏" panose="02010800040101010101" pitchFamily="2" charset="-122"/>
              </a:rPr>
              <a:t>线性归结    	</a:t>
            </a:r>
            <a:r>
              <a:rPr lang="en-US" altLang="zh-CN" sz="2800" smtClean="0">
                <a:latin typeface="华文新魏" panose="02010800040101010101" pitchFamily="2" charset="-122"/>
              </a:rPr>
              <a:t>&lt;=&gt;</a:t>
            </a:r>
            <a:r>
              <a:rPr lang="zh-CN" altLang="en-US" sz="2800" smtClean="0">
                <a:latin typeface="华文新魏" panose="02010800040101010101" pitchFamily="2" charset="-122"/>
              </a:rPr>
              <a:t>完备</a:t>
            </a:r>
          </a:p>
          <a:p>
            <a:pPr lvl="1" eaLnBrk="1" hangingPunct="1"/>
            <a:r>
              <a:rPr lang="zh-CN" altLang="en-US" sz="2800" smtClean="0">
                <a:latin typeface="华文新魏" panose="02010800040101010101" pitchFamily="2" charset="-122"/>
              </a:rPr>
              <a:t>单元归结	</a:t>
            </a:r>
            <a:r>
              <a:rPr lang="en-US" altLang="zh-CN" sz="2800" smtClean="0">
                <a:latin typeface="华文新魏" panose="02010800040101010101" pitchFamily="2" charset="-122"/>
              </a:rPr>
              <a:t>=&gt;	</a:t>
            </a:r>
            <a:r>
              <a:rPr lang="zh-CN" altLang="en-US" sz="2800" smtClean="0">
                <a:latin typeface="华文新魏" panose="02010800040101010101" pitchFamily="2" charset="-122"/>
              </a:rPr>
              <a:t>不完备</a:t>
            </a:r>
          </a:p>
          <a:p>
            <a:pPr lvl="1" eaLnBrk="1" hangingPunct="1"/>
            <a:r>
              <a:rPr lang="zh-CN" altLang="en-US" sz="2800" smtClean="0">
                <a:latin typeface="华文新魏" panose="02010800040101010101" pitchFamily="2" charset="-122"/>
              </a:rPr>
              <a:t>输入归结 	</a:t>
            </a:r>
            <a:r>
              <a:rPr lang="en-US" altLang="zh-CN" sz="2800" smtClean="0">
                <a:latin typeface="华文新魏" panose="02010800040101010101" pitchFamily="2" charset="-122"/>
              </a:rPr>
              <a:t>=&gt;	</a:t>
            </a:r>
            <a:r>
              <a:rPr lang="zh-CN" altLang="en-US" sz="2800" smtClean="0">
                <a:latin typeface="华文新魏" panose="02010800040101010101" pitchFamily="2" charset="-122"/>
              </a:rPr>
              <a:t>不完备</a:t>
            </a:r>
          </a:p>
          <a:p>
            <a:pPr lvl="2" eaLnBrk="1" hangingPunct="1">
              <a:buFont typeface="Wingdings" panose="05000000000000000000" pitchFamily="2" charset="2"/>
              <a:buNone/>
            </a:pPr>
            <a:endParaRPr lang="en-US" altLang="zh-CN" sz="280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3C0464D-7F78-469F-A219-4AB1B73C1B06}" type="datetime1">
              <a:rPr lang="zh-CN" altLang="en-US"/>
              <a:pPr>
                <a:defRPr/>
              </a:pPr>
              <a:t>2017/11/19</a:t>
            </a:fld>
            <a:endParaRPr lang="en-US" altLang="zh-CN"/>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5D78CF-B9BA-469D-B36E-B14E1BDEFBA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smtClean="0">
              <a:latin typeface="Tahoma" panose="020B0604030504040204" pitchFamily="34" charset="0"/>
              <a:ea typeface="宋体" panose="02010600030101010101" pitchFamily="2" charset="-122"/>
            </a:endParaRPr>
          </a:p>
        </p:txBody>
      </p:sp>
      <p:sp>
        <p:nvSpPr>
          <p:cNvPr id="5632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删除策略</a:t>
            </a:r>
          </a:p>
        </p:txBody>
      </p:sp>
      <p:sp>
        <p:nvSpPr>
          <p:cNvPr id="56325" name="Rectangle 3"/>
          <p:cNvSpPr>
            <a:spLocks noGrp="1" noChangeArrowheads="1"/>
          </p:cNvSpPr>
          <p:nvPr>
            <p:ph type="body" idx="1"/>
          </p:nvPr>
        </p:nvSpPr>
        <p:spPr>
          <a:xfrm>
            <a:off x="539552" y="1981200"/>
            <a:ext cx="8375848" cy="4114800"/>
          </a:xfrm>
        </p:spPr>
        <p:txBody>
          <a:bodyPr/>
          <a:lstStyle/>
          <a:p>
            <a:pPr eaLnBrk="1" hangingPunct="1">
              <a:lnSpc>
                <a:spcPct val="90000"/>
              </a:lnSpc>
              <a:buFont typeface="Wingdings" panose="05000000000000000000" pitchFamily="2" charset="2"/>
              <a:buNone/>
            </a:pPr>
            <a:r>
              <a:rPr lang="zh-CN" altLang="en-US" sz="2400" dirty="0" smtClean="0"/>
              <a:t>设有两个子句</a:t>
            </a:r>
            <a:r>
              <a:rPr lang="en-US" altLang="zh-CN" sz="2400" dirty="0" smtClean="0"/>
              <a:t>C</a:t>
            </a:r>
            <a:r>
              <a:rPr lang="zh-CN" altLang="en-US" sz="2400" dirty="0" smtClean="0"/>
              <a:t>和</a:t>
            </a:r>
            <a:r>
              <a:rPr lang="en-US" altLang="zh-CN" sz="2400" dirty="0" smtClean="0"/>
              <a:t>D</a:t>
            </a:r>
            <a:r>
              <a:rPr lang="zh-CN" altLang="en-US" sz="2400" dirty="0" smtClean="0"/>
              <a:t>，若有置换</a:t>
            </a:r>
            <a:r>
              <a:rPr lang="en-US" altLang="zh-CN" sz="2400" dirty="0" smtClean="0"/>
              <a:t>σ</a:t>
            </a:r>
            <a:r>
              <a:rPr lang="zh-CN" altLang="en-US" sz="2400" dirty="0" smtClean="0"/>
              <a:t>使得</a:t>
            </a:r>
            <a:br>
              <a:rPr lang="zh-CN" altLang="en-US" sz="2400" dirty="0" smtClean="0"/>
            </a:br>
            <a:r>
              <a:rPr lang="zh-CN" altLang="en-US" sz="2400" dirty="0" smtClean="0"/>
              <a:t>   </a:t>
            </a:r>
            <a:r>
              <a:rPr lang="en-US" altLang="zh-CN" sz="2400" dirty="0" err="1" smtClean="0"/>
              <a:t>Cσ</a:t>
            </a:r>
            <a:r>
              <a:rPr lang="en-US" altLang="zh-CN" sz="2400" dirty="0" smtClean="0"/>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t> D</a:t>
            </a:r>
            <a:br>
              <a:rPr lang="en-US" altLang="zh-CN" sz="2400" dirty="0" smtClean="0"/>
            </a:br>
            <a:r>
              <a:rPr lang="zh-CN" altLang="en-US" sz="2400" dirty="0" smtClean="0"/>
              <a:t>成立，便说子句</a:t>
            </a:r>
            <a:r>
              <a:rPr lang="en-US" altLang="zh-CN" sz="2400" dirty="0" smtClean="0"/>
              <a:t>D</a:t>
            </a:r>
            <a:r>
              <a:rPr lang="zh-CN" altLang="en-US" sz="2400" dirty="0" smtClean="0"/>
              <a:t>把子句</a:t>
            </a:r>
            <a:r>
              <a:rPr lang="en-US" altLang="zh-CN" sz="2400" dirty="0" smtClean="0"/>
              <a:t>C </a:t>
            </a:r>
            <a:r>
              <a:rPr lang="zh-CN" altLang="en-US" sz="2400" dirty="0" smtClean="0"/>
              <a:t>归类。</a:t>
            </a:r>
          </a:p>
          <a:p>
            <a:pPr eaLnBrk="1" hangingPunct="1">
              <a:lnSpc>
                <a:spcPct val="90000"/>
              </a:lnSpc>
              <a:buFont typeface="Wingdings" panose="05000000000000000000" pitchFamily="2" charset="2"/>
              <a:buNone/>
            </a:pPr>
            <a:r>
              <a:rPr lang="zh-CN" altLang="en-US" sz="2400" dirty="0" smtClean="0"/>
              <a:t>例 </a:t>
            </a:r>
            <a:r>
              <a:rPr lang="en-US" altLang="zh-CN" sz="2400" dirty="0" smtClean="0"/>
              <a:t>C=P</a:t>
            </a:r>
            <a:r>
              <a:rPr lang="zh-CN" altLang="en-US" sz="2400" dirty="0" smtClean="0"/>
              <a:t>（</a:t>
            </a:r>
            <a:r>
              <a:rPr lang="en-US" altLang="zh-CN" sz="2400" dirty="0" smtClean="0"/>
              <a:t>x</a:t>
            </a:r>
            <a:r>
              <a:rPr lang="zh-CN" altLang="en-US" sz="2400" dirty="0" smtClean="0"/>
              <a:t>） </a:t>
            </a:r>
            <a:r>
              <a:rPr lang="en-US" altLang="zh-CN" sz="2400" dirty="0" smtClean="0"/>
              <a:t>D=P</a:t>
            </a:r>
            <a:r>
              <a:rPr lang="zh-CN" altLang="en-US" sz="2400" dirty="0" smtClean="0"/>
              <a:t>（</a:t>
            </a:r>
            <a:r>
              <a:rPr lang="en-US" altLang="zh-CN" sz="2400" dirty="0" smtClean="0"/>
              <a:t>a</a:t>
            </a:r>
            <a:r>
              <a:rPr lang="zh-CN" altLang="en-US" sz="2400" dirty="0" smtClean="0"/>
              <a:t>）∨</a:t>
            </a:r>
            <a:r>
              <a:rPr lang="en-US" altLang="zh-CN" sz="2400" dirty="0" smtClean="0"/>
              <a:t>Q</a:t>
            </a:r>
            <a:r>
              <a:rPr lang="zh-CN" altLang="en-US" sz="2400" dirty="0" smtClean="0"/>
              <a:t>（</a:t>
            </a:r>
            <a:r>
              <a:rPr lang="en-US" altLang="zh-CN" sz="2400" dirty="0" smtClean="0"/>
              <a:t>a</a:t>
            </a:r>
            <a:r>
              <a:rPr lang="zh-CN" altLang="en-US" sz="2400" dirty="0" smtClean="0"/>
              <a:t>）</a:t>
            </a:r>
            <a:br>
              <a:rPr lang="zh-CN" altLang="en-US" sz="2400" dirty="0" smtClean="0"/>
            </a:br>
            <a:r>
              <a:rPr lang="zh-CN" altLang="en-US" sz="2400" dirty="0" smtClean="0"/>
              <a:t>取</a:t>
            </a:r>
            <a:r>
              <a:rPr lang="en-US" altLang="zh-CN" sz="2400" dirty="0" smtClean="0"/>
              <a:t>σ={a/x}</a:t>
            </a:r>
            <a:r>
              <a:rPr lang="zh-CN" altLang="en-US" sz="2400" dirty="0" smtClean="0"/>
              <a:t>，便有</a:t>
            </a:r>
            <a:br>
              <a:rPr lang="zh-CN" altLang="en-US" sz="2400" dirty="0" smtClean="0"/>
            </a:br>
            <a:r>
              <a:rPr lang="en-US" altLang="zh-CN" sz="2400" dirty="0" err="1" smtClean="0"/>
              <a:t>Cσ</a:t>
            </a:r>
            <a:r>
              <a:rPr lang="en-US" altLang="zh-CN" sz="2400" dirty="0" smtClean="0"/>
              <a:t>=P</a:t>
            </a:r>
            <a:r>
              <a:rPr lang="zh-CN" altLang="en-US" sz="2400" dirty="0" smtClean="0"/>
              <a:t>（</a:t>
            </a:r>
            <a:r>
              <a:rPr lang="en-US" altLang="zh-CN" sz="2400" dirty="0" smtClean="0"/>
              <a:t>a</a:t>
            </a:r>
            <a:r>
              <a:rPr lang="zh-CN" altLang="en-US" sz="2400" dirty="0" smtClean="0"/>
              <a:t>）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latin typeface="Symbol" panose="05050102010706020507" pitchFamily="18" charset="2"/>
              </a:rPr>
              <a:t>{</a:t>
            </a:r>
            <a:r>
              <a:rPr lang="en-US" altLang="zh-CN" sz="2400" dirty="0" smtClean="0"/>
              <a:t>P</a:t>
            </a:r>
            <a:r>
              <a:rPr lang="zh-CN" altLang="en-US" sz="2400" dirty="0" smtClean="0"/>
              <a:t>（</a:t>
            </a:r>
            <a:r>
              <a:rPr lang="en-US" altLang="zh-CN" sz="2400" dirty="0" smtClean="0"/>
              <a:t>a</a:t>
            </a:r>
            <a:r>
              <a:rPr lang="zh-CN" altLang="en-US" sz="2400" dirty="0" smtClean="0"/>
              <a:t>）∨</a:t>
            </a:r>
            <a:r>
              <a:rPr lang="en-US" altLang="zh-CN" sz="2400" dirty="0" smtClean="0"/>
              <a:t>Q</a:t>
            </a:r>
            <a:r>
              <a:rPr lang="zh-CN" altLang="en-US" sz="2400" dirty="0" smtClean="0"/>
              <a:t>（</a:t>
            </a:r>
            <a:r>
              <a:rPr lang="en-US" altLang="zh-CN" sz="2400" dirty="0" smtClean="0"/>
              <a:t>a</a:t>
            </a:r>
            <a:r>
              <a:rPr lang="zh-CN" altLang="en-US" sz="2400" dirty="0" smtClean="0"/>
              <a:t>）</a:t>
            </a:r>
            <a:r>
              <a:rPr lang="en-US" altLang="zh-CN" sz="2400" dirty="0" smtClean="0"/>
              <a:t>}</a:t>
            </a:r>
            <a:br>
              <a:rPr lang="en-US" altLang="zh-CN" sz="2400" dirty="0" smtClean="0"/>
            </a:br>
            <a:r>
              <a:rPr lang="zh-CN" altLang="en-US" sz="2400" dirty="0" smtClean="0"/>
              <a:t>于是</a:t>
            </a:r>
            <a:r>
              <a:rPr lang="en-US" altLang="zh-CN" sz="2400" dirty="0" smtClean="0"/>
              <a:t>C</a:t>
            </a:r>
            <a:r>
              <a:rPr lang="zh-CN" altLang="en-US" sz="2400" dirty="0" smtClean="0"/>
              <a:t>类含</a:t>
            </a:r>
            <a:r>
              <a:rPr lang="en-US" altLang="zh-CN" sz="2400" dirty="0" smtClean="0"/>
              <a:t>D</a:t>
            </a:r>
            <a:r>
              <a:rPr lang="zh-CN" altLang="en-US" sz="2400" dirty="0" smtClean="0"/>
              <a:t>或子句</a:t>
            </a:r>
            <a:r>
              <a:rPr lang="en-US" altLang="zh-CN" sz="2400" dirty="0" smtClean="0"/>
              <a:t>D</a:t>
            </a:r>
            <a:r>
              <a:rPr lang="zh-CN" altLang="en-US" sz="2400" dirty="0" smtClean="0"/>
              <a:t>把</a:t>
            </a:r>
            <a:r>
              <a:rPr lang="en-US" altLang="zh-CN" sz="2400" dirty="0" smtClean="0"/>
              <a:t>C</a:t>
            </a:r>
            <a:r>
              <a:rPr lang="zh-CN" altLang="en-US" sz="2400" dirty="0" smtClean="0"/>
              <a:t>归类。</a:t>
            </a:r>
          </a:p>
          <a:p>
            <a:pPr eaLnBrk="1" hangingPunct="1">
              <a:lnSpc>
                <a:spcPct val="90000"/>
              </a:lnSpc>
              <a:buFont typeface="Wingdings" panose="05000000000000000000" pitchFamily="2" charset="2"/>
              <a:buNone/>
            </a:pPr>
            <a:r>
              <a:rPr lang="zh-CN" altLang="en-US" sz="2400" dirty="0" smtClean="0"/>
              <a:t>    若</a:t>
            </a:r>
            <a:r>
              <a:rPr lang="en-US" altLang="zh-CN" sz="2400" dirty="0" smtClean="0"/>
              <a:t>S</a:t>
            </a:r>
            <a:r>
              <a:rPr lang="zh-CN" altLang="en-US" sz="2400" dirty="0" smtClean="0"/>
              <a:t>使用归结推理过程中，当归结式</a:t>
            </a:r>
            <a:r>
              <a:rPr lang="en-US" altLang="zh-CN" sz="2400" dirty="0" err="1" smtClean="0"/>
              <a:t>Cj</a:t>
            </a:r>
            <a:r>
              <a:rPr lang="zh-CN" altLang="en-US" sz="2400" dirty="0" smtClean="0"/>
              <a:t>是重言式或</a:t>
            </a:r>
            <a:r>
              <a:rPr lang="en-US" altLang="zh-CN" sz="2400" dirty="0" err="1" smtClean="0"/>
              <a:t>Cj</a:t>
            </a:r>
            <a:r>
              <a:rPr lang="zh-CN" altLang="en-US" sz="2400" dirty="0" smtClean="0"/>
              <a:t>被</a:t>
            </a:r>
            <a:r>
              <a:rPr lang="en-US" altLang="zh-CN" sz="2400" dirty="0" smtClean="0"/>
              <a:t>S</a:t>
            </a:r>
            <a:r>
              <a:rPr lang="zh-CN" altLang="en-US" sz="2400" dirty="0" smtClean="0"/>
              <a:t>中子句或归结式</a:t>
            </a:r>
            <a:r>
              <a:rPr lang="en-US" altLang="zh-CN" sz="2400" dirty="0" smtClean="0"/>
              <a:t>Ci</a:t>
            </a:r>
            <a:r>
              <a:rPr lang="zh-CN" altLang="en-US" sz="2400" dirty="0" smtClean="0"/>
              <a:t>（</a:t>
            </a:r>
            <a:r>
              <a:rPr lang="en-US" altLang="zh-CN" sz="2400" dirty="0" err="1" smtClean="0"/>
              <a:t>i</a:t>
            </a:r>
            <a:r>
              <a:rPr lang="en-US" altLang="zh-CN" sz="2400" dirty="0" smtClean="0"/>
              <a:t>&lt;j </a:t>
            </a:r>
            <a:r>
              <a:rPr lang="zh-CN" altLang="en-US" sz="2400" dirty="0" smtClean="0"/>
              <a:t>）所归类时，便将</a:t>
            </a:r>
            <a:r>
              <a:rPr lang="en-US" altLang="zh-CN" sz="2400" dirty="0" err="1" smtClean="0"/>
              <a:t>Cj</a:t>
            </a:r>
            <a:r>
              <a:rPr lang="zh-CN" altLang="en-US" sz="2400" dirty="0" smtClean="0"/>
              <a:t>删除。这样的推理过程便称作使用了删除策略的归结过程。</a:t>
            </a:r>
            <a:br>
              <a:rPr lang="zh-CN" altLang="en-US" sz="2400" dirty="0" smtClean="0"/>
            </a:br>
            <a:endParaRPr lang="zh-CN" altLang="en-US"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0C6D09A-1254-426E-93D7-21874A046792}" type="datetime1">
              <a:rPr lang="zh-CN" altLang="en-US"/>
              <a:pPr>
                <a:defRPr/>
              </a:pPr>
              <a:t>2017/11/19</a:t>
            </a:fld>
            <a:endParaRPr lang="en-US" altLang="zh-CN"/>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D38134-669B-4F61-AE2C-456118370DB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smtClean="0">
              <a:latin typeface="Tahoma" panose="020B0604030504040204" pitchFamily="34" charset="0"/>
              <a:ea typeface="宋体" panose="02010600030101010101" pitchFamily="2" charset="-122"/>
            </a:endParaRPr>
          </a:p>
        </p:txBody>
      </p:sp>
      <p:sp>
        <p:nvSpPr>
          <p:cNvPr id="573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删除策略</a:t>
            </a:r>
          </a:p>
        </p:txBody>
      </p:sp>
      <p:sp>
        <p:nvSpPr>
          <p:cNvPr id="57349" name="Rectangle 3"/>
          <p:cNvSpPr>
            <a:spLocks noGrp="1" noChangeArrowheads="1"/>
          </p:cNvSpPr>
          <p:nvPr>
            <p:ph type="body" idx="1"/>
          </p:nvPr>
        </p:nvSpPr>
        <p:spPr>
          <a:xfrm>
            <a:off x="611188" y="2017713"/>
            <a:ext cx="8343900" cy="4114800"/>
          </a:xfrm>
        </p:spPr>
        <p:txBody>
          <a:bodyPr/>
          <a:lstStyle/>
          <a:p>
            <a:pPr eaLnBrk="1" hangingPunct="1">
              <a:buFont typeface="Wingdings" panose="05000000000000000000" pitchFamily="2" charset="2"/>
              <a:buNone/>
            </a:pPr>
            <a:r>
              <a:rPr lang="en-US" altLang="zh-CN" b="1" smtClean="0"/>
              <a:t>           </a:t>
            </a:r>
            <a:r>
              <a:rPr lang="zh-CN" altLang="en-US" smtClean="0"/>
              <a:t>判别归结式是否重言式是简单的，因归结式也是子句是文字的析取，只需检查归结式中有无互补对便可实现。然而判别</a:t>
            </a:r>
            <a:r>
              <a:rPr lang="en-US" altLang="zh-CN" smtClean="0"/>
              <a:t>D</a:t>
            </a:r>
            <a:r>
              <a:rPr lang="zh-CN" altLang="en-US" smtClean="0"/>
              <a:t>是否把</a:t>
            </a:r>
            <a:r>
              <a:rPr lang="en-US" altLang="zh-CN" smtClean="0"/>
              <a:t>C</a:t>
            </a:r>
            <a:r>
              <a:rPr lang="zh-CN" altLang="en-US" smtClean="0"/>
              <a:t>归类就不这么简单了，但有算法。</a:t>
            </a:r>
            <a:br>
              <a:rPr lang="zh-CN" altLang="en-US" smtClean="0"/>
            </a:br>
            <a:r>
              <a:rPr lang="zh-CN" altLang="en-US" smtClean="0"/>
              <a:t>      删除策略对阻止不必要的归结式的产生来缩短归结过程是有效的，少做归结不会影响产生空子句，就是说使用删除策略的归结推理是完备的。</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4E41DD2-4BDE-4A75-9C8B-E688CEF613E2}" type="datetime1">
              <a:rPr lang="zh-CN" altLang="en-US"/>
              <a:pPr>
                <a:defRPr/>
              </a:pPr>
              <a:t>2017/11/19</a:t>
            </a:fld>
            <a:endParaRPr lang="en-US" altLang="zh-CN"/>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27CF48-9331-4842-9BEE-E2F4D5087D0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smtClean="0">
              <a:latin typeface="Tahoma" panose="020B0604030504040204" pitchFamily="34" charset="0"/>
              <a:ea typeface="宋体" panose="02010600030101010101" pitchFamily="2" charset="-122"/>
            </a:endParaRPr>
          </a:p>
        </p:txBody>
      </p:sp>
      <p:sp>
        <p:nvSpPr>
          <p:cNvPr id="583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语义归结</a:t>
            </a:r>
          </a:p>
        </p:txBody>
      </p:sp>
      <p:sp>
        <p:nvSpPr>
          <p:cNvPr id="58373" name="Rectangle 3"/>
          <p:cNvSpPr>
            <a:spLocks noGrp="1" noChangeArrowheads="1"/>
          </p:cNvSpPr>
          <p:nvPr>
            <p:ph type="body" idx="1"/>
          </p:nvPr>
        </p:nvSpPr>
        <p:spPr>
          <a:xfrm>
            <a:off x="539750" y="1844675"/>
            <a:ext cx="8147050" cy="4840288"/>
          </a:xfrm>
        </p:spPr>
        <p:txBody>
          <a:bodyPr/>
          <a:lstStyle/>
          <a:p>
            <a:pPr eaLnBrk="1" hangingPunct="1">
              <a:lnSpc>
                <a:spcPct val="80000"/>
              </a:lnSpc>
              <a:buFont typeface="Wingdings" panose="05000000000000000000" pitchFamily="2" charset="2"/>
              <a:buNone/>
            </a:pPr>
            <a:r>
              <a:rPr lang="en-US" altLang="zh-CN" sz="2000" b="1" dirty="0" smtClean="0"/>
              <a:t>               </a:t>
            </a:r>
            <a:r>
              <a:rPr lang="zh-CN" altLang="en-US" sz="2400" dirty="0" smtClean="0"/>
              <a:t>一种语义归结策略是将</a:t>
            </a:r>
            <a:r>
              <a:rPr lang="en-US" altLang="zh-CN" sz="2400" dirty="0" smtClean="0"/>
              <a:t>S</a:t>
            </a:r>
            <a:r>
              <a:rPr lang="zh-CN" altLang="en-US" sz="2400" dirty="0" smtClean="0"/>
              <a:t>分成两部分，约定每部分内的子句间不允许做归结。还引入了</a:t>
            </a:r>
            <a:r>
              <a:rPr lang="zh-CN" altLang="en-US" sz="2400" dirty="0" smtClean="0">
                <a:solidFill>
                  <a:srgbClr val="FF0000"/>
                </a:solidFill>
              </a:rPr>
              <a:t>文字次序</a:t>
            </a:r>
            <a:r>
              <a:rPr lang="zh-CN" altLang="en-US" sz="2400" dirty="0" smtClean="0"/>
              <a:t>，约定归结时其中的一个子句的被归结文字只能是该子句中“最大”的文字。</a:t>
            </a:r>
            <a:br>
              <a:rPr lang="zh-CN" altLang="en-US" sz="2400" dirty="0" smtClean="0"/>
            </a:br>
            <a:r>
              <a:rPr lang="en-US" altLang="zh-CN" sz="2400" dirty="0" smtClean="0">
                <a:solidFill>
                  <a:srgbClr val="99FFFF"/>
                </a:solidFill>
              </a:rPr>
              <a:t>----</a:t>
            </a:r>
            <a:r>
              <a:rPr lang="zh-CN" altLang="en-US" sz="2400" dirty="0" smtClean="0"/>
              <a:t>例 </a:t>
            </a:r>
            <a:r>
              <a:rPr lang="en-US" altLang="zh-CN" sz="2400" dirty="0" smtClean="0"/>
              <a:t>S={ ~P∨~Q∨R</a:t>
            </a:r>
            <a:r>
              <a:rPr lang="zh-CN" altLang="en-US" sz="2400" dirty="0" smtClean="0"/>
              <a:t>，</a:t>
            </a:r>
            <a:r>
              <a:rPr lang="en-US" altLang="zh-CN" sz="2400" dirty="0" smtClean="0"/>
              <a:t>P∨R</a:t>
            </a:r>
            <a:r>
              <a:rPr lang="zh-CN" altLang="en-US" sz="2400" dirty="0" smtClean="0"/>
              <a:t>，</a:t>
            </a:r>
            <a:r>
              <a:rPr lang="en-US" altLang="zh-CN" sz="2400" dirty="0" smtClean="0"/>
              <a:t>Q∨R </a:t>
            </a:r>
            <a:r>
              <a:rPr lang="zh-CN" altLang="en-US" sz="2400" dirty="0" smtClean="0"/>
              <a:t>，</a:t>
            </a:r>
            <a:r>
              <a:rPr lang="en-US" altLang="zh-CN" sz="2400" dirty="0" smtClean="0"/>
              <a:t>~ R}</a:t>
            </a:r>
            <a:br>
              <a:rPr lang="en-US" altLang="zh-CN" sz="2400" dirty="0" smtClean="0"/>
            </a:br>
            <a:r>
              <a:rPr lang="en-US" altLang="zh-CN" sz="2400" dirty="0" smtClean="0">
                <a:solidFill>
                  <a:srgbClr val="99FFFF"/>
                </a:solidFill>
              </a:rPr>
              <a:t>----</a:t>
            </a:r>
            <a:r>
              <a:rPr lang="zh-CN" altLang="en-US" sz="2400" dirty="0" smtClean="0"/>
              <a:t>我们先规定</a:t>
            </a:r>
            <a:r>
              <a:rPr lang="en-US" altLang="zh-CN" sz="2400" dirty="0" smtClean="0"/>
              <a:t>S</a:t>
            </a:r>
            <a:r>
              <a:rPr lang="zh-CN" altLang="en-US" sz="2400" dirty="0" smtClean="0"/>
              <a:t>中出现的文字的次序，如</a:t>
            </a:r>
            <a:r>
              <a:rPr lang="en-US" altLang="zh-CN" sz="2400" dirty="0" smtClean="0"/>
              <a:t>P&gt;Q&gt;R</a:t>
            </a:r>
            <a:r>
              <a:rPr lang="zh-CN" altLang="en-US" sz="2400" dirty="0" smtClean="0"/>
              <a:t>。再选取</a:t>
            </a:r>
            <a:r>
              <a:rPr lang="en-US" altLang="zh-CN" sz="2400" dirty="0" smtClean="0"/>
              <a:t>S</a:t>
            </a:r>
            <a:r>
              <a:rPr lang="zh-CN" altLang="en-US" sz="2400" dirty="0" smtClean="0"/>
              <a:t>的一个</a:t>
            </a:r>
            <a:r>
              <a:rPr lang="zh-CN" altLang="en-US" sz="2400" dirty="0" smtClean="0">
                <a:solidFill>
                  <a:srgbClr val="FF0000"/>
                </a:solidFill>
              </a:rPr>
              <a:t>解释</a:t>
            </a:r>
            <a:r>
              <a:rPr lang="en-US" altLang="zh-CN" sz="2400" dirty="0" smtClean="0"/>
              <a:t>I</a:t>
            </a:r>
            <a:r>
              <a:rPr lang="zh-CN" altLang="en-US" sz="2400" dirty="0" smtClean="0"/>
              <a:t>，如令</a:t>
            </a:r>
            <a:br>
              <a:rPr lang="zh-CN" altLang="en-US" sz="2400" dirty="0" smtClean="0"/>
            </a:br>
            <a:r>
              <a:rPr lang="en-US" altLang="zh-CN" sz="2400" dirty="0" smtClean="0">
                <a:solidFill>
                  <a:srgbClr val="99FFFF"/>
                </a:solidFill>
              </a:rPr>
              <a:t>----</a:t>
            </a:r>
            <a:r>
              <a:rPr lang="en-US" altLang="zh-CN" sz="2400" dirty="0" smtClean="0"/>
              <a:t>I={~P</a:t>
            </a:r>
            <a:r>
              <a:rPr lang="zh-CN" altLang="en-US" sz="2400" dirty="0" smtClean="0"/>
              <a:t>，</a:t>
            </a:r>
            <a:r>
              <a:rPr lang="en-US" altLang="zh-CN" sz="2400" dirty="0" smtClean="0"/>
              <a:t>~Q</a:t>
            </a:r>
            <a:r>
              <a:rPr lang="zh-CN" altLang="en-US" sz="2400" dirty="0" smtClean="0"/>
              <a:t>，</a:t>
            </a:r>
            <a:r>
              <a:rPr lang="en-US" altLang="zh-CN" sz="2400" dirty="0" smtClean="0"/>
              <a:t>~R}</a:t>
            </a:r>
            <a:br>
              <a:rPr lang="en-US" altLang="zh-CN" sz="2400" dirty="0" smtClean="0"/>
            </a:br>
            <a:r>
              <a:rPr lang="zh-CN" altLang="en-US" sz="2400" dirty="0" smtClean="0"/>
              <a:t>用它来把</a:t>
            </a:r>
            <a:r>
              <a:rPr lang="en-US" altLang="zh-CN" sz="2400" dirty="0" smtClean="0"/>
              <a:t>S</a:t>
            </a:r>
            <a:r>
              <a:rPr lang="zh-CN" altLang="en-US" sz="2400" dirty="0" smtClean="0"/>
              <a:t>分成两个部分。规定在</a:t>
            </a:r>
            <a:r>
              <a:rPr lang="en-US" altLang="zh-CN" sz="2400" dirty="0" smtClean="0"/>
              <a:t>I</a:t>
            </a:r>
            <a:r>
              <a:rPr lang="zh-CN" altLang="en-US" sz="2400" dirty="0" smtClean="0"/>
              <a:t>下为假的子句放入</a:t>
            </a:r>
            <a:r>
              <a:rPr lang="en-US" altLang="zh-CN" sz="2400" dirty="0" smtClean="0"/>
              <a:t>S</a:t>
            </a:r>
            <a:r>
              <a:rPr lang="en-US" altLang="zh-CN" sz="2400" dirty="0" smtClean="0">
                <a:solidFill>
                  <a:srgbClr val="000000"/>
                </a:solidFill>
              </a:rPr>
              <a:t>1'</a:t>
            </a:r>
            <a:r>
              <a:rPr lang="zh-CN" altLang="en-US" sz="2400" dirty="0" smtClean="0"/>
              <a:t>中，在</a:t>
            </a:r>
            <a:r>
              <a:rPr lang="en-US" altLang="zh-CN" sz="2400" dirty="0" smtClean="0"/>
              <a:t>I</a:t>
            </a:r>
            <a:r>
              <a:rPr lang="zh-CN" altLang="en-US" sz="2400" dirty="0" smtClean="0"/>
              <a:t>下为真的子句放入</a:t>
            </a:r>
            <a:r>
              <a:rPr lang="en-US" altLang="zh-CN" sz="2400" dirty="0" smtClean="0"/>
              <a:t>S</a:t>
            </a:r>
            <a:r>
              <a:rPr lang="en-US" altLang="zh-CN" sz="2400" dirty="0" smtClean="0">
                <a:solidFill>
                  <a:srgbClr val="000000"/>
                </a:solidFill>
              </a:rPr>
              <a:t>2'</a:t>
            </a:r>
            <a:r>
              <a:rPr lang="zh-CN" altLang="en-US" sz="2400" dirty="0" smtClean="0"/>
              <a:t>中。于是有</a:t>
            </a:r>
            <a:br>
              <a:rPr lang="zh-CN" altLang="en-US" sz="2400" dirty="0" smtClean="0"/>
            </a:br>
            <a:r>
              <a:rPr lang="en-US" altLang="zh-CN" sz="2400" dirty="0" smtClean="0">
                <a:solidFill>
                  <a:srgbClr val="99FFFF"/>
                </a:solidFill>
              </a:rPr>
              <a:t>----</a:t>
            </a:r>
            <a:r>
              <a:rPr lang="en-US" altLang="zh-CN" sz="2400" dirty="0" smtClean="0"/>
              <a:t>S1’={ P∨R</a:t>
            </a:r>
            <a:r>
              <a:rPr lang="zh-CN" altLang="en-US" sz="2400" dirty="0" smtClean="0"/>
              <a:t>，</a:t>
            </a:r>
            <a:r>
              <a:rPr lang="en-US" altLang="zh-CN" sz="2400" dirty="0" smtClean="0"/>
              <a:t>Q∨R }</a:t>
            </a:r>
            <a:br>
              <a:rPr lang="en-US" altLang="zh-CN" sz="2400" dirty="0" smtClean="0"/>
            </a:br>
            <a:r>
              <a:rPr lang="en-US" altLang="zh-CN" sz="2400" dirty="0" smtClean="0">
                <a:solidFill>
                  <a:srgbClr val="99FFFF"/>
                </a:solidFill>
              </a:rPr>
              <a:t>----</a:t>
            </a:r>
            <a:r>
              <a:rPr lang="en-US" altLang="zh-CN" sz="2400" dirty="0" smtClean="0"/>
              <a:t>S2’={~P∨~Q∨R</a:t>
            </a:r>
            <a:r>
              <a:rPr lang="zh-CN" altLang="en-US" sz="2400" dirty="0" smtClean="0"/>
              <a:t>，</a:t>
            </a:r>
            <a:r>
              <a:rPr lang="en-US" altLang="zh-CN" sz="2400" dirty="0" smtClean="0"/>
              <a:t>~ R}</a:t>
            </a:r>
            <a:br>
              <a:rPr lang="en-US" altLang="zh-CN" sz="2400" dirty="0" smtClean="0"/>
            </a:br>
            <a:r>
              <a:rPr lang="zh-CN" altLang="en-US" sz="2400" dirty="0" smtClean="0"/>
              <a:t>规定</a:t>
            </a:r>
            <a:r>
              <a:rPr lang="en-US" altLang="zh-CN" sz="2400" dirty="0" smtClean="0"/>
              <a:t>S</a:t>
            </a:r>
            <a:r>
              <a:rPr lang="en-US" altLang="zh-CN" sz="2400" dirty="0" smtClean="0">
                <a:solidFill>
                  <a:srgbClr val="000000"/>
                </a:solidFill>
              </a:rPr>
              <a:t>i'</a:t>
            </a:r>
            <a:r>
              <a:rPr lang="zh-CN" altLang="en-US" sz="2400" dirty="0" smtClean="0"/>
              <a:t>内部的子句不允许归结，</a:t>
            </a:r>
            <a:r>
              <a:rPr lang="en-US" altLang="zh-CN" sz="2400" dirty="0" smtClean="0"/>
              <a:t>S</a:t>
            </a:r>
            <a:r>
              <a:rPr lang="en-US" altLang="zh-CN" sz="2400" dirty="0" smtClean="0">
                <a:solidFill>
                  <a:srgbClr val="000000"/>
                </a:solidFill>
              </a:rPr>
              <a:t>1'</a:t>
            </a:r>
            <a:r>
              <a:rPr lang="zh-CN" altLang="en-US" sz="2400" dirty="0" smtClean="0"/>
              <a:t>与</a:t>
            </a:r>
            <a:r>
              <a:rPr lang="en-US" altLang="zh-CN" sz="2400" dirty="0" smtClean="0"/>
              <a:t>S</a:t>
            </a:r>
            <a:r>
              <a:rPr lang="en-US" altLang="zh-CN" sz="2400" dirty="0" smtClean="0">
                <a:solidFill>
                  <a:srgbClr val="000000"/>
                </a:solidFill>
              </a:rPr>
              <a:t>2'</a:t>
            </a:r>
            <a:r>
              <a:rPr lang="zh-CN" altLang="en-US" sz="2400" dirty="0" smtClean="0"/>
              <a:t>子句间的归结必须是</a:t>
            </a:r>
            <a:r>
              <a:rPr lang="en-US" altLang="zh-CN" sz="2400" dirty="0" smtClean="0"/>
              <a:t>S</a:t>
            </a:r>
            <a:r>
              <a:rPr lang="en-US" altLang="zh-CN" sz="2400" dirty="0" smtClean="0">
                <a:solidFill>
                  <a:srgbClr val="000000"/>
                </a:solidFill>
              </a:rPr>
              <a:t>1'</a:t>
            </a:r>
            <a:r>
              <a:rPr lang="zh-CN" altLang="en-US" sz="2400" dirty="0" smtClean="0"/>
              <a:t>中的最大文字方可进行。这样所得的归结式，仍按</a:t>
            </a:r>
            <a:r>
              <a:rPr lang="en-US" altLang="zh-CN" sz="2400" dirty="0" smtClean="0"/>
              <a:t>I</a:t>
            </a:r>
            <a:r>
              <a:rPr lang="zh-CN" altLang="en-US" sz="2400" dirty="0" smtClean="0"/>
              <a:t>来放入</a:t>
            </a:r>
            <a:r>
              <a:rPr lang="en-US" altLang="zh-CN" sz="2400" dirty="0" smtClean="0"/>
              <a:t>S</a:t>
            </a:r>
            <a:r>
              <a:rPr lang="en-US" altLang="zh-CN" sz="2400" dirty="0" smtClean="0">
                <a:solidFill>
                  <a:srgbClr val="000000"/>
                </a:solidFill>
              </a:rPr>
              <a:t>1'</a:t>
            </a:r>
            <a:r>
              <a:rPr lang="zh-CN" altLang="en-US" sz="2400" dirty="0" smtClean="0"/>
              <a:t>或</a:t>
            </a:r>
            <a:r>
              <a:rPr lang="en-US" altLang="zh-CN" sz="2400" dirty="0" smtClean="0"/>
              <a:t>S</a:t>
            </a:r>
            <a:r>
              <a:rPr lang="en-US" altLang="zh-CN" sz="2400" dirty="0" smtClean="0">
                <a:solidFill>
                  <a:srgbClr val="000000"/>
                </a:solidFill>
              </a:rPr>
              <a:t>2'</a:t>
            </a:r>
            <a:r>
              <a:rPr lang="zh-CN" altLang="en-US" sz="2400" dirty="0" smtClean="0"/>
              <a:t>。</a:t>
            </a:r>
            <a:br>
              <a:rPr lang="zh-CN" altLang="en-US" sz="2400" dirty="0" smtClean="0"/>
            </a:br>
            <a:r>
              <a:rPr lang="zh-CN" altLang="en-US" sz="2400" dirty="0" smtClean="0"/>
              <a:t>归结过程</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00196F4-8AF9-4ACA-8C00-358C71E83B10}" type="datetime1">
              <a:rPr lang="zh-CN" altLang="en-US"/>
              <a:pPr>
                <a:defRPr/>
              </a:pPr>
              <a:t>2017/11/19</a:t>
            </a:fld>
            <a:endParaRPr lang="en-US" altLang="zh-CN"/>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6C863E-8551-4F6C-A32A-D272607B825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smtClean="0">
              <a:latin typeface="Tahoma" panose="020B0604030504040204" pitchFamily="34" charset="0"/>
              <a:ea typeface="宋体" panose="02010600030101010101" pitchFamily="2" charset="-122"/>
            </a:endParaRPr>
          </a:p>
        </p:txBody>
      </p:sp>
      <p:sp>
        <p:nvSpPr>
          <p:cNvPr id="5939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语义归结</a:t>
            </a:r>
          </a:p>
        </p:txBody>
      </p:sp>
      <p:sp>
        <p:nvSpPr>
          <p:cNvPr id="59397" name="Rectangle 3"/>
          <p:cNvSpPr>
            <a:spLocks noGrp="1" noChangeArrowheads="1"/>
          </p:cNvSpPr>
          <p:nvPr>
            <p:ph type="body" idx="1"/>
          </p:nvPr>
        </p:nvSpPr>
        <p:spPr>
          <a:xfrm>
            <a:off x="395536" y="2017713"/>
            <a:ext cx="8559552" cy="4114800"/>
          </a:xfrm>
        </p:spPr>
        <p:txBody>
          <a:bodyPr/>
          <a:lstStyle/>
          <a:p>
            <a:pPr eaLnBrk="1" hangingPunct="1">
              <a:lnSpc>
                <a:spcPct val="90000"/>
              </a:lnSpc>
              <a:buNone/>
            </a:pPr>
            <a:r>
              <a:rPr lang="en-US" altLang="zh-CN" b="1"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~P∨~Q∨R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S</a:t>
            </a:r>
            <a:r>
              <a:rPr lang="en-US" altLang="zh-CN" dirty="0">
                <a:solidFill>
                  <a:srgbClr val="000000"/>
                </a:solidFill>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S1</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Q∨R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S1</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4</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R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cs typeface="Times New Roman" panose="02020603050405020304" pitchFamily="18" charset="0"/>
              </a:rPr>
              <a:t> S</a:t>
            </a:r>
            <a:r>
              <a:rPr lang="en-US" altLang="zh-CN" dirty="0" smtClean="0">
                <a:solidFill>
                  <a:srgbClr val="000000"/>
                </a:solidFill>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5</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~Q∨R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）归结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dirty="0">
                <a:solidFill>
                  <a:srgbClr val="000000"/>
                </a:solidFill>
                <a:latin typeface="Times New Roman" panose="02020603050405020304" pitchFamily="18" charset="0"/>
                <a:cs typeface="Times New Roman" panose="02020603050405020304" pitchFamily="18" charset="0"/>
              </a:rPr>
              <a:t>2 ’</a:t>
            </a:r>
            <a:r>
              <a:rPr lang="en-US" altLang="zh-CN" dirty="0" smtClean="0">
                <a:latin typeface="Times New Roman" panose="02020603050405020304" pitchFamily="18" charset="0"/>
                <a:cs typeface="Times New Roman" panose="02020603050405020304" pitchFamily="18" charset="0"/>
              </a:rPr>
              <a:t>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6</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）归结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dirty="0" smtClean="0">
                <a:solidFill>
                  <a:srgbClr val="000000"/>
                </a:solidFill>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7</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）归结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S1</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8</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）归结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S1</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9</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NIL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）归结</a:t>
            </a:r>
            <a:br>
              <a:rPr lang="zh-CN" altLang="en-US" dirty="0" smtClean="0">
                <a:latin typeface="Times New Roman" panose="02020603050405020304" pitchFamily="18" charset="0"/>
                <a:cs typeface="Times New Roman" panose="02020603050405020304" pitchFamily="18" charset="0"/>
              </a:rPr>
            </a:b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E776F8E-F096-48F9-99D3-6E76F0A6E717}" type="datetime1">
              <a:rPr lang="zh-CN" altLang="en-US"/>
              <a:pPr>
                <a:defRPr/>
              </a:pPr>
              <a:t>2017/11/19</a:t>
            </a:fld>
            <a:endParaRPr lang="en-US" altLang="zh-CN"/>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1C433A-2000-4D20-86D3-A9C9EA091B6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smtClean="0">
              <a:latin typeface="Tahoma" panose="020B0604030504040204" pitchFamily="34" charset="0"/>
              <a:ea typeface="宋体" panose="02010600030101010101" pitchFamily="2" charset="-122"/>
            </a:endParaRPr>
          </a:p>
        </p:txBody>
      </p:sp>
      <p:sp>
        <p:nvSpPr>
          <p:cNvPr id="6042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语义归结</a:t>
            </a:r>
          </a:p>
        </p:txBody>
      </p:sp>
      <p:sp>
        <p:nvSpPr>
          <p:cNvPr id="60421" name="Rectangle 3"/>
          <p:cNvSpPr>
            <a:spLocks noGrp="1" noChangeArrowheads="1"/>
          </p:cNvSpPr>
          <p:nvPr>
            <p:ph type="body" idx="1"/>
          </p:nvPr>
        </p:nvSpPr>
        <p:spPr>
          <a:xfrm>
            <a:off x="467544" y="2017713"/>
            <a:ext cx="8487544" cy="4114800"/>
          </a:xfrm>
        </p:spPr>
        <p:txBody>
          <a:bodyPr/>
          <a:lstStyle/>
          <a:p>
            <a:pPr eaLnBrk="1" hangingPunct="1">
              <a:lnSpc>
                <a:spcPct val="90000"/>
              </a:lnSpc>
              <a:buFont typeface="Wingdings" panose="05000000000000000000" pitchFamily="2" charset="2"/>
              <a:buNone/>
            </a:pPr>
            <a:r>
              <a:rPr lang="zh-CN" altLang="en-US" sz="2400" dirty="0" smtClean="0"/>
              <a:t>这是采用了语义归结策略下的盲目全面归结过程。明显地减少了归结次数。阻止了（</a:t>
            </a:r>
            <a:r>
              <a:rPr lang="en-US" altLang="zh-CN" sz="2400" dirty="0" smtClean="0"/>
              <a:t>1</a:t>
            </a:r>
            <a:r>
              <a:rPr lang="zh-CN" altLang="en-US" sz="2400" dirty="0" smtClean="0"/>
              <a:t>）（</a:t>
            </a:r>
            <a:r>
              <a:rPr lang="en-US" altLang="zh-CN" sz="2400" dirty="0" smtClean="0"/>
              <a:t>4</a:t>
            </a:r>
            <a:r>
              <a:rPr lang="zh-CN" altLang="en-US" sz="2400" dirty="0" smtClean="0"/>
              <a:t>）的归结，也阻止了（</a:t>
            </a:r>
            <a:r>
              <a:rPr lang="en-US" altLang="zh-CN" sz="2400" dirty="0" smtClean="0"/>
              <a:t>2</a:t>
            </a:r>
            <a:r>
              <a:rPr lang="zh-CN" altLang="en-US" sz="2400" dirty="0" smtClean="0"/>
              <a:t>）（</a:t>
            </a:r>
            <a:r>
              <a:rPr lang="en-US" altLang="zh-CN" sz="2400" dirty="0" smtClean="0"/>
              <a:t>3</a:t>
            </a:r>
            <a:r>
              <a:rPr lang="zh-CN" altLang="en-US" sz="2400" dirty="0" smtClean="0"/>
              <a:t>）的归结。</a:t>
            </a:r>
            <a:br>
              <a:rPr lang="zh-CN" altLang="en-US" sz="2400" dirty="0" smtClean="0"/>
            </a:br>
            <a:r>
              <a:rPr lang="zh-CN" altLang="en-US" sz="2400" dirty="0" smtClean="0"/>
              <a:t>    另一种语义归结称支持集策略。想法是简单的，想要证明</a:t>
            </a:r>
            <a:br>
              <a:rPr lang="zh-CN" altLang="en-US" sz="2400" dirty="0" smtClean="0"/>
            </a:br>
            <a:r>
              <a:rPr lang="zh-CN" altLang="en-US" sz="2400" dirty="0" smtClean="0"/>
              <a:t>          </a:t>
            </a:r>
            <a:r>
              <a:rPr lang="en-US" altLang="zh-CN" sz="2400" dirty="0" smtClean="0"/>
              <a:t>A1∧A2∧A3 =&gt; B  </a:t>
            </a:r>
            <a:r>
              <a:rPr lang="zh-CN" altLang="en-US" sz="2400" dirty="0" smtClean="0"/>
              <a:t>成立</a:t>
            </a:r>
            <a:br>
              <a:rPr lang="zh-CN" altLang="en-US" sz="2400" dirty="0" smtClean="0"/>
            </a:br>
            <a:r>
              <a:rPr lang="zh-CN" altLang="en-US" sz="2400" dirty="0" smtClean="0"/>
              <a:t>或     </a:t>
            </a:r>
            <a:r>
              <a:rPr lang="en-US" altLang="zh-CN" sz="2400" dirty="0" smtClean="0"/>
              <a:t>A1∧A2∧A3∧~B   </a:t>
            </a:r>
            <a:r>
              <a:rPr lang="zh-CN" altLang="en-US" sz="2400" dirty="0" smtClean="0"/>
              <a:t>不可满足</a:t>
            </a:r>
            <a:br>
              <a:rPr lang="zh-CN" altLang="en-US" sz="2400" dirty="0" smtClean="0"/>
            </a:br>
            <a:r>
              <a:rPr lang="zh-CN" altLang="en-US" sz="2400" dirty="0" smtClean="0"/>
              <a:t>    分析一下出现矛盾的原因，不会在</a:t>
            </a:r>
            <a:r>
              <a:rPr lang="en-US" altLang="zh-CN" sz="2400" dirty="0" smtClean="0"/>
              <a:t>A1</a:t>
            </a:r>
            <a:r>
              <a:rPr lang="zh-CN" altLang="en-US" sz="2400" dirty="0" smtClean="0"/>
              <a:t>，</a:t>
            </a:r>
            <a:r>
              <a:rPr lang="en-US" altLang="zh-CN" sz="2400" dirty="0" smtClean="0"/>
              <a:t>A2</a:t>
            </a:r>
            <a:r>
              <a:rPr lang="zh-CN" altLang="en-US" sz="2400" dirty="0" smtClean="0"/>
              <a:t>，</a:t>
            </a:r>
            <a:r>
              <a:rPr lang="en-US" altLang="zh-CN" sz="2400" dirty="0" smtClean="0"/>
              <a:t>A3 </a:t>
            </a:r>
            <a:r>
              <a:rPr lang="zh-CN" altLang="en-US" sz="2400" dirty="0" smtClean="0"/>
              <a:t>间发生，自然是出于</a:t>
            </a:r>
            <a:r>
              <a:rPr lang="en-US" altLang="zh-CN" sz="2400" dirty="0" smtClean="0"/>
              <a:t>~B </a:t>
            </a:r>
            <a:r>
              <a:rPr lang="zh-CN" altLang="en-US" sz="2400" dirty="0" smtClean="0"/>
              <a:t>的引入，于是不必在找不到矛盾的</a:t>
            </a:r>
            <a:r>
              <a:rPr lang="en-US" altLang="zh-CN" sz="2400" dirty="0" smtClean="0"/>
              <a:t>A1</a:t>
            </a:r>
            <a:r>
              <a:rPr lang="zh-CN" altLang="en-US" sz="2400" dirty="0" smtClean="0"/>
              <a:t>，</a:t>
            </a:r>
            <a:r>
              <a:rPr lang="en-US" altLang="zh-CN" sz="2400" dirty="0" smtClean="0"/>
              <a:t>A2</a:t>
            </a:r>
            <a:r>
              <a:rPr lang="zh-CN" altLang="en-US" sz="2400" dirty="0" smtClean="0"/>
              <a:t>，</a:t>
            </a:r>
            <a:r>
              <a:rPr lang="en-US" altLang="zh-CN" sz="2400" dirty="0" smtClean="0"/>
              <a:t>A3 </a:t>
            </a:r>
            <a:r>
              <a:rPr lang="zh-CN" altLang="en-US" sz="2400" dirty="0" smtClean="0"/>
              <a:t>间做归结了。</a:t>
            </a:r>
            <a:br>
              <a:rPr lang="zh-CN" altLang="en-US" sz="2400" dirty="0" smtClean="0"/>
            </a:br>
            <a:r>
              <a:rPr lang="zh-CN" altLang="en-US" sz="2400" dirty="0" smtClean="0"/>
              <a:t>    设</a:t>
            </a:r>
            <a:r>
              <a:rPr lang="en-US" altLang="zh-CN" sz="2400" dirty="0" smtClean="0"/>
              <a:t>S</a:t>
            </a:r>
            <a:r>
              <a:rPr lang="zh-CN" altLang="en-US" sz="2400" dirty="0" smtClean="0"/>
              <a:t>的子集</a:t>
            </a:r>
            <a:r>
              <a:rPr lang="en-US" altLang="zh-CN" sz="2400" dirty="0" smtClean="0"/>
              <a:t>T</a:t>
            </a:r>
            <a:r>
              <a:rPr lang="zh-CN" altLang="en-US" sz="2400" dirty="0" smtClean="0"/>
              <a:t>，说</a:t>
            </a:r>
            <a:r>
              <a:rPr lang="en-US" altLang="zh-CN" sz="2400" dirty="0" smtClean="0"/>
              <a:t>T</a:t>
            </a:r>
            <a:r>
              <a:rPr lang="zh-CN" altLang="en-US" sz="2400" dirty="0" smtClean="0"/>
              <a:t>是</a:t>
            </a:r>
            <a:r>
              <a:rPr lang="zh-CN" altLang="en-US" sz="2400" dirty="0" smtClean="0">
                <a:solidFill>
                  <a:srgbClr val="FF0000"/>
                </a:solidFill>
              </a:rPr>
              <a:t>支持集</a:t>
            </a:r>
            <a:r>
              <a:rPr lang="zh-CN" altLang="en-US" sz="2400" dirty="0" smtClean="0"/>
              <a:t>，如果</a:t>
            </a:r>
            <a:r>
              <a:rPr lang="en-US" altLang="zh-CN" sz="2400" dirty="0" smtClean="0"/>
              <a:t>S-T</a:t>
            </a:r>
            <a:r>
              <a:rPr lang="zh-CN" altLang="en-US" sz="2400" dirty="0" smtClean="0"/>
              <a:t>是可满足的。</a:t>
            </a:r>
            <a:br>
              <a:rPr lang="zh-CN" altLang="en-US" sz="2400" dirty="0" smtClean="0"/>
            </a:br>
            <a:r>
              <a:rPr lang="zh-CN" altLang="en-US" sz="2400" dirty="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3396B8A-25D0-4FFE-A163-E2472141D080}" type="datetime1">
              <a:rPr lang="zh-CN" altLang="en-US"/>
              <a:pPr>
                <a:defRPr/>
              </a:pPr>
              <a:t>2017/11/19</a:t>
            </a:fld>
            <a:endParaRPr lang="en-US" altLang="zh-CN"/>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F20863-5A0E-46FA-A51C-A970C2B3263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smtClean="0">
              <a:latin typeface="Tahoma" panose="020B0604030504040204" pitchFamily="34" charset="0"/>
              <a:ea typeface="宋体" panose="02010600030101010101" pitchFamily="2" charset="-122"/>
            </a:endParaRPr>
          </a:p>
        </p:txBody>
      </p:sp>
      <p:sp>
        <p:nvSpPr>
          <p:cNvPr id="6144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支持集策略</a:t>
            </a:r>
          </a:p>
        </p:txBody>
      </p:sp>
      <p:sp>
        <p:nvSpPr>
          <p:cNvPr id="61445" name="Rectangle 3"/>
          <p:cNvSpPr>
            <a:spLocks noGrp="1" noChangeArrowheads="1"/>
          </p:cNvSpPr>
          <p:nvPr>
            <p:ph type="body" idx="1"/>
          </p:nvPr>
        </p:nvSpPr>
        <p:spPr>
          <a:xfrm>
            <a:off x="251520" y="2017713"/>
            <a:ext cx="8703568" cy="4114800"/>
          </a:xfrm>
        </p:spPr>
        <p:txBody>
          <a:bodyPr/>
          <a:lstStyle/>
          <a:p>
            <a:pPr eaLnBrk="1" hangingPunct="1">
              <a:buFont typeface="Wingdings" panose="05000000000000000000" pitchFamily="2" charset="2"/>
              <a:buNone/>
            </a:pPr>
            <a:r>
              <a:rPr lang="en-US" altLang="zh-CN" dirty="0" smtClean="0"/>
              <a:t>   </a:t>
            </a:r>
            <a:r>
              <a:rPr lang="zh-CN" altLang="en-US" dirty="0" smtClean="0"/>
              <a:t>支持集归结策略，指的是从</a:t>
            </a:r>
            <a:r>
              <a:rPr lang="en-US" altLang="zh-CN" dirty="0" smtClean="0"/>
              <a:t>S</a:t>
            </a:r>
            <a:r>
              <a:rPr lang="zh-CN" altLang="en-US" dirty="0" smtClean="0"/>
              <a:t>到</a:t>
            </a:r>
            <a:r>
              <a:rPr lang="en-US" altLang="zh-CN" dirty="0" smtClean="0"/>
              <a:t>NIL</a:t>
            </a:r>
            <a:r>
              <a:rPr lang="zh-CN" altLang="en-US" dirty="0" smtClean="0"/>
              <a:t>的归结过程中，</a:t>
            </a:r>
            <a:r>
              <a:rPr lang="zh-CN" altLang="en-US" dirty="0" smtClean="0">
                <a:solidFill>
                  <a:srgbClr val="FF0000"/>
                </a:solidFill>
              </a:rPr>
              <a:t>只选取不同时属于</a:t>
            </a:r>
            <a:r>
              <a:rPr lang="en-US" altLang="zh-CN" dirty="0" smtClean="0">
                <a:solidFill>
                  <a:srgbClr val="FF0000"/>
                </a:solidFill>
              </a:rPr>
              <a:t>S-T</a:t>
            </a:r>
            <a:r>
              <a:rPr lang="zh-CN" altLang="en-US" dirty="0" smtClean="0">
                <a:solidFill>
                  <a:srgbClr val="FF0000"/>
                </a:solidFill>
              </a:rPr>
              <a:t>的子句间进行归结</a:t>
            </a:r>
            <a:r>
              <a:rPr lang="zh-CN" altLang="en-US" dirty="0" smtClean="0"/>
              <a:t>。说得准确些每次做归结，至少有一个子句来自</a:t>
            </a:r>
            <a:r>
              <a:rPr lang="en-US" altLang="zh-CN" dirty="0" smtClean="0"/>
              <a:t>T</a:t>
            </a:r>
            <a:r>
              <a:rPr lang="zh-CN" altLang="en-US" dirty="0" smtClean="0"/>
              <a:t>或由</a:t>
            </a:r>
            <a:r>
              <a:rPr lang="en-US" altLang="zh-CN" dirty="0" smtClean="0"/>
              <a:t>T</a:t>
            </a:r>
            <a:r>
              <a:rPr lang="zh-CN" altLang="en-US" dirty="0" smtClean="0"/>
              <a:t>导出的归结式。</a:t>
            </a:r>
            <a:br>
              <a:rPr lang="zh-CN" altLang="en-US" dirty="0" smtClean="0"/>
            </a:br>
            <a:r>
              <a:rPr lang="zh-CN" altLang="en-US" dirty="0" smtClean="0"/>
              <a:t>例 </a:t>
            </a:r>
            <a:r>
              <a:rPr lang="en-US" altLang="zh-CN" dirty="0" smtClean="0"/>
              <a:t>S={P∨Q</a:t>
            </a:r>
            <a:r>
              <a:rPr lang="zh-CN" altLang="en-US" dirty="0" smtClean="0"/>
              <a:t>，</a:t>
            </a:r>
            <a:r>
              <a:rPr lang="en-US" altLang="zh-CN" dirty="0" smtClean="0"/>
              <a:t>~P∨R</a:t>
            </a:r>
            <a:r>
              <a:rPr lang="zh-CN" altLang="en-US" dirty="0" smtClean="0"/>
              <a:t>，</a:t>
            </a:r>
            <a:r>
              <a:rPr lang="en-US" altLang="zh-CN" dirty="0" smtClean="0"/>
              <a:t>~Q∨R </a:t>
            </a:r>
            <a:r>
              <a:rPr lang="zh-CN" altLang="en-US" dirty="0" smtClean="0"/>
              <a:t>，</a:t>
            </a:r>
            <a:r>
              <a:rPr lang="en-US" altLang="zh-CN" dirty="0" smtClean="0"/>
              <a:t>~ R}</a:t>
            </a:r>
            <a:br>
              <a:rPr lang="en-US" altLang="zh-CN" dirty="0" smtClean="0"/>
            </a:br>
            <a:r>
              <a:rPr lang="zh-CN" altLang="en-US" dirty="0" smtClean="0"/>
              <a:t>取</a:t>
            </a:r>
            <a:r>
              <a:rPr lang="en-US" altLang="zh-CN" dirty="0" smtClean="0"/>
              <a:t>T={~ R}</a:t>
            </a:r>
            <a:br>
              <a:rPr lang="en-US" altLang="zh-CN" dirty="0" smtClean="0"/>
            </a:br>
            <a:endParaRPr lang="en-US" altLang="zh-CN" dirty="0" smtClean="0"/>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319D01A-52AD-4320-B092-042ECE06C2B5}" type="datetime1">
              <a:rPr lang="zh-CN" altLang="en-US"/>
              <a:pPr>
                <a:defRPr/>
              </a:pPr>
              <a:t>2017/11/19</a:t>
            </a:fld>
            <a:endParaRPr lang="en-US" altLang="zh-CN"/>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C34CB3-2CA8-435C-99A8-D858282F6D9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smtClean="0">
              <a:latin typeface="Tahoma" panose="020B0604030504040204" pitchFamily="34" charset="0"/>
              <a:ea typeface="宋体" panose="02010600030101010101" pitchFamily="2" charset="-122"/>
            </a:endParaRPr>
          </a:p>
        </p:txBody>
      </p:sp>
      <p:sp>
        <p:nvSpPr>
          <p:cNvPr id="6246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支持集策略</a:t>
            </a:r>
          </a:p>
        </p:txBody>
      </p:sp>
      <p:sp>
        <p:nvSpPr>
          <p:cNvPr id="6246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dirty="0" smtClean="0"/>
              <a:t>支持集归结过程</a:t>
            </a:r>
            <a:br>
              <a:rPr lang="zh-CN" altLang="en-US" sz="2400" dirty="0" smtClean="0"/>
            </a:br>
            <a:r>
              <a:rPr lang="zh-CN" altLang="en-US" sz="2400" dirty="0" smtClean="0"/>
              <a:t>（</a:t>
            </a:r>
            <a:r>
              <a:rPr lang="en-US" altLang="zh-CN" sz="2400" dirty="0" smtClean="0"/>
              <a:t>1</a:t>
            </a:r>
            <a:r>
              <a:rPr lang="zh-CN" altLang="en-US" sz="2400" dirty="0" smtClean="0"/>
              <a:t>）    </a:t>
            </a:r>
            <a:r>
              <a:rPr lang="en-US" altLang="zh-CN" sz="2400" dirty="0" smtClean="0"/>
              <a:t>P∨Q</a:t>
            </a:r>
            <a:br>
              <a:rPr lang="en-US" altLang="zh-CN" sz="2400" dirty="0" smtClean="0"/>
            </a:br>
            <a:r>
              <a:rPr lang="zh-CN" altLang="en-US" sz="2400" dirty="0" smtClean="0"/>
              <a:t>（</a:t>
            </a:r>
            <a:r>
              <a:rPr lang="en-US" altLang="zh-CN" sz="2400" dirty="0" smtClean="0"/>
              <a:t>2</a:t>
            </a:r>
            <a:r>
              <a:rPr lang="zh-CN" altLang="en-US" sz="2400" dirty="0" smtClean="0"/>
              <a:t>）    </a:t>
            </a:r>
            <a:r>
              <a:rPr lang="en-US" altLang="zh-CN" sz="2400" dirty="0" smtClean="0"/>
              <a:t>~P∨R</a:t>
            </a:r>
            <a:br>
              <a:rPr lang="en-US" altLang="zh-CN" sz="2400" dirty="0" smtClean="0"/>
            </a:br>
            <a:r>
              <a:rPr lang="zh-CN" altLang="en-US" sz="2400" dirty="0" smtClean="0"/>
              <a:t>（</a:t>
            </a:r>
            <a:r>
              <a:rPr lang="en-US" altLang="zh-CN" sz="2400" dirty="0" smtClean="0"/>
              <a:t>3</a:t>
            </a:r>
            <a:r>
              <a:rPr lang="zh-CN" altLang="en-US" sz="2400" dirty="0" smtClean="0"/>
              <a:t>）    </a:t>
            </a:r>
            <a:r>
              <a:rPr lang="en-US" altLang="zh-CN" sz="2400" dirty="0" smtClean="0"/>
              <a:t>~Q∨R </a:t>
            </a:r>
            <a:br>
              <a:rPr lang="en-US" altLang="zh-CN" sz="2400" dirty="0" smtClean="0"/>
            </a:br>
            <a:r>
              <a:rPr lang="zh-CN" altLang="en-US" sz="2400" dirty="0" smtClean="0"/>
              <a:t>（</a:t>
            </a:r>
            <a:r>
              <a:rPr lang="en-US" altLang="zh-CN" sz="2400" dirty="0" smtClean="0"/>
              <a:t>4</a:t>
            </a:r>
            <a:r>
              <a:rPr lang="zh-CN" altLang="en-US" sz="2400" dirty="0" smtClean="0"/>
              <a:t>）    </a:t>
            </a:r>
            <a:r>
              <a:rPr lang="en-US" altLang="zh-CN" sz="2400" dirty="0" smtClean="0">
                <a:solidFill>
                  <a:srgbClr val="FF0000"/>
                </a:solidFill>
              </a:rPr>
              <a:t>~ R</a:t>
            </a:r>
            <a:r>
              <a:rPr lang="en-US" altLang="zh-CN" sz="2400" dirty="0" smtClean="0"/>
              <a:t/>
            </a:r>
            <a:br>
              <a:rPr lang="en-US" altLang="zh-CN" sz="2400" dirty="0" smtClean="0"/>
            </a:br>
            <a:r>
              <a:rPr lang="zh-CN" altLang="en-US" sz="2400" dirty="0" smtClean="0"/>
              <a:t>（</a:t>
            </a:r>
            <a:r>
              <a:rPr lang="en-US" altLang="zh-CN" sz="2400" dirty="0" smtClean="0"/>
              <a:t>5</a:t>
            </a:r>
            <a:r>
              <a:rPr lang="zh-CN" altLang="en-US" sz="2400" dirty="0" smtClean="0"/>
              <a:t>）    </a:t>
            </a:r>
            <a:r>
              <a:rPr lang="en-US" altLang="zh-CN" sz="2400" dirty="0" smtClean="0"/>
              <a:t>~P               </a:t>
            </a:r>
            <a:r>
              <a:rPr lang="zh-CN" altLang="en-US" sz="2400" dirty="0" smtClean="0"/>
              <a:t>（</a:t>
            </a:r>
            <a:r>
              <a:rPr lang="en-US" altLang="zh-CN" sz="2400" dirty="0" smtClean="0"/>
              <a:t>2</a:t>
            </a:r>
            <a:r>
              <a:rPr lang="zh-CN" altLang="en-US" sz="2400" dirty="0" smtClean="0"/>
              <a:t>） </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a:t>
            </a:r>
            <a:r>
              <a:rPr lang="zh-CN" altLang="en-US" sz="2400" dirty="0" smtClean="0"/>
              <a:t/>
            </a:r>
            <a:br>
              <a:rPr lang="zh-CN" altLang="en-US" sz="2400" dirty="0" smtClean="0"/>
            </a:br>
            <a:r>
              <a:rPr lang="zh-CN" altLang="en-US" sz="2400" dirty="0" smtClean="0"/>
              <a:t>（</a:t>
            </a:r>
            <a:r>
              <a:rPr lang="en-US" altLang="zh-CN" sz="2400" dirty="0" smtClean="0"/>
              <a:t>6</a:t>
            </a:r>
            <a:r>
              <a:rPr lang="zh-CN" altLang="en-US" sz="2400" dirty="0" smtClean="0"/>
              <a:t>）    </a:t>
            </a:r>
            <a:r>
              <a:rPr lang="en-US" altLang="zh-CN" sz="2400" dirty="0" smtClean="0"/>
              <a:t>~Q    	</a:t>
            </a:r>
            <a:r>
              <a:rPr lang="zh-CN" altLang="en-US" sz="2400" dirty="0" smtClean="0"/>
              <a:t>（</a:t>
            </a:r>
            <a:r>
              <a:rPr lang="en-US" altLang="zh-CN" sz="2400" dirty="0" smtClean="0"/>
              <a:t>3</a:t>
            </a:r>
            <a:r>
              <a:rPr lang="zh-CN" altLang="en-US" sz="2400" dirty="0" smtClean="0"/>
              <a:t>） </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a:t>
            </a:r>
            <a:r>
              <a:rPr lang="zh-CN" altLang="en-US" sz="2400" dirty="0" smtClean="0"/>
              <a:t/>
            </a:r>
            <a:br>
              <a:rPr lang="zh-CN" altLang="en-US" sz="2400" dirty="0" smtClean="0"/>
            </a:br>
            <a:r>
              <a:rPr lang="zh-CN" altLang="en-US" sz="2400" dirty="0" smtClean="0"/>
              <a:t>（</a:t>
            </a:r>
            <a:r>
              <a:rPr lang="en-US" altLang="zh-CN" sz="2400" dirty="0" smtClean="0"/>
              <a:t>7</a:t>
            </a:r>
            <a:r>
              <a:rPr lang="zh-CN" altLang="en-US" sz="2400" dirty="0" smtClean="0"/>
              <a:t>）    </a:t>
            </a:r>
            <a:r>
              <a:rPr lang="en-US" altLang="zh-CN" sz="2400" dirty="0" smtClean="0"/>
              <a:t>Q     	</a:t>
            </a:r>
            <a:r>
              <a:rPr lang="zh-CN" altLang="en-US" sz="2400" dirty="0" smtClean="0"/>
              <a:t>（</a:t>
            </a:r>
            <a:r>
              <a:rPr lang="en-US" altLang="zh-CN" sz="2400" dirty="0" smtClean="0"/>
              <a:t>1</a:t>
            </a:r>
            <a:r>
              <a:rPr lang="zh-CN" altLang="en-US" sz="2400" dirty="0" smtClean="0"/>
              <a:t>） </a:t>
            </a:r>
            <a:r>
              <a:rPr lang="zh-CN" altLang="en-US" sz="2400" dirty="0" smtClean="0">
                <a:solidFill>
                  <a:srgbClr val="FF0000"/>
                </a:solidFill>
              </a:rPr>
              <a:t>（</a:t>
            </a:r>
            <a:r>
              <a:rPr lang="en-US" altLang="zh-CN" sz="2400" dirty="0" smtClean="0">
                <a:solidFill>
                  <a:srgbClr val="FF0000"/>
                </a:solidFill>
              </a:rPr>
              <a:t>5</a:t>
            </a:r>
            <a:r>
              <a:rPr lang="zh-CN" altLang="en-US" sz="2400" dirty="0" smtClean="0"/>
              <a:t>）</a:t>
            </a:r>
            <a:br>
              <a:rPr lang="zh-CN" altLang="en-US" sz="2400" dirty="0" smtClean="0"/>
            </a:br>
            <a:r>
              <a:rPr lang="zh-CN" altLang="en-US" sz="2400" dirty="0" smtClean="0"/>
              <a:t>（</a:t>
            </a:r>
            <a:r>
              <a:rPr lang="en-US" altLang="zh-CN" sz="2400" dirty="0" smtClean="0"/>
              <a:t>8</a:t>
            </a:r>
            <a:r>
              <a:rPr lang="zh-CN" altLang="en-US" sz="2400" dirty="0" smtClean="0"/>
              <a:t>）    </a:t>
            </a:r>
            <a:r>
              <a:rPr lang="en-US" altLang="zh-CN" sz="2400" dirty="0" smtClean="0"/>
              <a:t>P     	</a:t>
            </a:r>
            <a:r>
              <a:rPr lang="zh-CN" altLang="en-US" sz="2400" dirty="0" smtClean="0"/>
              <a:t>（</a:t>
            </a:r>
            <a:r>
              <a:rPr lang="en-US" altLang="zh-CN" sz="2400" dirty="0" smtClean="0"/>
              <a:t>1</a:t>
            </a:r>
            <a:r>
              <a:rPr lang="zh-CN" altLang="en-US" sz="2400" dirty="0" smtClean="0"/>
              <a:t>） </a:t>
            </a:r>
            <a:r>
              <a:rPr lang="zh-CN" altLang="en-US" sz="2400" dirty="0" smtClean="0">
                <a:solidFill>
                  <a:srgbClr val="FF0000"/>
                </a:solidFill>
              </a:rPr>
              <a:t>（</a:t>
            </a:r>
            <a:r>
              <a:rPr lang="en-US" altLang="zh-CN" sz="2400" dirty="0" smtClean="0">
                <a:solidFill>
                  <a:srgbClr val="FF0000"/>
                </a:solidFill>
              </a:rPr>
              <a:t>6</a:t>
            </a:r>
            <a:r>
              <a:rPr lang="zh-CN" altLang="en-US" sz="2400" dirty="0" smtClean="0">
                <a:solidFill>
                  <a:srgbClr val="FF0000"/>
                </a:solidFill>
              </a:rPr>
              <a:t>）</a:t>
            </a:r>
            <a:r>
              <a:rPr lang="zh-CN" altLang="en-US" sz="2400" dirty="0" smtClean="0"/>
              <a:t/>
            </a:r>
            <a:br>
              <a:rPr lang="zh-CN" altLang="en-US" sz="2400" dirty="0" smtClean="0"/>
            </a:br>
            <a:r>
              <a:rPr lang="zh-CN" altLang="en-US" sz="2400" dirty="0" smtClean="0"/>
              <a:t>（</a:t>
            </a:r>
            <a:r>
              <a:rPr lang="en-US" altLang="zh-CN" sz="2400" dirty="0" smtClean="0"/>
              <a:t>9</a:t>
            </a:r>
            <a:r>
              <a:rPr lang="zh-CN" altLang="en-US" sz="2400" dirty="0" smtClean="0"/>
              <a:t>）    </a:t>
            </a:r>
            <a:r>
              <a:rPr lang="en-US" altLang="zh-CN" sz="2400" dirty="0" smtClean="0"/>
              <a:t>R     	</a:t>
            </a:r>
            <a:r>
              <a:rPr lang="zh-CN" altLang="en-US" sz="2400" dirty="0" smtClean="0"/>
              <a:t>（</a:t>
            </a:r>
            <a:r>
              <a:rPr lang="en-US" altLang="zh-CN" sz="2400" dirty="0" smtClean="0"/>
              <a:t>3</a:t>
            </a:r>
            <a:r>
              <a:rPr lang="zh-CN" altLang="en-US" sz="2400" dirty="0" smtClean="0"/>
              <a:t>） </a:t>
            </a:r>
            <a:r>
              <a:rPr lang="zh-CN" altLang="en-US" sz="2400" dirty="0" smtClean="0">
                <a:solidFill>
                  <a:srgbClr val="FF0000"/>
                </a:solidFill>
              </a:rPr>
              <a:t>（</a:t>
            </a:r>
            <a:r>
              <a:rPr lang="en-US" altLang="zh-CN" sz="2400" dirty="0" smtClean="0">
                <a:solidFill>
                  <a:srgbClr val="FF0000"/>
                </a:solidFill>
              </a:rPr>
              <a:t>7</a:t>
            </a:r>
            <a:r>
              <a:rPr lang="zh-CN" altLang="en-US" sz="2400" dirty="0" smtClean="0">
                <a:solidFill>
                  <a:srgbClr val="FF0000"/>
                </a:solidFill>
              </a:rPr>
              <a:t>）</a:t>
            </a:r>
            <a:r>
              <a:rPr lang="zh-CN" altLang="en-US" sz="2400" dirty="0" smtClean="0"/>
              <a:t/>
            </a:r>
            <a:br>
              <a:rPr lang="zh-CN" altLang="en-US" sz="2400" dirty="0" smtClean="0"/>
            </a:br>
            <a:r>
              <a:rPr lang="zh-CN" altLang="en-US" sz="2400" dirty="0" smtClean="0"/>
              <a:t>（</a:t>
            </a:r>
            <a:r>
              <a:rPr lang="en-US" altLang="zh-CN" sz="2400" dirty="0" smtClean="0"/>
              <a:t>10</a:t>
            </a:r>
            <a:r>
              <a:rPr lang="zh-CN" altLang="en-US" sz="2400" dirty="0" smtClean="0"/>
              <a:t>）  </a:t>
            </a:r>
            <a:r>
              <a:rPr lang="en-US" altLang="zh-CN" sz="2400" dirty="0" smtClean="0"/>
              <a:t>NIL    	</a:t>
            </a:r>
            <a:r>
              <a:rPr lang="zh-CN" altLang="en-US" sz="2400" dirty="0" smtClean="0"/>
              <a:t>（</a:t>
            </a:r>
            <a:r>
              <a:rPr lang="en-US" altLang="zh-CN" sz="2400" dirty="0" smtClean="0"/>
              <a:t>6</a:t>
            </a:r>
            <a:r>
              <a:rPr lang="zh-CN" altLang="en-US" sz="2400" dirty="0" smtClean="0"/>
              <a:t>） </a:t>
            </a:r>
            <a:r>
              <a:rPr lang="zh-CN" altLang="en-US" sz="2400" dirty="0" smtClean="0">
                <a:solidFill>
                  <a:srgbClr val="FF0000"/>
                </a:solidFill>
              </a:rPr>
              <a:t>（</a:t>
            </a:r>
            <a:r>
              <a:rPr lang="en-US" altLang="zh-CN" sz="2400" dirty="0" smtClean="0">
                <a:solidFill>
                  <a:srgbClr val="FF0000"/>
                </a:solidFill>
              </a:rPr>
              <a:t>7</a:t>
            </a:r>
            <a:r>
              <a:rPr lang="zh-CN" altLang="en-US" sz="2400" dirty="0" smtClean="0">
                <a:solidFill>
                  <a:srgbClr val="FF0000"/>
                </a:solidFill>
              </a:rPr>
              <a:t>）</a:t>
            </a:r>
            <a:r>
              <a:rPr lang="zh-CN" altLang="en-US" sz="2400" dirty="0" smtClean="0"/>
              <a:t/>
            </a:r>
            <a:br>
              <a:rPr lang="zh-CN" altLang="en-US" sz="2400" dirty="0" smtClean="0"/>
            </a:br>
            <a:r>
              <a:rPr lang="zh-CN" altLang="en-US" sz="2400" dirty="0" smtClean="0"/>
              <a:t>这两种语义归结都是完备的。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70099D-3EEF-4ED3-930F-A952019CC8DA}"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AB4C64-BDAA-4CE8-9556-7FA911BFC2B8}"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6</a:t>
            </a:fld>
            <a:endParaRPr kumimoji="0" lang="en-US" altLang="zh-CN" sz="1400" b="1" u="sng" smtClean="0">
              <a:latin typeface="Tahoma" panose="020B0604030504040204" pitchFamily="34" charset="0"/>
              <a:ea typeface="宋体" panose="02010600030101010101" pitchFamily="2" charset="-122"/>
            </a:endParaRPr>
          </a:p>
        </p:txBody>
      </p:sp>
      <p:sp>
        <p:nvSpPr>
          <p:cNvPr id="10244" name="Rectangle 2"/>
          <p:cNvSpPr>
            <a:spLocks noGrp="1" noChangeArrowheads="1"/>
          </p:cNvSpPr>
          <p:nvPr>
            <p:ph type="title"/>
          </p:nvPr>
        </p:nvSpPr>
        <p:spPr>
          <a:xfrm>
            <a:off x="914400" y="617538"/>
            <a:ext cx="8029575" cy="1143000"/>
          </a:xfrm>
        </p:spPr>
        <p:txBody>
          <a:bodyPr/>
          <a:lstStyle/>
          <a:p>
            <a:pPr eaLnBrk="1" hangingPunct="1"/>
            <a:r>
              <a:rPr lang="zh-CN" altLang="en-US" b="1" u="sng" smtClean="0"/>
              <a:t>确定性推理和不确定性推理</a:t>
            </a:r>
          </a:p>
        </p:txBody>
      </p:sp>
      <p:sp>
        <p:nvSpPr>
          <p:cNvPr id="10245" name="Rectangle 3"/>
          <p:cNvSpPr>
            <a:spLocks noGrp="1" noChangeArrowheads="1"/>
          </p:cNvSpPr>
          <p:nvPr>
            <p:ph type="body" idx="1"/>
          </p:nvPr>
        </p:nvSpPr>
        <p:spPr>
          <a:xfrm>
            <a:off x="755650" y="2017713"/>
            <a:ext cx="8137525" cy="4579937"/>
          </a:xfrm>
        </p:spPr>
        <p:txBody>
          <a:bodyPr/>
          <a:lstStyle/>
          <a:p>
            <a:pPr eaLnBrk="1" hangingPunct="1"/>
            <a:r>
              <a:rPr lang="zh-CN" altLang="en-US" b="1" u="sng" dirty="0" smtClean="0">
                <a:solidFill>
                  <a:srgbClr val="0066FF"/>
                </a:solidFill>
              </a:rPr>
              <a:t>确定性推理</a:t>
            </a:r>
            <a:r>
              <a:rPr lang="zh-CN" altLang="en-US" b="1" u="sng" dirty="0" smtClean="0"/>
              <a:t>建立在经典逻辑基础上，运用确定性知识进行的精确推理。演绎推理就是属于确定性推理，也是单调推理。</a:t>
            </a:r>
            <a:endParaRPr lang="en-US" altLang="zh-CN" b="1" u="sng" dirty="0" smtClean="0"/>
          </a:p>
          <a:p>
            <a:pPr eaLnBrk="1" hangingPunct="1"/>
            <a:r>
              <a:rPr lang="zh-CN" altLang="en-US" b="1" u="sng" dirty="0" smtClean="0"/>
              <a:t>现实世界中遇到的问题和事物间的关系往往比较复杂，客观事物的随机性、模糊性、不完全和不精确，往往导致认识上一定程度的不确定性。在不完全和不确定情况下运用不确定性知识进行的推理，即</a:t>
            </a:r>
            <a:r>
              <a:rPr lang="zh-CN" altLang="en-US" b="1" u="sng" dirty="0" smtClean="0">
                <a:solidFill>
                  <a:srgbClr val="0066FF"/>
                </a:solidFill>
              </a:rPr>
              <a:t>不确定性推理</a:t>
            </a:r>
            <a:r>
              <a:rPr lang="zh-CN" altLang="en-US" b="1" u="sng" dirty="0" smtClean="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BEA9095-5FA4-4AEA-BFBB-1E1F056CCB97}" type="datetime1">
              <a:rPr lang="zh-CN" altLang="en-US"/>
              <a:pPr>
                <a:defRPr/>
              </a:pPr>
              <a:t>2017/11/19</a:t>
            </a:fld>
            <a:endParaRPr lang="en-US" altLang="zh-CN"/>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4BA566-A3C8-4C3F-813B-65F79C83970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smtClean="0">
              <a:latin typeface="Tahoma" panose="020B0604030504040204" pitchFamily="34" charset="0"/>
              <a:ea typeface="宋体" panose="02010600030101010101" pitchFamily="2" charset="-122"/>
            </a:endParaRPr>
          </a:p>
        </p:txBody>
      </p:sp>
      <p:sp>
        <p:nvSpPr>
          <p:cNvPr id="6349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线性归结</a:t>
            </a:r>
          </a:p>
        </p:txBody>
      </p:sp>
      <p:sp>
        <p:nvSpPr>
          <p:cNvPr id="63493" name="Rectangle 3"/>
          <p:cNvSpPr>
            <a:spLocks noGrp="1" noChangeArrowheads="1"/>
          </p:cNvSpPr>
          <p:nvPr>
            <p:ph type="body" idx="1"/>
          </p:nvPr>
        </p:nvSpPr>
        <p:spPr>
          <a:xfrm>
            <a:off x="684213" y="2017713"/>
            <a:ext cx="8270875" cy="4114800"/>
          </a:xfrm>
        </p:spPr>
        <p:txBody>
          <a:bodyPr/>
          <a:lstStyle/>
          <a:p>
            <a:pPr eaLnBrk="1" hangingPunct="1">
              <a:buFont typeface="Wingdings" panose="05000000000000000000" pitchFamily="2" charset="2"/>
              <a:buNone/>
            </a:pPr>
            <a:r>
              <a:rPr lang="en-US" altLang="zh-CN" smtClean="0"/>
              <a:t>            </a:t>
            </a:r>
            <a:r>
              <a:rPr lang="zh-CN" altLang="en-US" smtClean="0"/>
              <a:t>线性归结是这样一种归结，首先从子句集</a:t>
            </a:r>
            <a:r>
              <a:rPr lang="en-US" altLang="zh-CN" smtClean="0"/>
              <a:t>S</a:t>
            </a:r>
            <a:r>
              <a:rPr lang="zh-CN" altLang="en-US" smtClean="0"/>
              <a:t>中选取一个称作顶子句的子句</a:t>
            </a:r>
            <a:r>
              <a:rPr lang="en-US" altLang="zh-CN" smtClean="0"/>
              <a:t>C</a:t>
            </a:r>
            <a:r>
              <a:rPr lang="en-US" altLang="zh-CN" baseline="-25000" smtClean="0"/>
              <a:t>0</a:t>
            </a:r>
            <a:r>
              <a:rPr lang="zh-CN" altLang="en-US" smtClean="0"/>
              <a:t>开始做归结，其次是归结过程中所得到的归结式</a:t>
            </a:r>
            <a:r>
              <a:rPr lang="en-US" altLang="zh-CN" smtClean="0"/>
              <a:t>C</a:t>
            </a:r>
            <a:r>
              <a:rPr lang="en-US" altLang="zh-CN" baseline="-25000" smtClean="0"/>
              <a:t>i</a:t>
            </a:r>
            <a:r>
              <a:rPr lang="zh-CN" altLang="en-US" smtClean="0"/>
              <a:t>立即同另一子句</a:t>
            </a:r>
            <a:r>
              <a:rPr lang="en-US" altLang="zh-CN" smtClean="0"/>
              <a:t>Bi</a:t>
            </a:r>
            <a:r>
              <a:rPr lang="zh-CN" altLang="en-US" smtClean="0"/>
              <a:t>进行归结得归结式</a:t>
            </a:r>
            <a:r>
              <a:rPr lang="en-US" altLang="zh-CN" smtClean="0"/>
              <a:t>C </a:t>
            </a:r>
            <a:r>
              <a:rPr lang="en-US" altLang="zh-CN" baseline="-25000" smtClean="0"/>
              <a:t>i+1</a:t>
            </a:r>
            <a:r>
              <a:rPr lang="zh-CN" altLang="en-US" smtClean="0"/>
              <a:t>。</a:t>
            </a:r>
            <a:r>
              <a:rPr lang="en-US" altLang="zh-CN" smtClean="0"/>
              <a:t>Bi</a:t>
            </a:r>
            <a:r>
              <a:rPr lang="zh-CN" altLang="en-US" smtClean="0"/>
              <a:t>属于</a:t>
            </a:r>
            <a:r>
              <a:rPr lang="en-US" altLang="zh-CN" smtClean="0"/>
              <a:t>S</a:t>
            </a:r>
            <a:r>
              <a:rPr lang="zh-CN" altLang="en-US" smtClean="0"/>
              <a:t>或是已出现的归结式</a:t>
            </a:r>
            <a:r>
              <a:rPr lang="en-US" altLang="zh-CN" smtClean="0"/>
              <a:t>C</a:t>
            </a:r>
            <a:r>
              <a:rPr lang="en-US" altLang="zh-CN" baseline="-25000" smtClean="0"/>
              <a:t>j</a:t>
            </a:r>
            <a:r>
              <a:rPr lang="en-US" altLang="zh-CN" smtClean="0"/>
              <a:t>(j</a:t>
            </a:r>
            <a:r>
              <a:rPr lang="zh-CN" altLang="en-US" smtClean="0"/>
              <a:t>，</a:t>
            </a:r>
            <a:r>
              <a:rPr lang="en-US" altLang="zh-CN" smtClean="0"/>
              <a:t>i)</a:t>
            </a:r>
            <a:r>
              <a:rPr lang="zh-CN" altLang="en-US" smtClean="0"/>
              <a:t>。</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3E830742-36E4-4F8D-886D-C5EA4FBE7FCD}" type="datetime1">
              <a:rPr lang="zh-CN" altLang="en-US"/>
              <a:pPr>
                <a:defRPr/>
              </a:pPr>
              <a:t>2017/11/19</a:t>
            </a:fld>
            <a:endParaRPr lang="en-US" altLang="zh-CN"/>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EAB0BF-85F7-41CF-A10A-F7AF99E7F43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smtClean="0">
              <a:latin typeface="Tahoma" panose="020B0604030504040204" pitchFamily="34" charset="0"/>
              <a:ea typeface="宋体" panose="02010600030101010101" pitchFamily="2" charset="-122"/>
            </a:endParaRPr>
          </a:p>
        </p:txBody>
      </p:sp>
      <p:sp>
        <p:nvSpPr>
          <p:cNvPr id="6451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线性归结</a:t>
            </a:r>
          </a:p>
        </p:txBody>
      </p:sp>
      <p:sp>
        <p:nvSpPr>
          <p:cNvPr id="271363" name="Rectangle 3"/>
          <p:cNvSpPr>
            <a:spLocks noGrp="1" noChangeArrowheads="1"/>
          </p:cNvSpPr>
          <p:nvPr>
            <p:ph type="body" idx="1"/>
          </p:nvPr>
        </p:nvSpPr>
        <p:spPr>
          <a:xfrm>
            <a:off x="684213" y="2017713"/>
            <a:ext cx="8270875" cy="1987550"/>
          </a:xfrm>
        </p:spPr>
        <p:txBody>
          <a:bodyPr/>
          <a:lstStyle/>
          <a:p>
            <a:pPr eaLnBrk="1" hangingPunct="1">
              <a:lnSpc>
                <a:spcPct val="90000"/>
              </a:lnSpc>
              <a:buFont typeface="Wingdings" panose="05000000000000000000" pitchFamily="2" charset="2"/>
              <a:buNone/>
            </a:pPr>
            <a:r>
              <a:rPr lang="zh-CN" altLang="en-US" sz="2400" smtClean="0"/>
              <a:t>例 </a:t>
            </a:r>
            <a:r>
              <a:rPr lang="en-US" altLang="zh-CN" sz="2400" smtClean="0"/>
              <a:t>S={ P∨Q</a:t>
            </a:r>
            <a:r>
              <a:rPr lang="zh-CN" altLang="en-US" sz="2400" smtClean="0"/>
              <a:t>，</a:t>
            </a:r>
            <a:r>
              <a:rPr lang="en-US" altLang="zh-CN" sz="2400" smtClean="0"/>
              <a:t>~P∨Q</a:t>
            </a:r>
            <a:r>
              <a:rPr lang="zh-CN" altLang="en-US" sz="2400" smtClean="0"/>
              <a:t>，</a:t>
            </a:r>
            <a:r>
              <a:rPr lang="en-US" altLang="zh-CN" sz="2400" smtClean="0"/>
              <a:t>P∨~ Q </a:t>
            </a:r>
            <a:r>
              <a:rPr lang="zh-CN" altLang="en-US" sz="2400" smtClean="0"/>
              <a:t>，</a:t>
            </a:r>
            <a:r>
              <a:rPr lang="en-US" altLang="zh-CN" sz="2400" smtClean="0"/>
              <a:t>~P∨~ Q }</a:t>
            </a:r>
            <a:br>
              <a:rPr lang="en-US" altLang="zh-CN" sz="2400" smtClean="0"/>
            </a:br>
            <a:r>
              <a:rPr lang="zh-CN" altLang="en-US" sz="2400" smtClean="0"/>
              <a:t>选取顶子句</a:t>
            </a:r>
            <a:r>
              <a:rPr lang="en-US" altLang="zh-CN" sz="2400" smtClean="0"/>
              <a:t>C</a:t>
            </a:r>
            <a:r>
              <a:rPr lang="en-US" altLang="zh-CN" sz="2400" baseline="-25000" smtClean="0"/>
              <a:t>0</a:t>
            </a:r>
            <a:r>
              <a:rPr lang="en-US" altLang="zh-CN" sz="2400" smtClean="0"/>
              <a:t>= P∨Q</a:t>
            </a:r>
            <a:br>
              <a:rPr lang="en-US" altLang="zh-CN" sz="2400" smtClean="0"/>
            </a:br>
            <a:r>
              <a:rPr lang="zh-CN" altLang="en-US" sz="2400" smtClean="0"/>
              <a:t>线性归结过程</a:t>
            </a:r>
            <a:br>
              <a:rPr lang="zh-CN" altLang="en-US" sz="2400" smtClean="0"/>
            </a:br>
            <a:r>
              <a:rPr lang="zh-CN" altLang="en-US" sz="2400" smtClean="0"/>
              <a:t>（</a:t>
            </a:r>
            <a:r>
              <a:rPr lang="en-US" altLang="zh-CN" sz="2400" smtClean="0"/>
              <a:t>1</a:t>
            </a:r>
            <a:r>
              <a:rPr lang="zh-CN" altLang="en-US" sz="2400" smtClean="0"/>
              <a:t>）</a:t>
            </a:r>
            <a:r>
              <a:rPr lang="en-US" altLang="zh-CN" sz="2400" smtClean="0"/>
              <a:t>P∨Q</a:t>
            </a:r>
            <a:br>
              <a:rPr lang="en-US" altLang="zh-CN" sz="2400" smtClean="0"/>
            </a:br>
            <a:r>
              <a:rPr lang="zh-CN" altLang="en-US" sz="2400" smtClean="0"/>
              <a:t>（</a:t>
            </a:r>
            <a:r>
              <a:rPr lang="en-US" altLang="zh-CN" sz="2400" smtClean="0"/>
              <a:t>2</a:t>
            </a:r>
            <a:r>
              <a:rPr lang="zh-CN" altLang="en-US" sz="2400" smtClean="0"/>
              <a:t>）</a:t>
            </a:r>
            <a:r>
              <a:rPr lang="en-US" altLang="zh-CN" sz="2400" smtClean="0"/>
              <a:t>~P∨Q</a:t>
            </a:r>
            <a:br>
              <a:rPr lang="en-US" altLang="zh-CN" sz="2400" smtClean="0"/>
            </a:br>
            <a:r>
              <a:rPr lang="zh-CN" altLang="en-US" sz="2400" smtClean="0"/>
              <a:t>（</a:t>
            </a:r>
            <a:r>
              <a:rPr lang="en-US" altLang="zh-CN" sz="2400" smtClean="0"/>
              <a:t>3</a:t>
            </a:r>
            <a:r>
              <a:rPr lang="zh-CN" altLang="en-US" sz="2400" smtClean="0"/>
              <a:t>）</a:t>
            </a:r>
            <a:r>
              <a:rPr lang="en-US" altLang="zh-CN" sz="2400" smtClean="0"/>
              <a:t>P∨~ Q</a:t>
            </a:r>
            <a:br>
              <a:rPr lang="en-US" altLang="zh-CN" sz="2400" smtClean="0"/>
            </a:br>
            <a:r>
              <a:rPr lang="zh-CN" altLang="en-US" sz="2400" smtClean="0"/>
              <a:t>（</a:t>
            </a:r>
            <a:r>
              <a:rPr lang="en-US" altLang="zh-CN" sz="2400" smtClean="0"/>
              <a:t>4</a:t>
            </a:r>
            <a:r>
              <a:rPr lang="zh-CN" altLang="en-US" sz="2400" smtClean="0"/>
              <a:t>）</a:t>
            </a:r>
            <a:r>
              <a:rPr lang="en-US" altLang="zh-CN" sz="2400" smtClean="0"/>
              <a:t>~ P∨~ Q</a:t>
            </a:r>
            <a:br>
              <a:rPr lang="en-US" altLang="zh-CN" sz="2400" smtClean="0"/>
            </a:br>
            <a:endParaRPr lang="en-US" altLang="zh-CN" sz="2400" smtClean="0"/>
          </a:p>
        </p:txBody>
      </p:sp>
      <p:sp>
        <p:nvSpPr>
          <p:cNvPr id="271364" name="Text Box 4"/>
          <p:cNvSpPr txBox="1">
            <a:spLocks noChangeArrowheads="1"/>
          </p:cNvSpPr>
          <p:nvPr/>
        </p:nvSpPr>
        <p:spPr bwMode="auto">
          <a:xfrm>
            <a:off x="971550" y="4365625"/>
            <a:ext cx="76327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dirty="0"/>
              <a:t>（</a:t>
            </a:r>
            <a:r>
              <a:rPr lang="en-US" altLang="zh-CN" sz="2400" dirty="0"/>
              <a:t>5</a:t>
            </a:r>
            <a:r>
              <a:rPr lang="zh-CN" altLang="en-US" sz="2400" dirty="0"/>
              <a:t>）</a:t>
            </a:r>
            <a:r>
              <a:rPr lang="en-US" altLang="zh-CN" sz="2400" dirty="0"/>
              <a:t>Q              </a:t>
            </a:r>
            <a:r>
              <a:rPr lang="zh-CN" altLang="en-US" sz="2400" dirty="0"/>
              <a:t>（</a:t>
            </a:r>
            <a:r>
              <a:rPr lang="en-US" altLang="zh-CN" sz="2400" dirty="0"/>
              <a:t>1</a:t>
            </a:r>
            <a:r>
              <a:rPr lang="zh-CN" altLang="en-US" sz="2400" dirty="0"/>
              <a:t>）（</a:t>
            </a:r>
            <a:r>
              <a:rPr lang="en-US" altLang="zh-CN" sz="2400" dirty="0"/>
              <a:t>2</a:t>
            </a:r>
            <a:r>
              <a:rPr lang="zh-CN" altLang="en-US" sz="2400" dirty="0"/>
              <a:t>）</a:t>
            </a:r>
            <a:br>
              <a:rPr lang="zh-CN" altLang="en-US" sz="2400" dirty="0"/>
            </a:br>
            <a:r>
              <a:rPr lang="zh-CN" altLang="en-US" sz="2400" dirty="0"/>
              <a:t>（</a:t>
            </a:r>
            <a:r>
              <a:rPr lang="en-US" altLang="zh-CN" sz="2400" dirty="0"/>
              <a:t>6</a:t>
            </a:r>
            <a:r>
              <a:rPr lang="zh-CN" altLang="en-US" sz="2400" dirty="0"/>
              <a:t>）</a:t>
            </a:r>
            <a:r>
              <a:rPr lang="en-US" altLang="zh-CN" sz="2400" dirty="0"/>
              <a:t>P              </a:t>
            </a:r>
            <a:r>
              <a:rPr lang="en-US" altLang="zh-CN" sz="2400" dirty="0" smtClean="0"/>
              <a:t> </a:t>
            </a:r>
            <a:r>
              <a:rPr lang="zh-CN" altLang="en-US" sz="2400" dirty="0" smtClean="0">
                <a:solidFill>
                  <a:schemeClr val="tx2"/>
                </a:solidFill>
              </a:rPr>
              <a:t>（</a:t>
            </a:r>
            <a:r>
              <a:rPr lang="en-US" altLang="zh-CN" sz="2400" dirty="0">
                <a:solidFill>
                  <a:schemeClr val="tx2"/>
                </a:solidFill>
              </a:rPr>
              <a:t>5</a:t>
            </a:r>
            <a:r>
              <a:rPr lang="zh-CN" altLang="en-US" sz="2400" dirty="0">
                <a:solidFill>
                  <a:schemeClr val="tx2"/>
                </a:solidFill>
              </a:rPr>
              <a:t>）</a:t>
            </a:r>
            <a:r>
              <a:rPr lang="zh-CN" altLang="en-US" sz="2400" dirty="0"/>
              <a:t>（</a:t>
            </a:r>
            <a:r>
              <a:rPr lang="en-US" altLang="zh-CN" sz="2400" dirty="0"/>
              <a:t>3</a:t>
            </a:r>
            <a:r>
              <a:rPr lang="zh-CN" altLang="en-US" sz="2400" dirty="0"/>
              <a:t>）</a:t>
            </a:r>
            <a:br>
              <a:rPr lang="zh-CN" altLang="en-US" sz="2400" dirty="0"/>
            </a:br>
            <a:r>
              <a:rPr lang="zh-CN" altLang="en-US" sz="2400" dirty="0"/>
              <a:t>（</a:t>
            </a:r>
            <a:r>
              <a:rPr lang="en-US" altLang="zh-CN" sz="2400" dirty="0"/>
              <a:t>7</a:t>
            </a:r>
            <a:r>
              <a:rPr lang="zh-CN" altLang="en-US" sz="2400" dirty="0"/>
              <a:t>）</a:t>
            </a:r>
            <a:r>
              <a:rPr lang="en-US" altLang="zh-CN" sz="2400" dirty="0"/>
              <a:t>~Q             </a:t>
            </a:r>
            <a:r>
              <a:rPr lang="zh-CN" altLang="en-US" sz="2400" dirty="0">
                <a:solidFill>
                  <a:schemeClr val="tx2"/>
                </a:solidFill>
              </a:rPr>
              <a:t>（</a:t>
            </a:r>
            <a:r>
              <a:rPr lang="en-US" altLang="zh-CN" sz="2400" dirty="0">
                <a:solidFill>
                  <a:schemeClr val="tx2"/>
                </a:solidFill>
              </a:rPr>
              <a:t>6</a:t>
            </a:r>
            <a:r>
              <a:rPr lang="zh-CN" altLang="en-US" sz="2400" dirty="0">
                <a:solidFill>
                  <a:schemeClr val="tx2"/>
                </a:solidFill>
              </a:rPr>
              <a:t>）</a:t>
            </a:r>
            <a:r>
              <a:rPr lang="zh-CN" altLang="en-US" sz="2400" dirty="0"/>
              <a:t>（</a:t>
            </a:r>
            <a:r>
              <a:rPr lang="en-US" altLang="zh-CN" sz="2400" dirty="0"/>
              <a:t>4</a:t>
            </a:r>
            <a:r>
              <a:rPr lang="zh-CN" altLang="en-US" sz="2400" dirty="0"/>
              <a:t>）</a:t>
            </a:r>
            <a:br>
              <a:rPr lang="zh-CN" altLang="en-US" sz="2400" dirty="0"/>
            </a:br>
            <a:r>
              <a:rPr lang="zh-CN" altLang="en-US" sz="2400" dirty="0"/>
              <a:t>（</a:t>
            </a:r>
            <a:r>
              <a:rPr lang="en-US" altLang="zh-CN" sz="2400" dirty="0"/>
              <a:t>8</a:t>
            </a:r>
            <a:r>
              <a:rPr lang="zh-CN" altLang="en-US" sz="2400" dirty="0"/>
              <a:t>）</a:t>
            </a:r>
            <a:r>
              <a:rPr lang="en-US" altLang="zh-CN" sz="2400" dirty="0"/>
              <a:t>NIL            </a:t>
            </a:r>
            <a:r>
              <a:rPr lang="zh-CN" altLang="en-US" sz="2400" dirty="0">
                <a:solidFill>
                  <a:schemeClr val="tx2"/>
                </a:solidFill>
              </a:rPr>
              <a:t>（</a:t>
            </a:r>
            <a:r>
              <a:rPr lang="en-US" altLang="zh-CN" sz="2400" dirty="0">
                <a:solidFill>
                  <a:schemeClr val="tx2"/>
                </a:solidFill>
              </a:rPr>
              <a:t>7</a:t>
            </a:r>
            <a:r>
              <a:rPr lang="zh-CN" altLang="en-US" sz="2400" dirty="0">
                <a:solidFill>
                  <a:schemeClr val="tx2"/>
                </a:solidFill>
              </a:rPr>
              <a:t>）</a:t>
            </a:r>
            <a:r>
              <a:rPr lang="zh-CN" altLang="en-US" sz="2400" dirty="0"/>
              <a:t>（</a:t>
            </a:r>
            <a:r>
              <a:rPr lang="en-US" altLang="zh-CN" sz="2400" dirty="0"/>
              <a:t>5</a:t>
            </a:r>
            <a:r>
              <a:rPr lang="zh-CN" altLang="en-US" sz="2400" dirty="0"/>
              <a:t>）</a:t>
            </a:r>
            <a:br>
              <a:rPr lang="zh-CN" altLang="en-US" sz="2400" dirty="0"/>
            </a:br>
            <a:r>
              <a:rPr lang="zh-CN" altLang="en-US" sz="2400" dirty="0"/>
              <a:t>顶子句的选择直接影响着归结的效率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7136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3CB017D-8164-4321-9419-B038C84EC993}" type="datetime1">
              <a:rPr lang="zh-CN" altLang="en-US"/>
              <a:pPr>
                <a:defRPr/>
              </a:pPr>
              <a:t>2017/11/19</a:t>
            </a:fld>
            <a:endParaRPr lang="en-US" altLang="zh-CN"/>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AEB737-2B3A-4823-BE2F-0D9A04961E1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smtClean="0">
              <a:latin typeface="Tahoma" panose="020B0604030504040204" pitchFamily="34" charset="0"/>
              <a:ea typeface="宋体" panose="02010600030101010101" pitchFamily="2" charset="-122"/>
            </a:endParaRPr>
          </a:p>
        </p:txBody>
      </p:sp>
      <p:sp>
        <p:nvSpPr>
          <p:cNvPr id="6554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单元归结</a:t>
            </a:r>
          </a:p>
        </p:txBody>
      </p:sp>
      <p:sp>
        <p:nvSpPr>
          <p:cNvPr id="65541" name="Rectangle 3"/>
          <p:cNvSpPr>
            <a:spLocks noGrp="1" noChangeArrowheads="1"/>
          </p:cNvSpPr>
          <p:nvPr>
            <p:ph type="body" idx="1"/>
          </p:nvPr>
        </p:nvSpPr>
        <p:spPr>
          <a:xfrm>
            <a:off x="467544" y="2017713"/>
            <a:ext cx="8487544" cy="4114800"/>
          </a:xfrm>
        </p:spPr>
        <p:txBody>
          <a:bodyPr/>
          <a:lstStyle/>
          <a:p>
            <a:pPr eaLnBrk="1" hangingPunct="1">
              <a:buFont typeface="Wingdings" panose="05000000000000000000" pitchFamily="2" charset="2"/>
              <a:buNone/>
            </a:pPr>
            <a:r>
              <a:rPr lang="en-US" altLang="zh-CN" dirty="0" smtClean="0"/>
              <a:t>            </a:t>
            </a:r>
            <a:r>
              <a:rPr lang="zh-CN" altLang="en-US" dirty="0" smtClean="0"/>
              <a:t>在归结过程中，每次归结都有一个子句是单元（只含一个文字的）子句或单元因子时的归结称作单元归结。</a:t>
            </a:r>
            <a:br>
              <a:rPr lang="zh-CN" altLang="en-US" dirty="0" smtClean="0"/>
            </a:br>
            <a:r>
              <a:rPr lang="zh-CN" altLang="en-US" dirty="0" smtClean="0"/>
              <a:t>       单元归结具有明显的高效率，因为单元归结下的归结式所含文字个数，必是较长的那个被归结子句所含文字的个数减</a:t>
            </a:r>
            <a:r>
              <a:rPr lang="en-US" altLang="zh-CN" dirty="0" smtClean="0"/>
              <a:t>1</a:t>
            </a:r>
            <a:r>
              <a:rPr lang="zh-CN" altLang="en-US" dirty="0" smtClean="0"/>
              <a:t>。但单元归结不是完备的，如</a:t>
            </a:r>
            <a:r>
              <a:rPr lang="en-US" altLang="zh-CN" dirty="0" smtClean="0"/>
              <a:t>S</a:t>
            </a:r>
            <a:r>
              <a:rPr lang="zh-CN" altLang="en-US" dirty="0" smtClean="0"/>
              <a:t>是不可满足的，但不含单元子句时就不能使用单元归结。</a:t>
            </a:r>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485CE923-DFBD-4803-B4F4-FCD2FDE33273}" type="datetime1">
              <a:rPr lang="zh-CN" altLang="en-US"/>
              <a:pPr>
                <a:defRPr/>
              </a:pPr>
              <a:t>2017/11/19</a:t>
            </a:fld>
            <a:endParaRPr lang="en-US" altLang="zh-CN"/>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64D86B-ADEC-4752-A191-124398926A8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smtClean="0">
              <a:latin typeface="Tahoma" panose="020B0604030504040204" pitchFamily="34" charset="0"/>
              <a:ea typeface="宋体" panose="02010600030101010101" pitchFamily="2" charset="-122"/>
            </a:endParaRPr>
          </a:p>
        </p:txBody>
      </p:sp>
      <p:sp>
        <p:nvSpPr>
          <p:cNvPr id="665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单元归结</a:t>
            </a:r>
          </a:p>
        </p:txBody>
      </p:sp>
      <p:sp>
        <p:nvSpPr>
          <p:cNvPr id="273411" name="Rectangle 3"/>
          <p:cNvSpPr>
            <a:spLocks noGrp="1" noChangeArrowheads="1"/>
          </p:cNvSpPr>
          <p:nvPr>
            <p:ph type="body" idx="1"/>
          </p:nvPr>
        </p:nvSpPr>
        <p:spPr>
          <a:xfrm>
            <a:off x="1116013" y="2060575"/>
            <a:ext cx="7656512" cy="2635250"/>
          </a:xfrm>
        </p:spPr>
        <p:txBody>
          <a:bodyPr/>
          <a:lstStyle/>
          <a:p>
            <a:pPr eaLnBrk="1" hangingPunct="1">
              <a:lnSpc>
                <a:spcPct val="90000"/>
              </a:lnSpc>
              <a:buFont typeface="Wingdings" panose="05000000000000000000" pitchFamily="2" charset="2"/>
              <a:buNone/>
            </a:pPr>
            <a:r>
              <a:rPr lang="zh-CN" altLang="en-US" sz="2400" smtClean="0"/>
              <a:t>例</a:t>
            </a:r>
            <a:r>
              <a:rPr lang="en-US" altLang="zh-CN" sz="2400" smtClean="0"/>
              <a:t>1:S={P∨Q</a:t>
            </a:r>
            <a:r>
              <a:rPr lang="zh-CN" altLang="en-US" sz="2400" smtClean="0"/>
              <a:t>，</a:t>
            </a:r>
            <a:r>
              <a:rPr lang="en-US" altLang="zh-CN" sz="2400" smtClean="0"/>
              <a:t>~P∨R</a:t>
            </a:r>
            <a:r>
              <a:rPr lang="zh-CN" altLang="en-US" sz="2400" smtClean="0"/>
              <a:t>，</a:t>
            </a:r>
            <a:r>
              <a:rPr lang="en-US" altLang="zh-CN" sz="2400" smtClean="0"/>
              <a:t>~ Q∨R</a:t>
            </a:r>
            <a:r>
              <a:rPr lang="zh-CN" altLang="en-US" sz="2400" smtClean="0"/>
              <a:t>，</a:t>
            </a:r>
            <a:r>
              <a:rPr lang="en-US" altLang="zh-CN" sz="2400" smtClean="0"/>
              <a:t>~R}</a:t>
            </a:r>
          </a:p>
          <a:p>
            <a:pPr eaLnBrk="1" hangingPunct="1">
              <a:lnSpc>
                <a:spcPct val="90000"/>
              </a:lnSpc>
              <a:buFont typeface="Wingdings" panose="05000000000000000000" pitchFamily="2" charset="2"/>
              <a:buNone/>
            </a:pPr>
            <a:r>
              <a:rPr lang="zh-CN" altLang="en-US" sz="2400" smtClean="0"/>
              <a:t>单元归结过程</a:t>
            </a:r>
            <a:br>
              <a:rPr lang="zh-CN" altLang="en-US" sz="2400" smtClean="0"/>
            </a:br>
            <a:r>
              <a:rPr lang="en-US" altLang="zh-CN" sz="2400" smtClean="0"/>
              <a:t>(1)    P∨Q</a:t>
            </a:r>
            <a:br>
              <a:rPr lang="en-US" altLang="zh-CN" sz="2400" smtClean="0"/>
            </a:br>
            <a:r>
              <a:rPr lang="en-US" altLang="zh-CN" sz="2400" smtClean="0"/>
              <a:t>(2)    ~P∨R</a:t>
            </a:r>
            <a:br>
              <a:rPr lang="en-US" altLang="zh-CN" sz="2400" smtClean="0"/>
            </a:br>
            <a:r>
              <a:rPr lang="en-US" altLang="zh-CN" sz="2400" smtClean="0"/>
              <a:t>(3)    ~ Q∨R</a:t>
            </a:r>
            <a:br>
              <a:rPr lang="en-US" altLang="zh-CN" sz="2400" smtClean="0"/>
            </a:br>
            <a:r>
              <a:rPr lang="en-US" altLang="zh-CN" sz="2400" smtClean="0"/>
              <a:t>(4)    ~R</a:t>
            </a:r>
            <a:br>
              <a:rPr lang="en-US" altLang="zh-CN" sz="2400" smtClean="0"/>
            </a:br>
            <a:endParaRPr lang="en-US" altLang="zh-CN" sz="2400" smtClean="0"/>
          </a:p>
        </p:txBody>
      </p:sp>
      <p:sp>
        <p:nvSpPr>
          <p:cNvPr id="273412" name="Text Box 4"/>
          <p:cNvSpPr txBox="1">
            <a:spLocks noChangeArrowheads="1"/>
          </p:cNvSpPr>
          <p:nvPr/>
        </p:nvSpPr>
        <p:spPr bwMode="auto">
          <a:xfrm>
            <a:off x="1547813" y="4221163"/>
            <a:ext cx="72009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a:solidFill>
                  <a:schemeClr val="folHlink"/>
                </a:solidFill>
              </a:rPr>
              <a:t>(5)    ~P        (4)(2)</a:t>
            </a:r>
            <a:br>
              <a:rPr lang="en-US" altLang="zh-CN" sz="2400">
                <a:solidFill>
                  <a:schemeClr val="folHlink"/>
                </a:solidFill>
              </a:rPr>
            </a:br>
            <a:r>
              <a:rPr lang="en-US" altLang="zh-CN" sz="2400">
                <a:solidFill>
                  <a:schemeClr val="folHlink"/>
                </a:solidFill>
              </a:rPr>
              <a:t>(6)    ~ Q       (4)(3)</a:t>
            </a:r>
            <a:br>
              <a:rPr lang="en-US" altLang="zh-CN" sz="2400">
                <a:solidFill>
                  <a:schemeClr val="folHlink"/>
                </a:solidFill>
              </a:rPr>
            </a:br>
            <a:r>
              <a:rPr lang="en-US" altLang="zh-CN" sz="2400">
                <a:solidFill>
                  <a:schemeClr val="folHlink"/>
                </a:solidFill>
              </a:rPr>
              <a:t>(7)    Q          (5)(1)</a:t>
            </a:r>
            <a:br>
              <a:rPr lang="en-US" altLang="zh-CN" sz="2400">
                <a:solidFill>
                  <a:schemeClr val="folHlink"/>
                </a:solidFill>
              </a:rPr>
            </a:br>
            <a:r>
              <a:rPr lang="en-US" altLang="zh-CN" sz="2400">
                <a:solidFill>
                  <a:schemeClr val="folHlink"/>
                </a:solidFill>
              </a:rPr>
              <a:t>(8)    P          (6)(1)</a:t>
            </a:r>
            <a:br>
              <a:rPr lang="en-US" altLang="zh-CN" sz="2400">
                <a:solidFill>
                  <a:schemeClr val="folHlink"/>
                </a:solidFill>
              </a:rPr>
            </a:br>
            <a:r>
              <a:rPr lang="en-US" altLang="zh-CN" sz="2400">
                <a:solidFill>
                  <a:schemeClr val="folHlink"/>
                </a:solidFill>
              </a:rPr>
              <a:t>(9)    R          (7)(3)</a:t>
            </a:r>
            <a:br>
              <a:rPr lang="en-US" altLang="zh-CN" sz="2400">
                <a:solidFill>
                  <a:schemeClr val="folHlink"/>
                </a:solidFill>
              </a:rPr>
            </a:br>
            <a:r>
              <a:rPr lang="en-US" altLang="zh-CN" sz="2400">
                <a:solidFill>
                  <a:schemeClr val="folHlink"/>
                </a:solidFill>
              </a:rPr>
              <a:t>(10)  NIL       (7)(6)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11">
                                            <p:txEl>
                                              <p:pRg st="1" end="1"/>
                                            </p:txEl>
                                          </p:spTgt>
                                        </p:tgtEl>
                                        <p:attrNameLst>
                                          <p:attrName>style.visibility</p:attrName>
                                        </p:attrNameLst>
                                      </p:cBhvr>
                                      <p:to>
                                        <p:strVal val="visible"/>
                                      </p:to>
                                    </p:set>
                                    <p:anim calcmode="lin" valueType="num">
                                      <p:cBhvr additive="base">
                                        <p:cTn id="13"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3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2"/>
                                        </p:tgtEl>
                                        <p:attrNameLst>
                                          <p:attrName>style.visibility</p:attrName>
                                        </p:attrNameLst>
                                      </p:cBhvr>
                                      <p:to>
                                        <p:strVal val="visible"/>
                                      </p:to>
                                    </p:set>
                                    <p:anim calcmode="lin" valueType="num">
                                      <p:cBhvr additive="base">
                                        <p:cTn id="19" dur="500" fill="hold"/>
                                        <p:tgtEl>
                                          <p:spTgt spid="273412"/>
                                        </p:tgtEl>
                                        <p:attrNameLst>
                                          <p:attrName>ppt_x</p:attrName>
                                        </p:attrNameLst>
                                      </p:cBhvr>
                                      <p:tavLst>
                                        <p:tav tm="0">
                                          <p:val>
                                            <p:strVal val="0-#ppt_w/2"/>
                                          </p:val>
                                        </p:tav>
                                        <p:tav tm="100000">
                                          <p:val>
                                            <p:strVal val="#ppt_x"/>
                                          </p:val>
                                        </p:tav>
                                      </p:tavLst>
                                    </p:anim>
                                    <p:anim calcmode="lin" valueType="num">
                                      <p:cBhvr additive="base">
                                        <p:cTn id="20" dur="500" fill="hold"/>
                                        <p:tgtEl>
                                          <p:spTgt spid="27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77D6574-5EF7-4AF1-BEFE-7C5EF616240B}" type="datetime1">
              <a:rPr lang="zh-CN" altLang="en-US"/>
              <a:pPr>
                <a:defRPr/>
              </a:pPr>
              <a:t>2017/11/19</a:t>
            </a:fld>
            <a:endParaRPr lang="en-US" altLang="zh-CN"/>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F89EF0-8B53-4D8D-BA25-7FAB1248BFD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smtClean="0">
              <a:latin typeface="Tahoma" panose="020B0604030504040204" pitchFamily="34" charset="0"/>
              <a:ea typeface="宋体" panose="02010600030101010101" pitchFamily="2" charset="-122"/>
            </a:endParaRPr>
          </a:p>
        </p:txBody>
      </p:sp>
      <p:sp>
        <p:nvSpPr>
          <p:cNvPr id="6758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输入归结</a:t>
            </a:r>
          </a:p>
        </p:txBody>
      </p:sp>
      <p:sp>
        <p:nvSpPr>
          <p:cNvPr id="67589" name="Rectangle 3"/>
          <p:cNvSpPr>
            <a:spLocks noGrp="1" noChangeArrowheads="1"/>
          </p:cNvSpPr>
          <p:nvPr>
            <p:ph type="body" idx="1"/>
          </p:nvPr>
        </p:nvSpPr>
        <p:spPr>
          <a:xfrm>
            <a:off x="611560" y="2017713"/>
            <a:ext cx="8343528" cy="4114800"/>
          </a:xfrm>
        </p:spPr>
        <p:txBody>
          <a:bodyPr/>
          <a:lstStyle/>
          <a:p>
            <a:pPr eaLnBrk="1" hangingPunct="1">
              <a:buFont typeface="Wingdings" panose="05000000000000000000" pitchFamily="2" charset="2"/>
              <a:buNone/>
            </a:pPr>
            <a:r>
              <a:rPr lang="en-US" altLang="zh-CN" dirty="0" smtClean="0"/>
              <a:t>           </a:t>
            </a:r>
            <a:r>
              <a:rPr lang="zh-CN" altLang="en-US" dirty="0" smtClean="0"/>
              <a:t>在归结过程中，对两个子句所做的每一次归结，其中必须有一个</a:t>
            </a:r>
            <a:r>
              <a:rPr lang="en-US" altLang="zh-CN" dirty="0" smtClean="0"/>
              <a:t>S</a:t>
            </a:r>
            <a:r>
              <a:rPr lang="zh-CN" altLang="en-US" dirty="0" smtClean="0"/>
              <a:t>的子句时，便称作输入归结。这种归结也是效率较高的。</a:t>
            </a:r>
          </a:p>
          <a:p>
            <a:pPr eaLnBrk="1" hangingPunct="1">
              <a:buFont typeface="Wingdings" panose="05000000000000000000" pitchFamily="2" charset="2"/>
              <a:buNone/>
            </a:pPr>
            <a:r>
              <a:rPr lang="zh-CN" altLang="en-US" dirty="0" smtClean="0"/>
              <a:t>           单元归结与输入归结是一致的。即有从</a:t>
            </a:r>
            <a:r>
              <a:rPr lang="en-US" altLang="zh-CN" dirty="0" smtClean="0"/>
              <a:t>S</a:t>
            </a:r>
            <a:r>
              <a:rPr lang="zh-CN" altLang="en-US" dirty="0" smtClean="0"/>
              <a:t>到</a:t>
            </a:r>
            <a:r>
              <a:rPr lang="en-US" altLang="zh-CN" dirty="0" smtClean="0"/>
              <a:t>NIL</a:t>
            </a:r>
            <a:r>
              <a:rPr lang="zh-CN" altLang="en-US" dirty="0" smtClean="0"/>
              <a:t>的输入归结的充分必要条件是从</a:t>
            </a:r>
            <a:r>
              <a:rPr lang="en-US" altLang="zh-CN" dirty="0" smtClean="0"/>
              <a:t>S</a:t>
            </a:r>
            <a:r>
              <a:rPr lang="zh-CN" altLang="en-US" dirty="0" smtClean="0"/>
              <a:t>到</a:t>
            </a:r>
            <a:r>
              <a:rPr lang="en-US" altLang="zh-CN" dirty="0" smtClean="0"/>
              <a:t>NIL</a:t>
            </a:r>
            <a:r>
              <a:rPr lang="zh-CN" altLang="en-US" dirty="0" smtClean="0"/>
              <a:t>的单元归结。它们都是不完备的归结方法。</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64404260-4C0F-4166-957A-8A97B4D01CF9}" type="datetime1">
              <a:rPr lang="zh-CN" altLang="en-US"/>
              <a:pPr>
                <a:defRPr/>
              </a:pPr>
              <a:t>2017/11/19</a:t>
            </a:fld>
            <a:endParaRPr lang="en-US" altLang="zh-CN"/>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B26945-5310-4355-A17C-AE405C509DD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smtClean="0">
              <a:latin typeface="Tahoma" panose="020B0604030504040204" pitchFamily="34" charset="0"/>
              <a:ea typeface="宋体" panose="02010600030101010101" pitchFamily="2" charset="-122"/>
            </a:endParaRPr>
          </a:p>
        </p:txBody>
      </p:sp>
      <p:sp>
        <p:nvSpPr>
          <p:cNvPr id="6861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smtClean="0">
                <a:ea typeface="华文新魏" panose="02010800040101010101" pitchFamily="2" charset="-122"/>
              </a:rPr>
              <a:t>输入归结</a:t>
            </a:r>
          </a:p>
        </p:txBody>
      </p:sp>
      <p:sp>
        <p:nvSpPr>
          <p:cNvPr id="68613" name="Rectangle 3"/>
          <p:cNvSpPr>
            <a:spLocks noGrp="1" noChangeArrowheads="1"/>
          </p:cNvSpPr>
          <p:nvPr>
            <p:ph type="body" idx="1"/>
          </p:nvPr>
        </p:nvSpPr>
        <p:spPr>
          <a:xfrm>
            <a:off x="1182688" y="2017713"/>
            <a:ext cx="7772400" cy="2635250"/>
          </a:xfrm>
        </p:spPr>
        <p:txBody>
          <a:bodyPr/>
          <a:lstStyle/>
          <a:p>
            <a:pPr eaLnBrk="1" hangingPunct="1">
              <a:lnSpc>
                <a:spcPct val="90000"/>
              </a:lnSpc>
              <a:buFont typeface="Wingdings" panose="05000000000000000000" pitchFamily="2" charset="2"/>
              <a:buNone/>
            </a:pPr>
            <a:r>
              <a:rPr lang="zh-CN" altLang="en-US" sz="2400" smtClean="0"/>
              <a:t>例</a:t>
            </a:r>
            <a:r>
              <a:rPr lang="en-US" altLang="zh-CN" sz="2400" smtClean="0"/>
              <a:t>1:S={P∨Q</a:t>
            </a:r>
            <a:r>
              <a:rPr lang="zh-CN" altLang="en-US" sz="2400" smtClean="0"/>
              <a:t>，</a:t>
            </a:r>
            <a:r>
              <a:rPr lang="en-US" altLang="zh-CN" sz="2400" smtClean="0"/>
              <a:t>~P∨R</a:t>
            </a:r>
            <a:r>
              <a:rPr lang="zh-CN" altLang="en-US" sz="2400" smtClean="0"/>
              <a:t>，</a:t>
            </a:r>
            <a:r>
              <a:rPr lang="en-US" altLang="zh-CN" sz="2400" smtClean="0"/>
              <a:t>~ Q∨R</a:t>
            </a:r>
            <a:r>
              <a:rPr lang="zh-CN" altLang="en-US" sz="2400" smtClean="0"/>
              <a:t>，</a:t>
            </a:r>
            <a:r>
              <a:rPr lang="en-US" altLang="zh-CN" sz="2400" smtClean="0"/>
              <a:t>~R}</a:t>
            </a:r>
          </a:p>
          <a:p>
            <a:pPr eaLnBrk="1" hangingPunct="1">
              <a:lnSpc>
                <a:spcPct val="90000"/>
              </a:lnSpc>
              <a:buFont typeface="Wingdings" panose="05000000000000000000" pitchFamily="2" charset="2"/>
              <a:buNone/>
            </a:pPr>
            <a:r>
              <a:rPr lang="zh-CN" altLang="en-US" sz="2400" smtClean="0"/>
              <a:t>输入归结过程</a:t>
            </a:r>
            <a:br>
              <a:rPr lang="zh-CN" altLang="en-US" sz="2400" smtClean="0"/>
            </a:br>
            <a:r>
              <a:rPr lang="en-US" altLang="zh-CN" sz="2400" smtClean="0"/>
              <a:t>(1)    P∨Q</a:t>
            </a:r>
            <a:br>
              <a:rPr lang="en-US" altLang="zh-CN" sz="2400" smtClean="0"/>
            </a:br>
            <a:r>
              <a:rPr lang="en-US" altLang="zh-CN" sz="2400" smtClean="0"/>
              <a:t>(2)    ~P∨R</a:t>
            </a:r>
            <a:br>
              <a:rPr lang="en-US" altLang="zh-CN" sz="2400" smtClean="0"/>
            </a:br>
            <a:r>
              <a:rPr lang="en-US" altLang="zh-CN" sz="2400" smtClean="0"/>
              <a:t>(3)    ~ Q∨R</a:t>
            </a:r>
            <a:br>
              <a:rPr lang="en-US" altLang="zh-CN" sz="2400" smtClean="0"/>
            </a:br>
            <a:r>
              <a:rPr lang="en-US" altLang="zh-CN" sz="2400" smtClean="0"/>
              <a:t>(4)    ~R</a:t>
            </a:r>
            <a:br>
              <a:rPr lang="en-US" altLang="zh-CN" sz="2400" smtClean="0"/>
            </a:br>
            <a:endParaRPr lang="en-US" altLang="zh-CN" sz="2400" smtClean="0"/>
          </a:p>
        </p:txBody>
      </p:sp>
      <p:sp>
        <p:nvSpPr>
          <p:cNvPr id="275460" name="Text Box 4"/>
          <p:cNvSpPr txBox="1">
            <a:spLocks noChangeArrowheads="1"/>
          </p:cNvSpPr>
          <p:nvPr/>
        </p:nvSpPr>
        <p:spPr bwMode="auto">
          <a:xfrm>
            <a:off x="1116013" y="4210050"/>
            <a:ext cx="77057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t>(5)    Q∨R        (1)(2)</a:t>
            </a:r>
            <a:br>
              <a:rPr lang="en-US" altLang="zh-CN" sz="2400"/>
            </a:br>
            <a:r>
              <a:rPr lang="en-US" altLang="zh-CN" sz="2400"/>
              <a:t> (6)    R              (3)(5)</a:t>
            </a:r>
            <a:br>
              <a:rPr lang="en-US" altLang="zh-CN" sz="2400"/>
            </a:br>
            <a:r>
              <a:rPr lang="en-US" altLang="zh-CN" sz="2400"/>
              <a:t> (7)    NIL           (4)(6)</a:t>
            </a:r>
            <a:br>
              <a:rPr lang="en-US" altLang="zh-CN" sz="2400"/>
            </a:b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8F10735-ED41-4774-9B6C-71B88C1CC939}" type="datetime1">
              <a:rPr lang="zh-CN" altLang="en-US"/>
              <a:pPr>
                <a:defRPr/>
              </a:pPr>
              <a:t>2017/11/19</a:t>
            </a:fld>
            <a:endParaRPr lang="en-US" altLang="zh-CN"/>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07A273-5C13-4D68-9B2B-F368923CB82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smtClean="0">
              <a:latin typeface="Tahoma" panose="020B0604030504040204" pitchFamily="34" charset="0"/>
              <a:ea typeface="宋体" panose="02010600030101010101" pitchFamily="2" charset="-122"/>
            </a:endParaRPr>
          </a:p>
        </p:txBody>
      </p:sp>
      <p:sp>
        <p:nvSpPr>
          <p:cNvPr id="69636" name="Rectangle 1026"/>
          <p:cNvSpPr>
            <a:spLocks noGrp="1" noChangeArrowheads="1"/>
          </p:cNvSpPr>
          <p:nvPr>
            <p:ph type="title"/>
          </p:nvPr>
        </p:nvSpPr>
        <p:spPr/>
        <p:txBody>
          <a:bodyPr/>
          <a:lstStyle/>
          <a:p>
            <a:pPr eaLnBrk="1" hangingPunct="1"/>
            <a:r>
              <a:rPr lang="en-US" altLang="zh-CN" smtClean="0"/>
              <a:t>4.3 </a:t>
            </a:r>
            <a:r>
              <a:rPr lang="zh-CN" altLang="en-US" smtClean="0"/>
              <a:t>非归结演绎推理</a:t>
            </a:r>
          </a:p>
        </p:txBody>
      </p:sp>
      <p:sp>
        <p:nvSpPr>
          <p:cNvPr id="69637" name="Rectangle 1027"/>
          <p:cNvSpPr>
            <a:spLocks noGrp="1" noChangeArrowheads="1"/>
          </p:cNvSpPr>
          <p:nvPr>
            <p:ph type="body" idx="1"/>
          </p:nvPr>
        </p:nvSpPr>
        <p:spPr>
          <a:xfrm>
            <a:off x="611188" y="2017713"/>
            <a:ext cx="8304212" cy="4114800"/>
          </a:xfrm>
        </p:spPr>
        <p:txBody>
          <a:bodyPr/>
          <a:lstStyle/>
          <a:p>
            <a:pPr eaLnBrk="1" hangingPunct="1"/>
            <a:r>
              <a:rPr lang="zh-CN" altLang="en-US" sz="3200" smtClean="0"/>
              <a:t>归结演绎推理过程采用了各种控制策略，仍然避免不了产生大量的归结式，使得归结演绎推理还不能处理复杂问题，导致人们进行非归结演绎推理的研究。</a:t>
            </a:r>
            <a:endParaRPr lang="en-US" altLang="zh-CN" sz="3200" smtClean="0"/>
          </a:p>
          <a:p>
            <a:pPr eaLnBrk="1" hangingPunct="1"/>
            <a:r>
              <a:rPr lang="zh-CN" altLang="en-US" sz="3200" smtClean="0"/>
              <a:t>主要有基于规则的演绎推理、自然演绎法、</a:t>
            </a:r>
            <a:r>
              <a:rPr lang="en-US" altLang="zh-CN" sz="3200" smtClean="0"/>
              <a:t>Boyer-Moore</a:t>
            </a:r>
            <a:r>
              <a:rPr lang="zh-CN" altLang="en-US" sz="3200" smtClean="0"/>
              <a:t>定理证明方法和王皓算法等。</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854B514-E448-4F1E-A9ED-989CB2E5082C}" type="datetime1">
              <a:rPr lang="zh-CN" altLang="en-US"/>
              <a:pPr>
                <a:defRPr/>
              </a:pPr>
              <a:t>2017/11/19</a:t>
            </a:fld>
            <a:endParaRPr lang="en-US" altLang="zh-CN"/>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2EE88F-B669-407F-A40D-3D0E83F33CB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smtClean="0">
              <a:latin typeface="Tahoma" panose="020B0604030504040204" pitchFamily="34" charset="0"/>
              <a:ea typeface="宋体" panose="02010600030101010101" pitchFamily="2" charset="-122"/>
            </a:endParaRPr>
          </a:p>
        </p:txBody>
      </p:sp>
      <p:sp>
        <p:nvSpPr>
          <p:cNvPr id="70660" name="Rectangle 2"/>
          <p:cNvSpPr>
            <a:spLocks noGrp="1" noChangeArrowheads="1"/>
          </p:cNvSpPr>
          <p:nvPr>
            <p:ph type="title"/>
          </p:nvPr>
        </p:nvSpPr>
        <p:spPr>
          <a:xfrm>
            <a:off x="914400" y="990600"/>
            <a:ext cx="7772400" cy="762000"/>
          </a:xfrm>
        </p:spPr>
        <p:txBody>
          <a:bodyPr/>
          <a:lstStyle/>
          <a:p>
            <a:pPr eaLnBrk="1" hangingPunct="1"/>
            <a:r>
              <a:rPr lang="zh-CN" altLang="en-US" smtClean="0"/>
              <a:t>规则演绎系统</a:t>
            </a:r>
            <a:endParaRPr lang="zh-CN" altLang="en-US" sz="2800" smtClean="0">
              <a:ea typeface="华文新魏" panose="02010800040101010101" pitchFamily="2" charset="-122"/>
            </a:endParaRPr>
          </a:p>
        </p:txBody>
      </p:sp>
      <p:sp>
        <p:nvSpPr>
          <p:cNvPr id="73731" name="Rectangle 3"/>
          <p:cNvSpPr>
            <a:spLocks noGrp="1" noChangeArrowheads="1"/>
          </p:cNvSpPr>
          <p:nvPr>
            <p:ph type="body" idx="1"/>
          </p:nvPr>
        </p:nvSpPr>
        <p:spPr>
          <a:xfrm>
            <a:off x="762000" y="1828800"/>
            <a:ext cx="7772400" cy="4114800"/>
          </a:xfrm>
        </p:spPr>
        <p:txBody>
          <a:bodyPr/>
          <a:lstStyle/>
          <a:p>
            <a:pPr eaLnBrk="1" hangingPunct="1"/>
            <a:r>
              <a:rPr lang="zh-CN" altLang="en-US" smtClean="0"/>
              <a:t>问题：</a:t>
            </a:r>
          </a:p>
          <a:p>
            <a:pPr lvl="1" eaLnBrk="1" hangingPunct="1"/>
            <a:r>
              <a:rPr lang="zh-CN" altLang="en-US" smtClean="0"/>
              <a:t>归结方法不自然，并非人类的自然思维方式</a:t>
            </a:r>
          </a:p>
          <a:p>
            <a:pPr lvl="1" eaLnBrk="1" hangingPunct="1"/>
            <a:r>
              <a:rPr lang="zh-CN" altLang="en-US" smtClean="0"/>
              <a:t>可能会丢失蕴涵关系中所包含的控制信息</a:t>
            </a:r>
          </a:p>
          <a:p>
            <a:pPr eaLnBrk="1" hangingPunct="1"/>
            <a:r>
              <a:rPr lang="zh-CN" altLang="en-US" smtClean="0"/>
              <a:t>例：</a:t>
            </a:r>
          </a:p>
          <a:p>
            <a:pPr lvl="1" eaLnBrk="1" hangingPunct="1">
              <a:spcBef>
                <a:spcPct val="0"/>
              </a:spcBef>
              <a:buFont typeface="Wingdings" panose="05000000000000000000" pitchFamily="2" charset="2"/>
              <a:buNone/>
            </a:pPr>
            <a:r>
              <a:rPr lang="zh-CN" altLang="en-US" sz="1800" smtClean="0"/>
              <a:t>	</a:t>
            </a:r>
            <a:r>
              <a:rPr lang="zh-CN" altLang="en-US" smtClean="0"/>
              <a:t>以下蕴涵式：</a:t>
            </a:r>
          </a:p>
          <a:p>
            <a:pPr lvl="1" eaLnBrk="1" hangingPunct="1">
              <a:spcBef>
                <a:spcPct val="0"/>
              </a:spcBef>
              <a:buFont typeface="Wingdings" panose="05000000000000000000" pitchFamily="2" charset="2"/>
              <a:buNone/>
            </a:pPr>
            <a:r>
              <a:rPr lang="zh-CN" altLang="en-US" sz="1800" smtClean="0"/>
              <a:t>	</a:t>
            </a:r>
            <a:r>
              <a:rPr lang="en-US" altLang="zh-CN" smtClean="0"/>
              <a:t>~A </a:t>
            </a:r>
            <a:r>
              <a:rPr lang="en-US" altLang="zh-CN" smtClean="0">
                <a:sym typeface="Symbol" panose="05050102010706020507" pitchFamily="18" charset="2"/>
              </a:rPr>
              <a:t> ~B  C		~C  A  B</a:t>
            </a:r>
          </a:p>
          <a:p>
            <a:pPr lvl="1" eaLnBrk="1" hangingPunct="1">
              <a:spcBef>
                <a:spcPct val="0"/>
              </a:spcBef>
              <a:buFont typeface="Wingdings" panose="05000000000000000000" pitchFamily="2" charset="2"/>
              <a:buNone/>
            </a:pPr>
            <a:r>
              <a:rPr lang="en-US" altLang="zh-CN" smtClean="0">
                <a:sym typeface="Symbol" panose="05050102010706020507" pitchFamily="18" charset="2"/>
              </a:rPr>
              <a:t>	</a:t>
            </a:r>
            <a:r>
              <a:rPr lang="en-US" altLang="zh-CN" smtClean="0"/>
              <a:t>~A </a:t>
            </a:r>
            <a:r>
              <a:rPr lang="en-US" altLang="zh-CN" smtClean="0">
                <a:sym typeface="Symbol" panose="05050102010706020507" pitchFamily="18" charset="2"/>
              </a:rPr>
              <a:t> ~C  B		~A  C  B</a:t>
            </a:r>
          </a:p>
          <a:p>
            <a:pPr lvl="1" eaLnBrk="1" hangingPunct="1">
              <a:spcBef>
                <a:spcPct val="0"/>
              </a:spcBef>
              <a:buFont typeface="Wingdings" panose="05000000000000000000" pitchFamily="2" charset="2"/>
              <a:buNone/>
            </a:pPr>
            <a:r>
              <a:rPr lang="en-US" altLang="zh-CN" smtClean="0">
                <a:sym typeface="Symbol" panose="05050102010706020507" pitchFamily="18" charset="2"/>
              </a:rPr>
              <a:t>	</a:t>
            </a:r>
            <a:r>
              <a:rPr lang="en-US" altLang="zh-CN" smtClean="0"/>
              <a:t>~B </a:t>
            </a:r>
            <a:r>
              <a:rPr lang="en-US" altLang="zh-CN" smtClean="0">
                <a:sym typeface="Symbol" panose="05050102010706020507" pitchFamily="18" charset="2"/>
              </a:rPr>
              <a:t> ~C  A	          ~B  A  C</a:t>
            </a:r>
          </a:p>
          <a:p>
            <a:pPr lvl="1" eaLnBrk="1" hangingPunct="1">
              <a:spcBef>
                <a:spcPct val="0"/>
              </a:spcBef>
              <a:buFont typeface="Wingdings" panose="05000000000000000000" pitchFamily="2" charset="2"/>
              <a:buNone/>
            </a:pPr>
            <a:r>
              <a:rPr lang="en-US" altLang="zh-CN" sz="2000" smtClean="0">
                <a:sym typeface="Symbol" panose="05050102010706020507" pitchFamily="18" charset="2"/>
              </a:rPr>
              <a:t>	</a:t>
            </a:r>
            <a:r>
              <a:rPr lang="zh-CN" altLang="en-US" smtClean="0">
                <a:sym typeface="Symbol" panose="05050102010706020507" pitchFamily="18" charset="2"/>
              </a:rPr>
              <a:t>均与子句</a:t>
            </a:r>
            <a:r>
              <a:rPr lang="en-US" altLang="zh-CN" smtClean="0">
                <a:sym typeface="Symbol" panose="05050102010706020507" pitchFamily="18" charset="2"/>
              </a:rPr>
              <a:t>(A  B  C)</a:t>
            </a:r>
            <a:r>
              <a:rPr lang="zh-CN" altLang="zh-CN" smtClean="0">
                <a:sym typeface="Symbol" panose="05050102010706020507" pitchFamily="18" charset="2"/>
              </a:rPr>
              <a:t>等价，但显然上面的蕴涵式信息更丰富。</a:t>
            </a:r>
            <a:endParaRPr lang="zh-CN" altLang="en-US" sz="2000" smtClean="0">
              <a:sym typeface="Symbol" panose="05050102010706020507" pitchFamily="18" charset="2"/>
            </a:endParaRPr>
          </a:p>
          <a:p>
            <a:pPr eaLnBrk="1" hangingPunct="1">
              <a:spcBef>
                <a:spcPct val="0"/>
              </a:spcBef>
              <a:buFont typeface="Wingdings" panose="05000000000000000000" pitchFamily="2" charset="2"/>
              <a:buNone/>
            </a:pPr>
            <a:endParaRPr lang="en-US" altLang="zh-CN" sz="2400" smtClean="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3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10774C-DD2A-49A0-834F-BE9B7FC2005B}" type="datetime1">
              <a:rPr lang="zh-CN" altLang="en-US"/>
              <a:pPr>
                <a:defRPr/>
              </a:pPr>
              <a:t>2017/11/19</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091697-F6B1-4604-923B-DA58B656AFB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smtClean="0">
              <a:latin typeface="Tahoma" panose="020B0604030504040204" pitchFamily="34" charset="0"/>
              <a:ea typeface="宋体" panose="02010600030101010101" pitchFamily="2" charset="-122"/>
            </a:endParaRPr>
          </a:p>
        </p:txBody>
      </p:sp>
      <p:sp>
        <p:nvSpPr>
          <p:cNvPr id="71684" name="Rectangle 2"/>
          <p:cNvSpPr>
            <a:spLocks noGrp="1" noChangeArrowheads="1"/>
          </p:cNvSpPr>
          <p:nvPr>
            <p:ph type="title"/>
          </p:nvPr>
        </p:nvSpPr>
        <p:spPr/>
        <p:txBody>
          <a:bodyPr/>
          <a:lstStyle/>
          <a:p>
            <a:pPr eaLnBrk="1" hangingPunct="1"/>
            <a:r>
              <a:rPr lang="zh-CN" altLang="en-US" sz="4000" smtClean="0"/>
              <a:t>规则演绎系统</a:t>
            </a:r>
          </a:p>
        </p:txBody>
      </p:sp>
      <p:sp>
        <p:nvSpPr>
          <p:cNvPr id="71685" name="Rectangle 3"/>
          <p:cNvSpPr>
            <a:spLocks noGrp="1" noChangeArrowheads="1"/>
          </p:cNvSpPr>
          <p:nvPr>
            <p:ph type="body" idx="1"/>
          </p:nvPr>
        </p:nvSpPr>
        <p:spPr>
          <a:xfrm>
            <a:off x="762000" y="1905000"/>
            <a:ext cx="8001000" cy="4495800"/>
          </a:xfrm>
        </p:spPr>
        <p:txBody>
          <a:bodyPr/>
          <a:lstStyle/>
          <a:p>
            <a:pPr eaLnBrk="1" hangingPunct="1"/>
            <a:r>
              <a:rPr lang="zh-CN" altLang="en-US" smtClean="0"/>
              <a:t>本节研究</a:t>
            </a:r>
            <a:r>
              <a:rPr lang="en-US" altLang="zh-CN" smtClean="0"/>
              <a:t>if-then</a:t>
            </a:r>
            <a:r>
              <a:rPr lang="zh-CN" altLang="en-US" smtClean="0"/>
              <a:t>规则来求解问题。</a:t>
            </a:r>
            <a:r>
              <a:rPr lang="en-US" altLang="zh-CN" smtClean="0"/>
              <a:t>If</a:t>
            </a:r>
            <a:r>
              <a:rPr lang="zh-CN" altLang="en-US" smtClean="0"/>
              <a:t>部分可能由</a:t>
            </a:r>
            <a:r>
              <a:rPr lang="en-US" altLang="zh-CN" smtClean="0"/>
              <a:t>n</a:t>
            </a:r>
            <a:r>
              <a:rPr lang="zh-CN" altLang="en-US" smtClean="0"/>
              <a:t>个</a:t>
            </a:r>
            <a:r>
              <a:rPr lang="en-US" altLang="zh-CN" smtClean="0"/>
              <a:t>if </a:t>
            </a:r>
            <a:r>
              <a:rPr lang="zh-CN" altLang="en-US" smtClean="0"/>
              <a:t>组成，</a:t>
            </a:r>
            <a:r>
              <a:rPr lang="en-US" altLang="zh-CN" smtClean="0"/>
              <a:t>then</a:t>
            </a:r>
            <a:r>
              <a:rPr lang="zh-CN" altLang="en-US" smtClean="0"/>
              <a:t>部分可能由一个或一个以上的</a:t>
            </a:r>
            <a:r>
              <a:rPr lang="en-US" altLang="zh-CN" smtClean="0"/>
              <a:t>then</a:t>
            </a:r>
            <a:r>
              <a:rPr lang="zh-CN" altLang="en-US" smtClean="0"/>
              <a:t>部分组成。</a:t>
            </a:r>
          </a:p>
          <a:p>
            <a:pPr eaLnBrk="1" hangingPunct="1"/>
            <a:r>
              <a:rPr lang="zh-CN" altLang="en-US" smtClean="0"/>
              <a:t>在所有基于规则系统中，每个</a:t>
            </a:r>
            <a:r>
              <a:rPr lang="en-US" altLang="zh-CN" smtClean="0"/>
              <a:t>if</a:t>
            </a:r>
            <a:r>
              <a:rPr lang="zh-CN" altLang="en-US" smtClean="0"/>
              <a:t>可能与某断言集中的一个或多个断言匹配。</a:t>
            </a:r>
            <a:r>
              <a:rPr lang="en-US" altLang="zh-CN" smtClean="0"/>
              <a:t>then</a:t>
            </a:r>
            <a:r>
              <a:rPr lang="zh-CN" altLang="en-US" smtClean="0"/>
              <a:t>部分用于</a:t>
            </a:r>
            <a:r>
              <a:rPr lang="zh-CN" altLang="en-US" smtClean="0">
                <a:solidFill>
                  <a:srgbClr val="FF0000"/>
                </a:solidFill>
              </a:rPr>
              <a:t>规定放入工作内存的新断言</a:t>
            </a:r>
            <a:r>
              <a:rPr lang="zh-CN" altLang="en-US" smtClean="0"/>
              <a:t>。这种基于规则的系统叫规则演绎系统。</a:t>
            </a:r>
          </a:p>
          <a:p>
            <a:pPr eaLnBrk="1" hangingPunct="1"/>
            <a:r>
              <a:rPr lang="en-US" altLang="zh-CN" smtClean="0"/>
              <a:t>then</a:t>
            </a:r>
            <a:r>
              <a:rPr lang="zh-CN" altLang="en-US" smtClean="0"/>
              <a:t>部分用于</a:t>
            </a:r>
            <a:r>
              <a:rPr lang="zh-CN" altLang="en-US" smtClean="0">
                <a:solidFill>
                  <a:srgbClr val="FF0000"/>
                </a:solidFill>
              </a:rPr>
              <a:t>规定动作</a:t>
            </a:r>
            <a:r>
              <a:rPr lang="zh-CN" altLang="en-US" smtClean="0"/>
              <a:t>，这种基于规则的系统称反应式系统或产生式系统</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3A902D6-A989-4DCC-8EDE-936F04DFF916}" type="datetime1">
              <a:rPr lang="zh-CN" altLang="en-US"/>
              <a:pPr>
                <a:defRPr/>
              </a:pPr>
              <a:t>2017/11/19</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476E1A-5775-404D-84BD-0D27D9BFBD0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smtClean="0">
              <a:latin typeface="Tahoma" panose="020B0604030504040204" pitchFamily="34" charset="0"/>
              <a:ea typeface="宋体" panose="02010600030101010101" pitchFamily="2" charset="-122"/>
            </a:endParaRPr>
          </a:p>
        </p:txBody>
      </p:sp>
      <p:sp>
        <p:nvSpPr>
          <p:cNvPr id="72708" name="Rectangle 2"/>
          <p:cNvSpPr>
            <a:spLocks noGrp="1" noChangeArrowheads="1"/>
          </p:cNvSpPr>
          <p:nvPr>
            <p:ph type="title"/>
          </p:nvPr>
        </p:nvSpPr>
        <p:spPr/>
        <p:txBody>
          <a:bodyPr/>
          <a:lstStyle/>
          <a:p>
            <a:pPr eaLnBrk="1" hangingPunct="1"/>
            <a:r>
              <a:rPr lang="zh-CN" altLang="en-US" sz="4000" smtClean="0"/>
              <a:t>规则演绎系统</a:t>
            </a:r>
            <a:r>
              <a:rPr lang="en-US" altLang="zh-CN" smtClean="0"/>
              <a:t>—</a:t>
            </a:r>
            <a:r>
              <a:rPr lang="zh-CN" altLang="en-US" sz="2400" smtClean="0">
                <a:ea typeface="华文新魏" panose="02010800040101010101" pitchFamily="2" charset="-122"/>
              </a:rPr>
              <a:t>规则正向演绎系统</a:t>
            </a:r>
          </a:p>
        </p:txBody>
      </p:sp>
      <p:sp>
        <p:nvSpPr>
          <p:cNvPr id="72709" name="Rectangle 3"/>
          <p:cNvSpPr>
            <a:spLocks noGrp="1" noChangeArrowheads="1"/>
          </p:cNvSpPr>
          <p:nvPr>
            <p:ph type="body" idx="1"/>
          </p:nvPr>
        </p:nvSpPr>
        <p:spPr>
          <a:xfrm>
            <a:off x="539552" y="2017713"/>
            <a:ext cx="8415536" cy="4114800"/>
          </a:xfrm>
        </p:spPr>
        <p:txBody>
          <a:bodyPr/>
          <a:lstStyle/>
          <a:p>
            <a:pPr eaLnBrk="1" hangingPunct="1"/>
            <a:r>
              <a:rPr lang="zh-CN" altLang="en-US" dirty="0" smtClean="0"/>
              <a:t>从</a:t>
            </a:r>
            <a:r>
              <a:rPr lang="en-US" altLang="zh-CN" dirty="0" smtClean="0"/>
              <a:t>if</a:t>
            </a:r>
            <a:r>
              <a:rPr lang="zh-CN" altLang="en-US" dirty="0" smtClean="0"/>
              <a:t>部分向</a:t>
            </a:r>
            <a:r>
              <a:rPr lang="en-US" altLang="zh-CN" dirty="0" smtClean="0"/>
              <a:t>then</a:t>
            </a:r>
            <a:r>
              <a:rPr lang="zh-CN" altLang="en-US" dirty="0" smtClean="0"/>
              <a:t>部分推理的过程，叫正向推理。是从事实或状况向目标或动作进行操作的。</a:t>
            </a:r>
          </a:p>
          <a:p>
            <a:pPr lvl="1" eaLnBrk="1" hangingPunct="1"/>
            <a:r>
              <a:rPr lang="zh-CN" altLang="en-US" dirty="0" smtClean="0"/>
              <a:t>事实表达式的与或形变换</a:t>
            </a:r>
          </a:p>
          <a:p>
            <a:pPr lvl="1" eaLnBrk="1" hangingPunct="1"/>
            <a:r>
              <a:rPr lang="zh-CN" altLang="en-US" dirty="0" smtClean="0"/>
              <a:t>事实的与或图表示</a:t>
            </a:r>
          </a:p>
          <a:p>
            <a:pPr lvl="1" eaLnBrk="1" hangingPunct="1"/>
            <a:r>
              <a:rPr lang="zh-CN" altLang="en-US" dirty="0" smtClean="0"/>
              <a:t>与或图的</a:t>
            </a:r>
            <a:r>
              <a:rPr lang="en-US" altLang="zh-CN" dirty="0" smtClean="0"/>
              <a:t>F</a:t>
            </a:r>
            <a:r>
              <a:rPr lang="zh-CN" altLang="en-US" dirty="0" smtClean="0"/>
              <a:t>规则变换</a:t>
            </a:r>
          </a:p>
          <a:p>
            <a:pPr lvl="1" eaLnBrk="1" hangingPunct="1"/>
            <a:r>
              <a:rPr lang="zh-CN" altLang="en-US" dirty="0" smtClean="0"/>
              <a:t>作为终止条件的目标公式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8F10735-ED41-4774-9B6C-71B88C1CC939}" type="datetime1">
              <a:rPr lang="zh-CN" altLang="en-US"/>
              <a:pPr>
                <a:defRPr/>
              </a:pPr>
              <a:t>2017/11/19</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a:t>
            </a:fld>
            <a:endParaRPr kumimoji="0" lang="en-US" altLang="zh-CN" sz="1400" smtClean="0">
              <a:latin typeface="Tahoma" panose="020B0604030504040204" pitchFamily="34" charset="0"/>
              <a:ea typeface="宋体" panose="02010600030101010101" pitchFamily="2" charset="-122"/>
            </a:endParaRPr>
          </a:p>
        </p:txBody>
      </p:sp>
      <p:sp>
        <p:nvSpPr>
          <p:cNvPr id="11268" name="Rectangle 1026"/>
          <p:cNvSpPr>
            <a:spLocks noGrp="1" noChangeArrowheads="1"/>
          </p:cNvSpPr>
          <p:nvPr>
            <p:ph type="title"/>
          </p:nvPr>
        </p:nvSpPr>
        <p:spPr/>
        <p:txBody>
          <a:bodyPr/>
          <a:lstStyle/>
          <a:p>
            <a:pPr eaLnBrk="1" hangingPunct="1"/>
            <a:r>
              <a:rPr lang="en-US" altLang="zh-CN" smtClean="0"/>
              <a:t>4.2 </a:t>
            </a:r>
            <a:r>
              <a:rPr lang="zh-CN" altLang="en-US" smtClean="0"/>
              <a:t>归结演绎推理</a:t>
            </a:r>
          </a:p>
        </p:txBody>
      </p:sp>
      <p:sp>
        <p:nvSpPr>
          <p:cNvPr id="11269" name="Rectangle 1027"/>
          <p:cNvSpPr>
            <a:spLocks noGrp="1" noChangeArrowheads="1"/>
          </p:cNvSpPr>
          <p:nvPr>
            <p:ph type="body" idx="1"/>
          </p:nvPr>
        </p:nvSpPr>
        <p:spPr>
          <a:xfrm>
            <a:off x="1143000" y="2017713"/>
            <a:ext cx="7772400" cy="4114800"/>
          </a:xfrm>
        </p:spPr>
        <p:txBody>
          <a:bodyPr/>
          <a:lstStyle/>
          <a:p>
            <a:pPr eaLnBrk="1" hangingPunct="1"/>
            <a:r>
              <a:rPr lang="zh-CN" altLang="en-US" sz="3200" smtClean="0"/>
              <a:t>子句集的求取</a:t>
            </a:r>
          </a:p>
          <a:p>
            <a:pPr eaLnBrk="1" hangingPunct="1"/>
            <a:r>
              <a:rPr lang="zh-CN" altLang="en-US" sz="3200" smtClean="0"/>
              <a:t>归结推理规则</a:t>
            </a:r>
          </a:p>
          <a:p>
            <a:pPr eaLnBrk="1" hangingPunct="1"/>
            <a:r>
              <a:rPr lang="zh-CN" altLang="en-US" sz="3200" smtClean="0"/>
              <a:t>含有变量的消解式</a:t>
            </a:r>
          </a:p>
          <a:p>
            <a:pPr eaLnBrk="1" hangingPunct="1"/>
            <a:r>
              <a:rPr lang="zh-CN" altLang="en-US" sz="3200" smtClean="0"/>
              <a:t>归结反演求解过程</a:t>
            </a:r>
          </a:p>
          <a:p>
            <a:pPr eaLnBrk="1" hangingPunct="1"/>
            <a:r>
              <a:rPr lang="zh-CN" altLang="en-US" sz="3200" smtClean="0"/>
              <a:t>归结过程的策略控制</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D2251E7-6067-4D9D-BF52-0553E7033E98}" type="datetime1">
              <a:rPr lang="zh-CN" altLang="en-US"/>
              <a:pPr>
                <a:defRPr/>
              </a:pPr>
              <a:t>2017/11/19</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9E02D-0D49-4AB5-AF3A-8775F219DFA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smtClean="0">
              <a:latin typeface="Tahoma" panose="020B0604030504040204" pitchFamily="34" charset="0"/>
              <a:ea typeface="宋体" panose="02010600030101010101" pitchFamily="2" charset="-122"/>
            </a:endParaRPr>
          </a:p>
        </p:txBody>
      </p:sp>
      <p:sp>
        <p:nvSpPr>
          <p:cNvPr id="73732" name="Rectangle 2"/>
          <p:cNvSpPr>
            <a:spLocks noGrp="1" noChangeArrowheads="1"/>
          </p:cNvSpPr>
          <p:nvPr>
            <p:ph type="title"/>
          </p:nvPr>
        </p:nvSpPr>
        <p:spPr>
          <a:xfrm>
            <a:off x="838200" y="914400"/>
            <a:ext cx="7772400" cy="762000"/>
          </a:xfrm>
        </p:spPr>
        <p:txBody>
          <a:bodyPr/>
          <a:lstStyle/>
          <a:p>
            <a:pPr eaLnBrk="1" hangingPunct="1"/>
            <a:r>
              <a:rPr lang="zh-CN" altLang="en-US" sz="4000" smtClean="0"/>
              <a:t>事实表达式的与或形变换</a:t>
            </a:r>
          </a:p>
        </p:txBody>
      </p:sp>
      <p:sp>
        <p:nvSpPr>
          <p:cNvPr id="73733" name="Rectangle 3"/>
          <p:cNvSpPr>
            <a:spLocks noGrp="1" noChangeArrowheads="1"/>
          </p:cNvSpPr>
          <p:nvPr>
            <p:ph type="body" idx="1"/>
          </p:nvPr>
        </p:nvSpPr>
        <p:spPr>
          <a:xfrm>
            <a:off x="762000" y="1905000"/>
            <a:ext cx="7772400" cy="4419600"/>
          </a:xfrm>
        </p:spPr>
        <p:txBody>
          <a:bodyPr/>
          <a:lstStyle/>
          <a:p>
            <a:pPr eaLnBrk="1" hangingPunct="1">
              <a:lnSpc>
                <a:spcPct val="90000"/>
              </a:lnSpc>
            </a:pPr>
            <a:r>
              <a:rPr lang="zh-CN" altLang="en-US" smtClean="0">
                <a:solidFill>
                  <a:schemeClr val="hlink"/>
                </a:solidFill>
              </a:rPr>
              <a:t>事实：</a:t>
            </a:r>
            <a:r>
              <a:rPr lang="zh-CN" altLang="en-US" smtClean="0"/>
              <a:t>把事实表示为非蕴含形式的与或形，不必化简为子句集。</a:t>
            </a:r>
          </a:p>
          <a:p>
            <a:pPr eaLnBrk="1" hangingPunct="1">
              <a:lnSpc>
                <a:spcPct val="90000"/>
              </a:lnSpc>
              <a:buFont typeface="Wingdings" panose="05000000000000000000" pitchFamily="2" charset="2"/>
              <a:buNone/>
            </a:pPr>
            <a:r>
              <a:rPr lang="en-US" altLang="zh-CN" sz="2400" smtClean="0">
                <a:solidFill>
                  <a:srgbClr val="000000"/>
                </a:solidFill>
                <a:sym typeface="Symbol" panose="05050102010706020507" pitchFamily="18" charset="2"/>
              </a:rPr>
              <a:t>1)</a:t>
            </a:r>
            <a:r>
              <a:rPr lang="zh-CN" altLang="en-US" sz="2400" smtClean="0">
                <a:solidFill>
                  <a:srgbClr val="000000"/>
                </a:solidFill>
                <a:sym typeface="Symbol" panose="05050102010706020507" pitchFamily="18" charset="2"/>
              </a:rPr>
              <a:t>利用（</a:t>
            </a:r>
            <a:r>
              <a:rPr lang="en-US" altLang="zh-CN" sz="2400" smtClean="0">
                <a:solidFill>
                  <a:srgbClr val="000000"/>
                </a:solidFill>
                <a:sym typeface="Symbol" panose="05050102010706020507" pitchFamily="18" charset="2"/>
              </a:rPr>
              <a:t>W1 =〉 W2</a:t>
            </a:r>
            <a:r>
              <a:rPr lang="zh-CN" altLang="en-US" sz="2400" smtClean="0">
                <a:solidFill>
                  <a:srgbClr val="000000"/>
                </a:solidFill>
                <a:sym typeface="Symbol" panose="05050102010706020507" pitchFamily="18" charset="2"/>
              </a:rPr>
              <a:t>）和（</a:t>
            </a:r>
            <a:r>
              <a:rPr lang="en-US" altLang="zh-CN" sz="2400" smtClean="0">
                <a:solidFill>
                  <a:srgbClr val="000000"/>
                </a:solidFill>
                <a:sym typeface="Symbol" panose="05050102010706020507" pitchFamily="18" charset="2"/>
              </a:rPr>
              <a:t>~W1∨W2</a:t>
            </a:r>
            <a:r>
              <a:rPr lang="zh-CN" altLang="en-US" sz="2400" smtClean="0">
                <a:solidFill>
                  <a:srgbClr val="000000"/>
                </a:solidFill>
                <a:sym typeface="Symbol" panose="05050102010706020507" pitchFamily="18" charset="2"/>
              </a:rPr>
              <a:t>）的等价关系，消去符号</a:t>
            </a:r>
            <a:r>
              <a:rPr lang="en-US" altLang="zh-CN" sz="2400" smtClean="0">
                <a:solidFill>
                  <a:srgbClr val="000000"/>
                </a:solidFill>
                <a:sym typeface="Symbol" panose="05050102010706020507" pitchFamily="18" charset="2"/>
              </a:rPr>
              <a:t>=〉</a:t>
            </a:r>
            <a:r>
              <a:rPr lang="zh-CN" altLang="en-US" sz="2400" smtClean="0">
                <a:solidFill>
                  <a:srgbClr val="000000"/>
                </a:solidFill>
                <a:sym typeface="Symbol" panose="05050102010706020507" pitchFamily="18" charset="2"/>
              </a:rPr>
              <a:t>。</a:t>
            </a:r>
            <a:r>
              <a:rPr lang="zh-CN" altLang="en-US" sz="2400" smtClean="0">
                <a:sym typeface="Symbol" panose="05050102010706020507" pitchFamily="18" charset="2"/>
              </a:rPr>
              <a:t> </a:t>
            </a:r>
          </a:p>
          <a:p>
            <a:pPr eaLnBrk="1" hangingPunct="1">
              <a:lnSpc>
                <a:spcPct val="90000"/>
              </a:lnSpc>
              <a:buFont typeface="Wingdings" panose="05000000000000000000" pitchFamily="2" charset="2"/>
              <a:buNone/>
            </a:pPr>
            <a:r>
              <a:rPr lang="en-US" altLang="zh-CN" sz="2400" smtClean="0">
                <a:sym typeface="Symbol" panose="05050102010706020507" pitchFamily="18" charset="2"/>
              </a:rPr>
              <a:t>2) </a:t>
            </a:r>
            <a:r>
              <a:rPr lang="zh-CN" altLang="en-US" sz="2400" smtClean="0">
                <a:solidFill>
                  <a:srgbClr val="000000"/>
                </a:solidFill>
                <a:sym typeface="Symbol" panose="05050102010706020507" pitchFamily="18" charset="2"/>
              </a:rPr>
              <a:t>用狄</a:t>
            </a:r>
            <a:r>
              <a:rPr lang="en-US" altLang="zh-CN" sz="2400" smtClean="0">
                <a:solidFill>
                  <a:srgbClr val="000000"/>
                </a:solidFill>
                <a:sym typeface="Symbol" panose="05050102010706020507" pitchFamily="18" charset="2"/>
              </a:rPr>
              <a:t>·</a:t>
            </a:r>
            <a:r>
              <a:rPr lang="zh-CN" altLang="en-US" sz="2400" smtClean="0">
                <a:solidFill>
                  <a:srgbClr val="000000"/>
                </a:solidFill>
                <a:sym typeface="Symbol" panose="05050102010706020507" pitchFamily="18" charset="2"/>
              </a:rPr>
              <a:t>摩根（</a:t>
            </a:r>
            <a:r>
              <a:rPr lang="en-US" altLang="zh-CN" sz="2400" smtClean="0">
                <a:solidFill>
                  <a:srgbClr val="000000"/>
                </a:solidFill>
                <a:sym typeface="Symbol" panose="05050102010706020507" pitchFamily="18" charset="2"/>
              </a:rPr>
              <a:t>De Morgan</a:t>
            </a:r>
            <a:r>
              <a:rPr lang="zh-CN" altLang="en-US" sz="2400" smtClean="0">
                <a:solidFill>
                  <a:srgbClr val="000000"/>
                </a:solidFill>
                <a:sym typeface="Symbol" panose="05050102010706020507" pitchFamily="18" charset="2"/>
              </a:rPr>
              <a:t>）定律把否定符号移进括号内，直到每个否定符号的辖域最多只含有一个谓词为止。</a:t>
            </a:r>
            <a:r>
              <a:rPr lang="zh-CN" altLang="en-US" sz="2400" smtClean="0">
                <a:sym typeface="Symbol" panose="05050102010706020507" pitchFamily="18" charset="2"/>
              </a:rPr>
              <a:t> </a:t>
            </a:r>
          </a:p>
          <a:p>
            <a:pPr eaLnBrk="1" hangingPunct="1">
              <a:lnSpc>
                <a:spcPct val="90000"/>
              </a:lnSpc>
              <a:buFont typeface="Wingdings" panose="05000000000000000000" pitchFamily="2" charset="2"/>
              <a:buNone/>
            </a:pPr>
            <a:r>
              <a:rPr lang="en-US" altLang="zh-CN" sz="2400" smtClean="0">
                <a:sym typeface="Symbol" panose="05050102010706020507" pitchFamily="18" charset="2"/>
              </a:rPr>
              <a:t>3) </a:t>
            </a:r>
            <a:r>
              <a:rPr lang="zh-CN" altLang="en-US" sz="2400" smtClean="0">
                <a:solidFill>
                  <a:srgbClr val="000000"/>
                </a:solidFill>
                <a:sym typeface="Symbol" panose="05050102010706020507" pitchFamily="18" charset="2"/>
              </a:rPr>
              <a:t>对所得到的表达式进行</a:t>
            </a:r>
            <a:r>
              <a:rPr lang="en-US" altLang="zh-CN" sz="2400" smtClean="0">
                <a:solidFill>
                  <a:srgbClr val="000000"/>
                </a:solidFill>
                <a:sym typeface="Symbol" panose="05050102010706020507" pitchFamily="18" charset="2"/>
              </a:rPr>
              <a:t>Skolem</a:t>
            </a:r>
            <a:r>
              <a:rPr lang="zh-CN" altLang="en-US" sz="2400" smtClean="0">
                <a:solidFill>
                  <a:srgbClr val="000000"/>
                </a:solidFill>
                <a:sym typeface="Symbol" panose="05050102010706020507" pitchFamily="18" charset="2"/>
              </a:rPr>
              <a:t>化和前束化。</a:t>
            </a:r>
            <a:r>
              <a:rPr lang="zh-CN" altLang="en-US" sz="2400" smtClean="0">
                <a:sym typeface="Symbol" panose="05050102010706020507" pitchFamily="18" charset="2"/>
              </a:rPr>
              <a:t> </a:t>
            </a:r>
          </a:p>
          <a:p>
            <a:pPr eaLnBrk="1" hangingPunct="1">
              <a:lnSpc>
                <a:spcPct val="90000"/>
              </a:lnSpc>
              <a:buFont typeface="Wingdings" panose="05000000000000000000" pitchFamily="2" charset="2"/>
              <a:buNone/>
            </a:pPr>
            <a:r>
              <a:rPr lang="en-US" altLang="zh-CN" sz="2400" smtClean="0">
                <a:sym typeface="Symbol" panose="05050102010706020507" pitchFamily="18" charset="2"/>
              </a:rPr>
              <a:t>4)</a:t>
            </a:r>
            <a:r>
              <a:rPr lang="zh-CN" altLang="en-US" sz="2400" smtClean="0">
                <a:solidFill>
                  <a:srgbClr val="000000"/>
                </a:solidFill>
                <a:sym typeface="Symbol" panose="05050102010706020507" pitchFamily="18" charset="2"/>
              </a:rPr>
              <a:t>对全称量词辖域内的变量进行改名和变量标准化，而存在量词量化变量用</a:t>
            </a:r>
            <a:r>
              <a:rPr lang="en-US" altLang="zh-CN" sz="2400" smtClean="0">
                <a:solidFill>
                  <a:srgbClr val="000000"/>
                </a:solidFill>
                <a:sym typeface="Symbol" panose="05050102010706020507" pitchFamily="18" charset="2"/>
              </a:rPr>
              <a:t>Skolem</a:t>
            </a:r>
            <a:r>
              <a:rPr lang="zh-CN" altLang="en-US" sz="2400" smtClean="0">
                <a:solidFill>
                  <a:srgbClr val="000000"/>
                </a:solidFill>
                <a:sym typeface="Symbol" panose="05050102010706020507" pitchFamily="18" charset="2"/>
              </a:rPr>
              <a:t>函数代替。</a:t>
            </a:r>
            <a:r>
              <a:rPr lang="zh-CN" altLang="en-US" sz="2400" smtClean="0">
                <a:sym typeface="Symbol" panose="05050102010706020507" pitchFamily="18" charset="2"/>
              </a:rPr>
              <a:t> </a:t>
            </a:r>
          </a:p>
          <a:p>
            <a:pPr eaLnBrk="1" hangingPunct="1">
              <a:lnSpc>
                <a:spcPct val="90000"/>
              </a:lnSpc>
              <a:buFont typeface="Wingdings" panose="05000000000000000000" pitchFamily="2" charset="2"/>
              <a:buNone/>
            </a:pPr>
            <a:r>
              <a:rPr lang="en-US" altLang="zh-CN" sz="2400" smtClean="0">
                <a:sym typeface="Symbol" panose="05050102010706020507" pitchFamily="18" charset="2"/>
              </a:rPr>
              <a:t>5) </a:t>
            </a:r>
            <a:r>
              <a:rPr lang="zh-CN" altLang="en-US" sz="2400" smtClean="0">
                <a:solidFill>
                  <a:srgbClr val="000000"/>
                </a:solidFill>
                <a:sym typeface="Symbol" panose="05050102010706020507" pitchFamily="18" charset="2"/>
              </a:rPr>
              <a:t>删去全称量词，而任何余下的变量都被认为具有全称量化作用。</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5491699-9068-4A77-B3FD-700CF50CCB90}" type="datetime1">
              <a:rPr lang="zh-CN" altLang="en-US"/>
              <a:pPr>
                <a:defRPr/>
              </a:pPr>
              <a:t>2017/11/19</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0344F7-142C-4B18-AC55-310E4C83004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smtClean="0">
              <a:latin typeface="Tahoma" panose="020B0604030504040204" pitchFamily="34" charset="0"/>
              <a:ea typeface="宋体" panose="02010600030101010101" pitchFamily="2" charset="-122"/>
            </a:endParaRPr>
          </a:p>
        </p:txBody>
      </p:sp>
      <p:sp>
        <p:nvSpPr>
          <p:cNvPr id="74756" name="Rectangle 2"/>
          <p:cNvSpPr>
            <a:spLocks noGrp="1" noChangeArrowheads="1"/>
          </p:cNvSpPr>
          <p:nvPr>
            <p:ph type="title"/>
          </p:nvPr>
        </p:nvSpPr>
        <p:spPr/>
        <p:txBody>
          <a:bodyPr/>
          <a:lstStyle/>
          <a:p>
            <a:pPr eaLnBrk="1" hangingPunct="1"/>
            <a:r>
              <a:rPr lang="zh-CN" altLang="en-US" sz="4000" smtClean="0"/>
              <a:t>事实表达式的与或形变换</a:t>
            </a:r>
          </a:p>
        </p:txBody>
      </p:sp>
      <p:sp>
        <p:nvSpPr>
          <p:cNvPr id="74757" name="Rectangle 3"/>
          <p:cNvSpPr>
            <a:spLocks noGrp="1" noChangeArrowheads="1"/>
          </p:cNvSpPr>
          <p:nvPr>
            <p:ph type="body" idx="1"/>
          </p:nvPr>
        </p:nvSpPr>
        <p:spPr>
          <a:xfrm>
            <a:off x="533400" y="1905000"/>
            <a:ext cx="8610600" cy="1163638"/>
          </a:xfrm>
        </p:spPr>
        <p:txBody>
          <a:bodyPr/>
          <a:lstStyle/>
          <a:p>
            <a:pPr eaLnBrk="1" hangingPunct="1"/>
            <a:r>
              <a:rPr lang="zh-CN" altLang="en-US" sz="3200" smtClean="0"/>
              <a:t>例：</a:t>
            </a:r>
          </a:p>
          <a:p>
            <a:pPr lvl="1" eaLnBrk="1" hangingPunct="1">
              <a:buFont typeface="Wingdings" panose="05000000000000000000" pitchFamily="2" charset="2"/>
              <a:buNone/>
            </a:pPr>
            <a:r>
              <a:rPr lang="zh-CN" altLang="en-US" smtClean="0">
                <a:sym typeface="Symbol" panose="05050102010706020507" pitchFamily="18" charset="2"/>
              </a:rPr>
              <a:t>	 </a:t>
            </a:r>
            <a:r>
              <a:rPr lang="en-US" altLang="zh-CN" sz="2800" smtClean="0">
                <a:sym typeface="Symbol" panose="05050102010706020507" pitchFamily="18" charset="2"/>
              </a:rPr>
              <a:t>(u)(v)(Q(v, u)</a:t>
            </a:r>
            <a:r>
              <a:rPr lang="en-US" altLang="zh-CN" sz="2800" b="1" smtClean="0">
                <a:solidFill>
                  <a:schemeClr val="hlink"/>
                </a:solidFill>
                <a:sym typeface="Symbol" panose="05050102010706020507" pitchFamily="18" charset="2"/>
              </a:rPr>
              <a:t>~</a:t>
            </a:r>
            <a:r>
              <a:rPr lang="en-US" altLang="zh-CN" sz="2800" smtClean="0">
                <a:sym typeface="Symbol" panose="05050102010706020507" pitchFamily="18" charset="2"/>
              </a:rPr>
              <a:t>((R(v)P(v))S(u, v)))</a:t>
            </a:r>
          </a:p>
          <a:p>
            <a:pPr eaLnBrk="1" hangingPunct="1"/>
            <a:endParaRPr lang="en-US" altLang="zh-CN" smtClean="0"/>
          </a:p>
        </p:txBody>
      </p:sp>
      <p:sp>
        <p:nvSpPr>
          <p:cNvPr id="160772" name="Text Box 4"/>
          <p:cNvSpPr txBox="1">
            <a:spLocks noChangeArrowheads="1"/>
          </p:cNvSpPr>
          <p:nvPr/>
        </p:nvSpPr>
        <p:spPr bwMode="auto">
          <a:xfrm>
            <a:off x="719138" y="3141663"/>
            <a:ext cx="8424862"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50000"/>
              </a:lnSpc>
              <a:spcBef>
                <a:spcPct val="0"/>
              </a:spcBef>
              <a:buClr>
                <a:schemeClr val="tx1"/>
              </a:buClr>
              <a:buSzPct val="50000"/>
              <a:buFont typeface="Wingdings 3" panose="05040102010807070707" pitchFamily="18" charset="2"/>
              <a:buChar char=""/>
            </a:pPr>
            <a:r>
              <a:rPr lang="en-US" altLang="zh-CN">
                <a:latin typeface="Times New Roman" panose="02020603050405020304" pitchFamily="18" charset="0"/>
                <a:sym typeface="Symbol" panose="05050102010706020507" pitchFamily="18" charset="2"/>
              </a:rPr>
              <a:t>=&gt;(u)(v) (Q(v, u)</a:t>
            </a:r>
            <a:r>
              <a:rPr lang="en-US" altLang="zh-CN">
                <a:solidFill>
                  <a:schemeClr val="hlink"/>
                </a:solidFill>
                <a:latin typeface="Times New Roman" panose="02020603050405020304" pitchFamily="18" charset="0"/>
                <a:sym typeface="Symbol" panose="05050102010706020507" pitchFamily="18" charset="2"/>
              </a:rPr>
              <a:t>((~R(v)  ~P(v))  ~S(u, v))</a:t>
            </a:r>
            <a:r>
              <a:rPr lang="en-US" altLang="zh-CN">
                <a:latin typeface="Times New Roman" panose="02020603050405020304" pitchFamily="18" charset="0"/>
                <a:sym typeface="Symbol" panose="05050102010706020507" pitchFamily="18" charset="2"/>
              </a:rPr>
              <a:t>)</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a:latin typeface="Times New Roman" panose="02020603050405020304" pitchFamily="18" charset="0"/>
                <a:sym typeface="Symbol" panose="05050102010706020507" pitchFamily="18" charset="2"/>
              </a:rPr>
              <a:t>=&gt;Q(v, </a:t>
            </a:r>
            <a:r>
              <a:rPr lang="en-US" altLang="zh-CN">
                <a:solidFill>
                  <a:schemeClr val="hlink"/>
                </a:solidFill>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)((~R(v)  ~P(v))  ~S(</a:t>
            </a:r>
            <a:r>
              <a:rPr lang="en-US" altLang="zh-CN">
                <a:solidFill>
                  <a:schemeClr val="hlink"/>
                </a:solidFill>
                <a:latin typeface="Times New Roman" panose="02020603050405020304" pitchFamily="18" charset="0"/>
                <a:sym typeface="Symbol" panose="05050102010706020507" pitchFamily="18" charset="2"/>
              </a:rPr>
              <a:t>A</a:t>
            </a:r>
            <a:r>
              <a:rPr lang="en-US" altLang="zh-CN">
                <a:latin typeface="Times New Roman" panose="02020603050405020304" pitchFamily="18" charset="0"/>
                <a:sym typeface="Symbol" panose="05050102010706020507" pitchFamily="18" charset="2"/>
              </a:rPr>
              <a:t>, v))     </a:t>
            </a:r>
            <a:r>
              <a:rPr lang="en-US" altLang="zh-CN">
                <a:solidFill>
                  <a:schemeClr val="tx2"/>
                </a:solidFill>
                <a:latin typeface="Times New Roman" panose="02020603050405020304" pitchFamily="18" charset="0"/>
                <a:sym typeface="Symbol" panose="05050102010706020507" pitchFamily="18" charset="2"/>
              </a:rPr>
              <a:t>Skolem</a:t>
            </a:r>
            <a:r>
              <a:rPr lang="zh-CN" altLang="zh-CN">
                <a:solidFill>
                  <a:schemeClr val="tx2"/>
                </a:solidFill>
                <a:latin typeface="Times New Roman" panose="02020603050405020304" pitchFamily="18" charset="0"/>
                <a:sym typeface="Symbol" panose="05050102010706020507" pitchFamily="18" charset="2"/>
              </a:rPr>
              <a:t>化</a:t>
            </a:r>
          </a:p>
          <a:p>
            <a:pPr lvl="1" eaLnBrk="1" hangingPunct="1">
              <a:lnSpc>
                <a:spcPct val="150000"/>
              </a:lnSpc>
              <a:spcBef>
                <a:spcPct val="0"/>
              </a:spcBef>
              <a:buClr>
                <a:schemeClr val="tx1"/>
              </a:buClr>
              <a:buSzPct val="50000"/>
              <a:buFont typeface="Wingdings 3" panose="05040102010807070707" pitchFamily="18" charset="2"/>
              <a:buChar char=""/>
            </a:pPr>
            <a:r>
              <a:rPr lang="zh-CN"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&gt; Q(</a:t>
            </a:r>
            <a:r>
              <a:rPr lang="en-US" altLang="zh-CN">
                <a:solidFill>
                  <a:srgbClr val="FF3300"/>
                </a:solidFill>
                <a:latin typeface="Times New Roman" panose="02020603050405020304" pitchFamily="18" charset="0"/>
                <a:sym typeface="Symbol" panose="05050102010706020507" pitchFamily="18" charset="2"/>
              </a:rPr>
              <a:t>w</a:t>
            </a:r>
            <a:r>
              <a:rPr lang="en-US" altLang="zh-CN">
                <a:latin typeface="Times New Roman" panose="02020603050405020304" pitchFamily="18" charset="0"/>
                <a:sym typeface="Symbol" panose="05050102010706020507" pitchFamily="18" charset="2"/>
              </a:rPr>
              <a:t>, A)((~R(v)  ~P(v))  ~S(A, v))</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a:solidFill>
                  <a:schemeClr val="tx2"/>
                </a:solidFill>
                <a:latin typeface="Times New Roman" panose="02020603050405020304" pitchFamily="18" charset="0"/>
                <a:sym typeface="Symbol" panose="05050102010706020507" pitchFamily="18" charset="2"/>
              </a:rPr>
              <a:t>    </a:t>
            </a:r>
            <a:r>
              <a:rPr lang="zh-CN" altLang="zh-CN">
                <a:solidFill>
                  <a:schemeClr val="tx2"/>
                </a:solidFill>
                <a:latin typeface="Times New Roman" panose="02020603050405020304" pitchFamily="18" charset="0"/>
                <a:sym typeface="Symbol" panose="05050102010706020507" pitchFamily="18" charset="2"/>
              </a:rPr>
              <a:t>主合取元变量换名，使同一变量不出现在事实表达式的不同主要合取式中。</a:t>
            </a:r>
            <a:r>
              <a:rPr lang="zh-CN" altLang="en-US">
                <a:latin typeface="Times New Roman" panose="02020603050405020304" pitchFamily="18" charset="0"/>
              </a:rPr>
              <a:t>与或形表达式并不是子句形。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9FBF1CEA-B8BB-48C4-B7E1-87AAE143F306}" type="datetime1">
              <a:rPr lang="zh-CN" altLang="en-US"/>
              <a:pPr>
                <a:defRPr/>
              </a:pPr>
              <a:t>2017/11/19</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5CD493-8551-4BFC-AAAE-A488A13CEB1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smtClean="0">
              <a:latin typeface="Tahoma" panose="020B0604030504040204" pitchFamily="34" charset="0"/>
              <a:ea typeface="宋体" panose="02010600030101010101" pitchFamily="2" charset="-122"/>
            </a:endParaRPr>
          </a:p>
        </p:txBody>
      </p:sp>
      <p:sp>
        <p:nvSpPr>
          <p:cNvPr id="75780" name="Rectangle 2"/>
          <p:cNvSpPr>
            <a:spLocks noGrp="1" noChangeArrowheads="1"/>
          </p:cNvSpPr>
          <p:nvPr>
            <p:ph type="title"/>
          </p:nvPr>
        </p:nvSpPr>
        <p:spPr>
          <a:xfrm>
            <a:off x="990600" y="685800"/>
            <a:ext cx="7772400" cy="762000"/>
          </a:xfrm>
        </p:spPr>
        <p:txBody>
          <a:bodyPr/>
          <a:lstStyle/>
          <a:p>
            <a:pPr eaLnBrk="1" hangingPunct="1"/>
            <a:r>
              <a:rPr lang="zh-CN" altLang="en-US" sz="4000" smtClean="0"/>
              <a:t>事实的与或图表示</a:t>
            </a:r>
          </a:p>
        </p:txBody>
      </p:sp>
      <p:sp>
        <p:nvSpPr>
          <p:cNvPr id="75781" name="Rectangle 3"/>
          <p:cNvSpPr>
            <a:spLocks noGrp="1" noChangeArrowheads="1"/>
          </p:cNvSpPr>
          <p:nvPr>
            <p:ph type="body" idx="1"/>
          </p:nvPr>
        </p:nvSpPr>
        <p:spPr>
          <a:xfrm>
            <a:off x="1066800" y="1371600"/>
            <a:ext cx="7772400" cy="609600"/>
          </a:xfrm>
        </p:spPr>
        <p:txBody>
          <a:bodyPr/>
          <a:lstStyle/>
          <a:p>
            <a:pPr eaLnBrk="1" hangingPunct="1">
              <a:buFont typeface="Wingdings" panose="05000000000000000000" pitchFamily="2" charset="2"/>
              <a:buNone/>
            </a:pPr>
            <a:r>
              <a:rPr lang="zh-CN" altLang="en-US" smtClean="0"/>
              <a:t>例： </a:t>
            </a:r>
            <a:r>
              <a:rPr lang="en-US" altLang="zh-CN" sz="2400" smtClean="0">
                <a:sym typeface="Symbol" panose="05050102010706020507" pitchFamily="18" charset="2"/>
              </a:rPr>
              <a:t>Q(w, A)((~R(v)  ~P(v))  ~S(A, v))</a:t>
            </a:r>
          </a:p>
        </p:txBody>
      </p:sp>
      <p:sp>
        <p:nvSpPr>
          <p:cNvPr id="2" name="Text Box 4"/>
          <p:cNvSpPr txBox="1">
            <a:spLocks noChangeArrowheads="1"/>
          </p:cNvSpPr>
          <p:nvPr/>
        </p:nvSpPr>
        <p:spPr bwMode="auto">
          <a:xfrm>
            <a:off x="2600325" y="2133600"/>
            <a:ext cx="41529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A)((~R(v)  ~P(v))  ~S(A, v))</a:t>
            </a:r>
          </a:p>
        </p:txBody>
      </p:sp>
      <p:sp>
        <p:nvSpPr>
          <p:cNvPr id="3" name="Text Box 5"/>
          <p:cNvSpPr txBox="1">
            <a:spLocks noChangeArrowheads="1"/>
          </p:cNvSpPr>
          <p:nvPr/>
        </p:nvSpPr>
        <p:spPr bwMode="auto">
          <a:xfrm>
            <a:off x="1476375" y="3200400"/>
            <a:ext cx="10414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a:t>
            </a:r>
          </a:p>
        </p:txBody>
      </p:sp>
      <p:sp>
        <p:nvSpPr>
          <p:cNvPr id="75782" name="Text Box 6"/>
          <p:cNvSpPr txBox="1">
            <a:spLocks noChangeArrowheads="1"/>
          </p:cNvSpPr>
          <p:nvPr/>
        </p:nvSpPr>
        <p:spPr bwMode="auto">
          <a:xfrm>
            <a:off x="3581400" y="3200400"/>
            <a:ext cx="29845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  ~P(v)) </a:t>
            </a:r>
            <a:r>
              <a:rPr lang="en-US" altLang="zh-CN" sz="200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3" name="Text Box 7"/>
          <p:cNvSpPr txBox="1">
            <a:spLocks noChangeArrowheads="1"/>
          </p:cNvSpPr>
          <p:nvPr/>
        </p:nvSpPr>
        <p:spPr bwMode="auto">
          <a:xfrm>
            <a:off x="2824163" y="4343400"/>
            <a:ext cx="1651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  ~P(v)</a:t>
            </a:r>
          </a:p>
        </p:txBody>
      </p:sp>
      <p:sp>
        <p:nvSpPr>
          <p:cNvPr id="75784" name="Text Box 8"/>
          <p:cNvSpPr txBox="1">
            <a:spLocks noChangeArrowheads="1"/>
          </p:cNvSpPr>
          <p:nvPr/>
        </p:nvSpPr>
        <p:spPr bwMode="auto">
          <a:xfrm>
            <a:off x="5819775" y="4343400"/>
            <a:ext cx="1143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5" name="Text Box 9"/>
          <p:cNvSpPr txBox="1">
            <a:spLocks noChangeArrowheads="1"/>
          </p:cNvSpPr>
          <p:nvPr/>
        </p:nvSpPr>
        <p:spPr bwMode="auto">
          <a:xfrm>
            <a:off x="2205038" y="5410200"/>
            <a:ext cx="7969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a:t>
            </a:r>
          </a:p>
        </p:txBody>
      </p:sp>
      <p:sp>
        <p:nvSpPr>
          <p:cNvPr id="75786" name="Text Box 10"/>
          <p:cNvSpPr txBox="1">
            <a:spLocks noChangeArrowheads="1"/>
          </p:cNvSpPr>
          <p:nvPr/>
        </p:nvSpPr>
        <p:spPr bwMode="auto">
          <a:xfrm>
            <a:off x="4200525" y="5410200"/>
            <a:ext cx="7683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~P(v)</a:t>
            </a:r>
          </a:p>
        </p:txBody>
      </p:sp>
      <p:sp>
        <p:nvSpPr>
          <p:cNvPr id="75787" name="Line 11"/>
          <p:cNvSpPr>
            <a:spLocks noChangeShapeType="1"/>
          </p:cNvSpPr>
          <p:nvPr/>
        </p:nvSpPr>
        <p:spPr bwMode="auto">
          <a:xfrm flipH="1">
            <a:off x="2009775" y="2514600"/>
            <a:ext cx="1647825"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12"/>
          <p:cNvSpPr>
            <a:spLocks noChangeShapeType="1"/>
          </p:cNvSpPr>
          <p:nvPr/>
        </p:nvSpPr>
        <p:spPr bwMode="auto">
          <a:xfrm>
            <a:off x="3581400" y="2590800"/>
            <a:ext cx="1704975"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13"/>
          <p:cNvSpPr>
            <a:spLocks noChangeShapeType="1"/>
          </p:cNvSpPr>
          <p:nvPr/>
        </p:nvSpPr>
        <p:spPr bwMode="auto">
          <a:xfrm flipH="1">
            <a:off x="3533775" y="3581400"/>
            <a:ext cx="14478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0" name="Line 14"/>
          <p:cNvSpPr>
            <a:spLocks noChangeShapeType="1"/>
          </p:cNvSpPr>
          <p:nvPr/>
        </p:nvSpPr>
        <p:spPr bwMode="auto">
          <a:xfrm>
            <a:off x="4981575" y="3581400"/>
            <a:ext cx="13716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5"/>
          <p:cNvSpPr>
            <a:spLocks noChangeShapeType="1"/>
          </p:cNvSpPr>
          <p:nvPr/>
        </p:nvSpPr>
        <p:spPr bwMode="auto">
          <a:xfrm flipH="1">
            <a:off x="26193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6"/>
          <p:cNvSpPr>
            <a:spLocks noChangeShapeType="1"/>
          </p:cNvSpPr>
          <p:nvPr/>
        </p:nvSpPr>
        <p:spPr bwMode="auto">
          <a:xfrm>
            <a:off x="36099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Freeform 17"/>
          <p:cNvSpPr>
            <a:spLocks/>
          </p:cNvSpPr>
          <p:nvPr/>
        </p:nvSpPr>
        <p:spPr bwMode="auto">
          <a:xfrm>
            <a:off x="4752975" y="3733800"/>
            <a:ext cx="457200" cy="76200"/>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4" name="Text Box 18"/>
          <p:cNvSpPr txBox="1">
            <a:spLocks noChangeArrowheads="1"/>
          </p:cNvSpPr>
          <p:nvPr/>
        </p:nvSpPr>
        <p:spPr bwMode="auto">
          <a:xfrm>
            <a:off x="1476375" y="6096000"/>
            <a:ext cx="620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Times New Roman" panose="02020603050405020304" pitchFamily="18" charset="0"/>
                <a:ea typeface="宋体" panose="02010600030101010101" pitchFamily="2" charset="-122"/>
              </a:rPr>
              <a:t>解图集：</a:t>
            </a:r>
            <a:r>
              <a:rPr lang="en-US" altLang="zh-CN" sz="2400">
                <a:latin typeface="Times New Roman" panose="02020603050405020304" pitchFamily="18" charset="0"/>
                <a:ea typeface="宋体" panose="02010600030101010101" pitchFamily="2" charset="-122"/>
              </a:rPr>
              <a:t>Q(w, A), ~R(v)</a:t>
            </a:r>
            <a:r>
              <a:rPr lang="en-US" altLang="zh-CN" sz="200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Symbol" panose="05050102010706020507" pitchFamily="18" charset="2"/>
              </a:rPr>
              <a:t>~S(A, v), ~P(v)</a:t>
            </a:r>
            <a:r>
              <a:rPr lang="en-US" altLang="zh-CN" sz="200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Symbol" panose="05050102010706020507" pitchFamily="18" charset="2"/>
              </a:rPr>
              <a:t>~S(A, v)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57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57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79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579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57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57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5794"/>
                                        </p:tgtEl>
                                        <p:attrNameLst>
                                          <p:attrName>style.visibility</p:attrName>
                                        </p:attrNameLst>
                                      </p:cBhvr>
                                      <p:to>
                                        <p:strVal val="visible"/>
                                      </p:to>
                                    </p:set>
                                    <p:anim calcmode="lin" valueType="num">
                                      <p:cBhvr additive="base">
                                        <p:cTn id="63" dur="500" fill="hold"/>
                                        <p:tgtEl>
                                          <p:spTgt spid="75794"/>
                                        </p:tgtEl>
                                        <p:attrNameLst>
                                          <p:attrName>ppt_x</p:attrName>
                                        </p:attrNameLst>
                                      </p:cBhvr>
                                      <p:tavLst>
                                        <p:tav tm="0">
                                          <p:val>
                                            <p:strVal val="#ppt_x"/>
                                          </p:val>
                                        </p:tav>
                                        <p:tav tm="100000">
                                          <p:val>
                                            <p:strVal val="#ppt_x"/>
                                          </p:val>
                                        </p:tav>
                                      </p:tavLst>
                                    </p:anim>
                                    <p:anim calcmode="lin" valueType="num">
                                      <p:cBhvr additive="base">
                                        <p:cTn id="64" dur="500" fill="hold"/>
                                        <p:tgtEl>
                                          <p:spTgt spid="75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75782" grpId="0" animBg="1" autoUpdateAnimBg="0"/>
      <p:bldP spid="75783" grpId="0" animBg="1" autoUpdateAnimBg="0"/>
      <p:bldP spid="75784" grpId="0" animBg="1" autoUpdateAnimBg="0"/>
      <p:bldP spid="75785" grpId="0" animBg="1" autoUpdateAnimBg="0"/>
      <p:bldP spid="75786" grpId="0" animBg="1" autoUpdateAnimBg="0"/>
      <p:bldP spid="75787" grpId="0" animBg="1"/>
      <p:bldP spid="75788" grpId="0" animBg="1"/>
      <p:bldP spid="75789" grpId="0" animBg="1"/>
      <p:bldP spid="75790" grpId="0" animBg="1"/>
      <p:bldP spid="75791" grpId="0" animBg="1"/>
      <p:bldP spid="75792" grpId="0" animBg="1"/>
      <p:bldP spid="75793" grpId="0" animBg="1"/>
      <p:bldP spid="7579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4843CAC-EE17-47D3-80ED-2843E027CE36}" type="datetime1">
              <a:rPr lang="zh-CN" altLang="en-US"/>
              <a:pPr>
                <a:defRPr/>
              </a:pPr>
              <a:t>2017/11/19</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F0B427-4A0E-468F-8310-C34E1F15198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smtClean="0">
              <a:latin typeface="Tahoma" panose="020B0604030504040204" pitchFamily="34" charset="0"/>
              <a:ea typeface="宋体" panose="02010600030101010101" pitchFamily="2" charset="-122"/>
            </a:endParaRPr>
          </a:p>
        </p:txBody>
      </p:sp>
      <p:sp>
        <p:nvSpPr>
          <p:cNvPr id="76804" name="Rectangle 2"/>
          <p:cNvSpPr>
            <a:spLocks noGrp="1" noChangeArrowheads="1"/>
          </p:cNvSpPr>
          <p:nvPr>
            <p:ph type="title"/>
          </p:nvPr>
        </p:nvSpPr>
        <p:spPr/>
        <p:txBody>
          <a:bodyPr/>
          <a:lstStyle/>
          <a:p>
            <a:pPr eaLnBrk="1" hangingPunct="1"/>
            <a:r>
              <a:rPr lang="zh-CN" altLang="en-US" sz="4000" smtClean="0"/>
              <a:t>与或图的</a:t>
            </a:r>
            <a:r>
              <a:rPr lang="en-US" altLang="zh-CN" sz="4000" smtClean="0"/>
              <a:t>F</a:t>
            </a:r>
            <a:r>
              <a:rPr lang="zh-CN" altLang="en-US" sz="4000" smtClean="0"/>
              <a:t>规则变换</a:t>
            </a:r>
          </a:p>
        </p:txBody>
      </p:sp>
      <p:sp>
        <p:nvSpPr>
          <p:cNvPr id="76805" name="Rectangle 3"/>
          <p:cNvSpPr>
            <a:spLocks noGrp="1" noChangeArrowheads="1"/>
          </p:cNvSpPr>
          <p:nvPr>
            <p:ph type="body" idx="1"/>
          </p:nvPr>
        </p:nvSpPr>
        <p:spPr>
          <a:xfrm>
            <a:off x="609600" y="1905000"/>
            <a:ext cx="8153400" cy="4724400"/>
          </a:xfrm>
        </p:spPr>
        <p:txBody>
          <a:bodyPr/>
          <a:lstStyle/>
          <a:p>
            <a:pPr eaLnBrk="1" hangingPunct="1">
              <a:lnSpc>
                <a:spcPct val="90000"/>
              </a:lnSpc>
            </a:pPr>
            <a:r>
              <a:rPr lang="zh-CN" altLang="en-US" sz="2400" smtClean="0">
                <a:solidFill>
                  <a:schemeClr val="hlink"/>
                </a:solidFill>
              </a:rPr>
              <a:t>规则：</a:t>
            </a:r>
            <a:r>
              <a:rPr lang="zh-CN" altLang="en-US" sz="2400" smtClean="0">
                <a:solidFill>
                  <a:srgbClr val="000000"/>
                </a:solidFill>
              </a:rPr>
              <a:t>正向规则演绎系统应用规则作用于表示事实的与或图，改变与或图的结构，从而产生新的事实。为应用方便起见，规定规则的形式为：</a:t>
            </a:r>
            <a:r>
              <a:rPr lang="en-US" altLang="zh-CN" sz="2400" smtClean="0">
                <a:solidFill>
                  <a:srgbClr val="000000"/>
                </a:solidFill>
              </a:rPr>
              <a:t>L=&gt;W</a:t>
            </a:r>
            <a:r>
              <a:rPr lang="en-US" altLang="zh-CN" sz="2400" smtClean="0"/>
              <a:t> </a:t>
            </a:r>
          </a:p>
          <a:p>
            <a:pPr eaLnBrk="1" hangingPunct="1">
              <a:lnSpc>
                <a:spcPct val="90000"/>
              </a:lnSpc>
            </a:pPr>
            <a:r>
              <a:rPr lang="en-US" altLang="zh-CN" sz="2400" smtClean="0"/>
              <a:t>1)</a:t>
            </a:r>
            <a:r>
              <a:rPr lang="en-US" altLang="zh-CN" sz="2400" smtClean="0">
                <a:solidFill>
                  <a:srgbClr val="000000"/>
                </a:solidFill>
              </a:rPr>
              <a:t>L</a:t>
            </a:r>
            <a:r>
              <a:rPr lang="zh-CN" altLang="en-US" sz="2400" smtClean="0">
                <a:solidFill>
                  <a:srgbClr val="000000"/>
                </a:solidFill>
              </a:rPr>
              <a:t>是单文字，</a:t>
            </a:r>
            <a:r>
              <a:rPr lang="en-US" altLang="zh-CN" sz="2400" smtClean="0">
                <a:solidFill>
                  <a:srgbClr val="000000"/>
                </a:solidFill>
              </a:rPr>
              <a:t>W</a:t>
            </a:r>
            <a:r>
              <a:rPr lang="zh-CN" altLang="en-US" sz="2400" smtClean="0">
                <a:solidFill>
                  <a:srgbClr val="000000"/>
                </a:solidFill>
              </a:rPr>
              <a:t>是与或形的唯一公式</a:t>
            </a:r>
            <a:r>
              <a:rPr lang="zh-CN" altLang="en-US" sz="2400" smtClean="0"/>
              <a:t> </a:t>
            </a:r>
          </a:p>
          <a:p>
            <a:pPr eaLnBrk="1" hangingPunct="1">
              <a:lnSpc>
                <a:spcPct val="90000"/>
              </a:lnSpc>
            </a:pPr>
            <a:r>
              <a:rPr lang="en-US" altLang="zh-CN" sz="2400" smtClean="0"/>
              <a:t>2) </a:t>
            </a:r>
            <a:r>
              <a:rPr lang="en-US" altLang="zh-CN" sz="2400" smtClean="0">
                <a:solidFill>
                  <a:srgbClr val="000000"/>
                </a:solidFill>
              </a:rPr>
              <a:t>L</a:t>
            </a:r>
            <a:r>
              <a:rPr lang="zh-CN" altLang="en-US" sz="2400" smtClean="0">
                <a:solidFill>
                  <a:srgbClr val="000000"/>
                </a:solidFill>
              </a:rPr>
              <a:t>和</a:t>
            </a:r>
            <a:r>
              <a:rPr lang="en-US" altLang="zh-CN" sz="2400" smtClean="0">
                <a:solidFill>
                  <a:srgbClr val="000000"/>
                </a:solidFill>
              </a:rPr>
              <a:t>W</a:t>
            </a:r>
            <a:r>
              <a:rPr lang="zh-CN" altLang="en-US" sz="2400" smtClean="0">
                <a:solidFill>
                  <a:srgbClr val="000000"/>
                </a:solidFill>
              </a:rPr>
              <a:t>中的所有变量都是全称量词量化的，默认的全称量词作用于整个蕴含式</a:t>
            </a:r>
            <a:r>
              <a:rPr lang="zh-CN" altLang="en-US" sz="2400" smtClean="0"/>
              <a:t> </a:t>
            </a:r>
          </a:p>
          <a:p>
            <a:pPr eaLnBrk="1" hangingPunct="1">
              <a:lnSpc>
                <a:spcPct val="90000"/>
              </a:lnSpc>
            </a:pPr>
            <a:r>
              <a:rPr lang="en-US" altLang="zh-CN" sz="2400" smtClean="0"/>
              <a:t>3) </a:t>
            </a:r>
            <a:r>
              <a:rPr lang="zh-CN" altLang="en-US" sz="2400" smtClean="0">
                <a:solidFill>
                  <a:srgbClr val="000000"/>
                </a:solidFill>
              </a:rPr>
              <a:t>各条规则中的变量各不相同，而且规则中的变量与事实表达式中的变量也不相同</a:t>
            </a:r>
            <a:endParaRPr lang="zh-CN" altLang="en-US" sz="2400" smtClean="0"/>
          </a:p>
          <a:p>
            <a:pPr eaLnBrk="1" hangingPunct="1">
              <a:lnSpc>
                <a:spcPct val="90000"/>
              </a:lnSpc>
            </a:pPr>
            <a:r>
              <a:rPr lang="zh-CN" altLang="en-US" sz="2400" smtClean="0"/>
              <a:t>左侧作单文字的限制虽然会大大简化规则的应用过程。但也限制了规则的应用范围。但在应用中可以对规则作一些变换，使之满足这一要求。例如对</a:t>
            </a:r>
            <a:r>
              <a:rPr lang="en-US" altLang="zh-CN" sz="2400" smtClean="0"/>
              <a:t>(L1</a:t>
            </a:r>
            <a:r>
              <a:rPr lang="en-US" altLang="zh-CN" sz="2400" smtClean="0">
                <a:solidFill>
                  <a:srgbClr val="000000"/>
                </a:solidFill>
              </a:rPr>
              <a:t>∨</a:t>
            </a:r>
            <a:r>
              <a:rPr lang="en-US" altLang="zh-CN" sz="2400" smtClean="0"/>
              <a:t>L2)=&gt;W</a:t>
            </a:r>
            <a:r>
              <a:rPr lang="zh-CN" altLang="en-US" sz="2400" smtClean="0"/>
              <a:t>形式的规则，可以转换成等价的规则</a:t>
            </a:r>
            <a:r>
              <a:rPr lang="en-US" altLang="zh-CN" sz="2400" smtClean="0"/>
              <a:t>L1=&gt;W</a:t>
            </a:r>
            <a:r>
              <a:rPr lang="zh-CN" altLang="en-US" sz="2400" smtClean="0"/>
              <a:t>和</a:t>
            </a:r>
            <a:r>
              <a:rPr lang="en-US" altLang="zh-CN" sz="2400" smtClean="0"/>
              <a:t>L2=&gt;W</a:t>
            </a:r>
            <a:r>
              <a:rPr lang="zh-CN" altLang="en-US" sz="2400" smtClean="0"/>
              <a:t>。</a:t>
            </a:r>
          </a:p>
          <a:p>
            <a:pPr eaLnBrk="1" hangingPunct="1">
              <a:lnSpc>
                <a:spcPct val="90000"/>
              </a:lnSpc>
            </a:pPr>
            <a:endParaRPr lang="en-US" altLang="zh-CN" sz="24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A98891D-717B-453D-B0C0-2BEB07E60477}" type="datetime1">
              <a:rPr lang="zh-CN" altLang="en-US"/>
              <a:pPr>
                <a:defRPr/>
              </a:pPr>
              <a:t>2017/11/19</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6F2B55-F93F-4FE5-A494-CBA9EC8E74D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smtClean="0">
              <a:latin typeface="Tahoma" panose="020B0604030504040204" pitchFamily="34" charset="0"/>
              <a:ea typeface="宋体" panose="02010600030101010101" pitchFamily="2" charset="-122"/>
            </a:endParaRPr>
          </a:p>
        </p:txBody>
      </p:sp>
      <p:sp>
        <p:nvSpPr>
          <p:cNvPr id="77828" name="Rectangle 2"/>
          <p:cNvSpPr>
            <a:spLocks noGrp="1" noChangeArrowheads="1"/>
          </p:cNvSpPr>
          <p:nvPr>
            <p:ph type="title"/>
          </p:nvPr>
        </p:nvSpPr>
        <p:spPr>
          <a:xfrm>
            <a:off x="838200" y="1066800"/>
            <a:ext cx="7772400" cy="609600"/>
          </a:xfrm>
        </p:spPr>
        <p:txBody>
          <a:bodyPr/>
          <a:lstStyle/>
          <a:p>
            <a:pPr eaLnBrk="1" hangingPunct="1"/>
            <a:r>
              <a:rPr lang="zh-CN" altLang="en-US" sz="4000" smtClean="0"/>
              <a:t>与或图的</a:t>
            </a:r>
            <a:r>
              <a:rPr lang="en-US" altLang="zh-CN" sz="4000" smtClean="0"/>
              <a:t>F</a:t>
            </a:r>
            <a:r>
              <a:rPr lang="zh-CN" altLang="en-US" sz="4000" smtClean="0"/>
              <a:t>规则变换</a:t>
            </a:r>
          </a:p>
        </p:txBody>
      </p:sp>
      <p:sp>
        <p:nvSpPr>
          <p:cNvPr id="76803" name="Rectangle 3"/>
          <p:cNvSpPr>
            <a:spLocks noGrp="1" noChangeArrowheads="1"/>
          </p:cNvSpPr>
          <p:nvPr>
            <p:ph type="body" idx="1"/>
          </p:nvPr>
        </p:nvSpPr>
        <p:spPr>
          <a:xfrm>
            <a:off x="838200" y="2057400"/>
            <a:ext cx="7924800" cy="4343400"/>
          </a:xfrm>
        </p:spPr>
        <p:txBody>
          <a:bodyPr/>
          <a:lstStyle/>
          <a:p>
            <a:pPr eaLnBrk="1" hangingPunct="1">
              <a:buFont typeface="Wingdings" panose="05000000000000000000" pitchFamily="2" charset="2"/>
              <a:buNone/>
            </a:pPr>
            <a:r>
              <a:rPr lang="zh-CN" altLang="en-US" sz="2400" smtClean="0">
                <a:sym typeface="Symbol" panose="05050102010706020507" pitchFamily="18" charset="2"/>
              </a:rPr>
              <a:t>例：将原规则转化成</a:t>
            </a:r>
            <a:r>
              <a:rPr lang="en-US" altLang="zh-CN" smtClean="0">
                <a:solidFill>
                  <a:srgbClr val="000000"/>
                </a:solidFill>
              </a:rPr>
              <a:t>L=&gt;W</a:t>
            </a:r>
            <a:r>
              <a:rPr lang="en-US" altLang="zh-CN" smtClean="0"/>
              <a:t> </a:t>
            </a:r>
            <a:r>
              <a:rPr lang="zh-CN" altLang="en-US" smtClean="0"/>
              <a:t>形式</a:t>
            </a:r>
            <a:endParaRPr lang="zh-CN" altLang="en-US" sz="2400" smtClean="0">
              <a:sym typeface="Symbol" panose="05050102010706020507" pitchFamily="18" charset="2"/>
            </a:endParaRPr>
          </a:p>
          <a:p>
            <a:pPr eaLnBrk="1" hangingPunct="1">
              <a:buFont typeface="Wingdings" panose="05000000000000000000" pitchFamily="2" charset="2"/>
              <a:buNone/>
            </a:pPr>
            <a:r>
              <a:rPr lang="zh-CN" altLang="en-US" sz="2400" smtClean="0">
                <a:sym typeface="Symbol" panose="05050102010706020507" pitchFamily="18" charset="2"/>
              </a:rPr>
              <a:t>     </a:t>
            </a:r>
            <a:r>
              <a:rPr lang="en-US" altLang="zh-CN" sz="2400" smtClean="0">
                <a:sym typeface="Symbol" panose="05050102010706020507" pitchFamily="18" charset="2"/>
              </a:rPr>
              <a:t>(x)(</a:t>
            </a:r>
            <a:r>
              <a:rPr lang="en-US" altLang="zh-CN" sz="2400" smtClean="0">
                <a:solidFill>
                  <a:schemeClr val="tx2"/>
                </a:solidFill>
                <a:sym typeface="Symbol" panose="05050102010706020507" pitchFamily="18" charset="2"/>
              </a:rPr>
              <a:t>((y)(z)P(x, y, z)) </a:t>
            </a:r>
            <a:r>
              <a:rPr lang="en-US" altLang="zh-CN" sz="2400" smtClean="0">
                <a:sym typeface="Symbol" panose="05050102010706020507" pitchFamily="18" charset="2"/>
              </a:rPr>
              <a:t> (u)Q(x, u))</a:t>
            </a:r>
          </a:p>
          <a:p>
            <a:pPr lvl="1" eaLnBrk="1" hangingPunct="1">
              <a:buFont typeface="Wingdings" panose="05000000000000000000" pitchFamily="2" charset="2"/>
              <a:buNone/>
            </a:pPr>
            <a:r>
              <a:rPr lang="en-US" altLang="zh-CN" smtClean="0">
                <a:sym typeface="Symbol" panose="05050102010706020507" pitchFamily="18" charset="2"/>
              </a:rPr>
              <a:t>=&gt; (x)(~</a:t>
            </a:r>
            <a:r>
              <a:rPr lang="en-US" altLang="zh-CN" smtClean="0">
                <a:solidFill>
                  <a:schemeClr val="tx2"/>
                </a:solidFill>
                <a:sym typeface="Symbol" panose="05050102010706020507" pitchFamily="18" charset="2"/>
              </a:rPr>
              <a:t>((y)(z)P(x, y, z)) </a:t>
            </a:r>
            <a:r>
              <a:rPr lang="en-US" altLang="zh-CN" smtClean="0">
                <a:sym typeface="Symbol" panose="05050102010706020507" pitchFamily="18" charset="2"/>
              </a:rPr>
              <a:t> (u)Q(x, u))</a:t>
            </a:r>
          </a:p>
          <a:p>
            <a:pPr lvl="1" eaLnBrk="1" hangingPunct="1">
              <a:buFont typeface="Wingdings" panose="05000000000000000000" pitchFamily="2" charset="2"/>
              <a:buNone/>
            </a:pPr>
            <a:r>
              <a:rPr lang="en-US" altLang="zh-CN" smtClean="0">
                <a:sym typeface="Symbol" panose="05050102010706020507" pitchFamily="18" charset="2"/>
              </a:rPr>
              <a:t>=&gt; (x)(</a:t>
            </a:r>
            <a:r>
              <a:rPr lang="en-US" altLang="zh-CN" smtClean="0">
                <a:solidFill>
                  <a:schemeClr val="tx2"/>
                </a:solidFill>
                <a:sym typeface="Symbol" panose="05050102010706020507" pitchFamily="18" charset="2"/>
              </a:rPr>
              <a:t>(y)(z)~P(x, y, z) </a:t>
            </a:r>
            <a:r>
              <a:rPr lang="en-US" altLang="zh-CN" smtClean="0">
                <a:sym typeface="Symbol" panose="05050102010706020507" pitchFamily="18" charset="2"/>
              </a:rPr>
              <a:t> (u)Q(x, u))</a:t>
            </a:r>
          </a:p>
          <a:p>
            <a:pPr lvl="1" eaLnBrk="1" hangingPunct="1">
              <a:buFont typeface="Wingdings" panose="05000000000000000000" pitchFamily="2" charset="2"/>
              <a:buNone/>
            </a:pPr>
            <a:r>
              <a:rPr lang="en-US" altLang="zh-CN" smtClean="0">
                <a:sym typeface="Symbol" panose="05050102010706020507" pitchFamily="18" charset="2"/>
              </a:rPr>
              <a:t>=&gt; (x)(y)(z) (u)(~P(x, y, z)  Q(x, u))</a:t>
            </a:r>
          </a:p>
          <a:p>
            <a:pPr lvl="1" eaLnBrk="1" hangingPunct="1">
              <a:buFont typeface="Wingdings" panose="05000000000000000000" pitchFamily="2" charset="2"/>
              <a:buNone/>
            </a:pPr>
            <a:r>
              <a:rPr lang="en-US" altLang="zh-CN" smtClean="0">
                <a:sym typeface="Symbol" panose="05050102010706020507" pitchFamily="18" charset="2"/>
              </a:rPr>
              <a:t>=&gt; ~P(x, y, f(x, y))  Q(x, u)</a:t>
            </a:r>
          </a:p>
          <a:p>
            <a:pPr lvl="1" eaLnBrk="1" hangingPunct="1">
              <a:buFont typeface="Wingdings" panose="05000000000000000000" pitchFamily="2" charset="2"/>
              <a:buNone/>
            </a:pPr>
            <a:r>
              <a:rPr lang="en-US" altLang="zh-CN" smtClean="0">
                <a:sym typeface="Symbol" panose="05050102010706020507" pitchFamily="18" charset="2"/>
              </a:rPr>
              <a:t>=&gt; P(x, y, f(x, y))  Q(x, u)</a:t>
            </a:r>
          </a:p>
          <a:p>
            <a:pPr lvl="1" eaLnBrk="1" hangingPunct="1">
              <a:buFont typeface="Wingdings" panose="05000000000000000000" pitchFamily="2" charset="2"/>
              <a:buNone/>
            </a:pPr>
            <a:r>
              <a:rPr lang="en-US" altLang="zh-CN" smtClean="0">
                <a:sym typeface="Symbol" panose="05050102010706020507" pitchFamily="18" charset="2"/>
              </a:rPr>
              <a:t>=&gt; P(x1, y1, f(x1, y1))  Q(x1, u1)	</a:t>
            </a:r>
            <a:r>
              <a:rPr lang="zh-CN" altLang="zh-CN" smtClean="0">
                <a:solidFill>
                  <a:schemeClr val="tx2"/>
                </a:solidFill>
                <a:sym typeface="Symbol" panose="05050102010706020507" pitchFamily="18" charset="2"/>
              </a:rPr>
              <a:t>换名</a:t>
            </a:r>
            <a:endParaRPr lang="zh-CN" altLang="en-US" smtClean="0">
              <a:solidFill>
                <a:schemeClr val="tx2"/>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007515-116F-4385-8B05-61A6BEA466DE}" type="datetime1">
              <a:rPr lang="zh-CN" altLang="en-US"/>
              <a:pPr>
                <a:defRPr/>
              </a:pPr>
              <a:t>2017/11/19</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C06C5F-7C91-41E7-980A-AFFF25E918D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smtClean="0">
              <a:latin typeface="Tahoma" panose="020B0604030504040204" pitchFamily="34" charset="0"/>
              <a:ea typeface="宋体" panose="02010600030101010101" pitchFamily="2" charset="-122"/>
            </a:endParaRPr>
          </a:p>
        </p:txBody>
      </p:sp>
      <p:sp>
        <p:nvSpPr>
          <p:cNvPr id="78852" name="Rectangle 2"/>
          <p:cNvSpPr>
            <a:spLocks noGrp="1" noChangeArrowheads="1"/>
          </p:cNvSpPr>
          <p:nvPr>
            <p:ph type="title"/>
          </p:nvPr>
        </p:nvSpPr>
        <p:spPr>
          <a:xfrm>
            <a:off x="914400" y="914400"/>
            <a:ext cx="7772400" cy="762000"/>
          </a:xfrm>
        </p:spPr>
        <p:txBody>
          <a:bodyPr/>
          <a:lstStyle/>
          <a:p>
            <a:pPr eaLnBrk="1" hangingPunct="1"/>
            <a:r>
              <a:rPr lang="zh-CN" altLang="en-US" sz="4000" smtClean="0"/>
              <a:t>与或图的</a:t>
            </a:r>
            <a:r>
              <a:rPr lang="en-US" altLang="zh-CN" sz="4000" smtClean="0"/>
              <a:t>F</a:t>
            </a:r>
            <a:r>
              <a:rPr lang="zh-CN" altLang="en-US" sz="4000" smtClean="0"/>
              <a:t>规则变换</a:t>
            </a:r>
            <a:r>
              <a:rPr lang="en-US" altLang="zh-CN" smtClean="0"/>
              <a:t>—</a:t>
            </a:r>
            <a:r>
              <a:rPr lang="zh-CN" altLang="en-US" sz="2400" smtClean="0">
                <a:ea typeface="华文新魏" panose="02010800040101010101" pitchFamily="2" charset="-122"/>
              </a:rPr>
              <a:t>命题逻辑的情况</a:t>
            </a:r>
          </a:p>
        </p:txBody>
      </p:sp>
      <p:sp>
        <p:nvSpPr>
          <p:cNvPr id="78853" name="Rectangle 3"/>
          <p:cNvSpPr>
            <a:spLocks noGrp="1" noChangeArrowheads="1"/>
          </p:cNvSpPr>
          <p:nvPr>
            <p:ph type="body" idx="1"/>
          </p:nvPr>
        </p:nvSpPr>
        <p:spPr>
          <a:xfrm>
            <a:off x="838200" y="2057400"/>
            <a:ext cx="7772400" cy="3200400"/>
          </a:xfrm>
        </p:spPr>
        <p:txBody>
          <a:bodyPr/>
          <a:lstStyle/>
          <a:p>
            <a:pPr eaLnBrk="1" hangingPunct="1"/>
            <a:r>
              <a:rPr lang="zh-CN" altLang="en-US" smtClean="0"/>
              <a:t>例：</a:t>
            </a:r>
          </a:p>
          <a:p>
            <a:pPr eaLnBrk="1" hangingPunct="1">
              <a:buFont typeface="Wingdings" panose="05000000000000000000" pitchFamily="2" charset="2"/>
              <a:buNone/>
            </a:pPr>
            <a:r>
              <a:rPr lang="zh-CN" altLang="en-US" smtClean="0"/>
              <a:t>	</a:t>
            </a:r>
            <a:r>
              <a:rPr lang="zh-CN" altLang="en-US" sz="2400" smtClean="0"/>
              <a:t>事实：</a:t>
            </a:r>
            <a:r>
              <a:rPr lang="en-US" altLang="zh-CN" sz="2400" smtClean="0"/>
              <a:t>((P </a:t>
            </a:r>
            <a:r>
              <a:rPr lang="en-US" altLang="zh-CN" sz="2400" smtClean="0">
                <a:sym typeface="Symbol" panose="05050102010706020507" pitchFamily="18" charset="2"/>
              </a:rPr>
              <a:t> Q)  R)  (S  (T  U))</a:t>
            </a:r>
          </a:p>
          <a:p>
            <a:pPr eaLnBrk="1" hangingPunct="1">
              <a:buFont typeface="Wingdings" panose="05000000000000000000" pitchFamily="2" charset="2"/>
              <a:buNone/>
            </a:pPr>
            <a:r>
              <a:rPr lang="en-US" altLang="zh-CN" sz="2400" smtClean="0">
                <a:sym typeface="Symbol" panose="05050102010706020507" pitchFamily="18" charset="2"/>
              </a:rPr>
              <a:t>	</a:t>
            </a:r>
            <a:r>
              <a:rPr lang="zh-CN" altLang="en-US" sz="2400" smtClean="0">
                <a:sym typeface="Symbol" panose="05050102010706020507" pitchFamily="18" charset="2"/>
              </a:rPr>
              <a:t>规则：</a:t>
            </a:r>
            <a:r>
              <a:rPr lang="en-US" altLang="zh-CN" sz="2400" smtClean="0">
                <a:sym typeface="Symbol" panose="05050102010706020507" pitchFamily="18" charset="2"/>
              </a:rPr>
              <a:t>S  (X  Y)  Z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quarter" idx="10"/>
          </p:nvPr>
        </p:nvSpPr>
        <p:spPr/>
        <p:txBody>
          <a:bodyPr/>
          <a:lstStyle/>
          <a:p>
            <a:pPr>
              <a:defRPr/>
            </a:pPr>
            <a:fld id="{4FA7585E-0929-4685-829A-C89550AB2F2A}" type="datetime1">
              <a:rPr lang="zh-CN" altLang="en-US"/>
              <a:pPr>
                <a:defRPr/>
              </a:pPr>
              <a:t>2017/11/19</a:t>
            </a:fld>
            <a:endParaRPr lang="en-US" altLang="zh-CN"/>
          </a:p>
        </p:txBody>
      </p:sp>
      <p:sp>
        <p:nvSpPr>
          <p:cNvPr id="798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8A7DF8-E67B-4600-AB9A-3D0F70D08D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smtClean="0">
              <a:latin typeface="Tahoma" panose="020B0604030504040204" pitchFamily="34" charset="0"/>
              <a:ea typeface="宋体" panose="02010600030101010101" pitchFamily="2" charset="-122"/>
            </a:endParaRPr>
          </a:p>
        </p:txBody>
      </p:sp>
      <p:sp>
        <p:nvSpPr>
          <p:cNvPr id="78850" name="Text Box 1026"/>
          <p:cNvSpPr txBox="1">
            <a:spLocks noChangeArrowheads="1"/>
          </p:cNvSpPr>
          <p:nvPr/>
        </p:nvSpPr>
        <p:spPr bwMode="auto">
          <a:xfrm>
            <a:off x="1565275" y="5105400"/>
            <a:ext cx="324008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 (S  (T  U))</a:t>
            </a:r>
          </a:p>
        </p:txBody>
      </p:sp>
      <p:sp>
        <p:nvSpPr>
          <p:cNvPr id="78851" name="Text Box 1027"/>
          <p:cNvSpPr txBox="1">
            <a:spLocks noChangeArrowheads="1"/>
          </p:cNvSpPr>
          <p:nvPr/>
        </p:nvSpPr>
        <p:spPr bwMode="auto">
          <a:xfrm>
            <a:off x="1184275" y="4038600"/>
            <a:ext cx="14795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a:t>
            </a:r>
          </a:p>
        </p:txBody>
      </p:sp>
      <p:sp>
        <p:nvSpPr>
          <p:cNvPr id="78852" name="Text Box 1028"/>
          <p:cNvSpPr txBox="1">
            <a:spLocks noChangeArrowheads="1"/>
          </p:cNvSpPr>
          <p:nvPr/>
        </p:nvSpPr>
        <p:spPr bwMode="auto">
          <a:xfrm>
            <a:off x="3927475" y="4038600"/>
            <a:ext cx="14017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  (T  U)</a:t>
            </a:r>
          </a:p>
        </p:txBody>
      </p:sp>
      <p:sp>
        <p:nvSpPr>
          <p:cNvPr id="78853" name="Line 1029"/>
          <p:cNvSpPr>
            <a:spLocks noChangeShapeType="1"/>
          </p:cNvSpPr>
          <p:nvPr/>
        </p:nvSpPr>
        <p:spPr bwMode="auto">
          <a:xfrm flipV="1">
            <a:off x="3317875" y="4495800"/>
            <a:ext cx="1295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1030"/>
          <p:cNvSpPr>
            <a:spLocks noChangeShapeType="1"/>
          </p:cNvSpPr>
          <p:nvPr/>
        </p:nvSpPr>
        <p:spPr bwMode="auto">
          <a:xfrm flipH="1" flipV="1">
            <a:off x="1870075" y="4495800"/>
            <a:ext cx="1371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Freeform 1031"/>
          <p:cNvSpPr>
            <a:spLocks/>
          </p:cNvSpPr>
          <p:nvPr/>
        </p:nvSpPr>
        <p:spPr bwMode="auto">
          <a:xfrm>
            <a:off x="2936875" y="4800600"/>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2147483646 w 432"/>
              <a:gd name="T9" fmla="*/ 2147483646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0" y="96"/>
                </a:moveTo>
                <a:lnTo>
                  <a:pt x="96" y="0"/>
                </a:lnTo>
                <a:lnTo>
                  <a:pt x="240" y="0"/>
                </a:lnTo>
                <a:lnTo>
                  <a:pt x="384" y="48"/>
                </a:lnTo>
                <a:lnTo>
                  <a:pt x="432"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56" name="Text Box 1032"/>
          <p:cNvSpPr txBox="1">
            <a:spLocks noChangeArrowheads="1"/>
          </p:cNvSpPr>
          <p:nvPr/>
        </p:nvSpPr>
        <p:spPr bwMode="auto">
          <a:xfrm>
            <a:off x="728663" y="3048000"/>
            <a:ext cx="8620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a:t>
            </a:r>
          </a:p>
        </p:txBody>
      </p:sp>
      <p:sp>
        <p:nvSpPr>
          <p:cNvPr id="78857" name="Text Box 1033"/>
          <p:cNvSpPr txBox="1">
            <a:spLocks noChangeArrowheads="1"/>
          </p:cNvSpPr>
          <p:nvPr/>
        </p:nvSpPr>
        <p:spPr bwMode="auto">
          <a:xfrm>
            <a:off x="2362200" y="3048000"/>
            <a:ext cx="49053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 </a:t>
            </a:r>
          </a:p>
        </p:txBody>
      </p:sp>
      <p:sp>
        <p:nvSpPr>
          <p:cNvPr id="78858" name="Line 1034"/>
          <p:cNvSpPr>
            <a:spLocks noChangeShapeType="1"/>
          </p:cNvSpPr>
          <p:nvPr/>
        </p:nvSpPr>
        <p:spPr bwMode="auto">
          <a:xfrm flipH="1" flipV="1">
            <a:off x="1108075" y="3429000"/>
            <a:ext cx="8382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9" name="Line 1035"/>
          <p:cNvSpPr>
            <a:spLocks noChangeShapeType="1"/>
          </p:cNvSpPr>
          <p:nvPr/>
        </p:nvSpPr>
        <p:spPr bwMode="auto">
          <a:xfrm flipV="1">
            <a:off x="1946275" y="34290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Text Box 1036"/>
          <p:cNvSpPr txBox="1">
            <a:spLocks noChangeArrowheads="1"/>
          </p:cNvSpPr>
          <p:nvPr/>
        </p:nvSpPr>
        <p:spPr bwMode="auto">
          <a:xfrm>
            <a:off x="3925888" y="3048000"/>
            <a:ext cx="33496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61" name="Text Box 1037"/>
          <p:cNvSpPr txBox="1">
            <a:spLocks noChangeArrowheads="1"/>
          </p:cNvSpPr>
          <p:nvPr/>
        </p:nvSpPr>
        <p:spPr bwMode="auto">
          <a:xfrm>
            <a:off x="4841875" y="3048000"/>
            <a:ext cx="8128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  U</a:t>
            </a:r>
          </a:p>
        </p:txBody>
      </p:sp>
      <p:sp>
        <p:nvSpPr>
          <p:cNvPr id="78862" name="Line 1038"/>
          <p:cNvSpPr>
            <a:spLocks noChangeShapeType="1"/>
          </p:cNvSpPr>
          <p:nvPr/>
        </p:nvSpPr>
        <p:spPr bwMode="auto">
          <a:xfrm flipV="1">
            <a:off x="46894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039"/>
          <p:cNvSpPr>
            <a:spLocks noChangeShapeType="1"/>
          </p:cNvSpPr>
          <p:nvPr/>
        </p:nvSpPr>
        <p:spPr bwMode="auto">
          <a:xfrm flipH="1" flipV="1">
            <a:off x="40798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Text Box 1040"/>
          <p:cNvSpPr txBox="1">
            <a:spLocks noChangeArrowheads="1"/>
          </p:cNvSpPr>
          <p:nvPr/>
        </p:nvSpPr>
        <p:spPr bwMode="auto">
          <a:xfrm>
            <a:off x="457200" y="2057400"/>
            <a:ext cx="3349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65" name="Text Box 1041"/>
          <p:cNvSpPr txBox="1">
            <a:spLocks noChangeArrowheads="1"/>
          </p:cNvSpPr>
          <p:nvPr/>
        </p:nvSpPr>
        <p:spPr bwMode="auto">
          <a:xfrm>
            <a:off x="1577975" y="20574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a:t>
            </a:r>
          </a:p>
        </p:txBody>
      </p:sp>
      <p:sp>
        <p:nvSpPr>
          <p:cNvPr id="78866" name="Line 1042"/>
          <p:cNvSpPr>
            <a:spLocks noChangeShapeType="1"/>
          </p:cNvSpPr>
          <p:nvPr/>
        </p:nvSpPr>
        <p:spPr bwMode="auto">
          <a:xfrm flipV="1">
            <a:off x="1108075" y="2438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1043"/>
          <p:cNvSpPr>
            <a:spLocks noChangeShapeType="1"/>
          </p:cNvSpPr>
          <p:nvPr/>
        </p:nvSpPr>
        <p:spPr bwMode="auto">
          <a:xfrm flipH="1" flipV="1">
            <a:off x="574675" y="2438400"/>
            <a:ext cx="533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Freeform 1044"/>
          <p:cNvSpPr>
            <a:spLocks/>
          </p:cNvSpPr>
          <p:nvPr/>
        </p:nvSpPr>
        <p:spPr bwMode="auto">
          <a:xfrm>
            <a:off x="955675" y="2667000"/>
            <a:ext cx="395288" cy="152400"/>
          </a:xfrm>
          <a:custGeom>
            <a:avLst/>
            <a:gdLst>
              <a:gd name="T0" fmla="*/ 0 w 249"/>
              <a:gd name="T1" fmla="*/ 2147483646 h 96"/>
              <a:gd name="T2" fmla="*/ 2147483646 w 249"/>
              <a:gd name="T3" fmla="*/ 2147483646 h 96"/>
              <a:gd name="T4" fmla="*/ 2147483646 w 249"/>
              <a:gd name="T5" fmla="*/ 0 h 96"/>
              <a:gd name="T6" fmla="*/ 2147483646 w 249"/>
              <a:gd name="T7" fmla="*/ 2147483646 h 96"/>
              <a:gd name="T8" fmla="*/ 0 60000 65536"/>
              <a:gd name="T9" fmla="*/ 0 60000 65536"/>
              <a:gd name="T10" fmla="*/ 0 60000 65536"/>
              <a:gd name="T11" fmla="*/ 0 60000 65536"/>
              <a:gd name="T12" fmla="*/ 0 w 249"/>
              <a:gd name="T13" fmla="*/ 0 h 96"/>
              <a:gd name="T14" fmla="*/ 249 w 249"/>
              <a:gd name="T15" fmla="*/ 96 h 96"/>
            </a:gdLst>
            <a:ahLst/>
            <a:cxnLst>
              <a:cxn ang="T8">
                <a:pos x="T0" y="T1"/>
              </a:cxn>
              <a:cxn ang="T9">
                <a:pos x="T2" y="T3"/>
              </a:cxn>
              <a:cxn ang="T10">
                <a:pos x="T4" y="T5"/>
              </a:cxn>
              <a:cxn ang="T11">
                <a:pos x="T6" y="T7"/>
              </a:cxn>
            </a:cxnLst>
            <a:rect l="T12" t="T13" r="T14" b="T15"/>
            <a:pathLst>
              <a:path w="249" h="96">
                <a:moveTo>
                  <a:pt x="0" y="96"/>
                </a:moveTo>
                <a:lnTo>
                  <a:pt x="48" y="48"/>
                </a:lnTo>
                <a:lnTo>
                  <a:pt x="144" y="0"/>
                </a:lnTo>
                <a:lnTo>
                  <a:pt x="249" y="69"/>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9" name="Text Box 1045"/>
          <p:cNvSpPr txBox="1">
            <a:spLocks noChangeArrowheads="1"/>
          </p:cNvSpPr>
          <p:nvPr/>
        </p:nvSpPr>
        <p:spPr bwMode="auto">
          <a:xfrm>
            <a:off x="4540250" y="1981200"/>
            <a:ext cx="3492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a:t>
            </a:r>
          </a:p>
        </p:txBody>
      </p:sp>
      <p:sp>
        <p:nvSpPr>
          <p:cNvPr id="78870" name="Text Box 1046"/>
          <p:cNvSpPr txBox="1">
            <a:spLocks noChangeArrowheads="1"/>
          </p:cNvSpPr>
          <p:nvPr/>
        </p:nvSpPr>
        <p:spPr bwMode="auto">
          <a:xfrm>
            <a:off x="5364163" y="19812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t>
            </a:r>
          </a:p>
        </p:txBody>
      </p:sp>
      <p:sp>
        <p:nvSpPr>
          <p:cNvPr id="78871" name="Line 1047"/>
          <p:cNvSpPr>
            <a:spLocks noChangeShapeType="1"/>
          </p:cNvSpPr>
          <p:nvPr/>
        </p:nvSpPr>
        <p:spPr bwMode="auto">
          <a:xfrm flipV="1">
            <a:off x="5222875" y="2438400"/>
            <a:ext cx="304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2" name="Line 1048"/>
          <p:cNvSpPr>
            <a:spLocks noChangeShapeType="1"/>
          </p:cNvSpPr>
          <p:nvPr/>
        </p:nvSpPr>
        <p:spPr bwMode="auto">
          <a:xfrm flipH="1" flipV="1">
            <a:off x="4689475" y="2362200"/>
            <a:ext cx="533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3" name="Freeform 1049"/>
          <p:cNvSpPr>
            <a:spLocks/>
          </p:cNvSpPr>
          <p:nvPr/>
        </p:nvSpPr>
        <p:spPr bwMode="auto">
          <a:xfrm>
            <a:off x="5070475" y="2743200"/>
            <a:ext cx="304800" cy="76200"/>
          </a:xfrm>
          <a:custGeom>
            <a:avLst/>
            <a:gdLst>
              <a:gd name="T0" fmla="*/ 0 w 192"/>
              <a:gd name="T1" fmla="*/ 2147483646 h 48"/>
              <a:gd name="T2" fmla="*/ 2147483646 w 192"/>
              <a:gd name="T3" fmla="*/ 0 h 48"/>
              <a:gd name="T4" fmla="*/ 2147483646 w 192"/>
              <a:gd name="T5" fmla="*/ 2147483646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96" y="0"/>
                </a:lnTo>
                <a:lnTo>
                  <a:pt x="192"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74" name="Text Box 1050"/>
          <p:cNvSpPr txBox="1">
            <a:spLocks noChangeArrowheads="1"/>
          </p:cNvSpPr>
          <p:nvPr/>
        </p:nvSpPr>
        <p:spPr bwMode="auto">
          <a:xfrm>
            <a:off x="3927475" y="1905000"/>
            <a:ext cx="334963"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75" name="AutoShape 1051"/>
          <p:cNvSpPr>
            <a:spLocks noChangeArrowheads="1"/>
          </p:cNvSpPr>
          <p:nvPr/>
        </p:nvSpPr>
        <p:spPr bwMode="auto">
          <a:xfrm>
            <a:off x="4003675" y="2362200"/>
            <a:ext cx="152400" cy="685800"/>
          </a:xfrm>
          <a:prstGeom prst="upArrow">
            <a:avLst>
              <a:gd name="adj1" fmla="val 50000"/>
              <a:gd name="adj2" fmla="val 11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8876" name="Text Box 1052"/>
          <p:cNvSpPr txBox="1">
            <a:spLocks noChangeArrowheads="1"/>
          </p:cNvSpPr>
          <p:nvPr/>
        </p:nvSpPr>
        <p:spPr bwMode="auto">
          <a:xfrm>
            <a:off x="3089275" y="990600"/>
            <a:ext cx="84137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 Y</a:t>
            </a:r>
          </a:p>
        </p:txBody>
      </p:sp>
      <p:sp>
        <p:nvSpPr>
          <p:cNvPr id="78877" name="Text Box 1053"/>
          <p:cNvSpPr txBox="1">
            <a:spLocks noChangeArrowheads="1"/>
          </p:cNvSpPr>
          <p:nvPr/>
        </p:nvSpPr>
        <p:spPr bwMode="auto">
          <a:xfrm>
            <a:off x="4613275" y="990600"/>
            <a:ext cx="3492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Z</a:t>
            </a:r>
          </a:p>
        </p:txBody>
      </p:sp>
      <p:sp>
        <p:nvSpPr>
          <p:cNvPr id="78878" name="Line 1054"/>
          <p:cNvSpPr>
            <a:spLocks noChangeShapeType="1"/>
          </p:cNvSpPr>
          <p:nvPr/>
        </p:nvSpPr>
        <p:spPr bwMode="auto">
          <a:xfrm flipV="1">
            <a:off x="4079875" y="1371600"/>
            <a:ext cx="6858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55"/>
          <p:cNvSpPr>
            <a:spLocks noChangeShapeType="1"/>
          </p:cNvSpPr>
          <p:nvPr/>
        </p:nvSpPr>
        <p:spPr bwMode="auto">
          <a:xfrm flipH="1" flipV="1">
            <a:off x="3470275" y="1371600"/>
            <a:ext cx="6096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Freeform 1056"/>
          <p:cNvSpPr>
            <a:spLocks/>
          </p:cNvSpPr>
          <p:nvPr/>
        </p:nvSpPr>
        <p:spPr bwMode="auto">
          <a:xfrm>
            <a:off x="3851275" y="1600200"/>
            <a:ext cx="533400" cy="152400"/>
          </a:xfrm>
          <a:custGeom>
            <a:avLst/>
            <a:gdLst>
              <a:gd name="T0" fmla="*/ 0 w 336"/>
              <a:gd name="T1" fmla="*/ 2147483646 h 96"/>
              <a:gd name="T2" fmla="*/ 2147483646 w 336"/>
              <a:gd name="T3" fmla="*/ 0 h 96"/>
              <a:gd name="T4" fmla="*/ 2147483646 w 336"/>
              <a:gd name="T5" fmla="*/ 0 h 96"/>
              <a:gd name="T6" fmla="*/ 2147483646 w 336"/>
              <a:gd name="T7" fmla="*/ 2147483646 h 96"/>
              <a:gd name="T8" fmla="*/ 0 60000 65536"/>
              <a:gd name="T9" fmla="*/ 0 60000 65536"/>
              <a:gd name="T10" fmla="*/ 0 60000 65536"/>
              <a:gd name="T11" fmla="*/ 0 60000 65536"/>
              <a:gd name="T12" fmla="*/ 0 w 336"/>
              <a:gd name="T13" fmla="*/ 0 h 96"/>
              <a:gd name="T14" fmla="*/ 336 w 336"/>
              <a:gd name="T15" fmla="*/ 96 h 96"/>
            </a:gdLst>
            <a:ahLst/>
            <a:cxnLst>
              <a:cxn ang="T8">
                <a:pos x="T0" y="T1"/>
              </a:cxn>
              <a:cxn ang="T9">
                <a:pos x="T2" y="T3"/>
              </a:cxn>
              <a:cxn ang="T10">
                <a:pos x="T4" y="T5"/>
              </a:cxn>
              <a:cxn ang="T11">
                <a:pos x="T6" y="T7"/>
              </a:cxn>
            </a:cxnLst>
            <a:rect l="T12" t="T13" r="T14" b="T15"/>
            <a:pathLst>
              <a:path w="336" h="96">
                <a:moveTo>
                  <a:pt x="0" y="96"/>
                </a:moveTo>
                <a:lnTo>
                  <a:pt x="144" y="0"/>
                </a:lnTo>
                <a:lnTo>
                  <a:pt x="240" y="0"/>
                </a:lnTo>
                <a:lnTo>
                  <a:pt x="336" y="48"/>
                </a:lnTo>
              </a:path>
            </a:pathLst>
          </a:custGeom>
          <a:noFill/>
          <a:ln w="952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81" name="Text Box 1057"/>
          <p:cNvSpPr txBox="1">
            <a:spLocks noChangeArrowheads="1"/>
          </p:cNvSpPr>
          <p:nvPr/>
        </p:nvSpPr>
        <p:spPr bwMode="auto">
          <a:xfrm>
            <a:off x="2527300" y="152400"/>
            <a:ext cx="4413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a:t>
            </a:r>
          </a:p>
        </p:txBody>
      </p:sp>
      <p:sp>
        <p:nvSpPr>
          <p:cNvPr id="78882" name="Text Box 1058"/>
          <p:cNvSpPr txBox="1">
            <a:spLocks noChangeArrowheads="1"/>
          </p:cNvSpPr>
          <p:nvPr/>
        </p:nvSpPr>
        <p:spPr bwMode="auto">
          <a:xfrm>
            <a:off x="3854450" y="152400"/>
            <a:ext cx="3778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Y</a:t>
            </a:r>
          </a:p>
        </p:txBody>
      </p:sp>
      <p:sp>
        <p:nvSpPr>
          <p:cNvPr id="78883" name="Line 1059"/>
          <p:cNvSpPr>
            <a:spLocks noChangeShapeType="1"/>
          </p:cNvSpPr>
          <p:nvPr/>
        </p:nvSpPr>
        <p:spPr bwMode="auto">
          <a:xfrm flipV="1">
            <a:off x="3470275" y="533400"/>
            <a:ext cx="6096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4" name="Line 1060"/>
          <p:cNvSpPr>
            <a:spLocks noChangeShapeType="1"/>
          </p:cNvSpPr>
          <p:nvPr/>
        </p:nvSpPr>
        <p:spPr bwMode="auto">
          <a:xfrm flipH="1" flipV="1">
            <a:off x="2708275" y="533400"/>
            <a:ext cx="7620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5" name="Text Box 1061"/>
          <p:cNvSpPr txBox="1">
            <a:spLocks noChangeArrowheads="1"/>
          </p:cNvSpPr>
          <p:nvPr/>
        </p:nvSpPr>
        <p:spPr bwMode="auto">
          <a:xfrm>
            <a:off x="6732588" y="188913"/>
            <a:ext cx="1535112" cy="14414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P</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Q S</a:t>
            </a:r>
          </a:p>
          <a:p>
            <a:pPr eaLnBrk="1" hangingPunct="1">
              <a:spcBef>
                <a:spcPct val="0"/>
              </a:spcBef>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P</a:t>
            </a:r>
            <a:r>
              <a:rPr lang="en-US" altLang="zh-CN" sz="2000" dirty="0">
                <a:solidFill>
                  <a:schemeClr val="tx2"/>
                </a:solidFill>
                <a:latin typeface="Times New Roman" panose="02020603050405020304" pitchFamily="18" charset="0"/>
                <a:ea typeface="宋体" panose="02010600030101010101" pitchFamily="2" charset="-122"/>
                <a:sym typeface="Symbol" panose="05050102010706020507" pitchFamily="18" charset="2"/>
              </a:rPr>
              <a:t> Q T U</a:t>
            </a:r>
          </a:p>
          <a:p>
            <a:pPr eaLnBrk="1" hangingPunct="1">
              <a:spcBef>
                <a:spcPct val="0"/>
              </a:spcBef>
              <a:buClrTx/>
              <a:buSzTx/>
              <a:buFontTx/>
              <a:buNone/>
            </a:pPr>
            <a:r>
              <a:rPr lang="en-US" altLang="zh-CN" sz="2000" dirty="0">
                <a:solidFill>
                  <a:schemeClr val="tx2"/>
                </a:solidFill>
                <a:latin typeface="Times New Roman" panose="02020603050405020304" pitchFamily="18" charset="0"/>
                <a:ea typeface="宋体" panose="02010600030101010101" pitchFamily="2" charset="-122"/>
                <a:sym typeface="Symbol" panose="05050102010706020507" pitchFamily="18" charset="2"/>
              </a:rPr>
              <a:t>S R</a:t>
            </a:r>
          </a:p>
          <a:p>
            <a:pPr eaLnBrk="1" hangingPunct="1">
              <a:spcBef>
                <a:spcPct val="0"/>
              </a:spcBef>
              <a:buClrTx/>
              <a:buSzTx/>
              <a:buFontTx/>
              <a:buNone/>
            </a:pPr>
            <a:r>
              <a:rPr lang="en-US" altLang="zh-CN" sz="2000" dirty="0">
                <a:solidFill>
                  <a:schemeClr val="tx2"/>
                </a:solidFill>
                <a:latin typeface="Times New Roman" panose="02020603050405020304" pitchFamily="18" charset="0"/>
                <a:ea typeface="宋体" panose="02010600030101010101" pitchFamily="2" charset="-122"/>
                <a:sym typeface="Symbol" panose="05050102010706020507" pitchFamily="18" charset="2"/>
              </a:rPr>
              <a:t>R T U</a:t>
            </a:r>
            <a:endParaRPr lang="en-US" altLang="zh-CN" sz="2000" dirty="0">
              <a:latin typeface="Times New Roman" panose="02020603050405020304" pitchFamily="18" charset="0"/>
              <a:ea typeface="宋体" panose="02010600030101010101" pitchFamily="2" charset="-122"/>
              <a:sym typeface="Symbol" panose="05050102010706020507" pitchFamily="18" charset="2"/>
            </a:endParaRPr>
          </a:p>
        </p:txBody>
      </p:sp>
      <p:sp>
        <p:nvSpPr>
          <p:cNvPr id="78886" name="Text Box 1062"/>
          <p:cNvSpPr txBox="1">
            <a:spLocks noChangeArrowheads="1"/>
          </p:cNvSpPr>
          <p:nvPr/>
        </p:nvSpPr>
        <p:spPr bwMode="auto">
          <a:xfrm>
            <a:off x="6172200" y="3429000"/>
            <a:ext cx="2438400" cy="18669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规则的子句：</a:t>
            </a:r>
          </a:p>
          <a:p>
            <a:pPr eaLnBrk="1" hangingPunct="1">
              <a:spcBef>
                <a:spcPct val="0"/>
              </a:spcBef>
              <a:buClrTx/>
              <a:buSzTx/>
              <a:buFontTx/>
              <a:buNone/>
            </a:pPr>
            <a:r>
              <a:rPr lang="en-US"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S  (X  Y)  Z</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=&gt; ~S</a:t>
            </a:r>
            <a:r>
              <a:rPr lang="en-US" altLang="zh-CN" sz="2000">
                <a:latin typeface="Times New Roman" panose="02020603050405020304" pitchFamily="18" charset="0"/>
                <a:ea typeface="宋体" panose="02010600030101010101" pitchFamily="2" charset="-122"/>
                <a:sym typeface="Symbol" panose="05050102010706020507" pitchFamily="18" charset="2"/>
              </a:rPr>
              <a:t>(X  Y)  Z</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=&gt;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X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Y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87" name="Text Box 1063"/>
          <p:cNvSpPr txBox="1">
            <a:spLocks noChangeArrowheads="1"/>
          </p:cNvSpPr>
          <p:nvPr/>
        </p:nvSpPr>
        <p:spPr bwMode="auto">
          <a:xfrm>
            <a:off x="223838" y="5862638"/>
            <a:ext cx="87280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Times New Roman" panose="02020603050405020304" pitchFamily="18" charset="0"/>
                <a:ea typeface="宋体" panose="02010600030101010101" pitchFamily="2" charset="-122"/>
              </a:rPr>
              <a:t>结论：加入规则后得到的解图，是事实与规则对应子句的归结式</a:t>
            </a:r>
          </a:p>
        </p:txBody>
      </p:sp>
      <p:sp>
        <p:nvSpPr>
          <p:cNvPr id="78888" name="Text Box 1064"/>
          <p:cNvSpPr txBox="1">
            <a:spLocks noChangeArrowheads="1"/>
          </p:cNvSpPr>
          <p:nvPr/>
        </p:nvSpPr>
        <p:spPr bwMode="auto">
          <a:xfrm>
            <a:off x="6732588" y="1773238"/>
            <a:ext cx="1655762" cy="1501775"/>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Y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Y Z</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8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8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8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6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8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886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886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886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886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886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88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887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887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88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887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78885"/>
                                        </p:tgtEl>
                                        <p:attrNameLst>
                                          <p:attrName>style.visibility</p:attrName>
                                        </p:attrNameLst>
                                      </p:cBhvr>
                                      <p:to>
                                        <p:strVal val="visible"/>
                                      </p:to>
                                    </p:set>
                                    <p:anim calcmode="lin" valueType="num">
                                      <p:cBhvr additive="base">
                                        <p:cTn id="103" dur="500" fill="hold"/>
                                        <p:tgtEl>
                                          <p:spTgt spid="78885"/>
                                        </p:tgtEl>
                                        <p:attrNameLst>
                                          <p:attrName>ppt_x</p:attrName>
                                        </p:attrNameLst>
                                      </p:cBhvr>
                                      <p:tavLst>
                                        <p:tav tm="0">
                                          <p:val>
                                            <p:strVal val="1+#ppt_w/2"/>
                                          </p:val>
                                        </p:tav>
                                        <p:tav tm="100000">
                                          <p:val>
                                            <p:strVal val="#ppt_x"/>
                                          </p:val>
                                        </p:tav>
                                      </p:tavLst>
                                    </p:anim>
                                    <p:anim calcmode="lin" valueType="num">
                                      <p:cBhvr additive="base">
                                        <p:cTn id="104" dur="500" fill="hold"/>
                                        <p:tgtEl>
                                          <p:spTgt spid="7888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8886"/>
                                        </p:tgtEl>
                                        <p:attrNameLst>
                                          <p:attrName>style.visibility</p:attrName>
                                        </p:attrNameLst>
                                      </p:cBhvr>
                                      <p:to>
                                        <p:strVal val="visible"/>
                                      </p:to>
                                    </p:set>
                                    <p:anim calcmode="lin" valueType="num">
                                      <p:cBhvr additive="base">
                                        <p:cTn id="109" dur="500" fill="hold"/>
                                        <p:tgtEl>
                                          <p:spTgt spid="78886"/>
                                        </p:tgtEl>
                                        <p:attrNameLst>
                                          <p:attrName>ppt_x</p:attrName>
                                        </p:attrNameLst>
                                      </p:cBhvr>
                                      <p:tavLst>
                                        <p:tav tm="0">
                                          <p:val>
                                            <p:strVal val="1+#ppt_w/2"/>
                                          </p:val>
                                        </p:tav>
                                        <p:tav tm="100000">
                                          <p:val>
                                            <p:strVal val="#ppt_x"/>
                                          </p:val>
                                        </p:tav>
                                      </p:tavLst>
                                    </p:anim>
                                    <p:anim calcmode="lin" valueType="num">
                                      <p:cBhvr additive="base">
                                        <p:cTn id="110" dur="500" fill="hold"/>
                                        <p:tgtEl>
                                          <p:spTgt spid="7888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887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7887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8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887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7887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78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7888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7888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7888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7888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78884"/>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8888"/>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8887"/>
                                        </p:tgtEl>
                                        <p:attrNameLst>
                                          <p:attrName>style.visibility</p:attrName>
                                        </p:attrNameLst>
                                      </p:cBhvr>
                                      <p:to>
                                        <p:strVal val="visible"/>
                                      </p:to>
                                    </p:set>
                                    <p:anim calcmode="lin" valueType="num">
                                      <p:cBhvr additive="base">
                                        <p:cTn id="163" dur="500" fill="hold"/>
                                        <p:tgtEl>
                                          <p:spTgt spid="78887"/>
                                        </p:tgtEl>
                                        <p:attrNameLst>
                                          <p:attrName>ppt_x</p:attrName>
                                        </p:attrNameLst>
                                      </p:cBhvr>
                                      <p:tavLst>
                                        <p:tav tm="0">
                                          <p:val>
                                            <p:strVal val="#ppt_x"/>
                                          </p:val>
                                        </p:tav>
                                        <p:tav tm="100000">
                                          <p:val>
                                            <p:strVal val="#ppt_x"/>
                                          </p:val>
                                        </p:tav>
                                      </p:tavLst>
                                    </p:anim>
                                    <p:anim calcmode="lin" valueType="num">
                                      <p:cBhvr additive="base">
                                        <p:cTn id="164" dur="500" fill="hold"/>
                                        <p:tgtEl>
                                          <p:spTgt spid="78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51" grpId="0" animBg="1" autoUpdateAnimBg="0"/>
      <p:bldP spid="78852" grpId="0" animBg="1" autoUpdateAnimBg="0"/>
      <p:bldP spid="78853" grpId="0" animBg="1"/>
      <p:bldP spid="78854" grpId="0" animBg="1"/>
      <p:bldP spid="78855" grpId="0" animBg="1"/>
      <p:bldP spid="78856" grpId="0" animBg="1" autoUpdateAnimBg="0"/>
      <p:bldP spid="78857" grpId="0" animBg="1" autoUpdateAnimBg="0"/>
      <p:bldP spid="78858" grpId="0" animBg="1"/>
      <p:bldP spid="78859" grpId="0" animBg="1"/>
      <p:bldP spid="78860" grpId="0" animBg="1" autoUpdateAnimBg="0"/>
      <p:bldP spid="78861" grpId="0" animBg="1" autoUpdateAnimBg="0"/>
      <p:bldP spid="78862" grpId="0" animBg="1"/>
      <p:bldP spid="78863" grpId="0" animBg="1"/>
      <p:bldP spid="78864" grpId="0" animBg="1" autoUpdateAnimBg="0"/>
      <p:bldP spid="78865" grpId="0" animBg="1" autoUpdateAnimBg="0"/>
      <p:bldP spid="78866" grpId="0" animBg="1"/>
      <p:bldP spid="78867" grpId="0" animBg="1"/>
      <p:bldP spid="78868" grpId="0" animBg="1"/>
      <p:bldP spid="78869" grpId="0" animBg="1" autoUpdateAnimBg="0"/>
      <p:bldP spid="78870" grpId="0" animBg="1" autoUpdateAnimBg="0"/>
      <p:bldP spid="78871" grpId="0" animBg="1"/>
      <p:bldP spid="78872" grpId="0" animBg="1"/>
      <p:bldP spid="78873" grpId="0" animBg="1"/>
      <p:bldP spid="78874" grpId="0" animBg="1" autoUpdateAnimBg="0"/>
      <p:bldP spid="78875" grpId="0" animBg="1"/>
      <p:bldP spid="78876" grpId="0" animBg="1" autoUpdateAnimBg="0"/>
      <p:bldP spid="78877" grpId="0" animBg="1" autoUpdateAnimBg="0"/>
      <p:bldP spid="78878" grpId="0" animBg="1"/>
      <p:bldP spid="78879" grpId="0" animBg="1"/>
      <p:bldP spid="78880" grpId="0" animBg="1"/>
      <p:bldP spid="78881" grpId="0" animBg="1" autoUpdateAnimBg="0"/>
      <p:bldP spid="78882" grpId="0" animBg="1" autoUpdateAnimBg="0"/>
      <p:bldP spid="78883" grpId="0" animBg="1"/>
      <p:bldP spid="78884" grpId="0" animBg="1"/>
      <p:bldP spid="78885" grpId="0" animBg="1" autoUpdateAnimBg="0"/>
      <p:bldP spid="78886" grpId="0" animBg="1" autoUpdateAnimBg="0"/>
      <p:bldP spid="78887" grpId="0" animBg="1" autoUpdateAnimBg="0"/>
      <p:bldP spid="7888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p:cNvSpPr>
            <a:spLocks noGrp="1"/>
          </p:cNvSpPr>
          <p:nvPr>
            <p:ph type="dt" sz="quarter" idx="10"/>
          </p:nvPr>
        </p:nvSpPr>
        <p:spPr/>
        <p:txBody>
          <a:bodyPr/>
          <a:lstStyle/>
          <a:p>
            <a:pPr>
              <a:defRPr/>
            </a:pPr>
            <a:fld id="{50C54B2E-2144-42FE-83CC-9C4A19219E94}" type="datetime1">
              <a:rPr lang="zh-CN" altLang="en-US"/>
              <a:pPr>
                <a:defRPr/>
              </a:pPr>
              <a:t>2017/11/19</a:t>
            </a:fld>
            <a:endParaRPr lang="en-US" altLang="zh-CN"/>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13BBD9-BC13-47CC-A7E8-4720265E98B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smtClean="0">
              <a:latin typeface="Tahoma" panose="020B0604030504040204" pitchFamily="34" charset="0"/>
              <a:ea typeface="宋体" panose="02010600030101010101" pitchFamily="2" charset="-122"/>
            </a:endParaRPr>
          </a:p>
        </p:txBody>
      </p:sp>
      <p:sp>
        <p:nvSpPr>
          <p:cNvPr id="80900" name="Text Box 1026"/>
          <p:cNvSpPr txBox="1">
            <a:spLocks noChangeArrowheads="1"/>
          </p:cNvSpPr>
          <p:nvPr/>
        </p:nvSpPr>
        <p:spPr bwMode="auto">
          <a:xfrm>
            <a:off x="381000" y="304800"/>
            <a:ext cx="8229600" cy="1685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例：事实：</a:t>
            </a: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规则集： </a:t>
            </a:r>
            <a:r>
              <a:rPr lang="en-US" altLang="zh-CN" sz="2000">
                <a:latin typeface="Times New Roman" panose="02020603050405020304" pitchFamily="18" charset="0"/>
                <a:ea typeface="宋体" panose="02010600030101010101" pitchFamily="2" charset="-122"/>
                <a:sym typeface="Symbol" panose="05050102010706020507" pitchFamily="18" charset="2"/>
              </a:rPr>
              <a:t>P(A, B)   (S(A)  X(B))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Q(B, A)   U(A)</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R(B, B)  V(B)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目标：</a:t>
            </a:r>
            <a:r>
              <a:rPr lang="en-US" altLang="zh-CN" sz="2000">
                <a:latin typeface="Times New Roman" panose="02020603050405020304" pitchFamily="18" charset="0"/>
                <a:ea typeface="宋体" panose="02010600030101010101" pitchFamily="2" charset="-122"/>
                <a:sym typeface="Symbol" panose="05050102010706020507" pitchFamily="18" charset="2"/>
              </a:rPr>
              <a:t>S(A)  X(B)  U(A)  V(B)</a:t>
            </a:r>
          </a:p>
        </p:txBody>
      </p:sp>
      <p:sp>
        <p:nvSpPr>
          <p:cNvPr id="2" name="Text Box 1027"/>
          <p:cNvSpPr txBox="1">
            <a:spLocks noChangeArrowheads="1"/>
          </p:cNvSpPr>
          <p:nvPr/>
        </p:nvSpPr>
        <p:spPr bwMode="auto">
          <a:xfrm>
            <a:off x="2743200" y="5943600"/>
            <a:ext cx="33162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p:txBody>
      </p:sp>
      <p:sp>
        <p:nvSpPr>
          <p:cNvPr id="3" name="Text Box 1028"/>
          <p:cNvSpPr txBox="1">
            <a:spLocks noChangeArrowheads="1"/>
          </p:cNvSpPr>
          <p:nvPr/>
        </p:nvSpPr>
        <p:spPr bwMode="auto">
          <a:xfrm>
            <a:off x="2286000" y="4791075"/>
            <a:ext cx="1023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25" name="Text Box 1029"/>
          <p:cNvSpPr txBox="1">
            <a:spLocks noChangeArrowheads="1"/>
          </p:cNvSpPr>
          <p:nvPr/>
        </p:nvSpPr>
        <p:spPr bwMode="auto">
          <a:xfrm>
            <a:off x="4953000" y="4876800"/>
            <a:ext cx="20256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 R(B, y)</a:t>
            </a:r>
          </a:p>
        </p:txBody>
      </p:sp>
      <p:sp>
        <p:nvSpPr>
          <p:cNvPr id="81926" name="Line 1030"/>
          <p:cNvSpPr>
            <a:spLocks noChangeShapeType="1"/>
          </p:cNvSpPr>
          <p:nvPr/>
        </p:nvSpPr>
        <p:spPr bwMode="auto">
          <a:xfrm flipV="1">
            <a:off x="4572000" y="5257800"/>
            <a:ext cx="1371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7" name="Line 1031"/>
          <p:cNvSpPr>
            <a:spLocks noChangeShapeType="1"/>
          </p:cNvSpPr>
          <p:nvPr/>
        </p:nvSpPr>
        <p:spPr bwMode="auto">
          <a:xfrm flipH="1" flipV="1">
            <a:off x="2819400" y="5257800"/>
            <a:ext cx="1752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Freeform 1032"/>
          <p:cNvSpPr>
            <a:spLocks/>
          </p:cNvSpPr>
          <p:nvPr/>
        </p:nvSpPr>
        <p:spPr bwMode="auto">
          <a:xfrm>
            <a:off x="3886200" y="5562600"/>
            <a:ext cx="1219200" cy="152400"/>
          </a:xfrm>
          <a:custGeom>
            <a:avLst/>
            <a:gdLst>
              <a:gd name="T0" fmla="*/ 0 w 768"/>
              <a:gd name="T1" fmla="*/ 2147483646 h 96"/>
              <a:gd name="T2" fmla="*/ 2147483646 w 768"/>
              <a:gd name="T3" fmla="*/ 0 h 96"/>
              <a:gd name="T4" fmla="*/ 2147483646 w 768"/>
              <a:gd name="T5" fmla="*/ 0 h 96"/>
              <a:gd name="T6" fmla="*/ 2147483646 w 768"/>
              <a:gd name="T7" fmla="*/ 2147483646 h 96"/>
              <a:gd name="T8" fmla="*/ 0 60000 65536"/>
              <a:gd name="T9" fmla="*/ 0 60000 65536"/>
              <a:gd name="T10" fmla="*/ 0 60000 65536"/>
              <a:gd name="T11" fmla="*/ 0 60000 65536"/>
              <a:gd name="T12" fmla="*/ 0 w 768"/>
              <a:gd name="T13" fmla="*/ 0 h 96"/>
              <a:gd name="T14" fmla="*/ 768 w 768"/>
              <a:gd name="T15" fmla="*/ 96 h 96"/>
            </a:gdLst>
            <a:ahLst/>
            <a:cxnLst>
              <a:cxn ang="T8">
                <a:pos x="T0" y="T1"/>
              </a:cxn>
              <a:cxn ang="T9">
                <a:pos x="T2" y="T3"/>
              </a:cxn>
              <a:cxn ang="T10">
                <a:pos x="T4" y="T5"/>
              </a:cxn>
              <a:cxn ang="T11">
                <a:pos x="T6" y="T7"/>
              </a:cxn>
            </a:cxnLst>
            <a:rect l="T12" t="T13" r="T14" b="T15"/>
            <a:pathLst>
              <a:path w="768" h="96">
                <a:moveTo>
                  <a:pt x="0" y="96"/>
                </a:moveTo>
                <a:lnTo>
                  <a:pt x="192" y="0"/>
                </a:lnTo>
                <a:lnTo>
                  <a:pt x="480" y="0"/>
                </a:lnTo>
                <a:lnTo>
                  <a:pt x="768"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9" name="Text Box 1033"/>
          <p:cNvSpPr txBox="1">
            <a:spLocks noChangeArrowheads="1"/>
          </p:cNvSpPr>
          <p:nvPr/>
        </p:nvSpPr>
        <p:spPr bwMode="auto">
          <a:xfrm>
            <a:off x="5057775" y="3962400"/>
            <a:ext cx="10477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a:t>
            </a:r>
          </a:p>
        </p:txBody>
      </p:sp>
      <p:sp>
        <p:nvSpPr>
          <p:cNvPr id="81930" name="Text Box 1034"/>
          <p:cNvSpPr txBox="1">
            <a:spLocks noChangeArrowheads="1"/>
          </p:cNvSpPr>
          <p:nvPr/>
        </p:nvSpPr>
        <p:spPr bwMode="auto">
          <a:xfrm>
            <a:off x="7010400" y="3962400"/>
            <a:ext cx="9556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y)</a:t>
            </a:r>
          </a:p>
        </p:txBody>
      </p:sp>
      <p:sp>
        <p:nvSpPr>
          <p:cNvPr id="81931" name="Line 1035"/>
          <p:cNvSpPr>
            <a:spLocks noChangeShapeType="1"/>
          </p:cNvSpPr>
          <p:nvPr/>
        </p:nvSpPr>
        <p:spPr bwMode="auto">
          <a:xfrm flipV="1">
            <a:off x="6096000" y="4419600"/>
            <a:ext cx="1447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1036"/>
          <p:cNvSpPr>
            <a:spLocks noChangeShapeType="1"/>
          </p:cNvSpPr>
          <p:nvPr/>
        </p:nvSpPr>
        <p:spPr bwMode="auto">
          <a:xfrm flipH="1" flipV="1">
            <a:off x="5562600" y="4343400"/>
            <a:ext cx="5334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AutoShape 1037"/>
          <p:cNvSpPr>
            <a:spLocks noChangeArrowheads="1"/>
          </p:cNvSpPr>
          <p:nvPr/>
        </p:nvSpPr>
        <p:spPr bwMode="auto">
          <a:xfrm>
            <a:off x="2590800" y="43434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34" name="Text Box 1038"/>
          <p:cNvSpPr txBox="1">
            <a:spLocks noChangeArrowheads="1"/>
          </p:cNvSpPr>
          <p:nvPr/>
        </p:nvSpPr>
        <p:spPr bwMode="auto">
          <a:xfrm>
            <a:off x="2227263" y="3810000"/>
            <a:ext cx="1143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P(A,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5" name="Text Box 1039"/>
          <p:cNvSpPr txBox="1">
            <a:spLocks noChangeArrowheads="1"/>
          </p:cNvSpPr>
          <p:nvPr/>
        </p:nvSpPr>
        <p:spPr bwMode="auto">
          <a:xfrm>
            <a:off x="3200400" y="4267200"/>
            <a:ext cx="144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{A/x,B/y}</a:t>
            </a:r>
            <a:endParaRPr lang="en-US" altLang="zh-CN" sz="2400">
              <a:latin typeface="Times New Roman" panose="02020603050405020304" pitchFamily="18" charset="0"/>
              <a:ea typeface="宋体" panose="02010600030101010101" pitchFamily="2" charset="-122"/>
            </a:endParaRPr>
          </a:p>
        </p:txBody>
      </p:sp>
      <p:sp>
        <p:nvSpPr>
          <p:cNvPr id="81936" name="Text Box 1040"/>
          <p:cNvSpPr txBox="1">
            <a:spLocks noChangeArrowheads="1"/>
          </p:cNvSpPr>
          <p:nvPr/>
        </p:nvSpPr>
        <p:spPr bwMode="auto">
          <a:xfrm>
            <a:off x="1473200" y="2743200"/>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7" name="Text Box 1041"/>
          <p:cNvSpPr txBox="1">
            <a:spLocks noChangeArrowheads="1"/>
          </p:cNvSpPr>
          <p:nvPr/>
        </p:nvSpPr>
        <p:spPr bwMode="auto">
          <a:xfrm>
            <a:off x="3132138" y="2743200"/>
            <a:ext cx="8207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X(B)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8" name="Line 1042"/>
          <p:cNvSpPr>
            <a:spLocks noChangeShapeType="1"/>
          </p:cNvSpPr>
          <p:nvPr/>
        </p:nvSpPr>
        <p:spPr bwMode="auto">
          <a:xfrm flipV="1">
            <a:off x="2819400" y="3200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Line 1043"/>
          <p:cNvSpPr>
            <a:spLocks noChangeShapeType="1"/>
          </p:cNvSpPr>
          <p:nvPr/>
        </p:nvSpPr>
        <p:spPr bwMode="auto">
          <a:xfrm flipH="1" flipV="1">
            <a:off x="1828800" y="3200400"/>
            <a:ext cx="990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Freeform 1044"/>
          <p:cNvSpPr>
            <a:spLocks/>
          </p:cNvSpPr>
          <p:nvPr/>
        </p:nvSpPr>
        <p:spPr bwMode="auto">
          <a:xfrm>
            <a:off x="2438400" y="3505200"/>
            <a:ext cx="609600" cy="76200"/>
          </a:xfrm>
          <a:custGeom>
            <a:avLst/>
            <a:gdLst>
              <a:gd name="T0" fmla="*/ 0 w 384"/>
              <a:gd name="T1" fmla="*/ 2147483646 h 48"/>
              <a:gd name="T2" fmla="*/ 2147483646 w 384"/>
              <a:gd name="T3" fmla="*/ 0 h 48"/>
              <a:gd name="T4" fmla="*/ 2147483646 w 384"/>
              <a:gd name="T5" fmla="*/ 0 h 48"/>
              <a:gd name="T6" fmla="*/ 2147483646 w 384"/>
              <a:gd name="T7" fmla="*/ 2147483646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48"/>
                </a:moveTo>
                <a:lnTo>
                  <a:pt x="96" y="0"/>
                </a:lnTo>
                <a:lnTo>
                  <a:pt x="240" y="0"/>
                </a:lnTo>
                <a:lnTo>
                  <a:pt x="384"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1" name="AutoShape 1045"/>
          <p:cNvSpPr>
            <a:spLocks noChangeArrowheads="1"/>
          </p:cNvSpPr>
          <p:nvPr/>
        </p:nvSpPr>
        <p:spPr bwMode="auto">
          <a:xfrm>
            <a:off x="5410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2" name="Text Box 1046"/>
          <p:cNvSpPr txBox="1">
            <a:spLocks noChangeArrowheads="1"/>
          </p:cNvSpPr>
          <p:nvPr/>
        </p:nvSpPr>
        <p:spPr bwMode="auto">
          <a:xfrm>
            <a:off x="5084763" y="3048000"/>
            <a:ext cx="10906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Q(B, A) </a:t>
            </a:r>
          </a:p>
        </p:txBody>
      </p:sp>
      <p:sp>
        <p:nvSpPr>
          <p:cNvPr id="81943" name="Text Box 1047"/>
          <p:cNvSpPr txBox="1">
            <a:spLocks noChangeArrowheads="1"/>
          </p:cNvSpPr>
          <p:nvPr/>
        </p:nvSpPr>
        <p:spPr bwMode="auto">
          <a:xfrm>
            <a:off x="4227513" y="3505200"/>
            <a:ext cx="91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{B/x}</a:t>
            </a:r>
            <a:endParaRPr lang="en-US" altLang="zh-CN" sz="2400">
              <a:latin typeface="Times New Roman" panose="02020603050405020304" pitchFamily="18" charset="0"/>
              <a:ea typeface="宋体" panose="02010600030101010101" pitchFamily="2" charset="-122"/>
            </a:endParaRPr>
          </a:p>
        </p:txBody>
      </p:sp>
      <p:sp>
        <p:nvSpPr>
          <p:cNvPr id="81944" name="Text Box 1048"/>
          <p:cNvSpPr txBox="1">
            <a:spLocks noChangeArrowheads="1"/>
          </p:cNvSpPr>
          <p:nvPr/>
        </p:nvSpPr>
        <p:spPr bwMode="auto">
          <a:xfrm>
            <a:off x="5226050" y="2286000"/>
            <a:ext cx="7937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 </a:t>
            </a:r>
          </a:p>
        </p:txBody>
      </p:sp>
      <p:sp>
        <p:nvSpPr>
          <p:cNvPr id="81945" name="Line 1049"/>
          <p:cNvSpPr>
            <a:spLocks noChangeShapeType="1"/>
          </p:cNvSpPr>
          <p:nvPr/>
        </p:nvSpPr>
        <p:spPr bwMode="auto">
          <a:xfrm flipV="1">
            <a:off x="5638800" y="2667000"/>
            <a:ext cx="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AutoShape 1050"/>
          <p:cNvSpPr>
            <a:spLocks noChangeArrowheads="1"/>
          </p:cNvSpPr>
          <p:nvPr/>
        </p:nvSpPr>
        <p:spPr bwMode="auto">
          <a:xfrm>
            <a:off x="7315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7" name="Text Box 1051"/>
          <p:cNvSpPr txBox="1">
            <a:spLocks noChangeArrowheads="1"/>
          </p:cNvSpPr>
          <p:nvPr/>
        </p:nvSpPr>
        <p:spPr bwMode="auto">
          <a:xfrm>
            <a:off x="6989763" y="3048000"/>
            <a:ext cx="99853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B)</a:t>
            </a:r>
          </a:p>
        </p:txBody>
      </p:sp>
      <p:sp>
        <p:nvSpPr>
          <p:cNvPr id="81948" name="Text Box 1052"/>
          <p:cNvSpPr txBox="1">
            <a:spLocks noChangeArrowheads="1"/>
          </p:cNvSpPr>
          <p:nvPr/>
        </p:nvSpPr>
        <p:spPr bwMode="auto">
          <a:xfrm>
            <a:off x="7924800" y="3505200"/>
            <a:ext cx="91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{B/y}</a:t>
            </a:r>
            <a:endParaRPr lang="en-US" altLang="zh-CN" sz="2400">
              <a:latin typeface="Times New Roman" panose="02020603050405020304" pitchFamily="18" charset="0"/>
              <a:ea typeface="宋体" panose="02010600030101010101" pitchFamily="2" charset="-122"/>
            </a:endParaRPr>
          </a:p>
        </p:txBody>
      </p:sp>
      <p:sp>
        <p:nvSpPr>
          <p:cNvPr id="81949" name="Text Box 1053"/>
          <p:cNvSpPr txBox="1">
            <a:spLocks noChangeArrowheads="1"/>
          </p:cNvSpPr>
          <p:nvPr/>
        </p:nvSpPr>
        <p:spPr bwMode="auto">
          <a:xfrm>
            <a:off x="7094538" y="2209800"/>
            <a:ext cx="779462"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V(B) </a:t>
            </a:r>
          </a:p>
        </p:txBody>
      </p:sp>
      <p:sp>
        <p:nvSpPr>
          <p:cNvPr id="81950" name="Line 1054"/>
          <p:cNvSpPr>
            <a:spLocks noChangeShapeType="1"/>
          </p:cNvSpPr>
          <p:nvPr/>
        </p:nvSpPr>
        <p:spPr bwMode="auto">
          <a:xfrm flipV="1">
            <a:off x="7467600" y="25908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19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19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193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193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193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19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19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19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19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19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19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194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19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194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19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194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1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81925" grpId="0" animBg="1" autoUpdateAnimBg="0"/>
      <p:bldP spid="81926" grpId="0" animBg="1"/>
      <p:bldP spid="81927" grpId="0" animBg="1"/>
      <p:bldP spid="81928" grpId="0" animBg="1"/>
      <p:bldP spid="81929" grpId="0" animBg="1" autoUpdateAnimBg="0"/>
      <p:bldP spid="81930" grpId="0" animBg="1" autoUpdateAnimBg="0"/>
      <p:bldP spid="81931" grpId="0" animBg="1"/>
      <p:bldP spid="81932" grpId="0" animBg="1"/>
      <p:bldP spid="81933" grpId="0" animBg="1"/>
      <p:bldP spid="81934" grpId="0" animBg="1" autoUpdateAnimBg="0"/>
      <p:bldP spid="81935" grpId="0" autoUpdateAnimBg="0"/>
      <p:bldP spid="81936" grpId="0" animBg="1" autoUpdateAnimBg="0"/>
      <p:bldP spid="81937" grpId="0" animBg="1" autoUpdateAnimBg="0"/>
      <p:bldP spid="81938" grpId="0" animBg="1"/>
      <p:bldP spid="81939" grpId="0" animBg="1"/>
      <p:bldP spid="81940" grpId="0" animBg="1"/>
      <p:bldP spid="81941" grpId="0" animBg="1"/>
      <p:bldP spid="81942" grpId="0" animBg="1" autoUpdateAnimBg="0"/>
      <p:bldP spid="81943" grpId="0" autoUpdateAnimBg="0"/>
      <p:bldP spid="81944" grpId="0" animBg="1" autoUpdateAnimBg="0"/>
      <p:bldP spid="81945" grpId="0" animBg="1"/>
      <p:bldP spid="81946" grpId="0" animBg="1"/>
      <p:bldP spid="81947" grpId="0" animBg="1" autoUpdateAnimBg="0"/>
      <p:bldP spid="81948" grpId="0" autoUpdateAnimBg="0"/>
      <p:bldP spid="81949" grpId="0" animBg="1" autoUpdateAnimBg="0"/>
      <p:bldP spid="8195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quarter" idx="10"/>
          </p:nvPr>
        </p:nvSpPr>
        <p:spPr/>
        <p:txBody>
          <a:bodyPr/>
          <a:lstStyle/>
          <a:p>
            <a:pPr>
              <a:defRPr/>
            </a:pPr>
            <a:fld id="{7A9C928A-9F39-4A09-8964-FD052ABC2187}" type="datetime1">
              <a:rPr lang="zh-CN" altLang="en-US"/>
              <a:pPr>
                <a:defRPr/>
              </a:pPr>
              <a:t>2017/11/19</a:t>
            </a:fld>
            <a:endParaRPr lang="en-US" altLang="zh-CN"/>
          </a:p>
        </p:txBody>
      </p:sp>
      <p:sp>
        <p:nvSpPr>
          <p:cNvPr id="819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040CF7-F9F4-407A-B793-69308FC2272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smtClean="0">
              <a:latin typeface="Tahoma" panose="020B0604030504040204" pitchFamily="34" charset="0"/>
              <a:ea typeface="宋体" panose="02010600030101010101" pitchFamily="2" charset="-122"/>
            </a:endParaRPr>
          </a:p>
        </p:txBody>
      </p:sp>
      <p:sp>
        <p:nvSpPr>
          <p:cNvPr id="86018" name="Text Box 1026"/>
          <p:cNvSpPr txBox="1">
            <a:spLocks noChangeArrowheads="1"/>
          </p:cNvSpPr>
          <p:nvPr/>
        </p:nvSpPr>
        <p:spPr bwMode="auto">
          <a:xfrm>
            <a:off x="2070100" y="5214938"/>
            <a:ext cx="25654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 </a:t>
            </a:r>
            <a:r>
              <a:rPr lang="en-US" altLang="zh-CN" sz="2000">
                <a:latin typeface="Times New Roman" panose="02020603050405020304" pitchFamily="18" charset="0"/>
                <a:ea typeface="宋体" panose="02010600030101010101" pitchFamily="2" charset="-122"/>
                <a:sym typeface="Symbol" panose="05050102010706020507" pitchFamily="18" charset="2"/>
              </a:rPr>
              <a:t> (B(F)  I(F))</a:t>
            </a:r>
          </a:p>
        </p:txBody>
      </p:sp>
      <p:sp>
        <p:nvSpPr>
          <p:cNvPr id="86019" name="Text Box 1027"/>
          <p:cNvSpPr txBox="1">
            <a:spLocks noChangeArrowheads="1"/>
          </p:cNvSpPr>
          <p:nvPr/>
        </p:nvSpPr>
        <p:spPr bwMode="auto">
          <a:xfrm>
            <a:off x="1150938" y="4343400"/>
            <a:ext cx="9525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20" name="Text Box 1028"/>
          <p:cNvSpPr txBox="1">
            <a:spLocks noChangeArrowheads="1"/>
          </p:cNvSpPr>
          <p:nvPr/>
        </p:nvSpPr>
        <p:spPr bwMode="auto">
          <a:xfrm>
            <a:off x="3883025" y="4373563"/>
            <a:ext cx="13462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  I(F)</a:t>
            </a:r>
          </a:p>
        </p:txBody>
      </p:sp>
      <p:sp>
        <p:nvSpPr>
          <p:cNvPr id="86021" name="Line 1029"/>
          <p:cNvSpPr>
            <a:spLocks noChangeShapeType="1"/>
          </p:cNvSpPr>
          <p:nvPr/>
        </p:nvSpPr>
        <p:spPr bwMode="auto">
          <a:xfrm flipV="1">
            <a:off x="3352800" y="4800600"/>
            <a:ext cx="1219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2" name="Line 1030"/>
          <p:cNvSpPr>
            <a:spLocks noChangeShapeType="1"/>
          </p:cNvSpPr>
          <p:nvPr/>
        </p:nvSpPr>
        <p:spPr bwMode="auto">
          <a:xfrm flipH="1" flipV="1">
            <a:off x="1600200" y="48006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3" name="Freeform 1031"/>
          <p:cNvSpPr>
            <a:spLocks/>
          </p:cNvSpPr>
          <p:nvPr/>
        </p:nvSpPr>
        <p:spPr bwMode="auto">
          <a:xfrm>
            <a:off x="2590800" y="4953000"/>
            <a:ext cx="1295400" cy="152400"/>
          </a:xfrm>
          <a:custGeom>
            <a:avLst/>
            <a:gdLst>
              <a:gd name="T0" fmla="*/ 0 w 816"/>
              <a:gd name="T1" fmla="*/ 2147483646 h 96"/>
              <a:gd name="T2" fmla="*/ 2147483646 w 816"/>
              <a:gd name="T3" fmla="*/ 0 h 96"/>
              <a:gd name="T4" fmla="*/ 2147483646 w 816"/>
              <a:gd name="T5" fmla="*/ 0 h 96"/>
              <a:gd name="T6" fmla="*/ 2147483646 w 816"/>
              <a:gd name="T7" fmla="*/ 2147483646 h 96"/>
              <a:gd name="T8" fmla="*/ 0 60000 65536"/>
              <a:gd name="T9" fmla="*/ 0 60000 65536"/>
              <a:gd name="T10" fmla="*/ 0 60000 65536"/>
              <a:gd name="T11" fmla="*/ 0 60000 65536"/>
              <a:gd name="T12" fmla="*/ 0 w 816"/>
              <a:gd name="T13" fmla="*/ 0 h 96"/>
              <a:gd name="T14" fmla="*/ 816 w 816"/>
              <a:gd name="T15" fmla="*/ 96 h 96"/>
            </a:gdLst>
            <a:ahLst/>
            <a:cxnLst>
              <a:cxn ang="T8">
                <a:pos x="T0" y="T1"/>
              </a:cxn>
              <a:cxn ang="T9">
                <a:pos x="T2" y="T3"/>
              </a:cxn>
              <a:cxn ang="T10">
                <a:pos x="T4" y="T5"/>
              </a:cxn>
              <a:cxn ang="T11">
                <a:pos x="T6" y="T7"/>
              </a:cxn>
            </a:cxnLst>
            <a:rect l="T12" t="T13" r="T14" b="T15"/>
            <a:pathLst>
              <a:path w="816" h="96">
                <a:moveTo>
                  <a:pt x="0" y="96"/>
                </a:moveTo>
                <a:lnTo>
                  <a:pt x="288" y="0"/>
                </a:lnTo>
                <a:lnTo>
                  <a:pt x="576" y="0"/>
                </a:lnTo>
                <a:lnTo>
                  <a:pt x="816"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4" name="Text Box 1032"/>
          <p:cNvSpPr txBox="1">
            <a:spLocks noChangeArrowheads="1"/>
          </p:cNvSpPr>
          <p:nvPr/>
        </p:nvSpPr>
        <p:spPr bwMode="auto">
          <a:xfrm>
            <a:off x="3962400" y="3429000"/>
            <a:ext cx="6731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a:t>
            </a:r>
          </a:p>
        </p:txBody>
      </p:sp>
      <p:sp>
        <p:nvSpPr>
          <p:cNvPr id="86025" name="Text Box 1033"/>
          <p:cNvSpPr txBox="1">
            <a:spLocks noChangeArrowheads="1"/>
          </p:cNvSpPr>
          <p:nvPr/>
        </p:nvSpPr>
        <p:spPr bwMode="auto">
          <a:xfrm>
            <a:off x="5364163" y="3357563"/>
            <a:ext cx="5873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I(F)</a:t>
            </a:r>
          </a:p>
        </p:txBody>
      </p:sp>
      <p:sp>
        <p:nvSpPr>
          <p:cNvPr id="86026" name="Line 1034"/>
          <p:cNvSpPr>
            <a:spLocks noChangeShapeType="1"/>
          </p:cNvSpPr>
          <p:nvPr/>
        </p:nvSpPr>
        <p:spPr bwMode="auto">
          <a:xfrm flipV="1">
            <a:off x="4648200" y="3789363"/>
            <a:ext cx="1076325" cy="55403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7" name="Line 1035"/>
          <p:cNvSpPr>
            <a:spLocks noChangeShapeType="1"/>
          </p:cNvSpPr>
          <p:nvPr/>
        </p:nvSpPr>
        <p:spPr bwMode="auto">
          <a:xfrm flipH="1" flipV="1">
            <a:off x="4267200" y="38100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8" name="AutoShape 1036"/>
          <p:cNvSpPr>
            <a:spLocks noChangeArrowheads="1"/>
          </p:cNvSpPr>
          <p:nvPr/>
        </p:nvSpPr>
        <p:spPr bwMode="auto">
          <a:xfrm>
            <a:off x="1447800" y="38100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29" name="Text Box 1037"/>
          <p:cNvSpPr txBox="1">
            <a:spLocks noChangeArrowheads="1"/>
          </p:cNvSpPr>
          <p:nvPr/>
        </p:nvSpPr>
        <p:spPr bwMode="auto">
          <a:xfrm>
            <a:off x="1227138" y="3343275"/>
            <a:ext cx="935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~D(x)</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0" name="Text Box 1038"/>
          <p:cNvSpPr txBox="1">
            <a:spLocks noChangeArrowheads="1"/>
          </p:cNvSpPr>
          <p:nvPr/>
        </p:nvSpPr>
        <p:spPr bwMode="auto">
          <a:xfrm>
            <a:off x="381000" y="38862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{F/x}</a:t>
            </a:r>
            <a:endParaRPr lang="en-US" altLang="zh-CN" sz="2400">
              <a:latin typeface="Times New Roman" panose="02020603050405020304" pitchFamily="18" charset="0"/>
              <a:ea typeface="宋体" panose="02010600030101010101" pitchFamily="2" charset="-122"/>
            </a:endParaRPr>
          </a:p>
        </p:txBody>
      </p:sp>
      <p:sp>
        <p:nvSpPr>
          <p:cNvPr id="86031" name="Text Box 1039"/>
          <p:cNvSpPr txBox="1">
            <a:spLocks noChangeArrowheads="1"/>
          </p:cNvSpPr>
          <p:nvPr/>
        </p:nvSpPr>
        <p:spPr bwMode="auto">
          <a:xfrm>
            <a:off x="1228725" y="2438400"/>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2" name="Line 1040"/>
          <p:cNvSpPr>
            <a:spLocks noChangeShapeType="1"/>
          </p:cNvSpPr>
          <p:nvPr/>
        </p:nvSpPr>
        <p:spPr bwMode="auto">
          <a:xfrm flipV="1">
            <a:off x="1752600" y="28956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3" name="Text Box 1041"/>
          <p:cNvSpPr txBox="1">
            <a:spLocks noChangeArrowheads="1"/>
          </p:cNvSpPr>
          <p:nvPr/>
        </p:nvSpPr>
        <p:spPr bwMode="auto">
          <a:xfrm>
            <a:off x="627063" y="2895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6034" name="Text Box 1042"/>
          <p:cNvSpPr txBox="1">
            <a:spLocks noChangeArrowheads="1"/>
          </p:cNvSpPr>
          <p:nvPr/>
        </p:nvSpPr>
        <p:spPr bwMode="auto">
          <a:xfrm>
            <a:off x="1233488" y="1143000"/>
            <a:ext cx="900112"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~T(u)</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5" name="Text Box 1043"/>
          <p:cNvSpPr txBox="1">
            <a:spLocks noChangeArrowheads="1"/>
          </p:cNvSpPr>
          <p:nvPr/>
        </p:nvSpPr>
        <p:spPr bwMode="auto">
          <a:xfrm>
            <a:off x="685800" y="1752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{F/u}</a:t>
            </a:r>
            <a:endParaRPr lang="en-US" altLang="zh-CN" sz="2400">
              <a:latin typeface="Times New Roman" panose="02020603050405020304" pitchFamily="18" charset="0"/>
              <a:ea typeface="宋体" panose="02010600030101010101" pitchFamily="2" charset="-122"/>
            </a:endParaRPr>
          </a:p>
        </p:txBody>
      </p:sp>
      <p:sp>
        <p:nvSpPr>
          <p:cNvPr id="86036" name="Text Box 1044"/>
          <p:cNvSpPr txBox="1">
            <a:spLocks noChangeArrowheads="1"/>
          </p:cNvSpPr>
          <p:nvPr/>
        </p:nvSpPr>
        <p:spPr bwMode="auto">
          <a:xfrm>
            <a:off x="3968750" y="2362200"/>
            <a:ext cx="65881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B(y)</a:t>
            </a:r>
          </a:p>
        </p:txBody>
      </p:sp>
      <p:sp>
        <p:nvSpPr>
          <p:cNvPr id="86037" name="AutoShape 1045"/>
          <p:cNvSpPr>
            <a:spLocks noChangeArrowheads="1"/>
          </p:cNvSpPr>
          <p:nvPr/>
        </p:nvSpPr>
        <p:spPr bwMode="auto">
          <a:xfrm>
            <a:off x="4114800" y="28194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38" name="Text Box 1046"/>
          <p:cNvSpPr txBox="1">
            <a:spLocks noChangeArrowheads="1"/>
          </p:cNvSpPr>
          <p:nvPr/>
        </p:nvSpPr>
        <p:spPr bwMode="auto">
          <a:xfrm>
            <a:off x="3200400" y="2895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6039" name="Text Box 1047"/>
          <p:cNvSpPr txBox="1">
            <a:spLocks noChangeArrowheads="1"/>
          </p:cNvSpPr>
          <p:nvPr/>
        </p:nvSpPr>
        <p:spPr bwMode="auto">
          <a:xfrm>
            <a:off x="3948113" y="1371600"/>
            <a:ext cx="68738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N(F)</a:t>
            </a:r>
          </a:p>
        </p:txBody>
      </p:sp>
      <p:sp>
        <p:nvSpPr>
          <p:cNvPr id="86040" name="Line 1048"/>
          <p:cNvSpPr>
            <a:spLocks noChangeShapeType="1"/>
          </p:cNvSpPr>
          <p:nvPr/>
        </p:nvSpPr>
        <p:spPr bwMode="auto">
          <a:xfrm flipV="1">
            <a:off x="4267200" y="1828800"/>
            <a:ext cx="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Text Box 1049"/>
          <p:cNvSpPr txBox="1">
            <a:spLocks noChangeArrowheads="1"/>
          </p:cNvSpPr>
          <p:nvPr/>
        </p:nvSpPr>
        <p:spPr bwMode="auto">
          <a:xfrm>
            <a:off x="4343400" y="1905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6042" name="Text Box 1050"/>
          <p:cNvSpPr txBox="1">
            <a:spLocks noChangeArrowheads="1"/>
          </p:cNvSpPr>
          <p:nvPr/>
        </p:nvSpPr>
        <p:spPr bwMode="auto">
          <a:xfrm>
            <a:off x="3968750" y="381000"/>
            <a:ext cx="6731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N(v)</a:t>
            </a:r>
          </a:p>
        </p:txBody>
      </p:sp>
      <p:sp>
        <p:nvSpPr>
          <p:cNvPr id="86043" name="AutoShape 1051"/>
          <p:cNvSpPr>
            <a:spLocks noChangeArrowheads="1"/>
          </p:cNvSpPr>
          <p:nvPr/>
        </p:nvSpPr>
        <p:spPr bwMode="auto">
          <a:xfrm>
            <a:off x="1524000" y="1676400"/>
            <a:ext cx="381000" cy="762000"/>
          </a:xfrm>
          <a:prstGeom prst="upArrow">
            <a:avLst>
              <a:gd name="adj1" fmla="val 50000"/>
              <a:gd name="adj2"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4" name="AutoShape 1052"/>
          <p:cNvSpPr>
            <a:spLocks noChangeArrowheads="1"/>
          </p:cNvSpPr>
          <p:nvPr/>
        </p:nvSpPr>
        <p:spPr bwMode="auto">
          <a:xfrm>
            <a:off x="4114800" y="8382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5" name="Text Box 1053"/>
          <p:cNvSpPr txBox="1">
            <a:spLocks noChangeArrowheads="1"/>
          </p:cNvSpPr>
          <p:nvPr/>
        </p:nvSpPr>
        <p:spPr bwMode="auto">
          <a:xfrm>
            <a:off x="4648200" y="9144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{F/v}</a:t>
            </a:r>
            <a:endParaRPr lang="en-US" altLang="zh-CN" sz="2400">
              <a:latin typeface="Times New Roman" panose="02020603050405020304" pitchFamily="18" charset="0"/>
              <a:ea typeface="宋体" panose="02010600030101010101" pitchFamily="2" charset="-122"/>
            </a:endParaRPr>
          </a:p>
        </p:txBody>
      </p:sp>
      <p:sp>
        <p:nvSpPr>
          <p:cNvPr id="86046" name="AutoShape 1054"/>
          <p:cNvSpPr>
            <a:spLocks noChangeArrowheads="1"/>
          </p:cNvSpPr>
          <p:nvPr/>
        </p:nvSpPr>
        <p:spPr bwMode="auto">
          <a:xfrm>
            <a:off x="381000" y="304800"/>
            <a:ext cx="1143000" cy="533400"/>
          </a:xfrm>
          <a:prstGeom prst="wedgeRoundRectCallout">
            <a:avLst>
              <a:gd name="adj1" fmla="val 70417"/>
              <a:gd name="adj2" fmla="val 10297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7" name="AutoShape 1055"/>
          <p:cNvSpPr>
            <a:spLocks noChangeArrowheads="1"/>
          </p:cNvSpPr>
          <p:nvPr/>
        </p:nvSpPr>
        <p:spPr bwMode="auto">
          <a:xfrm>
            <a:off x="381000" y="304800"/>
            <a:ext cx="1143000" cy="533400"/>
          </a:xfrm>
          <a:prstGeom prst="wedgeRoundRectCallout">
            <a:avLst>
              <a:gd name="adj1" fmla="val 261806"/>
              <a:gd name="adj2" fmla="val -6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8" name="Text Box 1056"/>
          <p:cNvSpPr txBox="1">
            <a:spLocks noChangeArrowheads="1"/>
          </p:cNvSpPr>
          <p:nvPr/>
        </p:nvSpPr>
        <p:spPr bwMode="auto">
          <a:xfrm>
            <a:off x="6011863" y="417513"/>
            <a:ext cx="3132137" cy="31464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~D(F) </a:t>
            </a:r>
            <a:r>
              <a:rPr lang="en-US" altLang="zh-CN" sz="2000">
                <a:latin typeface="Times New Roman" panose="02020603050405020304" pitchFamily="18" charset="0"/>
                <a:sym typeface="Symbol" panose="05050102010706020507" pitchFamily="18" charset="2"/>
              </a:rPr>
              <a:t> (B(F) I(F))</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规则：</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R1: ~D(x)  ~T(x)</a:t>
            </a:r>
          </a:p>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	R2: B(y)  N(y)</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目标：</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~T(u)  N(v)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2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60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602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60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60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03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603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60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60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603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60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03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603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603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60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60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604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604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604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604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604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6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6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autoUpdateAnimBg="0"/>
      <p:bldP spid="86019" grpId="0" animBg="1" autoUpdateAnimBg="0"/>
      <p:bldP spid="86020" grpId="0" animBg="1" autoUpdateAnimBg="0"/>
      <p:bldP spid="86021" grpId="0" animBg="1"/>
      <p:bldP spid="86022" grpId="0" animBg="1"/>
      <p:bldP spid="86023" grpId="0" animBg="1"/>
      <p:bldP spid="86024" grpId="0" animBg="1" autoUpdateAnimBg="0"/>
      <p:bldP spid="86025" grpId="0" animBg="1" autoUpdateAnimBg="0"/>
      <p:bldP spid="86026" grpId="0" animBg="1"/>
      <p:bldP spid="86027" grpId="0" animBg="1"/>
      <p:bldP spid="86028" grpId="0" animBg="1"/>
      <p:bldP spid="86029" grpId="0" animBg="1" autoUpdateAnimBg="0"/>
      <p:bldP spid="86030" grpId="0" autoUpdateAnimBg="0"/>
      <p:bldP spid="86031" grpId="0" animBg="1" autoUpdateAnimBg="0"/>
      <p:bldP spid="86032" grpId="0" animBg="1"/>
      <p:bldP spid="86033" grpId="0" autoUpdateAnimBg="0"/>
      <p:bldP spid="86034" grpId="0" animBg="1" autoUpdateAnimBg="0"/>
      <p:bldP spid="86035" grpId="0" autoUpdateAnimBg="0"/>
      <p:bldP spid="86036" grpId="0" animBg="1" autoUpdateAnimBg="0"/>
      <p:bldP spid="86037" grpId="0" animBg="1"/>
      <p:bldP spid="86038" grpId="0" autoUpdateAnimBg="0"/>
      <p:bldP spid="86039" grpId="0" animBg="1" autoUpdateAnimBg="0"/>
      <p:bldP spid="86040" grpId="0" animBg="1"/>
      <p:bldP spid="86041" grpId="0" autoUpdateAnimBg="0"/>
      <p:bldP spid="86042" grpId="0" animBg="1" autoUpdateAnimBg="0"/>
      <p:bldP spid="86043" grpId="0" animBg="1"/>
      <p:bldP spid="86044" grpId="0" animBg="1"/>
      <p:bldP spid="86045" grpId="0" autoUpdateAnimBg="0"/>
      <p:bldP spid="86046" grpId="0" animBg="1" autoUpdateAnimBg="0"/>
      <p:bldP spid="86047" grpId="0" animBg="1" autoUpdateAnimBg="0"/>
      <p:bldP spid="8604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D9A90AB-DE2A-4E02-95C7-AE29579F01EB}" type="datetime1">
              <a:rPr lang="zh-CN" altLang="en-US"/>
              <a:pPr>
                <a:defRPr/>
              </a:pPr>
              <a:t>2017/11/19</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C03B0-4DE8-4425-A6B3-A99072D3BE9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smtClean="0">
              <a:latin typeface="Tahoma" panose="020B0604030504040204" pitchFamily="34" charset="0"/>
              <a:ea typeface="宋体" panose="02010600030101010101" pitchFamily="2" charset="-122"/>
            </a:endParaRPr>
          </a:p>
        </p:txBody>
      </p:sp>
      <p:sp>
        <p:nvSpPr>
          <p:cNvPr id="82948" name="Rectangle 2"/>
          <p:cNvSpPr>
            <a:spLocks noGrp="1" noChangeArrowheads="1"/>
          </p:cNvSpPr>
          <p:nvPr>
            <p:ph type="title"/>
          </p:nvPr>
        </p:nvSpPr>
        <p:spPr/>
        <p:txBody>
          <a:bodyPr/>
          <a:lstStyle/>
          <a:p>
            <a:pPr eaLnBrk="1" hangingPunct="1"/>
            <a:r>
              <a:rPr lang="zh-CN" altLang="en-US" sz="4000" smtClean="0">
                <a:latin typeface="Arial Narrow" panose="020B0606020202030204" pitchFamily="34" charset="0"/>
              </a:rPr>
              <a:t>作为终止条件的目标公式</a:t>
            </a:r>
          </a:p>
        </p:txBody>
      </p:sp>
      <p:sp>
        <p:nvSpPr>
          <p:cNvPr id="82949" name="Rectangle 3"/>
          <p:cNvSpPr>
            <a:spLocks noGrp="1" noChangeArrowheads="1"/>
          </p:cNvSpPr>
          <p:nvPr>
            <p:ph type="body" idx="1"/>
          </p:nvPr>
        </p:nvSpPr>
        <p:spPr>
          <a:xfrm>
            <a:off x="762000" y="2057400"/>
            <a:ext cx="7772400" cy="4114800"/>
          </a:xfrm>
        </p:spPr>
        <p:txBody>
          <a:bodyPr/>
          <a:lstStyle/>
          <a:p>
            <a:pPr eaLnBrk="1" hangingPunct="1"/>
            <a:r>
              <a:rPr lang="zh-CN" altLang="en-US" smtClean="0"/>
              <a:t>在正向演绎系统中，目标公式规定为文字的析取形式，当一个目标文字和与或图中的一个文字匹配时，可以将表示该目标文字的节点通过匹配弧连接到与或图中相应文字的节点上。表示目标文字的结点称为目标结点。当演绎系统产生的与或图包括一个在目标结点上结束的解图时，系统便成功的结束。</a:t>
            </a:r>
          </a:p>
          <a:p>
            <a:pPr eaLnBrk="1" hangingPunct="1"/>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E22688F-246D-4D31-B8D2-006EEBE04556}" type="datetime1">
              <a:rPr lang="zh-CN" altLang="en-US"/>
              <a:pPr>
                <a:defRPr/>
              </a:pPr>
              <a:t>2017/11/19</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45E40D-0C43-43A6-BC44-D9D11611BDC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a:t>
            </a:fld>
            <a:endParaRPr kumimoji="0" lang="en-US" altLang="zh-CN" sz="1400" smtClean="0">
              <a:latin typeface="Tahoma" panose="020B0604030504040204" pitchFamily="34" charset="0"/>
              <a:ea typeface="宋体" panose="02010600030101010101" pitchFamily="2" charset="-122"/>
            </a:endParaRPr>
          </a:p>
        </p:txBody>
      </p:sp>
      <p:sp>
        <p:nvSpPr>
          <p:cNvPr id="12292" name="Rectangle 2"/>
          <p:cNvSpPr>
            <a:spLocks noGrp="1" noChangeArrowheads="1"/>
          </p:cNvSpPr>
          <p:nvPr>
            <p:ph type="title"/>
          </p:nvPr>
        </p:nvSpPr>
        <p:spPr/>
        <p:txBody>
          <a:bodyPr/>
          <a:lstStyle/>
          <a:p>
            <a:pPr eaLnBrk="1" hangingPunct="1"/>
            <a:r>
              <a:rPr lang="zh-CN" altLang="en-US" smtClean="0"/>
              <a:t>归结原理</a:t>
            </a:r>
          </a:p>
        </p:txBody>
      </p:sp>
      <p:sp>
        <p:nvSpPr>
          <p:cNvPr id="6147" name="Rectangle 3"/>
          <p:cNvSpPr>
            <a:spLocks noGrp="1" noChangeArrowheads="1"/>
          </p:cNvSpPr>
          <p:nvPr>
            <p:ph type="body" idx="1"/>
          </p:nvPr>
        </p:nvSpPr>
        <p:spPr>
          <a:xfrm>
            <a:off x="762000" y="2133600"/>
            <a:ext cx="7986713" cy="4464050"/>
          </a:xfrm>
        </p:spPr>
        <p:txBody>
          <a:bodyPr/>
          <a:lstStyle/>
          <a:p>
            <a:pPr eaLnBrk="1" hangingPunct="1">
              <a:lnSpc>
                <a:spcPct val="90000"/>
              </a:lnSpc>
            </a:pPr>
            <a:r>
              <a:rPr lang="zh-CN" altLang="en-US" u="sng" smtClean="0"/>
              <a:t>归结原理</a:t>
            </a:r>
            <a:r>
              <a:rPr lang="zh-CN" altLang="en-US" smtClean="0"/>
              <a:t>由</a:t>
            </a:r>
            <a:r>
              <a:rPr lang="en-US" altLang="zh-CN" smtClean="0"/>
              <a:t>J.A.Robinson</a:t>
            </a:r>
            <a:r>
              <a:rPr lang="zh-CN" altLang="en-US" smtClean="0"/>
              <a:t>由</a:t>
            </a:r>
            <a:r>
              <a:rPr lang="en-US" altLang="zh-CN" smtClean="0"/>
              <a:t>1965</a:t>
            </a:r>
            <a:r>
              <a:rPr lang="zh-CN" altLang="en-US" smtClean="0"/>
              <a:t>年提出。</a:t>
            </a:r>
          </a:p>
          <a:p>
            <a:pPr lvl="1" eaLnBrk="1" hangingPunct="1">
              <a:lnSpc>
                <a:spcPct val="90000"/>
              </a:lnSpc>
            </a:pPr>
            <a:r>
              <a:rPr lang="zh-CN" altLang="en-US" smtClean="0"/>
              <a:t>对任一要证明为真公式取非后，证明它不可满足，为此先转化成一种标准型，然后对这个标准型不断使用单一的推理规则，即实行归结，直到导出矛盾。</a:t>
            </a:r>
          </a:p>
          <a:p>
            <a:pPr lvl="1" eaLnBrk="1" hangingPunct="1">
              <a:lnSpc>
                <a:spcPct val="90000"/>
              </a:lnSpc>
            </a:pPr>
            <a:r>
              <a:rPr lang="zh-CN" altLang="en-US" smtClean="0"/>
              <a:t>我们说一个问题是</a:t>
            </a:r>
            <a:r>
              <a:rPr lang="zh-CN" altLang="en-US" smtClean="0">
                <a:solidFill>
                  <a:schemeClr val="folHlink"/>
                </a:solidFill>
              </a:rPr>
              <a:t>可判定的</a:t>
            </a:r>
            <a:r>
              <a:rPr lang="zh-CN" altLang="en-US" smtClean="0"/>
              <a:t>，是指存在一个算法，对问题中的任给的一事例，算法都能给出“是”或“非”的明确答案。命题公式永真性问题是可判定的。</a:t>
            </a:r>
          </a:p>
          <a:p>
            <a:pPr lvl="1" eaLnBrk="1" hangingPunct="1">
              <a:lnSpc>
                <a:spcPct val="90000"/>
              </a:lnSpc>
            </a:pPr>
            <a:r>
              <a:rPr lang="zh-CN" altLang="en-US" smtClean="0"/>
              <a:t>我们说一个问题是</a:t>
            </a:r>
            <a:r>
              <a:rPr lang="zh-CN" altLang="en-US" smtClean="0">
                <a:solidFill>
                  <a:schemeClr val="folHlink"/>
                </a:solidFill>
              </a:rPr>
              <a:t>半可判定的</a:t>
            </a:r>
            <a:r>
              <a:rPr lang="zh-CN" altLang="en-US" smtClean="0"/>
              <a:t>，是指存在一个算法，对问题中的任给的一事例，若它具有某一性质，则算法将不能给出答案。一阶谓词永真性问题是半可判定的。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E9B73AC-435D-4B79-BB02-A1B6F6CDC5ED}" type="datetime1">
              <a:rPr lang="zh-CN" altLang="en-US"/>
              <a:pPr>
                <a:defRPr/>
              </a:pPr>
              <a:t>2017/11/19</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CD4E21-BBF2-419A-98FD-1A72E29741F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smtClean="0">
              <a:latin typeface="Tahoma" panose="020B0604030504040204" pitchFamily="34" charset="0"/>
              <a:ea typeface="宋体" panose="02010600030101010101" pitchFamily="2" charset="-122"/>
            </a:endParaRPr>
          </a:p>
        </p:txBody>
      </p:sp>
      <p:sp>
        <p:nvSpPr>
          <p:cNvPr id="83972" name="Rectangle 2"/>
          <p:cNvSpPr>
            <a:spLocks noGrp="1" noChangeArrowheads="1"/>
          </p:cNvSpPr>
          <p:nvPr>
            <p:ph type="title"/>
          </p:nvPr>
        </p:nvSpPr>
        <p:spPr/>
        <p:txBody>
          <a:bodyPr/>
          <a:lstStyle/>
          <a:p>
            <a:pPr eaLnBrk="1" hangingPunct="1"/>
            <a:r>
              <a:rPr lang="zh-CN" altLang="en-US" sz="4000" smtClean="0">
                <a:latin typeface="Arial Narrow" panose="020B0606020202030204" pitchFamily="34" charset="0"/>
              </a:rPr>
              <a:t>作为终止条件的目标公式</a:t>
            </a:r>
          </a:p>
        </p:txBody>
      </p:sp>
      <p:sp>
        <p:nvSpPr>
          <p:cNvPr id="83973" name="Rectangle 3"/>
          <p:cNvSpPr>
            <a:spLocks noGrp="1" noChangeArrowheads="1"/>
          </p:cNvSpPr>
          <p:nvPr>
            <p:ph type="body" idx="1"/>
          </p:nvPr>
        </p:nvSpPr>
        <p:spPr>
          <a:xfrm>
            <a:off x="914400" y="1981200"/>
            <a:ext cx="7772400" cy="4114800"/>
          </a:xfrm>
        </p:spPr>
        <p:txBody>
          <a:bodyPr/>
          <a:lstStyle/>
          <a:p>
            <a:pPr eaLnBrk="1" hangingPunct="1">
              <a:buFont typeface="Wingdings" panose="05000000000000000000" pitchFamily="2" charset="2"/>
              <a:buNone/>
            </a:pPr>
            <a:r>
              <a:rPr lang="zh-CN" altLang="en-US" sz="2400" smtClean="0"/>
              <a:t>例：事实表达式： </a:t>
            </a:r>
            <a:r>
              <a:rPr lang="en-US" altLang="zh-CN" sz="2400" smtClean="0">
                <a:solidFill>
                  <a:srgbClr val="000000"/>
                </a:solidFill>
              </a:rPr>
              <a:t>A∨B;</a:t>
            </a: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规则：</a:t>
            </a:r>
            <a:r>
              <a:rPr lang="en-US" altLang="zh-CN" sz="2400" smtClean="0">
                <a:solidFill>
                  <a:srgbClr val="000000"/>
                </a:solidFill>
              </a:rPr>
              <a:t>A=&gt;C∧D</a:t>
            </a:r>
            <a:r>
              <a:rPr lang="zh-CN" altLang="en-US" sz="2400" smtClean="0">
                <a:solidFill>
                  <a:srgbClr val="000000"/>
                </a:solidFill>
              </a:rPr>
              <a:t>和</a:t>
            </a:r>
            <a:r>
              <a:rPr lang="en-US" altLang="zh-CN" sz="2400" smtClean="0">
                <a:solidFill>
                  <a:srgbClr val="000000"/>
                </a:solidFill>
              </a:rPr>
              <a:t>B=&gt;E∧G;</a:t>
            </a: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目标公式：</a:t>
            </a:r>
            <a:r>
              <a:rPr lang="en-US" altLang="zh-CN" sz="2400" smtClean="0">
                <a:solidFill>
                  <a:srgbClr val="000000"/>
                </a:solidFill>
              </a:rPr>
              <a:t>C∨G.</a:t>
            </a:r>
            <a:endParaRPr lang="en-US" altLang="zh-CN" sz="2400" smtClean="0"/>
          </a:p>
          <a:p>
            <a:pPr eaLnBrk="1" hangingPunct="1">
              <a:buFont typeface="Wingdings" panose="05000000000000000000" pitchFamily="2" charset="2"/>
              <a:buNone/>
            </a:pPr>
            <a:r>
              <a:rPr lang="zh-CN" altLang="en-US" sz="2400" smtClean="0"/>
              <a:t>把规则化为子句形，得子句集：</a:t>
            </a:r>
          </a:p>
          <a:p>
            <a:pPr eaLnBrk="1" hangingPunct="1">
              <a:buFont typeface="Wingdings" panose="05000000000000000000" pitchFamily="2" charset="2"/>
              <a:buNone/>
            </a:pPr>
            <a:r>
              <a:rPr lang="en-US" altLang="zh-CN" sz="2400" smtClean="0">
                <a:solidFill>
                  <a:srgbClr val="000000"/>
                </a:solidFill>
              </a:rPr>
              <a:t>~A∨(C∧D</a:t>
            </a:r>
            <a:r>
              <a:rPr lang="zh-CN" altLang="en-US" sz="2400" smtClean="0">
                <a:solidFill>
                  <a:srgbClr val="000000"/>
                </a:solidFill>
              </a:rPr>
              <a:t>），</a:t>
            </a:r>
            <a:r>
              <a:rPr lang="en-US" altLang="zh-CN" sz="2400" smtClean="0">
                <a:solidFill>
                  <a:srgbClr val="000000"/>
                </a:solidFill>
              </a:rPr>
              <a:t>(~A∨C)∧(~A∨D),~A∨C,~A∨D</a:t>
            </a:r>
            <a:endParaRPr lang="en-US" altLang="zh-CN" sz="2400" smtClean="0"/>
          </a:p>
          <a:p>
            <a:pPr eaLnBrk="1" hangingPunct="1">
              <a:buFont typeface="Wingdings" panose="05000000000000000000" pitchFamily="2" charset="2"/>
              <a:buNone/>
            </a:pPr>
            <a:r>
              <a:rPr lang="en-US" altLang="zh-CN" sz="2400" smtClean="0">
                <a:solidFill>
                  <a:srgbClr val="000000"/>
                </a:solidFill>
              </a:rPr>
              <a:t>~B∨(E∧G</a:t>
            </a:r>
            <a:r>
              <a:rPr lang="zh-CN" altLang="en-US" sz="2400" smtClean="0">
                <a:solidFill>
                  <a:srgbClr val="000000"/>
                </a:solidFill>
              </a:rPr>
              <a:t>），</a:t>
            </a:r>
            <a:r>
              <a:rPr lang="en-US" altLang="zh-CN" sz="2400" smtClean="0">
                <a:solidFill>
                  <a:srgbClr val="000000"/>
                </a:solidFill>
              </a:rPr>
              <a:t>(~B∨E)∧(~B∨G),~B∨E,~B∨G</a:t>
            </a:r>
            <a:endParaRPr lang="en-US" altLang="zh-CN" sz="2400" smtClean="0"/>
          </a:p>
          <a:p>
            <a:pPr eaLnBrk="1" hangingPunct="1">
              <a:buFont typeface="Wingdings" panose="05000000000000000000" pitchFamily="2" charset="2"/>
              <a:buNone/>
            </a:pPr>
            <a:r>
              <a:rPr lang="zh-CN" altLang="en-US" sz="2400" smtClean="0">
                <a:solidFill>
                  <a:srgbClr val="000000"/>
                </a:solidFill>
              </a:rPr>
              <a:t>目标的否定为：</a:t>
            </a:r>
            <a:endParaRPr lang="zh-CN" altLang="en-US" sz="2400" smtClean="0"/>
          </a:p>
          <a:p>
            <a:pPr eaLnBrk="1" hangingPunct="1">
              <a:buFont typeface="Wingdings" panose="05000000000000000000" pitchFamily="2" charset="2"/>
              <a:buNone/>
            </a:pPr>
            <a:r>
              <a:rPr lang="en-US" altLang="zh-CN" sz="2400" smtClean="0"/>
              <a:t>~(</a:t>
            </a:r>
            <a:r>
              <a:rPr lang="en-US" altLang="zh-CN" sz="2400" smtClean="0">
                <a:solidFill>
                  <a:srgbClr val="000000"/>
                </a:solidFill>
              </a:rPr>
              <a:t>C∨G</a:t>
            </a:r>
            <a:r>
              <a:rPr lang="en-US" altLang="zh-CN" sz="2400" smtClean="0"/>
              <a:t>) ,~C</a:t>
            </a:r>
            <a:r>
              <a:rPr lang="en-US" altLang="zh-CN" sz="2400" smtClean="0">
                <a:solidFill>
                  <a:srgbClr val="000000"/>
                </a:solidFill>
              </a:rPr>
              <a:t>∧</a:t>
            </a:r>
            <a:r>
              <a:rPr lang="en-US" altLang="zh-CN" sz="2400" smtClean="0"/>
              <a:t>~G</a:t>
            </a:r>
          </a:p>
          <a:p>
            <a:pPr eaLnBrk="1" hangingPunct="1">
              <a:buFont typeface="Wingdings" panose="05000000000000000000" pitchFamily="2" charset="2"/>
              <a:buNone/>
            </a:pPr>
            <a:r>
              <a:rPr lang="zh-CN" altLang="en-US" sz="2400" smtClean="0"/>
              <a:t>其子句形为：</a:t>
            </a:r>
            <a:r>
              <a:rPr lang="en-US" altLang="zh-CN" sz="2400" smtClean="0"/>
              <a:t>~C</a:t>
            </a:r>
            <a:r>
              <a:rPr lang="zh-CN" altLang="en-US" sz="2400" smtClean="0">
                <a:solidFill>
                  <a:srgbClr val="000000"/>
                </a:solidFill>
              </a:rPr>
              <a:t>，</a:t>
            </a:r>
            <a:r>
              <a:rPr lang="en-US" altLang="zh-CN" sz="2400" smtClean="0"/>
              <a:t>~G</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p:cNvSpPr>
            <a:spLocks noGrp="1"/>
          </p:cNvSpPr>
          <p:nvPr>
            <p:ph type="dt" sz="quarter" idx="10"/>
          </p:nvPr>
        </p:nvSpPr>
        <p:spPr/>
        <p:txBody>
          <a:bodyPr/>
          <a:lstStyle/>
          <a:p>
            <a:pPr>
              <a:defRPr/>
            </a:pPr>
            <a:fld id="{0C66A7DB-84B3-4C37-97C1-00E67916F2D8}" type="datetime1">
              <a:rPr lang="zh-CN" altLang="en-US"/>
              <a:pPr>
                <a:defRPr/>
              </a:pPr>
              <a:t>2017/11/19</a:t>
            </a:fld>
            <a:endParaRPr lang="en-US" altLang="zh-CN"/>
          </a:p>
        </p:txBody>
      </p:sp>
      <p:sp>
        <p:nvSpPr>
          <p:cNvPr id="84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02517D-847C-4F8E-97EB-670CC3EE703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smtClean="0">
              <a:latin typeface="Tahoma" panose="020B0604030504040204" pitchFamily="34" charset="0"/>
              <a:ea typeface="宋体" panose="02010600030101010101" pitchFamily="2" charset="-122"/>
            </a:endParaRPr>
          </a:p>
        </p:txBody>
      </p:sp>
      <p:sp>
        <p:nvSpPr>
          <p:cNvPr id="84996" name="Text Box 1026"/>
          <p:cNvSpPr txBox="1">
            <a:spLocks noChangeArrowheads="1"/>
          </p:cNvSpPr>
          <p:nvPr/>
        </p:nvSpPr>
        <p:spPr bwMode="auto">
          <a:xfrm>
            <a:off x="533400" y="2057400"/>
            <a:ext cx="1790700" cy="235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a:t>
            </a:r>
            <a:r>
              <a:rPr lang="en-US" altLang="zh-CN" sz="2400">
                <a:latin typeface="Times New Roman" panose="02020603050405020304" pitchFamily="18" charset="0"/>
                <a:ea typeface="宋体" panose="02010600030101010101" pitchFamily="2" charset="-122"/>
              </a:rPr>
              <a:t>A </a:t>
            </a:r>
            <a:r>
              <a:rPr lang="en-US" altLang="zh-CN" sz="2000">
                <a:latin typeface="Times New Roman" panose="02020603050405020304" pitchFamily="18" charset="0"/>
                <a:ea typeface="宋体" panose="02010600030101010101" pitchFamily="2" charset="-122"/>
                <a:sym typeface="Symbol" panose="05050102010706020507" pitchFamily="18" charset="2"/>
              </a:rPr>
              <a:t> B</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规则集：</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A  C  D</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B  E  G</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目标公式：</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C   G</a:t>
            </a:r>
          </a:p>
        </p:txBody>
      </p:sp>
      <p:sp>
        <p:nvSpPr>
          <p:cNvPr id="79875" name="Text Box 1027"/>
          <p:cNvSpPr txBox="1">
            <a:spLocks noChangeArrowheads="1"/>
          </p:cNvSpPr>
          <p:nvPr/>
        </p:nvSpPr>
        <p:spPr bwMode="auto">
          <a:xfrm>
            <a:off x="4991100" y="5400675"/>
            <a:ext cx="8778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sym typeface="Symbol" panose="05050102010706020507" pitchFamily="18" charset="2"/>
              </a:rPr>
              <a:t>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6" name="Text Box 1028"/>
          <p:cNvSpPr txBox="1">
            <a:spLocks noChangeArrowheads="1"/>
          </p:cNvSpPr>
          <p:nvPr/>
        </p:nvSpPr>
        <p:spPr bwMode="auto">
          <a:xfrm>
            <a:off x="4383088" y="4486275"/>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7" name="Text Box 1029"/>
          <p:cNvSpPr txBox="1">
            <a:spLocks noChangeArrowheads="1"/>
          </p:cNvSpPr>
          <p:nvPr/>
        </p:nvSpPr>
        <p:spPr bwMode="auto">
          <a:xfrm>
            <a:off x="6080125" y="4486275"/>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8" name="Line 1030"/>
          <p:cNvSpPr>
            <a:spLocks noChangeShapeType="1"/>
          </p:cNvSpPr>
          <p:nvPr/>
        </p:nvSpPr>
        <p:spPr bwMode="auto">
          <a:xfrm flipV="1">
            <a:off x="5486400" y="4943475"/>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Line 1031"/>
          <p:cNvSpPr>
            <a:spLocks noChangeShapeType="1"/>
          </p:cNvSpPr>
          <p:nvPr/>
        </p:nvSpPr>
        <p:spPr bwMode="auto">
          <a:xfrm flipH="1" flipV="1">
            <a:off x="4572000" y="4943475"/>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Freeform 1032"/>
          <p:cNvSpPr>
            <a:spLocks/>
          </p:cNvSpPr>
          <p:nvPr/>
        </p:nvSpPr>
        <p:spPr bwMode="auto">
          <a:xfrm>
            <a:off x="5105400" y="5095875"/>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0 60000 65536"/>
              <a:gd name="T9" fmla="*/ 0 60000 65536"/>
              <a:gd name="T10" fmla="*/ 0 60000 65536"/>
              <a:gd name="T11" fmla="*/ 0 60000 65536"/>
              <a:gd name="T12" fmla="*/ 0 w 432"/>
              <a:gd name="T13" fmla="*/ 0 h 96"/>
              <a:gd name="T14" fmla="*/ 432 w 432"/>
              <a:gd name="T15" fmla="*/ 96 h 96"/>
            </a:gdLst>
            <a:ahLst/>
            <a:cxnLst>
              <a:cxn ang="T8">
                <a:pos x="T0" y="T1"/>
              </a:cxn>
              <a:cxn ang="T9">
                <a:pos x="T2" y="T3"/>
              </a:cxn>
              <a:cxn ang="T10">
                <a:pos x="T4" y="T5"/>
              </a:cxn>
              <a:cxn ang="T11">
                <a:pos x="T6" y="T7"/>
              </a:cxn>
            </a:cxnLst>
            <a:rect l="T12" t="T13" r="T14" b="T15"/>
            <a:pathLst>
              <a:path w="432" h="96">
                <a:moveTo>
                  <a:pt x="0" y="96"/>
                </a:moveTo>
                <a:lnTo>
                  <a:pt x="96" y="0"/>
                </a:lnTo>
                <a:lnTo>
                  <a:pt x="288" y="0"/>
                </a:lnTo>
                <a:lnTo>
                  <a:pt x="432" y="4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1" name="Text Box 1033"/>
          <p:cNvSpPr txBox="1">
            <a:spLocks noChangeArrowheads="1"/>
          </p:cNvSpPr>
          <p:nvPr/>
        </p:nvSpPr>
        <p:spPr bwMode="auto">
          <a:xfrm>
            <a:off x="4386263" y="3190875"/>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2" name="AutoShape 1034"/>
          <p:cNvSpPr>
            <a:spLocks noChangeArrowheads="1"/>
          </p:cNvSpPr>
          <p:nvPr/>
        </p:nvSpPr>
        <p:spPr bwMode="auto">
          <a:xfrm>
            <a:off x="44958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3" name="Text Box 1035"/>
          <p:cNvSpPr txBox="1">
            <a:spLocks noChangeArrowheads="1"/>
          </p:cNvSpPr>
          <p:nvPr/>
        </p:nvSpPr>
        <p:spPr bwMode="auto">
          <a:xfrm>
            <a:off x="3817938" y="2200275"/>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4" name="Text Box 1036"/>
          <p:cNvSpPr txBox="1">
            <a:spLocks noChangeArrowheads="1"/>
          </p:cNvSpPr>
          <p:nvPr/>
        </p:nvSpPr>
        <p:spPr bwMode="auto">
          <a:xfrm>
            <a:off x="4724400" y="2200275"/>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5" name="Line 1037"/>
          <p:cNvSpPr>
            <a:spLocks noChangeShapeType="1"/>
          </p:cNvSpPr>
          <p:nvPr/>
        </p:nvSpPr>
        <p:spPr bwMode="auto">
          <a:xfrm flipH="1" flipV="1">
            <a:off x="4038600"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1038"/>
          <p:cNvSpPr>
            <a:spLocks noChangeShapeType="1"/>
          </p:cNvSpPr>
          <p:nvPr/>
        </p:nvSpPr>
        <p:spPr bwMode="auto">
          <a:xfrm flipV="1">
            <a:off x="4572000"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Text Box 1039"/>
          <p:cNvSpPr txBox="1">
            <a:spLocks noChangeArrowheads="1"/>
          </p:cNvSpPr>
          <p:nvPr/>
        </p:nvSpPr>
        <p:spPr bwMode="auto">
          <a:xfrm>
            <a:off x="6103938" y="3190875"/>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8" name="AutoShape 1040"/>
          <p:cNvSpPr>
            <a:spLocks noChangeArrowheads="1"/>
          </p:cNvSpPr>
          <p:nvPr/>
        </p:nvSpPr>
        <p:spPr bwMode="auto">
          <a:xfrm>
            <a:off x="61722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9" name="Text Box 1041"/>
          <p:cNvSpPr txBox="1">
            <a:spLocks noChangeArrowheads="1"/>
          </p:cNvSpPr>
          <p:nvPr/>
        </p:nvSpPr>
        <p:spPr bwMode="auto">
          <a:xfrm>
            <a:off x="5537200" y="2200275"/>
            <a:ext cx="379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0" name="Text Box 1042"/>
          <p:cNvSpPr txBox="1">
            <a:spLocks noChangeArrowheads="1"/>
          </p:cNvSpPr>
          <p:nvPr/>
        </p:nvSpPr>
        <p:spPr bwMode="auto">
          <a:xfrm>
            <a:off x="6434138" y="2200275"/>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1" name="Line 1043"/>
          <p:cNvSpPr>
            <a:spLocks noChangeShapeType="1"/>
          </p:cNvSpPr>
          <p:nvPr/>
        </p:nvSpPr>
        <p:spPr bwMode="auto">
          <a:xfrm flipH="1" flipV="1">
            <a:off x="5748338"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044"/>
          <p:cNvSpPr>
            <a:spLocks noChangeShapeType="1"/>
          </p:cNvSpPr>
          <p:nvPr/>
        </p:nvSpPr>
        <p:spPr bwMode="auto">
          <a:xfrm flipV="1">
            <a:off x="6281738"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AutoShape 1045"/>
          <p:cNvSpPr>
            <a:spLocks noChangeArrowheads="1"/>
          </p:cNvSpPr>
          <p:nvPr/>
        </p:nvSpPr>
        <p:spPr bwMode="auto">
          <a:xfrm>
            <a:off x="3886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4" name="Text Box 1046"/>
          <p:cNvSpPr txBox="1">
            <a:spLocks noChangeArrowheads="1"/>
          </p:cNvSpPr>
          <p:nvPr/>
        </p:nvSpPr>
        <p:spPr bwMode="auto">
          <a:xfrm>
            <a:off x="3810000" y="981075"/>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5" name="AutoShape 1047"/>
          <p:cNvSpPr>
            <a:spLocks noChangeArrowheads="1"/>
          </p:cNvSpPr>
          <p:nvPr/>
        </p:nvSpPr>
        <p:spPr bwMode="auto">
          <a:xfrm>
            <a:off x="6553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6" name="Text Box 1048"/>
          <p:cNvSpPr txBox="1">
            <a:spLocks noChangeArrowheads="1"/>
          </p:cNvSpPr>
          <p:nvPr/>
        </p:nvSpPr>
        <p:spPr bwMode="auto">
          <a:xfrm>
            <a:off x="6477000" y="981075"/>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7" name="AutoShape 1049"/>
          <p:cNvSpPr>
            <a:spLocks noChangeArrowheads="1"/>
          </p:cNvSpPr>
          <p:nvPr/>
        </p:nvSpPr>
        <p:spPr bwMode="auto">
          <a:xfrm>
            <a:off x="4648200" y="228600"/>
            <a:ext cx="1447800" cy="533400"/>
          </a:xfrm>
          <a:prstGeom prst="wedgeRoundRectCallout">
            <a:avLst>
              <a:gd name="adj1" fmla="val -83116"/>
              <a:gd name="adj2" fmla="val 8631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79898" name="AutoShape 1050"/>
          <p:cNvSpPr>
            <a:spLocks noChangeArrowheads="1"/>
          </p:cNvSpPr>
          <p:nvPr/>
        </p:nvSpPr>
        <p:spPr bwMode="auto">
          <a:xfrm>
            <a:off x="4648200" y="228600"/>
            <a:ext cx="1447800" cy="533400"/>
          </a:xfrm>
          <a:prstGeom prst="wedgeRoundRectCallout">
            <a:avLst>
              <a:gd name="adj1" fmla="val 89037"/>
              <a:gd name="adj2" fmla="val 8988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目标</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8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8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8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98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98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98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988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98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988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989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989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989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98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989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989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9897"/>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9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autoUpdateAnimBg="0"/>
      <p:bldP spid="79876" grpId="0" animBg="1" autoUpdateAnimBg="0"/>
      <p:bldP spid="79877" grpId="0" animBg="1" autoUpdateAnimBg="0"/>
      <p:bldP spid="79878" grpId="0" animBg="1"/>
      <p:bldP spid="79879" grpId="0" animBg="1"/>
      <p:bldP spid="79880" grpId="0" animBg="1"/>
      <p:bldP spid="79881" grpId="0" animBg="1" autoUpdateAnimBg="0"/>
      <p:bldP spid="79882" grpId="0" animBg="1"/>
      <p:bldP spid="79883" grpId="0" animBg="1" autoUpdateAnimBg="0"/>
      <p:bldP spid="79884" grpId="0" animBg="1" autoUpdateAnimBg="0"/>
      <p:bldP spid="79885" grpId="0" animBg="1"/>
      <p:bldP spid="79886" grpId="0" animBg="1"/>
      <p:bldP spid="79887" grpId="0" animBg="1" autoUpdateAnimBg="0"/>
      <p:bldP spid="79888" grpId="0" animBg="1"/>
      <p:bldP spid="79889" grpId="0" animBg="1" autoUpdateAnimBg="0"/>
      <p:bldP spid="79890" grpId="0" animBg="1" autoUpdateAnimBg="0"/>
      <p:bldP spid="79891" grpId="0" animBg="1"/>
      <p:bldP spid="79892" grpId="0" animBg="1"/>
      <p:bldP spid="79893" grpId="0" animBg="1"/>
      <p:bldP spid="79894" grpId="0" animBg="1" autoUpdateAnimBg="0"/>
      <p:bldP spid="79895" grpId="0" animBg="1"/>
      <p:bldP spid="79896" grpId="0" animBg="1" autoUpdateAnimBg="0"/>
      <p:bldP spid="79897" grpId="0" animBg="1" autoUpdateAnimBg="0"/>
      <p:bldP spid="79898"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AAABCB2-4CA7-4CC1-8901-334CECDD030A}" type="datetime1">
              <a:rPr lang="zh-CN" altLang="en-US"/>
              <a:pPr>
                <a:defRPr/>
              </a:pPr>
              <a:t>2017/11/19</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DABFBB-4B0A-45C8-8FA7-589A83FD97B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smtClean="0">
              <a:latin typeface="Tahoma" panose="020B0604030504040204" pitchFamily="34" charset="0"/>
              <a:ea typeface="宋体" panose="02010600030101010101" pitchFamily="2" charset="-122"/>
            </a:endParaRPr>
          </a:p>
        </p:txBody>
      </p:sp>
      <p:sp>
        <p:nvSpPr>
          <p:cNvPr id="86020" name="Rectangle 2"/>
          <p:cNvSpPr>
            <a:spLocks noGrp="1" noChangeArrowheads="1"/>
          </p:cNvSpPr>
          <p:nvPr>
            <p:ph type="title"/>
          </p:nvPr>
        </p:nvSpPr>
        <p:spPr>
          <a:xfrm>
            <a:off x="914400" y="1066800"/>
            <a:ext cx="7772400" cy="609600"/>
          </a:xfrm>
        </p:spPr>
        <p:txBody>
          <a:bodyPr/>
          <a:lstStyle/>
          <a:p>
            <a:pPr eaLnBrk="1" hangingPunct="1"/>
            <a:r>
              <a:rPr lang="zh-CN" altLang="en-US" sz="4000" smtClean="0"/>
              <a:t>正向演绎系统小结</a:t>
            </a:r>
          </a:p>
        </p:txBody>
      </p:sp>
      <p:sp>
        <p:nvSpPr>
          <p:cNvPr id="2" name="Rectangle 3"/>
          <p:cNvSpPr>
            <a:spLocks noGrp="1" noChangeArrowheads="1"/>
          </p:cNvSpPr>
          <p:nvPr>
            <p:ph type="body" idx="1"/>
          </p:nvPr>
        </p:nvSpPr>
        <p:spPr>
          <a:xfrm>
            <a:off x="838200" y="1905000"/>
            <a:ext cx="8001000" cy="4724400"/>
          </a:xfrm>
        </p:spPr>
        <p:txBody>
          <a:bodyPr/>
          <a:lstStyle/>
          <a:p>
            <a:pPr eaLnBrk="1" hangingPunct="1"/>
            <a:r>
              <a:rPr lang="zh-CN" altLang="en-US" sz="2000" smtClean="0"/>
              <a:t>事实表达式为与或形</a:t>
            </a:r>
          </a:p>
          <a:p>
            <a:pPr eaLnBrk="1" hangingPunct="1"/>
            <a:r>
              <a:rPr lang="zh-CN" altLang="en-US" sz="2000" smtClean="0"/>
              <a:t>规则形式：</a:t>
            </a:r>
            <a:r>
              <a:rPr lang="en-US" altLang="zh-CN" sz="2000" smtClean="0"/>
              <a:t>L </a:t>
            </a:r>
            <a:r>
              <a:rPr lang="en-US" altLang="zh-CN" sz="2000" smtClean="0">
                <a:sym typeface="Symbol" panose="05050102010706020507" pitchFamily="18" charset="2"/>
              </a:rPr>
              <a:t> W, </a:t>
            </a:r>
            <a:r>
              <a:rPr lang="zh-CN" altLang="zh-CN" sz="2000" smtClean="0">
                <a:sym typeface="Symbol" panose="05050102010706020507" pitchFamily="18" charset="2"/>
              </a:rPr>
              <a:t>其中</a:t>
            </a:r>
            <a:r>
              <a:rPr lang="en-US" altLang="zh-CN" sz="2000" smtClean="0">
                <a:sym typeface="Symbol" panose="05050102010706020507" pitchFamily="18" charset="2"/>
              </a:rPr>
              <a:t>L</a:t>
            </a:r>
            <a:r>
              <a:rPr lang="zh-CN" altLang="zh-CN" sz="2000" smtClean="0">
                <a:sym typeface="Symbol" panose="05050102010706020507" pitchFamily="18" charset="2"/>
              </a:rPr>
              <a:t>为单文字</a:t>
            </a:r>
          </a:p>
          <a:p>
            <a:pPr eaLnBrk="1" hangingPunct="1"/>
            <a:r>
              <a:rPr lang="zh-CN" altLang="zh-CN" sz="2000" b="1" smtClean="0">
                <a:sym typeface="Symbol" panose="05050102010706020507" pitchFamily="18" charset="2"/>
              </a:rPr>
              <a:t>目标公式为文字析取</a:t>
            </a:r>
          </a:p>
          <a:p>
            <a:pPr eaLnBrk="1" hangingPunct="1"/>
            <a:r>
              <a:rPr lang="zh-CN" altLang="zh-CN" sz="2000" smtClean="0">
                <a:sym typeface="Symbol" panose="05050102010706020507" pitchFamily="18" charset="2"/>
              </a:rPr>
              <a:t>对事实和规则进行</a:t>
            </a:r>
            <a:r>
              <a:rPr lang="en-US" altLang="zh-CN" sz="2000" smtClean="0">
                <a:sym typeface="Symbol" panose="05050102010706020507" pitchFamily="18" charset="2"/>
              </a:rPr>
              <a:t>Skolem</a:t>
            </a:r>
            <a:r>
              <a:rPr lang="zh-CN" altLang="zh-CN" sz="2000" smtClean="0">
                <a:sym typeface="Symbol" panose="05050102010706020507" pitchFamily="18" charset="2"/>
              </a:rPr>
              <a:t>化，消去存在量词，变量受全称量词约束，对</a:t>
            </a:r>
            <a:r>
              <a:rPr lang="zh-CN" altLang="zh-CN" sz="2000" smtClean="0">
                <a:solidFill>
                  <a:schemeClr val="tx2"/>
                </a:solidFill>
                <a:sym typeface="Symbol" panose="05050102010706020507" pitchFamily="18" charset="2"/>
              </a:rPr>
              <a:t>主合取元</a:t>
            </a:r>
            <a:r>
              <a:rPr lang="zh-CN" altLang="zh-CN" sz="2000" smtClean="0">
                <a:sym typeface="Symbol" panose="05050102010706020507" pitchFamily="18" charset="2"/>
              </a:rPr>
              <a:t>和</a:t>
            </a:r>
            <a:r>
              <a:rPr lang="zh-CN" altLang="zh-CN" sz="2000" smtClean="0">
                <a:solidFill>
                  <a:schemeClr val="tx2"/>
                </a:solidFill>
                <a:sym typeface="Symbol" panose="05050102010706020507" pitchFamily="18" charset="2"/>
              </a:rPr>
              <a:t>规则</a:t>
            </a:r>
            <a:r>
              <a:rPr lang="zh-CN" altLang="zh-CN" sz="2000" smtClean="0">
                <a:sym typeface="Symbol" panose="05050102010706020507" pitchFamily="18" charset="2"/>
              </a:rPr>
              <a:t>中的</a:t>
            </a:r>
            <a:r>
              <a:rPr lang="zh-CN" altLang="zh-CN" sz="2000" smtClean="0">
                <a:solidFill>
                  <a:schemeClr val="tx2"/>
                </a:solidFill>
                <a:sym typeface="Symbol" panose="05050102010706020507" pitchFamily="18" charset="2"/>
              </a:rPr>
              <a:t>变量换名</a:t>
            </a:r>
            <a:endParaRPr lang="zh-CN" altLang="zh-CN" sz="2000" smtClean="0">
              <a:sym typeface="Symbol" panose="05050102010706020507" pitchFamily="18" charset="2"/>
            </a:endParaRPr>
          </a:p>
          <a:p>
            <a:pPr eaLnBrk="1" hangingPunct="1"/>
            <a:r>
              <a:rPr lang="zh-CN" altLang="zh-CN" sz="2000" smtClean="0">
                <a:sym typeface="Symbol" panose="05050102010706020507" pitchFamily="18" charset="2"/>
              </a:rPr>
              <a:t>用“</a:t>
            </a:r>
            <a:r>
              <a:rPr lang="zh-CN" altLang="zh-CN" sz="2000" smtClean="0">
                <a:solidFill>
                  <a:schemeClr val="tx2"/>
                </a:solidFill>
                <a:sym typeface="Symbol" panose="05050102010706020507" pitchFamily="18" charset="2"/>
              </a:rPr>
              <a:t>对偶形</a:t>
            </a:r>
            <a:r>
              <a:rPr lang="zh-CN" altLang="zh-CN" sz="2000" smtClean="0">
                <a:sym typeface="Symbol" panose="05050102010706020507" pitchFamily="18" charset="2"/>
              </a:rPr>
              <a:t>”对目标进行</a:t>
            </a:r>
            <a:r>
              <a:rPr lang="en-US" altLang="zh-CN" sz="2000" smtClean="0">
                <a:sym typeface="Symbol" panose="05050102010706020507" pitchFamily="18" charset="2"/>
              </a:rPr>
              <a:t>Skolem</a:t>
            </a:r>
            <a:r>
              <a:rPr lang="zh-CN" altLang="zh-CN" sz="2000" smtClean="0">
                <a:sym typeface="Symbol" panose="05050102010706020507" pitchFamily="18" charset="2"/>
              </a:rPr>
              <a:t>化，消去全称量词，变量受存在量词约束，对</a:t>
            </a:r>
            <a:r>
              <a:rPr lang="zh-CN" altLang="zh-CN" sz="2000" smtClean="0">
                <a:solidFill>
                  <a:schemeClr val="tx2"/>
                </a:solidFill>
                <a:sym typeface="Symbol" panose="05050102010706020507" pitchFamily="18" charset="2"/>
              </a:rPr>
              <a:t>析取元</a:t>
            </a:r>
            <a:r>
              <a:rPr lang="zh-CN" altLang="zh-CN" sz="2000" smtClean="0">
                <a:sym typeface="Symbol" panose="05050102010706020507" pitchFamily="18" charset="2"/>
              </a:rPr>
              <a:t>中的</a:t>
            </a:r>
            <a:r>
              <a:rPr lang="zh-CN" altLang="zh-CN" sz="2000" smtClean="0">
                <a:solidFill>
                  <a:schemeClr val="tx2"/>
                </a:solidFill>
                <a:sym typeface="Symbol" panose="05050102010706020507" pitchFamily="18" charset="2"/>
              </a:rPr>
              <a:t>变量换名</a:t>
            </a:r>
            <a:endParaRPr lang="zh-CN" altLang="zh-CN" sz="2000" smtClean="0">
              <a:sym typeface="Symbol" panose="05050102010706020507" pitchFamily="18" charset="2"/>
            </a:endParaRPr>
          </a:p>
          <a:p>
            <a:pPr eaLnBrk="1" hangingPunct="1"/>
            <a:r>
              <a:rPr lang="zh-CN" altLang="zh-CN" sz="2000" smtClean="0">
                <a:sym typeface="Symbol" panose="05050102010706020507" pitchFamily="18" charset="2"/>
              </a:rPr>
              <a:t>事实表达成与或树，其中，“</a:t>
            </a:r>
            <a:r>
              <a:rPr lang="zh-CN" altLang="en-US" sz="2000" smtClean="0">
                <a:solidFill>
                  <a:schemeClr val="tx2"/>
                </a:solidFill>
                <a:sym typeface="Symbol" panose="05050102010706020507" pitchFamily="18" charset="2"/>
              </a:rPr>
              <a:t></a:t>
            </a:r>
            <a:r>
              <a:rPr lang="zh-CN" altLang="en-US" sz="2000" smtClean="0">
                <a:sym typeface="Symbol" panose="05050102010706020507" pitchFamily="18" charset="2"/>
              </a:rPr>
              <a:t>”对应树中“</a:t>
            </a:r>
            <a:r>
              <a:rPr lang="zh-CN" altLang="en-US" sz="2000" smtClean="0">
                <a:solidFill>
                  <a:schemeClr val="tx2"/>
                </a:solidFill>
                <a:sym typeface="Symbol" panose="05050102010706020507" pitchFamily="18" charset="2"/>
              </a:rPr>
              <a:t>与</a:t>
            </a:r>
            <a:r>
              <a:rPr lang="zh-CN" altLang="en-US" sz="2000" smtClean="0">
                <a:sym typeface="Symbol" panose="05050102010706020507" pitchFamily="18" charset="2"/>
              </a:rPr>
              <a:t>”，“</a:t>
            </a:r>
            <a:r>
              <a:rPr lang="zh-CN" altLang="en-US" sz="2000" smtClean="0">
                <a:solidFill>
                  <a:schemeClr val="tx2"/>
                </a:solidFill>
                <a:sym typeface="Symbol" panose="05050102010706020507" pitchFamily="18" charset="2"/>
              </a:rPr>
              <a:t></a:t>
            </a:r>
            <a:r>
              <a:rPr lang="zh-CN" altLang="en-US" sz="2000" smtClean="0">
                <a:sym typeface="Symbol" panose="05050102010706020507" pitchFamily="18" charset="2"/>
              </a:rPr>
              <a:t>”对应树中“</a:t>
            </a:r>
            <a:r>
              <a:rPr lang="zh-CN" altLang="en-US" sz="2000" smtClean="0">
                <a:solidFill>
                  <a:schemeClr val="tx2"/>
                </a:solidFill>
                <a:sym typeface="Symbol" panose="05050102010706020507" pitchFamily="18" charset="2"/>
              </a:rPr>
              <a:t>或</a:t>
            </a:r>
            <a:r>
              <a:rPr lang="zh-CN" altLang="en-US" sz="2000" smtClean="0">
                <a:sym typeface="Symbol" panose="05050102010706020507" pitchFamily="18" charset="2"/>
              </a:rPr>
              <a:t>”</a:t>
            </a:r>
          </a:p>
          <a:p>
            <a:pPr eaLnBrk="1" hangingPunct="1"/>
            <a:r>
              <a:rPr lang="zh-CN" altLang="en-US" sz="2000" smtClean="0">
                <a:sym typeface="Symbol" panose="05050102010706020507" pitchFamily="18" charset="2"/>
              </a:rPr>
              <a:t>从事实出发，</a:t>
            </a:r>
            <a:r>
              <a:rPr lang="zh-CN" altLang="en-US" sz="2000" smtClean="0">
                <a:solidFill>
                  <a:schemeClr val="tx2"/>
                </a:solidFill>
                <a:sym typeface="Symbol" panose="05050102010706020507" pitchFamily="18" charset="2"/>
              </a:rPr>
              <a:t>正向</a:t>
            </a:r>
            <a:r>
              <a:rPr lang="zh-CN" altLang="en-US" sz="2000" smtClean="0">
                <a:sym typeface="Symbol" panose="05050102010706020507" pitchFamily="18" charset="2"/>
              </a:rPr>
              <a:t>应用规则，到得到目标节点为结束的</a:t>
            </a:r>
            <a:r>
              <a:rPr lang="zh-CN" altLang="en-US" sz="2000" smtClean="0">
                <a:solidFill>
                  <a:schemeClr val="tx2"/>
                </a:solidFill>
                <a:sym typeface="Symbol" panose="05050102010706020507" pitchFamily="18" charset="2"/>
              </a:rPr>
              <a:t>一致解图</a:t>
            </a:r>
            <a:r>
              <a:rPr lang="zh-CN" altLang="en-US" sz="2000" smtClean="0">
                <a:sym typeface="Symbol" panose="05050102010706020507" pitchFamily="18" charset="2"/>
              </a:rPr>
              <a:t>为止</a:t>
            </a:r>
          </a:p>
          <a:p>
            <a:pPr eaLnBrk="1" hangingPunct="1"/>
            <a:r>
              <a:rPr lang="zh-CN" altLang="en-US" sz="2000" smtClean="0">
                <a:sym typeface="Symbol" panose="05050102010706020507" pitchFamily="18" charset="2"/>
              </a:rPr>
              <a:t>存在合一复合时，则解图是一致的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3A54702-4660-4881-9D88-38E02BFB2C6A}" type="datetime1">
              <a:rPr lang="zh-CN" altLang="en-US"/>
              <a:pPr>
                <a:defRPr/>
              </a:pPr>
              <a:t>2017/11/19</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D612AA-887E-4728-9738-3FDE7841EE7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smtClean="0">
              <a:latin typeface="Tahoma" panose="020B0604030504040204" pitchFamily="34" charset="0"/>
              <a:ea typeface="宋体" panose="02010600030101010101" pitchFamily="2" charset="-122"/>
            </a:endParaRPr>
          </a:p>
        </p:txBody>
      </p:sp>
      <p:sp>
        <p:nvSpPr>
          <p:cNvPr id="87044" name="Rectangle 2"/>
          <p:cNvSpPr>
            <a:spLocks noGrp="1" noChangeArrowheads="1"/>
          </p:cNvSpPr>
          <p:nvPr>
            <p:ph type="title"/>
          </p:nvPr>
        </p:nvSpPr>
        <p:spPr>
          <a:xfrm>
            <a:off x="914400" y="914400"/>
            <a:ext cx="7772400" cy="685800"/>
          </a:xfrm>
        </p:spPr>
        <p:txBody>
          <a:bodyPr/>
          <a:lstStyle/>
          <a:p>
            <a:pPr eaLnBrk="1" hangingPunct="1"/>
            <a:r>
              <a:rPr lang="zh-CN" altLang="en-US" sz="4000" smtClean="0"/>
              <a:t>规则演绎系统</a:t>
            </a:r>
            <a:r>
              <a:rPr lang="en-US" altLang="zh-CN" smtClean="0"/>
              <a:t>—</a:t>
            </a:r>
            <a:r>
              <a:rPr lang="zh-CN" altLang="en-US" sz="2400" smtClean="0">
                <a:ea typeface="华文新魏" panose="02010800040101010101" pitchFamily="2" charset="-122"/>
              </a:rPr>
              <a:t>规则逆向演绎系统</a:t>
            </a:r>
            <a:endParaRPr lang="zh-CN" altLang="en-US" smtClean="0"/>
          </a:p>
        </p:txBody>
      </p:sp>
      <p:sp>
        <p:nvSpPr>
          <p:cNvPr id="2" name="Rectangle 3"/>
          <p:cNvSpPr>
            <a:spLocks noGrp="1" noChangeArrowheads="1"/>
          </p:cNvSpPr>
          <p:nvPr>
            <p:ph type="body" idx="1"/>
          </p:nvPr>
        </p:nvSpPr>
        <p:spPr>
          <a:xfrm>
            <a:off x="838200" y="2057400"/>
            <a:ext cx="7772400" cy="4572000"/>
          </a:xfrm>
        </p:spPr>
        <p:txBody>
          <a:bodyPr/>
          <a:lstStyle/>
          <a:p>
            <a:pPr eaLnBrk="1" hangingPunct="1"/>
            <a:r>
              <a:rPr lang="en-US" altLang="zh-CN" sz="2400" smtClean="0">
                <a:solidFill>
                  <a:schemeClr val="tx2"/>
                </a:solidFill>
              </a:rPr>
              <a:t>(1)</a:t>
            </a:r>
            <a:r>
              <a:rPr lang="zh-CN" altLang="en-US" sz="2400" smtClean="0">
                <a:solidFill>
                  <a:schemeClr val="tx2"/>
                </a:solidFill>
              </a:rPr>
              <a:t>目标：</a:t>
            </a:r>
            <a:r>
              <a:rPr lang="zh-CN" altLang="en-US" sz="2400" smtClean="0"/>
              <a:t>化简为不含蕴含符号的文字与或形</a:t>
            </a:r>
          </a:p>
          <a:p>
            <a:pPr eaLnBrk="1" hangingPunct="1">
              <a:buFont typeface="Wingdings" panose="05000000000000000000" pitchFamily="2" charset="2"/>
              <a:buNone/>
            </a:pPr>
            <a:r>
              <a:rPr lang="zh-CN" altLang="en-US" sz="2400" smtClean="0"/>
              <a:t>     对目标进行</a:t>
            </a:r>
            <a:r>
              <a:rPr lang="en-US" altLang="zh-CN" sz="2400" smtClean="0"/>
              <a:t>Skolem</a:t>
            </a:r>
            <a:r>
              <a:rPr lang="zh-CN" altLang="en-US" sz="2400" smtClean="0"/>
              <a:t>化，即消去全称量词，变量受存在量词约束，对主析取元中的变量换名</a:t>
            </a:r>
          </a:p>
          <a:p>
            <a:pPr eaLnBrk="1" hangingPunct="1">
              <a:buFont typeface="Wingdings" panose="05000000000000000000" pitchFamily="2" charset="2"/>
              <a:buNone/>
            </a:pPr>
            <a:r>
              <a:rPr lang="zh-CN" altLang="en-US" sz="2400" smtClean="0"/>
              <a:t>     目标用与或树表示，</a:t>
            </a:r>
            <a:r>
              <a:rPr lang="zh-CN" altLang="zh-CN" sz="2400" smtClean="0">
                <a:sym typeface="Symbol" panose="05050102010706020507" pitchFamily="18" charset="2"/>
              </a:rPr>
              <a:t>其中，“</a:t>
            </a:r>
            <a:r>
              <a:rPr lang="zh-CN" altLang="en-US" sz="2400" smtClean="0">
                <a:sym typeface="Symbol" panose="05050102010706020507" pitchFamily="18" charset="2"/>
              </a:rPr>
              <a:t>”对应树中“与”，“”对应树中“或”</a:t>
            </a:r>
          </a:p>
          <a:p>
            <a:pPr eaLnBrk="1" hangingPunct="1"/>
            <a:r>
              <a:rPr lang="en-US" altLang="zh-CN" sz="2400" smtClean="0">
                <a:solidFill>
                  <a:schemeClr val="tx2"/>
                </a:solidFill>
                <a:sym typeface="Symbol" panose="05050102010706020507" pitchFamily="18" charset="2"/>
              </a:rPr>
              <a:t>(2)</a:t>
            </a:r>
            <a:r>
              <a:rPr lang="zh-CN" altLang="en-US" sz="2400" smtClean="0">
                <a:solidFill>
                  <a:schemeClr val="tx2"/>
                </a:solidFill>
                <a:sym typeface="Symbol" panose="05050102010706020507" pitchFamily="18" charset="2"/>
              </a:rPr>
              <a:t>事实表达式：文字的合取</a:t>
            </a:r>
          </a:p>
          <a:p>
            <a:pPr eaLnBrk="1" hangingPunct="1"/>
            <a:r>
              <a:rPr lang="en-US" altLang="zh-CN" sz="2400" smtClean="0">
                <a:solidFill>
                  <a:schemeClr val="tx2"/>
                </a:solidFill>
              </a:rPr>
              <a:t>(3)</a:t>
            </a:r>
            <a:r>
              <a:rPr lang="zh-CN" altLang="en-US" sz="2400" smtClean="0">
                <a:solidFill>
                  <a:schemeClr val="tx2"/>
                </a:solidFill>
              </a:rPr>
              <a:t>规则形式 ：</a:t>
            </a:r>
            <a:r>
              <a:rPr lang="zh-CN" altLang="en-US" sz="2400" smtClean="0"/>
              <a:t> </a:t>
            </a:r>
            <a:r>
              <a:rPr lang="en-US" altLang="zh-CN" sz="2400" smtClean="0">
                <a:sym typeface="Symbol" panose="05050102010706020507" pitchFamily="18" charset="2"/>
              </a:rPr>
              <a:t>W</a:t>
            </a:r>
            <a:r>
              <a:rPr lang="en-US" altLang="zh-CN" sz="2400" smtClean="0"/>
              <a:t> </a:t>
            </a:r>
            <a:r>
              <a:rPr lang="en-US" altLang="zh-CN" sz="2400" smtClean="0">
                <a:sym typeface="Symbol" panose="05050102010706020507" pitchFamily="18" charset="2"/>
              </a:rPr>
              <a:t></a:t>
            </a:r>
            <a:r>
              <a:rPr lang="en-US" altLang="zh-CN" sz="2400" smtClean="0"/>
              <a:t> L</a:t>
            </a:r>
            <a:r>
              <a:rPr lang="en-US" altLang="zh-CN" sz="2400" smtClean="0">
                <a:sym typeface="Symbol" panose="05050102010706020507" pitchFamily="18" charset="2"/>
              </a:rPr>
              <a:t>, </a:t>
            </a:r>
            <a:r>
              <a:rPr lang="zh-CN" altLang="zh-CN" sz="2400" smtClean="0">
                <a:sym typeface="Symbol" panose="05050102010706020507" pitchFamily="18" charset="2"/>
              </a:rPr>
              <a:t>其中</a:t>
            </a:r>
            <a:r>
              <a:rPr lang="en-US" altLang="zh-CN" sz="2400" smtClean="0"/>
              <a:t>L</a:t>
            </a:r>
            <a:r>
              <a:rPr lang="zh-CN" altLang="zh-CN" sz="2400" smtClean="0">
                <a:sym typeface="Symbol" panose="05050102010706020507" pitchFamily="18" charset="2"/>
              </a:rPr>
              <a:t>为单文字，如形为：   	 </a:t>
            </a:r>
            <a:r>
              <a:rPr lang="zh-CN" altLang="en-US" sz="2400" smtClean="0">
                <a:sym typeface="Symbol" panose="05050102010706020507" pitchFamily="18" charset="2"/>
              </a:rPr>
              <a:t>     </a:t>
            </a:r>
            <a:r>
              <a:rPr lang="en-US" altLang="zh-CN" sz="2400" smtClean="0">
                <a:sym typeface="Symbol" panose="05050102010706020507" pitchFamily="18" charset="2"/>
              </a:rPr>
              <a:t>W</a:t>
            </a:r>
            <a:r>
              <a:rPr lang="en-US" altLang="zh-CN" sz="2400" smtClean="0"/>
              <a:t> </a:t>
            </a:r>
            <a:r>
              <a:rPr lang="en-US" altLang="zh-CN" sz="2400" smtClean="0">
                <a:sym typeface="Symbol" panose="05050102010706020507" pitchFamily="18" charset="2"/>
              </a:rPr>
              <a:t> </a:t>
            </a:r>
            <a:r>
              <a:rPr lang="en-US" altLang="zh-CN" sz="2400" smtClean="0"/>
              <a:t>L</a:t>
            </a:r>
            <a:r>
              <a:rPr lang="en-US" altLang="zh-CN" sz="2400" smtClean="0">
                <a:sym typeface="Symbol" panose="05050102010706020507" pitchFamily="18" charset="2"/>
              </a:rPr>
              <a:t> 1  </a:t>
            </a:r>
            <a:r>
              <a:rPr lang="en-US" altLang="zh-CN" sz="2400" smtClean="0"/>
              <a:t>L</a:t>
            </a:r>
            <a:r>
              <a:rPr lang="en-US" altLang="zh-CN" sz="2400" smtClean="0">
                <a:sym typeface="Symbol" panose="05050102010706020507" pitchFamily="18" charset="2"/>
              </a:rPr>
              <a:t> 2</a:t>
            </a:r>
            <a:r>
              <a:rPr lang="zh-CN" altLang="en-US" sz="2400" smtClean="0">
                <a:sym typeface="Symbol" panose="05050102010706020507" pitchFamily="18" charset="2"/>
              </a:rPr>
              <a:t>，则变换为：      		        			</a:t>
            </a:r>
            <a:r>
              <a:rPr lang="en-US" altLang="zh-CN" sz="2400" smtClean="0">
                <a:sym typeface="Symbol" panose="05050102010706020507" pitchFamily="18" charset="2"/>
              </a:rPr>
              <a:t>W </a:t>
            </a:r>
            <a:r>
              <a:rPr lang="en-US" altLang="zh-CN" sz="2400" smtClean="0"/>
              <a:t>L</a:t>
            </a:r>
            <a:r>
              <a:rPr lang="en-US" altLang="zh-CN" sz="2400" smtClean="0">
                <a:sym typeface="Symbol" panose="05050102010706020507" pitchFamily="18" charset="2"/>
              </a:rPr>
              <a:t> 1 </a:t>
            </a:r>
            <a:r>
              <a:rPr lang="zh-CN" altLang="en-US" sz="2400" smtClean="0">
                <a:sym typeface="Symbol" panose="05050102010706020507" pitchFamily="18" charset="2"/>
              </a:rPr>
              <a:t>和 </a:t>
            </a:r>
            <a:r>
              <a:rPr lang="en-US" altLang="zh-CN" sz="2400" smtClean="0">
                <a:sym typeface="Symbol" panose="05050102010706020507" pitchFamily="18" charset="2"/>
              </a:rPr>
              <a:t>W </a:t>
            </a:r>
            <a:r>
              <a:rPr lang="en-US" altLang="zh-CN" sz="2400" smtClean="0"/>
              <a:t>L</a:t>
            </a:r>
            <a:r>
              <a:rPr lang="en-US" altLang="zh-CN" sz="2400" smtClean="0">
                <a:sym typeface="Symbol" panose="05050102010706020507" pitchFamily="18" charset="2"/>
              </a:rPr>
              <a:t> 2</a:t>
            </a:r>
          </a:p>
          <a:p>
            <a:pPr eaLnBrk="1" hangingPunct="1">
              <a:buFont typeface="Wingdings" panose="05000000000000000000" pitchFamily="2" charset="2"/>
              <a:buNone/>
            </a:pPr>
            <a:r>
              <a:rPr lang="en-US" altLang="zh-CN" sz="2400" smtClean="0">
                <a:sym typeface="Symbol" panose="05050102010706020507" pitchFamily="18" charset="2"/>
              </a:rPr>
              <a:t>    </a:t>
            </a:r>
            <a:r>
              <a:rPr lang="zh-CN" altLang="en-US" sz="2400" smtClean="0">
                <a:sym typeface="Symbol" panose="05050102010706020507" pitchFamily="18" charset="2"/>
              </a:rPr>
              <a:t>从目标出发，逆向应用规则，到得到事实节点为结束条件的一致解图为止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C4221DF-D1EC-4204-A9AB-CC72894B34BD}" type="datetime1">
              <a:rPr lang="zh-CN" altLang="en-US"/>
              <a:pPr>
                <a:defRPr/>
              </a:pPr>
              <a:t>2017/11/19</a:t>
            </a:fld>
            <a:endParaRPr lang="en-US" altLang="zh-CN"/>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9B97B2-B9A9-4CE3-9425-D3EAB177FB9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smtClean="0">
              <a:latin typeface="Tahoma" panose="020B0604030504040204" pitchFamily="34" charset="0"/>
              <a:ea typeface="宋体" panose="02010600030101010101" pitchFamily="2" charset="-122"/>
            </a:endParaRPr>
          </a:p>
        </p:txBody>
      </p:sp>
      <p:sp>
        <p:nvSpPr>
          <p:cNvPr id="88068" name="Rectangle 2"/>
          <p:cNvSpPr>
            <a:spLocks noGrp="1" noChangeArrowheads="1"/>
          </p:cNvSpPr>
          <p:nvPr>
            <p:ph type="title"/>
          </p:nvPr>
        </p:nvSpPr>
        <p:spPr/>
        <p:txBody>
          <a:bodyPr/>
          <a:lstStyle/>
          <a:p>
            <a:pPr eaLnBrk="1" hangingPunct="1"/>
            <a:r>
              <a:rPr lang="zh-CN" altLang="en-US" sz="4000" smtClean="0"/>
              <a:t>目标表达式的与或形式</a:t>
            </a:r>
          </a:p>
        </p:txBody>
      </p:sp>
      <p:sp>
        <p:nvSpPr>
          <p:cNvPr id="164867" name="Rectangle 3"/>
          <p:cNvSpPr>
            <a:spLocks noGrp="1" noChangeArrowheads="1"/>
          </p:cNvSpPr>
          <p:nvPr>
            <p:ph type="body" idx="1"/>
          </p:nvPr>
        </p:nvSpPr>
        <p:spPr>
          <a:xfrm>
            <a:off x="457200" y="1828800"/>
            <a:ext cx="8534400" cy="4800600"/>
          </a:xfrm>
        </p:spPr>
        <p:txBody>
          <a:bodyPr/>
          <a:lstStyle/>
          <a:p>
            <a:pPr eaLnBrk="1" hangingPunct="1"/>
            <a:r>
              <a:rPr lang="zh-CN" altLang="en-US" sz="2400" smtClean="0">
                <a:solidFill>
                  <a:srgbClr val="000000"/>
                </a:solidFill>
              </a:rPr>
              <a:t>如：目标公式</a:t>
            </a:r>
            <a:r>
              <a:rPr lang="en-US" altLang="zh-CN" sz="2400" smtClean="0">
                <a:solidFill>
                  <a:srgbClr val="000000"/>
                </a:solidFill>
              </a:rPr>
              <a:t>(</a:t>
            </a:r>
            <a:r>
              <a:rPr lang="en-US" altLang="zh-CN" sz="2400" smtClean="0">
                <a:solidFill>
                  <a:srgbClr val="000000"/>
                </a:solidFill>
                <a:ea typeface="宋体" panose="02010600030101010101" pitchFamily="2" charset="-122"/>
                <a:sym typeface="Symbol" panose="05050102010706020507" pitchFamily="18" charset="2"/>
              </a:rPr>
              <a:t></a:t>
            </a:r>
            <a:r>
              <a:rPr lang="en-US" altLang="zh-CN" sz="2400" smtClean="0">
                <a:solidFill>
                  <a:srgbClr val="000000"/>
                </a:solidFill>
              </a:rPr>
              <a:t>y)(</a:t>
            </a:r>
            <a:r>
              <a:rPr lang="en-US" altLang="zh-CN" sz="2400" smtClean="0">
                <a:solidFill>
                  <a:srgbClr val="000000"/>
                </a:solidFill>
                <a:ea typeface="宋体" panose="02010600030101010101" pitchFamily="2" charset="-122"/>
                <a:sym typeface="Symbol" panose="05050102010706020507" pitchFamily="18" charset="2"/>
              </a:rPr>
              <a:t></a:t>
            </a:r>
            <a:r>
              <a:rPr lang="en-US" altLang="zh-CN" sz="2400" smtClean="0">
                <a:solidFill>
                  <a:srgbClr val="000000"/>
                </a:solidFill>
              </a:rPr>
              <a:t>x){P(x)</a:t>
            </a:r>
            <a:r>
              <a:rPr lang="en-US" altLang="zh-CN" sz="2400" smtClean="0">
                <a:solidFill>
                  <a:schemeClr val="tx2"/>
                </a:solidFill>
              </a:rPr>
              <a:t>=&gt;</a:t>
            </a:r>
            <a:r>
              <a:rPr lang="en-US" altLang="zh-CN" sz="2400" smtClean="0">
                <a:solidFill>
                  <a:srgbClr val="000000"/>
                </a:solidFill>
              </a:rPr>
              <a:t>[Q(x,y)∧~[~R(x)∧S(y)]]}</a:t>
            </a:r>
          </a:p>
          <a:p>
            <a:pPr eaLnBrk="1" hangingPunct="1">
              <a:buFont typeface="Wingdings" panose="05000000000000000000" pitchFamily="2" charset="2"/>
              <a:buNone/>
            </a:pPr>
            <a:r>
              <a:rPr lang="en-US" altLang="zh-CN" sz="2400" smtClean="0">
                <a:solidFill>
                  <a:srgbClr val="000000"/>
                </a:solidFill>
              </a:rPr>
              <a:t>1)</a:t>
            </a:r>
            <a:r>
              <a:rPr lang="zh-CN" altLang="en-US" sz="2400" smtClean="0">
                <a:solidFill>
                  <a:srgbClr val="000000"/>
                </a:solidFill>
              </a:rPr>
              <a:t>消去蕴含符号</a:t>
            </a:r>
          </a:p>
          <a:p>
            <a:pPr eaLnBrk="1" hangingPunct="1">
              <a:buFont typeface="Wingdings" panose="05000000000000000000" pitchFamily="2" charset="2"/>
              <a:buNone/>
            </a:pPr>
            <a:r>
              <a:rPr lang="en-US" altLang="zh-CN" sz="2400" smtClean="0">
                <a:solidFill>
                  <a:srgbClr val="000000"/>
                </a:solidFill>
              </a:rPr>
              <a:t>(</a:t>
            </a:r>
            <a:r>
              <a:rPr lang="en-US" altLang="zh-CN" sz="2400" smtClean="0">
                <a:solidFill>
                  <a:srgbClr val="000000"/>
                </a:solidFill>
                <a:ea typeface="宋体" panose="02010600030101010101" pitchFamily="2" charset="-122"/>
                <a:sym typeface="Symbol" panose="05050102010706020507" pitchFamily="18" charset="2"/>
              </a:rPr>
              <a:t></a:t>
            </a:r>
            <a:r>
              <a:rPr lang="en-US" altLang="zh-CN" sz="2400" smtClean="0">
                <a:solidFill>
                  <a:srgbClr val="000000"/>
                </a:solidFill>
              </a:rPr>
              <a:t>y)(</a:t>
            </a:r>
            <a:r>
              <a:rPr lang="en-US" altLang="zh-CN" sz="2400" smtClean="0">
                <a:solidFill>
                  <a:srgbClr val="000000"/>
                </a:solidFill>
                <a:ea typeface="宋体" panose="02010600030101010101" pitchFamily="2" charset="-122"/>
                <a:sym typeface="Symbol" panose="05050102010706020507" pitchFamily="18" charset="2"/>
              </a:rPr>
              <a:t></a:t>
            </a:r>
            <a:r>
              <a:rPr lang="en-US" altLang="zh-CN" sz="2400" smtClean="0">
                <a:solidFill>
                  <a:srgbClr val="000000"/>
                </a:solidFill>
              </a:rPr>
              <a:t>x){</a:t>
            </a:r>
            <a:r>
              <a:rPr lang="en-US" altLang="zh-CN" sz="2400" smtClean="0">
                <a:solidFill>
                  <a:schemeClr val="tx2"/>
                </a:solidFill>
              </a:rPr>
              <a:t>~</a:t>
            </a:r>
            <a:r>
              <a:rPr lang="en-US" altLang="zh-CN" sz="2400" smtClean="0">
                <a:solidFill>
                  <a:srgbClr val="000000"/>
                </a:solidFill>
              </a:rPr>
              <a:t>P(x)∨[Q(x,y)∧~[~R(x)∧S(y)]]}</a:t>
            </a:r>
          </a:p>
          <a:p>
            <a:pPr eaLnBrk="1" hangingPunct="1">
              <a:buFont typeface="Wingdings" panose="05000000000000000000" pitchFamily="2" charset="2"/>
              <a:buNone/>
            </a:pPr>
            <a:r>
              <a:rPr lang="en-US" altLang="zh-CN" sz="2400" smtClean="0">
                <a:solidFill>
                  <a:srgbClr val="000000"/>
                </a:solidFill>
              </a:rPr>
              <a:t>2)Skolem</a:t>
            </a:r>
            <a:r>
              <a:rPr lang="zh-CN" altLang="en-US" sz="2400" smtClean="0">
                <a:solidFill>
                  <a:srgbClr val="000000"/>
                </a:solidFill>
              </a:rPr>
              <a:t>化，消去存在量词，</a:t>
            </a:r>
            <a:r>
              <a:rPr lang="en-US" altLang="zh-CN" sz="2400" smtClean="0">
                <a:solidFill>
                  <a:srgbClr val="000000"/>
                </a:solidFill>
              </a:rPr>
              <a:t>x=f(y)</a:t>
            </a:r>
          </a:p>
          <a:p>
            <a:pPr eaLnBrk="1" hangingPunct="1">
              <a:buFont typeface="Wingdings" panose="05000000000000000000" pitchFamily="2" charset="2"/>
              <a:buNone/>
            </a:pPr>
            <a:r>
              <a:rPr lang="en-US" altLang="zh-CN" sz="2400" smtClean="0">
                <a:solidFill>
                  <a:srgbClr val="000000"/>
                </a:solidFill>
              </a:rPr>
              <a:t>~P(</a:t>
            </a:r>
            <a:r>
              <a:rPr lang="en-US" altLang="zh-CN" sz="2400" smtClean="0">
                <a:solidFill>
                  <a:schemeClr val="tx2"/>
                </a:solidFill>
              </a:rPr>
              <a:t>f(y)</a:t>
            </a:r>
            <a:r>
              <a:rPr lang="en-US" altLang="zh-CN" sz="2400" smtClean="0">
                <a:solidFill>
                  <a:srgbClr val="000000"/>
                </a:solidFill>
              </a:rPr>
              <a:t>)∨{Q(</a:t>
            </a:r>
            <a:r>
              <a:rPr lang="en-US" altLang="zh-CN" sz="2400" smtClean="0">
                <a:solidFill>
                  <a:schemeClr val="tx2"/>
                </a:solidFill>
              </a:rPr>
              <a:t>f(y)</a:t>
            </a:r>
            <a:r>
              <a:rPr lang="en-US" altLang="zh-CN" sz="2400" smtClean="0">
                <a:solidFill>
                  <a:srgbClr val="000000"/>
                </a:solidFill>
              </a:rPr>
              <a:t>,y)∧[R(</a:t>
            </a:r>
            <a:r>
              <a:rPr lang="en-US" altLang="zh-CN" sz="2400" smtClean="0">
                <a:solidFill>
                  <a:schemeClr val="tx2"/>
                </a:solidFill>
              </a:rPr>
              <a:t>f(y)</a:t>
            </a:r>
            <a:r>
              <a:rPr lang="en-US" altLang="zh-CN" sz="2400" smtClean="0">
                <a:solidFill>
                  <a:srgbClr val="000000"/>
                </a:solidFill>
              </a:rPr>
              <a:t>)∨~S(y)]}</a:t>
            </a:r>
          </a:p>
          <a:p>
            <a:pPr eaLnBrk="1" hangingPunct="1">
              <a:buFont typeface="Wingdings" panose="05000000000000000000" pitchFamily="2" charset="2"/>
              <a:buNone/>
            </a:pPr>
            <a:r>
              <a:rPr lang="en-US" altLang="zh-CN" sz="2400" smtClean="0">
                <a:solidFill>
                  <a:srgbClr val="000000"/>
                </a:solidFill>
              </a:rPr>
              <a:t>3)</a:t>
            </a:r>
            <a:r>
              <a:rPr lang="zh-CN" altLang="en-US" sz="2400" smtClean="0">
                <a:solidFill>
                  <a:srgbClr val="000000"/>
                </a:solidFill>
              </a:rPr>
              <a:t>对目标的主要析取式中的变量分离标准化</a:t>
            </a:r>
          </a:p>
          <a:p>
            <a:pPr eaLnBrk="1" hangingPunct="1">
              <a:buFont typeface="Wingdings" panose="05000000000000000000" pitchFamily="2" charset="2"/>
              <a:buNone/>
            </a:pPr>
            <a:r>
              <a:rPr lang="en-US" altLang="zh-CN" sz="2400" smtClean="0">
                <a:solidFill>
                  <a:srgbClr val="000000"/>
                </a:solidFill>
              </a:rPr>
              <a:t>~P(f(</a:t>
            </a:r>
            <a:r>
              <a:rPr lang="en-US" altLang="zh-CN" sz="2400" smtClean="0">
                <a:solidFill>
                  <a:schemeClr val="tx2"/>
                </a:solidFill>
              </a:rPr>
              <a:t>z</a:t>
            </a:r>
            <a:r>
              <a:rPr lang="en-US" altLang="zh-CN" sz="2400" smtClean="0">
                <a:solidFill>
                  <a:srgbClr val="000000"/>
                </a:solidFill>
              </a:rPr>
              <a:t>))∨{Q(f(y),y)∧[R(f(y))∨~S(y)]}</a:t>
            </a: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与或形的目标公式也可以表示为与或图。不过，与事实表达式的与或图不同的是：对于目标表达式，与或图中的</a:t>
            </a:r>
            <a:r>
              <a:rPr lang="en-US" altLang="zh-CN" sz="2400" smtClean="0">
                <a:solidFill>
                  <a:srgbClr val="000000"/>
                </a:solidFill>
              </a:rPr>
              <a:t>k</a:t>
            </a:r>
            <a:r>
              <a:rPr lang="zh-CN" altLang="en-US" sz="2400" smtClean="0">
                <a:solidFill>
                  <a:srgbClr val="000000"/>
                </a:solidFill>
              </a:rPr>
              <a:t>线连接符用来分开合取关系的子表达式。根节点的任一后裔叫做子目标节点，而标在这些后裔节点中的表达式叫子目标。</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6FE1D844-F33E-410E-AB3D-7E309F81C1A4}" type="datetime1">
              <a:rPr lang="zh-CN" altLang="en-US"/>
              <a:pPr>
                <a:defRPr/>
              </a:pPr>
              <a:t>2017/11/19</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D6098A-B557-4075-8DC6-707D72EBE43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smtClean="0">
              <a:latin typeface="Tahoma" panose="020B0604030504040204" pitchFamily="34" charset="0"/>
              <a:ea typeface="宋体" panose="02010600030101010101" pitchFamily="2" charset="-122"/>
            </a:endParaRPr>
          </a:p>
        </p:txBody>
      </p:sp>
      <p:sp>
        <p:nvSpPr>
          <p:cNvPr id="89092" name="Rectangle 2"/>
          <p:cNvSpPr>
            <a:spLocks noGrp="1" noChangeArrowheads="1"/>
          </p:cNvSpPr>
          <p:nvPr>
            <p:ph type="title"/>
          </p:nvPr>
        </p:nvSpPr>
        <p:spPr/>
        <p:txBody>
          <a:bodyPr/>
          <a:lstStyle/>
          <a:p>
            <a:pPr eaLnBrk="1" hangingPunct="1"/>
            <a:r>
              <a:rPr lang="zh-CN" altLang="en-US" sz="4000" smtClean="0"/>
              <a:t>目标公式的与或图表示</a:t>
            </a:r>
          </a:p>
        </p:txBody>
      </p:sp>
      <p:sp>
        <p:nvSpPr>
          <p:cNvPr id="165892" name="Text Box 4"/>
          <p:cNvSpPr txBox="1">
            <a:spLocks noChangeArrowheads="1"/>
          </p:cNvSpPr>
          <p:nvPr/>
        </p:nvSpPr>
        <p:spPr bwMode="auto">
          <a:xfrm>
            <a:off x="2054225" y="2103438"/>
            <a:ext cx="52451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~P(f(z))∨{Q(f(y),y)∧[R(f(y))∨~S(y)]}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165893" name="Text Box 5"/>
          <p:cNvSpPr txBox="1">
            <a:spLocks noChangeArrowheads="1"/>
          </p:cNvSpPr>
          <p:nvPr/>
        </p:nvSpPr>
        <p:spPr bwMode="auto">
          <a:xfrm>
            <a:off x="1411288" y="3170238"/>
            <a:ext cx="1171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~P(f(z))</a:t>
            </a:r>
          </a:p>
        </p:txBody>
      </p:sp>
      <p:sp>
        <p:nvSpPr>
          <p:cNvPr id="165894" name="Text Box 6"/>
          <p:cNvSpPr txBox="1">
            <a:spLocks noChangeArrowheads="1"/>
          </p:cNvSpPr>
          <p:nvPr/>
        </p:nvSpPr>
        <p:spPr bwMode="auto">
          <a:xfrm>
            <a:off x="3238500" y="3170238"/>
            <a:ext cx="3670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Q(f(y),y)∧[R(f(y))∨~S(y)]</a:t>
            </a:r>
          </a:p>
        </p:txBody>
      </p:sp>
      <p:sp>
        <p:nvSpPr>
          <p:cNvPr id="165895" name="Text Box 7"/>
          <p:cNvSpPr txBox="1">
            <a:spLocks noChangeArrowheads="1"/>
          </p:cNvSpPr>
          <p:nvPr/>
        </p:nvSpPr>
        <p:spPr bwMode="auto">
          <a:xfrm>
            <a:off x="2997200" y="4313238"/>
            <a:ext cx="1303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a:t>
            </a:r>
          </a:p>
        </p:txBody>
      </p:sp>
      <p:sp>
        <p:nvSpPr>
          <p:cNvPr id="165896" name="Text Box 8"/>
          <p:cNvSpPr txBox="1">
            <a:spLocks noChangeArrowheads="1"/>
          </p:cNvSpPr>
          <p:nvPr/>
        </p:nvSpPr>
        <p:spPr bwMode="auto">
          <a:xfrm>
            <a:off x="5232400" y="4313238"/>
            <a:ext cx="2319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rgbClr val="000000"/>
                </a:solidFill>
                <a:latin typeface="Times New Roman" panose="02020603050405020304" pitchFamily="18" charset="0"/>
              </a:rPr>
              <a:t>[R(f(y))∨~S(y)]</a:t>
            </a:r>
          </a:p>
        </p:txBody>
      </p:sp>
      <p:sp>
        <p:nvSpPr>
          <p:cNvPr id="165897" name="Text Box 9"/>
          <p:cNvSpPr txBox="1">
            <a:spLocks noChangeArrowheads="1"/>
          </p:cNvSpPr>
          <p:nvPr/>
        </p:nvSpPr>
        <p:spPr bwMode="auto">
          <a:xfrm>
            <a:off x="4656138" y="5456238"/>
            <a:ext cx="10572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R(f(y))</a:t>
            </a:r>
          </a:p>
        </p:txBody>
      </p:sp>
      <p:sp>
        <p:nvSpPr>
          <p:cNvPr id="165898" name="Text Box 10"/>
          <p:cNvSpPr txBox="1">
            <a:spLocks noChangeArrowheads="1"/>
          </p:cNvSpPr>
          <p:nvPr/>
        </p:nvSpPr>
        <p:spPr bwMode="auto">
          <a:xfrm>
            <a:off x="6724650" y="5456238"/>
            <a:ext cx="8842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~S(y)</a:t>
            </a:r>
          </a:p>
        </p:txBody>
      </p:sp>
      <p:sp>
        <p:nvSpPr>
          <p:cNvPr id="165899" name="Line 11"/>
          <p:cNvSpPr>
            <a:spLocks noChangeShapeType="1"/>
          </p:cNvSpPr>
          <p:nvPr/>
        </p:nvSpPr>
        <p:spPr bwMode="auto">
          <a:xfrm flipH="1">
            <a:off x="2009775" y="2565400"/>
            <a:ext cx="2633663"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0" name="Line 12"/>
          <p:cNvSpPr>
            <a:spLocks noChangeShapeType="1"/>
          </p:cNvSpPr>
          <p:nvPr/>
        </p:nvSpPr>
        <p:spPr bwMode="auto">
          <a:xfrm>
            <a:off x="4572000" y="2565400"/>
            <a:ext cx="714375"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1" name="Line 13"/>
          <p:cNvSpPr>
            <a:spLocks noChangeShapeType="1"/>
          </p:cNvSpPr>
          <p:nvPr/>
        </p:nvSpPr>
        <p:spPr bwMode="auto">
          <a:xfrm flipH="1">
            <a:off x="3533775" y="3644900"/>
            <a:ext cx="1398588"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2" name="Line 14"/>
          <p:cNvSpPr>
            <a:spLocks noChangeShapeType="1"/>
          </p:cNvSpPr>
          <p:nvPr/>
        </p:nvSpPr>
        <p:spPr bwMode="auto">
          <a:xfrm>
            <a:off x="4932363" y="3644900"/>
            <a:ext cx="1420812"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3" name="Line 15"/>
          <p:cNvSpPr>
            <a:spLocks noChangeShapeType="1"/>
          </p:cNvSpPr>
          <p:nvPr/>
        </p:nvSpPr>
        <p:spPr bwMode="auto">
          <a:xfrm flipH="1">
            <a:off x="52006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4" name="Line 16"/>
          <p:cNvSpPr>
            <a:spLocks noChangeShapeType="1"/>
          </p:cNvSpPr>
          <p:nvPr/>
        </p:nvSpPr>
        <p:spPr bwMode="auto">
          <a:xfrm>
            <a:off x="61912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5" name="Freeform 17"/>
          <p:cNvSpPr>
            <a:spLocks/>
          </p:cNvSpPr>
          <p:nvPr/>
        </p:nvSpPr>
        <p:spPr bwMode="auto">
          <a:xfrm>
            <a:off x="4752975" y="3716338"/>
            <a:ext cx="395288" cy="93662"/>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906" name="Text Box 18"/>
          <p:cNvSpPr txBox="1">
            <a:spLocks noChangeArrowheads="1"/>
          </p:cNvSpPr>
          <p:nvPr/>
        </p:nvSpPr>
        <p:spPr bwMode="auto">
          <a:xfrm>
            <a:off x="1143000" y="6096000"/>
            <a:ext cx="678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2000">
                <a:latin typeface="Times New Roman" panose="02020603050405020304" pitchFamily="18" charset="0"/>
              </a:rPr>
              <a:t>解图集： </a:t>
            </a:r>
            <a:r>
              <a:rPr lang="en-US" altLang="zh-CN" sz="2000">
                <a:solidFill>
                  <a:srgbClr val="000000"/>
                </a:solidFill>
                <a:latin typeface="Times New Roman" panose="02020603050405020304" pitchFamily="18" charset="0"/>
              </a:rPr>
              <a:t>~P(f(z))</a:t>
            </a:r>
            <a:r>
              <a:rPr lang="zh-CN" altLang="en-US"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Q(f(y),y) ∧ R(f(y))</a:t>
            </a:r>
            <a:r>
              <a:rPr lang="zh-CN" altLang="en-US" sz="2000">
                <a:solidFill>
                  <a:srgbClr val="000000"/>
                </a:solidFill>
                <a:latin typeface="Times New Roman" panose="02020603050405020304" pitchFamily="18" charset="0"/>
              </a:rPr>
              <a:t>， </a:t>
            </a:r>
            <a:r>
              <a:rPr lang="en-US" altLang="zh-CN" sz="2000">
                <a:solidFill>
                  <a:srgbClr val="000000"/>
                </a:solidFill>
                <a:latin typeface="Times New Roman" panose="02020603050405020304" pitchFamily="18" charset="0"/>
              </a:rPr>
              <a:t>Q(f(y),y) ∧ ~S(y)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9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59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59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59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58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58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59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59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58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658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5906"/>
                                        </p:tgtEl>
                                        <p:attrNameLst>
                                          <p:attrName>style.visibility</p:attrName>
                                        </p:attrNameLst>
                                      </p:cBhvr>
                                      <p:to>
                                        <p:strVal val="visible"/>
                                      </p:to>
                                    </p:set>
                                    <p:anim calcmode="lin" valueType="num">
                                      <p:cBhvr additive="base">
                                        <p:cTn id="63" dur="500" fill="hold"/>
                                        <p:tgtEl>
                                          <p:spTgt spid="165906"/>
                                        </p:tgtEl>
                                        <p:attrNameLst>
                                          <p:attrName>ppt_x</p:attrName>
                                        </p:attrNameLst>
                                      </p:cBhvr>
                                      <p:tavLst>
                                        <p:tav tm="0">
                                          <p:val>
                                            <p:strVal val="#ppt_x"/>
                                          </p:val>
                                        </p:tav>
                                        <p:tav tm="100000">
                                          <p:val>
                                            <p:strVal val="#ppt_x"/>
                                          </p:val>
                                        </p:tav>
                                      </p:tavLst>
                                    </p:anim>
                                    <p:anim calcmode="lin" valueType="num">
                                      <p:cBhvr additive="base">
                                        <p:cTn id="64" dur="500" fill="hold"/>
                                        <p:tgtEl>
                                          <p:spTgt spid="165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autoUpdateAnimBg="0"/>
      <p:bldP spid="165893" grpId="0" animBg="1" autoUpdateAnimBg="0"/>
      <p:bldP spid="165894" grpId="0" animBg="1" autoUpdateAnimBg="0"/>
      <p:bldP spid="165895" grpId="0" animBg="1" autoUpdateAnimBg="0"/>
      <p:bldP spid="165896" grpId="0" animBg="1" autoUpdateAnimBg="0"/>
      <p:bldP spid="165897" grpId="0" animBg="1" autoUpdateAnimBg="0"/>
      <p:bldP spid="165898" grpId="0" animBg="1" autoUpdateAnimBg="0"/>
      <p:bldP spid="165899" grpId="0" animBg="1"/>
      <p:bldP spid="165900" grpId="0" animBg="1"/>
      <p:bldP spid="165901" grpId="0" animBg="1"/>
      <p:bldP spid="165902" grpId="0" animBg="1"/>
      <p:bldP spid="165903" grpId="0" animBg="1"/>
      <p:bldP spid="165904" grpId="0" animBg="1"/>
      <p:bldP spid="165905" grpId="0" animBg="1"/>
      <p:bldP spid="16590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75E2660-D1AE-47FB-8463-6D2386C39338}" type="datetime1">
              <a:rPr lang="zh-CN" altLang="en-US"/>
              <a:pPr>
                <a:defRPr/>
              </a:pPr>
              <a:t>2017/11/19</a:t>
            </a:fld>
            <a:endParaRPr lang="en-US" altLang="zh-CN"/>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CD81FE-3D3B-4A69-BA76-DD9AB892FCE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smtClean="0">
              <a:latin typeface="Tahoma" panose="020B0604030504040204" pitchFamily="34" charset="0"/>
              <a:ea typeface="宋体" panose="02010600030101010101" pitchFamily="2" charset="-122"/>
            </a:endParaRPr>
          </a:p>
        </p:txBody>
      </p:sp>
      <p:sp>
        <p:nvSpPr>
          <p:cNvPr id="90116" name="Rectangle 2"/>
          <p:cNvSpPr>
            <a:spLocks noGrp="1" noChangeArrowheads="1"/>
          </p:cNvSpPr>
          <p:nvPr>
            <p:ph type="title"/>
          </p:nvPr>
        </p:nvSpPr>
        <p:spPr/>
        <p:txBody>
          <a:bodyPr/>
          <a:lstStyle/>
          <a:p>
            <a:pPr eaLnBrk="1" hangingPunct="1"/>
            <a:r>
              <a:rPr lang="zh-CN" altLang="en-US" sz="4000" smtClean="0"/>
              <a:t>与或图的</a:t>
            </a:r>
            <a:r>
              <a:rPr lang="en-US" altLang="zh-CN" sz="4000" smtClean="0"/>
              <a:t>B</a:t>
            </a:r>
            <a:r>
              <a:rPr lang="zh-CN" altLang="en-US" sz="4000" smtClean="0"/>
              <a:t>规则变换</a:t>
            </a:r>
          </a:p>
        </p:txBody>
      </p:sp>
      <p:sp>
        <p:nvSpPr>
          <p:cNvPr id="90117" name="Rectangle 3"/>
          <p:cNvSpPr>
            <a:spLocks noGrp="1" noChangeArrowheads="1"/>
          </p:cNvSpPr>
          <p:nvPr>
            <p:ph type="body" idx="1"/>
          </p:nvPr>
        </p:nvSpPr>
        <p:spPr>
          <a:xfrm>
            <a:off x="762000" y="1981200"/>
            <a:ext cx="7772400" cy="4114800"/>
          </a:xfrm>
        </p:spPr>
        <p:txBody>
          <a:bodyPr/>
          <a:lstStyle/>
          <a:p>
            <a:pPr eaLnBrk="1" hangingPunct="1"/>
            <a:r>
              <a:rPr lang="zh-CN" altLang="en-US" smtClean="0">
                <a:solidFill>
                  <a:srgbClr val="000000"/>
                </a:solidFill>
              </a:rPr>
              <a:t>应用</a:t>
            </a:r>
            <a:r>
              <a:rPr lang="en-US" altLang="zh-CN" smtClean="0">
                <a:solidFill>
                  <a:srgbClr val="000000"/>
                </a:solidFill>
              </a:rPr>
              <a:t>B</a:t>
            </a:r>
            <a:r>
              <a:rPr lang="zh-CN" altLang="en-US" smtClean="0">
                <a:solidFill>
                  <a:srgbClr val="000000"/>
                </a:solidFill>
              </a:rPr>
              <a:t>规则即逆向推理规则来变换逆向规则演绎系统的与或图结构。这个</a:t>
            </a:r>
            <a:r>
              <a:rPr lang="en-US" altLang="zh-CN" smtClean="0">
                <a:solidFill>
                  <a:srgbClr val="000000"/>
                </a:solidFill>
              </a:rPr>
              <a:t>B</a:t>
            </a:r>
            <a:r>
              <a:rPr lang="zh-CN" altLang="en-US" smtClean="0">
                <a:solidFill>
                  <a:srgbClr val="000000"/>
                </a:solidFill>
              </a:rPr>
              <a:t>规则是建立在确定的蕴含式基础上的，正如正向系统的</a:t>
            </a:r>
            <a:r>
              <a:rPr lang="en-US" altLang="zh-CN" smtClean="0">
                <a:solidFill>
                  <a:srgbClr val="000000"/>
                </a:solidFill>
              </a:rPr>
              <a:t>F</a:t>
            </a:r>
            <a:r>
              <a:rPr lang="zh-CN" altLang="en-US" smtClean="0">
                <a:solidFill>
                  <a:srgbClr val="000000"/>
                </a:solidFill>
              </a:rPr>
              <a:t>规则一样。不过，应把这些</a:t>
            </a:r>
            <a:r>
              <a:rPr lang="en-US" altLang="zh-CN" smtClean="0">
                <a:solidFill>
                  <a:srgbClr val="000000"/>
                </a:solidFill>
              </a:rPr>
              <a:t>B</a:t>
            </a:r>
            <a:r>
              <a:rPr lang="zh-CN" altLang="en-US" smtClean="0">
                <a:solidFill>
                  <a:srgbClr val="000000"/>
                </a:solidFill>
              </a:rPr>
              <a:t>规则限制为：</a:t>
            </a:r>
            <a:endParaRPr lang="zh-CN" altLang="en-US" smtClean="0"/>
          </a:p>
          <a:p>
            <a:pPr eaLnBrk="1" hangingPunct="1">
              <a:buFont typeface="Wingdings" panose="05000000000000000000" pitchFamily="2" charset="2"/>
              <a:buNone/>
            </a:pPr>
            <a:r>
              <a:rPr lang="zh-CN" altLang="en-US" smtClean="0">
                <a:solidFill>
                  <a:srgbClr val="000000"/>
                </a:solidFill>
              </a:rPr>
              <a:t>    </a:t>
            </a:r>
            <a:r>
              <a:rPr lang="en-US" altLang="zh-CN" smtClean="0">
                <a:solidFill>
                  <a:srgbClr val="000000"/>
                </a:solidFill>
              </a:rPr>
              <a:t>W=&gt;L </a:t>
            </a:r>
            <a:endParaRPr lang="en-US" altLang="zh-CN" smtClean="0"/>
          </a:p>
          <a:p>
            <a:pPr eaLnBrk="1" hangingPunct="1"/>
            <a:r>
              <a:rPr lang="zh-CN" altLang="en-US" smtClean="0">
                <a:solidFill>
                  <a:srgbClr val="000000"/>
                </a:solidFill>
              </a:rPr>
              <a:t>其中，</a:t>
            </a:r>
            <a:r>
              <a:rPr lang="en-US" altLang="zh-CN" smtClean="0">
                <a:solidFill>
                  <a:srgbClr val="000000"/>
                </a:solidFill>
              </a:rPr>
              <a:t>W</a:t>
            </a:r>
            <a:r>
              <a:rPr lang="zh-CN" altLang="en-US" smtClean="0">
                <a:solidFill>
                  <a:srgbClr val="000000"/>
                </a:solidFill>
              </a:rPr>
              <a:t>为任一与或形公式，</a:t>
            </a:r>
            <a:r>
              <a:rPr lang="en-US" altLang="zh-CN" smtClean="0">
                <a:solidFill>
                  <a:srgbClr val="000000"/>
                </a:solidFill>
              </a:rPr>
              <a:t>L</a:t>
            </a:r>
            <a:r>
              <a:rPr lang="zh-CN" altLang="en-US" smtClean="0">
                <a:solidFill>
                  <a:srgbClr val="000000"/>
                </a:solidFill>
              </a:rPr>
              <a:t>为文字，且蕴含式中任何变量的量词辖域为整个蕴含式。像</a:t>
            </a:r>
            <a:r>
              <a:rPr lang="en-US" altLang="zh-CN" smtClean="0">
                <a:solidFill>
                  <a:srgbClr val="000000"/>
                </a:solidFill>
              </a:rPr>
              <a:t>W=&gt;(L1</a:t>
            </a:r>
            <a:r>
              <a:rPr lang="en-US" altLang="zh-CN" b="1" smtClean="0">
                <a:solidFill>
                  <a:srgbClr val="000000"/>
                </a:solidFill>
              </a:rPr>
              <a:t>∧</a:t>
            </a:r>
            <a:r>
              <a:rPr lang="en-US" altLang="zh-CN" smtClean="0">
                <a:solidFill>
                  <a:srgbClr val="000000"/>
                </a:solidFill>
              </a:rPr>
              <a:t>L2</a:t>
            </a:r>
            <a:r>
              <a:rPr lang="en-US" altLang="zh-CN" smtClean="0"/>
              <a:t>)</a:t>
            </a:r>
            <a:r>
              <a:rPr lang="zh-CN" altLang="en-US" smtClean="0"/>
              <a:t>这样的蕴含式化为两个规则</a:t>
            </a:r>
            <a:r>
              <a:rPr lang="en-US" altLang="zh-CN" smtClean="0"/>
              <a:t>W=&gt;L1</a:t>
            </a:r>
            <a:r>
              <a:rPr lang="zh-CN" altLang="en-US" smtClean="0"/>
              <a:t>和</a:t>
            </a:r>
            <a:r>
              <a:rPr lang="en-US" altLang="zh-CN" smtClean="0"/>
              <a:t>W=&gt;L2</a:t>
            </a:r>
            <a:r>
              <a:rPr lang="zh-CN" altLang="en-US"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9B3C5E-AC92-49E7-97B6-0DB711BA4BBA}" type="datetime1">
              <a:rPr lang="zh-CN" altLang="en-US"/>
              <a:pPr>
                <a:defRPr/>
              </a:pPr>
              <a:t>2017/11/19</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483AD8-B57D-4AB9-B46F-4D0A8407732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smtClean="0">
              <a:latin typeface="Tahoma" panose="020B0604030504040204" pitchFamily="34" charset="0"/>
              <a:ea typeface="宋体" panose="02010600030101010101" pitchFamily="2" charset="-122"/>
            </a:endParaRPr>
          </a:p>
        </p:txBody>
      </p:sp>
      <p:sp>
        <p:nvSpPr>
          <p:cNvPr id="91140" name="Rectangle 2"/>
          <p:cNvSpPr>
            <a:spLocks noGrp="1" noChangeArrowheads="1"/>
          </p:cNvSpPr>
          <p:nvPr>
            <p:ph type="title"/>
          </p:nvPr>
        </p:nvSpPr>
        <p:spPr>
          <a:xfrm>
            <a:off x="733425" y="685800"/>
            <a:ext cx="8410575" cy="1143000"/>
          </a:xfrm>
        </p:spPr>
        <p:txBody>
          <a:bodyPr/>
          <a:lstStyle/>
          <a:p>
            <a:pPr eaLnBrk="1" hangingPunct="1"/>
            <a:r>
              <a:rPr lang="zh-CN" altLang="en-US" sz="4000" smtClean="0">
                <a:solidFill>
                  <a:schemeClr val="folHlink"/>
                </a:solidFill>
              </a:rPr>
              <a:t>作为终止条件的事实节点的一致解图</a:t>
            </a:r>
          </a:p>
        </p:txBody>
      </p:sp>
      <p:sp>
        <p:nvSpPr>
          <p:cNvPr id="91141" name="Rectangle 3"/>
          <p:cNvSpPr>
            <a:spLocks noGrp="1" noChangeArrowheads="1"/>
          </p:cNvSpPr>
          <p:nvPr>
            <p:ph type="body" idx="1"/>
          </p:nvPr>
        </p:nvSpPr>
        <p:spPr>
          <a:xfrm>
            <a:off x="762000" y="1981200"/>
            <a:ext cx="7772400" cy="4114800"/>
          </a:xfrm>
        </p:spPr>
        <p:txBody>
          <a:bodyPr/>
          <a:lstStyle/>
          <a:p>
            <a:pPr eaLnBrk="1" hangingPunct="1">
              <a:lnSpc>
                <a:spcPct val="90000"/>
              </a:lnSpc>
            </a:pPr>
            <a:r>
              <a:rPr lang="zh-CN" altLang="en-US" smtClean="0">
                <a:solidFill>
                  <a:srgbClr val="000000"/>
                </a:solidFill>
              </a:rPr>
              <a:t>逆向系统中的事实表达式均限制为文字合取形，它可以表示为一个文字集。当一个事实文字和标在该图文字节点上的文字相匹配时，就可把相应的后裔节点添加到该与或图中去。这个事实节点通过标有</a:t>
            </a:r>
            <a:r>
              <a:rPr lang="en-US" altLang="zh-CN" smtClean="0">
                <a:solidFill>
                  <a:srgbClr val="000000"/>
                </a:solidFill>
              </a:rPr>
              <a:t>mgu</a:t>
            </a:r>
            <a:r>
              <a:rPr lang="zh-CN" altLang="en-US" smtClean="0">
                <a:solidFill>
                  <a:srgbClr val="000000"/>
                </a:solidFill>
              </a:rPr>
              <a:t>的匹配弧与匹配的子目标文字节点连接起来。同一个事实文字可以多次重复使用（每次使用不同变量），以便建立多重事实节点。</a:t>
            </a:r>
            <a:endParaRPr lang="zh-CN" altLang="en-US" smtClean="0"/>
          </a:p>
          <a:p>
            <a:pPr eaLnBrk="1" hangingPunct="1">
              <a:lnSpc>
                <a:spcPct val="90000"/>
              </a:lnSpc>
            </a:pPr>
            <a:r>
              <a:rPr lang="zh-CN" altLang="en-US" smtClean="0">
                <a:solidFill>
                  <a:srgbClr val="000000"/>
                </a:solidFill>
              </a:rPr>
              <a:t>逆向系统</a:t>
            </a:r>
            <a:r>
              <a:rPr lang="zh-CN" altLang="en-US" smtClean="0"/>
              <a:t>成功的终止条件是与或图包含有某个终止在事实节点上的一致解图。</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AE9D038-37E7-4859-BFDA-AC1DA6A45438}" type="datetime1">
              <a:rPr lang="zh-CN" altLang="en-US"/>
              <a:pPr>
                <a:defRPr/>
              </a:pPr>
              <a:t>2017/11/19</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6FAF86-ABAA-482F-A35E-800B048751D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smtClean="0">
              <a:latin typeface="Tahoma" panose="020B0604030504040204" pitchFamily="34" charset="0"/>
              <a:ea typeface="宋体" panose="02010600030101010101" pitchFamily="2" charset="-122"/>
            </a:endParaRPr>
          </a:p>
        </p:txBody>
      </p:sp>
      <p:sp>
        <p:nvSpPr>
          <p:cNvPr id="92164" name="Rectangle 2"/>
          <p:cNvSpPr>
            <a:spLocks noGrp="1" noChangeArrowheads="1"/>
          </p:cNvSpPr>
          <p:nvPr>
            <p:ph type="title"/>
          </p:nvPr>
        </p:nvSpPr>
        <p:spPr>
          <a:xfrm>
            <a:off x="657225" y="609600"/>
            <a:ext cx="8486775" cy="1143000"/>
          </a:xfrm>
        </p:spPr>
        <p:txBody>
          <a:bodyPr/>
          <a:lstStyle/>
          <a:p>
            <a:pPr eaLnBrk="1" hangingPunct="1"/>
            <a:r>
              <a:rPr lang="zh-CN" altLang="en-US" sz="4000" smtClean="0">
                <a:solidFill>
                  <a:schemeClr val="folHlink"/>
                </a:solidFill>
              </a:rPr>
              <a:t>作为终止条件的事实节点的一致解图</a:t>
            </a:r>
          </a:p>
        </p:txBody>
      </p:sp>
      <p:sp>
        <p:nvSpPr>
          <p:cNvPr id="92165" name="Rectangle 3"/>
          <p:cNvSpPr>
            <a:spLocks noGrp="1" noChangeArrowheads="1"/>
          </p:cNvSpPr>
          <p:nvPr>
            <p:ph type="body" idx="1"/>
          </p:nvPr>
        </p:nvSpPr>
        <p:spPr>
          <a:xfrm>
            <a:off x="1182688" y="2017713"/>
            <a:ext cx="7961312" cy="4535487"/>
          </a:xfrm>
        </p:spPr>
        <p:txBody>
          <a:bodyPr/>
          <a:lstStyle/>
          <a:p>
            <a:pPr eaLnBrk="1" hangingPunct="1">
              <a:lnSpc>
                <a:spcPct val="90000"/>
              </a:lnSpc>
            </a:pPr>
            <a:r>
              <a:rPr lang="zh-CN" altLang="en-US" sz="2000" smtClean="0"/>
              <a:t>事实：</a:t>
            </a:r>
            <a:r>
              <a:rPr lang="en-US" altLang="zh-CN" sz="2000" smtClean="0"/>
              <a:t>F1:DOG(FIDO);</a:t>
            </a:r>
            <a:r>
              <a:rPr lang="zh-CN" altLang="en-US" sz="2000" smtClean="0"/>
              <a:t>狗的名字叫</a:t>
            </a:r>
            <a:r>
              <a:rPr lang="en-US" altLang="zh-CN" sz="2000" smtClean="0"/>
              <a:t>Fido</a:t>
            </a:r>
          </a:p>
          <a:p>
            <a:pPr eaLnBrk="1" hangingPunct="1">
              <a:lnSpc>
                <a:spcPct val="90000"/>
              </a:lnSpc>
              <a:buFont typeface="Wingdings" panose="05000000000000000000" pitchFamily="2" charset="2"/>
              <a:buNone/>
            </a:pPr>
            <a:r>
              <a:rPr lang="en-US" altLang="zh-CN" sz="2000" smtClean="0"/>
              <a:t>                F2:~BARKS(FIDO);Fido</a:t>
            </a:r>
            <a:r>
              <a:rPr lang="zh-CN" altLang="en-US" sz="2000" smtClean="0"/>
              <a:t>是不叫的</a:t>
            </a:r>
          </a:p>
          <a:p>
            <a:pPr eaLnBrk="1" hangingPunct="1">
              <a:lnSpc>
                <a:spcPct val="90000"/>
              </a:lnSpc>
              <a:buFont typeface="Wingdings" panose="05000000000000000000" pitchFamily="2" charset="2"/>
              <a:buNone/>
            </a:pPr>
            <a:r>
              <a:rPr lang="zh-CN" altLang="en-US" sz="2000" smtClean="0"/>
              <a:t>                </a:t>
            </a:r>
            <a:r>
              <a:rPr lang="en-US" altLang="zh-CN" sz="2000" smtClean="0"/>
              <a:t>F3:WAGS_TAIL(Fido);Fido</a:t>
            </a:r>
            <a:r>
              <a:rPr lang="zh-CN" altLang="en-US" sz="2000" smtClean="0"/>
              <a:t>摇尾巴</a:t>
            </a:r>
          </a:p>
          <a:p>
            <a:pPr eaLnBrk="1" hangingPunct="1">
              <a:lnSpc>
                <a:spcPct val="90000"/>
              </a:lnSpc>
              <a:buFont typeface="Wingdings" panose="05000000000000000000" pitchFamily="2" charset="2"/>
              <a:buNone/>
            </a:pPr>
            <a:r>
              <a:rPr lang="zh-CN" altLang="en-US" sz="2000" smtClean="0"/>
              <a:t>               </a:t>
            </a:r>
            <a:r>
              <a:rPr lang="en-US" altLang="zh-CN" sz="2000" smtClean="0"/>
              <a:t>F4:MEOWS(MYRTLE);</a:t>
            </a:r>
            <a:r>
              <a:rPr lang="zh-CN" altLang="en-US" sz="2000" smtClean="0"/>
              <a:t>猫咪的名字叫</a:t>
            </a:r>
            <a:r>
              <a:rPr lang="en-US" altLang="zh-CN" sz="2000" smtClean="0"/>
              <a:t>Myrtle</a:t>
            </a:r>
          </a:p>
          <a:p>
            <a:pPr eaLnBrk="1" hangingPunct="1">
              <a:lnSpc>
                <a:spcPct val="90000"/>
              </a:lnSpc>
            </a:pPr>
            <a:r>
              <a:rPr lang="zh-CN" altLang="en-US" sz="2000" smtClean="0"/>
              <a:t>规则：</a:t>
            </a:r>
            <a:r>
              <a:rPr lang="en-US" altLang="zh-CN" sz="2000" smtClean="0"/>
              <a:t>R1:[WAGS_TAIL(x1)</a:t>
            </a:r>
            <a:r>
              <a:rPr lang="en-US" altLang="zh-CN" sz="2000" smtClean="0">
                <a:solidFill>
                  <a:srgbClr val="000000"/>
                </a:solidFill>
              </a:rPr>
              <a:t>∧</a:t>
            </a:r>
            <a:r>
              <a:rPr lang="en-US" altLang="zh-CN" sz="2000" smtClean="0"/>
              <a:t>DOG(x1)]=&gt;FRIENDLY(x1);</a:t>
            </a:r>
          </a:p>
          <a:p>
            <a:pPr eaLnBrk="1" hangingPunct="1">
              <a:lnSpc>
                <a:spcPct val="90000"/>
              </a:lnSpc>
              <a:buFont typeface="Wingdings" panose="05000000000000000000" pitchFamily="2" charset="2"/>
              <a:buNone/>
            </a:pPr>
            <a:r>
              <a:rPr lang="en-US" altLang="zh-CN" sz="2000" smtClean="0"/>
              <a:t>                 </a:t>
            </a:r>
            <a:r>
              <a:rPr lang="zh-CN" altLang="en-US" sz="2000" smtClean="0"/>
              <a:t>摇尾巴的狗是温顺的狗</a:t>
            </a:r>
          </a:p>
          <a:p>
            <a:pPr eaLnBrk="1" hangingPunct="1">
              <a:lnSpc>
                <a:spcPct val="90000"/>
              </a:lnSpc>
              <a:buFont typeface="Wingdings" panose="05000000000000000000" pitchFamily="2" charset="2"/>
              <a:buNone/>
            </a:pPr>
            <a:r>
              <a:rPr lang="zh-CN" altLang="en-US" sz="2000" smtClean="0"/>
              <a:t>                </a:t>
            </a:r>
            <a:r>
              <a:rPr lang="en-US" altLang="zh-CN" sz="2000" smtClean="0"/>
              <a:t>R2:[FRIENDLY(x2)</a:t>
            </a:r>
            <a:r>
              <a:rPr lang="en-US" altLang="zh-CN" sz="2000" smtClean="0">
                <a:solidFill>
                  <a:srgbClr val="000000"/>
                </a:solidFill>
              </a:rPr>
              <a:t>∧</a:t>
            </a:r>
            <a:r>
              <a:rPr lang="en-US" altLang="zh-CN" sz="2000" smtClean="0"/>
              <a:t>~BARKS(x2)]=&gt;~AFRAID(y2,x2);</a:t>
            </a:r>
          </a:p>
          <a:p>
            <a:pPr eaLnBrk="1" hangingPunct="1">
              <a:lnSpc>
                <a:spcPct val="90000"/>
              </a:lnSpc>
              <a:buFont typeface="Wingdings" panose="05000000000000000000" pitchFamily="2" charset="2"/>
              <a:buNone/>
            </a:pPr>
            <a:r>
              <a:rPr lang="en-US" altLang="zh-CN" sz="2000" smtClean="0"/>
              <a:t>                 </a:t>
            </a:r>
            <a:r>
              <a:rPr lang="zh-CN" altLang="en-US" sz="2000" smtClean="0"/>
              <a:t>温顺而又不叫的东西是不值得害怕的</a:t>
            </a:r>
          </a:p>
          <a:p>
            <a:pPr eaLnBrk="1" hangingPunct="1">
              <a:lnSpc>
                <a:spcPct val="90000"/>
              </a:lnSpc>
              <a:buFont typeface="Wingdings" panose="05000000000000000000" pitchFamily="2" charset="2"/>
              <a:buNone/>
            </a:pPr>
            <a:r>
              <a:rPr lang="zh-CN" altLang="en-US" sz="2000" smtClean="0"/>
              <a:t>                </a:t>
            </a:r>
            <a:r>
              <a:rPr lang="en-US" altLang="zh-CN" sz="2000" smtClean="0"/>
              <a:t>R3:DOG(x3)=&gt;ANIMAL(x3);</a:t>
            </a:r>
            <a:r>
              <a:rPr lang="zh-CN" altLang="en-US" sz="2000" smtClean="0"/>
              <a:t>狗是动物</a:t>
            </a:r>
          </a:p>
          <a:p>
            <a:pPr eaLnBrk="1" hangingPunct="1">
              <a:lnSpc>
                <a:spcPct val="90000"/>
              </a:lnSpc>
              <a:buFont typeface="Wingdings" panose="05000000000000000000" pitchFamily="2" charset="2"/>
              <a:buNone/>
            </a:pPr>
            <a:r>
              <a:rPr lang="zh-CN" altLang="en-US" sz="2000" smtClean="0"/>
              <a:t>               </a:t>
            </a:r>
            <a:r>
              <a:rPr lang="en-US" altLang="zh-CN" sz="2000" smtClean="0"/>
              <a:t>R4:CAT(x4)=&gt;ANIMAL(x4);</a:t>
            </a:r>
            <a:r>
              <a:rPr lang="zh-CN" altLang="en-US" sz="2000" smtClean="0"/>
              <a:t>猫是动物</a:t>
            </a:r>
          </a:p>
          <a:p>
            <a:pPr eaLnBrk="1" hangingPunct="1">
              <a:lnSpc>
                <a:spcPct val="90000"/>
              </a:lnSpc>
              <a:buFont typeface="Wingdings" panose="05000000000000000000" pitchFamily="2" charset="2"/>
              <a:buNone/>
            </a:pPr>
            <a:r>
              <a:rPr lang="zh-CN" altLang="en-US" sz="2000" smtClean="0"/>
              <a:t>               </a:t>
            </a:r>
            <a:r>
              <a:rPr lang="en-US" altLang="zh-CN" sz="2000" smtClean="0"/>
              <a:t>R5:MEOWS(x5)=&gt;CAT(x5);</a:t>
            </a:r>
            <a:r>
              <a:rPr lang="zh-CN" altLang="en-US" sz="2000" smtClean="0"/>
              <a:t>猫咪是猫</a:t>
            </a:r>
          </a:p>
          <a:p>
            <a:pPr eaLnBrk="1" hangingPunct="1">
              <a:lnSpc>
                <a:spcPct val="90000"/>
              </a:lnSpc>
            </a:pPr>
            <a:r>
              <a:rPr lang="zh-CN" altLang="en-US" sz="2000" smtClean="0"/>
              <a:t>问题：是否存在这样的一只猫和一条狗，使得这只猫不怕这条狗？</a:t>
            </a:r>
          </a:p>
          <a:p>
            <a:pPr eaLnBrk="1" hangingPunct="1">
              <a:lnSpc>
                <a:spcPct val="90000"/>
              </a:lnSpc>
              <a:buFont typeface="Wingdings" panose="05000000000000000000" pitchFamily="2" charset="2"/>
              <a:buNone/>
            </a:pPr>
            <a:r>
              <a:rPr lang="zh-CN" altLang="en-US" sz="2000" smtClean="0">
                <a:solidFill>
                  <a:srgbClr val="000000"/>
                </a:solidFill>
              </a:rPr>
              <a:t>            </a:t>
            </a:r>
            <a:r>
              <a:rPr lang="en-US" altLang="zh-CN" sz="2000" smtClean="0">
                <a:solidFill>
                  <a:srgbClr val="000000"/>
                </a:solidFill>
              </a:rPr>
              <a:t>(</a:t>
            </a:r>
            <a:r>
              <a:rPr lang="en-US" altLang="zh-CN" sz="2000" smtClean="0">
                <a:ea typeface="宋体" panose="02010600030101010101" pitchFamily="2" charset="-122"/>
                <a:sym typeface="Symbol" panose="05050102010706020507" pitchFamily="18" charset="2"/>
              </a:rPr>
              <a:t></a:t>
            </a:r>
            <a:r>
              <a:rPr lang="en-US" altLang="zh-CN" sz="2000" smtClean="0">
                <a:solidFill>
                  <a:srgbClr val="000000"/>
                </a:solidFill>
              </a:rPr>
              <a:t>x)(</a:t>
            </a:r>
            <a:r>
              <a:rPr lang="en-US" altLang="zh-CN" sz="2000" smtClean="0">
                <a:ea typeface="宋体" panose="02010600030101010101" pitchFamily="2" charset="-122"/>
                <a:sym typeface="Symbol" panose="05050102010706020507" pitchFamily="18" charset="2"/>
              </a:rPr>
              <a:t></a:t>
            </a:r>
            <a:r>
              <a:rPr lang="en-US" altLang="zh-CN" sz="2000" smtClean="0"/>
              <a:t>y</a:t>
            </a:r>
            <a:r>
              <a:rPr lang="en-US" altLang="zh-CN" sz="2000" smtClean="0">
                <a:solidFill>
                  <a:srgbClr val="000000"/>
                </a:solidFill>
              </a:rPr>
              <a:t>)[CAT(x)∧DOG(y)∧~</a:t>
            </a:r>
            <a:r>
              <a:rPr lang="en-US" altLang="zh-CN" sz="2000" smtClean="0"/>
              <a:t>AFRAID(x,y)</a:t>
            </a:r>
            <a:r>
              <a:rPr lang="en-US" altLang="zh-CN" sz="2000" smtClean="0">
                <a:solidFill>
                  <a:srgbClr val="000000"/>
                </a:solidFill>
              </a:rPr>
              <a:t>]</a:t>
            </a:r>
            <a:endParaRPr lang="en-US" altLang="zh-CN" sz="20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quarter" idx="10"/>
          </p:nvPr>
        </p:nvSpPr>
        <p:spPr/>
        <p:txBody>
          <a:bodyPr/>
          <a:lstStyle/>
          <a:p>
            <a:pPr>
              <a:defRPr/>
            </a:pPr>
            <a:fld id="{0D56F112-C18C-4E21-AB0D-B0B5531EAF42}" type="datetime1">
              <a:rPr lang="zh-CN" altLang="en-US"/>
              <a:pPr>
                <a:defRPr/>
              </a:pPr>
              <a:t>2017/11/19</a:t>
            </a:fld>
            <a:endParaRPr lang="en-US" altLang="zh-CN"/>
          </a:p>
        </p:txBody>
      </p:sp>
      <p:sp>
        <p:nvSpPr>
          <p:cNvPr id="931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D1C72-CEA2-4B5C-AE7E-78EB8AFAF48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smtClean="0">
              <a:latin typeface="Tahoma" panose="020B0604030504040204" pitchFamily="34" charset="0"/>
              <a:ea typeface="宋体" panose="02010600030101010101" pitchFamily="2" charset="-122"/>
            </a:endParaRPr>
          </a:p>
        </p:txBody>
      </p:sp>
      <p:sp>
        <p:nvSpPr>
          <p:cNvPr id="93188" name="Text Box 2"/>
          <p:cNvSpPr txBox="1">
            <a:spLocks noChangeArrowheads="1"/>
          </p:cNvSpPr>
          <p:nvPr/>
        </p:nvSpPr>
        <p:spPr bwMode="auto">
          <a:xfrm>
            <a:off x="228600" y="300038"/>
            <a:ext cx="3200400" cy="5578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  </a:t>
            </a:r>
            <a:r>
              <a:rPr lang="en-US" altLang="zh-CN" sz="2400">
                <a:latin typeface="Times New Roman" panose="02020603050405020304" pitchFamily="18" charset="0"/>
                <a:ea typeface="宋体" panose="02010600030101010101" pitchFamily="2" charset="-122"/>
              </a:rPr>
              <a:t>D(F)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~B(F)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W(F)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M(N)</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R1: (W(x1) </a:t>
            </a:r>
            <a:r>
              <a:rPr lang="en-US" altLang="zh-CN" sz="2400">
                <a:latin typeface="Times New Roman" panose="02020603050405020304" pitchFamily="18" charset="0"/>
                <a:ea typeface="宋体" panose="02010600030101010101" pitchFamily="2" charset="-122"/>
                <a:sym typeface="Symbol" panose="05050102010706020507" pitchFamily="18" charset="2"/>
              </a:rPr>
              <a:t> D(x1))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F(x1)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R2: (F(x2)  ~B(x2))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~A(y2, 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R3: D(X3)  A(x3)</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R4: C(x4)  A(x4)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R5: M(x5)  C(x5)</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目标：</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1" name="Text Box 3"/>
          <p:cNvSpPr txBox="1">
            <a:spLocks noChangeArrowheads="1"/>
          </p:cNvSpPr>
          <p:nvPr/>
        </p:nvSpPr>
        <p:spPr bwMode="auto">
          <a:xfrm>
            <a:off x="4529138" y="228600"/>
            <a:ext cx="3048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2" name="Text Box 4"/>
          <p:cNvSpPr txBox="1">
            <a:spLocks noChangeArrowheads="1"/>
          </p:cNvSpPr>
          <p:nvPr/>
        </p:nvSpPr>
        <p:spPr bwMode="auto">
          <a:xfrm>
            <a:off x="3843338" y="1143000"/>
            <a:ext cx="7524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a:t>
            </a:r>
          </a:p>
        </p:txBody>
      </p:sp>
      <p:sp>
        <p:nvSpPr>
          <p:cNvPr id="89093" name="Text Box 5"/>
          <p:cNvSpPr txBox="1">
            <a:spLocks noChangeArrowheads="1"/>
          </p:cNvSpPr>
          <p:nvPr/>
        </p:nvSpPr>
        <p:spPr bwMode="auto">
          <a:xfrm>
            <a:off x="5519738" y="1143000"/>
            <a:ext cx="7699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094" name="Text Box 6"/>
          <p:cNvSpPr txBox="1">
            <a:spLocks noChangeArrowheads="1"/>
          </p:cNvSpPr>
          <p:nvPr/>
        </p:nvSpPr>
        <p:spPr bwMode="auto">
          <a:xfrm>
            <a:off x="7119938" y="1143000"/>
            <a:ext cx="12398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~A(x, y)</a:t>
            </a:r>
          </a:p>
        </p:txBody>
      </p:sp>
      <p:sp>
        <p:nvSpPr>
          <p:cNvPr id="89095" name="Line 7"/>
          <p:cNvSpPr>
            <a:spLocks noChangeShapeType="1"/>
          </p:cNvSpPr>
          <p:nvPr/>
        </p:nvSpPr>
        <p:spPr bwMode="auto">
          <a:xfrm flipH="1">
            <a:off x="4224338" y="6858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6" name="Line 8"/>
          <p:cNvSpPr>
            <a:spLocks noChangeShapeType="1"/>
          </p:cNvSpPr>
          <p:nvPr/>
        </p:nvSpPr>
        <p:spPr bwMode="auto">
          <a:xfrm flipH="1">
            <a:off x="5900738" y="685800"/>
            <a:ext cx="76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7" name="Line 9"/>
          <p:cNvSpPr>
            <a:spLocks noChangeShapeType="1"/>
          </p:cNvSpPr>
          <p:nvPr/>
        </p:nvSpPr>
        <p:spPr bwMode="auto">
          <a:xfrm>
            <a:off x="5976938" y="6858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8" name="Freeform 10"/>
          <p:cNvSpPr>
            <a:spLocks/>
          </p:cNvSpPr>
          <p:nvPr/>
        </p:nvSpPr>
        <p:spPr bwMode="auto">
          <a:xfrm>
            <a:off x="5443538" y="838200"/>
            <a:ext cx="990600" cy="76200"/>
          </a:xfrm>
          <a:custGeom>
            <a:avLst/>
            <a:gdLst>
              <a:gd name="T0" fmla="*/ 0 w 624"/>
              <a:gd name="T1" fmla="*/ 0 h 48"/>
              <a:gd name="T2" fmla="*/ 2147483646 w 624"/>
              <a:gd name="T3" fmla="*/ 2147483646 h 48"/>
              <a:gd name="T4" fmla="*/ 2147483646 w 624"/>
              <a:gd name="T5" fmla="*/ 2147483646 h 48"/>
              <a:gd name="T6" fmla="*/ 2147483646 w 624"/>
              <a:gd name="T7" fmla="*/ 2147483646 h 48"/>
              <a:gd name="T8" fmla="*/ 2147483646 w 624"/>
              <a:gd name="T9" fmla="*/ 0 h 48"/>
              <a:gd name="T10" fmla="*/ 0 60000 65536"/>
              <a:gd name="T11" fmla="*/ 0 60000 65536"/>
              <a:gd name="T12" fmla="*/ 0 60000 65536"/>
              <a:gd name="T13" fmla="*/ 0 60000 65536"/>
              <a:gd name="T14" fmla="*/ 0 60000 65536"/>
              <a:gd name="T15" fmla="*/ 0 w 624"/>
              <a:gd name="T16" fmla="*/ 0 h 48"/>
              <a:gd name="T17" fmla="*/ 624 w 624"/>
              <a:gd name="T18" fmla="*/ 48 h 48"/>
            </a:gdLst>
            <a:ahLst/>
            <a:cxnLst>
              <a:cxn ang="T10">
                <a:pos x="T0" y="T1"/>
              </a:cxn>
              <a:cxn ang="T11">
                <a:pos x="T2" y="T3"/>
              </a:cxn>
              <a:cxn ang="T12">
                <a:pos x="T4" y="T5"/>
              </a:cxn>
              <a:cxn ang="T13">
                <a:pos x="T6" y="T7"/>
              </a:cxn>
              <a:cxn ang="T14">
                <a:pos x="T8" y="T9"/>
              </a:cxn>
            </a:cxnLst>
            <a:rect l="T15" t="T16" r="T17" b="T18"/>
            <a:pathLst>
              <a:path w="624" h="48">
                <a:moveTo>
                  <a:pt x="0" y="0"/>
                </a:moveTo>
                <a:lnTo>
                  <a:pt x="144" y="48"/>
                </a:lnTo>
                <a:lnTo>
                  <a:pt x="336" y="48"/>
                </a:lnTo>
                <a:lnTo>
                  <a:pt x="432" y="48"/>
                </a:lnTo>
                <a:lnTo>
                  <a:pt x="62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099" name="AutoShape 11"/>
          <p:cNvSpPr>
            <a:spLocks noChangeArrowheads="1"/>
          </p:cNvSpPr>
          <p:nvPr/>
        </p:nvSpPr>
        <p:spPr bwMode="auto">
          <a:xfrm>
            <a:off x="40719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0" name="Text Box 12"/>
          <p:cNvSpPr txBox="1">
            <a:spLocks noChangeArrowheads="1"/>
          </p:cNvSpPr>
          <p:nvPr/>
        </p:nvSpPr>
        <p:spPr bwMode="auto">
          <a:xfrm>
            <a:off x="3767138" y="1981200"/>
            <a:ext cx="9048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C(x5)</a:t>
            </a:r>
          </a:p>
        </p:txBody>
      </p:sp>
      <p:sp>
        <p:nvSpPr>
          <p:cNvPr id="89101" name="Text Box 13"/>
          <p:cNvSpPr txBox="1">
            <a:spLocks noChangeArrowheads="1"/>
          </p:cNvSpPr>
          <p:nvPr/>
        </p:nvSpPr>
        <p:spPr bwMode="auto">
          <a:xfrm>
            <a:off x="4329113" y="1600200"/>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{x/x5}</a:t>
            </a:r>
            <a:endParaRPr lang="en-US" altLang="zh-CN" sz="2400">
              <a:latin typeface="Times New Roman" panose="02020603050405020304" pitchFamily="18" charset="0"/>
              <a:ea typeface="宋体" panose="02010600030101010101" pitchFamily="2" charset="-122"/>
            </a:endParaRPr>
          </a:p>
        </p:txBody>
      </p:sp>
      <p:sp>
        <p:nvSpPr>
          <p:cNvPr id="89102" name="Text Box 14"/>
          <p:cNvSpPr txBox="1">
            <a:spLocks noChangeArrowheads="1"/>
          </p:cNvSpPr>
          <p:nvPr/>
        </p:nvSpPr>
        <p:spPr bwMode="auto">
          <a:xfrm>
            <a:off x="3767138" y="2886075"/>
            <a:ext cx="8207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M(x)</a:t>
            </a:r>
          </a:p>
        </p:txBody>
      </p:sp>
      <p:sp>
        <p:nvSpPr>
          <p:cNvPr id="89103" name="Line 15"/>
          <p:cNvSpPr>
            <a:spLocks noChangeShapeType="1"/>
          </p:cNvSpPr>
          <p:nvPr/>
        </p:nvSpPr>
        <p:spPr bwMode="auto">
          <a:xfrm>
            <a:off x="4148138" y="24384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Text Box 16"/>
          <p:cNvSpPr txBox="1">
            <a:spLocks noChangeArrowheads="1"/>
          </p:cNvSpPr>
          <p:nvPr/>
        </p:nvSpPr>
        <p:spPr bwMode="auto">
          <a:xfrm>
            <a:off x="4451350" y="2438400"/>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R5</a:t>
            </a:r>
            <a:endParaRPr lang="en-US" altLang="zh-CN" sz="2400">
              <a:latin typeface="Times New Roman" panose="02020603050405020304" pitchFamily="18" charset="0"/>
              <a:ea typeface="宋体" panose="02010600030101010101" pitchFamily="2" charset="-122"/>
            </a:endParaRPr>
          </a:p>
        </p:txBody>
      </p:sp>
      <p:sp>
        <p:nvSpPr>
          <p:cNvPr id="89105" name="AutoShape 17"/>
          <p:cNvSpPr>
            <a:spLocks noChangeArrowheads="1"/>
          </p:cNvSpPr>
          <p:nvPr/>
        </p:nvSpPr>
        <p:spPr bwMode="auto">
          <a:xfrm>
            <a:off x="4071938" y="33528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6" name="Text Box 18"/>
          <p:cNvSpPr txBox="1">
            <a:spLocks noChangeArrowheads="1"/>
          </p:cNvSpPr>
          <p:nvPr/>
        </p:nvSpPr>
        <p:spPr bwMode="auto">
          <a:xfrm>
            <a:off x="3733800" y="3733800"/>
            <a:ext cx="8890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M(N)</a:t>
            </a:r>
          </a:p>
        </p:txBody>
      </p:sp>
      <p:sp>
        <p:nvSpPr>
          <p:cNvPr id="89107" name="Text Box 19"/>
          <p:cNvSpPr txBox="1">
            <a:spLocks noChangeArrowheads="1"/>
          </p:cNvSpPr>
          <p:nvPr/>
        </p:nvSpPr>
        <p:spPr bwMode="auto">
          <a:xfrm>
            <a:off x="4364038" y="3352800"/>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{N/x}</a:t>
            </a:r>
            <a:endParaRPr lang="en-US" altLang="zh-CN" sz="2400">
              <a:latin typeface="Times New Roman" panose="02020603050405020304" pitchFamily="18" charset="0"/>
              <a:ea typeface="宋体" panose="02010600030101010101" pitchFamily="2" charset="-122"/>
            </a:endParaRPr>
          </a:p>
        </p:txBody>
      </p:sp>
      <p:sp>
        <p:nvSpPr>
          <p:cNvPr id="89108" name="AutoShape 20"/>
          <p:cNvSpPr>
            <a:spLocks noChangeArrowheads="1"/>
          </p:cNvSpPr>
          <p:nvPr/>
        </p:nvSpPr>
        <p:spPr bwMode="auto">
          <a:xfrm>
            <a:off x="58245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9" name="Text Box 21"/>
          <p:cNvSpPr txBox="1">
            <a:spLocks noChangeArrowheads="1"/>
          </p:cNvSpPr>
          <p:nvPr/>
        </p:nvSpPr>
        <p:spPr bwMode="auto">
          <a:xfrm>
            <a:off x="5570538" y="1981200"/>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10" name="Text Box 22"/>
          <p:cNvSpPr txBox="1">
            <a:spLocks noChangeArrowheads="1"/>
          </p:cNvSpPr>
          <p:nvPr/>
        </p:nvSpPr>
        <p:spPr bwMode="auto">
          <a:xfrm>
            <a:off x="6103938" y="1600200"/>
            <a:ext cx="766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11" name="AutoShape 23"/>
          <p:cNvSpPr>
            <a:spLocks noChangeArrowheads="1"/>
          </p:cNvSpPr>
          <p:nvPr/>
        </p:nvSpPr>
        <p:spPr bwMode="auto">
          <a:xfrm>
            <a:off x="76533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12" name="Text Box 24"/>
          <p:cNvSpPr txBox="1">
            <a:spLocks noChangeArrowheads="1"/>
          </p:cNvSpPr>
          <p:nvPr/>
        </p:nvSpPr>
        <p:spPr bwMode="auto">
          <a:xfrm>
            <a:off x="7043738" y="1981200"/>
            <a:ext cx="1544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~A(y2, x2)</a:t>
            </a:r>
          </a:p>
        </p:txBody>
      </p:sp>
      <p:sp>
        <p:nvSpPr>
          <p:cNvPr id="89113" name="Text Box 25"/>
          <p:cNvSpPr txBox="1">
            <a:spLocks noChangeArrowheads="1"/>
          </p:cNvSpPr>
          <p:nvPr/>
        </p:nvSpPr>
        <p:spPr bwMode="auto">
          <a:xfrm>
            <a:off x="7826375" y="1600200"/>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{x/y2,y/x2}</a:t>
            </a:r>
            <a:endParaRPr lang="en-US" altLang="zh-CN" sz="2400">
              <a:latin typeface="Times New Roman" panose="02020603050405020304" pitchFamily="18" charset="0"/>
              <a:ea typeface="宋体" panose="02010600030101010101" pitchFamily="2" charset="-122"/>
            </a:endParaRPr>
          </a:p>
        </p:txBody>
      </p:sp>
      <p:sp>
        <p:nvSpPr>
          <p:cNvPr id="89114" name="Text Box 26"/>
          <p:cNvSpPr txBox="1">
            <a:spLocks noChangeArrowheads="1"/>
          </p:cNvSpPr>
          <p:nvPr/>
        </p:nvSpPr>
        <p:spPr bwMode="auto">
          <a:xfrm>
            <a:off x="6045200" y="2971800"/>
            <a:ext cx="7191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F(y)</a:t>
            </a:r>
          </a:p>
        </p:txBody>
      </p:sp>
      <p:sp>
        <p:nvSpPr>
          <p:cNvPr id="89115" name="Text Box 27"/>
          <p:cNvSpPr txBox="1">
            <a:spLocks noChangeArrowheads="1"/>
          </p:cNvSpPr>
          <p:nvPr/>
        </p:nvSpPr>
        <p:spPr bwMode="auto">
          <a:xfrm>
            <a:off x="7621588" y="2971800"/>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~B(y)</a:t>
            </a:r>
          </a:p>
        </p:txBody>
      </p:sp>
      <p:sp>
        <p:nvSpPr>
          <p:cNvPr id="89116" name="Line 28"/>
          <p:cNvSpPr>
            <a:spLocks noChangeShapeType="1"/>
          </p:cNvSpPr>
          <p:nvPr/>
        </p:nvSpPr>
        <p:spPr bwMode="auto">
          <a:xfrm flipH="1">
            <a:off x="6324600" y="24384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7" name="Line 29"/>
          <p:cNvSpPr>
            <a:spLocks noChangeShapeType="1"/>
          </p:cNvSpPr>
          <p:nvPr/>
        </p:nvSpPr>
        <p:spPr bwMode="auto">
          <a:xfrm>
            <a:off x="7772400" y="24384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8" name="Freeform 30"/>
          <p:cNvSpPr>
            <a:spLocks/>
          </p:cNvSpPr>
          <p:nvPr/>
        </p:nvSpPr>
        <p:spPr bwMode="auto">
          <a:xfrm>
            <a:off x="7391400" y="2590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19" name="Text Box 31"/>
          <p:cNvSpPr txBox="1">
            <a:spLocks noChangeArrowheads="1"/>
          </p:cNvSpPr>
          <p:nvPr/>
        </p:nvSpPr>
        <p:spPr bwMode="auto">
          <a:xfrm>
            <a:off x="7010400" y="2667000"/>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9120" name="AutoShape 32"/>
          <p:cNvSpPr>
            <a:spLocks noChangeArrowheads="1"/>
          </p:cNvSpPr>
          <p:nvPr/>
        </p:nvSpPr>
        <p:spPr bwMode="auto">
          <a:xfrm>
            <a:off x="79248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1" name="Text Box 33"/>
          <p:cNvSpPr txBox="1">
            <a:spLocks noChangeArrowheads="1"/>
          </p:cNvSpPr>
          <p:nvPr/>
        </p:nvSpPr>
        <p:spPr bwMode="auto">
          <a:xfrm>
            <a:off x="7612063" y="3810000"/>
            <a:ext cx="9350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~B(F)</a:t>
            </a:r>
          </a:p>
        </p:txBody>
      </p:sp>
      <p:sp>
        <p:nvSpPr>
          <p:cNvPr id="89122" name="Text Box 34"/>
          <p:cNvSpPr txBox="1">
            <a:spLocks noChangeArrowheads="1"/>
          </p:cNvSpPr>
          <p:nvPr/>
        </p:nvSpPr>
        <p:spPr bwMode="auto">
          <a:xfrm>
            <a:off x="8175625" y="3429000"/>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23" name="AutoShape 35"/>
          <p:cNvSpPr>
            <a:spLocks noChangeArrowheads="1"/>
          </p:cNvSpPr>
          <p:nvPr/>
        </p:nvSpPr>
        <p:spPr bwMode="auto">
          <a:xfrm>
            <a:off x="62484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4" name="Text Box 36"/>
          <p:cNvSpPr txBox="1">
            <a:spLocks noChangeArrowheads="1"/>
          </p:cNvSpPr>
          <p:nvPr/>
        </p:nvSpPr>
        <p:spPr bwMode="auto">
          <a:xfrm>
            <a:off x="5943600" y="3810000"/>
            <a:ext cx="8715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F(x1)</a:t>
            </a:r>
          </a:p>
        </p:txBody>
      </p:sp>
      <p:sp>
        <p:nvSpPr>
          <p:cNvPr id="89125" name="Text Box 37"/>
          <p:cNvSpPr txBox="1">
            <a:spLocks noChangeArrowheads="1"/>
          </p:cNvSpPr>
          <p:nvPr/>
        </p:nvSpPr>
        <p:spPr bwMode="auto">
          <a:xfrm>
            <a:off x="6477000" y="3429000"/>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{y/x1}</a:t>
            </a:r>
            <a:endParaRPr lang="en-US" altLang="zh-CN" sz="2400">
              <a:latin typeface="Times New Roman" panose="02020603050405020304" pitchFamily="18" charset="0"/>
              <a:ea typeface="宋体" panose="02010600030101010101" pitchFamily="2" charset="-122"/>
            </a:endParaRPr>
          </a:p>
        </p:txBody>
      </p:sp>
      <p:sp>
        <p:nvSpPr>
          <p:cNvPr id="89126" name="Text Box 38"/>
          <p:cNvSpPr txBox="1">
            <a:spLocks noChangeArrowheads="1"/>
          </p:cNvSpPr>
          <p:nvPr/>
        </p:nvSpPr>
        <p:spPr bwMode="auto">
          <a:xfrm>
            <a:off x="5122863" y="4724400"/>
            <a:ext cx="836612"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W(y)</a:t>
            </a:r>
          </a:p>
        </p:txBody>
      </p:sp>
      <p:sp>
        <p:nvSpPr>
          <p:cNvPr id="89127" name="Text Box 39"/>
          <p:cNvSpPr txBox="1">
            <a:spLocks noChangeArrowheads="1"/>
          </p:cNvSpPr>
          <p:nvPr/>
        </p:nvSpPr>
        <p:spPr bwMode="auto">
          <a:xfrm>
            <a:off x="6756400" y="4724400"/>
            <a:ext cx="769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128" name="Line 40"/>
          <p:cNvSpPr>
            <a:spLocks noChangeShapeType="1"/>
          </p:cNvSpPr>
          <p:nvPr/>
        </p:nvSpPr>
        <p:spPr bwMode="auto">
          <a:xfrm flipH="1">
            <a:off x="5486400" y="4267200"/>
            <a:ext cx="9144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41"/>
          <p:cNvSpPr>
            <a:spLocks noChangeShapeType="1"/>
          </p:cNvSpPr>
          <p:nvPr/>
        </p:nvSpPr>
        <p:spPr bwMode="auto">
          <a:xfrm>
            <a:off x="6400800" y="4267200"/>
            <a:ext cx="7620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0" name="Freeform 42"/>
          <p:cNvSpPr>
            <a:spLocks/>
          </p:cNvSpPr>
          <p:nvPr/>
        </p:nvSpPr>
        <p:spPr bwMode="auto">
          <a:xfrm>
            <a:off x="6096000" y="4419600"/>
            <a:ext cx="609600" cy="762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31" name="Text Box 43"/>
          <p:cNvSpPr txBox="1">
            <a:spLocks noChangeArrowheads="1"/>
          </p:cNvSpPr>
          <p:nvPr/>
        </p:nvSpPr>
        <p:spPr bwMode="auto">
          <a:xfrm>
            <a:off x="6172200" y="4495800"/>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9132" name="AutoShape 44"/>
          <p:cNvSpPr>
            <a:spLocks noChangeArrowheads="1"/>
          </p:cNvSpPr>
          <p:nvPr/>
        </p:nvSpPr>
        <p:spPr bwMode="auto">
          <a:xfrm>
            <a:off x="54102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3" name="Text Box 45"/>
          <p:cNvSpPr txBox="1">
            <a:spLocks noChangeArrowheads="1"/>
          </p:cNvSpPr>
          <p:nvPr/>
        </p:nvSpPr>
        <p:spPr bwMode="auto">
          <a:xfrm>
            <a:off x="5097463" y="5562600"/>
            <a:ext cx="854075"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W(F)</a:t>
            </a:r>
          </a:p>
        </p:txBody>
      </p:sp>
      <p:sp>
        <p:nvSpPr>
          <p:cNvPr id="89134" name="Text Box 46"/>
          <p:cNvSpPr txBox="1">
            <a:spLocks noChangeArrowheads="1"/>
          </p:cNvSpPr>
          <p:nvPr/>
        </p:nvSpPr>
        <p:spPr bwMode="auto">
          <a:xfrm>
            <a:off x="5695950" y="5181600"/>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35" name="AutoShape 47"/>
          <p:cNvSpPr>
            <a:spLocks noChangeArrowheads="1"/>
          </p:cNvSpPr>
          <p:nvPr/>
        </p:nvSpPr>
        <p:spPr bwMode="auto">
          <a:xfrm>
            <a:off x="70104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6" name="Text Box 48"/>
          <p:cNvSpPr txBox="1">
            <a:spLocks noChangeArrowheads="1"/>
          </p:cNvSpPr>
          <p:nvPr/>
        </p:nvSpPr>
        <p:spPr bwMode="auto">
          <a:xfrm>
            <a:off x="6773863" y="5562600"/>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37" name="Text Box 49"/>
          <p:cNvSpPr txBox="1">
            <a:spLocks noChangeArrowheads="1"/>
          </p:cNvSpPr>
          <p:nvPr/>
        </p:nvSpPr>
        <p:spPr bwMode="auto">
          <a:xfrm>
            <a:off x="7239000" y="5181600"/>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0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90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0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91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1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91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1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910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910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910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910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910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910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911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911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911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911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911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911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911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911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9118"/>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911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91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912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8912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912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912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8912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8912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8912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8912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89129"/>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89130"/>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891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89132"/>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89133"/>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8913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8913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89136"/>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89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nimBg="1" autoUpdateAnimBg="0"/>
      <p:bldP spid="89092" grpId="0" animBg="1" autoUpdateAnimBg="0"/>
      <p:bldP spid="89093" grpId="0" animBg="1" autoUpdateAnimBg="0"/>
      <p:bldP spid="89094" grpId="0" animBg="1" autoUpdateAnimBg="0"/>
      <p:bldP spid="89095" grpId="0" animBg="1"/>
      <p:bldP spid="89096" grpId="0" animBg="1"/>
      <p:bldP spid="89097" grpId="0" animBg="1"/>
      <p:bldP spid="89098" grpId="0" animBg="1"/>
      <p:bldP spid="89099" grpId="0" animBg="1"/>
      <p:bldP spid="89100" grpId="0" animBg="1" autoUpdateAnimBg="0"/>
      <p:bldP spid="89101" grpId="0" autoUpdateAnimBg="0"/>
      <p:bldP spid="89102" grpId="0" animBg="1" autoUpdateAnimBg="0"/>
      <p:bldP spid="89103" grpId="0" animBg="1"/>
      <p:bldP spid="89104" grpId="0" autoUpdateAnimBg="0"/>
      <p:bldP spid="89105" grpId="0" animBg="1"/>
      <p:bldP spid="89106" grpId="0" animBg="1" autoUpdateAnimBg="0"/>
      <p:bldP spid="89107" grpId="0" autoUpdateAnimBg="0"/>
      <p:bldP spid="89108" grpId="0" animBg="1"/>
      <p:bldP spid="89109" grpId="0" animBg="1" autoUpdateAnimBg="0"/>
      <p:bldP spid="89110" grpId="0" autoUpdateAnimBg="0"/>
      <p:bldP spid="89111" grpId="0" animBg="1"/>
      <p:bldP spid="89112" grpId="0" animBg="1" autoUpdateAnimBg="0"/>
      <p:bldP spid="89113" grpId="0" autoUpdateAnimBg="0"/>
      <p:bldP spid="89114" grpId="0" animBg="1" autoUpdateAnimBg="0"/>
      <p:bldP spid="89115" grpId="0" animBg="1" autoUpdateAnimBg="0"/>
      <p:bldP spid="89116" grpId="0" animBg="1"/>
      <p:bldP spid="89117" grpId="0" animBg="1"/>
      <p:bldP spid="89118" grpId="0" animBg="1"/>
      <p:bldP spid="89119" grpId="0" autoUpdateAnimBg="0"/>
      <p:bldP spid="89120" grpId="0" animBg="1"/>
      <p:bldP spid="89121" grpId="0" animBg="1" autoUpdateAnimBg="0"/>
      <p:bldP spid="89122" grpId="0" autoUpdateAnimBg="0"/>
      <p:bldP spid="89123" grpId="0" animBg="1"/>
      <p:bldP spid="89124" grpId="0" animBg="1" autoUpdateAnimBg="0"/>
      <p:bldP spid="89125" grpId="0" autoUpdateAnimBg="0"/>
      <p:bldP spid="89126" grpId="0" animBg="1" autoUpdateAnimBg="0"/>
      <p:bldP spid="89127" grpId="0" animBg="1" autoUpdateAnimBg="0"/>
      <p:bldP spid="89128" grpId="0" animBg="1"/>
      <p:bldP spid="89129" grpId="0" animBg="1"/>
      <p:bldP spid="89130" grpId="0" animBg="1"/>
      <p:bldP spid="89131" grpId="0" autoUpdateAnimBg="0"/>
      <p:bldP spid="89132" grpId="0" animBg="1"/>
      <p:bldP spid="89133" grpId="0" animBg="1" autoUpdateAnimBg="0"/>
      <p:bldP spid="89134" grpId="0" autoUpdateAnimBg="0"/>
      <p:bldP spid="89135" grpId="0" animBg="1"/>
      <p:bldP spid="89136" grpId="0" animBg="1" autoUpdateAnimBg="0"/>
      <p:bldP spid="891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1A405DC-695C-4A57-868A-060D0470FF7A}" type="datetime1">
              <a:rPr lang="zh-CN" altLang="en-US"/>
              <a:pPr>
                <a:defRPr/>
              </a:pPr>
              <a:t>2017/11/19</a:t>
            </a:fld>
            <a:endParaRPr lang="en-US" altLang="zh-CN"/>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C750EF-E337-416E-B75D-3875E56AC7E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smtClean="0">
              <a:latin typeface="Tahoma" panose="020B0604030504040204" pitchFamily="34" charset="0"/>
              <a:ea typeface="宋体" panose="02010600030101010101" pitchFamily="2" charset="-122"/>
            </a:endParaRPr>
          </a:p>
        </p:txBody>
      </p:sp>
      <p:sp>
        <p:nvSpPr>
          <p:cNvPr id="13316" name="Rectangle 3"/>
          <p:cNvSpPr>
            <a:spLocks noGrp="1" noChangeArrowheads="1"/>
          </p:cNvSpPr>
          <p:nvPr>
            <p:ph type="body" idx="1"/>
          </p:nvPr>
        </p:nvSpPr>
        <p:spPr/>
        <p:txBody>
          <a:bodyPr/>
          <a:lstStyle/>
          <a:p>
            <a:pPr eaLnBrk="1" hangingPunct="1">
              <a:lnSpc>
                <a:spcPct val="90000"/>
              </a:lnSpc>
            </a:pPr>
            <a:r>
              <a:rPr lang="zh-CN" altLang="en-US" sz="3200" smtClean="0">
                <a:latin typeface="华文新魏" panose="02010800040101010101" pitchFamily="2" charset="-122"/>
              </a:rPr>
              <a:t>基本单元：简单命题（陈述句）</a:t>
            </a:r>
          </a:p>
          <a:p>
            <a:pPr lvl="1" eaLnBrk="1" hangingPunct="1">
              <a:lnSpc>
                <a:spcPct val="90000"/>
              </a:lnSpc>
              <a:buFont typeface="Wingdings" panose="05000000000000000000" pitchFamily="2" charset="2"/>
              <a:buNone/>
            </a:pPr>
            <a:r>
              <a:rPr lang="zh-CN" altLang="en-US" sz="3200" smtClean="0">
                <a:latin typeface="华文新魏" panose="02010800040101010101" pitchFamily="2" charset="-122"/>
              </a:rPr>
              <a:t>例：</a:t>
            </a:r>
            <a:r>
              <a:rPr lang="zh-CN" altLang="en-US" sz="2800" smtClean="0">
                <a:latin typeface="华文新魏" panose="02010800040101010101" pitchFamily="2" charset="-122"/>
              </a:rPr>
              <a:t> </a:t>
            </a:r>
          </a:p>
          <a:p>
            <a:pPr lvl="1" algn="just" eaLnBrk="1" hangingPunct="1">
              <a:lnSpc>
                <a:spcPct val="120000"/>
              </a:lnSpc>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命题： </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1</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2</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3</a:t>
            </a:r>
            <a:r>
              <a:rPr lang="en-US" altLang="zh-CN" sz="2800" smtClean="0">
                <a:latin typeface="新宋体" panose="02010609030101010101" pitchFamily="49" charset="-122"/>
                <a:ea typeface="新宋体" panose="02010609030101010101" pitchFamily="49" charset="-122"/>
              </a:rPr>
              <a:t> </a:t>
            </a:r>
            <a:r>
              <a:rPr lang="zh-CN" altLang="en-US" sz="2800" smtClean="0">
                <a:latin typeface="新宋体" panose="02010609030101010101" pitchFamily="49" charset="-122"/>
                <a:ea typeface="新宋体" panose="02010609030101010101" pitchFamily="49" charset="-122"/>
              </a:rPr>
              <a:t>和 </a:t>
            </a:r>
            <a:r>
              <a:rPr lang="en-US" altLang="zh-CN" sz="2800" smtClean="0">
                <a:latin typeface="新宋体" panose="02010609030101010101" pitchFamily="49" charset="-122"/>
                <a:ea typeface="新宋体" panose="02010609030101010101" pitchFamily="49" charset="-122"/>
              </a:rPr>
              <a:t>B</a:t>
            </a:r>
          </a:p>
          <a:p>
            <a:pPr lvl="1" algn="just" eaLnBrk="1" hangingPunct="1">
              <a:lnSpc>
                <a:spcPct val="120000"/>
              </a:lnSpc>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求证： </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1</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2</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3</a:t>
            </a:r>
            <a:r>
              <a:rPr lang="zh-CN" altLang="en-US" sz="2800" smtClean="0">
                <a:latin typeface="新宋体" panose="02010609030101010101" pitchFamily="49" charset="-122"/>
                <a:ea typeface="新宋体" panose="02010609030101010101" pitchFamily="49" charset="-122"/>
              </a:rPr>
              <a:t>成立，则</a:t>
            </a:r>
            <a:r>
              <a:rPr lang="en-US" altLang="zh-CN" sz="2800" smtClean="0">
                <a:latin typeface="新宋体" panose="02010609030101010101" pitchFamily="49" charset="-122"/>
                <a:ea typeface="新宋体" panose="02010609030101010101" pitchFamily="49" charset="-122"/>
              </a:rPr>
              <a:t>B</a:t>
            </a:r>
            <a:r>
              <a:rPr lang="zh-CN" altLang="en-US" sz="2800" smtClean="0">
                <a:latin typeface="新宋体" panose="02010609030101010101" pitchFamily="49" charset="-122"/>
                <a:ea typeface="新宋体" panose="02010609030101010101" pitchFamily="49" charset="-122"/>
              </a:rPr>
              <a:t>成立，</a:t>
            </a:r>
          </a:p>
          <a:p>
            <a:pPr lvl="1" algn="just" eaLnBrk="1" hangingPunct="1">
              <a:lnSpc>
                <a:spcPct val="120000"/>
              </a:lnSpc>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即：</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1</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2</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3</a:t>
            </a:r>
            <a:r>
              <a:rPr lang="en-US" altLang="zh-CN" sz="2800" smtClean="0">
                <a:latin typeface="新宋体" panose="02010609030101010101" pitchFamily="49" charset="-122"/>
                <a:ea typeface="新宋体" panose="02010609030101010101" pitchFamily="49" charset="-122"/>
              </a:rPr>
              <a:t> → B</a:t>
            </a:r>
          </a:p>
          <a:p>
            <a:pPr lvl="1" eaLnBrk="1" hangingPunct="1">
              <a:lnSpc>
                <a:spcPct val="120000"/>
              </a:lnSpc>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反证法：证明</a:t>
            </a:r>
            <a:r>
              <a:rPr lang="en-US" altLang="zh-CN" sz="2800" smtClean="0">
                <a:latin typeface="新宋体" panose="02010609030101010101" pitchFamily="49" charset="-122"/>
                <a:ea typeface="新宋体" panose="02010609030101010101" pitchFamily="49" charset="-122"/>
              </a:rPr>
              <a:t>A</a:t>
            </a:r>
            <a:r>
              <a:rPr lang="en-US" altLang="zh-CN" sz="2800" baseline="-25000" smtClean="0">
                <a:latin typeface="新宋体" panose="02010609030101010101" pitchFamily="49" charset="-122"/>
                <a:ea typeface="新宋体" panose="02010609030101010101" pitchFamily="49" charset="-122"/>
              </a:rPr>
              <a:t>1</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2</a:t>
            </a:r>
            <a:r>
              <a:rPr lang="en-US" altLang="zh-CN" sz="2800" smtClean="0">
                <a:latin typeface="新宋体" panose="02010609030101010101" pitchFamily="49" charset="-122"/>
                <a:ea typeface="新宋体" panose="02010609030101010101" pitchFamily="49" charset="-122"/>
              </a:rPr>
              <a:t>ΛA</a:t>
            </a:r>
            <a:r>
              <a:rPr lang="en-US" altLang="zh-CN" sz="2800" baseline="-25000" smtClean="0">
                <a:latin typeface="新宋体" panose="02010609030101010101" pitchFamily="49" charset="-122"/>
                <a:ea typeface="新宋体" panose="02010609030101010101" pitchFamily="49" charset="-122"/>
              </a:rPr>
              <a:t>3</a:t>
            </a:r>
            <a:r>
              <a:rPr lang="en-US" altLang="zh-CN" sz="2800" smtClean="0">
                <a:latin typeface="新宋体" panose="02010609030101010101" pitchFamily="49" charset="-122"/>
                <a:ea typeface="新宋体" panose="02010609030101010101" pitchFamily="49" charset="-122"/>
              </a:rPr>
              <a:t>Λ</a:t>
            </a:r>
            <a:r>
              <a:rPr lang="zh-CN" altLang="en-US" sz="2800" smtClean="0">
                <a:latin typeface="新宋体" panose="02010609030101010101" pitchFamily="49" charset="-122"/>
                <a:ea typeface="新宋体" panose="02010609030101010101" pitchFamily="49" charset="-122"/>
              </a:rPr>
              <a:t>～</a:t>
            </a:r>
            <a:r>
              <a:rPr lang="en-US" altLang="zh-CN" sz="2800" smtClean="0">
                <a:latin typeface="新宋体" panose="02010609030101010101" pitchFamily="49" charset="-122"/>
                <a:ea typeface="新宋体" panose="02010609030101010101" pitchFamily="49" charset="-122"/>
              </a:rPr>
              <a:t>B </a:t>
            </a:r>
            <a:r>
              <a:rPr lang="zh-CN" altLang="en-US" sz="2800" smtClean="0">
                <a:latin typeface="新宋体" panose="02010609030101010101" pitchFamily="49" charset="-122"/>
                <a:ea typeface="新宋体" panose="02010609030101010101" pitchFamily="49" charset="-122"/>
              </a:rPr>
              <a:t>是矛盾式</a:t>
            </a:r>
          </a:p>
          <a:p>
            <a:pPr lvl="1" eaLnBrk="1" hangingPunct="1">
              <a:lnSpc>
                <a:spcPct val="120000"/>
              </a:lnSpc>
              <a:buFont typeface="Wingdings" panose="05000000000000000000" pitchFamily="2" charset="2"/>
              <a:buNone/>
            </a:pPr>
            <a:r>
              <a:rPr lang="zh-CN" altLang="en-US" sz="2800" smtClean="0">
                <a:latin typeface="新宋体" panose="02010609030101010101" pitchFamily="49" charset="-122"/>
                <a:ea typeface="新宋体" panose="02010609030101010101" pitchFamily="49" charset="-122"/>
              </a:rPr>
              <a:t>                           （永假式）</a:t>
            </a:r>
            <a:r>
              <a:rPr lang="zh-CN" altLang="en-US" sz="2800" smtClean="0">
                <a:latin typeface="方正姚体" panose="02010601030101010101" pitchFamily="2" charset="-122"/>
                <a:ea typeface="方正姚体" panose="02010601030101010101" pitchFamily="2" charset="-122"/>
              </a:rPr>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3DBC6F3-AE8D-4CEF-BAC5-D4407F6CCB7A}" type="datetime1">
              <a:rPr lang="zh-CN" altLang="en-US"/>
              <a:pPr>
                <a:defRPr/>
              </a:pPr>
              <a:t>2017/11/19</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3A740A-09D8-4EAB-8EDF-3CCB0A2504B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smtClean="0">
              <a:latin typeface="Tahoma" panose="020B0604030504040204" pitchFamily="34" charset="0"/>
              <a:ea typeface="宋体" panose="02010600030101010101" pitchFamily="2" charset="-122"/>
            </a:endParaRPr>
          </a:p>
        </p:txBody>
      </p:sp>
      <p:sp>
        <p:nvSpPr>
          <p:cNvPr id="94212" name="Rectangle 2"/>
          <p:cNvSpPr>
            <a:spLocks noGrp="1" noChangeArrowheads="1"/>
          </p:cNvSpPr>
          <p:nvPr>
            <p:ph type="title"/>
          </p:nvPr>
        </p:nvSpPr>
        <p:spPr>
          <a:xfrm>
            <a:off x="900113" y="617538"/>
            <a:ext cx="7127875" cy="1143000"/>
          </a:xfrm>
        </p:spPr>
        <p:txBody>
          <a:bodyPr/>
          <a:lstStyle/>
          <a:p>
            <a:pPr eaLnBrk="1" hangingPunct="1"/>
            <a:r>
              <a:rPr lang="zh-CN" altLang="en-US" sz="3200" smtClean="0">
                <a:ea typeface="华文新魏" panose="02010800040101010101" pitchFamily="2" charset="-122"/>
              </a:rPr>
              <a:t>应用逆向演绎推理来解决不等式问题。</a:t>
            </a:r>
          </a:p>
        </p:txBody>
      </p:sp>
      <p:sp>
        <p:nvSpPr>
          <p:cNvPr id="94213" name="Rectangle 3"/>
          <p:cNvSpPr>
            <a:spLocks noGrp="1" noChangeArrowheads="1"/>
          </p:cNvSpPr>
          <p:nvPr>
            <p:ph type="body" idx="1"/>
          </p:nvPr>
        </p:nvSpPr>
        <p:spPr>
          <a:xfrm>
            <a:off x="900113" y="1916113"/>
            <a:ext cx="7772400" cy="4114800"/>
          </a:xfrm>
        </p:spPr>
        <p:txBody>
          <a:bodyPr/>
          <a:lstStyle/>
          <a:p>
            <a:pPr eaLnBrk="1" hangingPunct="1"/>
            <a:r>
              <a:rPr lang="zh-CN" altLang="en-US" sz="2000" smtClean="0"/>
              <a:t>谓词定义： </a:t>
            </a:r>
          </a:p>
          <a:p>
            <a:pPr eaLnBrk="1" hangingPunct="1">
              <a:buFont typeface="Wingdings" panose="05000000000000000000" pitchFamily="2" charset="2"/>
              <a:buNone/>
            </a:pPr>
            <a:r>
              <a:rPr lang="en-US" altLang="zh-CN" sz="2000" smtClean="0"/>
              <a:t>G(x,y):                   x&gt;y              </a:t>
            </a:r>
          </a:p>
          <a:p>
            <a:pPr eaLnBrk="1" hangingPunct="1">
              <a:buFont typeface="Wingdings" panose="05000000000000000000" pitchFamily="2" charset="2"/>
              <a:buNone/>
            </a:pPr>
            <a:r>
              <a:rPr lang="en-US" altLang="zh-CN" sz="2000" smtClean="0"/>
              <a:t> plus(A,B,C):        A+B+C</a:t>
            </a:r>
          </a:p>
          <a:p>
            <a:pPr eaLnBrk="1" hangingPunct="1">
              <a:buFont typeface="Wingdings" panose="05000000000000000000" pitchFamily="2" charset="2"/>
              <a:buNone/>
            </a:pPr>
            <a:r>
              <a:rPr lang="en-US" altLang="zh-CN" sz="2000" smtClean="0"/>
              <a:t>times(A,B,C):       A*B*C</a:t>
            </a:r>
          </a:p>
          <a:p>
            <a:pPr eaLnBrk="1" hangingPunct="1">
              <a:buFont typeface="Wingdings" panose="05000000000000000000" pitchFamily="2" charset="2"/>
              <a:buNone/>
            </a:pPr>
            <a:r>
              <a:rPr lang="en-US" altLang="zh-CN" sz="2000" smtClean="0"/>
              <a:t> divides(A,B)</a:t>
            </a:r>
            <a:r>
              <a:rPr lang="zh-CN" altLang="en-US" sz="2000" smtClean="0"/>
              <a:t>：    </a:t>
            </a:r>
            <a:r>
              <a:rPr lang="en-US" altLang="zh-CN" sz="2000" smtClean="0"/>
              <a:t>A/B</a:t>
            </a:r>
          </a:p>
          <a:p>
            <a:pPr eaLnBrk="1" hangingPunct="1">
              <a:buFont typeface="Wingdings" panose="05000000000000000000" pitchFamily="2" charset="2"/>
              <a:buNone/>
            </a:pPr>
            <a:r>
              <a:rPr lang="zh-CN" altLang="en-US" sz="2000" smtClean="0"/>
              <a:t>已有事实</a:t>
            </a:r>
            <a:r>
              <a:rPr lang="en-US" altLang="zh-CN" sz="2000" smtClean="0"/>
              <a:t>:</a:t>
            </a:r>
            <a:r>
              <a:rPr lang="en-US" altLang="zh-CN" sz="2000" smtClean="0">
                <a:sym typeface="Wingdings" panose="05000000000000000000" pitchFamily="2" charset="2"/>
              </a:rPr>
              <a:t>(E&gt;0)</a:t>
            </a:r>
            <a:r>
              <a:rPr lang="en-US" altLang="zh-CN" sz="2400" smtClean="0"/>
              <a:t> </a:t>
            </a:r>
            <a:r>
              <a:rPr lang="en-US" altLang="zh-CN" sz="2400" smtClean="0">
                <a:sym typeface="Symbol" panose="05050102010706020507" pitchFamily="18" charset="2"/>
              </a:rPr>
              <a:t></a:t>
            </a:r>
            <a:r>
              <a:rPr lang="en-US" altLang="zh-CN" sz="2000" smtClean="0">
                <a:sym typeface="Wingdings" panose="05000000000000000000" pitchFamily="2" charset="2"/>
              </a:rPr>
              <a:t>(B&gt;0)</a:t>
            </a:r>
            <a:r>
              <a:rPr lang="en-US" altLang="zh-CN" sz="2400" smtClean="0"/>
              <a:t> </a:t>
            </a:r>
            <a:r>
              <a:rPr lang="en-US" altLang="zh-CN" sz="2400" smtClean="0">
                <a:sym typeface="Symbol" panose="05050102010706020507" pitchFamily="18" charset="2"/>
              </a:rPr>
              <a:t></a:t>
            </a:r>
            <a:r>
              <a:rPr lang="en-US" altLang="zh-CN" sz="2000" smtClean="0">
                <a:sym typeface="Wingdings" panose="05000000000000000000" pitchFamily="2" charset="2"/>
              </a:rPr>
              <a:t>(A&gt;0</a:t>
            </a:r>
            <a:r>
              <a:rPr lang="en-US" altLang="zh-CN" sz="2000" b="1" smtClean="0">
                <a:sym typeface="Wingdings" panose="05000000000000000000" pitchFamily="2" charset="2"/>
              </a:rPr>
              <a:t>)</a:t>
            </a:r>
            <a:r>
              <a:rPr lang="en-US" altLang="zh-CN" sz="2400" smtClean="0"/>
              <a:t> </a:t>
            </a:r>
            <a:r>
              <a:rPr lang="en-US" altLang="zh-CN" sz="2400" smtClean="0">
                <a:sym typeface="Symbol" panose="05050102010706020507" pitchFamily="18" charset="2"/>
              </a:rPr>
              <a:t></a:t>
            </a:r>
            <a:r>
              <a:rPr lang="en-US" altLang="zh-CN" sz="2000" b="1" smtClean="0">
                <a:sym typeface="Wingdings" panose="05000000000000000000" pitchFamily="2" charset="2"/>
              </a:rPr>
              <a:t>(</a:t>
            </a:r>
            <a:r>
              <a:rPr lang="en-US" altLang="zh-CN" sz="2000" smtClean="0">
                <a:sym typeface="Wingdings" panose="05000000000000000000" pitchFamily="2" charset="2"/>
              </a:rPr>
              <a:t>C&gt;0</a:t>
            </a:r>
            <a:r>
              <a:rPr lang="en-US" altLang="zh-CN" sz="2000" b="1" smtClean="0">
                <a:sym typeface="Wingdings" panose="05000000000000000000" pitchFamily="2" charset="2"/>
              </a:rPr>
              <a:t>)</a:t>
            </a:r>
            <a:r>
              <a:rPr lang="en-US" altLang="zh-CN" sz="2400" smtClean="0"/>
              <a:t> </a:t>
            </a:r>
            <a:r>
              <a:rPr lang="en-US" altLang="zh-CN" sz="2400" smtClean="0">
                <a:sym typeface="Symbol" panose="05050102010706020507" pitchFamily="18" charset="2"/>
              </a:rPr>
              <a:t></a:t>
            </a:r>
            <a:r>
              <a:rPr lang="en-US" altLang="zh-CN" sz="2000" b="1" smtClean="0">
                <a:sym typeface="Wingdings" panose="05000000000000000000" pitchFamily="2" charset="2"/>
              </a:rPr>
              <a:t>(</a:t>
            </a:r>
            <a:r>
              <a:rPr lang="en-US" altLang="zh-CN" sz="2000" smtClean="0">
                <a:sym typeface="Wingdings" panose="05000000000000000000" pitchFamily="2" charset="2"/>
              </a:rPr>
              <a:t>C&gt;E)</a:t>
            </a:r>
          </a:p>
          <a:p>
            <a:pPr eaLnBrk="1" hangingPunct="1">
              <a:buFont typeface="Wingdings" panose="05000000000000000000" pitchFamily="2" charset="2"/>
              <a:buNone/>
            </a:pPr>
            <a:r>
              <a:rPr lang="en-US" altLang="zh-CN" sz="2000" smtClean="0">
                <a:sym typeface="Wingdings" panose="05000000000000000000" pitchFamily="2" charset="2"/>
              </a:rPr>
              <a:t>B</a:t>
            </a:r>
            <a:r>
              <a:rPr lang="zh-CN" altLang="en-US" sz="2000" smtClean="0">
                <a:sym typeface="Wingdings" panose="05000000000000000000" pitchFamily="2" charset="2"/>
              </a:rPr>
              <a:t>规则</a:t>
            </a:r>
            <a:r>
              <a:rPr lang="en-US" altLang="zh-CN" sz="2000" smtClean="0">
                <a:sym typeface="Wingdings" panose="05000000000000000000" pitchFamily="2" charset="2"/>
              </a:rPr>
              <a:t>: (x&gt;0) </a:t>
            </a:r>
            <a:r>
              <a:rPr lang="en-US" altLang="zh-CN" sz="2400" smtClean="0">
                <a:sym typeface="Symbol" panose="05050102010706020507" pitchFamily="18" charset="2"/>
              </a:rPr>
              <a:t></a:t>
            </a:r>
            <a:r>
              <a:rPr lang="en-US" altLang="zh-CN" sz="2000" smtClean="0">
                <a:sym typeface="Wingdings" panose="05000000000000000000" pitchFamily="2" charset="2"/>
              </a:rPr>
              <a:t>(y&gt;z)</a:t>
            </a:r>
            <a:r>
              <a:rPr lang="en-US" altLang="zh-CN" sz="2000" smtClean="0">
                <a:cs typeface="Times New Roman" panose="02020603050405020304" pitchFamily="18" charset="0"/>
                <a:sym typeface="Wingdings" panose="05000000000000000000" pitchFamily="2" charset="2"/>
              </a:rPr>
              <a:t>→</a:t>
            </a:r>
            <a:r>
              <a:rPr lang="en-US" altLang="zh-CN" sz="2000" smtClean="0">
                <a:sym typeface="Wingdings" panose="05000000000000000000" pitchFamily="2" charset="2"/>
              </a:rPr>
              <a:t>(x+y)&gt;z</a:t>
            </a:r>
          </a:p>
          <a:p>
            <a:pPr eaLnBrk="1" hangingPunct="1">
              <a:buFont typeface="Wingdings" panose="05000000000000000000" pitchFamily="2" charset="2"/>
              <a:buNone/>
            </a:pPr>
            <a:r>
              <a:rPr lang="en-US" altLang="zh-CN" sz="2000" smtClean="0">
                <a:sym typeface="Wingdings" panose="05000000000000000000" pitchFamily="2" charset="2"/>
              </a:rPr>
              <a:t>            (x&gt;0) </a:t>
            </a:r>
            <a:r>
              <a:rPr lang="en-US" altLang="zh-CN" sz="2400" smtClean="0">
                <a:sym typeface="Symbol" panose="05050102010706020507" pitchFamily="18" charset="2"/>
              </a:rPr>
              <a:t></a:t>
            </a:r>
            <a:r>
              <a:rPr lang="en-US" altLang="zh-CN" sz="2000" smtClean="0">
                <a:sym typeface="Wingdings" panose="05000000000000000000" pitchFamily="2" charset="2"/>
              </a:rPr>
              <a:t>(y&gt;z)</a:t>
            </a:r>
            <a:r>
              <a:rPr lang="en-US" altLang="zh-CN" sz="2000" smtClean="0">
                <a:cs typeface="Times New Roman" panose="02020603050405020304" pitchFamily="18" charset="0"/>
                <a:sym typeface="Wingdings" panose="05000000000000000000" pitchFamily="2" charset="2"/>
              </a:rPr>
              <a:t>→</a:t>
            </a:r>
            <a:r>
              <a:rPr lang="en-US" altLang="zh-CN" sz="2000" smtClean="0">
                <a:sym typeface="Wingdings" panose="05000000000000000000" pitchFamily="2" charset="2"/>
              </a:rPr>
              <a:t>(xy&gt;xz)</a:t>
            </a:r>
          </a:p>
          <a:p>
            <a:pPr eaLnBrk="1" hangingPunct="1">
              <a:buFont typeface="Wingdings" panose="05000000000000000000" pitchFamily="2" charset="2"/>
              <a:buNone/>
            </a:pPr>
            <a:r>
              <a:rPr lang="en-US" altLang="zh-CN" sz="2000" smtClean="0">
                <a:sym typeface="Wingdings" panose="05000000000000000000" pitchFamily="2" charset="2"/>
              </a:rPr>
              <a:t>            (x&gt;wy) </a:t>
            </a:r>
            <a:r>
              <a:rPr lang="en-US" altLang="zh-CN" sz="2400" smtClean="0">
                <a:sym typeface="Symbol" panose="05050102010706020507" pitchFamily="18" charset="2"/>
              </a:rPr>
              <a:t></a:t>
            </a:r>
            <a:r>
              <a:rPr lang="en-US" altLang="zh-CN" sz="2000" smtClean="0">
                <a:sym typeface="Wingdings" panose="05000000000000000000" pitchFamily="2" charset="2"/>
              </a:rPr>
              <a:t>(y&gt;0)</a:t>
            </a:r>
            <a:r>
              <a:rPr lang="en-US" altLang="zh-CN" sz="2000" smtClean="0">
                <a:cs typeface="Times New Roman" panose="02020603050405020304" pitchFamily="18" charset="0"/>
                <a:sym typeface="Wingdings" panose="05000000000000000000" pitchFamily="2" charset="2"/>
              </a:rPr>
              <a:t>→</a:t>
            </a:r>
            <a:r>
              <a:rPr lang="en-US" altLang="zh-CN" sz="2000" smtClean="0">
                <a:sym typeface="Wingdings" panose="05000000000000000000" pitchFamily="2" charset="2"/>
              </a:rPr>
              <a:t>(x/y&gt;w)</a:t>
            </a:r>
          </a:p>
          <a:p>
            <a:pPr eaLnBrk="1" hangingPunct="1">
              <a:buFont typeface="Wingdings" panose="05000000000000000000" pitchFamily="2" charset="2"/>
              <a:buNone/>
            </a:pPr>
            <a:r>
              <a:rPr lang="zh-CN" altLang="en-US" sz="2000" smtClean="0">
                <a:sym typeface="Wingdings" panose="05000000000000000000" pitchFamily="2" charset="2"/>
              </a:rPr>
              <a:t>求证：</a:t>
            </a:r>
            <a:r>
              <a:rPr lang="en-US" altLang="zh-CN" sz="2000" smtClean="0">
                <a:sym typeface="Wingdings" panose="05000000000000000000" pitchFamily="2" charset="2"/>
              </a:rPr>
              <a:t>[B(A+C)/E]&gt;B</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E55560A-F603-4546-886B-68234F781BBC}" type="datetime1">
              <a:rPr lang="zh-CN" altLang="en-US"/>
              <a:pPr>
                <a:defRPr/>
              </a:pPr>
              <a:t>2017/11/19</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4436C4-A831-4075-ABE8-4CBDA53ECFB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smtClean="0">
              <a:latin typeface="Tahoma" panose="020B0604030504040204" pitchFamily="34" charset="0"/>
              <a:ea typeface="宋体" panose="02010600030101010101" pitchFamily="2" charset="-122"/>
            </a:endParaRPr>
          </a:p>
        </p:txBody>
      </p:sp>
      <p:sp>
        <p:nvSpPr>
          <p:cNvPr id="95236" name="Rectangle 1026"/>
          <p:cNvSpPr>
            <a:spLocks noGrp="1" noChangeArrowheads="1"/>
          </p:cNvSpPr>
          <p:nvPr>
            <p:ph type="title"/>
          </p:nvPr>
        </p:nvSpPr>
        <p:spPr/>
        <p:txBody>
          <a:bodyPr/>
          <a:lstStyle/>
          <a:p>
            <a:pPr eaLnBrk="1" hangingPunct="1"/>
            <a:endParaRPr lang="zh-CN" altLang="zh-CN" smtClean="0"/>
          </a:p>
        </p:txBody>
      </p:sp>
      <p:sp>
        <p:nvSpPr>
          <p:cNvPr id="95237" name="Rectangle 1027"/>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smtClean="0"/>
              <a:t>事实</a:t>
            </a:r>
            <a:r>
              <a:rPr lang="en-US" altLang="zh-CN" sz="2400" smtClean="0"/>
              <a:t>:G</a:t>
            </a:r>
            <a:r>
              <a:rPr lang="en-US" altLang="zh-CN" sz="2400" smtClean="0">
                <a:sym typeface="Wingdings" panose="05000000000000000000" pitchFamily="2" charset="2"/>
              </a:rPr>
              <a:t>(E,0)</a:t>
            </a:r>
            <a:r>
              <a:rPr lang="en-US" altLang="zh-CN" smtClean="0"/>
              <a:t> </a:t>
            </a:r>
            <a:r>
              <a:rPr lang="en-US" altLang="zh-CN" smtClean="0">
                <a:sym typeface="Symbol" panose="05050102010706020507" pitchFamily="18" charset="2"/>
              </a:rPr>
              <a:t>G</a:t>
            </a:r>
            <a:r>
              <a:rPr lang="en-US" altLang="zh-CN" sz="2400" smtClean="0">
                <a:sym typeface="Wingdings" panose="05000000000000000000" pitchFamily="2" charset="2"/>
              </a:rPr>
              <a:t>(B,0)</a:t>
            </a:r>
            <a:r>
              <a:rPr lang="en-US" altLang="zh-CN" smtClean="0"/>
              <a:t> </a:t>
            </a:r>
            <a:r>
              <a:rPr lang="en-US" altLang="zh-CN" smtClean="0">
                <a:sym typeface="Symbol" panose="05050102010706020507" pitchFamily="18" charset="2"/>
              </a:rPr>
              <a:t>G</a:t>
            </a:r>
            <a:r>
              <a:rPr lang="en-US" altLang="zh-CN" sz="2400" smtClean="0">
                <a:sym typeface="Wingdings" panose="05000000000000000000" pitchFamily="2" charset="2"/>
              </a:rPr>
              <a:t>(A,0</a:t>
            </a:r>
            <a:r>
              <a:rPr lang="en-US" altLang="zh-CN" sz="2400" b="1" smtClean="0">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smtClean="0">
                <a:sym typeface="Wingdings" panose="05000000000000000000" pitchFamily="2" charset="2"/>
              </a:rPr>
              <a:t>(</a:t>
            </a:r>
            <a:r>
              <a:rPr lang="en-US" altLang="zh-CN" sz="2400" smtClean="0">
                <a:sym typeface="Wingdings" panose="05000000000000000000" pitchFamily="2" charset="2"/>
              </a:rPr>
              <a:t>C,0</a:t>
            </a:r>
            <a:r>
              <a:rPr lang="en-US" altLang="zh-CN" sz="2400" b="1" smtClean="0">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smtClean="0">
                <a:sym typeface="Wingdings" panose="05000000000000000000" pitchFamily="2" charset="2"/>
              </a:rPr>
              <a:t>(</a:t>
            </a:r>
            <a:r>
              <a:rPr lang="en-US" altLang="zh-CN" sz="2400" smtClean="0">
                <a:sym typeface="Wingdings" panose="05000000000000000000" pitchFamily="2" charset="2"/>
              </a:rPr>
              <a:t>C,E)</a:t>
            </a:r>
          </a:p>
          <a:p>
            <a:pPr eaLnBrk="1" hangingPunct="1">
              <a:buFont typeface="Wingdings" panose="05000000000000000000" pitchFamily="2" charset="2"/>
              <a:buNone/>
            </a:pPr>
            <a:r>
              <a:rPr lang="en-US" altLang="zh-CN" sz="2400" smtClean="0">
                <a:sym typeface="Wingdings" panose="05000000000000000000" pitchFamily="2" charset="2"/>
              </a:rPr>
              <a:t>B</a:t>
            </a:r>
            <a:r>
              <a:rPr lang="zh-CN" altLang="en-US" sz="2400" smtClean="0">
                <a:sym typeface="Wingdings" panose="05000000000000000000" pitchFamily="2" charset="2"/>
              </a:rPr>
              <a:t>规则</a:t>
            </a:r>
            <a:r>
              <a:rPr lang="en-US" altLang="zh-CN" sz="2400" smtClean="0">
                <a:sym typeface="Wingdings" panose="05000000000000000000" pitchFamily="2" charset="2"/>
              </a:rPr>
              <a:t>:</a:t>
            </a:r>
          </a:p>
          <a:p>
            <a:pPr eaLnBrk="1" hangingPunct="1">
              <a:buFont typeface="Wingdings" panose="05000000000000000000" pitchFamily="2" charset="2"/>
              <a:buNone/>
            </a:pPr>
            <a:r>
              <a:rPr lang="en-US" altLang="zh-CN" sz="2400" smtClean="0">
                <a:sym typeface="Wingdings" panose="05000000000000000000" pitchFamily="2" charset="2"/>
              </a:rPr>
              <a:t>R</a:t>
            </a:r>
            <a:r>
              <a:rPr lang="en-US" altLang="zh-CN" sz="2400" baseline="-25000" smtClean="0">
                <a:sym typeface="Wingdings" panose="05000000000000000000" pitchFamily="2" charset="2"/>
              </a:rPr>
              <a:t>1</a:t>
            </a:r>
            <a:r>
              <a:rPr lang="en-US" altLang="zh-CN" sz="2400" smtClean="0">
                <a:sym typeface="Wingdings" panose="05000000000000000000" pitchFamily="2" charset="2"/>
              </a:rPr>
              <a:t>:</a:t>
            </a:r>
            <a:r>
              <a:rPr lang="en-US" altLang="zh-CN" sz="2400" smtClean="0"/>
              <a:t>G</a:t>
            </a:r>
            <a:r>
              <a:rPr lang="en-US" altLang="zh-CN" sz="2400" smtClean="0">
                <a:sym typeface="Wingdings" panose="05000000000000000000" pitchFamily="2" charset="2"/>
              </a:rPr>
              <a:t> (x,0) </a:t>
            </a:r>
            <a:r>
              <a:rPr lang="en-US" altLang="zh-CN" smtClean="0">
                <a:sym typeface="Symbol" panose="05050102010706020507" pitchFamily="18" charset="2"/>
              </a:rPr>
              <a:t></a:t>
            </a:r>
            <a:r>
              <a:rPr lang="en-US" altLang="zh-CN" sz="2400" smtClean="0"/>
              <a:t>G</a:t>
            </a:r>
            <a:r>
              <a:rPr lang="en-US" altLang="zh-CN" smtClean="0">
                <a:sym typeface="Symbol" panose="05050102010706020507" pitchFamily="18" charset="2"/>
              </a:rPr>
              <a:t> </a:t>
            </a:r>
            <a:r>
              <a:rPr lang="en-US" altLang="zh-CN" sz="2400" smtClean="0">
                <a:sym typeface="Wingdings" panose="05000000000000000000" pitchFamily="2" charset="2"/>
              </a:rPr>
              <a:t>(y,z)</a:t>
            </a:r>
            <a:r>
              <a:rPr lang="en-US" altLang="zh-CN" sz="2400" smtClean="0">
                <a:cs typeface="Times New Roman" panose="02020603050405020304" pitchFamily="18" charset="0"/>
                <a:sym typeface="Wingdings" panose="05000000000000000000" pitchFamily="2" charset="2"/>
              </a:rPr>
              <a:t>→G</a:t>
            </a:r>
            <a:r>
              <a:rPr lang="en-US" altLang="zh-CN" sz="2400" smtClean="0">
                <a:sym typeface="Wingdings" panose="05000000000000000000" pitchFamily="2" charset="2"/>
              </a:rPr>
              <a:t>(plus(x,y),z)</a:t>
            </a:r>
          </a:p>
          <a:p>
            <a:pPr eaLnBrk="1" hangingPunct="1">
              <a:buFont typeface="Wingdings" panose="05000000000000000000" pitchFamily="2" charset="2"/>
              <a:buNone/>
            </a:pPr>
            <a:r>
              <a:rPr lang="en-US" altLang="zh-CN" sz="2400" smtClean="0">
                <a:sym typeface="Wingdings" panose="05000000000000000000" pitchFamily="2" charset="2"/>
              </a:rPr>
              <a:t>R</a:t>
            </a:r>
            <a:r>
              <a:rPr lang="en-US" altLang="zh-CN" sz="2400" baseline="-25000" smtClean="0">
                <a:sym typeface="Wingdings" panose="05000000000000000000" pitchFamily="2" charset="2"/>
              </a:rPr>
              <a:t>2</a:t>
            </a:r>
            <a:r>
              <a:rPr lang="en-US" altLang="zh-CN" sz="2400" smtClean="0">
                <a:sym typeface="Wingdings" panose="05000000000000000000" pitchFamily="2" charset="2"/>
              </a:rPr>
              <a:t>: G(x,0) </a:t>
            </a:r>
            <a:r>
              <a:rPr lang="en-US" altLang="zh-CN" smtClean="0">
                <a:sym typeface="Symbol" panose="05050102010706020507" pitchFamily="18" charset="2"/>
              </a:rPr>
              <a:t>G</a:t>
            </a:r>
            <a:r>
              <a:rPr lang="en-US" altLang="zh-CN" sz="2400" smtClean="0">
                <a:sym typeface="Wingdings" panose="05000000000000000000" pitchFamily="2" charset="2"/>
              </a:rPr>
              <a:t>(y,z)</a:t>
            </a:r>
            <a:r>
              <a:rPr lang="en-US" altLang="zh-CN" sz="2400" smtClean="0">
                <a:cs typeface="Times New Roman" panose="02020603050405020304" pitchFamily="18" charset="0"/>
                <a:sym typeface="Wingdings" panose="05000000000000000000" pitchFamily="2" charset="2"/>
              </a:rPr>
              <a:t>→G</a:t>
            </a:r>
            <a:r>
              <a:rPr lang="en-US" altLang="zh-CN" sz="2400" smtClean="0">
                <a:sym typeface="Wingdings" panose="05000000000000000000" pitchFamily="2" charset="2"/>
              </a:rPr>
              <a:t>(times(x,y),times(x,z))</a:t>
            </a:r>
          </a:p>
          <a:p>
            <a:pPr eaLnBrk="1" hangingPunct="1">
              <a:buFont typeface="Wingdings" panose="05000000000000000000" pitchFamily="2" charset="2"/>
              <a:buNone/>
            </a:pPr>
            <a:r>
              <a:rPr lang="en-US" altLang="zh-CN" sz="2400" smtClean="0">
                <a:sym typeface="Wingdings" panose="05000000000000000000" pitchFamily="2" charset="2"/>
              </a:rPr>
              <a:t>R</a:t>
            </a:r>
            <a:r>
              <a:rPr lang="en-US" altLang="zh-CN" sz="2400" baseline="-25000" smtClean="0">
                <a:sym typeface="Wingdings" panose="05000000000000000000" pitchFamily="2" charset="2"/>
              </a:rPr>
              <a:t>3</a:t>
            </a:r>
            <a:r>
              <a:rPr lang="en-US" altLang="zh-CN" sz="2400" smtClean="0">
                <a:sym typeface="Wingdings" panose="05000000000000000000" pitchFamily="2" charset="2"/>
              </a:rPr>
              <a:t>: G(x,times(w,y)) </a:t>
            </a:r>
            <a:r>
              <a:rPr lang="en-US" altLang="zh-CN" smtClean="0">
                <a:sym typeface="Symbol" panose="05050102010706020507" pitchFamily="18" charset="2"/>
              </a:rPr>
              <a:t>G</a:t>
            </a:r>
            <a:r>
              <a:rPr lang="en-US" altLang="zh-CN" sz="2400" smtClean="0">
                <a:sym typeface="Wingdings" panose="05000000000000000000" pitchFamily="2" charset="2"/>
              </a:rPr>
              <a:t>(y,0)</a:t>
            </a:r>
            <a:r>
              <a:rPr lang="en-US" altLang="zh-CN" sz="2400" smtClean="0">
                <a:cs typeface="Times New Roman" panose="02020603050405020304" pitchFamily="18" charset="0"/>
                <a:sym typeface="Wingdings" panose="05000000000000000000" pitchFamily="2" charset="2"/>
              </a:rPr>
              <a:t>→G</a:t>
            </a:r>
            <a:r>
              <a:rPr lang="en-US" altLang="zh-CN" sz="2400" smtClean="0">
                <a:sym typeface="Wingdings" panose="05000000000000000000" pitchFamily="2" charset="2"/>
              </a:rPr>
              <a:t>(divides(x,y),w)</a:t>
            </a:r>
          </a:p>
          <a:p>
            <a:pPr eaLnBrk="1" hangingPunct="1">
              <a:buFont typeface="Wingdings" panose="05000000000000000000" pitchFamily="2" charset="2"/>
              <a:buNone/>
            </a:pPr>
            <a:r>
              <a:rPr lang="zh-CN" altLang="en-US" sz="2400" smtClean="0">
                <a:sym typeface="Wingdings" panose="05000000000000000000" pitchFamily="2" charset="2"/>
              </a:rPr>
              <a:t>目标公式：</a:t>
            </a:r>
            <a:r>
              <a:rPr lang="en-US" altLang="zh-CN" sz="2400" smtClean="0">
                <a:sym typeface="Wingdings" panose="05000000000000000000" pitchFamily="2" charset="2"/>
              </a:rPr>
              <a:t>G(divides(times(B,plus(A,C)),E),B)</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quarter" idx="10"/>
          </p:nvPr>
        </p:nvSpPr>
        <p:spPr/>
        <p:txBody>
          <a:bodyPr/>
          <a:lstStyle/>
          <a:p>
            <a:pPr>
              <a:defRPr/>
            </a:pPr>
            <a:fld id="{3A866E7C-9C62-4B34-A56B-4A6E3B049200}" type="datetime1">
              <a:rPr lang="zh-CN" altLang="en-US"/>
              <a:pPr>
                <a:defRPr/>
              </a:pPr>
              <a:t>2017/11/19</a:t>
            </a:fld>
            <a:endParaRPr lang="en-US" altLang="zh-CN"/>
          </a:p>
        </p:txBody>
      </p:sp>
      <p:sp>
        <p:nvSpPr>
          <p:cNvPr id="962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B0DA01-AA0D-45AF-A8E1-3793F0C6884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smtClean="0">
              <a:latin typeface="Tahoma" panose="020B0604030504040204" pitchFamily="34" charset="0"/>
              <a:ea typeface="宋体" panose="02010600030101010101" pitchFamily="2" charset="-122"/>
            </a:endParaRPr>
          </a:p>
        </p:txBody>
      </p:sp>
      <p:sp>
        <p:nvSpPr>
          <p:cNvPr id="191493" name="Text Box 5"/>
          <p:cNvSpPr txBox="1">
            <a:spLocks noChangeArrowheads="1"/>
          </p:cNvSpPr>
          <p:nvPr/>
        </p:nvSpPr>
        <p:spPr bwMode="auto">
          <a:xfrm>
            <a:off x="4572000" y="1066800"/>
            <a:ext cx="3657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times(B,plus(A,C)/ x</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,E/ y</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,B/ w</a:t>
            </a:r>
            <a:r>
              <a:rPr lang="en-US" altLang="zh-CN" sz="1600" baseline="-25000">
                <a:solidFill>
                  <a:schemeClr val="hlink"/>
                </a:solidFill>
                <a:latin typeface="Times New Roman" panose="02020603050405020304" pitchFamily="18" charset="0"/>
                <a:sym typeface="Wingdings" panose="05000000000000000000" pitchFamily="2" charset="2"/>
              </a:rPr>
              <a:t>1</a:t>
            </a:r>
          </a:p>
        </p:txBody>
      </p:sp>
      <p:grpSp>
        <p:nvGrpSpPr>
          <p:cNvPr id="96261" name="Group 40"/>
          <p:cNvGrpSpPr>
            <a:grpSpLocks/>
          </p:cNvGrpSpPr>
          <p:nvPr/>
        </p:nvGrpSpPr>
        <p:grpSpPr bwMode="auto">
          <a:xfrm>
            <a:off x="0" y="381000"/>
            <a:ext cx="6254750" cy="6243638"/>
            <a:chOff x="672" y="387"/>
            <a:chExt cx="3940" cy="3933"/>
          </a:xfrm>
        </p:grpSpPr>
        <p:sp>
          <p:nvSpPr>
            <p:cNvPr id="96263" name="Text Box 2"/>
            <p:cNvSpPr txBox="1">
              <a:spLocks noChangeArrowheads="1"/>
            </p:cNvSpPr>
            <p:nvPr/>
          </p:nvSpPr>
          <p:spPr bwMode="auto">
            <a:xfrm>
              <a:off x="1724" y="387"/>
              <a:ext cx="2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sym typeface="Wingdings" panose="05000000000000000000" pitchFamily="2" charset="2"/>
                </a:rPr>
                <a:t>G(divides(times(B,plus(A,C)),E),B)</a:t>
              </a:r>
            </a:p>
          </p:txBody>
        </p:sp>
        <p:sp>
          <p:nvSpPr>
            <p:cNvPr id="96264" name="AutoShape 3"/>
            <p:cNvSpPr>
              <a:spLocks noChangeArrowheads="1"/>
            </p:cNvSpPr>
            <p:nvPr/>
          </p:nvSpPr>
          <p:spPr bwMode="auto">
            <a:xfrm>
              <a:off x="2688" y="6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65" name="Text Box 4"/>
            <p:cNvSpPr txBox="1">
              <a:spLocks noChangeArrowheads="1"/>
            </p:cNvSpPr>
            <p:nvPr/>
          </p:nvSpPr>
          <p:spPr bwMode="auto">
            <a:xfrm>
              <a:off x="2093" y="915"/>
              <a:ext cx="16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G(divides(x</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),w</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96266" name="Line 6"/>
            <p:cNvSpPr>
              <a:spLocks noChangeShapeType="1"/>
            </p:cNvSpPr>
            <p:nvPr/>
          </p:nvSpPr>
          <p:spPr bwMode="auto">
            <a:xfrm flipH="1">
              <a:off x="1824" y="1203"/>
              <a:ext cx="881"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7" name="Line 7"/>
            <p:cNvSpPr>
              <a:spLocks noChangeShapeType="1"/>
            </p:cNvSpPr>
            <p:nvPr/>
          </p:nvSpPr>
          <p:spPr bwMode="auto">
            <a:xfrm>
              <a:off x="2705" y="1203"/>
              <a:ext cx="895"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8" name="Freeform 8"/>
            <p:cNvSpPr>
              <a:spLocks/>
            </p:cNvSpPr>
            <p:nvPr/>
          </p:nvSpPr>
          <p:spPr bwMode="auto">
            <a:xfrm>
              <a:off x="2592" y="1248"/>
              <a:ext cx="249" cy="59"/>
            </a:xfrm>
            <a:custGeom>
              <a:avLst/>
              <a:gdLst>
                <a:gd name="T0" fmla="*/ 0 w 288"/>
                <a:gd name="T1" fmla="*/ 0 h 48"/>
                <a:gd name="T2" fmla="*/ 14 w 288"/>
                <a:gd name="T3" fmla="*/ 707 h 48"/>
                <a:gd name="T4" fmla="*/ 29 w 288"/>
                <a:gd name="T5" fmla="*/ 707 h 48"/>
                <a:gd name="T6" fmla="*/ 43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69" name="Text Box 9"/>
            <p:cNvSpPr txBox="1">
              <a:spLocks noChangeArrowheads="1"/>
            </p:cNvSpPr>
            <p:nvPr/>
          </p:nvSpPr>
          <p:spPr bwMode="auto">
            <a:xfrm>
              <a:off x="2592" y="12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R3</a:t>
              </a:r>
            </a:p>
          </p:txBody>
        </p:sp>
        <p:sp>
          <p:nvSpPr>
            <p:cNvPr id="96270" name="Rectangle 10"/>
            <p:cNvSpPr>
              <a:spLocks noChangeArrowheads="1"/>
            </p:cNvSpPr>
            <p:nvPr/>
          </p:nvSpPr>
          <p:spPr bwMode="auto">
            <a:xfrm>
              <a:off x="1152" y="1533"/>
              <a:ext cx="225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times(B,plus(A,C)</a:t>
              </a:r>
              <a:r>
                <a:rPr lang="en-US" altLang="zh-CN" sz="2000">
                  <a:latin typeface="Times New Roman" panose="02020603050405020304" pitchFamily="18" charset="0"/>
                  <a:sym typeface="Wingdings" panose="05000000000000000000" pitchFamily="2" charset="2"/>
                </a:rPr>
                <a:t>,times(B,E))</a:t>
              </a:r>
            </a:p>
          </p:txBody>
        </p:sp>
        <p:sp>
          <p:nvSpPr>
            <p:cNvPr id="96271" name="Rectangle 11"/>
            <p:cNvSpPr>
              <a:spLocks noChangeArrowheads="1"/>
            </p:cNvSpPr>
            <p:nvPr/>
          </p:nvSpPr>
          <p:spPr bwMode="auto">
            <a:xfrm>
              <a:off x="3504" y="1536"/>
              <a:ext cx="6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2" name="AutoShape 12"/>
            <p:cNvSpPr>
              <a:spLocks noChangeArrowheads="1"/>
            </p:cNvSpPr>
            <p:nvPr/>
          </p:nvSpPr>
          <p:spPr bwMode="auto">
            <a:xfrm>
              <a:off x="3696"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3" name="Rectangle 13"/>
            <p:cNvSpPr>
              <a:spLocks noChangeArrowheads="1"/>
            </p:cNvSpPr>
            <p:nvPr/>
          </p:nvSpPr>
          <p:spPr bwMode="auto">
            <a:xfrm>
              <a:off x="3504" y="2112"/>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4" name="AutoShape 14"/>
            <p:cNvSpPr>
              <a:spLocks noChangeArrowheads="1"/>
            </p:cNvSpPr>
            <p:nvPr/>
          </p:nvSpPr>
          <p:spPr bwMode="auto">
            <a:xfrm>
              <a:off x="1728"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5" name="Text Box 15"/>
            <p:cNvSpPr txBox="1">
              <a:spLocks noChangeArrowheads="1"/>
            </p:cNvSpPr>
            <p:nvPr/>
          </p:nvSpPr>
          <p:spPr bwMode="auto">
            <a:xfrm>
              <a:off x="1968" y="182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B / 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,plus(A,C)/ 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2</a:t>
              </a:r>
            </a:p>
          </p:txBody>
        </p:sp>
        <p:sp>
          <p:nvSpPr>
            <p:cNvPr id="96276" name="Rectangle 16"/>
            <p:cNvSpPr>
              <a:spLocks noChangeArrowheads="1"/>
            </p:cNvSpPr>
            <p:nvPr/>
          </p:nvSpPr>
          <p:spPr bwMode="auto">
            <a:xfrm>
              <a:off x="1056" y="2016"/>
              <a:ext cx="185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r>
                <a:rPr lang="en-US" altLang="zh-CN" sz="1600">
                  <a:solidFill>
                    <a:schemeClr val="hlink"/>
                  </a:solidFill>
                  <a:latin typeface="Times New Roman" panose="02020603050405020304" pitchFamily="18" charset="0"/>
                  <a:sym typeface="Wingdings" panose="05000000000000000000" pitchFamily="2" charset="2"/>
                </a:rPr>
                <a:t> z</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p>
          </p:txBody>
        </p:sp>
        <p:sp>
          <p:nvSpPr>
            <p:cNvPr id="96277" name="Line 17"/>
            <p:cNvSpPr>
              <a:spLocks noChangeShapeType="1"/>
            </p:cNvSpPr>
            <p:nvPr/>
          </p:nvSpPr>
          <p:spPr bwMode="auto">
            <a:xfrm flipH="1">
              <a:off x="1152" y="230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8" name="Line 18"/>
            <p:cNvSpPr>
              <a:spLocks noChangeShapeType="1"/>
            </p:cNvSpPr>
            <p:nvPr/>
          </p:nvSpPr>
          <p:spPr bwMode="auto">
            <a:xfrm>
              <a:off x="1745" y="230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9" name="Text Box 19"/>
            <p:cNvSpPr txBox="1">
              <a:spLocks noChangeArrowheads="1"/>
            </p:cNvSpPr>
            <p:nvPr/>
          </p:nvSpPr>
          <p:spPr bwMode="auto">
            <a:xfrm>
              <a:off x="1632" y="24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R2</a:t>
              </a:r>
            </a:p>
          </p:txBody>
        </p:sp>
        <p:sp>
          <p:nvSpPr>
            <p:cNvPr id="96280" name="Rectangle 20"/>
            <p:cNvSpPr>
              <a:spLocks noChangeArrowheads="1"/>
            </p:cNvSpPr>
            <p:nvPr/>
          </p:nvSpPr>
          <p:spPr bwMode="auto">
            <a:xfrm>
              <a:off x="816" y="2496"/>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1" name="Rectangle 21"/>
            <p:cNvSpPr>
              <a:spLocks noChangeArrowheads="1"/>
            </p:cNvSpPr>
            <p:nvPr/>
          </p:nvSpPr>
          <p:spPr bwMode="auto">
            <a:xfrm>
              <a:off x="1872" y="2496"/>
              <a:ext cx="1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G(plus(A,C),E)</a:t>
              </a:r>
            </a:p>
          </p:txBody>
        </p:sp>
        <p:sp>
          <p:nvSpPr>
            <p:cNvPr id="96282" name="Freeform 23"/>
            <p:cNvSpPr>
              <a:spLocks/>
            </p:cNvSpPr>
            <p:nvPr/>
          </p:nvSpPr>
          <p:spPr bwMode="auto">
            <a:xfrm>
              <a:off x="1632" y="240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83" name="AutoShape 24"/>
            <p:cNvSpPr>
              <a:spLocks noChangeArrowheads="1"/>
            </p:cNvSpPr>
            <p:nvPr/>
          </p:nvSpPr>
          <p:spPr bwMode="auto">
            <a:xfrm>
              <a:off x="912" y="2880"/>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4" name="Rectangle 26"/>
            <p:cNvSpPr>
              <a:spLocks noChangeArrowheads="1"/>
            </p:cNvSpPr>
            <p:nvPr/>
          </p:nvSpPr>
          <p:spPr bwMode="auto">
            <a:xfrm>
              <a:off x="672" y="302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5" name="AutoShape 27"/>
            <p:cNvSpPr>
              <a:spLocks noChangeArrowheads="1"/>
            </p:cNvSpPr>
            <p:nvPr/>
          </p:nvSpPr>
          <p:spPr bwMode="auto">
            <a:xfrm>
              <a:off x="2160" y="278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6" name="Text Box 28"/>
            <p:cNvSpPr txBox="1">
              <a:spLocks noChangeArrowheads="1"/>
            </p:cNvSpPr>
            <p:nvPr/>
          </p:nvSpPr>
          <p:spPr bwMode="auto">
            <a:xfrm>
              <a:off x="2304" y="278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A / x</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 C/ y</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3</a:t>
              </a:r>
            </a:p>
          </p:txBody>
        </p:sp>
        <p:sp>
          <p:nvSpPr>
            <p:cNvPr id="96287" name="Rectangle 29"/>
            <p:cNvSpPr>
              <a:spLocks noChangeArrowheads="1"/>
            </p:cNvSpPr>
            <p:nvPr/>
          </p:nvSpPr>
          <p:spPr bwMode="auto">
            <a:xfrm>
              <a:off x="1872" y="2976"/>
              <a:ext cx="118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z</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p>
          </p:txBody>
        </p:sp>
        <p:sp>
          <p:nvSpPr>
            <p:cNvPr id="96288" name="Line 30"/>
            <p:cNvSpPr>
              <a:spLocks noChangeShapeType="1"/>
            </p:cNvSpPr>
            <p:nvPr/>
          </p:nvSpPr>
          <p:spPr bwMode="auto">
            <a:xfrm flipH="1">
              <a:off x="1680" y="326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9" name="Line 31"/>
            <p:cNvSpPr>
              <a:spLocks noChangeShapeType="1"/>
            </p:cNvSpPr>
            <p:nvPr/>
          </p:nvSpPr>
          <p:spPr bwMode="auto">
            <a:xfrm>
              <a:off x="2273" y="326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0" name="Freeform 32"/>
            <p:cNvSpPr>
              <a:spLocks/>
            </p:cNvSpPr>
            <p:nvPr/>
          </p:nvSpPr>
          <p:spPr bwMode="auto">
            <a:xfrm>
              <a:off x="2160" y="336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91" name="Text Box 33"/>
            <p:cNvSpPr txBox="1">
              <a:spLocks noChangeArrowheads="1"/>
            </p:cNvSpPr>
            <p:nvPr/>
          </p:nvSpPr>
          <p:spPr bwMode="auto">
            <a:xfrm>
              <a:off x="2112" y="340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R1</a:t>
              </a:r>
            </a:p>
          </p:txBody>
        </p:sp>
        <p:sp>
          <p:nvSpPr>
            <p:cNvPr id="96292" name="Rectangle 34"/>
            <p:cNvSpPr>
              <a:spLocks noChangeArrowheads="1"/>
            </p:cNvSpPr>
            <p:nvPr/>
          </p:nvSpPr>
          <p:spPr bwMode="auto">
            <a:xfrm>
              <a:off x="1392" y="3360"/>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p>
          </p:txBody>
        </p:sp>
        <p:sp>
          <p:nvSpPr>
            <p:cNvPr id="96293" name="Rectangle 35"/>
            <p:cNvSpPr>
              <a:spLocks noChangeArrowheads="1"/>
            </p:cNvSpPr>
            <p:nvPr/>
          </p:nvSpPr>
          <p:spPr bwMode="auto">
            <a:xfrm>
              <a:off x="2544" y="3408"/>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(C,E)</a:t>
              </a:r>
            </a:p>
          </p:txBody>
        </p:sp>
        <p:sp>
          <p:nvSpPr>
            <p:cNvPr id="96294" name="Rectangle 36"/>
            <p:cNvSpPr>
              <a:spLocks noChangeArrowheads="1"/>
            </p:cNvSpPr>
            <p:nvPr/>
          </p:nvSpPr>
          <p:spPr bwMode="auto">
            <a:xfrm>
              <a:off x="1344" y="397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95" name="Rectangle 37"/>
            <p:cNvSpPr>
              <a:spLocks noChangeArrowheads="1"/>
            </p:cNvSpPr>
            <p:nvPr/>
          </p:nvSpPr>
          <p:spPr bwMode="auto">
            <a:xfrm>
              <a:off x="2544" y="397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(C,E)</a:t>
              </a:r>
            </a:p>
          </p:txBody>
        </p:sp>
        <p:sp>
          <p:nvSpPr>
            <p:cNvPr id="96296" name="AutoShape 38"/>
            <p:cNvSpPr>
              <a:spLocks noChangeArrowheads="1"/>
            </p:cNvSpPr>
            <p:nvPr/>
          </p:nvSpPr>
          <p:spPr bwMode="auto">
            <a:xfrm>
              <a:off x="1632"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97" name="AutoShape 39"/>
            <p:cNvSpPr>
              <a:spLocks noChangeArrowheads="1"/>
            </p:cNvSpPr>
            <p:nvPr/>
          </p:nvSpPr>
          <p:spPr bwMode="auto">
            <a:xfrm>
              <a:off x="2736"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grpSp>
      <p:sp>
        <p:nvSpPr>
          <p:cNvPr id="96262" name="Text Box 41"/>
          <p:cNvSpPr txBox="1">
            <a:spLocks noChangeArrowheads="1"/>
          </p:cNvSpPr>
          <p:nvPr/>
        </p:nvSpPr>
        <p:spPr bwMode="auto">
          <a:xfrm>
            <a:off x="4343400" y="3721100"/>
            <a:ext cx="4800600" cy="31464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(E,0)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C,E)</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B</a:t>
            </a:r>
            <a:r>
              <a:rPr lang="zh-CN" altLang="en-US" sz="2000">
                <a:latin typeface="Times New Roman" panose="02020603050405020304" pitchFamily="18" charset="0"/>
                <a:sym typeface="Wingdings" panose="05000000000000000000" pitchFamily="2" charset="2"/>
              </a:rPr>
              <a:t>规则</a:t>
            </a:r>
            <a:r>
              <a:rPr lang="en-US" altLang="zh-CN" sz="2000">
                <a:latin typeface="Times New Roman" panose="02020603050405020304" pitchFamily="18" charset="0"/>
                <a:sym typeface="Wingdings" panose="05000000000000000000" pitchFamily="2" charset="2"/>
              </a:rPr>
              <a:t>:</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1</a:t>
            </a:r>
            <a:r>
              <a:rPr lang="en-US" altLang="zh-CN" sz="2000">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 (x,0)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(plus(x,y),z)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 G(x,0)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(times(x,y),times(x,z))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3</a:t>
            </a:r>
            <a:r>
              <a:rPr lang="en-US" altLang="zh-CN" sz="2000">
                <a:latin typeface="Times New Roman" panose="02020603050405020304" pitchFamily="18" charset="0"/>
                <a:sym typeface="Wingdings" panose="05000000000000000000" pitchFamily="2" charset="2"/>
              </a:rPr>
              <a:t>: G(x,times(w,y))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(y,0)</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(divides(x,y),w)</a:t>
            </a:r>
          </a:p>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sym typeface="Wingdings" panose="05000000000000000000" pitchFamily="2" charset="2"/>
              </a:rPr>
              <a:t>目标公式：</a:t>
            </a:r>
            <a:r>
              <a:rPr lang="en-US" altLang="zh-CN" sz="2000">
                <a:latin typeface="Times New Roman" panose="02020603050405020304" pitchFamily="18" charset="0"/>
                <a:sym typeface="Wingdings" panose="05000000000000000000" pitchFamily="2" charset="2"/>
              </a:rPr>
              <a:t>G(divides(times(B,plus(A,C)),E),B)</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0-#ppt_w/2"/>
                                          </p:val>
                                        </p:tav>
                                        <p:tav tm="100000">
                                          <p:val>
                                            <p:strVal val="#ppt_x"/>
                                          </p:val>
                                        </p:tav>
                                      </p:tavLst>
                                    </p:anim>
                                    <p:anim calcmode="lin" valueType="num">
                                      <p:cBhvr additive="base">
                                        <p:cTn id="8"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FE7A1C3D-E7AA-4CDB-BC81-C9F6C0B8E3C6}" type="datetime1">
              <a:rPr lang="zh-CN" altLang="en-US"/>
              <a:pPr>
                <a:defRPr/>
              </a:pPr>
              <a:t>2017/11/19</a:t>
            </a:fld>
            <a:endParaRPr lang="en-US" altLang="zh-CN"/>
          </a:p>
        </p:txBody>
      </p:sp>
      <p:sp>
        <p:nvSpPr>
          <p:cNvPr id="972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979BD0-1845-4DFA-A7E1-D7954E47FBC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smtClean="0">
              <a:latin typeface="Tahoma" panose="020B0604030504040204" pitchFamily="34" charset="0"/>
              <a:ea typeface="宋体" panose="02010600030101010101" pitchFamily="2" charset="-122"/>
            </a:endParaRPr>
          </a:p>
        </p:txBody>
      </p:sp>
      <p:sp>
        <p:nvSpPr>
          <p:cNvPr id="97284" name="Rectangle 2"/>
          <p:cNvSpPr>
            <a:spLocks noGrp="1" noChangeArrowheads="1"/>
          </p:cNvSpPr>
          <p:nvPr>
            <p:ph type="title"/>
          </p:nvPr>
        </p:nvSpPr>
        <p:spPr>
          <a:xfrm>
            <a:off x="1143000" y="1143000"/>
            <a:ext cx="7772400" cy="457200"/>
          </a:xfrm>
        </p:spPr>
        <p:txBody>
          <a:bodyPr/>
          <a:lstStyle/>
          <a:p>
            <a:pPr eaLnBrk="1" hangingPunct="1"/>
            <a:r>
              <a:rPr lang="en-US" altLang="zh-CN" sz="3200" smtClean="0"/>
              <a:t> </a:t>
            </a:r>
            <a:r>
              <a:rPr lang="zh-CN" altLang="en-US" sz="3200" smtClean="0"/>
              <a:t>正、逆向系统对比</a:t>
            </a:r>
          </a:p>
        </p:txBody>
      </p:sp>
      <p:sp>
        <p:nvSpPr>
          <p:cNvPr id="97285" name="Rectangle 3"/>
          <p:cNvSpPr>
            <a:spLocks noGrp="1" noChangeArrowheads="1"/>
          </p:cNvSpPr>
          <p:nvPr>
            <p:ph type="body" sz="half" idx="1"/>
          </p:nvPr>
        </p:nvSpPr>
        <p:spPr>
          <a:xfrm>
            <a:off x="457200" y="1905000"/>
            <a:ext cx="4267200" cy="4724400"/>
          </a:xfrm>
          <a:ln>
            <a:solidFill>
              <a:schemeClr val="accent1"/>
            </a:solidFill>
            <a:miter lim="800000"/>
            <a:headEnd/>
            <a:tailEnd/>
          </a:ln>
        </p:spPr>
        <p:txBody>
          <a:bodyPr/>
          <a:lstStyle/>
          <a:p>
            <a:pPr eaLnBrk="1" hangingPunct="1"/>
            <a:r>
              <a:rPr lang="zh-CN" altLang="en-US" sz="2400" smtClean="0">
                <a:solidFill>
                  <a:schemeClr val="tx2"/>
                </a:solidFill>
              </a:rPr>
              <a:t>事实表达式任意形</a:t>
            </a:r>
            <a:endParaRPr lang="zh-CN" altLang="en-US" sz="2400" smtClean="0"/>
          </a:p>
          <a:p>
            <a:pPr eaLnBrk="1" hangingPunct="1"/>
            <a:r>
              <a:rPr lang="zh-CN" altLang="en-US" sz="2400" smtClean="0">
                <a:solidFill>
                  <a:schemeClr val="tx2"/>
                </a:solidFill>
              </a:rPr>
              <a:t>规则形式： 单文字</a:t>
            </a:r>
            <a:r>
              <a:rPr lang="en-US" altLang="en-US" sz="2400" smtClean="0">
                <a:solidFill>
                  <a:schemeClr val="tx2"/>
                </a:solidFill>
              </a:rPr>
              <a:t> </a:t>
            </a:r>
            <a:r>
              <a:rPr lang="zh-CN" altLang="en-US" sz="2400" smtClean="0">
                <a:solidFill>
                  <a:schemeClr val="tx2"/>
                </a:solidFill>
                <a:sym typeface="Symbol" panose="05050102010706020507" pitchFamily="18" charset="2"/>
              </a:rPr>
              <a:t> </a:t>
            </a:r>
            <a:r>
              <a:rPr lang="en-US" altLang="zh-CN" sz="2400" smtClean="0">
                <a:solidFill>
                  <a:schemeClr val="tx2"/>
                </a:solidFill>
                <a:sym typeface="Symbol" panose="05050102010706020507" pitchFamily="18" charset="2"/>
              </a:rPr>
              <a:t>W</a:t>
            </a:r>
            <a:endParaRPr lang="en-US" altLang="zh-CN" sz="2400" smtClean="0">
              <a:sym typeface="Symbol" panose="05050102010706020507" pitchFamily="18" charset="2"/>
            </a:endParaRPr>
          </a:p>
          <a:p>
            <a:pPr eaLnBrk="1" hangingPunct="1"/>
            <a:r>
              <a:rPr lang="zh-CN" altLang="en-US" sz="2400" smtClean="0">
                <a:solidFill>
                  <a:schemeClr val="tx2"/>
                </a:solidFill>
                <a:sym typeface="Symbol" panose="05050102010706020507" pitchFamily="18" charset="2"/>
              </a:rPr>
              <a:t>目标公式为文字析取</a:t>
            </a:r>
            <a:endParaRPr lang="zh-CN" altLang="en-US" sz="2400" smtClean="0">
              <a:sym typeface="Symbol" panose="05050102010706020507" pitchFamily="18" charset="2"/>
            </a:endParaRPr>
          </a:p>
          <a:p>
            <a:pPr eaLnBrk="1" hangingPunct="1"/>
            <a:r>
              <a:rPr lang="zh-CN" altLang="en-US" sz="2400" smtClean="0">
                <a:sym typeface="Symbol" panose="05050102010706020507" pitchFamily="18" charset="2"/>
              </a:rPr>
              <a:t>对事实、规则消存在量词，</a:t>
            </a:r>
            <a:r>
              <a:rPr lang="en-US" altLang="zh-CN" sz="2400" smtClean="0">
                <a:sym typeface="Symbol" panose="05050102010706020507" pitchFamily="18" charset="2"/>
              </a:rPr>
              <a:t>Skolem</a:t>
            </a:r>
            <a:r>
              <a:rPr lang="zh-CN" altLang="en-US" sz="2400" smtClean="0">
                <a:sym typeface="Symbol" panose="05050102010706020507" pitchFamily="18" charset="2"/>
              </a:rPr>
              <a:t>化</a:t>
            </a:r>
          </a:p>
          <a:p>
            <a:pPr eaLnBrk="1" hangingPunct="1"/>
            <a:r>
              <a:rPr lang="zh-CN" altLang="en-US" sz="2400" smtClean="0">
                <a:sym typeface="Symbol" panose="05050102010706020507" pitchFamily="18" charset="2"/>
              </a:rPr>
              <a:t>用对偶形消目标的全称量词，</a:t>
            </a:r>
            <a:r>
              <a:rPr lang="en-US" altLang="zh-CN" sz="2400" smtClean="0">
                <a:sym typeface="Symbol" panose="05050102010706020507" pitchFamily="18" charset="2"/>
              </a:rPr>
              <a:t>Skolem</a:t>
            </a:r>
            <a:r>
              <a:rPr lang="zh-CN" altLang="en-US" sz="2400" smtClean="0">
                <a:sym typeface="Symbol" panose="05050102010706020507" pitchFamily="18" charset="2"/>
              </a:rPr>
              <a:t>化</a:t>
            </a:r>
          </a:p>
          <a:p>
            <a:pPr eaLnBrk="1" hangingPunct="1"/>
            <a:r>
              <a:rPr lang="zh-CN" altLang="en-US" sz="2400" smtClean="0">
                <a:solidFill>
                  <a:schemeClr val="tx2"/>
                </a:solidFill>
                <a:sym typeface="Symbol" panose="05050102010706020507" pitchFamily="18" charset="2"/>
              </a:rPr>
              <a:t>事实表达式与或树</a:t>
            </a:r>
            <a:r>
              <a:rPr lang="zh-CN" altLang="zh-CN" sz="2400" smtClean="0">
                <a:solidFill>
                  <a:schemeClr val="tx2"/>
                </a:solidFill>
                <a:sym typeface="Symbol" panose="05050102010706020507" pitchFamily="18" charset="2"/>
              </a:rPr>
              <a:t>，“</a:t>
            </a:r>
            <a:r>
              <a:rPr lang="zh-CN" altLang="en-US" sz="2400" smtClean="0">
                <a:solidFill>
                  <a:schemeClr val="tx2"/>
                </a:solidFill>
                <a:sym typeface="Symbol" panose="05050102010706020507" pitchFamily="18" charset="2"/>
              </a:rPr>
              <a:t>”对“与”，“”对应“或”</a:t>
            </a:r>
          </a:p>
          <a:p>
            <a:pPr eaLnBrk="1" hangingPunct="1"/>
            <a:r>
              <a:rPr lang="zh-CN" altLang="en-US" sz="2400" smtClean="0">
                <a:solidFill>
                  <a:schemeClr val="tx2"/>
                </a:solidFill>
                <a:sym typeface="Symbol" panose="05050102010706020507" pitchFamily="18" charset="2"/>
              </a:rPr>
              <a:t>从事实出发，正向应用规则</a:t>
            </a:r>
          </a:p>
          <a:p>
            <a:pPr eaLnBrk="1" hangingPunct="1"/>
            <a:r>
              <a:rPr lang="zh-CN" altLang="en-US" sz="2400" smtClean="0">
                <a:solidFill>
                  <a:schemeClr val="tx2"/>
                </a:solidFill>
                <a:sym typeface="Symbol" panose="05050102010706020507" pitchFamily="18" charset="2"/>
              </a:rPr>
              <a:t>以目标为结束的一致解图</a:t>
            </a:r>
            <a:endParaRPr lang="zh-CN" altLang="en-US" sz="2000" smtClean="0">
              <a:sym typeface="Symbol" panose="05050102010706020507" pitchFamily="18" charset="2"/>
            </a:endParaRPr>
          </a:p>
        </p:txBody>
      </p:sp>
      <p:sp>
        <p:nvSpPr>
          <p:cNvPr id="97286" name="Rectangle 4"/>
          <p:cNvSpPr>
            <a:spLocks noGrp="1" noChangeArrowheads="1"/>
          </p:cNvSpPr>
          <p:nvPr>
            <p:ph type="body" sz="half" idx="2"/>
          </p:nvPr>
        </p:nvSpPr>
        <p:spPr>
          <a:xfrm>
            <a:off x="4876800" y="1905000"/>
            <a:ext cx="4267200" cy="4724400"/>
          </a:xfrm>
          <a:ln>
            <a:solidFill>
              <a:schemeClr val="accent1"/>
            </a:solidFill>
            <a:miter lim="800000"/>
            <a:headEnd/>
            <a:tailEnd/>
          </a:ln>
        </p:spPr>
        <p:txBody>
          <a:bodyPr/>
          <a:lstStyle/>
          <a:p>
            <a:pPr eaLnBrk="1" hangingPunct="1"/>
            <a:r>
              <a:rPr lang="zh-CN" altLang="en-US" sz="2400" smtClean="0">
                <a:solidFill>
                  <a:schemeClr val="tx2"/>
                </a:solidFill>
              </a:rPr>
              <a:t>事实表达式是合取形</a:t>
            </a:r>
            <a:endParaRPr lang="zh-CN" altLang="en-US" sz="2400" smtClean="0"/>
          </a:p>
          <a:p>
            <a:pPr eaLnBrk="1" hangingPunct="1"/>
            <a:r>
              <a:rPr lang="zh-CN" altLang="en-US" sz="2400" smtClean="0">
                <a:solidFill>
                  <a:schemeClr val="tx2"/>
                </a:solidFill>
              </a:rPr>
              <a:t>规则形式： </a:t>
            </a:r>
            <a:r>
              <a:rPr lang="en-US" altLang="zh-CN" sz="2400" smtClean="0">
                <a:solidFill>
                  <a:schemeClr val="tx2"/>
                </a:solidFill>
              </a:rPr>
              <a:t>W </a:t>
            </a:r>
            <a:r>
              <a:rPr lang="en-US" altLang="zh-CN" sz="2400" smtClean="0">
                <a:solidFill>
                  <a:schemeClr val="tx2"/>
                </a:solidFill>
                <a:sym typeface="Symbol" panose="05050102010706020507" pitchFamily="18" charset="2"/>
              </a:rPr>
              <a:t> </a:t>
            </a:r>
            <a:r>
              <a:rPr lang="zh-CN" altLang="en-US" sz="2400" smtClean="0">
                <a:solidFill>
                  <a:schemeClr val="tx2"/>
                </a:solidFill>
                <a:sym typeface="Symbol" panose="05050102010706020507" pitchFamily="18" charset="2"/>
              </a:rPr>
              <a:t>单文字</a:t>
            </a:r>
            <a:endParaRPr lang="zh-CN" altLang="en-US" sz="2400" smtClean="0">
              <a:sym typeface="Symbol" panose="05050102010706020507" pitchFamily="18" charset="2"/>
            </a:endParaRPr>
          </a:p>
          <a:p>
            <a:pPr eaLnBrk="1" hangingPunct="1"/>
            <a:r>
              <a:rPr lang="zh-CN" altLang="en-US" sz="2400" smtClean="0">
                <a:solidFill>
                  <a:schemeClr val="tx2"/>
                </a:solidFill>
                <a:sym typeface="Symbol" panose="05050102010706020507" pitchFamily="18" charset="2"/>
              </a:rPr>
              <a:t>目标公式任意形</a:t>
            </a:r>
            <a:endParaRPr lang="zh-CN" altLang="en-US" sz="2400" smtClean="0">
              <a:sym typeface="Symbol" panose="05050102010706020507" pitchFamily="18" charset="2"/>
            </a:endParaRPr>
          </a:p>
          <a:p>
            <a:pPr eaLnBrk="1" hangingPunct="1"/>
            <a:r>
              <a:rPr lang="zh-CN" altLang="en-US" sz="2400" smtClean="0">
                <a:sym typeface="Symbol" panose="05050102010706020507" pitchFamily="18" charset="2"/>
              </a:rPr>
              <a:t>对事实、规则消存在量词，</a:t>
            </a:r>
            <a:r>
              <a:rPr lang="en-US" altLang="zh-CN" sz="2400" smtClean="0">
                <a:sym typeface="Symbol" panose="05050102010706020507" pitchFamily="18" charset="2"/>
              </a:rPr>
              <a:t>Skolem</a:t>
            </a:r>
            <a:r>
              <a:rPr lang="zh-CN" altLang="en-US" sz="2400" smtClean="0">
                <a:sym typeface="Symbol" panose="05050102010706020507" pitchFamily="18" charset="2"/>
              </a:rPr>
              <a:t>化</a:t>
            </a:r>
          </a:p>
          <a:p>
            <a:pPr eaLnBrk="1" hangingPunct="1"/>
            <a:r>
              <a:rPr lang="zh-CN" altLang="en-US" sz="2400" smtClean="0">
                <a:sym typeface="Symbol" panose="05050102010706020507" pitchFamily="18" charset="2"/>
              </a:rPr>
              <a:t>用对偶形消目标的全称量词，</a:t>
            </a:r>
            <a:r>
              <a:rPr lang="en-US" altLang="zh-CN" sz="2400" smtClean="0">
                <a:sym typeface="Symbol" panose="05050102010706020507" pitchFamily="18" charset="2"/>
              </a:rPr>
              <a:t>Skolem</a:t>
            </a:r>
            <a:r>
              <a:rPr lang="zh-CN" altLang="en-US" sz="2400" smtClean="0">
                <a:sym typeface="Symbol" panose="05050102010706020507" pitchFamily="18" charset="2"/>
              </a:rPr>
              <a:t>化</a:t>
            </a:r>
          </a:p>
          <a:p>
            <a:pPr eaLnBrk="1" hangingPunct="1"/>
            <a:r>
              <a:rPr lang="zh-CN" altLang="en-US" sz="2400" smtClean="0">
                <a:solidFill>
                  <a:schemeClr val="tx2"/>
                </a:solidFill>
                <a:sym typeface="Symbol" panose="05050102010706020507" pitchFamily="18" charset="2"/>
              </a:rPr>
              <a:t>目标公式的与或树</a:t>
            </a:r>
            <a:r>
              <a:rPr lang="zh-CN" altLang="zh-CN" sz="2400" smtClean="0">
                <a:solidFill>
                  <a:schemeClr val="tx2"/>
                </a:solidFill>
                <a:sym typeface="Symbol" panose="05050102010706020507" pitchFamily="18" charset="2"/>
              </a:rPr>
              <a:t>，“</a:t>
            </a:r>
            <a:r>
              <a:rPr lang="zh-CN" altLang="en-US" sz="2400" smtClean="0">
                <a:solidFill>
                  <a:schemeClr val="tx2"/>
                </a:solidFill>
                <a:sym typeface="Symbol" panose="05050102010706020507" pitchFamily="18" charset="2"/>
              </a:rPr>
              <a:t>”对“与”，“”对应“或”</a:t>
            </a:r>
          </a:p>
          <a:p>
            <a:pPr eaLnBrk="1" hangingPunct="1"/>
            <a:r>
              <a:rPr lang="zh-CN" altLang="en-US" sz="2400" smtClean="0">
                <a:solidFill>
                  <a:schemeClr val="tx2"/>
                </a:solidFill>
                <a:sym typeface="Symbol" panose="05050102010706020507" pitchFamily="18" charset="2"/>
              </a:rPr>
              <a:t>从目标出发，逆向应用规则</a:t>
            </a:r>
          </a:p>
          <a:p>
            <a:pPr eaLnBrk="1" hangingPunct="1"/>
            <a:r>
              <a:rPr lang="zh-CN" altLang="en-US" sz="2400" smtClean="0">
                <a:solidFill>
                  <a:schemeClr val="tx2"/>
                </a:solidFill>
                <a:sym typeface="Symbol" panose="05050102010706020507" pitchFamily="18" charset="2"/>
              </a:rPr>
              <a:t>以事实为结束的一致解图</a:t>
            </a:r>
            <a:endParaRPr lang="zh-CN" altLang="en-US" sz="200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C3C5E7-09E7-4A11-AB75-01F91335CC42}" type="datetime1">
              <a:rPr lang="zh-CN" altLang="en-US"/>
              <a:pPr>
                <a:defRPr/>
              </a:pPr>
              <a:t>2017/11/19</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41A722-ECA7-417F-978D-BBB5E87CDCC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smtClean="0">
              <a:latin typeface="Tahoma" panose="020B0604030504040204" pitchFamily="34" charset="0"/>
              <a:ea typeface="宋体" panose="02010600030101010101" pitchFamily="2" charset="-122"/>
            </a:endParaRPr>
          </a:p>
        </p:txBody>
      </p:sp>
      <p:sp>
        <p:nvSpPr>
          <p:cNvPr id="98308" name="Rectangle 2"/>
          <p:cNvSpPr>
            <a:spLocks noGrp="1" noChangeArrowheads="1"/>
          </p:cNvSpPr>
          <p:nvPr>
            <p:ph type="title"/>
          </p:nvPr>
        </p:nvSpPr>
        <p:spPr/>
        <p:txBody>
          <a:bodyPr/>
          <a:lstStyle/>
          <a:p>
            <a:pPr eaLnBrk="1" hangingPunct="1"/>
            <a:r>
              <a:rPr lang="zh-CN" altLang="en-US" sz="4000" smtClean="0"/>
              <a:t>规则演绎系统</a:t>
            </a:r>
            <a:r>
              <a:rPr lang="en-US" altLang="zh-CN" smtClean="0"/>
              <a:t>—</a:t>
            </a:r>
            <a:r>
              <a:rPr lang="zh-CN" altLang="en-US" sz="2400" smtClean="0">
                <a:ea typeface="华文新魏" panose="02010800040101010101" pitchFamily="2" charset="-122"/>
              </a:rPr>
              <a:t>规则</a:t>
            </a:r>
            <a:r>
              <a:rPr lang="zh-CN" altLang="en-US" sz="2400" smtClean="0">
                <a:solidFill>
                  <a:schemeClr val="folHlink"/>
                </a:solidFill>
                <a:ea typeface="华文新魏" panose="02010800040101010101" pitchFamily="2" charset="-122"/>
              </a:rPr>
              <a:t>双</a:t>
            </a:r>
            <a:r>
              <a:rPr lang="zh-CN" altLang="en-US" sz="2400" smtClean="0">
                <a:ea typeface="华文新魏" panose="02010800040101010101" pitchFamily="2" charset="-122"/>
              </a:rPr>
              <a:t>向演绎系统</a:t>
            </a:r>
            <a:endParaRPr lang="zh-CN" altLang="en-US" smtClean="0">
              <a:solidFill>
                <a:schemeClr val="folHlink"/>
              </a:solidFill>
            </a:endParaRPr>
          </a:p>
        </p:txBody>
      </p:sp>
      <p:sp>
        <p:nvSpPr>
          <p:cNvPr id="98309" name="Rectangle 3"/>
          <p:cNvSpPr>
            <a:spLocks noGrp="1" noChangeArrowheads="1"/>
          </p:cNvSpPr>
          <p:nvPr>
            <p:ph type="body" idx="1"/>
          </p:nvPr>
        </p:nvSpPr>
        <p:spPr>
          <a:xfrm>
            <a:off x="468313" y="2017713"/>
            <a:ext cx="8486775" cy="4114800"/>
          </a:xfrm>
        </p:spPr>
        <p:txBody>
          <a:bodyPr/>
          <a:lstStyle/>
          <a:p>
            <a:pPr eaLnBrk="1" hangingPunct="1">
              <a:lnSpc>
                <a:spcPct val="90000"/>
              </a:lnSpc>
            </a:pPr>
            <a:r>
              <a:rPr lang="zh-CN" altLang="en-US" smtClean="0">
                <a:solidFill>
                  <a:srgbClr val="000000"/>
                </a:solidFill>
              </a:rPr>
              <a:t>正向和逆向组合系统是建立在两个系统相结合的基础之上的。此组合系统的总数据库由表示目标和表示事实的两个与或图构成。这些与或图最初用来表示最初的事实和目标的某些表达式集合，现在这些表达式的形式不受约束。</a:t>
            </a:r>
          </a:p>
          <a:p>
            <a:pPr eaLnBrk="1" hangingPunct="1">
              <a:lnSpc>
                <a:spcPct val="90000"/>
              </a:lnSpc>
            </a:pPr>
            <a:r>
              <a:rPr lang="zh-CN" altLang="en-US" smtClean="0">
                <a:solidFill>
                  <a:srgbClr val="000000"/>
                </a:solidFill>
              </a:rPr>
              <a:t>我们必须限制</a:t>
            </a:r>
            <a:r>
              <a:rPr lang="en-US" altLang="zh-CN" smtClean="0">
                <a:solidFill>
                  <a:srgbClr val="000000"/>
                </a:solidFill>
              </a:rPr>
              <a:t>F</a:t>
            </a:r>
            <a:r>
              <a:rPr lang="zh-CN" altLang="en-US" smtClean="0">
                <a:solidFill>
                  <a:srgbClr val="000000"/>
                </a:solidFill>
              </a:rPr>
              <a:t>规则为单文字前项和</a:t>
            </a:r>
            <a:r>
              <a:rPr lang="en-US" altLang="zh-CN" smtClean="0">
                <a:solidFill>
                  <a:srgbClr val="000000"/>
                </a:solidFill>
              </a:rPr>
              <a:t>B</a:t>
            </a:r>
            <a:r>
              <a:rPr lang="zh-CN" altLang="en-US" smtClean="0">
                <a:solidFill>
                  <a:srgbClr val="000000"/>
                </a:solidFill>
              </a:rPr>
              <a:t>规则为单文字后项。</a:t>
            </a:r>
          </a:p>
          <a:p>
            <a:pPr eaLnBrk="1" hangingPunct="1">
              <a:lnSpc>
                <a:spcPct val="90000"/>
              </a:lnSpc>
            </a:pPr>
            <a:r>
              <a:rPr lang="zh-CN" altLang="en-US" smtClean="0">
                <a:solidFill>
                  <a:srgbClr val="000000"/>
                </a:solidFill>
              </a:rPr>
              <a:t>组合演绎系统的终止条件涉及两个图结构之间的适当交接处，这些结构可由标有合一文字的节点上的匹配棱线来连接。</a:t>
            </a:r>
            <a:endParaRPr lang="zh-CN" alt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quarter" idx="10"/>
          </p:nvPr>
        </p:nvSpPr>
        <p:spPr/>
        <p:txBody>
          <a:bodyPr/>
          <a:lstStyle/>
          <a:p>
            <a:pPr>
              <a:defRPr/>
            </a:pPr>
            <a:fld id="{0A279943-EB15-4BA6-9883-9357F94209E8}" type="datetime1">
              <a:rPr lang="zh-CN" altLang="en-US"/>
              <a:pPr>
                <a:defRPr/>
              </a:pPr>
              <a:t>2017/11/19</a:t>
            </a:fld>
            <a:endParaRPr lang="en-US" altLang="zh-CN"/>
          </a:p>
        </p:txBody>
      </p:sp>
      <p:sp>
        <p:nvSpPr>
          <p:cNvPr id="993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328320-38A1-4E1A-9020-0A0454E9E93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smtClean="0">
              <a:latin typeface="Tahoma" panose="020B0604030504040204" pitchFamily="34" charset="0"/>
              <a:ea typeface="宋体" panose="02010600030101010101" pitchFamily="2" charset="-122"/>
            </a:endParaRPr>
          </a:p>
        </p:txBody>
      </p:sp>
      <p:sp>
        <p:nvSpPr>
          <p:cNvPr id="113666" name="Text Box 2"/>
          <p:cNvSpPr txBox="1">
            <a:spLocks noChangeArrowheads="1"/>
          </p:cNvSpPr>
          <p:nvPr/>
        </p:nvSpPr>
        <p:spPr bwMode="auto">
          <a:xfrm>
            <a:off x="1676400" y="381000"/>
            <a:ext cx="6172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{Q(f(y),y)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67" name="Text Box 3"/>
          <p:cNvSpPr txBox="1">
            <a:spLocks noChangeArrowheads="1"/>
          </p:cNvSpPr>
          <p:nvPr/>
        </p:nvSpPr>
        <p:spPr bwMode="auto">
          <a:xfrm>
            <a:off x="2017713" y="1295400"/>
            <a:ext cx="1189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a:t>
            </a:r>
          </a:p>
        </p:txBody>
      </p:sp>
      <p:sp>
        <p:nvSpPr>
          <p:cNvPr id="113669" name="Text Box 5"/>
          <p:cNvSpPr txBox="1">
            <a:spLocks noChangeArrowheads="1"/>
          </p:cNvSpPr>
          <p:nvPr/>
        </p:nvSpPr>
        <p:spPr bwMode="auto">
          <a:xfrm>
            <a:off x="3836988" y="1295400"/>
            <a:ext cx="4592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70" name="Line 6"/>
          <p:cNvSpPr>
            <a:spLocks noChangeShapeType="1"/>
          </p:cNvSpPr>
          <p:nvPr/>
        </p:nvSpPr>
        <p:spPr bwMode="auto">
          <a:xfrm flipH="1">
            <a:off x="2616200" y="8382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Line 8"/>
          <p:cNvSpPr>
            <a:spLocks noChangeShapeType="1"/>
          </p:cNvSpPr>
          <p:nvPr/>
        </p:nvSpPr>
        <p:spPr bwMode="auto">
          <a:xfrm>
            <a:off x="4368800" y="8382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9" name="Text Box 15"/>
          <p:cNvSpPr txBox="1">
            <a:spLocks noChangeArrowheads="1"/>
          </p:cNvSpPr>
          <p:nvPr/>
        </p:nvSpPr>
        <p:spPr bwMode="auto">
          <a:xfrm>
            <a:off x="2755900" y="3429000"/>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{f(A)/v,A/y}</a:t>
            </a:r>
            <a:endParaRPr lang="en-US" altLang="zh-CN" sz="2400">
              <a:latin typeface="Times New Roman" panose="02020603050405020304" pitchFamily="18" charset="0"/>
              <a:ea typeface="宋体" panose="02010600030101010101" pitchFamily="2" charset="-122"/>
            </a:endParaRPr>
          </a:p>
        </p:txBody>
      </p:sp>
      <p:sp>
        <p:nvSpPr>
          <p:cNvPr id="113681" name="Text Box 17"/>
          <p:cNvSpPr txBox="1">
            <a:spLocks noChangeArrowheads="1"/>
          </p:cNvSpPr>
          <p:nvPr/>
        </p:nvSpPr>
        <p:spPr bwMode="auto">
          <a:xfrm>
            <a:off x="2349500" y="2133600"/>
            <a:ext cx="145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p>
        </p:txBody>
      </p:sp>
      <p:sp>
        <p:nvSpPr>
          <p:cNvPr id="113684" name="Text Box 20"/>
          <p:cNvSpPr txBox="1">
            <a:spLocks noChangeArrowheads="1"/>
          </p:cNvSpPr>
          <p:nvPr/>
        </p:nvSpPr>
        <p:spPr bwMode="auto">
          <a:xfrm>
            <a:off x="4862513" y="2133600"/>
            <a:ext cx="269398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85" name="Text Box 21"/>
          <p:cNvSpPr txBox="1">
            <a:spLocks noChangeArrowheads="1"/>
          </p:cNvSpPr>
          <p:nvPr/>
        </p:nvSpPr>
        <p:spPr bwMode="auto">
          <a:xfrm>
            <a:off x="4186238" y="3124200"/>
            <a:ext cx="1222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a:t>
            </a:r>
          </a:p>
        </p:txBody>
      </p:sp>
      <p:sp>
        <p:nvSpPr>
          <p:cNvPr id="113686" name="Text Box 22"/>
          <p:cNvSpPr txBox="1">
            <a:spLocks noChangeArrowheads="1"/>
          </p:cNvSpPr>
          <p:nvPr/>
        </p:nvSpPr>
        <p:spPr bwMode="auto">
          <a:xfrm>
            <a:off x="5986463" y="3124200"/>
            <a:ext cx="97472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87" name="Line 23"/>
          <p:cNvSpPr>
            <a:spLocks noChangeShapeType="1"/>
          </p:cNvSpPr>
          <p:nvPr/>
        </p:nvSpPr>
        <p:spPr bwMode="auto">
          <a:xfrm flipH="1">
            <a:off x="4716463" y="25908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8" name="Line 24"/>
          <p:cNvSpPr>
            <a:spLocks noChangeShapeType="1"/>
          </p:cNvSpPr>
          <p:nvPr/>
        </p:nvSpPr>
        <p:spPr bwMode="auto">
          <a:xfrm>
            <a:off x="6164263" y="25908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9" name="Freeform 25"/>
          <p:cNvSpPr>
            <a:spLocks/>
          </p:cNvSpPr>
          <p:nvPr/>
        </p:nvSpPr>
        <p:spPr bwMode="auto">
          <a:xfrm>
            <a:off x="5410200" y="1828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92" name="Text Box 28"/>
          <p:cNvSpPr txBox="1">
            <a:spLocks noChangeArrowheads="1"/>
          </p:cNvSpPr>
          <p:nvPr/>
        </p:nvSpPr>
        <p:spPr bwMode="auto">
          <a:xfrm>
            <a:off x="5986463" y="3962400"/>
            <a:ext cx="968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4" name="Text Box 30"/>
          <p:cNvSpPr txBox="1">
            <a:spLocks noChangeArrowheads="1"/>
          </p:cNvSpPr>
          <p:nvPr/>
        </p:nvSpPr>
        <p:spPr bwMode="auto">
          <a:xfrm>
            <a:off x="4313238" y="3962400"/>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a:t>
            </a:r>
          </a:p>
        </p:txBody>
      </p:sp>
      <p:sp>
        <p:nvSpPr>
          <p:cNvPr id="113695" name="Text Box 31"/>
          <p:cNvSpPr txBox="1">
            <a:spLocks noChangeArrowheads="1"/>
          </p:cNvSpPr>
          <p:nvPr/>
        </p:nvSpPr>
        <p:spPr bwMode="auto">
          <a:xfrm>
            <a:off x="4808538" y="3581400"/>
            <a:ext cx="100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{f(y)/v}</a:t>
            </a:r>
            <a:endParaRPr lang="en-US" altLang="zh-CN" sz="2400">
              <a:latin typeface="Times New Roman" panose="02020603050405020304" pitchFamily="18" charset="0"/>
              <a:ea typeface="宋体" panose="02010600030101010101" pitchFamily="2" charset="-122"/>
            </a:endParaRPr>
          </a:p>
        </p:txBody>
      </p:sp>
      <p:sp>
        <p:nvSpPr>
          <p:cNvPr id="113696" name="Text Box 32"/>
          <p:cNvSpPr txBox="1">
            <a:spLocks noChangeArrowheads="1"/>
          </p:cNvSpPr>
          <p:nvPr/>
        </p:nvSpPr>
        <p:spPr bwMode="auto">
          <a:xfrm>
            <a:off x="2163763" y="4724400"/>
            <a:ext cx="1219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p>
        </p:txBody>
      </p:sp>
      <p:sp>
        <p:nvSpPr>
          <p:cNvPr id="113697" name="Text Box 33"/>
          <p:cNvSpPr txBox="1">
            <a:spLocks noChangeArrowheads="1"/>
          </p:cNvSpPr>
          <p:nvPr/>
        </p:nvSpPr>
        <p:spPr bwMode="auto">
          <a:xfrm>
            <a:off x="4418013" y="4876800"/>
            <a:ext cx="2235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8" name="Line 34"/>
          <p:cNvSpPr>
            <a:spLocks noChangeShapeType="1"/>
          </p:cNvSpPr>
          <p:nvPr/>
        </p:nvSpPr>
        <p:spPr bwMode="auto">
          <a:xfrm flipH="1">
            <a:off x="5562600" y="4419600"/>
            <a:ext cx="9144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Line 35"/>
          <p:cNvSpPr>
            <a:spLocks noChangeShapeType="1"/>
          </p:cNvSpPr>
          <p:nvPr/>
        </p:nvSpPr>
        <p:spPr bwMode="auto">
          <a:xfrm>
            <a:off x="4792663" y="4419600"/>
            <a:ext cx="7620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0" name="Freeform 36"/>
          <p:cNvSpPr>
            <a:spLocks/>
          </p:cNvSpPr>
          <p:nvPr/>
        </p:nvSpPr>
        <p:spPr bwMode="auto">
          <a:xfrm flipV="1">
            <a:off x="5257800" y="4495800"/>
            <a:ext cx="609600" cy="1524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706" name="Line 42"/>
          <p:cNvSpPr>
            <a:spLocks noChangeShapeType="1"/>
          </p:cNvSpPr>
          <p:nvPr/>
        </p:nvSpPr>
        <p:spPr bwMode="auto">
          <a:xfrm>
            <a:off x="5867400" y="1752600"/>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7" name="Line 43"/>
          <p:cNvSpPr>
            <a:spLocks noChangeShapeType="1"/>
          </p:cNvSpPr>
          <p:nvPr/>
        </p:nvSpPr>
        <p:spPr bwMode="auto">
          <a:xfrm flipH="1">
            <a:off x="3200400" y="1752600"/>
            <a:ext cx="2590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8" name="Line 44"/>
          <p:cNvSpPr>
            <a:spLocks noChangeShapeType="1"/>
          </p:cNvSpPr>
          <p:nvPr/>
        </p:nvSpPr>
        <p:spPr bwMode="auto">
          <a:xfrm>
            <a:off x="47244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9" name="Line 45"/>
          <p:cNvSpPr>
            <a:spLocks noChangeShapeType="1"/>
          </p:cNvSpPr>
          <p:nvPr/>
        </p:nvSpPr>
        <p:spPr bwMode="auto">
          <a:xfrm>
            <a:off x="64770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0" name="Text Box 46"/>
          <p:cNvSpPr txBox="1">
            <a:spLocks noChangeArrowheads="1"/>
          </p:cNvSpPr>
          <p:nvPr/>
        </p:nvSpPr>
        <p:spPr bwMode="auto">
          <a:xfrm>
            <a:off x="6573838" y="3581400"/>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{A/y}</a:t>
            </a:r>
            <a:endParaRPr lang="en-US" altLang="zh-CN" sz="2400">
              <a:latin typeface="Times New Roman" panose="02020603050405020304" pitchFamily="18" charset="0"/>
              <a:ea typeface="宋体" panose="02010600030101010101" pitchFamily="2" charset="-122"/>
            </a:endParaRPr>
          </a:p>
        </p:txBody>
      </p:sp>
      <p:sp>
        <p:nvSpPr>
          <p:cNvPr id="113711" name="Line 47"/>
          <p:cNvSpPr>
            <a:spLocks noChangeShapeType="1"/>
          </p:cNvSpPr>
          <p:nvPr/>
        </p:nvSpPr>
        <p:spPr bwMode="auto">
          <a:xfrm>
            <a:off x="2819400" y="2590800"/>
            <a:ext cx="0" cy="21336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2" name="Text Box 48"/>
          <p:cNvSpPr txBox="1">
            <a:spLocks noChangeArrowheads="1"/>
          </p:cNvSpPr>
          <p:nvPr/>
        </p:nvSpPr>
        <p:spPr bwMode="auto">
          <a:xfrm>
            <a:off x="2860675" y="5867400"/>
            <a:ext cx="4051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S(A)]</a:t>
            </a:r>
          </a:p>
        </p:txBody>
      </p:sp>
      <p:sp>
        <p:nvSpPr>
          <p:cNvPr id="113713" name="Line 49"/>
          <p:cNvSpPr>
            <a:spLocks noChangeShapeType="1"/>
          </p:cNvSpPr>
          <p:nvPr/>
        </p:nvSpPr>
        <p:spPr bwMode="auto">
          <a:xfrm flipV="1">
            <a:off x="4343400" y="5334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14" name="Line 50"/>
          <p:cNvSpPr>
            <a:spLocks noChangeShapeType="1"/>
          </p:cNvSpPr>
          <p:nvPr/>
        </p:nvSpPr>
        <p:spPr bwMode="auto">
          <a:xfrm flipH="1" flipV="1">
            <a:off x="2895600" y="51816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Line 51"/>
          <p:cNvSpPr>
            <a:spLocks noChangeShapeType="1"/>
          </p:cNvSpPr>
          <p:nvPr/>
        </p:nvSpPr>
        <p:spPr bwMode="auto">
          <a:xfrm flipV="1">
            <a:off x="1295400" y="40386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3" name="Line 52"/>
          <p:cNvSpPr>
            <a:spLocks noChangeShapeType="1"/>
          </p:cNvSpPr>
          <p:nvPr/>
        </p:nvSpPr>
        <p:spPr bwMode="auto">
          <a:xfrm>
            <a:off x="1219200" y="6858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4" name="Text Box 53"/>
          <p:cNvSpPr txBox="1">
            <a:spLocks noChangeArrowheads="1"/>
          </p:cNvSpPr>
          <p:nvPr/>
        </p:nvSpPr>
        <p:spPr bwMode="auto">
          <a:xfrm>
            <a:off x="1371600" y="4724400"/>
            <a:ext cx="106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F</a:t>
            </a:r>
            <a:r>
              <a:rPr lang="zh-CN" altLang="en-US" sz="2400">
                <a:latin typeface="Times New Roman" panose="02020603050405020304" pitchFamily="18" charset="0"/>
              </a:rPr>
              <a:t>规则</a:t>
            </a:r>
          </a:p>
        </p:txBody>
      </p:sp>
      <p:sp>
        <p:nvSpPr>
          <p:cNvPr id="99365" name="Text Box 54"/>
          <p:cNvSpPr txBox="1">
            <a:spLocks noChangeArrowheads="1"/>
          </p:cNvSpPr>
          <p:nvPr/>
        </p:nvSpPr>
        <p:spPr bwMode="auto">
          <a:xfrm>
            <a:off x="1371600" y="1752600"/>
            <a:ext cx="106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B</a:t>
            </a:r>
            <a:r>
              <a:rPr lang="zh-CN" altLang="en-US" sz="2400">
                <a:latin typeface="Times New Roman" panose="02020603050405020304" pitchFamily="18" charset="0"/>
              </a:rPr>
              <a:t>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712"/>
                                        </p:tgtEl>
                                        <p:attrNameLst>
                                          <p:attrName>style.visibility</p:attrName>
                                        </p:attrNameLst>
                                      </p:cBhvr>
                                      <p:to>
                                        <p:strVal val="visible"/>
                                      </p:to>
                                    </p:set>
                                    <p:anim calcmode="lin" valueType="num">
                                      <p:cBhvr additive="base">
                                        <p:cTn id="13" dur="500" fill="hold"/>
                                        <p:tgtEl>
                                          <p:spTgt spid="113712"/>
                                        </p:tgtEl>
                                        <p:attrNameLst>
                                          <p:attrName>ppt_x</p:attrName>
                                        </p:attrNameLst>
                                      </p:cBhvr>
                                      <p:tavLst>
                                        <p:tav tm="0">
                                          <p:val>
                                            <p:strVal val="#ppt_x"/>
                                          </p:val>
                                        </p:tav>
                                        <p:tav tm="100000">
                                          <p:val>
                                            <p:strVal val="#ppt_x"/>
                                          </p:val>
                                        </p:tav>
                                      </p:tavLst>
                                    </p:anim>
                                    <p:anim calcmode="lin" valueType="num">
                                      <p:cBhvr additive="base">
                                        <p:cTn id="14" dur="500" fill="hold"/>
                                        <p:tgtEl>
                                          <p:spTgt spid="1137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670"/>
                                        </p:tgtEl>
                                        <p:attrNameLst>
                                          <p:attrName>style.visibility</p:attrName>
                                        </p:attrNameLst>
                                      </p:cBhvr>
                                      <p:to>
                                        <p:strVal val="visible"/>
                                      </p:to>
                                    </p:set>
                                    <p:anim calcmode="lin" valueType="num">
                                      <p:cBhvr additive="base">
                                        <p:cTn id="19" dur="500" fill="hold"/>
                                        <p:tgtEl>
                                          <p:spTgt spid="113670"/>
                                        </p:tgtEl>
                                        <p:attrNameLst>
                                          <p:attrName>ppt_x</p:attrName>
                                        </p:attrNameLst>
                                      </p:cBhvr>
                                      <p:tavLst>
                                        <p:tav tm="0">
                                          <p:val>
                                            <p:strVal val="0-#ppt_w/2"/>
                                          </p:val>
                                        </p:tav>
                                        <p:tav tm="100000">
                                          <p:val>
                                            <p:strVal val="#ppt_x"/>
                                          </p:val>
                                        </p:tav>
                                      </p:tavLst>
                                    </p:anim>
                                    <p:anim calcmode="lin" valueType="num">
                                      <p:cBhvr additive="base">
                                        <p:cTn id="20"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672"/>
                                        </p:tgtEl>
                                        <p:attrNameLst>
                                          <p:attrName>style.visibility</p:attrName>
                                        </p:attrNameLst>
                                      </p:cBhvr>
                                      <p:to>
                                        <p:strVal val="visible"/>
                                      </p:to>
                                    </p:set>
                                    <p:anim calcmode="lin" valueType="num">
                                      <p:cBhvr additive="base">
                                        <p:cTn id="25" dur="500" fill="hold"/>
                                        <p:tgtEl>
                                          <p:spTgt spid="113672"/>
                                        </p:tgtEl>
                                        <p:attrNameLst>
                                          <p:attrName>ppt_x</p:attrName>
                                        </p:attrNameLst>
                                      </p:cBhvr>
                                      <p:tavLst>
                                        <p:tav tm="0">
                                          <p:val>
                                            <p:strVal val="1+#ppt_w/2"/>
                                          </p:val>
                                        </p:tav>
                                        <p:tav tm="100000">
                                          <p:val>
                                            <p:strVal val="#ppt_x"/>
                                          </p:val>
                                        </p:tav>
                                      </p:tavLst>
                                    </p:anim>
                                    <p:anim calcmode="lin" valueType="num">
                                      <p:cBhvr additive="base">
                                        <p:cTn id="26" dur="500" fill="hold"/>
                                        <p:tgtEl>
                                          <p:spTgt spid="11367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3667"/>
                                        </p:tgtEl>
                                        <p:attrNameLst>
                                          <p:attrName>style.visibility</p:attrName>
                                        </p:attrNameLst>
                                      </p:cBhvr>
                                      <p:to>
                                        <p:strVal val="visible"/>
                                      </p:to>
                                    </p:set>
                                    <p:anim calcmode="lin" valueType="num">
                                      <p:cBhvr additive="base">
                                        <p:cTn id="31" dur="500" fill="hold"/>
                                        <p:tgtEl>
                                          <p:spTgt spid="113667"/>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669"/>
                                        </p:tgtEl>
                                        <p:attrNameLst>
                                          <p:attrName>style.visibility</p:attrName>
                                        </p:attrNameLst>
                                      </p:cBhvr>
                                      <p:to>
                                        <p:strVal val="visible"/>
                                      </p:to>
                                    </p:set>
                                    <p:anim calcmode="lin" valueType="num">
                                      <p:cBhvr additive="base">
                                        <p:cTn id="37" dur="500" fill="hold"/>
                                        <p:tgtEl>
                                          <p:spTgt spid="113669"/>
                                        </p:tgtEl>
                                        <p:attrNameLst>
                                          <p:attrName>ppt_x</p:attrName>
                                        </p:attrNameLst>
                                      </p:cBhvr>
                                      <p:tavLst>
                                        <p:tav tm="0">
                                          <p:val>
                                            <p:strVal val="1+#ppt_w/2"/>
                                          </p:val>
                                        </p:tav>
                                        <p:tav tm="100000">
                                          <p:val>
                                            <p:strVal val="#ppt_x"/>
                                          </p:val>
                                        </p:tav>
                                      </p:tavLst>
                                    </p:anim>
                                    <p:anim calcmode="lin" valueType="num">
                                      <p:cBhvr additive="base">
                                        <p:cTn id="38"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3707"/>
                                        </p:tgtEl>
                                        <p:attrNameLst>
                                          <p:attrName>style.visibility</p:attrName>
                                        </p:attrNameLst>
                                      </p:cBhvr>
                                      <p:to>
                                        <p:strVal val="visible"/>
                                      </p:to>
                                    </p:set>
                                    <p:anim calcmode="lin" valueType="num">
                                      <p:cBhvr additive="base">
                                        <p:cTn id="43" dur="500" fill="hold"/>
                                        <p:tgtEl>
                                          <p:spTgt spid="113707"/>
                                        </p:tgtEl>
                                        <p:attrNameLst>
                                          <p:attrName>ppt_x</p:attrName>
                                        </p:attrNameLst>
                                      </p:cBhvr>
                                      <p:tavLst>
                                        <p:tav tm="0">
                                          <p:val>
                                            <p:strVal val="0-#ppt_w/2"/>
                                          </p:val>
                                        </p:tav>
                                        <p:tav tm="100000">
                                          <p:val>
                                            <p:strVal val="#ppt_x"/>
                                          </p:val>
                                        </p:tav>
                                      </p:tavLst>
                                    </p:anim>
                                    <p:anim calcmode="lin" valueType="num">
                                      <p:cBhvr additive="base">
                                        <p:cTn id="44" dur="500" fill="hold"/>
                                        <p:tgtEl>
                                          <p:spTgt spid="11370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706"/>
                                        </p:tgtEl>
                                        <p:attrNameLst>
                                          <p:attrName>style.visibility</p:attrName>
                                        </p:attrNameLst>
                                      </p:cBhvr>
                                      <p:to>
                                        <p:strVal val="visible"/>
                                      </p:to>
                                    </p:set>
                                    <p:anim calcmode="lin" valueType="num">
                                      <p:cBhvr additive="base">
                                        <p:cTn id="49" dur="500" fill="hold"/>
                                        <p:tgtEl>
                                          <p:spTgt spid="113706"/>
                                        </p:tgtEl>
                                        <p:attrNameLst>
                                          <p:attrName>ppt_x</p:attrName>
                                        </p:attrNameLst>
                                      </p:cBhvr>
                                      <p:tavLst>
                                        <p:tav tm="0">
                                          <p:val>
                                            <p:strVal val="1+#ppt_w/2"/>
                                          </p:val>
                                        </p:tav>
                                        <p:tav tm="100000">
                                          <p:val>
                                            <p:strVal val="#ppt_x"/>
                                          </p:val>
                                        </p:tav>
                                      </p:tavLst>
                                    </p:anim>
                                    <p:anim calcmode="lin" valueType="num">
                                      <p:cBhvr additive="base">
                                        <p:cTn id="50" dur="500" fill="hold"/>
                                        <p:tgtEl>
                                          <p:spTgt spid="11370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3689"/>
                                        </p:tgtEl>
                                        <p:attrNameLst>
                                          <p:attrName>style.visibility</p:attrName>
                                        </p:attrNameLst>
                                      </p:cBhvr>
                                      <p:to>
                                        <p:strVal val="visible"/>
                                      </p:to>
                                    </p:set>
                                    <p:anim calcmode="lin" valueType="num">
                                      <p:cBhvr additive="base">
                                        <p:cTn id="55" dur="500" fill="hold"/>
                                        <p:tgtEl>
                                          <p:spTgt spid="113689"/>
                                        </p:tgtEl>
                                        <p:attrNameLst>
                                          <p:attrName>ppt_x</p:attrName>
                                        </p:attrNameLst>
                                      </p:cBhvr>
                                      <p:tavLst>
                                        <p:tav tm="0">
                                          <p:val>
                                            <p:strVal val="0-#ppt_w/2"/>
                                          </p:val>
                                        </p:tav>
                                        <p:tav tm="100000">
                                          <p:val>
                                            <p:strVal val="#ppt_x"/>
                                          </p:val>
                                        </p:tav>
                                      </p:tavLst>
                                    </p:anim>
                                    <p:anim calcmode="lin" valueType="num">
                                      <p:cBhvr additive="base">
                                        <p:cTn id="56" dur="500" fill="hold"/>
                                        <p:tgtEl>
                                          <p:spTgt spid="1136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3681"/>
                                        </p:tgtEl>
                                        <p:attrNameLst>
                                          <p:attrName>style.visibility</p:attrName>
                                        </p:attrNameLst>
                                      </p:cBhvr>
                                      <p:to>
                                        <p:strVal val="visible"/>
                                      </p:to>
                                    </p:set>
                                    <p:anim calcmode="lin" valueType="num">
                                      <p:cBhvr additive="base">
                                        <p:cTn id="61" dur="500" fill="hold"/>
                                        <p:tgtEl>
                                          <p:spTgt spid="113681"/>
                                        </p:tgtEl>
                                        <p:attrNameLst>
                                          <p:attrName>ppt_x</p:attrName>
                                        </p:attrNameLst>
                                      </p:cBhvr>
                                      <p:tavLst>
                                        <p:tav tm="0">
                                          <p:val>
                                            <p:strVal val="0-#ppt_w/2"/>
                                          </p:val>
                                        </p:tav>
                                        <p:tav tm="100000">
                                          <p:val>
                                            <p:strVal val="#ppt_x"/>
                                          </p:val>
                                        </p:tav>
                                      </p:tavLst>
                                    </p:anim>
                                    <p:anim calcmode="lin" valueType="num">
                                      <p:cBhvr additive="base">
                                        <p:cTn id="62" dur="500" fill="hold"/>
                                        <p:tgtEl>
                                          <p:spTgt spid="1136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684"/>
                                        </p:tgtEl>
                                        <p:attrNameLst>
                                          <p:attrName>style.visibility</p:attrName>
                                        </p:attrNameLst>
                                      </p:cBhvr>
                                      <p:to>
                                        <p:strVal val="visible"/>
                                      </p:to>
                                    </p:set>
                                    <p:anim calcmode="lin" valueType="num">
                                      <p:cBhvr additive="base">
                                        <p:cTn id="67" dur="500" fill="hold"/>
                                        <p:tgtEl>
                                          <p:spTgt spid="113684"/>
                                        </p:tgtEl>
                                        <p:attrNameLst>
                                          <p:attrName>ppt_x</p:attrName>
                                        </p:attrNameLst>
                                      </p:cBhvr>
                                      <p:tavLst>
                                        <p:tav tm="0">
                                          <p:val>
                                            <p:strVal val="1+#ppt_w/2"/>
                                          </p:val>
                                        </p:tav>
                                        <p:tav tm="100000">
                                          <p:val>
                                            <p:strVal val="#ppt_x"/>
                                          </p:val>
                                        </p:tav>
                                      </p:tavLst>
                                    </p:anim>
                                    <p:anim calcmode="lin" valueType="num">
                                      <p:cBhvr additive="base">
                                        <p:cTn id="68" dur="500" fill="hold"/>
                                        <p:tgtEl>
                                          <p:spTgt spid="11368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3714"/>
                                        </p:tgtEl>
                                        <p:attrNameLst>
                                          <p:attrName>style.visibility</p:attrName>
                                        </p:attrNameLst>
                                      </p:cBhvr>
                                      <p:to>
                                        <p:strVal val="visible"/>
                                      </p:to>
                                    </p:set>
                                    <p:anim calcmode="lin" valueType="num">
                                      <p:cBhvr additive="base">
                                        <p:cTn id="73" dur="500" fill="hold"/>
                                        <p:tgtEl>
                                          <p:spTgt spid="113714"/>
                                        </p:tgtEl>
                                        <p:attrNameLst>
                                          <p:attrName>ppt_x</p:attrName>
                                        </p:attrNameLst>
                                      </p:cBhvr>
                                      <p:tavLst>
                                        <p:tav tm="0">
                                          <p:val>
                                            <p:strVal val="0-#ppt_w/2"/>
                                          </p:val>
                                        </p:tav>
                                        <p:tav tm="100000">
                                          <p:val>
                                            <p:strVal val="#ppt_x"/>
                                          </p:val>
                                        </p:tav>
                                      </p:tavLst>
                                    </p:anim>
                                    <p:anim calcmode="lin" valueType="num">
                                      <p:cBhvr additive="base">
                                        <p:cTn id="74" dur="500" fill="hold"/>
                                        <p:tgtEl>
                                          <p:spTgt spid="11371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3713"/>
                                        </p:tgtEl>
                                        <p:attrNameLst>
                                          <p:attrName>style.visibility</p:attrName>
                                        </p:attrNameLst>
                                      </p:cBhvr>
                                      <p:to>
                                        <p:strVal val="visible"/>
                                      </p:to>
                                    </p:set>
                                    <p:anim calcmode="lin" valueType="num">
                                      <p:cBhvr additive="base">
                                        <p:cTn id="79" dur="500" fill="hold"/>
                                        <p:tgtEl>
                                          <p:spTgt spid="113713"/>
                                        </p:tgtEl>
                                        <p:attrNameLst>
                                          <p:attrName>ppt_x</p:attrName>
                                        </p:attrNameLst>
                                      </p:cBhvr>
                                      <p:tavLst>
                                        <p:tav tm="0">
                                          <p:val>
                                            <p:strVal val="1+#ppt_w/2"/>
                                          </p:val>
                                        </p:tav>
                                        <p:tav tm="100000">
                                          <p:val>
                                            <p:strVal val="#ppt_x"/>
                                          </p:val>
                                        </p:tav>
                                      </p:tavLst>
                                    </p:anim>
                                    <p:anim calcmode="lin" valueType="num">
                                      <p:cBhvr additive="base">
                                        <p:cTn id="80" dur="500" fill="hold"/>
                                        <p:tgtEl>
                                          <p:spTgt spid="11371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3696"/>
                                        </p:tgtEl>
                                        <p:attrNameLst>
                                          <p:attrName>style.visibility</p:attrName>
                                        </p:attrNameLst>
                                      </p:cBhvr>
                                      <p:to>
                                        <p:strVal val="visible"/>
                                      </p:to>
                                    </p:set>
                                    <p:anim calcmode="lin" valueType="num">
                                      <p:cBhvr additive="base">
                                        <p:cTn id="85" dur="500" fill="hold"/>
                                        <p:tgtEl>
                                          <p:spTgt spid="113696"/>
                                        </p:tgtEl>
                                        <p:attrNameLst>
                                          <p:attrName>ppt_x</p:attrName>
                                        </p:attrNameLst>
                                      </p:cBhvr>
                                      <p:tavLst>
                                        <p:tav tm="0">
                                          <p:val>
                                            <p:strVal val="0-#ppt_w/2"/>
                                          </p:val>
                                        </p:tav>
                                        <p:tav tm="100000">
                                          <p:val>
                                            <p:strVal val="#ppt_x"/>
                                          </p:val>
                                        </p:tav>
                                      </p:tavLst>
                                    </p:anim>
                                    <p:anim calcmode="lin" valueType="num">
                                      <p:cBhvr additive="base">
                                        <p:cTn id="86" dur="500" fill="hold"/>
                                        <p:tgtEl>
                                          <p:spTgt spid="11369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3697"/>
                                        </p:tgtEl>
                                        <p:attrNameLst>
                                          <p:attrName>style.visibility</p:attrName>
                                        </p:attrNameLst>
                                      </p:cBhvr>
                                      <p:to>
                                        <p:strVal val="visible"/>
                                      </p:to>
                                    </p:set>
                                    <p:anim calcmode="lin" valueType="num">
                                      <p:cBhvr additive="base">
                                        <p:cTn id="91" dur="500" fill="hold"/>
                                        <p:tgtEl>
                                          <p:spTgt spid="113697"/>
                                        </p:tgtEl>
                                        <p:attrNameLst>
                                          <p:attrName>ppt_x</p:attrName>
                                        </p:attrNameLst>
                                      </p:cBhvr>
                                      <p:tavLst>
                                        <p:tav tm="0">
                                          <p:val>
                                            <p:strVal val="1+#ppt_w/2"/>
                                          </p:val>
                                        </p:tav>
                                        <p:tav tm="100000">
                                          <p:val>
                                            <p:strVal val="#ppt_x"/>
                                          </p:val>
                                        </p:tav>
                                      </p:tavLst>
                                    </p:anim>
                                    <p:anim calcmode="lin" valueType="num">
                                      <p:cBhvr additive="base">
                                        <p:cTn id="92" dur="500" fill="hold"/>
                                        <p:tgtEl>
                                          <p:spTgt spid="11369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3687"/>
                                        </p:tgtEl>
                                        <p:attrNameLst>
                                          <p:attrName>style.visibility</p:attrName>
                                        </p:attrNameLst>
                                      </p:cBhvr>
                                      <p:to>
                                        <p:strVal val="visible"/>
                                      </p:to>
                                    </p:set>
                                    <p:anim calcmode="lin" valueType="num">
                                      <p:cBhvr additive="base">
                                        <p:cTn id="97" dur="500" fill="hold"/>
                                        <p:tgtEl>
                                          <p:spTgt spid="113687"/>
                                        </p:tgtEl>
                                        <p:attrNameLst>
                                          <p:attrName>ppt_x</p:attrName>
                                        </p:attrNameLst>
                                      </p:cBhvr>
                                      <p:tavLst>
                                        <p:tav tm="0">
                                          <p:val>
                                            <p:strVal val="0-#ppt_w/2"/>
                                          </p:val>
                                        </p:tav>
                                        <p:tav tm="100000">
                                          <p:val>
                                            <p:strVal val="#ppt_x"/>
                                          </p:val>
                                        </p:tav>
                                      </p:tavLst>
                                    </p:anim>
                                    <p:anim calcmode="lin" valueType="num">
                                      <p:cBhvr additive="base">
                                        <p:cTn id="98" dur="500" fill="hold"/>
                                        <p:tgtEl>
                                          <p:spTgt spid="11368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3688"/>
                                        </p:tgtEl>
                                        <p:attrNameLst>
                                          <p:attrName>style.visibility</p:attrName>
                                        </p:attrNameLst>
                                      </p:cBhvr>
                                      <p:to>
                                        <p:strVal val="visible"/>
                                      </p:to>
                                    </p:set>
                                    <p:anim calcmode="lin" valueType="num">
                                      <p:cBhvr additive="base">
                                        <p:cTn id="103" dur="500" fill="hold"/>
                                        <p:tgtEl>
                                          <p:spTgt spid="113688"/>
                                        </p:tgtEl>
                                        <p:attrNameLst>
                                          <p:attrName>ppt_x</p:attrName>
                                        </p:attrNameLst>
                                      </p:cBhvr>
                                      <p:tavLst>
                                        <p:tav tm="0">
                                          <p:val>
                                            <p:strVal val="1+#ppt_w/2"/>
                                          </p:val>
                                        </p:tav>
                                        <p:tav tm="100000">
                                          <p:val>
                                            <p:strVal val="#ppt_x"/>
                                          </p:val>
                                        </p:tav>
                                      </p:tavLst>
                                    </p:anim>
                                    <p:anim calcmode="lin" valueType="num">
                                      <p:cBhvr additive="base">
                                        <p:cTn id="104" dur="500" fill="hold"/>
                                        <p:tgtEl>
                                          <p:spTgt spid="11368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3685"/>
                                        </p:tgtEl>
                                        <p:attrNameLst>
                                          <p:attrName>style.visibility</p:attrName>
                                        </p:attrNameLst>
                                      </p:cBhvr>
                                      <p:to>
                                        <p:strVal val="visible"/>
                                      </p:to>
                                    </p:set>
                                    <p:anim calcmode="lin" valueType="num">
                                      <p:cBhvr additive="base">
                                        <p:cTn id="109" dur="500" fill="hold"/>
                                        <p:tgtEl>
                                          <p:spTgt spid="113685"/>
                                        </p:tgtEl>
                                        <p:attrNameLst>
                                          <p:attrName>ppt_x</p:attrName>
                                        </p:attrNameLst>
                                      </p:cBhvr>
                                      <p:tavLst>
                                        <p:tav tm="0">
                                          <p:val>
                                            <p:strVal val="0-#ppt_w/2"/>
                                          </p:val>
                                        </p:tav>
                                        <p:tav tm="100000">
                                          <p:val>
                                            <p:strVal val="#ppt_x"/>
                                          </p:val>
                                        </p:tav>
                                      </p:tavLst>
                                    </p:anim>
                                    <p:anim calcmode="lin" valueType="num">
                                      <p:cBhvr additive="base">
                                        <p:cTn id="110" dur="500" fill="hold"/>
                                        <p:tgtEl>
                                          <p:spTgt spid="11368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3686"/>
                                        </p:tgtEl>
                                        <p:attrNameLst>
                                          <p:attrName>style.visibility</p:attrName>
                                        </p:attrNameLst>
                                      </p:cBhvr>
                                      <p:to>
                                        <p:strVal val="visible"/>
                                      </p:to>
                                    </p:set>
                                    <p:anim calcmode="lin" valueType="num">
                                      <p:cBhvr additive="base">
                                        <p:cTn id="115" dur="500" fill="hold"/>
                                        <p:tgtEl>
                                          <p:spTgt spid="113686"/>
                                        </p:tgtEl>
                                        <p:attrNameLst>
                                          <p:attrName>ppt_x</p:attrName>
                                        </p:attrNameLst>
                                      </p:cBhvr>
                                      <p:tavLst>
                                        <p:tav tm="0">
                                          <p:val>
                                            <p:strVal val="1+#ppt_w/2"/>
                                          </p:val>
                                        </p:tav>
                                        <p:tav tm="100000">
                                          <p:val>
                                            <p:strVal val="#ppt_x"/>
                                          </p:val>
                                        </p:tav>
                                      </p:tavLst>
                                    </p:anim>
                                    <p:anim calcmode="lin" valueType="num">
                                      <p:cBhvr additive="base">
                                        <p:cTn id="116" dur="500" fill="hold"/>
                                        <p:tgtEl>
                                          <p:spTgt spid="11368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13699"/>
                                        </p:tgtEl>
                                        <p:attrNameLst>
                                          <p:attrName>style.visibility</p:attrName>
                                        </p:attrNameLst>
                                      </p:cBhvr>
                                      <p:to>
                                        <p:strVal val="visible"/>
                                      </p:to>
                                    </p:set>
                                    <p:anim calcmode="lin" valueType="num">
                                      <p:cBhvr additive="base">
                                        <p:cTn id="121" dur="500" fill="hold"/>
                                        <p:tgtEl>
                                          <p:spTgt spid="113699"/>
                                        </p:tgtEl>
                                        <p:attrNameLst>
                                          <p:attrName>ppt_x</p:attrName>
                                        </p:attrNameLst>
                                      </p:cBhvr>
                                      <p:tavLst>
                                        <p:tav tm="0">
                                          <p:val>
                                            <p:strVal val="0-#ppt_w/2"/>
                                          </p:val>
                                        </p:tav>
                                        <p:tav tm="100000">
                                          <p:val>
                                            <p:strVal val="#ppt_x"/>
                                          </p:val>
                                        </p:tav>
                                      </p:tavLst>
                                    </p:anim>
                                    <p:anim calcmode="lin" valueType="num">
                                      <p:cBhvr additive="base">
                                        <p:cTn id="122" dur="500" fill="hold"/>
                                        <p:tgtEl>
                                          <p:spTgt spid="113699"/>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3698"/>
                                        </p:tgtEl>
                                        <p:attrNameLst>
                                          <p:attrName>style.visibility</p:attrName>
                                        </p:attrNameLst>
                                      </p:cBhvr>
                                      <p:to>
                                        <p:strVal val="visible"/>
                                      </p:to>
                                    </p:set>
                                    <p:anim calcmode="lin" valueType="num">
                                      <p:cBhvr additive="base">
                                        <p:cTn id="127" dur="500" fill="hold"/>
                                        <p:tgtEl>
                                          <p:spTgt spid="113698"/>
                                        </p:tgtEl>
                                        <p:attrNameLst>
                                          <p:attrName>ppt_x</p:attrName>
                                        </p:attrNameLst>
                                      </p:cBhvr>
                                      <p:tavLst>
                                        <p:tav tm="0">
                                          <p:val>
                                            <p:strVal val="1+#ppt_w/2"/>
                                          </p:val>
                                        </p:tav>
                                        <p:tav tm="100000">
                                          <p:val>
                                            <p:strVal val="#ppt_x"/>
                                          </p:val>
                                        </p:tav>
                                      </p:tavLst>
                                    </p:anim>
                                    <p:anim calcmode="lin" valueType="num">
                                      <p:cBhvr additive="base">
                                        <p:cTn id="128" dur="500" fill="hold"/>
                                        <p:tgtEl>
                                          <p:spTgt spid="113698"/>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13700"/>
                                        </p:tgtEl>
                                        <p:attrNameLst>
                                          <p:attrName>style.visibility</p:attrName>
                                        </p:attrNameLst>
                                      </p:cBhvr>
                                      <p:to>
                                        <p:strVal val="visible"/>
                                      </p:to>
                                    </p:set>
                                    <p:anim calcmode="lin" valueType="num">
                                      <p:cBhvr additive="base">
                                        <p:cTn id="133" dur="500" fill="hold"/>
                                        <p:tgtEl>
                                          <p:spTgt spid="113700"/>
                                        </p:tgtEl>
                                        <p:attrNameLst>
                                          <p:attrName>ppt_x</p:attrName>
                                        </p:attrNameLst>
                                      </p:cBhvr>
                                      <p:tavLst>
                                        <p:tav tm="0">
                                          <p:val>
                                            <p:strVal val="0-#ppt_w/2"/>
                                          </p:val>
                                        </p:tav>
                                        <p:tav tm="100000">
                                          <p:val>
                                            <p:strVal val="#ppt_x"/>
                                          </p:val>
                                        </p:tav>
                                      </p:tavLst>
                                    </p:anim>
                                    <p:anim calcmode="lin" valueType="num">
                                      <p:cBhvr additive="base">
                                        <p:cTn id="134" dur="500" fill="hold"/>
                                        <p:tgtEl>
                                          <p:spTgt spid="11370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13694"/>
                                        </p:tgtEl>
                                        <p:attrNameLst>
                                          <p:attrName>style.visibility</p:attrName>
                                        </p:attrNameLst>
                                      </p:cBhvr>
                                      <p:to>
                                        <p:strVal val="visible"/>
                                      </p:to>
                                    </p:set>
                                    <p:anim calcmode="lin" valueType="num">
                                      <p:cBhvr additive="base">
                                        <p:cTn id="139" dur="500" fill="hold"/>
                                        <p:tgtEl>
                                          <p:spTgt spid="113694"/>
                                        </p:tgtEl>
                                        <p:attrNameLst>
                                          <p:attrName>ppt_x</p:attrName>
                                        </p:attrNameLst>
                                      </p:cBhvr>
                                      <p:tavLst>
                                        <p:tav tm="0">
                                          <p:val>
                                            <p:strVal val="0-#ppt_w/2"/>
                                          </p:val>
                                        </p:tav>
                                        <p:tav tm="100000">
                                          <p:val>
                                            <p:strVal val="#ppt_x"/>
                                          </p:val>
                                        </p:tav>
                                      </p:tavLst>
                                    </p:anim>
                                    <p:anim calcmode="lin" valueType="num">
                                      <p:cBhvr additive="base">
                                        <p:cTn id="140" dur="500" fill="hold"/>
                                        <p:tgtEl>
                                          <p:spTgt spid="113694"/>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3692"/>
                                        </p:tgtEl>
                                        <p:attrNameLst>
                                          <p:attrName>style.visibility</p:attrName>
                                        </p:attrNameLst>
                                      </p:cBhvr>
                                      <p:to>
                                        <p:strVal val="visible"/>
                                      </p:to>
                                    </p:set>
                                    <p:anim calcmode="lin" valueType="num">
                                      <p:cBhvr additive="base">
                                        <p:cTn id="145" dur="500" fill="hold"/>
                                        <p:tgtEl>
                                          <p:spTgt spid="113692"/>
                                        </p:tgtEl>
                                        <p:attrNameLst>
                                          <p:attrName>ppt_x</p:attrName>
                                        </p:attrNameLst>
                                      </p:cBhvr>
                                      <p:tavLst>
                                        <p:tav tm="0">
                                          <p:val>
                                            <p:strVal val="1+#ppt_w/2"/>
                                          </p:val>
                                        </p:tav>
                                        <p:tav tm="100000">
                                          <p:val>
                                            <p:strVal val="#ppt_x"/>
                                          </p:val>
                                        </p:tav>
                                      </p:tavLst>
                                    </p:anim>
                                    <p:anim calcmode="lin" valueType="num">
                                      <p:cBhvr additive="base">
                                        <p:cTn id="146" dur="500" fill="hold"/>
                                        <p:tgtEl>
                                          <p:spTgt spid="113692"/>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13711"/>
                                        </p:tgtEl>
                                        <p:attrNameLst>
                                          <p:attrName>style.visibility</p:attrName>
                                        </p:attrNameLst>
                                      </p:cBhvr>
                                      <p:to>
                                        <p:strVal val="visible"/>
                                      </p:to>
                                    </p:set>
                                    <p:anim calcmode="lin" valueType="num">
                                      <p:cBhvr additive="base">
                                        <p:cTn id="151" dur="500" fill="hold"/>
                                        <p:tgtEl>
                                          <p:spTgt spid="113711"/>
                                        </p:tgtEl>
                                        <p:attrNameLst>
                                          <p:attrName>ppt_x</p:attrName>
                                        </p:attrNameLst>
                                      </p:cBhvr>
                                      <p:tavLst>
                                        <p:tav tm="0">
                                          <p:val>
                                            <p:strVal val="#ppt_x"/>
                                          </p:val>
                                        </p:tav>
                                        <p:tav tm="100000">
                                          <p:val>
                                            <p:strVal val="#ppt_x"/>
                                          </p:val>
                                        </p:tav>
                                      </p:tavLst>
                                    </p:anim>
                                    <p:anim calcmode="lin" valueType="num">
                                      <p:cBhvr additive="base">
                                        <p:cTn id="152" dur="500" fill="hold"/>
                                        <p:tgtEl>
                                          <p:spTgt spid="113711"/>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3679"/>
                                        </p:tgtEl>
                                        <p:attrNameLst>
                                          <p:attrName>style.visibility</p:attrName>
                                        </p:attrNameLst>
                                      </p:cBhvr>
                                      <p:to>
                                        <p:strVal val="visible"/>
                                      </p:to>
                                    </p:set>
                                    <p:anim calcmode="lin" valueType="num">
                                      <p:cBhvr additive="base">
                                        <p:cTn id="157" dur="500" fill="hold"/>
                                        <p:tgtEl>
                                          <p:spTgt spid="113679"/>
                                        </p:tgtEl>
                                        <p:attrNameLst>
                                          <p:attrName>ppt_x</p:attrName>
                                        </p:attrNameLst>
                                      </p:cBhvr>
                                      <p:tavLst>
                                        <p:tav tm="0">
                                          <p:val>
                                            <p:strVal val="#ppt_x"/>
                                          </p:val>
                                        </p:tav>
                                        <p:tav tm="100000">
                                          <p:val>
                                            <p:strVal val="#ppt_x"/>
                                          </p:val>
                                        </p:tav>
                                      </p:tavLst>
                                    </p:anim>
                                    <p:anim calcmode="lin" valueType="num">
                                      <p:cBhvr additive="base">
                                        <p:cTn id="158" dur="500" fill="hold"/>
                                        <p:tgtEl>
                                          <p:spTgt spid="113679"/>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13708"/>
                                        </p:tgtEl>
                                        <p:attrNameLst>
                                          <p:attrName>style.visibility</p:attrName>
                                        </p:attrNameLst>
                                      </p:cBhvr>
                                      <p:to>
                                        <p:strVal val="visible"/>
                                      </p:to>
                                    </p:set>
                                    <p:anim calcmode="lin" valueType="num">
                                      <p:cBhvr additive="base">
                                        <p:cTn id="163" dur="500" fill="hold"/>
                                        <p:tgtEl>
                                          <p:spTgt spid="113708"/>
                                        </p:tgtEl>
                                        <p:attrNameLst>
                                          <p:attrName>ppt_x</p:attrName>
                                        </p:attrNameLst>
                                      </p:cBhvr>
                                      <p:tavLst>
                                        <p:tav tm="0">
                                          <p:val>
                                            <p:strVal val="#ppt_x"/>
                                          </p:val>
                                        </p:tav>
                                        <p:tav tm="100000">
                                          <p:val>
                                            <p:strVal val="#ppt_x"/>
                                          </p:val>
                                        </p:tav>
                                      </p:tavLst>
                                    </p:anim>
                                    <p:anim calcmode="lin" valueType="num">
                                      <p:cBhvr additive="base">
                                        <p:cTn id="164" dur="500" fill="hold"/>
                                        <p:tgtEl>
                                          <p:spTgt spid="113708"/>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13695"/>
                                        </p:tgtEl>
                                        <p:attrNameLst>
                                          <p:attrName>style.visibility</p:attrName>
                                        </p:attrNameLst>
                                      </p:cBhvr>
                                      <p:to>
                                        <p:strVal val="visible"/>
                                      </p:to>
                                    </p:set>
                                    <p:anim calcmode="lin" valueType="num">
                                      <p:cBhvr additive="base">
                                        <p:cTn id="169" dur="500" fill="hold"/>
                                        <p:tgtEl>
                                          <p:spTgt spid="113695"/>
                                        </p:tgtEl>
                                        <p:attrNameLst>
                                          <p:attrName>ppt_x</p:attrName>
                                        </p:attrNameLst>
                                      </p:cBhvr>
                                      <p:tavLst>
                                        <p:tav tm="0">
                                          <p:val>
                                            <p:strVal val="#ppt_x"/>
                                          </p:val>
                                        </p:tav>
                                        <p:tav tm="100000">
                                          <p:val>
                                            <p:strVal val="#ppt_x"/>
                                          </p:val>
                                        </p:tav>
                                      </p:tavLst>
                                    </p:anim>
                                    <p:anim calcmode="lin" valueType="num">
                                      <p:cBhvr additive="base">
                                        <p:cTn id="170" dur="500" fill="hold"/>
                                        <p:tgtEl>
                                          <p:spTgt spid="113695"/>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13709"/>
                                        </p:tgtEl>
                                        <p:attrNameLst>
                                          <p:attrName>style.visibility</p:attrName>
                                        </p:attrNameLst>
                                      </p:cBhvr>
                                      <p:to>
                                        <p:strVal val="visible"/>
                                      </p:to>
                                    </p:set>
                                    <p:anim calcmode="lin" valueType="num">
                                      <p:cBhvr additive="base">
                                        <p:cTn id="175" dur="500" fill="hold"/>
                                        <p:tgtEl>
                                          <p:spTgt spid="113709"/>
                                        </p:tgtEl>
                                        <p:attrNameLst>
                                          <p:attrName>ppt_x</p:attrName>
                                        </p:attrNameLst>
                                      </p:cBhvr>
                                      <p:tavLst>
                                        <p:tav tm="0">
                                          <p:val>
                                            <p:strVal val="#ppt_x"/>
                                          </p:val>
                                        </p:tav>
                                        <p:tav tm="100000">
                                          <p:val>
                                            <p:strVal val="#ppt_x"/>
                                          </p:val>
                                        </p:tav>
                                      </p:tavLst>
                                    </p:anim>
                                    <p:anim calcmode="lin" valueType="num">
                                      <p:cBhvr additive="base">
                                        <p:cTn id="176" dur="500" fill="hold"/>
                                        <p:tgtEl>
                                          <p:spTgt spid="113709"/>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13710"/>
                                        </p:tgtEl>
                                        <p:attrNameLst>
                                          <p:attrName>style.visibility</p:attrName>
                                        </p:attrNameLst>
                                      </p:cBhvr>
                                      <p:to>
                                        <p:strVal val="visible"/>
                                      </p:to>
                                    </p:set>
                                    <p:anim calcmode="lin" valueType="num">
                                      <p:cBhvr additive="base">
                                        <p:cTn id="181" dur="500" fill="hold"/>
                                        <p:tgtEl>
                                          <p:spTgt spid="113710"/>
                                        </p:tgtEl>
                                        <p:attrNameLst>
                                          <p:attrName>ppt_x</p:attrName>
                                        </p:attrNameLst>
                                      </p:cBhvr>
                                      <p:tavLst>
                                        <p:tav tm="0">
                                          <p:val>
                                            <p:strVal val="#ppt_x"/>
                                          </p:val>
                                        </p:tav>
                                        <p:tav tm="100000">
                                          <p:val>
                                            <p:strVal val="#ppt_x"/>
                                          </p:val>
                                        </p:tav>
                                      </p:tavLst>
                                    </p:anim>
                                    <p:anim calcmode="lin" valueType="num">
                                      <p:cBhvr additive="base">
                                        <p:cTn id="182" dur="500" fill="hold"/>
                                        <p:tgtEl>
                                          <p:spTgt spid="113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9" grpId="0" animBg="1"/>
      <p:bldP spid="113670" grpId="0" animBg="1"/>
      <p:bldP spid="113672" grpId="0" animBg="1"/>
      <p:bldP spid="113679" grpId="0"/>
      <p:bldP spid="113681" grpId="0" animBg="1"/>
      <p:bldP spid="113684" grpId="0" animBg="1"/>
      <p:bldP spid="113685" grpId="0" animBg="1"/>
      <p:bldP spid="113686" grpId="0" animBg="1"/>
      <p:bldP spid="113687" grpId="0" animBg="1"/>
      <p:bldP spid="113688" grpId="0" animBg="1"/>
      <p:bldP spid="113689" grpId="0" animBg="1"/>
      <p:bldP spid="113692" grpId="0" animBg="1"/>
      <p:bldP spid="113694" grpId="0" animBg="1"/>
      <p:bldP spid="113695" grpId="0"/>
      <p:bldP spid="113696" grpId="0" animBg="1"/>
      <p:bldP spid="113697" grpId="0" animBg="1"/>
      <p:bldP spid="113698" grpId="0" animBg="1"/>
      <p:bldP spid="113699" grpId="0" animBg="1"/>
      <p:bldP spid="113700" grpId="0" animBg="1"/>
      <p:bldP spid="113706" grpId="0" animBg="1"/>
      <p:bldP spid="113707" grpId="0" animBg="1"/>
      <p:bldP spid="113708" grpId="0" animBg="1"/>
      <p:bldP spid="113709" grpId="0" animBg="1"/>
      <p:bldP spid="113710" grpId="0"/>
      <p:bldP spid="113711" grpId="0" animBg="1"/>
      <p:bldP spid="113712" grpId="0" animBg="1"/>
      <p:bldP spid="113713" grpId="0" animBg="1"/>
      <p:bldP spid="1137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0543CC9-3BBA-4E36-8F59-43253F95D383}" type="datetime1">
              <a:rPr lang="zh-CN" altLang="en-US"/>
              <a:pPr>
                <a:defRPr/>
              </a:pPr>
              <a:t>2017/11/19</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C28CC3-07C0-4402-8E7B-4971AA7AB6F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smtClean="0">
              <a:latin typeface="Tahoma" panose="020B0604030504040204" pitchFamily="34" charset="0"/>
              <a:ea typeface="宋体" panose="02010600030101010101" pitchFamily="2" charset="-122"/>
            </a:endParaRPr>
          </a:p>
        </p:txBody>
      </p:sp>
      <p:sp>
        <p:nvSpPr>
          <p:cNvPr id="100356" name="Rectangle 2"/>
          <p:cNvSpPr>
            <a:spLocks noGrp="1" noChangeArrowheads="1"/>
          </p:cNvSpPr>
          <p:nvPr>
            <p:ph type="title"/>
          </p:nvPr>
        </p:nvSpPr>
        <p:spPr>
          <a:xfrm>
            <a:off x="914400" y="617538"/>
            <a:ext cx="8029575" cy="1143000"/>
          </a:xfrm>
        </p:spPr>
        <p:txBody>
          <a:bodyPr/>
          <a:lstStyle/>
          <a:p>
            <a:pPr eaLnBrk="1" hangingPunct="1"/>
            <a:r>
              <a:rPr lang="zh-CN" altLang="en-US" sz="3200" smtClean="0"/>
              <a:t>选择正向推理还是逆向推理受三种因素影响</a:t>
            </a:r>
          </a:p>
        </p:txBody>
      </p:sp>
      <p:sp>
        <p:nvSpPr>
          <p:cNvPr id="100357" name="Rectangle 3"/>
          <p:cNvSpPr>
            <a:spLocks noGrp="1" noChangeArrowheads="1"/>
          </p:cNvSpPr>
          <p:nvPr>
            <p:ph type="body" idx="1"/>
          </p:nvPr>
        </p:nvSpPr>
        <p:spPr>
          <a:xfrm>
            <a:off x="611188" y="2017713"/>
            <a:ext cx="8343900" cy="4114800"/>
          </a:xfrm>
        </p:spPr>
        <p:txBody>
          <a:bodyPr/>
          <a:lstStyle/>
          <a:p>
            <a:pPr eaLnBrk="1" hangingPunct="1"/>
            <a:r>
              <a:rPr lang="zh-CN" altLang="en-US" smtClean="0"/>
              <a:t>要看开始状态和目标状态谁多？人们希望从小的状态集出发朝大的状态集推理，找解更容易。</a:t>
            </a:r>
          </a:p>
          <a:p>
            <a:pPr eaLnBrk="1" hangingPunct="1"/>
            <a:r>
              <a:rPr lang="zh-CN" altLang="en-US" smtClean="0"/>
              <a:t>受到方向分枝因素大小的约束，一般朝分枝因素低的方向推理。</a:t>
            </a:r>
          </a:p>
          <a:p>
            <a:pPr eaLnBrk="1" hangingPunct="1"/>
            <a:r>
              <a:rPr lang="zh-CN" altLang="en-US" smtClean="0"/>
              <a:t>还决定于是否需向用户证实程序的推理过程。若是则选择方向更加符合用户的思考方法。</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4.4 </a:t>
            </a:r>
            <a:r>
              <a:rPr lang="zh-CN" altLang="en-US" smtClean="0"/>
              <a:t>不确定推理方法</a:t>
            </a:r>
          </a:p>
        </p:txBody>
      </p:sp>
      <p:sp>
        <p:nvSpPr>
          <p:cNvPr id="101379" name="内容占位符 2"/>
          <p:cNvSpPr>
            <a:spLocks noGrp="1"/>
          </p:cNvSpPr>
          <p:nvPr>
            <p:ph idx="1"/>
          </p:nvPr>
        </p:nvSpPr>
        <p:spPr>
          <a:xfrm>
            <a:off x="755650" y="2017713"/>
            <a:ext cx="8199438" cy="4114800"/>
          </a:xfrm>
        </p:spPr>
        <p:txBody>
          <a:bodyPr/>
          <a:lstStyle/>
          <a:p>
            <a:r>
              <a:rPr lang="zh-CN" altLang="en-US" smtClean="0"/>
              <a:t>是一种建立在非经典逻辑基础上的，基于不确定知识和证据的推理。</a:t>
            </a:r>
            <a:endParaRPr lang="en-US" altLang="zh-CN" smtClean="0"/>
          </a:p>
          <a:p>
            <a:r>
              <a:rPr lang="zh-CN" altLang="en-US" smtClean="0"/>
              <a:t>是从不确定的初始证据出发，运用不确定知识，最终推导出既保持一定程度的不确定性，又具有合理或基本合理结论的推理过程。</a:t>
            </a:r>
            <a:endParaRPr lang="en-US" altLang="zh-CN" smtClean="0"/>
          </a:p>
          <a:p>
            <a:endParaRPr lang="zh-CN" altLang="en-US" smtClean="0"/>
          </a:p>
        </p:txBody>
      </p:sp>
      <p:sp>
        <p:nvSpPr>
          <p:cNvPr id="4" name="日期占位符 3"/>
          <p:cNvSpPr>
            <a:spLocks noGrp="1"/>
          </p:cNvSpPr>
          <p:nvPr>
            <p:ph type="dt" sz="quarter" idx="10"/>
          </p:nvPr>
        </p:nvSpPr>
        <p:spPr/>
        <p:txBody>
          <a:bodyPr/>
          <a:lstStyle/>
          <a:p>
            <a:pPr>
              <a:defRPr/>
            </a:pPr>
            <a:fld id="{0489DD71-34AD-46A5-A80F-B28FFACBEF40}" type="datetime1">
              <a:rPr lang="zh-CN" altLang="en-US" smtClean="0"/>
              <a:pPr>
                <a:defRPr/>
              </a:pPr>
              <a:t>2017/11/19</a:t>
            </a:fld>
            <a:endParaRPr lang="en-US" altLang="zh-CN"/>
          </a:p>
        </p:txBody>
      </p:sp>
      <p:sp>
        <p:nvSpPr>
          <p:cNvPr id="1013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C79269-AB55-4153-8AF3-5C85AC5F47C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0BA398-28AC-4196-9990-4B669D13E59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24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5F7499-AED8-407A-A193-45673A8A1DE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98</a:t>
            </a:fld>
            <a:endParaRPr kumimoji="0" lang="en-US" altLang="zh-CN" sz="1400" smtClean="0">
              <a:latin typeface="Tahoma" panose="020B0604030504040204" pitchFamily="34" charset="0"/>
              <a:ea typeface="宋体" panose="02010600030101010101" pitchFamily="2" charset="-122"/>
            </a:endParaRPr>
          </a:p>
        </p:txBody>
      </p:sp>
      <p:sp>
        <p:nvSpPr>
          <p:cNvPr id="102404" name="Rectangle 2"/>
          <p:cNvSpPr>
            <a:spLocks noGrp="1" noChangeArrowheads="1"/>
          </p:cNvSpPr>
          <p:nvPr>
            <p:ph type="title"/>
          </p:nvPr>
        </p:nvSpPr>
        <p:spPr/>
        <p:txBody>
          <a:bodyPr/>
          <a:lstStyle/>
          <a:p>
            <a:pPr eaLnBrk="1" hangingPunct="1"/>
            <a:r>
              <a:rPr lang="zh-CN" altLang="en-US" smtClean="0"/>
              <a:t>不确定性问题</a:t>
            </a:r>
          </a:p>
        </p:txBody>
      </p:sp>
      <p:sp>
        <p:nvSpPr>
          <p:cNvPr id="102405" name="Rectangle 3"/>
          <p:cNvSpPr>
            <a:spLocks noGrp="1" noChangeArrowheads="1"/>
          </p:cNvSpPr>
          <p:nvPr>
            <p:ph type="body" idx="1"/>
          </p:nvPr>
        </p:nvSpPr>
        <p:spPr>
          <a:xfrm>
            <a:off x="827088" y="2017713"/>
            <a:ext cx="8128000" cy="4114800"/>
          </a:xfrm>
        </p:spPr>
        <p:txBody>
          <a:bodyPr/>
          <a:lstStyle/>
          <a:p>
            <a:pPr eaLnBrk="1" hangingPunct="1">
              <a:lnSpc>
                <a:spcPct val="90000"/>
              </a:lnSpc>
            </a:pPr>
            <a:r>
              <a:rPr lang="zh-CN" altLang="en-US" smtClean="0">
                <a:latin typeface="华文新魏" panose="02010800040101010101" pitchFamily="2" charset="-122"/>
              </a:rPr>
              <a:t>不精确思维并非专家的习惯或爱好所至，而是客观现实的要求</a:t>
            </a:r>
            <a:r>
              <a:rPr lang="zh-CN" altLang="en-US" smtClean="0">
                <a:latin typeface="宋体" panose="02010600030101010101" pitchFamily="2" charset="-122"/>
                <a:ea typeface="宋体" panose="02010600030101010101" pitchFamily="2" charset="-122"/>
              </a:rPr>
              <a:t>。</a:t>
            </a:r>
          </a:p>
          <a:p>
            <a:pPr lvl="1" algn="just" eaLnBrk="1" hangingPunct="1">
              <a:lnSpc>
                <a:spcPct val="90000"/>
              </a:lnSpc>
            </a:pPr>
            <a:r>
              <a:rPr lang="zh-CN" altLang="en-US" smtClean="0">
                <a:latin typeface="华文新魏" panose="02010800040101010101" pitchFamily="2" charset="-122"/>
              </a:rPr>
              <a:t>很多原因导致同一结果</a:t>
            </a:r>
          </a:p>
          <a:p>
            <a:pPr lvl="1" algn="just" eaLnBrk="1" hangingPunct="1">
              <a:lnSpc>
                <a:spcPct val="90000"/>
              </a:lnSpc>
            </a:pPr>
            <a:r>
              <a:rPr lang="zh-CN" altLang="en-US" smtClean="0">
                <a:latin typeface="华文新魏" panose="02010800040101010101" pitchFamily="2" charset="-122"/>
              </a:rPr>
              <a:t>推理所需的信息不完备</a:t>
            </a:r>
          </a:p>
          <a:p>
            <a:pPr lvl="1" algn="just" eaLnBrk="1" hangingPunct="1">
              <a:lnSpc>
                <a:spcPct val="90000"/>
              </a:lnSpc>
            </a:pPr>
            <a:r>
              <a:rPr lang="zh-CN" altLang="en-US" smtClean="0">
                <a:latin typeface="华文新魏" panose="02010800040101010101" pitchFamily="2" charset="-122"/>
              </a:rPr>
              <a:t>背景知识不足</a:t>
            </a:r>
          </a:p>
          <a:p>
            <a:pPr lvl="1" algn="just" eaLnBrk="1" hangingPunct="1">
              <a:lnSpc>
                <a:spcPct val="90000"/>
              </a:lnSpc>
            </a:pPr>
            <a:r>
              <a:rPr lang="zh-CN" altLang="en-US" smtClean="0">
                <a:latin typeface="华文新魏" panose="02010800040101010101" pitchFamily="2" charset="-122"/>
              </a:rPr>
              <a:t>信息描述模糊</a:t>
            </a:r>
          </a:p>
          <a:p>
            <a:pPr lvl="1" algn="just" eaLnBrk="1" hangingPunct="1">
              <a:lnSpc>
                <a:spcPct val="90000"/>
              </a:lnSpc>
            </a:pPr>
            <a:r>
              <a:rPr lang="zh-CN" altLang="en-US" smtClean="0">
                <a:latin typeface="华文新魏" panose="02010800040101010101" pitchFamily="2" charset="-122"/>
              </a:rPr>
              <a:t>信息中含有噪声</a:t>
            </a:r>
          </a:p>
          <a:p>
            <a:pPr lvl="1" algn="just" eaLnBrk="1" hangingPunct="1">
              <a:lnSpc>
                <a:spcPct val="90000"/>
              </a:lnSpc>
            </a:pPr>
            <a:r>
              <a:rPr lang="zh-CN" altLang="en-US" smtClean="0">
                <a:latin typeface="华文新魏" panose="02010800040101010101" pitchFamily="2" charset="-122"/>
              </a:rPr>
              <a:t>规划是模糊的</a:t>
            </a:r>
          </a:p>
          <a:p>
            <a:pPr lvl="1" algn="just" eaLnBrk="1" hangingPunct="1">
              <a:lnSpc>
                <a:spcPct val="90000"/>
              </a:lnSpc>
            </a:pPr>
            <a:r>
              <a:rPr lang="zh-CN" altLang="en-US" smtClean="0">
                <a:latin typeface="华文新魏" panose="02010800040101010101" pitchFamily="2" charset="-122"/>
              </a:rPr>
              <a:t>推理能力不足</a:t>
            </a:r>
          </a:p>
          <a:p>
            <a:pPr lvl="1" algn="just" eaLnBrk="1" hangingPunct="1">
              <a:lnSpc>
                <a:spcPct val="90000"/>
              </a:lnSpc>
            </a:pPr>
            <a:r>
              <a:rPr lang="zh-CN" altLang="en-US" smtClean="0">
                <a:latin typeface="华文新魏" panose="02010800040101010101" pitchFamily="2" charset="-122"/>
              </a:rPr>
              <a:t>解题方案不唯一 </a:t>
            </a:r>
          </a:p>
        </p:txBody>
      </p:sp>
      <p:grpSp>
        <p:nvGrpSpPr>
          <p:cNvPr id="2" name="Group 4"/>
          <p:cNvGrpSpPr>
            <a:grpSpLocks/>
          </p:cNvGrpSpPr>
          <p:nvPr/>
        </p:nvGrpSpPr>
        <p:grpSpPr bwMode="auto">
          <a:xfrm>
            <a:off x="4495800" y="3051175"/>
            <a:ext cx="4267200" cy="2282825"/>
            <a:chOff x="2832" y="1922"/>
            <a:chExt cx="2688" cy="1438"/>
          </a:xfrm>
        </p:grpSpPr>
        <p:sp>
          <p:nvSpPr>
            <p:cNvPr id="102407" name="AutoShape 5"/>
            <p:cNvSpPr>
              <a:spLocks noChangeArrowheads="1"/>
            </p:cNvSpPr>
            <p:nvPr/>
          </p:nvSpPr>
          <p:spPr bwMode="auto">
            <a:xfrm>
              <a:off x="2832" y="2640"/>
              <a:ext cx="576" cy="384"/>
            </a:xfrm>
            <a:prstGeom prst="rightArrow">
              <a:avLst>
                <a:gd name="adj1" fmla="val 50000"/>
                <a:gd name="adj2" fmla="val 37500"/>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102408" name="Text Box 6"/>
            <p:cNvSpPr txBox="1">
              <a:spLocks noChangeArrowheads="1"/>
            </p:cNvSpPr>
            <p:nvPr/>
          </p:nvSpPr>
          <p:spPr bwMode="auto">
            <a:xfrm>
              <a:off x="3600" y="1922"/>
              <a:ext cx="1920" cy="1438"/>
            </a:xfrm>
            <a:prstGeom prst="rect">
              <a:avLst/>
            </a:prstGeom>
            <a:solidFill>
              <a:srgbClr val="FFFF99"/>
            </a:solidFill>
            <a:ln w="57150">
              <a:pattFill prst="zigZag">
                <a:fgClr>
                  <a:srgbClr val="0000FF"/>
                </a:fgClr>
                <a:bgClr>
                  <a:srgbClr val="FFFFFF"/>
                </a:bgClr>
              </a:pattFill>
              <a:miter lim="800000"/>
              <a:headEnd/>
              <a:tailEnd/>
            </a:ln>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000">
                  <a:latin typeface="华文新魏" panose="02010800040101010101" pitchFamily="2" charset="-122"/>
                </a:rPr>
                <a:t>在人类的知识和思维行为中，精确性只是相对的，不精确性才是绝对的。知识工程需要各种适应不同类的不精确性特点的不精确性知识描述方法和推理方法</a:t>
              </a:r>
              <a:r>
                <a:rPr lang="zh-CN" altLang="en-US" sz="2000">
                  <a:latin typeface="宋体" panose="02010600030101010101" pitchFamily="2" charset="-122"/>
                  <a:ea typeface="宋体" panose="02010600030101010101" pitchFamily="2" charset="-122"/>
                </a:rPr>
                <a:t>。</a:t>
              </a:r>
              <a:endParaRPr lang="zh-CN" altLang="en-US" sz="20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F5314B-D62A-4B8B-9781-FB75AAFBA80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034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05F287-9BBB-491C-BE6A-8EDBB675C73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99</a:t>
            </a:fld>
            <a:endParaRPr kumimoji="0" lang="en-US" altLang="zh-CN" sz="1400" smtClean="0">
              <a:latin typeface="Tahoma" panose="020B0604030504040204" pitchFamily="34" charset="0"/>
              <a:ea typeface="宋体" panose="02010600030101010101" pitchFamily="2" charset="-122"/>
            </a:endParaRPr>
          </a:p>
        </p:txBody>
      </p:sp>
      <p:sp>
        <p:nvSpPr>
          <p:cNvPr id="103428" name="Rectangle 2"/>
          <p:cNvSpPr>
            <a:spLocks noGrp="1" noChangeArrowheads="1"/>
          </p:cNvSpPr>
          <p:nvPr>
            <p:ph type="title"/>
          </p:nvPr>
        </p:nvSpPr>
        <p:spPr/>
        <p:txBody>
          <a:bodyPr/>
          <a:lstStyle/>
          <a:p>
            <a:pPr eaLnBrk="1" hangingPunct="1"/>
            <a:r>
              <a:rPr lang="en-US" altLang="zh-CN" smtClean="0"/>
              <a:t>1. </a:t>
            </a:r>
            <a:r>
              <a:rPr lang="zh-CN" altLang="en-US" smtClean="0"/>
              <a:t>随机性</a:t>
            </a:r>
          </a:p>
        </p:txBody>
      </p:sp>
      <p:sp>
        <p:nvSpPr>
          <p:cNvPr id="103429" name="Rectangle 3"/>
          <p:cNvSpPr>
            <a:spLocks noGrp="1" noChangeArrowheads="1"/>
          </p:cNvSpPr>
          <p:nvPr>
            <p:ph type="body" idx="1"/>
          </p:nvPr>
        </p:nvSpPr>
        <p:spPr>
          <a:xfrm>
            <a:off x="684213" y="2017713"/>
            <a:ext cx="8270875" cy="4840287"/>
          </a:xfrm>
        </p:spPr>
        <p:txBody>
          <a:bodyPr/>
          <a:lstStyle/>
          <a:p>
            <a:pPr algn="just" eaLnBrk="1" hangingPunct="1"/>
            <a:r>
              <a:rPr lang="zh-CN" altLang="en-US" smtClean="0"/>
              <a:t>随机性就是一个命题</a:t>
            </a:r>
            <a:r>
              <a:rPr lang="en-US" altLang="zh-CN" smtClean="0"/>
              <a:t>(</a:t>
            </a:r>
            <a:r>
              <a:rPr lang="zh-CN" altLang="en-US" smtClean="0"/>
              <a:t>亦即所表示的事件</a:t>
            </a:r>
            <a:r>
              <a:rPr lang="en-US" altLang="zh-CN" smtClean="0"/>
              <a:t>)</a:t>
            </a:r>
            <a:r>
              <a:rPr lang="zh-CN" altLang="en-US" smtClean="0"/>
              <a:t>的真实性不能完全肯定，而只能对其为真的可能性给出某种估计。例如，  </a:t>
            </a:r>
          </a:p>
          <a:p>
            <a:pPr algn="just" eaLnBrk="1" hangingPunct="1">
              <a:buFont typeface="Wingdings" panose="05000000000000000000" pitchFamily="2" charset="2"/>
              <a:buNone/>
            </a:pPr>
            <a:r>
              <a:rPr lang="zh-CN" altLang="en-US" smtClean="0"/>
              <a:t>            </a:t>
            </a:r>
            <a:r>
              <a:rPr lang="zh-CN" altLang="en-US" smtClean="0">
                <a:solidFill>
                  <a:schemeClr val="tx2"/>
                </a:solidFill>
              </a:rPr>
              <a:t>如果乌云密布并且电闪雷鸣，则很可能要下暴雨。  </a:t>
            </a:r>
          </a:p>
          <a:p>
            <a:pPr algn="just" eaLnBrk="1" hangingPunct="1">
              <a:buFont typeface="Wingdings" panose="05000000000000000000" pitchFamily="2" charset="2"/>
              <a:buNone/>
            </a:pPr>
            <a:r>
              <a:rPr lang="zh-CN" altLang="en-US" smtClean="0">
                <a:solidFill>
                  <a:schemeClr val="tx2"/>
                </a:solidFill>
              </a:rPr>
              <a:t>            如果头痛发烧，则大概是患了感冒。</a:t>
            </a:r>
          </a:p>
          <a:p>
            <a:pPr eaLnBrk="1" hangingPunct="1">
              <a:buFont typeface="Wingdings" panose="05000000000000000000" pitchFamily="2" charset="2"/>
              <a:buNone/>
            </a:pPr>
            <a:r>
              <a:rPr lang="zh-CN" altLang="en-US" smtClean="0"/>
              <a:t>     就是两个含有随机不确定性的命题。当然，它们描述的是人们的经验性知识。</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人工智能讲义">
  <a:themeElements>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人工智能讲义">
      <a:majorFont>
        <a:latin typeface="Tahoma"/>
        <a:ea typeface="华文彩云"/>
        <a:cs typeface=""/>
      </a:majorFont>
      <a:minorFont>
        <a:latin typeface="Arial Narrow"/>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xmlns:r="http://schemas.openxmlformats.org/officeDocument/2006/relationships" r:embed="rId1"/>
          </a:buBlip>
          <a:tabLst/>
          <a:defRPr kumimoji="1" lang="zh-CN" altLang="en-US" sz="3200" b="0" i="0" u="none" strike="noStrike" cap="none" normalizeH="0" baseline="0" smtClean="0">
            <a:ln>
              <a:noFill/>
            </a:ln>
            <a:solidFill>
              <a:schemeClr val="tx1"/>
            </a:solidFill>
            <a:effectLst/>
            <a:latin typeface="Arial Narrow" pitchFamily="34" charset="0"/>
            <a:ea typeface="华文新魏" pitchFamily="2" charset="-122"/>
          </a:defRPr>
        </a:defPPr>
      </a:lstStyle>
    </a:spDef>
    <a:lnDef>
      <a:spPr bwMode="auto">
        <a:xfrm>
          <a:off x="0" y="0"/>
          <a:ext cx="1" cy="1"/>
        </a:xfrm>
        <a:custGeom>
          <a:avLst/>
          <a:gdLst/>
          <a:ahLst/>
          <a:cxnLst/>
          <a:rect l="0" t="0" r="0" b="0"/>
          <a:pathLst/>
        </a:custGeom>
        <a:no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Blip>
            <a:blip xmlns:r="http://schemas.openxmlformats.org/officeDocument/2006/relationships" r:embed="rId1"/>
          </a:buBlip>
          <a:tabLst/>
          <a:defRPr kumimoji="1" lang="zh-CN" altLang="en-US" sz="3200" b="0" i="0" u="none" strike="noStrike" cap="none" normalizeH="0" baseline="0" smtClean="0">
            <a:ln>
              <a:noFill/>
            </a:ln>
            <a:solidFill>
              <a:schemeClr val="tx1"/>
            </a:solidFill>
            <a:effectLst/>
            <a:latin typeface="Arial Narrow" pitchFamily="34" charset="0"/>
            <a:ea typeface="华文新魏" pitchFamily="2" charset="-122"/>
          </a:defRPr>
        </a:defPPr>
      </a:lstStyle>
    </a:lnDef>
  </a:objectDefaults>
  <a:extraClrSchemeLst>
    <a:extraClrScheme>
      <a:clrScheme name="人工智能讲义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人工智能讲义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人工智能讲义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人工智能讲义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人工智能讲义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人工智能讲义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人工智能讲义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Settings\adam\Application Data\Microsoft\Templates\人工智能讲义.pot</Template>
  <TotalTime>7928</TotalTime>
  <Words>10809</Words>
  <Application>Microsoft Office PowerPoint</Application>
  <PresentationFormat>全屏显示(4:3)</PresentationFormat>
  <Paragraphs>1526</Paragraphs>
  <Slides>167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167</vt:i4>
      </vt:variant>
    </vt:vector>
  </HeadingPairs>
  <TitlesOfParts>
    <vt:vector size="185" baseType="lpstr">
      <vt:lpstr>方正姚体</vt:lpstr>
      <vt:lpstr>华文彩云</vt:lpstr>
      <vt:lpstr>华文新魏</vt:lpstr>
      <vt:lpstr>楷体_GB2312</vt:lpstr>
      <vt:lpstr>宋体</vt:lpstr>
      <vt:lpstr>新宋体</vt:lpstr>
      <vt:lpstr>Arial</vt:lpstr>
      <vt:lpstr>Arial Narrow</vt:lpstr>
      <vt:lpstr>Comic Sans MS</vt:lpstr>
      <vt:lpstr>Courier New</vt:lpstr>
      <vt:lpstr>Symbol</vt:lpstr>
      <vt:lpstr>Tahoma</vt:lpstr>
      <vt:lpstr>Times New Roman</vt:lpstr>
      <vt:lpstr>Wingdings</vt:lpstr>
      <vt:lpstr>Wingdings 3</vt:lpstr>
      <vt:lpstr>人工智能讲义</vt:lpstr>
      <vt:lpstr>Equation</vt:lpstr>
      <vt:lpstr>公式</vt:lpstr>
      <vt:lpstr>第4章 知识推理</vt:lpstr>
      <vt:lpstr>4.1 推理概念</vt:lpstr>
      <vt:lpstr>经典推理和非经典推理</vt:lpstr>
      <vt:lpstr>演绎推理、归纳推理和默认推理</vt:lpstr>
      <vt:lpstr>单调推理和非单调推理</vt:lpstr>
      <vt:lpstr>确定性推理和不确定性推理</vt:lpstr>
      <vt:lpstr>4.2 归结演绎推理</vt:lpstr>
      <vt:lpstr>归结原理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归结原理消解推理规则</vt:lpstr>
      <vt:lpstr>归结原理消解推理规则</vt:lpstr>
      <vt:lpstr>归结原理消解推理规则</vt:lpstr>
      <vt:lpstr>归结原理含有变量的消解式 </vt:lpstr>
      <vt:lpstr>归结原理含有变量的消解式</vt:lpstr>
      <vt:lpstr>归结原理含有变量的消解式</vt:lpstr>
      <vt:lpstr>归结原理含有变量的消解式</vt:lpstr>
      <vt:lpstr>归结原理消解反演求解过程</vt:lpstr>
      <vt:lpstr>举例1</vt:lpstr>
      <vt:lpstr>举例1</vt:lpstr>
      <vt:lpstr>举例2</vt:lpstr>
      <vt:lpstr>举例2</vt:lpstr>
      <vt:lpstr>PowerPoint 演示文稿</vt:lpstr>
      <vt:lpstr>PowerPoint 演示文稿</vt:lpstr>
      <vt:lpstr>例2的消解树</vt:lpstr>
      <vt:lpstr>归结原理消解反演求解过程</vt:lpstr>
      <vt:lpstr>归结原理消解反演求解过程</vt:lpstr>
      <vt:lpstr>PowerPoint 演示文稿</vt:lpstr>
      <vt:lpstr>PowerPoint 演示文稿</vt:lpstr>
      <vt:lpstr>归结原理消解反演求解过程</vt:lpstr>
      <vt:lpstr>练习：</vt:lpstr>
      <vt:lpstr>PowerPoint 演示文稿</vt:lpstr>
      <vt:lpstr>归结原理消解过程的控制策略</vt:lpstr>
      <vt:lpstr>归结原理消解过程的控制策略</vt:lpstr>
      <vt:lpstr>归结原理删除策略</vt:lpstr>
      <vt:lpstr>归结原理删除策略</vt:lpstr>
      <vt:lpstr>归结原理语义归结</vt:lpstr>
      <vt:lpstr>归结原理语义归结</vt:lpstr>
      <vt:lpstr>归结原理语义归结</vt:lpstr>
      <vt:lpstr>归结原理支持集策略</vt:lpstr>
      <vt:lpstr>归结原理支持集策略</vt:lpstr>
      <vt:lpstr>归结原理线性归结</vt:lpstr>
      <vt:lpstr>归结原理线性归结</vt:lpstr>
      <vt:lpstr>归结原理单元归结</vt:lpstr>
      <vt:lpstr>归结原理单元归结</vt:lpstr>
      <vt:lpstr>归结原理输入归结</vt:lpstr>
      <vt:lpstr>归结原理输入归结</vt:lpstr>
      <vt:lpstr>4.3 非归结演绎推理</vt:lpstr>
      <vt:lpstr>规则演绎系统</vt:lpstr>
      <vt:lpstr>规则演绎系统</vt:lpstr>
      <vt:lpstr>规则演绎系统—规则正向演绎系统</vt:lpstr>
      <vt:lpstr>事实表达式的与或形变换</vt:lpstr>
      <vt:lpstr>事实表达式的与或形变换</vt:lpstr>
      <vt:lpstr>事实的与或图表示</vt:lpstr>
      <vt:lpstr>与或图的F规则变换</vt:lpstr>
      <vt:lpstr>与或图的F规则变换</vt:lpstr>
      <vt:lpstr>与或图的F规则变换—命题逻辑的情况</vt:lpstr>
      <vt:lpstr>PowerPoint 演示文稿</vt:lpstr>
      <vt:lpstr>PowerPoint 演示文稿</vt:lpstr>
      <vt:lpstr>PowerPoint 演示文稿</vt:lpstr>
      <vt:lpstr>作为终止条件的目标公式</vt:lpstr>
      <vt:lpstr>作为终止条件的目标公式</vt:lpstr>
      <vt:lpstr>PowerPoint 演示文稿</vt:lpstr>
      <vt:lpstr>正向演绎系统小结</vt:lpstr>
      <vt:lpstr>规则演绎系统—规则逆向演绎系统</vt:lpstr>
      <vt:lpstr>目标表达式的与或形式</vt:lpstr>
      <vt:lpstr>目标公式的与或图表示</vt:lpstr>
      <vt:lpstr>与或图的B规则变换</vt:lpstr>
      <vt:lpstr>作为终止条件的事实节点的一致解图</vt:lpstr>
      <vt:lpstr>作为终止条件的事实节点的一致解图</vt:lpstr>
      <vt:lpstr>PowerPoint 演示文稿</vt:lpstr>
      <vt:lpstr>应用逆向演绎推理来解决不等式问题。</vt:lpstr>
      <vt:lpstr>PowerPoint 演示文稿</vt:lpstr>
      <vt:lpstr>PowerPoint 演示文稿</vt:lpstr>
      <vt:lpstr> 正、逆向系统对比</vt:lpstr>
      <vt:lpstr>规则演绎系统—规则双向演绎系统</vt:lpstr>
      <vt:lpstr>PowerPoint 演示文稿</vt:lpstr>
      <vt:lpstr>选择正向推理还是逆向推理受三种因素影响</vt:lpstr>
      <vt:lpstr>4.4 不确定推理方法</vt:lpstr>
      <vt:lpstr>不确定性问题</vt:lpstr>
      <vt:lpstr>1. 随机性</vt:lpstr>
      <vt:lpstr>2.模糊性</vt:lpstr>
      <vt:lpstr>3.不完全性</vt:lpstr>
      <vt:lpstr>4.不一致性</vt:lpstr>
      <vt:lpstr>不确定推理的基本问题</vt:lpstr>
      <vt:lpstr>PowerPoint 演示文稿</vt:lpstr>
      <vt:lpstr>PowerPoint 演示文稿</vt:lpstr>
      <vt:lpstr>随机性知识的表示</vt:lpstr>
      <vt:lpstr>PowerPoint 演示文稿</vt:lpstr>
      <vt:lpstr>PowerPoint 演示文稿</vt:lpstr>
      <vt:lpstr>PowerPoint 演示文稿</vt:lpstr>
      <vt:lpstr>模糊性知识的表示</vt:lpstr>
      <vt:lpstr>PowerPoint 演示文稿</vt:lpstr>
      <vt:lpstr>PowerPoint 演示文稿</vt:lpstr>
      <vt:lpstr>PowerPoint 演示文稿</vt:lpstr>
      <vt:lpstr>PowerPoint 演示文稿</vt:lpstr>
      <vt:lpstr>PowerPoint 演示文稿</vt:lpstr>
      <vt:lpstr>概率推理</vt:lpstr>
      <vt:lpstr>概率推理</vt:lpstr>
      <vt:lpstr>不确定推理方法——主观贝叶斯方法</vt:lpstr>
      <vt:lpstr>主观贝叶斯方法</vt:lpstr>
      <vt:lpstr>主观贝叶斯方法（规则的不确定性）</vt:lpstr>
      <vt:lpstr>主观贝叶斯方法（规则的不确定性）</vt:lpstr>
      <vt:lpstr>主观贝叶斯方法（规则的不确定性）</vt:lpstr>
      <vt:lpstr>主观贝叶斯方法（规则的不确定性）</vt:lpstr>
      <vt:lpstr>主观贝叶斯方法（证据A的不确定性）</vt:lpstr>
      <vt:lpstr>主观贝叶斯方法（推理计算1）</vt:lpstr>
      <vt:lpstr>主观贝叶斯方法</vt:lpstr>
      <vt:lpstr>不确定推理方法——确定性方法</vt:lpstr>
      <vt:lpstr>不确定推理方法——确定性方法</vt:lpstr>
      <vt:lpstr>确定性方法</vt:lpstr>
      <vt:lpstr>确定性方法</vt:lpstr>
      <vt:lpstr> 规则 (规则的不确定性度量）</vt:lpstr>
      <vt:lpstr> 规则 (规则的不确定性度量）</vt:lpstr>
      <vt:lpstr>规则 (规则的不确定性度量）</vt:lpstr>
      <vt:lpstr>确定性方法</vt:lpstr>
      <vt:lpstr>确定性方法</vt:lpstr>
      <vt:lpstr>规则 (证据的不确定性度量）</vt:lpstr>
      <vt:lpstr>确定性方法</vt:lpstr>
      <vt:lpstr>确定性方法</vt:lpstr>
      <vt:lpstr>规则 (推理计算 － 1）</vt:lpstr>
      <vt:lpstr>规则 (推理计算 － 2）</vt:lpstr>
      <vt:lpstr>规则 (推理计算 － 3）</vt:lpstr>
      <vt:lpstr>规则 (推理计算 － 4）</vt:lpstr>
      <vt:lpstr>规则 (推理计算 － 5）</vt:lpstr>
      <vt:lpstr>PowerPoint 演示文稿</vt:lpstr>
      <vt:lpstr>规则 (推理计算 － 7）</vt:lpstr>
      <vt:lpstr>不确定推理方法——证据理论</vt:lpstr>
      <vt:lpstr>不确定推理方法——证据理论</vt:lpstr>
      <vt:lpstr>证据理论 (证据的不确定性)</vt:lpstr>
      <vt:lpstr>证据理论 (证据的不确定性)</vt:lpstr>
      <vt:lpstr>证据理论 (证据的不确定性)</vt:lpstr>
      <vt:lpstr>证据理论 (证据的不确定性)</vt:lpstr>
      <vt:lpstr>证据理论 (证据的不确定性)</vt:lpstr>
      <vt:lpstr>证据理论 (证据的不确定性)</vt:lpstr>
      <vt:lpstr>证据理论 (证据的不确定性)</vt:lpstr>
      <vt:lpstr>证据理论 (证据的不确定性)</vt:lpstr>
      <vt:lpstr>证据理论 (规则的不确定性)</vt:lpstr>
      <vt:lpstr>证据理论 (规则的不确定性)</vt:lpstr>
      <vt:lpstr>PowerPoint 演示文稿</vt:lpstr>
      <vt:lpstr>PowerPoint 演示文稿</vt:lpstr>
      <vt:lpstr>PowerPoint 演示文稿</vt:lpstr>
      <vt:lpstr> 概率分配函数的合成示例： 例一：设U={黑，白}，且  M1({黑},{白},{黑,白},)=(0.3, 0.5, 0.2, 0)  M2({黑},{白},{黑,白},)=(0.6, 0.3, 0.1, 0) 求：M  =  M1  M2  </vt:lpstr>
      <vt:lpstr>求出Bel(B) ,Pl(B),f1(B)      Bel(B) = ABM(A)       Pl(B) =1- Bel(~B)       f1(B)=Bel(B)+(|B|  |U|) (Pl(B)-Bel(B))</vt:lpstr>
      <vt:lpstr>PowerPoint 演示文稿</vt:lpstr>
      <vt:lpstr>PowerPoint 演示文稿</vt:lpstr>
      <vt:lpstr>设有如下一组产生式规则和证据事实，试用确定性理论求出由每一个规则推出的结论及其可信度。</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搜索推理技术</dc:title>
  <dc:creator>Administrator</dc:creator>
  <cp:lastModifiedBy>乔胤博</cp:lastModifiedBy>
  <cp:revision>360</cp:revision>
  <dcterms:created xsi:type="dcterms:W3CDTF">2000-08-29T09:56:34Z</dcterms:created>
  <dcterms:modified xsi:type="dcterms:W3CDTF">2017-11-19T14:24:04Z</dcterms:modified>
</cp:coreProperties>
</file>